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24384000" cy="13716000"/>
  <p:notesSz cx="6858000" cy="9144000"/>
  <p:embeddedFontLst>
    <p:embeddedFont>
      <p:font typeface="Montserrat Bold" pitchFamily="2" charset="77"/>
      <p:bold r:id="rId12"/>
      <p:italic r:id="rId13"/>
      <p:boldItalic r:id="rId14"/>
    </p:embeddedFont>
    <p:embeddedFont>
      <p:font typeface="Montserrat Medium" pitchFamily="2" charset="77"/>
      <p:regular r:id="rId15"/>
      <p:italic r:id="rId16"/>
    </p:embeddedFont>
    <p:embeddedFont>
      <p:font typeface="Montserrat-BoldItalic" pitchFamily="2" charset="77"/>
      <p:bold r:id="rId17"/>
      <p:italic r:id="rId18"/>
      <p:boldItalic r:id="rId19"/>
    </p:embeddedFont>
    <p:embeddedFont>
      <p:font typeface="Montserrat-Italic" pitchFamily="2" charset="77"/>
      <p:italic r:id="rId20"/>
    </p:embeddedFont>
    <p:embeddedFont>
      <p:font typeface="Tw Cen MT" panose="020B0602020104020603" pitchFamily="34" charset="77"/>
      <p:regular r:id="rId21"/>
      <p:bold r:id="rId22"/>
      <p:italic r:id="rId23"/>
      <p:boldItalic r:id="rId24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14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ignthinkmakebreakrepeat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1296BC5-4E14-AA4E-91C7-05C3DC1DAE2A}"/>
              </a:ext>
            </a:extLst>
          </p:cNvPr>
          <p:cNvGrpSpPr/>
          <p:nvPr/>
        </p:nvGrpSpPr>
        <p:grpSpPr>
          <a:xfrm>
            <a:off x="-22552" y="-46537"/>
            <a:ext cx="24442002" cy="13307790"/>
            <a:chOff x="-22552" y="-46537"/>
            <a:chExt cx="24442002" cy="13307790"/>
          </a:xfrm>
        </p:grpSpPr>
        <p:pic>
          <p:nvPicPr>
            <p:cNvPr id="119" name="Future Workshops.jpg"/>
            <p:cNvPicPr>
              <a:picLocks noChangeAspect="1"/>
            </p:cNvPicPr>
            <p:nvPr/>
          </p:nvPicPr>
          <p:blipFill>
            <a:blip r:embed="rId2"/>
            <a:srcRect t="15192" b="15192"/>
            <a:stretch>
              <a:fillRect/>
            </a:stretch>
          </p:blipFill>
          <p:spPr>
            <a:xfrm>
              <a:off x="-22552" y="-12383"/>
              <a:ext cx="24419839" cy="1133688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20" name="Shape 120"/>
            <p:cNvSpPr/>
            <p:nvPr/>
          </p:nvSpPr>
          <p:spPr>
            <a:xfrm>
              <a:off x="585599" y="11962671"/>
              <a:ext cx="6798083" cy="10191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l">
                <a:defRPr sz="57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>
                  <a:solidFill>
                    <a:srgbClr val="EE5150"/>
                  </a:solidFill>
                </a:rPr>
                <a:t>TURN TO: </a:t>
              </a:r>
              <a:r>
                <a:t>Page 67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-11196" y="-46537"/>
              <a:ext cx="24406392" cy="11221231"/>
            </a:xfrm>
            <a:prstGeom prst="rect">
              <a:avLst/>
            </a:prstGeom>
            <a:solidFill>
              <a:srgbClr val="000000">
                <a:alpha val="30000"/>
              </a:srgbClr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3058" y="11257466"/>
              <a:ext cx="24406392" cy="1"/>
            </a:xfrm>
            <a:prstGeom prst="line">
              <a:avLst/>
            </a:prstGeom>
            <a:ln w="203200">
              <a:solidFill>
                <a:srgbClr val="FF283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6003968" y="12508777"/>
              <a:ext cx="7860666" cy="7524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Image Attribution: Mei Anne Mendoza, CC BY 2.0,</a:t>
              </a:r>
            </a:p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 https://www.flickr.com/photos/ham_phtgrphy/3774337607/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-11907" y="1730111"/>
              <a:ext cx="8834388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5400000">
              <a:off x="8294780" y="225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516885" y="941518"/>
              <a:ext cx="7948248" cy="2476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16000" spc="-319" dirty="0"/>
                <a:t>Future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x="1205292" y="7275075"/>
              <a:ext cx="13014919" cy="20732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/>
            <a:p>
              <a:pPr algn="l">
                <a:defRPr sz="5700" i="1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t>Collectively envisioning future</a:t>
              </a:r>
            </a:p>
            <a:p>
              <a:pPr algn="l">
                <a:defRPr sz="5700" i="1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t>solutions</a:t>
              </a:r>
            </a:p>
          </p:txBody>
        </p:sp>
        <p:sp>
          <p:nvSpPr>
            <p:cNvPr id="128" name="Shape 128"/>
            <p:cNvSpPr/>
            <p:nvPr/>
          </p:nvSpPr>
          <p:spPr>
            <a:xfrm>
              <a:off x="8240" y="4495128"/>
              <a:ext cx="13014920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 rot="5400000">
              <a:off x="12492000" y="5053750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504899" y="2785772"/>
              <a:ext cx="12537697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16000" spc="-319" dirty="0"/>
                <a:t>Workshops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5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E98D2D-2474-1749-ADD9-7DC9B439E3B2}"/>
              </a:ext>
            </a:extLst>
          </p:cNvPr>
          <p:cNvGrpSpPr/>
          <p:nvPr/>
        </p:nvGrpSpPr>
        <p:grpSpPr>
          <a:xfrm>
            <a:off x="-254236" y="-375470"/>
            <a:ext cx="24118870" cy="13484323"/>
            <a:chOff x="-254236" y="-375470"/>
            <a:chExt cx="24118870" cy="13484323"/>
          </a:xfrm>
        </p:grpSpPr>
        <p:sp>
          <p:nvSpPr>
            <p:cNvPr id="132" name="Shape 132"/>
            <p:cNvSpPr/>
            <p:nvPr/>
          </p:nvSpPr>
          <p:spPr>
            <a:xfrm>
              <a:off x="5037" y="-375470"/>
              <a:ext cx="17893267" cy="5562601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 rot="5400000">
              <a:off x="16452000" y="1429342"/>
              <a:ext cx="5169185" cy="228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DFFFD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-254236" y="108341"/>
              <a:ext cx="18096576" cy="4924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defRPr sz="15000" b="0" spc="-300">
                  <a:solidFill>
                    <a:srgbClr val="EE5150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16000" spc="-319" dirty="0"/>
                <a:t>Future</a:t>
              </a:r>
              <a:r>
                <a:rPr lang="zh-CN" altLang="en-US" sz="16000" spc="-319" dirty="0"/>
                <a:t> </a:t>
              </a:r>
              <a:r>
                <a:rPr lang="en-AU" altLang="zh-CN" sz="16000" spc="-319" dirty="0"/>
                <a:t>	</a:t>
              </a:r>
              <a:r>
                <a:rPr sz="16000" spc="-319" dirty="0"/>
                <a:t>Workshops</a:t>
              </a:r>
            </a:p>
          </p:txBody>
        </p:sp>
        <p:sp>
          <p:nvSpPr>
            <p:cNvPr id="135" name="Shape 135"/>
            <p:cNvSpPr/>
            <p:nvPr/>
          </p:nvSpPr>
          <p:spPr>
            <a:xfrm>
              <a:off x="18745136" y="12661177"/>
              <a:ext cx="5119498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>
                  <a:solidFill>
                    <a:srgbClr val="FFFFFF"/>
                  </a:solidFill>
                </a:rPr>
                <a:t>Image Attribution: Lorum ipsum dolor</a:t>
              </a:r>
              <a:r>
                <a:t> </a:t>
              </a:r>
            </a:p>
          </p:txBody>
        </p:sp>
      </p:grpSp>
      <p:sp>
        <p:nvSpPr>
          <p:cNvPr id="136" name="Shape 136"/>
          <p:cNvSpPr/>
          <p:nvPr/>
        </p:nvSpPr>
        <p:spPr>
          <a:xfrm>
            <a:off x="688027" y="5976336"/>
            <a:ext cx="3419298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lnSpc>
                <a:spcPts val="7500"/>
              </a:lnSpc>
              <a:defRPr sz="5400" b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Example: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581581" y="10470228"/>
            <a:ext cx="283180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[15-30 min]</a:t>
            </a:r>
          </a:p>
        </p:txBody>
      </p:sp>
      <p:sp>
        <p:nvSpPr>
          <p:cNvPr id="152" name="Shape 152"/>
          <p:cNvSpPr/>
          <p:nvPr/>
        </p:nvSpPr>
        <p:spPr>
          <a:xfrm>
            <a:off x="19369023" y="10470228"/>
            <a:ext cx="493717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[30 min]</a:t>
            </a:r>
          </a:p>
        </p:txBody>
      </p:sp>
      <p:sp>
        <p:nvSpPr>
          <p:cNvPr id="153" name="Shape 153"/>
          <p:cNvSpPr/>
          <p:nvPr/>
        </p:nvSpPr>
        <p:spPr>
          <a:xfrm>
            <a:off x="153602" y="11114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62" name="Shape 162"/>
          <p:cNvSpPr/>
          <p:nvPr/>
        </p:nvSpPr>
        <p:spPr>
          <a:xfrm>
            <a:off x="5905190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min] </a:t>
            </a:r>
          </a:p>
        </p:txBody>
      </p:sp>
      <p:sp>
        <p:nvSpPr>
          <p:cNvPr id="163" name="Shape 163"/>
          <p:cNvSpPr/>
          <p:nvPr/>
        </p:nvSpPr>
        <p:spPr>
          <a:xfrm>
            <a:off x="10374964" y="10470228"/>
            <a:ext cx="308516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[20 min] </a:t>
            </a:r>
          </a:p>
        </p:txBody>
      </p:sp>
      <p:sp>
        <p:nvSpPr>
          <p:cNvPr id="164" name="Shape 164"/>
          <p:cNvSpPr/>
          <p:nvPr/>
        </p:nvSpPr>
        <p:spPr>
          <a:xfrm>
            <a:off x="15825254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[30 min]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9A4F64-0146-4C4F-B520-E1AA250CFA7D}"/>
              </a:ext>
            </a:extLst>
          </p:cNvPr>
          <p:cNvGrpSpPr/>
          <p:nvPr/>
        </p:nvGrpSpPr>
        <p:grpSpPr>
          <a:xfrm>
            <a:off x="-347308" y="-132136"/>
            <a:ext cx="24810267" cy="13393389"/>
            <a:chOff x="-347308" y="-132136"/>
            <a:chExt cx="24810267" cy="13393389"/>
          </a:xfrm>
        </p:grpSpPr>
        <p:pic>
          <p:nvPicPr>
            <p:cNvPr id="138" name="Future Workshops.jpg"/>
            <p:cNvPicPr>
              <a:picLocks noChangeAspect="1"/>
            </p:cNvPicPr>
            <p:nvPr/>
          </p:nvPicPr>
          <p:blipFill>
            <a:blip r:embed="rId2"/>
            <a:srcRect t="27246" b="27246"/>
            <a:stretch>
              <a:fillRect/>
            </a:stretch>
          </p:blipFill>
          <p:spPr>
            <a:xfrm>
              <a:off x="1212" y="-9608"/>
              <a:ext cx="19473580" cy="59097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9212262" y="255600"/>
              <a:ext cx="5250697" cy="1092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68</a:t>
              </a:r>
            </a:p>
          </p:txBody>
        </p:sp>
        <p:sp>
          <p:nvSpPr>
            <p:cNvPr id="143" name="Shape 143"/>
            <p:cNvSpPr/>
            <p:nvPr/>
          </p:nvSpPr>
          <p:spPr>
            <a:xfrm>
              <a:off x="1372043" y="6614097"/>
              <a:ext cx="2135488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/>
            <a:p>
              <a: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In this exercise, you will facilitate a future workshop involving a group of people in order to understand the problems related to a specific problem area. Focus on your </a:t>
              </a:r>
            </a:p>
            <a:p>
              <a: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own design problem, or follow the ‘Autonomous Vehicles’ brief (p.140) and envision future solutions. Use the templates the companion website to guide you. </a:t>
              </a:r>
            </a:p>
          </p:txBody>
        </p:sp>
        <p:sp>
          <p:nvSpPr>
            <p:cNvPr id="144" name="Shape 144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8537615" y="3211558"/>
              <a:ext cx="5684267" cy="22002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YOU WILL NEED</a:t>
              </a:r>
              <a:br/>
              <a:r>
                <a:t>3–6 participants,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A3 or A2 paper, pens,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 coloured markers, Post-its  </a:t>
              </a:r>
              <a:endParaRPr sz="1200" b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16358308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-6795" y="632249"/>
              <a:ext cx="7111781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 rot="5400000">
              <a:off x="6573125" y="1157410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-233723" y="-132136"/>
              <a:ext cx="7433390" cy="23241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Future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-39958" y="3219466"/>
              <a:ext cx="11650174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rot="5400000">
              <a:off x="11066400" y="3745933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-347308" y="1659856"/>
              <a:ext cx="11745585" cy="37839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Workshops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6438245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61" name="Shape 161"/>
            <p:cNvSpPr/>
            <p:nvPr/>
          </p:nvSpPr>
          <p:spPr>
            <a:xfrm>
              <a:off x="11398277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16003968" y="12508777"/>
              <a:ext cx="7860666" cy="7524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Image Attribution: Mei Anne Mendoza, CC BY 2.0,</a:t>
              </a:r>
            </a:p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 https://www.flickr.com/photos/ham_phtgrphy/3774337607/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581581" y="10470228"/>
            <a:ext cx="283180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[15-30 min]</a:t>
            </a:r>
          </a:p>
        </p:txBody>
      </p:sp>
      <p:sp>
        <p:nvSpPr>
          <p:cNvPr id="181" name="Shape 181"/>
          <p:cNvSpPr/>
          <p:nvPr/>
        </p:nvSpPr>
        <p:spPr>
          <a:xfrm>
            <a:off x="19369023" y="10470228"/>
            <a:ext cx="493717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[30 min]</a:t>
            </a:r>
          </a:p>
        </p:txBody>
      </p:sp>
      <p:sp>
        <p:nvSpPr>
          <p:cNvPr id="182" name="Shape 182"/>
          <p:cNvSpPr/>
          <p:nvPr/>
        </p:nvSpPr>
        <p:spPr>
          <a:xfrm>
            <a:off x="5113634" y="11114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91" name="Shape 191"/>
          <p:cNvSpPr/>
          <p:nvPr/>
        </p:nvSpPr>
        <p:spPr>
          <a:xfrm>
            <a:off x="5905190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min] </a:t>
            </a:r>
          </a:p>
        </p:txBody>
      </p:sp>
      <p:sp>
        <p:nvSpPr>
          <p:cNvPr id="192" name="Shape 192"/>
          <p:cNvSpPr/>
          <p:nvPr/>
        </p:nvSpPr>
        <p:spPr>
          <a:xfrm>
            <a:off x="10374964" y="10470228"/>
            <a:ext cx="308516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[20 min] </a:t>
            </a:r>
          </a:p>
        </p:txBody>
      </p:sp>
      <p:sp>
        <p:nvSpPr>
          <p:cNvPr id="193" name="Shape 193"/>
          <p:cNvSpPr/>
          <p:nvPr/>
        </p:nvSpPr>
        <p:spPr>
          <a:xfrm>
            <a:off x="15825254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[30 min]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218608-F3BF-DA4B-9594-A757F6B7B3DC}"/>
              </a:ext>
            </a:extLst>
          </p:cNvPr>
          <p:cNvGrpSpPr/>
          <p:nvPr/>
        </p:nvGrpSpPr>
        <p:grpSpPr>
          <a:xfrm>
            <a:off x="-347308" y="-132136"/>
            <a:ext cx="24810267" cy="13393389"/>
            <a:chOff x="-347308" y="-132136"/>
            <a:chExt cx="24810267" cy="13393389"/>
          </a:xfrm>
        </p:grpSpPr>
        <p:pic>
          <p:nvPicPr>
            <p:cNvPr id="167" name="Future Workshops.jpg"/>
            <p:cNvPicPr>
              <a:picLocks noChangeAspect="1"/>
            </p:cNvPicPr>
            <p:nvPr/>
          </p:nvPicPr>
          <p:blipFill>
            <a:blip r:embed="rId2"/>
            <a:srcRect t="27246" b="27246"/>
            <a:stretch>
              <a:fillRect/>
            </a:stretch>
          </p:blipFill>
          <p:spPr>
            <a:xfrm>
              <a:off x="1212" y="-9608"/>
              <a:ext cx="19473580" cy="59097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68" name="Shape 168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372043" y="6614097"/>
              <a:ext cx="2135488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/>
            <a:p>
              <a: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In this exercise, you will facilitate a future workshop involving a group of people in order to understand the problems related to a specific problem area. Focus on your </a:t>
              </a:r>
            </a:p>
            <a:p>
              <a: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own design problem, or follow the ‘Autonomous Vehicles’ brief (p.140) and envision future solutions. Use the templates the companion website to guide you. </a:t>
              </a:r>
            </a:p>
          </p:txBody>
        </p:sp>
        <p:sp>
          <p:nvSpPr>
            <p:cNvPr id="174" name="Shape 174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8537615" y="3211558"/>
              <a:ext cx="5684267" cy="22002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YOU WILL NEED</a:t>
              </a:r>
              <a:br/>
              <a:r>
                <a:t>3–6 participants,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A3 or A2 paper, pens,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 coloured markers, Post-its  </a:t>
              </a:r>
              <a:endParaRPr sz="1200" b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79" name="Shape 179"/>
            <p:cNvSpPr/>
            <p:nvPr/>
          </p:nvSpPr>
          <p:spPr>
            <a:xfrm>
              <a:off x="16358308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83" name="Shape 183"/>
            <p:cNvSpPr/>
            <p:nvPr/>
          </p:nvSpPr>
          <p:spPr>
            <a:xfrm>
              <a:off x="-6795" y="632249"/>
              <a:ext cx="7111781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 rot="5400000">
              <a:off x="6573125" y="1157410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-39958" y="3219466"/>
              <a:ext cx="11650174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438245" y="9195086"/>
              <a:ext cx="1038542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11398277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94" name="Shape 194"/>
            <p:cNvSpPr/>
            <p:nvPr/>
          </p:nvSpPr>
          <p:spPr>
            <a:xfrm>
              <a:off x="16003968" y="12508777"/>
              <a:ext cx="7860666" cy="7524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Image Attribution: Mei Anne Mendoza, CC BY 2.0,</a:t>
              </a:r>
            </a:p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 https://www.flickr.com/photos/ham_phtgrphy/3774337607/</a:t>
              </a:r>
            </a:p>
          </p:txBody>
        </p:sp>
        <p:sp>
          <p:nvSpPr>
            <p:cNvPr id="30" name="Shape 140">
              <a:extLst>
                <a:ext uri="{FF2B5EF4-FFF2-40B4-BE49-F238E27FC236}">
                  <a16:creationId xmlns:a16="http://schemas.microsoft.com/office/drawing/2014/main" id="{48CAECDC-7AA5-DA43-A826-A59211A89558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" name="Shape 142">
              <a:extLst>
                <a:ext uri="{FF2B5EF4-FFF2-40B4-BE49-F238E27FC236}">
                  <a16:creationId xmlns:a16="http://schemas.microsoft.com/office/drawing/2014/main" id="{97C064E8-B9B0-BB49-8BEE-6304F59AA8E6}"/>
                </a:ext>
              </a:extLst>
            </p:cNvPr>
            <p:cNvSpPr/>
            <p:nvPr/>
          </p:nvSpPr>
          <p:spPr>
            <a:xfrm>
              <a:off x="19212262" y="255600"/>
              <a:ext cx="5250697" cy="1092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68</a:t>
              </a:r>
            </a:p>
          </p:txBody>
        </p:sp>
        <p:sp>
          <p:nvSpPr>
            <p:cNvPr id="32" name="Shape 144">
              <a:extLst>
                <a:ext uri="{FF2B5EF4-FFF2-40B4-BE49-F238E27FC236}">
                  <a16:creationId xmlns:a16="http://schemas.microsoft.com/office/drawing/2014/main" id="{171E8938-43E5-9845-A807-72D385E1C81F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" name="Shape 156">
              <a:extLst>
                <a:ext uri="{FF2B5EF4-FFF2-40B4-BE49-F238E27FC236}">
                  <a16:creationId xmlns:a16="http://schemas.microsoft.com/office/drawing/2014/main" id="{00EB8A78-CDDC-FD43-9FC6-8799533A189E}"/>
                </a:ext>
              </a:extLst>
            </p:cNvPr>
            <p:cNvSpPr/>
            <p:nvPr/>
          </p:nvSpPr>
          <p:spPr>
            <a:xfrm>
              <a:off x="-233723" y="-132136"/>
              <a:ext cx="7433390" cy="23241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Future</a:t>
              </a:r>
            </a:p>
          </p:txBody>
        </p:sp>
        <p:sp>
          <p:nvSpPr>
            <p:cNvPr id="34" name="Shape 158">
              <a:extLst>
                <a:ext uri="{FF2B5EF4-FFF2-40B4-BE49-F238E27FC236}">
                  <a16:creationId xmlns:a16="http://schemas.microsoft.com/office/drawing/2014/main" id="{A473010C-E69D-2340-B4A2-90834B0D19AE}"/>
                </a:ext>
              </a:extLst>
            </p:cNvPr>
            <p:cNvSpPr/>
            <p:nvPr/>
          </p:nvSpPr>
          <p:spPr>
            <a:xfrm rot="5400000">
              <a:off x="11066400" y="3745933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5" name="Shape 159">
              <a:extLst>
                <a:ext uri="{FF2B5EF4-FFF2-40B4-BE49-F238E27FC236}">
                  <a16:creationId xmlns:a16="http://schemas.microsoft.com/office/drawing/2014/main" id="{8A4D6C93-8B47-9141-B6FE-929348BEDE0A}"/>
                </a:ext>
              </a:extLst>
            </p:cNvPr>
            <p:cNvSpPr/>
            <p:nvPr/>
          </p:nvSpPr>
          <p:spPr>
            <a:xfrm>
              <a:off x="-347308" y="1659856"/>
              <a:ext cx="11745585" cy="37839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Workshops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581581" y="10470228"/>
            <a:ext cx="283180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[15-30 min]</a:t>
            </a:r>
          </a:p>
        </p:txBody>
      </p:sp>
      <p:sp>
        <p:nvSpPr>
          <p:cNvPr id="210" name="Shape 210"/>
          <p:cNvSpPr/>
          <p:nvPr/>
        </p:nvSpPr>
        <p:spPr>
          <a:xfrm>
            <a:off x="19369023" y="10470228"/>
            <a:ext cx="493717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[30 min]</a:t>
            </a:r>
          </a:p>
        </p:txBody>
      </p:sp>
      <p:sp>
        <p:nvSpPr>
          <p:cNvPr id="211" name="Shape 211"/>
          <p:cNvSpPr/>
          <p:nvPr/>
        </p:nvSpPr>
        <p:spPr>
          <a:xfrm>
            <a:off x="10073665" y="11131344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220" name="Shape 220"/>
          <p:cNvSpPr/>
          <p:nvPr/>
        </p:nvSpPr>
        <p:spPr>
          <a:xfrm>
            <a:off x="5905190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min] </a:t>
            </a:r>
          </a:p>
        </p:txBody>
      </p:sp>
      <p:sp>
        <p:nvSpPr>
          <p:cNvPr id="221" name="Shape 221"/>
          <p:cNvSpPr/>
          <p:nvPr/>
        </p:nvSpPr>
        <p:spPr>
          <a:xfrm>
            <a:off x="10374964" y="10470228"/>
            <a:ext cx="308516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[20 min] </a:t>
            </a:r>
          </a:p>
        </p:txBody>
      </p:sp>
      <p:sp>
        <p:nvSpPr>
          <p:cNvPr id="222" name="Shape 222"/>
          <p:cNvSpPr/>
          <p:nvPr/>
        </p:nvSpPr>
        <p:spPr>
          <a:xfrm>
            <a:off x="15825254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[30 min]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7CE871-EF76-AE4D-B9D2-5CD4BFD18161}"/>
              </a:ext>
            </a:extLst>
          </p:cNvPr>
          <p:cNvGrpSpPr/>
          <p:nvPr/>
        </p:nvGrpSpPr>
        <p:grpSpPr>
          <a:xfrm>
            <a:off x="-347308" y="-132136"/>
            <a:ext cx="24810267" cy="13393389"/>
            <a:chOff x="-347308" y="-132136"/>
            <a:chExt cx="24810267" cy="13393389"/>
          </a:xfrm>
        </p:grpSpPr>
        <p:pic>
          <p:nvPicPr>
            <p:cNvPr id="196" name="Future Workshops.jpg"/>
            <p:cNvPicPr>
              <a:picLocks noChangeAspect="1"/>
            </p:cNvPicPr>
            <p:nvPr/>
          </p:nvPicPr>
          <p:blipFill>
            <a:blip r:embed="rId2"/>
            <a:srcRect t="27246" b="27246"/>
            <a:stretch>
              <a:fillRect/>
            </a:stretch>
          </p:blipFill>
          <p:spPr>
            <a:xfrm>
              <a:off x="1212" y="-9608"/>
              <a:ext cx="19473580" cy="59097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97" name="Shape 197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372043" y="6614097"/>
              <a:ext cx="2135488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/>
            <a:p>
              <a: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In this exercise, you will facilitate a future workshop involving a group of people in order to understand the problems related to a specific problem area. Focus on your </a:t>
              </a:r>
            </a:p>
            <a:p>
              <a: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own design problem, or follow the ‘Autonomous Vehicles’ brief (p.140) and envision future solutions. Use the templates the companion website to guide you. 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18537615" y="3211558"/>
              <a:ext cx="5684267" cy="22002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YOU WILL NEED</a:t>
              </a:r>
              <a:br/>
              <a:r>
                <a:t>3–6 participants,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A3 or A2 paper, pens,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 coloured markers, Post-its  </a:t>
              </a:r>
              <a:endParaRPr sz="1200" b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07" name="Shape 207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16358308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-6795" y="632249"/>
              <a:ext cx="7111781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 rot="5400000">
              <a:off x="6573125" y="1157410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-39958" y="3219466"/>
              <a:ext cx="11650174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6438245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19" name="Shape 219"/>
            <p:cNvSpPr/>
            <p:nvPr/>
          </p:nvSpPr>
          <p:spPr>
            <a:xfrm>
              <a:off x="11398277" y="9195086"/>
              <a:ext cx="1038541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223" name="Shape 223"/>
            <p:cNvSpPr/>
            <p:nvPr/>
          </p:nvSpPr>
          <p:spPr>
            <a:xfrm>
              <a:off x="16003968" y="12508777"/>
              <a:ext cx="7860666" cy="7524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Image Attribution: Mei Anne Mendoza, CC BY 2.0,</a:t>
              </a:r>
            </a:p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 https://www.flickr.com/photos/ham_phtgrphy/3774337607/</a:t>
              </a:r>
            </a:p>
          </p:txBody>
        </p:sp>
        <p:sp>
          <p:nvSpPr>
            <p:cNvPr id="30" name="Shape 140">
              <a:extLst>
                <a:ext uri="{FF2B5EF4-FFF2-40B4-BE49-F238E27FC236}">
                  <a16:creationId xmlns:a16="http://schemas.microsoft.com/office/drawing/2014/main" id="{9B09A822-DF58-1F4F-9F8C-554882D34675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" name="Shape 142">
              <a:extLst>
                <a:ext uri="{FF2B5EF4-FFF2-40B4-BE49-F238E27FC236}">
                  <a16:creationId xmlns:a16="http://schemas.microsoft.com/office/drawing/2014/main" id="{86EB5B89-2940-6C44-AC0E-AC0DF1EB558C}"/>
                </a:ext>
              </a:extLst>
            </p:cNvPr>
            <p:cNvSpPr/>
            <p:nvPr/>
          </p:nvSpPr>
          <p:spPr>
            <a:xfrm>
              <a:off x="19212262" y="255600"/>
              <a:ext cx="5250697" cy="1092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68</a:t>
              </a:r>
            </a:p>
          </p:txBody>
        </p:sp>
        <p:sp>
          <p:nvSpPr>
            <p:cNvPr id="32" name="Shape 144">
              <a:extLst>
                <a:ext uri="{FF2B5EF4-FFF2-40B4-BE49-F238E27FC236}">
                  <a16:creationId xmlns:a16="http://schemas.microsoft.com/office/drawing/2014/main" id="{047C2CF3-7865-924D-88A1-E780D064214E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" name="Shape 156">
              <a:extLst>
                <a:ext uri="{FF2B5EF4-FFF2-40B4-BE49-F238E27FC236}">
                  <a16:creationId xmlns:a16="http://schemas.microsoft.com/office/drawing/2014/main" id="{71CC4A44-B388-A44E-90CA-8DF61EDF1077}"/>
                </a:ext>
              </a:extLst>
            </p:cNvPr>
            <p:cNvSpPr/>
            <p:nvPr/>
          </p:nvSpPr>
          <p:spPr>
            <a:xfrm>
              <a:off x="-233723" y="-132136"/>
              <a:ext cx="7433390" cy="23241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Future</a:t>
              </a:r>
            </a:p>
          </p:txBody>
        </p:sp>
        <p:sp>
          <p:nvSpPr>
            <p:cNvPr id="34" name="Shape 158">
              <a:extLst>
                <a:ext uri="{FF2B5EF4-FFF2-40B4-BE49-F238E27FC236}">
                  <a16:creationId xmlns:a16="http://schemas.microsoft.com/office/drawing/2014/main" id="{E0587B8A-4C23-0B44-86F8-110DB2C91141}"/>
                </a:ext>
              </a:extLst>
            </p:cNvPr>
            <p:cNvSpPr/>
            <p:nvPr/>
          </p:nvSpPr>
          <p:spPr>
            <a:xfrm rot="5400000">
              <a:off x="11066400" y="3745933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5" name="Shape 159">
              <a:extLst>
                <a:ext uri="{FF2B5EF4-FFF2-40B4-BE49-F238E27FC236}">
                  <a16:creationId xmlns:a16="http://schemas.microsoft.com/office/drawing/2014/main" id="{A6B01BC9-971D-2548-8942-DD389D9226F8}"/>
                </a:ext>
              </a:extLst>
            </p:cNvPr>
            <p:cNvSpPr/>
            <p:nvPr/>
          </p:nvSpPr>
          <p:spPr>
            <a:xfrm>
              <a:off x="-347308" y="1659856"/>
              <a:ext cx="11745585" cy="37839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Workshops</a:t>
              </a: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581581" y="10470228"/>
            <a:ext cx="283180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[15-30 min]</a:t>
            </a:r>
          </a:p>
        </p:txBody>
      </p:sp>
      <p:sp>
        <p:nvSpPr>
          <p:cNvPr id="239" name="Shape 239"/>
          <p:cNvSpPr/>
          <p:nvPr/>
        </p:nvSpPr>
        <p:spPr>
          <a:xfrm>
            <a:off x="19369023" y="10470228"/>
            <a:ext cx="493717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[30 min]</a:t>
            </a:r>
          </a:p>
        </p:txBody>
      </p:sp>
      <p:sp>
        <p:nvSpPr>
          <p:cNvPr id="248" name="Shape 248"/>
          <p:cNvSpPr/>
          <p:nvPr/>
        </p:nvSpPr>
        <p:spPr>
          <a:xfrm>
            <a:off x="5905190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min] </a:t>
            </a:r>
          </a:p>
        </p:txBody>
      </p:sp>
      <p:sp>
        <p:nvSpPr>
          <p:cNvPr id="249" name="Shape 249"/>
          <p:cNvSpPr/>
          <p:nvPr/>
        </p:nvSpPr>
        <p:spPr>
          <a:xfrm>
            <a:off x="10374964" y="10470228"/>
            <a:ext cx="308516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[20 min] </a:t>
            </a:r>
          </a:p>
        </p:txBody>
      </p:sp>
      <p:sp>
        <p:nvSpPr>
          <p:cNvPr id="250" name="Shape 250"/>
          <p:cNvSpPr/>
          <p:nvPr/>
        </p:nvSpPr>
        <p:spPr>
          <a:xfrm>
            <a:off x="15825254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[30 min]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C250AD9-5961-8D4B-9944-47DAC9542C1B}"/>
              </a:ext>
            </a:extLst>
          </p:cNvPr>
          <p:cNvGrpSpPr/>
          <p:nvPr/>
        </p:nvGrpSpPr>
        <p:grpSpPr>
          <a:xfrm>
            <a:off x="-347308" y="-132136"/>
            <a:ext cx="24810267" cy="13393389"/>
            <a:chOff x="-347308" y="-132136"/>
            <a:chExt cx="24810267" cy="13393389"/>
          </a:xfrm>
        </p:grpSpPr>
        <p:pic>
          <p:nvPicPr>
            <p:cNvPr id="225" name="Future Workshops.jpg"/>
            <p:cNvPicPr>
              <a:picLocks noChangeAspect="1"/>
            </p:cNvPicPr>
            <p:nvPr/>
          </p:nvPicPr>
          <p:blipFill>
            <a:blip r:embed="rId2"/>
            <a:srcRect t="27246" b="27246"/>
            <a:stretch>
              <a:fillRect/>
            </a:stretch>
          </p:blipFill>
          <p:spPr>
            <a:xfrm>
              <a:off x="1212" y="-9608"/>
              <a:ext cx="19473580" cy="59097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26" name="Shape 226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372043" y="6614097"/>
              <a:ext cx="2135488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/>
            <a:p>
              <a: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In this exercise, you will facilitate a future workshop involving a group of people in order to understand the problems related to a specific problem area. Focus on your </a:t>
              </a:r>
            </a:p>
            <a:p>
              <a: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own design problem, or follow the ‘Autonomous Vehicles’ brief (p.140) and envision future solutions. Use the templates the companion website to guide you. </a:t>
              </a:r>
            </a:p>
          </p:txBody>
        </p:sp>
        <p:sp>
          <p:nvSpPr>
            <p:cNvPr id="232" name="Shape 232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537615" y="3211558"/>
              <a:ext cx="5684267" cy="22002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YOU WILL NEED</a:t>
              </a:r>
              <a:br/>
              <a:r>
                <a:t>3–6 participants,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A3 or A2 paper, pens,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 coloured markers, Post-its  </a:t>
              </a:r>
              <a:endParaRPr sz="1200" b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37" name="Shape 237"/>
            <p:cNvSpPr/>
            <p:nvPr/>
          </p:nvSpPr>
          <p:spPr>
            <a:xfrm>
              <a:off x="16358308" y="9195086"/>
              <a:ext cx="1038541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240" name="Shape 240"/>
            <p:cNvSpPr/>
            <p:nvPr/>
          </p:nvSpPr>
          <p:spPr>
            <a:xfrm>
              <a:off x="-6795" y="632249"/>
              <a:ext cx="7111781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 rot="5400000">
              <a:off x="6573125" y="1157410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-39958" y="3219466"/>
              <a:ext cx="11650174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6438245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47" name="Shape 247"/>
            <p:cNvSpPr/>
            <p:nvPr/>
          </p:nvSpPr>
          <p:spPr>
            <a:xfrm>
              <a:off x="11398277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251" name="Shape 251"/>
            <p:cNvSpPr/>
            <p:nvPr/>
          </p:nvSpPr>
          <p:spPr>
            <a:xfrm>
              <a:off x="16003968" y="12508777"/>
              <a:ext cx="7860666" cy="7524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Image Attribution: Mei Anne Mendoza, CC BY 2.0,</a:t>
              </a:r>
            </a:p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 https://www.flickr.com/photos/ham_phtgrphy/3774337607/</a:t>
              </a:r>
            </a:p>
          </p:txBody>
        </p:sp>
        <p:sp>
          <p:nvSpPr>
            <p:cNvPr id="30" name="Shape 140">
              <a:extLst>
                <a:ext uri="{FF2B5EF4-FFF2-40B4-BE49-F238E27FC236}">
                  <a16:creationId xmlns:a16="http://schemas.microsoft.com/office/drawing/2014/main" id="{7971A72E-DA73-BB47-8349-1F05D8CA3D4B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" name="Shape 142">
              <a:extLst>
                <a:ext uri="{FF2B5EF4-FFF2-40B4-BE49-F238E27FC236}">
                  <a16:creationId xmlns:a16="http://schemas.microsoft.com/office/drawing/2014/main" id="{8EF53DB4-93AD-E949-A6BB-2ACC2EF9D8D5}"/>
                </a:ext>
              </a:extLst>
            </p:cNvPr>
            <p:cNvSpPr/>
            <p:nvPr/>
          </p:nvSpPr>
          <p:spPr>
            <a:xfrm>
              <a:off x="19212262" y="255600"/>
              <a:ext cx="5250697" cy="1092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68</a:t>
              </a:r>
            </a:p>
          </p:txBody>
        </p:sp>
        <p:sp>
          <p:nvSpPr>
            <p:cNvPr id="32" name="Shape 144">
              <a:extLst>
                <a:ext uri="{FF2B5EF4-FFF2-40B4-BE49-F238E27FC236}">
                  <a16:creationId xmlns:a16="http://schemas.microsoft.com/office/drawing/2014/main" id="{92215C5A-B293-BD4B-AB07-87CEDC85AFFA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" name="Shape 156">
              <a:extLst>
                <a:ext uri="{FF2B5EF4-FFF2-40B4-BE49-F238E27FC236}">
                  <a16:creationId xmlns:a16="http://schemas.microsoft.com/office/drawing/2014/main" id="{6DF4C05C-B9A8-844D-9F87-697128FC6B72}"/>
                </a:ext>
              </a:extLst>
            </p:cNvPr>
            <p:cNvSpPr/>
            <p:nvPr/>
          </p:nvSpPr>
          <p:spPr>
            <a:xfrm>
              <a:off x="-233723" y="-132136"/>
              <a:ext cx="7433390" cy="23241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Future</a:t>
              </a:r>
            </a:p>
          </p:txBody>
        </p:sp>
        <p:sp>
          <p:nvSpPr>
            <p:cNvPr id="34" name="Shape 158">
              <a:extLst>
                <a:ext uri="{FF2B5EF4-FFF2-40B4-BE49-F238E27FC236}">
                  <a16:creationId xmlns:a16="http://schemas.microsoft.com/office/drawing/2014/main" id="{87E26F64-2163-5E4A-AD67-BA4AE0FC49FA}"/>
                </a:ext>
              </a:extLst>
            </p:cNvPr>
            <p:cNvSpPr/>
            <p:nvPr/>
          </p:nvSpPr>
          <p:spPr>
            <a:xfrm rot="5400000">
              <a:off x="11066400" y="3745933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5" name="Shape 159">
              <a:extLst>
                <a:ext uri="{FF2B5EF4-FFF2-40B4-BE49-F238E27FC236}">
                  <a16:creationId xmlns:a16="http://schemas.microsoft.com/office/drawing/2014/main" id="{FA2A0F55-FFE9-FC4A-B218-EFBD6C0A3431}"/>
                </a:ext>
              </a:extLst>
            </p:cNvPr>
            <p:cNvSpPr/>
            <p:nvPr/>
          </p:nvSpPr>
          <p:spPr>
            <a:xfrm>
              <a:off x="-347308" y="1659856"/>
              <a:ext cx="11745585" cy="37839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Workshops</a:t>
              </a:r>
            </a:p>
          </p:txBody>
        </p:sp>
      </p:grpSp>
      <p:sp>
        <p:nvSpPr>
          <p:cNvPr id="252" name="Shape 252"/>
          <p:cNvSpPr/>
          <p:nvPr/>
        </p:nvSpPr>
        <p:spPr>
          <a:xfrm>
            <a:off x="15020997" y="11087640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581581" y="10470228"/>
            <a:ext cx="283180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[15-30 min]</a:t>
            </a:r>
          </a:p>
        </p:txBody>
      </p:sp>
      <p:sp>
        <p:nvSpPr>
          <p:cNvPr id="268" name="Shape 268"/>
          <p:cNvSpPr/>
          <p:nvPr/>
        </p:nvSpPr>
        <p:spPr>
          <a:xfrm>
            <a:off x="19369023" y="10470228"/>
            <a:ext cx="493717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[30 min]</a:t>
            </a:r>
          </a:p>
        </p:txBody>
      </p:sp>
      <p:sp>
        <p:nvSpPr>
          <p:cNvPr id="277" name="Shape 277"/>
          <p:cNvSpPr/>
          <p:nvPr/>
        </p:nvSpPr>
        <p:spPr>
          <a:xfrm>
            <a:off x="5905190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min] </a:t>
            </a:r>
          </a:p>
        </p:txBody>
      </p:sp>
      <p:sp>
        <p:nvSpPr>
          <p:cNvPr id="278" name="Shape 278"/>
          <p:cNvSpPr/>
          <p:nvPr/>
        </p:nvSpPr>
        <p:spPr>
          <a:xfrm>
            <a:off x="10374964" y="10470228"/>
            <a:ext cx="308516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[20 min] </a:t>
            </a:r>
          </a:p>
        </p:txBody>
      </p:sp>
      <p:sp>
        <p:nvSpPr>
          <p:cNvPr id="279" name="Shape 279"/>
          <p:cNvSpPr/>
          <p:nvPr/>
        </p:nvSpPr>
        <p:spPr>
          <a:xfrm>
            <a:off x="15825254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[30 min]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46B5FC-78F4-3140-898C-BD26B92AF0E8}"/>
              </a:ext>
            </a:extLst>
          </p:cNvPr>
          <p:cNvGrpSpPr/>
          <p:nvPr/>
        </p:nvGrpSpPr>
        <p:grpSpPr>
          <a:xfrm>
            <a:off x="-347308" y="-132136"/>
            <a:ext cx="24810267" cy="13393389"/>
            <a:chOff x="-347308" y="-132136"/>
            <a:chExt cx="24810267" cy="13393389"/>
          </a:xfrm>
        </p:grpSpPr>
        <p:pic>
          <p:nvPicPr>
            <p:cNvPr id="254" name="Future Workshops.jpg"/>
            <p:cNvPicPr>
              <a:picLocks noChangeAspect="1"/>
            </p:cNvPicPr>
            <p:nvPr/>
          </p:nvPicPr>
          <p:blipFill>
            <a:blip r:embed="rId2"/>
            <a:srcRect t="27246" b="27246"/>
            <a:stretch>
              <a:fillRect/>
            </a:stretch>
          </p:blipFill>
          <p:spPr>
            <a:xfrm>
              <a:off x="1212" y="-9608"/>
              <a:ext cx="19473580" cy="59097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55" name="Shape 255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1372043" y="6614097"/>
              <a:ext cx="2135488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/>
            <a:p>
              <a: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In this exercise, you will facilitate a future workshop involving a group of people in order to understand the problems related to a specific problem area. Focus on your </a:t>
              </a:r>
            </a:p>
            <a:p>
              <a: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own design problem, or follow the ‘Autonomous Vehicles’ brief (p.140) and envision future solutions. Use the templates the companion website to guide you. </a:t>
              </a:r>
            </a:p>
          </p:txBody>
        </p:sp>
        <p:sp>
          <p:nvSpPr>
            <p:cNvPr id="261" name="Shape 261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8537615" y="3211558"/>
              <a:ext cx="5684267" cy="22002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YOU WILL NEED</a:t>
              </a:r>
              <a:br/>
              <a:r>
                <a:t>3–6 participants,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A3 or A2 paper, pens,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 coloured markers, Post-its  </a:t>
              </a:r>
              <a:endParaRPr sz="1200" b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65" name="Shape 265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66" name="Shape 266"/>
            <p:cNvSpPr/>
            <p:nvPr/>
          </p:nvSpPr>
          <p:spPr>
            <a:xfrm>
              <a:off x="16358308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269" name="Shape 269"/>
            <p:cNvSpPr/>
            <p:nvPr/>
          </p:nvSpPr>
          <p:spPr>
            <a:xfrm>
              <a:off x="-6795" y="632249"/>
              <a:ext cx="7111781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 rot="5400000">
              <a:off x="6573125" y="1157410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-39958" y="3219466"/>
              <a:ext cx="11650174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438245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76" name="Shape 276"/>
            <p:cNvSpPr/>
            <p:nvPr/>
          </p:nvSpPr>
          <p:spPr>
            <a:xfrm>
              <a:off x="11398277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280" name="Shape 280"/>
            <p:cNvSpPr/>
            <p:nvPr/>
          </p:nvSpPr>
          <p:spPr>
            <a:xfrm>
              <a:off x="16003968" y="12508777"/>
              <a:ext cx="7860666" cy="7524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 dirty="0"/>
                <a:t>Image Attribution: Mei Anne Mendoza, CC BY 2.0,</a:t>
              </a:r>
            </a:p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 dirty="0"/>
                <a:t> https://</a:t>
              </a:r>
              <a:r>
                <a:rPr dirty="0" err="1"/>
                <a:t>www.flickr.com</a:t>
              </a:r>
              <a:r>
                <a:rPr dirty="0"/>
                <a:t>/photos/</a:t>
              </a:r>
              <a:r>
                <a:rPr dirty="0" err="1"/>
                <a:t>ham_phtgrphy</a:t>
              </a:r>
              <a:r>
                <a:rPr dirty="0"/>
                <a:t>/3774337607/</a:t>
              </a:r>
            </a:p>
          </p:txBody>
        </p:sp>
        <p:sp>
          <p:nvSpPr>
            <p:cNvPr id="30" name="Shape 140">
              <a:extLst>
                <a:ext uri="{FF2B5EF4-FFF2-40B4-BE49-F238E27FC236}">
                  <a16:creationId xmlns:a16="http://schemas.microsoft.com/office/drawing/2014/main" id="{7A37A810-7E3A-BD48-816C-3AD8A4B68E72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" name="Shape 142">
              <a:extLst>
                <a:ext uri="{FF2B5EF4-FFF2-40B4-BE49-F238E27FC236}">
                  <a16:creationId xmlns:a16="http://schemas.microsoft.com/office/drawing/2014/main" id="{C185744F-FB19-A04D-9897-EBE0C84672CE}"/>
                </a:ext>
              </a:extLst>
            </p:cNvPr>
            <p:cNvSpPr/>
            <p:nvPr/>
          </p:nvSpPr>
          <p:spPr>
            <a:xfrm>
              <a:off x="19212262" y="255600"/>
              <a:ext cx="5250697" cy="1092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68</a:t>
              </a:r>
            </a:p>
          </p:txBody>
        </p:sp>
        <p:sp>
          <p:nvSpPr>
            <p:cNvPr id="32" name="Shape 144">
              <a:extLst>
                <a:ext uri="{FF2B5EF4-FFF2-40B4-BE49-F238E27FC236}">
                  <a16:creationId xmlns:a16="http://schemas.microsoft.com/office/drawing/2014/main" id="{1BFBF35E-7E72-9849-A546-5AAF8F84098F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" name="Shape 156">
              <a:extLst>
                <a:ext uri="{FF2B5EF4-FFF2-40B4-BE49-F238E27FC236}">
                  <a16:creationId xmlns:a16="http://schemas.microsoft.com/office/drawing/2014/main" id="{3E0A1CCC-C6F2-BD4B-B76C-010431BB9498}"/>
                </a:ext>
              </a:extLst>
            </p:cNvPr>
            <p:cNvSpPr/>
            <p:nvPr/>
          </p:nvSpPr>
          <p:spPr>
            <a:xfrm>
              <a:off x="-233723" y="-132136"/>
              <a:ext cx="7433390" cy="23241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Future</a:t>
              </a:r>
            </a:p>
          </p:txBody>
        </p:sp>
        <p:sp>
          <p:nvSpPr>
            <p:cNvPr id="34" name="Shape 158">
              <a:extLst>
                <a:ext uri="{FF2B5EF4-FFF2-40B4-BE49-F238E27FC236}">
                  <a16:creationId xmlns:a16="http://schemas.microsoft.com/office/drawing/2014/main" id="{3DF4AE3A-48F3-9647-805D-E6F765979E39}"/>
                </a:ext>
              </a:extLst>
            </p:cNvPr>
            <p:cNvSpPr/>
            <p:nvPr/>
          </p:nvSpPr>
          <p:spPr>
            <a:xfrm rot="5400000">
              <a:off x="11066400" y="3745933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5" name="Shape 159">
              <a:extLst>
                <a:ext uri="{FF2B5EF4-FFF2-40B4-BE49-F238E27FC236}">
                  <a16:creationId xmlns:a16="http://schemas.microsoft.com/office/drawing/2014/main" id="{4E529189-89EF-6445-90FC-E0AE973DC39E}"/>
                </a:ext>
              </a:extLst>
            </p:cNvPr>
            <p:cNvSpPr/>
            <p:nvPr/>
          </p:nvSpPr>
          <p:spPr>
            <a:xfrm>
              <a:off x="-347308" y="1659856"/>
              <a:ext cx="11745585" cy="37839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Workshops</a:t>
              </a:r>
            </a:p>
          </p:txBody>
        </p:sp>
      </p:grpSp>
      <p:sp>
        <p:nvSpPr>
          <p:cNvPr id="281" name="Shape 281"/>
          <p:cNvSpPr/>
          <p:nvPr/>
        </p:nvSpPr>
        <p:spPr>
          <a:xfrm>
            <a:off x="19993729" y="11114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71DB258-059E-E34F-97A3-F687197664C6}"/>
              </a:ext>
            </a:extLst>
          </p:cNvPr>
          <p:cNvGrpSpPr/>
          <p:nvPr/>
        </p:nvGrpSpPr>
        <p:grpSpPr>
          <a:xfrm>
            <a:off x="-36937" y="-2011"/>
            <a:ext cx="24496471" cy="12569404"/>
            <a:chOff x="-36937" y="-2011"/>
            <a:chExt cx="24496471" cy="12569404"/>
          </a:xfrm>
        </p:grpSpPr>
        <p:pic>
          <p:nvPicPr>
            <p:cNvPr id="283" name="pasted-image.pdf"/>
            <p:cNvPicPr>
              <a:picLocks noChangeAspect="1"/>
            </p:cNvPicPr>
            <p:nvPr/>
          </p:nvPicPr>
          <p:blipFill>
            <a:blip r:embed="rId2"/>
            <a:srcRect l="57245" t="62662" r="8715"/>
            <a:stretch>
              <a:fillRect/>
            </a:stretch>
          </p:blipFill>
          <p:spPr>
            <a:xfrm>
              <a:off x="1587" y="-2011"/>
              <a:ext cx="24457947" cy="1256940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84" name="Shape 284"/>
            <p:cNvSpPr/>
            <p:nvPr/>
          </p:nvSpPr>
          <p:spPr>
            <a:xfrm>
              <a:off x="765506" y="1801174"/>
              <a:ext cx="11256646" cy="16922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>
              <a:spAutoFit/>
            </a:bodyPr>
            <a:lstStyle>
              <a:lvl1pPr algn="l">
                <a:defRPr sz="10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Share your work!</a:t>
              </a:r>
            </a:p>
          </p:txBody>
        </p:sp>
        <p:sp>
          <p:nvSpPr>
            <p:cNvPr id="285" name="Shape 285"/>
            <p:cNvSpPr/>
            <p:nvPr/>
          </p:nvSpPr>
          <p:spPr>
            <a:xfrm>
              <a:off x="-36937" y="3546077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855906" y="4285057"/>
              <a:ext cx="18232196" cy="7651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>
              <a:lvl1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Upload photos of your work:</a:t>
              </a:r>
            </a:p>
          </p:txBody>
        </p:sp>
        <p:sp>
          <p:nvSpPr>
            <p:cNvPr id="287" name="Shape 287"/>
            <p:cNvSpPr/>
            <p:nvPr/>
          </p:nvSpPr>
          <p:spPr>
            <a:xfrm>
              <a:off x="855906" y="5114881"/>
              <a:ext cx="18232196" cy="44989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Go to: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add URL here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Enter the password: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password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Upload a photo and caption of your work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Wait for moderation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View others’ ideas  </a:t>
              </a:r>
            </a:p>
          </p:txBody>
        </p:sp>
        <p:sp>
          <p:nvSpPr>
            <p:cNvPr id="288" name="Shape 288"/>
            <p:cNvSpPr/>
            <p:nvPr/>
          </p:nvSpPr>
          <p:spPr>
            <a:xfrm>
              <a:off x="765719" y="9722610"/>
              <a:ext cx="1823219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A note to facilitators: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Use this slide to give instructions for post-exercise sharing activities. These could take the form of facilitator-guided discussions, mini-presentations, or digital sharing via existing platforms (e.g. padlet) - as described here. Delete this paragraph when ready.</a:t>
              </a:r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CD678AF-2A26-A647-9DB4-54D601D0A1C5}"/>
              </a:ext>
            </a:extLst>
          </p:cNvPr>
          <p:cNvGrpSpPr/>
          <p:nvPr/>
        </p:nvGrpSpPr>
        <p:grpSpPr>
          <a:xfrm>
            <a:off x="-36937" y="720955"/>
            <a:ext cx="24457874" cy="13025113"/>
            <a:chOff x="-36937" y="720955"/>
            <a:chExt cx="24457874" cy="13025113"/>
          </a:xfrm>
        </p:grpSpPr>
        <p:pic>
          <p:nvPicPr>
            <p:cNvPr id="290" name="pasted-image.pdf"/>
            <p:cNvPicPr>
              <a:picLocks noChangeAspect="1"/>
            </p:cNvPicPr>
            <p:nvPr/>
          </p:nvPicPr>
          <p:blipFill>
            <a:blip r:embed="rId2"/>
            <a:srcRect l="27630"/>
            <a:stretch>
              <a:fillRect/>
            </a:stretch>
          </p:blipFill>
          <p:spPr>
            <a:xfrm rot="10800000">
              <a:off x="4304849" y="720955"/>
              <a:ext cx="20114295" cy="1302163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91" name="pasted-image.pdf"/>
            <p:cNvPicPr>
              <a:picLocks noChangeAspect="1"/>
            </p:cNvPicPr>
            <p:nvPr/>
          </p:nvPicPr>
          <p:blipFill>
            <a:blip r:embed="rId2"/>
            <a:srcRect t="33454" r="50402"/>
            <a:stretch>
              <a:fillRect/>
            </a:stretch>
          </p:blipFill>
          <p:spPr>
            <a:xfrm rot="10800000">
              <a:off x="-4557" y="6312722"/>
              <a:ext cx="11825051" cy="743334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92" name="Shape 292"/>
            <p:cNvSpPr/>
            <p:nvPr/>
          </p:nvSpPr>
          <p:spPr>
            <a:xfrm>
              <a:off x="-36937" y="12049959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975503" y="891390"/>
              <a:ext cx="3253868" cy="47783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>
              <a:spAutoFit/>
            </a:bodyPr>
            <a:lstStyle/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Design.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Think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Make.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Break. 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Repeat.</a:t>
              </a:r>
            </a:p>
          </p:txBody>
        </p:sp>
        <p:sp>
          <p:nvSpPr>
            <p:cNvPr id="294" name="Shape 294"/>
            <p:cNvSpPr/>
            <p:nvPr/>
          </p:nvSpPr>
          <p:spPr>
            <a:xfrm>
              <a:off x="8634748" y="2755150"/>
              <a:ext cx="14424722" cy="26064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This work is licensed under a Creative Commons Attribution-</a:t>
              </a:r>
              <a:r>
                <a:rPr dirty="0" err="1"/>
                <a:t>NonCommercial</a:t>
              </a:r>
              <a:r>
                <a:rPr dirty="0"/>
                <a:t>-</a:t>
              </a:r>
              <a:r>
                <a:rPr dirty="0" err="1"/>
                <a:t>ShareAlike</a:t>
              </a:r>
              <a:r>
                <a:rPr dirty="0"/>
                <a:t> 4.0 International License. Designed by the authors of “Design. Think. Make. Break. Repeat. A Handbook of Methods” (BIS Publishers).</a:t>
              </a:r>
            </a:p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u="sng" dirty="0">
                  <a:solidFill>
                    <a:schemeClr val="bg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www.designthinkmakebreakrepeat.com</a:t>
              </a:r>
            </a:p>
          </p:txBody>
        </p:sp>
        <p:sp>
          <p:nvSpPr>
            <p:cNvPr id="295" name="Shape 295"/>
            <p:cNvSpPr/>
            <p:nvPr/>
          </p:nvSpPr>
          <p:spPr>
            <a:xfrm>
              <a:off x="746861" y="6774665"/>
              <a:ext cx="23078331" cy="47275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How to use these slides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These companion slides for the published book “Design Think Make Break Repeat: A Handbook of Methods”, support facilitation of the published exercises during workshops, tutorials or other guided design sessions. 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endParaRPr/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rPr b="1">
                  <a:latin typeface="Montserrat-BoldItalic"/>
                  <a:ea typeface="Montserrat-BoldItalic"/>
                  <a:cs typeface="Montserrat-BoldItalic"/>
                  <a:sym typeface="Montserrat-BoldItalic"/>
                </a:rPr>
                <a:t>Slide 1: Title.</a:t>
              </a:r>
              <a:r>
                <a:t> Introduce the method, using the description from the book.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2: Examples.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this slide to add your own images/examples of the method in use, or extra information.</a:t>
              </a:r>
              <a:r>
                <a:t>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3+: Steps.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one slide for each step of the method, to track timing and progress. The tip boxes can be used to offer extra guidance for specific steps, where needed.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4: Sharing.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Results of the exercise are shared and discussed, in an appropriate format.</a:t>
              </a:r>
            </a:p>
          </p:txBody>
        </p:sp>
        <p:sp>
          <p:nvSpPr>
            <p:cNvPr id="296" name="Shape 296"/>
            <p:cNvSpPr/>
            <p:nvPr/>
          </p:nvSpPr>
          <p:spPr>
            <a:xfrm>
              <a:off x="16322992" y="12661177"/>
              <a:ext cx="7541642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 algn="r">
                <a:defRPr sz="2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Slide design by: Hamish Henderson, Madeleine Borthwick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1056</Words>
  <Application>Microsoft Macintosh PowerPoint</Application>
  <PresentationFormat>Custom</PresentationFormat>
  <Paragraphs>140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Montserrat Bold</vt:lpstr>
      <vt:lpstr>Times</vt:lpstr>
      <vt:lpstr>Montserrat-BoldItalic</vt:lpstr>
      <vt:lpstr>Helvetica Neue Light</vt:lpstr>
      <vt:lpstr>Helvetica Neue Medium</vt:lpstr>
      <vt:lpstr>Helvetica Light</vt:lpstr>
      <vt:lpstr>Montserrat Medium</vt:lpstr>
      <vt:lpstr>Tw Cen MT</vt:lpstr>
      <vt:lpstr>Helvetica Neue Thin</vt:lpstr>
      <vt:lpstr>Helvetica Neue</vt:lpstr>
      <vt:lpstr>Montserrat-Italic</vt:lpstr>
      <vt:lpstr>Palatino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Robert Dongas</cp:lastModifiedBy>
  <cp:revision>10</cp:revision>
  <dcterms:modified xsi:type="dcterms:W3CDTF">2020-01-09T04:25:02Z</dcterms:modified>
</cp:coreProperties>
</file>