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embeddedFontLst>
    <p:embeddedFont>
      <p:font typeface="Montserrat Bold" pitchFamily="2" charset="77"/>
      <p:bold r:id="rId12"/>
      <p:italic r:id="rId13"/>
      <p:boldItalic r:id="rId14"/>
    </p:embeddedFont>
    <p:embeddedFont>
      <p:font typeface="Montserrat Medium" pitchFamily="2" charset="77"/>
      <p:regular r:id="rId15"/>
      <p:italic r:id="rId16"/>
    </p:embeddedFont>
    <p:embeddedFont>
      <p:font typeface="Montserrat-BoldItalic" pitchFamily="2" charset="77"/>
      <p:bold r:id="rId17"/>
      <p:italic r:id="rId18"/>
      <p:boldItalic r:id="rId19"/>
    </p:embeddedFont>
    <p:embeddedFont>
      <p:font typeface="Montserrat-Italic" pitchFamily="2" charset="77"/>
      <p:italic r:id="rId20"/>
    </p:embeddedFont>
    <p:embeddedFont>
      <p:font typeface="Tw Cen MT" panose="020B0602020104020603" pitchFamily="34" charset="77"/>
      <p:regular r:id="rId21"/>
      <p:bold r:id="rId22"/>
      <p:italic r:id="rId23"/>
      <p:boldItalic r:id="rId24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1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B83123-A1DD-AD45-8A34-62E531F87A1D}"/>
              </a:ext>
            </a:extLst>
          </p:cNvPr>
          <p:cNvGrpSpPr/>
          <p:nvPr/>
        </p:nvGrpSpPr>
        <p:grpSpPr>
          <a:xfrm>
            <a:off x="-22552" y="-46537"/>
            <a:ext cx="24442002" cy="13307790"/>
            <a:chOff x="-22552" y="-46537"/>
            <a:chExt cx="24442002" cy="13307790"/>
          </a:xfrm>
        </p:grpSpPr>
        <p:pic>
          <p:nvPicPr>
            <p:cNvPr id="119" name="Interaction relabelling.jpg"/>
            <p:cNvPicPr>
              <a:picLocks noChangeAspect="1"/>
            </p:cNvPicPr>
            <p:nvPr/>
          </p:nvPicPr>
          <p:blipFill>
            <a:blip r:embed="rId2"/>
            <a:srcRect t="15330" b="15330"/>
            <a:stretch>
              <a:fillRect/>
            </a:stretch>
          </p:blipFill>
          <p:spPr>
            <a:xfrm>
              <a:off x="-22552" y="-12382"/>
              <a:ext cx="24419839" cy="1133688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0" name="Shape 120"/>
            <p:cNvSpPr/>
            <p:nvPr/>
          </p:nvSpPr>
          <p:spPr>
            <a:xfrm>
              <a:off x="585599" y="11962671"/>
              <a:ext cx="6798083" cy="1019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>
                  <a:solidFill>
                    <a:srgbClr val="EE5150"/>
                  </a:solidFill>
                </a:rPr>
                <a:t>TURN TO: </a:t>
              </a:r>
              <a:r>
                <a:t>Page 76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-11196" y="-46537"/>
              <a:ext cx="24406392" cy="11221231"/>
            </a:xfrm>
            <a:prstGeom prst="rect">
              <a:avLst/>
            </a:prstGeom>
            <a:solidFill>
              <a:srgbClr val="000000">
                <a:alpha val="30000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6591724" y="12508777"/>
              <a:ext cx="7272910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Ian D. Keating, CC BY 2.0, 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https:// www.flickr.com/photos/ian-arlett/24171851760/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-11907" y="1730111"/>
              <a:ext cx="17426085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6887600" y="225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43885" y="916118"/>
              <a:ext cx="16388463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Interaction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05292" y="7275075"/>
              <a:ext cx="11950056" cy="2073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t>Shofting focus from functionality to</a:t>
              </a:r>
            </a:p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t>interaction possibilities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8240" y="4495128"/>
              <a:ext cx="1859845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8090000" y="5020288"/>
              <a:ext cx="2321715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04899" y="3563828"/>
              <a:ext cx="18036448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 err="1"/>
                <a:t>Relabelling</a:t>
              </a:r>
              <a:endParaRPr sz="16000" spc="-319" dirty="0"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DF4388-1F46-D34B-AF85-F7F0FAD02A1D}"/>
              </a:ext>
            </a:extLst>
          </p:cNvPr>
          <p:cNvGrpSpPr/>
          <p:nvPr/>
        </p:nvGrpSpPr>
        <p:grpSpPr>
          <a:xfrm>
            <a:off x="-254236" y="-375470"/>
            <a:ext cx="24118870" cy="13484323"/>
            <a:chOff x="-254236" y="-375470"/>
            <a:chExt cx="24118870" cy="13484323"/>
          </a:xfrm>
        </p:grpSpPr>
        <p:sp>
          <p:nvSpPr>
            <p:cNvPr id="132" name="Shape 132"/>
            <p:cNvSpPr/>
            <p:nvPr/>
          </p:nvSpPr>
          <p:spPr>
            <a:xfrm>
              <a:off x="5037" y="-375470"/>
              <a:ext cx="17893267" cy="55626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6437433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DFFFD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1"/>
              <a:ext cx="180965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5000" b="0" spc="-300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Interaction</a:t>
              </a:r>
              <a:r>
                <a:rPr lang="zh-CN" altLang="en-US" sz="16000" spc="-319" dirty="0"/>
                <a:t> </a:t>
              </a:r>
              <a:r>
                <a:rPr lang="en-AU" altLang="zh-CN" sz="16000" spc="-319" dirty="0"/>
                <a:t>	</a:t>
              </a:r>
              <a:r>
                <a:rPr sz="16000" spc="-319" dirty="0" err="1"/>
                <a:t>Relabelling</a:t>
              </a:r>
              <a:endParaRPr sz="16000" spc="-319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152" name="Shape 152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</a:t>
            </a:r>
          </a:p>
        </p:txBody>
      </p:sp>
      <p:sp>
        <p:nvSpPr>
          <p:cNvPr id="153" name="Shape 153"/>
          <p:cNvSpPr/>
          <p:nvPr/>
        </p:nvSpPr>
        <p:spPr>
          <a:xfrm>
            <a:off x="153602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62" name="Shape 162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163" name="Shape 163"/>
          <p:cNvSpPr/>
          <p:nvPr/>
        </p:nvSpPr>
        <p:spPr>
          <a:xfrm>
            <a:off x="10865222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 </a:t>
            </a:r>
          </a:p>
        </p:txBody>
      </p:sp>
      <p:sp>
        <p:nvSpPr>
          <p:cNvPr id="164" name="Shape 164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9AF040-5888-F04A-ABCC-04D8550202D3}"/>
              </a:ext>
            </a:extLst>
          </p:cNvPr>
          <p:cNvGrpSpPr/>
          <p:nvPr/>
        </p:nvGrpSpPr>
        <p:grpSpPr>
          <a:xfrm>
            <a:off x="-347308" y="-157536"/>
            <a:ext cx="24810267" cy="13418789"/>
            <a:chOff x="-347308" y="-157536"/>
            <a:chExt cx="24810267" cy="13418789"/>
          </a:xfrm>
        </p:grpSpPr>
        <p:pic>
          <p:nvPicPr>
            <p:cNvPr id="138" name="Interaction relabelling.jpg"/>
            <p:cNvPicPr>
              <a:picLocks noChangeAspect="1"/>
            </p:cNvPicPr>
            <p:nvPr/>
          </p:nvPicPr>
          <p:blipFill>
            <a:blip r:embed="rId2"/>
            <a:srcRect t="27336" b="27336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76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1372043" y="661409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In this exercise, you will use interaction relabelling to brainstorm ideas for a new social networking application or a design brief you are working on. Use the glasses </a:t>
              </a:r>
            </a:p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provided in the resources on the companion website or use another mechanical object to explore interactions. 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7732181" y="3256008"/>
              <a:ext cx="6489701" cy="2670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3–4 people,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mechanical object (e.g. stapler,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glasses, umbrella), pen, paper </a:t>
              </a:r>
              <a:endParaRPr sz="12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 </a:t>
              </a:r>
              <a:endParaRPr sz="12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-6795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-233723" y="-157536"/>
              <a:ext cx="15385148" cy="2324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Interaction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-39958" y="3219466"/>
              <a:ext cx="1425217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3662054" y="3750134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-347308" y="2415166"/>
              <a:ext cx="12687606" cy="2324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 err="1"/>
                <a:t>Relabelling</a:t>
              </a: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6591724" y="12508777"/>
              <a:ext cx="7272910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Ian D. Keating, CC BY 2.0, 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https:// www.flickr.com/photos/ian-arlett/24171851760/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181" name="Shape 181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</a:t>
            </a:r>
          </a:p>
        </p:txBody>
      </p:sp>
      <p:sp>
        <p:nvSpPr>
          <p:cNvPr id="182" name="Shape 182"/>
          <p:cNvSpPr/>
          <p:nvPr/>
        </p:nvSpPr>
        <p:spPr>
          <a:xfrm>
            <a:off x="5113634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91" name="Shape 191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192" name="Shape 192"/>
          <p:cNvSpPr/>
          <p:nvPr/>
        </p:nvSpPr>
        <p:spPr>
          <a:xfrm>
            <a:off x="10865222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 </a:t>
            </a:r>
          </a:p>
        </p:txBody>
      </p:sp>
      <p:sp>
        <p:nvSpPr>
          <p:cNvPr id="193" name="Shape 193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CF461C-A9AC-6846-AD6A-B30D68ED2FE2}"/>
              </a:ext>
            </a:extLst>
          </p:cNvPr>
          <p:cNvGrpSpPr/>
          <p:nvPr/>
        </p:nvGrpSpPr>
        <p:grpSpPr>
          <a:xfrm>
            <a:off x="-347308" y="-157536"/>
            <a:ext cx="24810267" cy="13418789"/>
            <a:chOff x="-347308" y="-157536"/>
            <a:chExt cx="24810267" cy="13418789"/>
          </a:xfrm>
        </p:grpSpPr>
        <p:pic>
          <p:nvPicPr>
            <p:cNvPr id="167" name="Interaction relabelling.jpg"/>
            <p:cNvPicPr>
              <a:picLocks noChangeAspect="1"/>
            </p:cNvPicPr>
            <p:nvPr/>
          </p:nvPicPr>
          <p:blipFill>
            <a:blip r:embed="rId2"/>
            <a:srcRect t="27336" b="27336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8" name="Shape 16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372043" y="661409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In this exercise, you will use interaction relabelling to brainstorm ideas for a new social networking application or a design brief you are working on. Use the glasses </a:t>
              </a:r>
            </a:p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provided in the resources on the companion website or use another mechanical object to explore interactions. 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-6795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-39958" y="3219466"/>
              <a:ext cx="1425217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 rot="5400000">
              <a:off x="13662054" y="3750134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16591724" y="12508777"/>
              <a:ext cx="7272910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Ian D. Keating, CC BY 2.0, 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https:// www.flickr.com/photos/ian-arlett/24171851760/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37C4CE5A-16A3-D64E-BAE5-145893137F79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C72A8E23-BE67-094F-829A-AB08FD4932D6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76</a:t>
              </a:r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0DC7784E-643F-F24B-8FA9-122DCF2763D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46">
              <a:extLst>
                <a:ext uri="{FF2B5EF4-FFF2-40B4-BE49-F238E27FC236}">
                  <a16:creationId xmlns:a16="http://schemas.microsoft.com/office/drawing/2014/main" id="{A8E92D46-E9E1-7048-B3E1-098BCAE9F962}"/>
                </a:ext>
              </a:extLst>
            </p:cNvPr>
            <p:cNvSpPr/>
            <p:nvPr/>
          </p:nvSpPr>
          <p:spPr>
            <a:xfrm>
              <a:off x="17732181" y="3256008"/>
              <a:ext cx="6489701" cy="2670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3–4 people,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mechanical object (e.g. stapler,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glasses, umbrella), pen, paper </a:t>
              </a:r>
              <a:endParaRPr sz="12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 </a:t>
              </a:r>
              <a:endParaRPr sz="12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4" name="Shape 156">
              <a:extLst>
                <a:ext uri="{FF2B5EF4-FFF2-40B4-BE49-F238E27FC236}">
                  <a16:creationId xmlns:a16="http://schemas.microsoft.com/office/drawing/2014/main" id="{5B21639B-F885-5942-90F6-70D2E039D540}"/>
                </a:ext>
              </a:extLst>
            </p:cNvPr>
            <p:cNvSpPr/>
            <p:nvPr/>
          </p:nvSpPr>
          <p:spPr>
            <a:xfrm>
              <a:off x="-233723" y="-157536"/>
              <a:ext cx="15385148" cy="2324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Interaction</a:t>
              </a:r>
            </a:p>
          </p:txBody>
        </p:sp>
        <p:sp>
          <p:nvSpPr>
            <p:cNvPr id="35" name="Shape 159">
              <a:extLst>
                <a:ext uri="{FF2B5EF4-FFF2-40B4-BE49-F238E27FC236}">
                  <a16:creationId xmlns:a16="http://schemas.microsoft.com/office/drawing/2014/main" id="{F82E98ED-8200-514C-8869-8F9C0DFE7A39}"/>
                </a:ext>
              </a:extLst>
            </p:cNvPr>
            <p:cNvSpPr/>
            <p:nvPr/>
          </p:nvSpPr>
          <p:spPr>
            <a:xfrm>
              <a:off x="-347308" y="2415166"/>
              <a:ext cx="12687606" cy="2324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 err="1"/>
                <a:t>Relabelling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210" name="Shape 210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</a:t>
            </a:r>
          </a:p>
        </p:txBody>
      </p:sp>
      <p:sp>
        <p:nvSpPr>
          <p:cNvPr id="211" name="Shape 211"/>
          <p:cNvSpPr/>
          <p:nvPr/>
        </p:nvSpPr>
        <p:spPr>
          <a:xfrm>
            <a:off x="10073665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220" name="Shape 220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221" name="Shape 221"/>
          <p:cNvSpPr/>
          <p:nvPr/>
        </p:nvSpPr>
        <p:spPr>
          <a:xfrm>
            <a:off x="10865222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 </a:t>
            </a:r>
          </a:p>
        </p:txBody>
      </p:sp>
      <p:sp>
        <p:nvSpPr>
          <p:cNvPr id="222" name="Shape 222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46CCE2-417F-854D-A5FD-FE5DE6AB3AF8}"/>
              </a:ext>
            </a:extLst>
          </p:cNvPr>
          <p:cNvGrpSpPr/>
          <p:nvPr/>
        </p:nvGrpSpPr>
        <p:grpSpPr>
          <a:xfrm>
            <a:off x="-347308" y="-157536"/>
            <a:ext cx="24810267" cy="13418789"/>
            <a:chOff x="-347308" y="-157536"/>
            <a:chExt cx="24810267" cy="13418789"/>
          </a:xfrm>
        </p:grpSpPr>
        <p:pic>
          <p:nvPicPr>
            <p:cNvPr id="196" name="Interaction relabelling.jpg"/>
            <p:cNvPicPr>
              <a:picLocks noChangeAspect="1"/>
            </p:cNvPicPr>
            <p:nvPr/>
          </p:nvPicPr>
          <p:blipFill>
            <a:blip r:embed="rId2"/>
            <a:srcRect t="27336" b="27336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7" name="Shape 197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372043" y="661409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In this exercise, you will use interaction relabelling to brainstorm ideas for a new social networking application or a design brief you are working on. Use the glasses </a:t>
              </a:r>
            </a:p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provided in the resources on the companion website or use another mechanical object to explore interactions. 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-6795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-39958" y="3219466"/>
              <a:ext cx="1425217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5400000">
              <a:off x="13662054" y="3750134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16591724" y="12508777"/>
              <a:ext cx="7272910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Ian D. Keating, CC BY 2.0, 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https:// www.flickr.com/photos/ian-arlett/24171851760/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5F7FEE5E-1DA6-6041-AEA8-071C7578EECD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40F0C6C6-7DEB-B94D-96B9-9803B39FCD94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76</a:t>
              </a:r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56811408-8167-9649-B42C-6F40E4A6DCD0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46">
              <a:extLst>
                <a:ext uri="{FF2B5EF4-FFF2-40B4-BE49-F238E27FC236}">
                  <a16:creationId xmlns:a16="http://schemas.microsoft.com/office/drawing/2014/main" id="{F1C3AB76-F1CC-3645-B720-878B983D17DC}"/>
                </a:ext>
              </a:extLst>
            </p:cNvPr>
            <p:cNvSpPr/>
            <p:nvPr/>
          </p:nvSpPr>
          <p:spPr>
            <a:xfrm>
              <a:off x="17732181" y="3256008"/>
              <a:ext cx="6489701" cy="2670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3–4 people,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mechanical object (e.g. stapler,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glasses, umbrella), pen, paper </a:t>
              </a:r>
              <a:endParaRPr sz="12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 </a:t>
              </a:r>
              <a:endParaRPr sz="12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4" name="Shape 156">
              <a:extLst>
                <a:ext uri="{FF2B5EF4-FFF2-40B4-BE49-F238E27FC236}">
                  <a16:creationId xmlns:a16="http://schemas.microsoft.com/office/drawing/2014/main" id="{64C798A1-D062-6E46-95D6-6B1BB3039695}"/>
                </a:ext>
              </a:extLst>
            </p:cNvPr>
            <p:cNvSpPr/>
            <p:nvPr/>
          </p:nvSpPr>
          <p:spPr>
            <a:xfrm>
              <a:off x="-233723" y="-157536"/>
              <a:ext cx="15385148" cy="2324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Interaction</a:t>
              </a:r>
            </a:p>
          </p:txBody>
        </p:sp>
        <p:sp>
          <p:nvSpPr>
            <p:cNvPr id="35" name="Shape 159">
              <a:extLst>
                <a:ext uri="{FF2B5EF4-FFF2-40B4-BE49-F238E27FC236}">
                  <a16:creationId xmlns:a16="http://schemas.microsoft.com/office/drawing/2014/main" id="{AFB91998-31FC-DC49-903F-9BDBA729B339}"/>
                </a:ext>
              </a:extLst>
            </p:cNvPr>
            <p:cNvSpPr/>
            <p:nvPr/>
          </p:nvSpPr>
          <p:spPr>
            <a:xfrm>
              <a:off x="-347308" y="2415166"/>
              <a:ext cx="12687606" cy="2324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 err="1"/>
                <a:t>Relabelling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239" name="Shape 239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</a:t>
            </a:r>
          </a:p>
        </p:txBody>
      </p:sp>
      <p:sp>
        <p:nvSpPr>
          <p:cNvPr id="248" name="Shape 248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249" name="Shape 249"/>
          <p:cNvSpPr/>
          <p:nvPr/>
        </p:nvSpPr>
        <p:spPr>
          <a:xfrm>
            <a:off x="10865222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 </a:t>
            </a:r>
          </a:p>
        </p:txBody>
      </p:sp>
      <p:sp>
        <p:nvSpPr>
          <p:cNvPr id="250" name="Shape 250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136A11-4394-CE4E-ACCE-22069597C6F4}"/>
              </a:ext>
            </a:extLst>
          </p:cNvPr>
          <p:cNvGrpSpPr/>
          <p:nvPr/>
        </p:nvGrpSpPr>
        <p:grpSpPr>
          <a:xfrm>
            <a:off x="-347308" y="-157536"/>
            <a:ext cx="24810267" cy="13418789"/>
            <a:chOff x="-347308" y="-157536"/>
            <a:chExt cx="24810267" cy="13418789"/>
          </a:xfrm>
        </p:grpSpPr>
        <p:pic>
          <p:nvPicPr>
            <p:cNvPr id="225" name="Interaction relabelling.jpg"/>
            <p:cNvPicPr>
              <a:picLocks noChangeAspect="1"/>
            </p:cNvPicPr>
            <p:nvPr/>
          </p:nvPicPr>
          <p:blipFill>
            <a:blip r:embed="rId2"/>
            <a:srcRect t="27336" b="27336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26" name="Shape 226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372043" y="661409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In this exercise, you will use interaction relabelling to brainstorm ideas for a new social networking application or a design brief you are working on. Use the glasses </a:t>
              </a:r>
            </a:p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provided in the resources on the companion website or use another mechanical object to explore interactions. 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-6795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-39958" y="3219466"/>
              <a:ext cx="1425217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 rot="5400000">
              <a:off x="13662054" y="3750134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16591724" y="12508777"/>
              <a:ext cx="7272910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Ian D. Keating, CC BY 2.0, 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https:// www.flickr.com/photos/ian-arlett/24171851760/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D21E476C-F407-224B-83FA-4F0108A2C89F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20CFA38C-A78B-4A48-B0F1-79D27E48D74A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76</a:t>
              </a:r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0A283E7F-BE89-0247-BAF1-39181D5DD1AC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46">
              <a:extLst>
                <a:ext uri="{FF2B5EF4-FFF2-40B4-BE49-F238E27FC236}">
                  <a16:creationId xmlns:a16="http://schemas.microsoft.com/office/drawing/2014/main" id="{17D11B3A-DC9E-0744-9062-7B50212FAD9B}"/>
                </a:ext>
              </a:extLst>
            </p:cNvPr>
            <p:cNvSpPr/>
            <p:nvPr/>
          </p:nvSpPr>
          <p:spPr>
            <a:xfrm>
              <a:off x="17732181" y="3256008"/>
              <a:ext cx="6489701" cy="2670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3–4 people,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mechanical object (e.g. stapler,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glasses, umbrella), pen, paper </a:t>
              </a:r>
              <a:endParaRPr sz="12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 </a:t>
              </a:r>
              <a:endParaRPr sz="12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4" name="Shape 156">
              <a:extLst>
                <a:ext uri="{FF2B5EF4-FFF2-40B4-BE49-F238E27FC236}">
                  <a16:creationId xmlns:a16="http://schemas.microsoft.com/office/drawing/2014/main" id="{EC85FB12-689E-3840-A679-A5819FC008EE}"/>
                </a:ext>
              </a:extLst>
            </p:cNvPr>
            <p:cNvSpPr/>
            <p:nvPr/>
          </p:nvSpPr>
          <p:spPr>
            <a:xfrm>
              <a:off x="-233723" y="-157536"/>
              <a:ext cx="15385148" cy="2324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Interaction</a:t>
              </a:r>
            </a:p>
          </p:txBody>
        </p:sp>
        <p:sp>
          <p:nvSpPr>
            <p:cNvPr id="35" name="Shape 159">
              <a:extLst>
                <a:ext uri="{FF2B5EF4-FFF2-40B4-BE49-F238E27FC236}">
                  <a16:creationId xmlns:a16="http://schemas.microsoft.com/office/drawing/2014/main" id="{9B3AAAAB-CCB8-754C-9134-71BDC719B1D5}"/>
                </a:ext>
              </a:extLst>
            </p:cNvPr>
            <p:cNvSpPr/>
            <p:nvPr/>
          </p:nvSpPr>
          <p:spPr>
            <a:xfrm>
              <a:off x="-347308" y="2415166"/>
              <a:ext cx="12687606" cy="2324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 err="1"/>
                <a:t>Relabelling</a:t>
              </a:r>
              <a:endParaRPr dirty="0"/>
            </a:p>
          </p:txBody>
        </p:sp>
      </p:grpSp>
      <p:sp>
        <p:nvSpPr>
          <p:cNvPr id="252" name="Shape 252"/>
          <p:cNvSpPr/>
          <p:nvPr/>
        </p:nvSpPr>
        <p:spPr>
          <a:xfrm>
            <a:off x="15033697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945158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268" name="Shape 268"/>
          <p:cNvSpPr/>
          <p:nvPr/>
        </p:nvSpPr>
        <p:spPr>
          <a:xfrm>
            <a:off x="19369023" y="10470228"/>
            <a:ext cx="493717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[flexible]</a:t>
            </a:r>
          </a:p>
        </p:txBody>
      </p:sp>
      <p:sp>
        <p:nvSpPr>
          <p:cNvPr id="277" name="Shape 277"/>
          <p:cNvSpPr/>
          <p:nvPr/>
        </p:nvSpPr>
        <p:spPr>
          <a:xfrm>
            <a:off x="5905190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 </a:t>
            </a:r>
          </a:p>
        </p:txBody>
      </p:sp>
      <p:sp>
        <p:nvSpPr>
          <p:cNvPr id="278" name="Shape 278"/>
          <p:cNvSpPr/>
          <p:nvPr/>
        </p:nvSpPr>
        <p:spPr>
          <a:xfrm>
            <a:off x="10865222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 </a:t>
            </a:r>
          </a:p>
        </p:txBody>
      </p:sp>
      <p:sp>
        <p:nvSpPr>
          <p:cNvPr id="279" name="Shape 279"/>
          <p:cNvSpPr/>
          <p:nvPr/>
        </p:nvSpPr>
        <p:spPr>
          <a:xfrm>
            <a:off x="15825254" y="10470228"/>
            <a:ext cx="210465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AD0D55-19CA-1F46-AE46-D6F5E72DD30B}"/>
              </a:ext>
            </a:extLst>
          </p:cNvPr>
          <p:cNvGrpSpPr/>
          <p:nvPr/>
        </p:nvGrpSpPr>
        <p:grpSpPr>
          <a:xfrm>
            <a:off x="-347308" y="-157536"/>
            <a:ext cx="24810267" cy="13418789"/>
            <a:chOff x="-347308" y="-157536"/>
            <a:chExt cx="24810267" cy="13418789"/>
          </a:xfrm>
        </p:grpSpPr>
        <p:pic>
          <p:nvPicPr>
            <p:cNvPr id="254" name="Interaction relabelling.jpg"/>
            <p:cNvPicPr>
              <a:picLocks noChangeAspect="1"/>
            </p:cNvPicPr>
            <p:nvPr/>
          </p:nvPicPr>
          <p:blipFill>
            <a:blip r:embed="rId2"/>
            <a:srcRect t="27336" b="27336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55" name="Shape 255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372043" y="6614097"/>
              <a:ext cx="2135488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In this exercise, you will use interaction relabelling to brainstorm ideas for a new social networking application or a design brief you are working on. Use the glasses </a:t>
              </a:r>
            </a:p>
            <a:p>
              <a: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provided in the resources on the companion website or use another mechanical object to explore interactions. 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16358308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-6795" y="632249"/>
              <a:ext cx="1546540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 rot="5400000">
              <a:off x="14932590" y="1157410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-39958" y="3219466"/>
              <a:ext cx="1425217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 rot="5400000">
              <a:off x="13662054" y="3750134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438245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16591724" y="12508777"/>
              <a:ext cx="7272910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Ian D. Keating, CC BY 2.0, 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https:// www.flickr.com/photos/ian-arlett/24171851760/</a:t>
              </a:r>
            </a:p>
          </p:txBody>
        </p:sp>
        <p:sp>
          <p:nvSpPr>
            <p:cNvPr id="30" name="Shape 140">
              <a:extLst>
                <a:ext uri="{FF2B5EF4-FFF2-40B4-BE49-F238E27FC236}">
                  <a16:creationId xmlns:a16="http://schemas.microsoft.com/office/drawing/2014/main" id="{9E2F4E0F-E53D-EB45-B4BC-05C7023D0649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Shape 142">
              <a:extLst>
                <a:ext uri="{FF2B5EF4-FFF2-40B4-BE49-F238E27FC236}">
                  <a16:creationId xmlns:a16="http://schemas.microsoft.com/office/drawing/2014/main" id="{3C9289A4-638C-C04C-AD00-9739F19C3D95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76</a:t>
              </a:r>
            </a:p>
          </p:txBody>
        </p:sp>
        <p:sp>
          <p:nvSpPr>
            <p:cNvPr id="32" name="Shape 144">
              <a:extLst>
                <a:ext uri="{FF2B5EF4-FFF2-40B4-BE49-F238E27FC236}">
                  <a16:creationId xmlns:a16="http://schemas.microsoft.com/office/drawing/2014/main" id="{64F9157D-2D62-0F47-9581-398A2B89013B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Shape 146">
              <a:extLst>
                <a:ext uri="{FF2B5EF4-FFF2-40B4-BE49-F238E27FC236}">
                  <a16:creationId xmlns:a16="http://schemas.microsoft.com/office/drawing/2014/main" id="{18FE920F-4455-4943-B358-0B395D6420C3}"/>
                </a:ext>
              </a:extLst>
            </p:cNvPr>
            <p:cNvSpPr/>
            <p:nvPr/>
          </p:nvSpPr>
          <p:spPr>
            <a:xfrm>
              <a:off x="17732181" y="3256008"/>
              <a:ext cx="6489701" cy="2670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3–4 people,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mechanical object (e.g. stapler, </a:t>
              </a: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glasses, umbrella), pen, paper </a:t>
              </a:r>
              <a:endParaRPr sz="12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 </a:t>
              </a:r>
              <a:endParaRPr sz="12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4" name="Shape 156">
              <a:extLst>
                <a:ext uri="{FF2B5EF4-FFF2-40B4-BE49-F238E27FC236}">
                  <a16:creationId xmlns:a16="http://schemas.microsoft.com/office/drawing/2014/main" id="{AD864B0D-1D6B-0846-BB1D-93A14D6B7014}"/>
                </a:ext>
              </a:extLst>
            </p:cNvPr>
            <p:cNvSpPr/>
            <p:nvPr/>
          </p:nvSpPr>
          <p:spPr>
            <a:xfrm>
              <a:off x="-233723" y="-157536"/>
              <a:ext cx="15385148" cy="2324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Interaction</a:t>
              </a:r>
            </a:p>
          </p:txBody>
        </p:sp>
        <p:sp>
          <p:nvSpPr>
            <p:cNvPr id="35" name="Shape 159">
              <a:extLst>
                <a:ext uri="{FF2B5EF4-FFF2-40B4-BE49-F238E27FC236}">
                  <a16:creationId xmlns:a16="http://schemas.microsoft.com/office/drawing/2014/main" id="{C6EDF88F-483E-A647-B5A0-BE0FBF47ED22}"/>
                </a:ext>
              </a:extLst>
            </p:cNvPr>
            <p:cNvSpPr/>
            <p:nvPr/>
          </p:nvSpPr>
          <p:spPr>
            <a:xfrm>
              <a:off x="-347308" y="2415166"/>
              <a:ext cx="12687606" cy="23241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44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 err="1"/>
                <a:t>Relabelling</a:t>
              </a:r>
              <a:endParaRPr dirty="0"/>
            </a:p>
          </p:txBody>
        </p:sp>
      </p:grpSp>
      <p:sp>
        <p:nvSpPr>
          <p:cNvPr id="281" name="Shape 281"/>
          <p:cNvSpPr/>
          <p:nvPr/>
        </p:nvSpPr>
        <p:spPr>
          <a:xfrm>
            <a:off x="19993729" y="11114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99261B-83E1-A742-BACE-14BEA14A1A4E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283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84" name="Shape 284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0001FF-2272-FD4D-8F43-470141028D8B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290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91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92" name="Shape 292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</a:t>
              </a:r>
              <a:r>
                <a:rPr dirty="0">
                  <a:solidFill>
                    <a:schemeClr val="bg1"/>
                  </a:solidFill>
                </a:rPr>
                <a:t>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987</Words>
  <Application>Microsoft Macintosh PowerPoint</Application>
  <PresentationFormat>Custom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Montserrat Bold</vt:lpstr>
      <vt:lpstr>Times</vt:lpstr>
      <vt:lpstr>Montserrat-BoldItalic</vt:lpstr>
      <vt:lpstr>Helvetica Neue Light</vt:lpstr>
      <vt:lpstr>Helvetica Neue Medium</vt:lpstr>
      <vt:lpstr>Helvetica Light</vt:lpstr>
      <vt:lpstr>Montserrat Medium</vt:lpstr>
      <vt:lpstr>Tw Cen MT</vt:lpstr>
      <vt:lpstr>Helvetica Neue Thin</vt:lpstr>
      <vt:lpstr>Helvetica Neue</vt:lpstr>
      <vt:lpstr>Montserrat-Italic</vt:lpstr>
      <vt:lpstr>Palatino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 Dongas</cp:lastModifiedBy>
  <cp:revision>8</cp:revision>
  <dcterms:modified xsi:type="dcterms:W3CDTF">2020-01-09T04:23:53Z</dcterms:modified>
</cp:coreProperties>
</file>