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A97045-E3C5-954F-8159-3673103CAF1B}"/>
              </a:ext>
            </a:extLst>
          </p:cNvPr>
          <p:cNvGrpSpPr/>
          <p:nvPr/>
        </p:nvGrpSpPr>
        <p:grpSpPr>
          <a:xfrm>
            <a:off x="-19199" y="-9916"/>
            <a:ext cx="24438649" cy="13271169"/>
            <a:chOff x="-19199" y="-9916"/>
            <a:chExt cx="24438649" cy="13271169"/>
          </a:xfrm>
        </p:grpSpPr>
        <p:pic>
          <p:nvPicPr>
            <p:cNvPr id="119" name="Questionnaires.jpg"/>
            <p:cNvPicPr>
              <a:picLocks noChangeAspect="1"/>
            </p:cNvPicPr>
            <p:nvPr/>
          </p:nvPicPr>
          <p:blipFill>
            <a:blip r:embed="rId2"/>
            <a:srcRect t="19050" b="19050"/>
            <a:stretch>
              <a:fillRect/>
            </a:stretch>
          </p:blipFill>
          <p:spPr>
            <a:xfrm>
              <a:off x="13096" y="4166"/>
              <a:ext cx="24384192" cy="1132033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0" name="Shape 120"/>
            <p:cNvSpPr/>
            <p:nvPr/>
          </p:nvSpPr>
          <p:spPr>
            <a:xfrm>
              <a:off x="585599" y="11962671"/>
              <a:ext cx="7244729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102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1196" y="-9916"/>
              <a:ext cx="24406392" cy="11221232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76739" y="5484339"/>
              <a:ext cx="12887104" cy="1108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Gathering large amounts of user data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9199" y="2753564"/>
              <a:ext cx="1711586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5400000">
              <a:off x="16560000" y="3278725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76347" y="1904858"/>
              <a:ext cx="1669147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Questionnaires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6464978" y="12508777"/>
              <a:ext cx="739965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88027" y="4106807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E2E8F8-F8AC-DE41-A934-87E0BB0B64C9}"/>
              </a:ext>
            </a:extLst>
          </p:cNvPr>
          <p:cNvGrpSpPr/>
          <p:nvPr/>
        </p:nvGrpSpPr>
        <p:grpSpPr>
          <a:xfrm>
            <a:off x="-35678" y="-391993"/>
            <a:ext cx="23900312" cy="13500846"/>
            <a:chOff x="-35678" y="-391993"/>
            <a:chExt cx="23900312" cy="13500846"/>
          </a:xfrm>
        </p:grpSpPr>
        <p:sp>
          <p:nvSpPr>
            <p:cNvPr id="129" name="Shape 129"/>
            <p:cNvSpPr/>
            <p:nvPr/>
          </p:nvSpPr>
          <p:spPr>
            <a:xfrm>
              <a:off x="-35678" y="-1565"/>
              <a:ext cx="17058978" cy="331543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16261354" y="741540"/>
              <a:ext cx="3340385" cy="182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1947" y="-391993"/>
              <a:ext cx="1670008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Questionnaires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573374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54" name="Shape 15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 </a:t>
            </a:r>
          </a:p>
        </p:txBody>
      </p:sp>
      <p:sp>
        <p:nvSpPr>
          <p:cNvPr id="155" name="Shape 155"/>
          <p:cNvSpPr/>
          <p:nvPr/>
        </p:nvSpPr>
        <p:spPr>
          <a:xfrm>
            <a:off x="9992135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sp>
        <p:nvSpPr>
          <p:cNvPr id="156" name="Shape 156"/>
          <p:cNvSpPr/>
          <p:nvPr/>
        </p:nvSpPr>
        <p:spPr>
          <a:xfrm>
            <a:off x="2009948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157" name="Shape 157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C7ACA-E033-AC47-98B5-D1C99BD2E989}"/>
              </a:ext>
            </a:extLst>
          </p:cNvPr>
          <p:cNvGrpSpPr/>
          <p:nvPr/>
        </p:nvGrpSpPr>
        <p:grpSpPr>
          <a:xfrm>
            <a:off x="-23403" y="-75167"/>
            <a:ext cx="24532671" cy="13336420"/>
            <a:chOff x="-23403" y="-75167"/>
            <a:chExt cx="24532671" cy="13336420"/>
          </a:xfrm>
        </p:grpSpPr>
        <p:pic>
          <p:nvPicPr>
            <p:cNvPr id="135" name="Questionnaires.jpg"/>
            <p:cNvPicPr>
              <a:picLocks noChangeAspect="1"/>
            </p:cNvPicPr>
            <p:nvPr/>
          </p:nvPicPr>
          <p:blipFill>
            <a:blip r:embed="rId2"/>
            <a:srcRect t="29768" b="29768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6" name="Shape 13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102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-23403" y="1676596"/>
              <a:ext cx="1563149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5400000">
              <a:off x="15080529" y="22017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85152" y="839863"/>
              <a:ext cx="16071778" cy="2400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000"/>
                </a:lnSpc>
                <a:defRPr sz="15500" b="0" spc="-31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Questionnaires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learn the basic steps of designing a questionnaire that collects feedback on the user experience of a product. If you don’t have a product in mind, then choose an app on your smartphone for this exercise. 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7571130" y="2856500"/>
              <a:ext cx="6938138" cy="2492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A partner, pen, paper,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smartphone, computer (optional) 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1844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06325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584395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626679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0553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6341788" y="12508777"/>
              <a:ext cx="752284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\Image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14780716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573374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80" name="Shape 180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 </a:t>
            </a:r>
          </a:p>
        </p:txBody>
      </p:sp>
      <p:sp>
        <p:nvSpPr>
          <p:cNvPr id="181" name="Shape 181"/>
          <p:cNvSpPr/>
          <p:nvPr/>
        </p:nvSpPr>
        <p:spPr>
          <a:xfrm>
            <a:off x="9992135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sp>
        <p:nvSpPr>
          <p:cNvPr id="182" name="Shape 182"/>
          <p:cNvSpPr/>
          <p:nvPr/>
        </p:nvSpPr>
        <p:spPr>
          <a:xfrm>
            <a:off x="2009948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183" name="Shape 183"/>
          <p:cNvSpPr/>
          <p:nvPr/>
        </p:nvSpPr>
        <p:spPr>
          <a:xfrm>
            <a:off x="494218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85" name="Shape 185"/>
          <p:cNvSpPr/>
          <p:nvPr/>
        </p:nvSpPr>
        <p:spPr>
          <a:xfrm>
            <a:off x="14780716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2F27C3-942C-0741-8277-B27F70346FD8}"/>
              </a:ext>
            </a:extLst>
          </p:cNvPr>
          <p:cNvGrpSpPr/>
          <p:nvPr/>
        </p:nvGrpSpPr>
        <p:grpSpPr>
          <a:xfrm>
            <a:off x="-23403" y="-75167"/>
            <a:ext cx="24532671" cy="13336420"/>
            <a:chOff x="-23403" y="-75167"/>
            <a:chExt cx="24532671" cy="13336420"/>
          </a:xfrm>
        </p:grpSpPr>
        <p:pic>
          <p:nvPicPr>
            <p:cNvPr id="161" name="Questionnaires.jpg"/>
            <p:cNvPicPr>
              <a:picLocks noChangeAspect="1"/>
            </p:cNvPicPr>
            <p:nvPr/>
          </p:nvPicPr>
          <p:blipFill>
            <a:blip r:embed="rId2"/>
            <a:srcRect t="29768" b="29768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2" name="Shape 162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-23403" y="1676596"/>
              <a:ext cx="1563149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5400000">
              <a:off x="15080529" y="22017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learn the basic steps of designing a questionnaire that collects feedback on the user experience of a product. If you don’t have a product in mind, then choose an app on your smartphone for this exercise. 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844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206325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4395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626679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553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6341788" y="12508777"/>
              <a:ext cx="752284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\Image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D624912F-7937-1F4B-BEC0-914894980634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A4155E61-0F9A-8A4F-94CD-8FA67005EC91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102</a:t>
              </a:r>
            </a:p>
          </p:txBody>
        </p:sp>
        <p:sp>
          <p:nvSpPr>
            <p:cNvPr id="29" name="Shape 142">
              <a:extLst>
                <a:ext uri="{FF2B5EF4-FFF2-40B4-BE49-F238E27FC236}">
                  <a16:creationId xmlns:a16="http://schemas.microsoft.com/office/drawing/2014/main" id="{0972CDA2-332E-AF47-8FB8-E47B9332B081}"/>
                </a:ext>
              </a:extLst>
            </p:cNvPr>
            <p:cNvSpPr/>
            <p:nvPr/>
          </p:nvSpPr>
          <p:spPr>
            <a:xfrm>
              <a:off x="385152" y="839863"/>
              <a:ext cx="16071778" cy="2400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000"/>
                </a:lnSpc>
                <a:defRPr sz="15500" b="0" spc="-31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Questionnaires</a:t>
              </a:r>
            </a:p>
          </p:txBody>
        </p:sp>
        <p:sp>
          <p:nvSpPr>
            <p:cNvPr id="30" name="Shape 144">
              <a:extLst>
                <a:ext uri="{FF2B5EF4-FFF2-40B4-BE49-F238E27FC236}">
                  <a16:creationId xmlns:a16="http://schemas.microsoft.com/office/drawing/2014/main" id="{1D3E23E7-4D43-1047-A45E-E7755BFD6D4C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6">
              <a:extLst>
                <a:ext uri="{FF2B5EF4-FFF2-40B4-BE49-F238E27FC236}">
                  <a16:creationId xmlns:a16="http://schemas.microsoft.com/office/drawing/2014/main" id="{61B77B69-5D43-1B42-AFAC-634346925110}"/>
                </a:ext>
              </a:extLst>
            </p:cNvPr>
            <p:cNvSpPr/>
            <p:nvPr/>
          </p:nvSpPr>
          <p:spPr>
            <a:xfrm>
              <a:off x="17571130" y="2856500"/>
              <a:ext cx="6938138" cy="2492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A partner, pen, paper,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smartphone, computer (optional) 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573374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06" name="Shape 206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 </a:t>
            </a:r>
          </a:p>
        </p:txBody>
      </p:sp>
      <p:sp>
        <p:nvSpPr>
          <p:cNvPr id="207" name="Shape 207"/>
          <p:cNvSpPr/>
          <p:nvPr/>
        </p:nvSpPr>
        <p:spPr>
          <a:xfrm>
            <a:off x="9992135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sp>
        <p:nvSpPr>
          <p:cNvPr id="208" name="Shape 208"/>
          <p:cNvSpPr/>
          <p:nvPr/>
        </p:nvSpPr>
        <p:spPr>
          <a:xfrm>
            <a:off x="2009948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09" name="Shape 209"/>
          <p:cNvSpPr/>
          <p:nvPr/>
        </p:nvSpPr>
        <p:spPr>
          <a:xfrm>
            <a:off x="9730765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11" name="Shape 211"/>
          <p:cNvSpPr/>
          <p:nvPr/>
        </p:nvSpPr>
        <p:spPr>
          <a:xfrm>
            <a:off x="14780716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17812D-A6F1-8543-91C5-3F52CB65F67B}"/>
              </a:ext>
            </a:extLst>
          </p:cNvPr>
          <p:cNvGrpSpPr/>
          <p:nvPr/>
        </p:nvGrpSpPr>
        <p:grpSpPr>
          <a:xfrm>
            <a:off x="-23403" y="-75167"/>
            <a:ext cx="24532671" cy="13336420"/>
            <a:chOff x="-23403" y="-75167"/>
            <a:chExt cx="24532671" cy="13336420"/>
          </a:xfrm>
        </p:grpSpPr>
        <p:pic>
          <p:nvPicPr>
            <p:cNvPr id="187" name="Questionnaires.jpg"/>
            <p:cNvPicPr>
              <a:picLocks noChangeAspect="1"/>
            </p:cNvPicPr>
            <p:nvPr/>
          </p:nvPicPr>
          <p:blipFill>
            <a:blip r:embed="rId2"/>
            <a:srcRect t="29768" b="29768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Shape 18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-23403" y="1676596"/>
              <a:ext cx="1563149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5400000">
              <a:off x="15080529" y="22017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learn the basic steps of designing a questionnaire that collects feedback on the user experience of a product. If you don’t have a product in mind, then choose an app on your smartphone for this exercise. 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44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206325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584395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626679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10553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341788" y="12508777"/>
              <a:ext cx="752284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\Image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81444B59-507B-9640-B0BA-5F372A7C5641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C1EDC0A6-C043-0143-9D98-8A407C76E4B4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102</a:t>
              </a:r>
            </a:p>
          </p:txBody>
        </p:sp>
        <p:sp>
          <p:nvSpPr>
            <p:cNvPr id="29" name="Shape 142">
              <a:extLst>
                <a:ext uri="{FF2B5EF4-FFF2-40B4-BE49-F238E27FC236}">
                  <a16:creationId xmlns:a16="http://schemas.microsoft.com/office/drawing/2014/main" id="{C0A251A9-EECC-D849-AC53-F04E917DD24E}"/>
                </a:ext>
              </a:extLst>
            </p:cNvPr>
            <p:cNvSpPr/>
            <p:nvPr/>
          </p:nvSpPr>
          <p:spPr>
            <a:xfrm>
              <a:off x="385152" y="839863"/>
              <a:ext cx="16071778" cy="2400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000"/>
                </a:lnSpc>
                <a:defRPr sz="15500" b="0" spc="-31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Questionnaires</a:t>
              </a:r>
            </a:p>
          </p:txBody>
        </p:sp>
        <p:sp>
          <p:nvSpPr>
            <p:cNvPr id="30" name="Shape 144">
              <a:extLst>
                <a:ext uri="{FF2B5EF4-FFF2-40B4-BE49-F238E27FC236}">
                  <a16:creationId xmlns:a16="http://schemas.microsoft.com/office/drawing/2014/main" id="{59DBE289-57F9-5641-B543-D497F515454C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6">
              <a:extLst>
                <a:ext uri="{FF2B5EF4-FFF2-40B4-BE49-F238E27FC236}">
                  <a16:creationId xmlns:a16="http://schemas.microsoft.com/office/drawing/2014/main" id="{DAA36662-E26B-9749-9E9C-9639C8BE5C3C}"/>
                </a:ext>
              </a:extLst>
            </p:cNvPr>
            <p:cNvSpPr/>
            <p:nvPr/>
          </p:nvSpPr>
          <p:spPr>
            <a:xfrm>
              <a:off x="17571130" y="2856500"/>
              <a:ext cx="6938138" cy="2492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A partner, pen, paper,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smartphone, computer (optional) 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573374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32" name="Shape 232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 </a:t>
            </a:r>
          </a:p>
        </p:txBody>
      </p:sp>
      <p:sp>
        <p:nvSpPr>
          <p:cNvPr id="233" name="Shape 233"/>
          <p:cNvSpPr/>
          <p:nvPr/>
        </p:nvSpPr>
        <p:spPr>
          <a:xfrm>
            <a:off x="9992135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sp>
        <p:nvSpPr>
          <p:cNvPr id="234" name="Shape 234"/>
          <p:cNvSpPr/>
          <p:nvPr/>
        </p:nvSpPr>
        <p:spPr>
          <a:xfrm>
            <a:off x="2009948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36" name="Shape 236"/>
          <p:cNvSpPr/>
          <p:nvPr/>
        </p:nvSpPr>
        <p:spPr>
          <a:xfrm>
            <a:off x="14780716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D4205F-525B-B14A-B0E6-88064771E4B8}"/>
              </a:ext>
            </a:extLst>
          </p:cNvPr>
          <p:cNvGrpSpPr/>
          <p:nvPr/>
        </p:nvGrpSpPr>
        <p:grpSpPr>
          <a:xfrm>
            <a:off x="-23403" y="-75167"/>
            <a:ext cx="24532671" cy="13336420"/>
            <a:chOff x="-23403" y="-75167"/>
            <a:chExt cx="24532671" cy="13336420"/>
          </a:xfrm>
        </p:grpSpPr>
        <p:pic>
          <p:nvPicPr>
            <p:cNvPr id="213" name="Questionnaires.jpg"/>
            <p:cNvPicPr>
              <a:picLocks noChangeAspect="1"/>
            </p:cNvPicPr>
            <p:nvPr/>
          </p:nvPicPr>
          <p:blipFill>
            <a:blip r:embed="rId2"/>
            <a:srcRect t="29768" b="29768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4" name="Shape 21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3403" y="1676596"/>
              <a:ext cx="1563149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5400000">
              <a:off x="15080529" y="22017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learn the basic steps of designing a questionnaire that collects feedback on the user experience of a product. If you don’t have a product in mind, then choose an app on your smartphone for this exercise. 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844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06325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1584395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6679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0553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16341788" y="12508777"/>
              <a:ext cx="752284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\Image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C27A3365-FB03-A246-81A5-95D36CC17EE3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C13D8245-F8B8-4D4C-9753-1E8011151B3D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102</a:t>
              </a:r>
            </a:p>
          </p:txBody>
        </p:sp>
        <p:sp>
          <p:nvSpPr>
            <p:cNvPr id="29" name="Shape 142">
              <a:extLst>
                <a:ext uri="{FF2B5EF4-FFF2-40B4-BE49-F238E27FC236}">
                  <a16:creationId xmlns:a16="http://schemas.microsoft.com/office/drawing/2014/main" id="{58A24979-E560-0246-A9FB-BDE96A37BCB3}"/>
                </a:ext>
              </a:extLst>
            </p:cNvPr>
            <p:cNvSpPr/>
            <p:nvPr/>
          </p:nvSpPr>
          <p:spPr>
            <a:xfrm>
              <a:off x="385152" y="839863"/>
              <a:ext cx="16071778" cy="2400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000"/>
                </a:lnSpc>
                <a:defRPr sz="15500" b="0" spc="-31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Questionnaires</a:t>
              </a:r>
            </a:p>
          </p:txBody>
        </p:sp>
        <p:sp>
          <p:nvSpPr>
            <p:cNvPr id="30" name="Shape 144">
              <a:extLst>
                <a:ext uri="{FF2B5EF4-FFF2-40B4-BE49-F238E27FC236}">
                  <a16:creationId xmlns:a16="http://schemas.microsoft.com/office/drawing/2014/main" id="{E0DD9DF9-2D4D-E942-BF4E-0CAEB305264D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6">
              <a:extLst>
                <a:ext uri="{FF2B5EF4-FFF2-40B4-BE49-F238E27FC236}">
                  <a16:creationId xmlns:a16="http://schemas.microsoft.com/office/drawing/2014/main" id="{20BA0E10-087B-3844-A905-E2AF3B4A317A}"/>
                </a:ext>
              </a:extLst>
            </p:cNvPr>
            <p:cNvSpPr/>
            <p:nvPr/>
          </p:nvSpPr>
          <p:spPr>
            <a:xfrm>
              <a:off x="17571130" y="2856500"/>
              <a:ext cx="6938138" cy="2492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A partner, pen, paper,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smartphone, computer (optional) 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14519347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573374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58" name="Shape 258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 </a:t>
            </a:r>
          </a:p>
        </p:txBody>
      </p:sp>
      <p:sp>
        <p:nvSpPr>
          <p:cNvPr id="259" name="Shape 259"/>
          <p:cNvSpPr/>
          <p:nvPr/>
        </p:nvSpPr>
        <p:spPr>
          <a:xfrm>
            <a:off x="9992135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sp>
        <p:nvSpPr>
          <p:cNvPr id="260" name="Shape 260"/>
          <p:cNvSpPr/>
          <p:nvPr/>
        </p:nvSpPr>
        <p:spPr>
          <a:xfrm>
            <a:off x="2009948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80716" y="10470228"/>
            <a:ext cx="31650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[20-30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6A4401-E21A-324F-A875-F41D1D9442CB}"/>
              </a:ext>
            </a:extLst>
          </p:cNvPr>
          <p:cNvGrpSpPr/>
          <p:nvPr/>
        </p:nvGrpSpPr>
        <p:grpSpPr>
          <a:xfrm>
            <a:off x="-23403" y="-75167"/>
            <a:ext cx="24532671" cy="13336420"/>
            <a:chOff x="-23403" y="-75167"/>
            <a:chExt cx="24532671" cy="13336420"/>
          </a:xfrm>
        </p:grpSpPr>
        <p:pic>
          <p:nvPicPr>
            <p:cNvPr id="239" name="Questionnaires.jpg"/>
            <p:cNvPicPr>
              <a:picLocks noChangeAspect="1"/>
            </p:cNvPicPr>
            <p:nvPr/>
          </p:nvPicPr>
          <p:blipFill>
            <a:blip r:embed="rId2"/>
            <a:srcRect t="29768" b="29768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0" name="Shape 240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-23403" y="1676596"/>
              <a:ext cx="1563149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5400000">
              <a:off x="15080529" y="22017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learn the basic steps of designing a questionnaire that collects feedback on the user experience of a product. If you don’t have a product in mind, then choose an app on your smartphone for this exercise. 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844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6325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584395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26679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10553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41788" y="12508777"/>
              <a:ext cx="752284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\Image Attribution: Christine und Hagen Graf,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https://www.flickr.com/photos/hagengraf/15667793640/ 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E3C20F67-257C-D648-944D-B60544ED977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20FB61BC-D4DE-F849-9B24-2E5D66E30E97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102</a:t>
              </a:r>
            </a:p>
          </p:txBody>
        </p:sp>
        <p:sp>
          <p:nvSpPr>
            <p:cNvPr id="29" name="Shape 142">
              <a:extLst>
                <a:ext uri="{FF2B5EF4-FFF2-40B4-BE49-F238E27FC236}">
                  <a16:creationId xmlns:a16="http://schemas.microsoft.com/office/drawing/2014/main" id="{940A533F-D65F-D04D-8995-464BEBAE0501}"/>
                </a:ext>
              </a:extLst>
            </p:cNvPr>
            <p:cNvSpPr/>
            <p:nvPr/>
          </p:nvSpPr>
          <p:spPr>
            <a:xfrm>
              <a:off x="385152" y="839863"/>
              <a:ext cx="16071778" cy="2400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000"/>
                </a:lnSpc>
                <a:defRPr sz="15500" b="0" spc="-31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Questionnaires</a:t>
              </a:r>
            </a:p>
          </p:txBody>
        </p:sp>
        <p:sp>
          <p:nvSpPr>
            <p:cNvPr id="30" name="Shape 144">
              <a:extLst>
                <a:ext uri="{FF2B5EF4-FFF2-40B4-BE49-F238E27FC236}">
                  <a16:creationId xmlns:a16="http://schemas.microsoft.com/office/drawing/2014/main" id="{A1ADC3B2-943A-4242-96FE-01B131387C3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6">
              <a:extLst>
                <a:ext uri="{FF2B5EF4-FFF2-40B4-BE49-F238E27FC236}">
                  <a16:creationId xmlns:a16="http://schemas.microsoft.com/office/drawing/2014/main" id="{3A01E766-7E31-1C47-8692-731B0C63E57F}"/>
                </a:ext>
              </a:extLst>
            </p:cNvPr>
            <p:cNvSpPr/>
            <p:nvPr/>
          </p:nvSpPr>
          <p:spPr>
            <a:xfrm>
              <a:off x="17571130" y="2856500"/>
              <a:ext cx="6938138" cy="2492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A partner, pen, paper,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smartphone, computer (optional) 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193079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15ADB2-5A94-FC48-8FFF-1A6B4D52BE3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6" name="Shape 266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3681D4-69B7-124B-AF50-7BA32B627B77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72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3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4" name="Shape 274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933</Words>
  <Application>Microsoft Macintosh PowerPoint</Application>
  <PresentationFormat>Custom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Helvetica Neue Medium</vt:lpstr>
      <vt:lpstr>Montserrat-Italic</vt:lpstr>
      <vt:lpstr>Tw Cen MT</vt:lpstr>
      <vt:lpstr>Helvetica Neue</vt:lpstr>
      <vt:lpstr>Palatino</vt:lpstr>
      <vt:lpstr>Montserrat Medium</vt:lpstr>
      <vt:lpstr>Helvetica Light</vt:lpstr>
      <vt:lpstr>Helvetica Neue Light</vt:lpstr>
      <vt:lpstr>Helvetica Neue Thin</vt:lpstr>
      <vt:lpstr>Montserrat Bold</vt:lpstr>
      <vt:lpstr>Montserrat-BoldItalic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7</cp:revision>
  <dcterms:modified xsi:type="dcterms:W3CDTF">2020-01-09T04:16:59Z</dcterms:modified>
</cp:coreProperties>
</file>