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embeddedFontLst>
    <p:embeddedFont>
      <p:font typeface="Montserrat Bold" pitchFamily="2" charset="77"/>
      <p:bold r:id="rId12"/>
      <p:italic r:id="rId13"/>
      <p:boldItalic r:id="rId14"/>
    </p:embeddedFont>
    <p:embeddedFont>
      <p:font typeface="Montserrat Medium" pitchFamily="2" charset="77"/>
      <p:regular r:id="rId15"/>
      <p:italic r:id="rId16"/>
    </p:embeddedFont>
    <p:embeddedFont>
      <p:font typeface="Montserrat-BoldItalic" pitchFamily="2" charset="77"/>
      <p:bold r:id="rId17"/>
      <p:italic r:id="rId18"/>
      <p:boldItalic r:id="rId19"/>
    </p:embeddedFont>
    <p:embeddedFont>
      <p:font typeface="Montserrat-Italic" pitchFamily="2" charset="77"/>
      <p:italic r:id="rId20"/>
    </p:embeddedFont>
    <p:embeddedFont>
      <p:font typeface="Tw Cen MT" panose="020B0602020104020603" pitchFamily="34" charset="77"/>
      <p:regular r:id="rId21"/>
      <p:bold r:id="rId22"/>
      <p:italic r:id="rId23"/>
      <p:boldItalic r:id="rId24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1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3FCFB6-FDA7-B242-9167-451FD23D8BA3}"/>
              </a:ext>
            </a:extLst>
          </p:cNvPr>
          <p:cNvGrpSpPr/>
          <p:nvPr/>
        </p:nvGrpSpPr>
        <p:grpSpPr>
          <a:xfrm>
            <a:off x="-63142" y="-39995"/>
            <a:ext cx="24510284" cy="13148848"/>
            <a:chOff x="-63142" y="-39995"/>
            <a:chExt cx="24510284" cy="13148848"/>
          </a:xfrm>
        </p:grpSpPr>
        <p:pic>
          <p:nvPicPr>
            <p:cNvPr id="119" name="pasted-image.tiff"/>
            <p:cNvPicPr>
              <a:picLocks noChangeAspect="1"/>
            </p:cNvPicPr>
            <p:nvPr/>
          </p:nvPicPr>
          <p:blipFill>
            <a:blip r:embed="rId2"/>
            <a:srcRect l="2461" r="2461"/>
            <a:stretch>
              <a:fillRect/>
            </a:stretch>
          </p:blipFill>
          <p:spPr>
            <a:xfrm>
              <a:off x="-24343" y="-39995"/>
              <a:ext cx="24432686" cy="1128139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20" name="Shape 120"/>
            <p:cNvSpPr/>
            <p:nvPr/>
          </p:nvSpPr>
          <p:spPr>
            <a:xfrm>
              <a:off x="1504" y="-21137"/>
              <a:ext cx="24406392" cy="11221231"/>
            </a:xfrm>
            <a:prstGeom prst="rect">
              <a:avLst/>
            </a:prstGeom>
            <a:solidFill>
              <a:srgbClr val="000000">
                <a:alpha val="3984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176739" y="5533373"/>
              <a:ext cx="15015674" cy="1108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r>
                <a:t>Using the power of comics to explain concepts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-63142" y="11257466"/>
              <a:ext cx="24510284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85599" y="11969021"/>
              <a:ext cx="6941078" cy="1006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>
                  <a:solidFill>
                    <a:srgbClr val="EE5150"/>
                  </a:solidFill>
                </a:rPr>
                <a:t>TURN TO: </a:t>
              </a:r>
              <a:r>
                <a:t>Page 120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-19199" y="2753564"/>
              <a:ext cx="1711586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16545569" y="3278725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76347" y="1852607"/>
              <a:ext cx="15822045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Storyboarding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18989992" y="12661177"/>
              <a:ext cx="4874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Image Attribution: Chinmay Kulkarni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0361ED-57C1-7649-B2AB-A46B0618725E}"/>
              </a:ext>
            </a:extLst>
          </p:cNvPr>
          <p:cNvGrpSpPr/>
          <p:nvPr/>
        </p:nvGrpSpPr>
        <p:grpSpPr>
          <a:xfrm>
            <a:off x="-254236" y="-375470"/>
            <a:ext cx="24118870" cy="13484323"/>
            <a:chOff x="-254236" y="-375470"/>
            <a:chExt cx="24118870" cy="13484323"/>
          </a:xfrm>
        </p:grpSpPr>
        <p:sp>
          <p:nvSpPr>
            <p:cNvPr id="129" name="Shape 129"/>
            <p:cNvSpPr/>
            <p:nvPr/>
          </p:nvSpPr>
          <p:spPr>
            <a:xfrm>
              <a:off x="5037" y="-375470"/>
              <a:ext cx="17058978" cy="55626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5400000">
              <a:off x="15602957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-254236" y="417901"/>
              <a:ext cx="18411876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Storyboarding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3" name="Shape 133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 mins] </a:t>
            </a:r>
          </a:p>
        </p:txBody>
      </p:sp>
      <p:sp>
        <p:nvSpPr>
          <p:cNvPr id="149" name="Shape 149"/>
          <p:cNvSpPr/>
          <p:nvPr/>
        </p:nvSpPr>
        <p:spPr>
          <a:xfrm>
            <a:off x="5774239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150" name="Shape 150"/>
          <p:cNvSpPr/>
          <p:nvPr/>
        </p:nvSpPr>
        <p:spPr>
          <a:xfrm>
            <a:off x="1060332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155" name="Shape 155"/>
          <p:cNvSpPr/>
          <p:nvPr/>
        </p:nvSpPr>
        <p:spPr>
          <a:xfrm>
            <a:off x="1543240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mins] </a:t>
            </a:r>
          </a:p>
        </p:txBody>
      </p:sp>
      <p:sp>
        <p:nvSpPr>
          <p:cNvPr id="156" name="Shape 156"/>
          <p:cNvSpPr/>
          <p:nvPr/>
        </p:nvSpPr>
        <p:spPr>
          <a:xfrm>
            <a:off x="20261481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158" name="Shape 158"/>
          <p:cNvSpPr/>
          <p:nvPr/>
        </p:nvSpPr>
        <p:spPr>
          <a:xfrm>
            <a:off x="153602" y="11112608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838F7E-C96B-4847-804D-D88DE42D9E43}"/>
              </a:ext>
            </a:extLst>
          </p:cNvPr>
          <p:cNvGrpSpPr/>
          <p:nvPr/>
        </p:nvGrpSpPr>
        <p:grpSpPr>
          <a:xfrm>
            <a:off x="-110395" y="-75167"/>
            <a:ext cx="24574292" cy="13184020"/>
            <a:chOff x="-110395" y="-75167"/>
            <a:chExt cx="24574292" cy="13184020"/>
          </a:xfrm>
        </p:grpSpPr>
        <p:pic>
          <p:nvPicPr>
            <p:cNvPr id="135" name="pasted-image.tiff"/>
            <p:cNvPicPr>
              <a:picLocks noChangeAspect="1"/>
            </p:cNvPicPr>
            <p:nvPr/>
          </p:nvPicPr>
          <p:blipFill>
            <a:blip r:embed="rId2"/>
            <a:srcRect l="2461" r="2461" b="32959"/>
            <a:stretch>
              <a:fillRect/>
            </a:stretch>
          </p:blipFill>
          <p:spPr>
            <a:xfrm>
              <a:off x="-24343" y="-39995"/>
              <a:ext cx="19455550" cy="602242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6" name="Shape 136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9213200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120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-110395" y="1676596"/>
              <a:ext cx="16376648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 rot="5400000">
              <a:off x="15723914" y="2201757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7491392" y="12661177"/>
              <a:ext cx="4874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Image Attribution: Chinmay Kulkarni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4644" y="6636377"/>
              <a:ext cx="21354888" cy="1133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In this exercise, you will create a storyboard documenting an existing situation or demonstrating a new design idea. Use the provided template (p.187) to get you started. 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6307294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11136376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1" name="Shape 151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8456462" y="3774456"/>
              <a:ext cx="5765420" cy="1082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P</a:t>
              </a:r>
              <a:r>
                <a:rPr>
                  <a:latin typeface="Montserrat Medium"/>
                  <a:ea typeface="Montserrat Medium"/>
                  <a:cs typeface="Montserrat Medium"/>
                  <a:sym typeface="Montserrat Medium"/>
                </a:rPr>
                <a:t>aper, pens, coloured pencils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15965456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385152" y="775634"/>
              <a:ext cx="15755149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Storyboarding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 mins] </a:t>
            </a:r>
          </a:p>
        </p:txBody>
      </p:sp>
      <p:sp>
        <p:nvSpPr>
          <p:cNvPr id="175" name="Shape 175"/>
          <p:cNvSpPr/>
          <p:nvPr/>
        </p:nvSpPr>
        <p:spPr>
          <a:xfrm>
            <a:off x="5774239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176" name="Shape 176"/>
          <p:cNvSpPr/>
          <p:nvPr/>
        </p:nvSpPr>
        <p:spPr>
          <a:xfrm>
            <a:off x="1060332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181" name="Shape 181"/>
          <p:cNvSpPr/>
          <p:nvPr/>
        </p:nvSpPr>
        <p:spPr>
          <a:xfrm>
            <a:off x="1543240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mins] </a:t>
            </a:r>
          </a:p>
        </p:txBody>
      </p:sp>
      <p:sp>
        <p:nvSpPr>
          <p:cNvPr id="182" name="Shape 182"/>
          <p:cNvSpPr/>
          <p:nvPr/>
        </p:nvSpPr>
        <p:spPr>
          <a:xfrm>
            <a:off x="20261481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184" name="Shape 184"/>
          <p:cNvSpPr/>
          <p:nvPr/>
        </p:nvSpPr>
        <p:spPr>
          <a:xfrm>
            <a:off x="4982683" y="11049978"/>
            <a:ext cx="3687763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A08ED-1642-2641-9634-2E23D9C823A5}"/>
              </a:ext>
            </a:extLst>
          </p:cNvPr>
          <p:cNvGrpSpPr/>
          <p:nvPr/>
        </p:nvGrpSpPr>
        <p:grpSpPr>
          <a:xfrm>
            <a:off x="-110395" y="-75167"/>
            <a:ext cx="24574292" cy="13184020"/>
            <a:chOff x="-110395" y="-75167"/>
            <a:chExt cx="24574292" cy="13184020"/>
          </a:xfrm>
        </p:grpSpPr>
        <p:pic>
          <p:nvPicPr>
            <p:cNvPr id="161" name="pasted-image.tiff"/>
            <p:cNvPicPr>
              <a:picLocks noChangeAspect="1"/>
            </p:cNvPicPr>
            <p:nvPr/>
          </p:nvPicPr>
          <p:blipFill>
            <a:blip r:embed="rId2"/>
            <a:srcRect l="2461" r="2461" b="32959"/>
            <a:stretch>
              <a:fillRect/>
            </a:stretch>
          </p:blipFill>
          <p:spPr>
            <a:xfrm>
              <a:off x="-24343" y="-39995"/>
              <a:ext cx="19455550" cy="602242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2" name="Shape 162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-110395" y="1676596"/>
              <a:ext cx="16376648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 rot="5400000">
              <a:off x="15723914" y="2201757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7491392" y="12661177"/>
              <a:ext cx="4874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Image Attribution: Chinmay Kulkarni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1334644" y="6636377"/>
              <a:ext cx="21354888" cy="1133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In this exercise, you will create a storyboard documenting an existing situation or demonstrating a new design idea. Use the provided template (p.187) to get you started. 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6307294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11136376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8456462" y="3774456"/>
              <a:ext cx="5765420" cy="1082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P</a:t>
              </a:r>
              <a:r>
                <a:rPr>
                  <a:latin typeface="Montserrat Medium"/>
                  <a:ea typeface="Montserrat Medium"/>
                  <a:cs typeface="Montserrat Medium"/>
                  <a:sym typeface="Montserrat Medium"/>
                </a:rPr>
                <a:t>aper, pens, coloured pencils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15965456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7" name="Shape 137">
              <a:extLst>
                <a:ext uri="{FF2B5EF4-FFF2-40B4-BE49-F238E27FC236}">
                  <a16:creationId xmlns:a16="http://schemas.microsoft.com/office/drawing/2014/main" id="{3A5B6E0D-94BF-CC4D-825F-566BC1729C17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" name="Shape 139">
              <a:extLst>
                <a:ext uri="{FF2B5EF4-FFF2-40B4-BE49-F238E27FC236}">
                  <a16:creationId xmlns:a16="http://schemas.microsoft.com/office/drawing/2014/main" id="{770F0814-773A-EA4B-BD93-0D4427246951}"/>
                </a:ext>
              </a:extLst>
            </p:cNvPr>
            <p:cNvSpPr/>
            <p:nvPr/>
          </p:nvSpPr>
          <p:spPr>
            <a:xfrm>
              <a:off x="19213200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120</a:t>
              </a:r>
            </a:p>
          </p:txBody>
        </p:sp>
        <p:sp>
          <p:nvSpPr>
            <p:cNvPr id="29" name="Shape 151">
              <a:extLst>
                <a:ext uri="{FF2B5EF4-FFF2-40B4-BE49-F238E27FC236}">
                  <a16:creationId xmlns:a16="http://schemas.microsoft.com/office/drawing/2014/main" id="{B91AD018-EF9A-5A45-806E-1BCBFA99A629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" name="Shape 157">
              <a:extLst>
                <a:ext uri="{FF2B5EF4-FFF2-40B4-BE49-F238E27FC236}">
                  <a16:creationId xmlns:a16="http://schemas.microsoft.com/office/drawing/2014/main" id="{E4B711B7-07F6-7140-9EC4-84472654F55C}"/>
                </a:ext>
              </a:extLst>
            </p:cNvPr>
            <p:cNvSpPr/>
            <p:nvPr/>
          </p:nvSpPr>
          <p:spPr>
            <a:xfrm>
              <a:off x="385152" y="775634"/>
              <a:ext cx="15755149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Storyboarding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 mins] </a:t>
            </a:r>
          </a:p>
        </p:txBody>
      </p:sp>
      <p:sp>
        <p:nvSpPr>
          <p:cNvPr id="201" name="Shape 201"/>
          <p:cNvSpPr/>
          <p:nvPr/>
        </p:nvSpPr>
        <p:spPr>
          <a:xfrm>
            <a:off x="5774239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202" name="Shape 202"/>
          <p:cNvSpPr/>
          <p:nvPr/>
        </p:nvSpPr>
        <p:spPr>
          <a:xfrm>
            <a:off x="1060332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207" name="Shape 207"/>
          <p:cNvSpPr/>
          <p:nvPr/>
        </p:nvSpPr>
        <p:spPr>
          <a:xfrm>
            <a:off x="1543240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mins] </a:t>
            </a:r>
          </a:p>
        </p:txBody>
      </p:sp>
      <p:sp>
        <p:nvSpPr>
          <p:cNvPr id="208" name="Shape 208"/>
          <p:cNvSpPr/>
          <p:nvPr/>
        </p:nvSpPr>
        <p:spPr>
          <a:xfrm>
            <a:off x="20261481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210" name="Shape 210"/>
          <p:cNvSpPr/>
          <p:nvPr/>
        </p:nvSpPr>
        <p:spPr>
          <a:xfrm>
            <a:off x="9811764" y="11112608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13C9A-0B3D-D546-B01A-128007F06104}"/>
              </a:ext>
            </a:extLst>
          </p:cNvPr>
          <p:cNvGrpSpPr/>
          <p:nvPr/>
        </p:nvGrpSpPr>
        <p:grpSpPr>
          <a:xfrm>
            <a:off x="-110395" y="-75167"/>
            <a:ext cx="24574292" cy="13184020"/>
            <a:chOff x="-110395" y="-75167"/>
            <a:chExt cx="24574292" cy="13184020"/>
          </a:xfrm>
        </p:grpSpPr>
        <p:pic>
          <p:nvPicPr>
            <p:cNvPr id="187" name="pasted-image.tiff"/>
            <p:cNvPicPr>
              <a:picLocks noChangeAspect="1"/>
            </p:cNvPicPr>
            <p:nvPr/>
          </p:nvPicPr>
          <p:blipFill>
            <a:blip r:embed="rId2"/>
            <a:srcRect l="2461" r="2461" b="32959"/>
            <a:stretch>
              <a:fillRect/>
            </a:stretch>
          </p:blipFill>
          <p:spPr>
            <a:xfrm>
              <a:off x="-24343" y="-39995"/>
              <a:ext cx="19455550" cy="602242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8" name="Shape 18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-110395" y="1676596"/>
              <a:ext cx="16376648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 rot="5400000">
              <a:off x="15723914" y="2201757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491392" y="12661177"/>
              <a:ext cx="4874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Image Attribution: Chinmay Kulkarni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1334644" y="6636377"/>
              <a:ext cx="21354888" cy="1133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In this exercise, you will create a storyboard documenting an existing situation or demonstrating a new design idea. Use the provided template (p.187) to get you started. 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6307294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11136376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8456462" y="3774456"/>
              <a:ext cx="5765420" cy="1082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P</a:t>
              </a:r>
              <a:r>
                <a:rPr>
                  <a:latin typeface="Montserrat Medium"/>
                  <a:ea typeface="Montserrat Medium"/>
                  <a:cs typeface="Montserrat Medium"/>
                  <a:sym typeface="Montserrat Medium"/>
                </a:rPr>
                <a:t>aper, pens, coloured pencils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15965456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7" name="Shape 137">
              <a:extLst>
                <a:ext uri="{FF2B5EF4-FFF2-40B4-BE49-F238E27FC236}">
                  <a16:creationId xmlns:a16="http://schemas.microsoft.com/office/drawing/2014/main" id="{067BB677-459B-6F4B-8469-1990D1D2F556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" name="Shape 139">
              <a:extLst>
                <a:ext uri="{FF2B5EF4-FFF2-40B4-BE49-F238E27FC236}">
                  <a16:creationId xmlns:a16="http://schemas.microsoft.com/office/drawing/2014/main" id="{27B18510-FC29-6E41-9D6C-4147FDAADD7C}"/>
                </a:ext>
              </a:extLst>
            </p:cNvPr>
            <p:cNvSpPr/>
            <p:nvPr/>
          </p:nvSpPr>
          <p:spPr>
            <a:xfrm>
              <a:off x="19213200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120</a:t>
              </a:r>
            </a:p>
          </p:txBody>
        </p:sp>
        <p:sp>
          <p:nvSpPr>
            <p:cNvPr id="29" name="Shape 151">
              <a:extLst>
                <a:ext uri="{FF2B5EF4-FFF2-40B4-BE49-F238E27FC236}">
                  <a16:creationId xmlns:a16="http://schemas.microsoft.com/office/drawing/2014/main" id="{BB1ADFEC-5EFA-824C-BCE4-3E0748D9DE4A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" name="Shape 157">
              <a:extLst>
                <a:ext uri="{FF2B5EF4-FFF2-40B4-BE49-F238E27FC236}">
                  <a16:creationId xmlns:a16="http://schemas.microsoft.com/office/drawing/2014/main" id="{2757A57D-EE6D-FA4D-A7BA-91C1556A294F}"/>
                </a:ext>
              </a:extLst>
            </p:cNvPr>
            <p:cNvSpPr/>
            <p:nvPr/>
          </p:nvSpPr>
          <p:spPr>
            <a:xfrm>
              <a:off x="385152" y="775634"/>
              <a:ext cx="15755149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Storyboarding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 mins] </a:t>
            </a:r>
          </a:p>
        </p:txBody>
      </p:sp>
      <p:sp>
        <p:nvSpPr>
          <p:cNvPr id="228" name="Shape 228"/>
          <p:cNvSpPr/>
          <p:nvPr/>
        </p:nvSpPr>
        <p:spPr>
          <a:xfrm>
            <a:off x="5774239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229" name="Shape 229"/>
          <p:cNvSpPr/>
          <p:nvPr/>
        </p:nvSpPr>
        <p:spPr>
          <a:xfrm>
            <a:off x="1060332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234" name="Shape 234"/>
          <p:cNvSpPr/>
          <p:nvPr/>
        </p:nvSpPr>
        <p:spPr>
          <a:xfrm>
            <a:off x="1543240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mins] </a:t>
            </a:r>
          </a:p>
        </p:txBody>
      </p:sp>
      <p:sp>
        <p:nvSpPr>
          <p:cNvPr id="235" name="Shape 235"/>
          <p:cNvSpPr/>
          <p:nvPr/>
        </p:nvSpPr>
        <p:spPr>
          <a:xfrm>
            <a:off x="20261481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C87C74-C9AE-7D4E-918B-0269509669D6}"/>
              </a:ext>
            </a:extLst>
          </p:cNvPr>
          <p:cNvGrpSpPr/>
          <p:nvPr/>
        </p:nvGrpSpPr>
        <p:grpSpPr>
          <a:xfrm>
            <a:off x="-110395" y="-75167"/>
            <a:ext cx="24574292" cy="13184020"/>
            <a:chOff x="-110395" y="-75167"/>
            <a:chExt cx="24574292" cy="13184020"/>
          </a:xfrm>
        </p:grpSpPr>
        <p:pic>
          <p:nvPicPr>
            <p:cNvPr id="213" name="pasted-image.tiff"/>
            <p:cNvPicPr>
              <a:picLocks noChangeAspect="1"/>
            </p:cNvPicPr>
            <p:nvPr/>
          </p:nvPicPr>
          <p:blipFill>
            <a:blip r:embed="rId2"/>
            <a:srcRect l="2461" r="2461" b="32959"/>
            <a:stretch>
              <a:fillRect/>
            </a:stretch>
          </p:blipFill>
          <p:spPr>
            <a:xfrm>
              <a:off x="-24343" y="-39995"/>
              <a:ext cx="19455550" cy="602242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14" name="Shape 214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-110395" y="1676596"/>
              <a:ext cx="16376648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15723914" y="2201757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491392" y="12661177"/>
              <a:ext cx="4874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Image Attribution: Chinmay Kulkarni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1334644" y="6636377"/>
              <a:ext cx="21354888" cy="1133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In this exercise, you will create a storyboard documenting an existing situation or demonstrating a new design idea. Use the provided template (p.187) to get you started. 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6307294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11136376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456462" y="3774456"/>
              <a:ext cx="5765420" cy="1082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P</a:t>
              </a:r>
              <a:r>
                <a:rPr>
                  <a:latin typeface="Montserrat Medium"/>
                  <a:ea typeface="Montserrat Medium"/>
                  <a:cs typeface="Montserrat Medium"/>
                  <a:sym typeface="Montserrat Medium"/>
                </a:rPr>
                <a:t>aper, pens, coloured pencils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15965456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7" name="Shape 137">
              <a:extLst>
                <a:ext uri="{FF2B5EF4-FFF2-40B4-BE49-F238E27FC236}">
                  <a16:creationId xmlns:a16="http://schemas.microsoft.com/office/drawing/2014/main" id="{4DCEDE2B-32B3-B647-BE2F-119F7F412BDF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" name="Shape 139">
              <a:extLst>
                <a:ext uri="{FF2B5EF4-FFF2-40B4-BE49-F238E27FC236}">
                  <a16:creationId xmlns:a16="http://schemas.microsoft.com/office/drawing/2014/main" id="{D16555AE-745F-304A-BA71-2F206ACDE414}"/>
                </a:ext>
              </a:extLst>
            </p:cNvPr>
            <p:cNvSpPr/>
            <p:nvPr/>
          </p:nvSpPr>
          <p:spPr>
            <a:xfrm>
              <a:off x="19213200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120</a:t>
              </a:r>
            </a:p>
          </p:txBody>
        </p:sp>
        <p:sp>
          <p:nvSpPr>
            <p:cNvPr id="29" name="Shape 151">
              <a:extLst>
                <a:ext uri="{FF2B5EF4-FFF2-40B4-BE49-F238E27FC236}">
                  <a16:creationId xmlns:a16="http://schemas.microsoft.com/office/drawing/2014/main" id="{2EB48B80-E965-914F-800F-03BAA55F0370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" name="Shape 157">
              <a:extLst>
                <a:ext uri="{FF2B5EF4-FFF2-40B4-BE49-F238E27FC236}">
                  <a16:creationId xmlns:a16="http://schemas.microsoft.com/office/drawing/2014/main" id="{F8047869-419A-9749-B0D3-E93576D42D37}"/>
                </a:ext>
              </a:extLst>
            </p:cNvPr>
            <p:cNvSpPr/>
            <p:nvPr/>
          </p:nvSpPr>
          <p:spPr>
            <a:xfrm>
              <a:off x="385152" y="775634"/>
              <a:ext cx="15755149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Storyboarding</a:t>
              </a:r>
            </a:p>
          </p:txBody>
        </p:sp>
      </p:grpSp>
      <p:sp>
        <p:nvSpPr>
          <p:cNvPr id="237" name="Shape 237"/>
          <p:cNvSpPr/>
          <p:nvPr/>
        </p:nvSpPr>
        <p:spPr>
          <a:xfrm>
            <a:off x="14640845" y="11018663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 mins] </a:t>
            </a:r>
          </a:p>
        </p:txBody>
      </p:sp>
      <p:sp>
        <p:nvSpPr>
          <p:cNvPr id="254" name="Shape 254"/>
          <p:cNvSpPr/>
          <p:nvPr/>
        </p:nvSpPr>
        <p:spPr>
          <a:xfrm>
            <a:off x="5774239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255" name="Shape 255"/>
          <p:cNvSpPr/>
          <p:nvPr/>
        </p:nvSpPr>
        <p:spPr>
          <a:xfrm>
            <a:off x="1060332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260" name="Shape 260"/>
          <p:cNvSpPr/>
          <p:nvPr/>
        </p:nvSpPr>
        <p:spPr>
          <a:xfrm>
            <a:off x="1543240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mins] </a:t>
            </a:r>
          </a:p>
        </p:txBody>
      </p:sp>
      <p:sp>
        <p:nvSpPr>
          <p:cNvPr id="261" name="Shape 261"/>
          <p:cNvSpPr/>
          <p:nvPr/>
        </p:nvSpPr>
        <p:spPr>
          <a:xfrm>
            <a:off x="20261481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263" name="Shape 263"/>
          <p:cNvSpPr/>
          <p:nvPr/>
        </p:nvSpPr>
        <p:spPr>
          <a:xfrm>
            <a:off x="19495290" y="11112608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6EF623-BDE6-324C-BF72-C2D8D962DD7C}"/>
              </a:ext>
            </a:extLst>
          </p:cNvPr>
          <p:cNvGrpSpPr/>
          <p:nvPr/>
        </p:nvGrpSpPr>
        <p:grpSpPr>
          <a:xfrm>
            <a:off x="-110395" y="-75167"/>
            <a:ext cx="24574292" cy="13184020"/>
            <a:chOff x="-110395" y="-75167"/>
            <a:chExt cx="24574292" cy="13184020"/>
          </a:xfrm>
        </p:grpSpPr>
        <p:pic>
          <p:nvPicPr>
            <p:cNvPr id="239" name="pasted-image.tiff"/>
            <p:cNvPicPr>
              <a:picLocks noChangeAspect="1"/>
            </p:cNvPicPr>
            <p:nvPr/>
          </p:nvPicPr>
          <p:blipFill>
            <a:blip r:embed="rId2"/>
            <a:srcRect l="2461" r="2461" b="32959"/>
            <a:stretch>
              <a:fillRect/>
            </a:stretch>
          </p:blipFill>
          <p:spPr>
            <a:xfrm>
              <a:off x="-24343" y="-39995"/>
              <a:ext cx="19455550" cy="602242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0" name="Shape 240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-110395" y="1676596"/>
              <a:ext cx="16376648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rot="5400000">
              <a:off x="15723914" y="2201757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17491392" y="12661177"/>
              <a:ext cx="4874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Image Attribution: Chinmay Kulkarni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1334644" y="6636377"/>
              <a:ext cx="21354888" cy="1133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In this exercise, you will create a storyboard documenting an existing situation or demonstrating a new design idea. Use the provided template (p.187) to get you started. 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6307294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11136376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8456462" y="3774456"/>
              <a:ext cx="5765420" cy="1082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P</a:t>
              </a:r>
              <a:r>
                <a:rPr>
                  <a:latin typeface="Montserrat Medium"/>
                  <a:ea typeface="Montserrat Medium"/>
                  <a:cs typeface="Montserrat Medium"/>
                  <a:sym typeface="Montserrat Medium"/>
                </a:rPr>
                <a:t>aper, pens, coloured pencils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15965456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7" name="Shape 137">
              <a:extLst>
                <a:ext uri="{FF2B5EF4-FFF2-40B4-BE49-F238E27FC236}">
                  <a16:creationId xmlns:a16="http://schemas.microsoft.com/office/drawing/2014/main" id="{D8EBB117-84BD-FC46-97CA-C3727F446DC0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" name="Shape 139">
              <a:extLst>
                <a:ext uri="{FF2B5EF4-FFF2-40B4-BE49-F238E27FC236}">
                  <a16:creationId xmlns:a16="http://schemas.microsoft.com/office/drawing/2014/main" id="{171E5370-DA96-6140-8FB0-F5CCFCE3D703}"/>
                </a:ext>
              </a:extLst>
            </p:cNvPr>
            <p:cNvSpPr/>
            <p:nvPr/>
          </p:nvSpPr>
          <p:spPr>
            <a:xfrm>
              <a:off x="19213200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120</a:t>
              </a:r>
            </a:p>
          </p:txBody>
        </p:sp>
        <p:sp>
          <p:nvSpPr>
            <p:cNvPr id="29" name="Shape 151">
              <a:extLst>
                <a:ext uri="{FF2B5EF4-FFF2-40B4-BE49-F238E27FC236}">
                  <a16:creationId xmlns:a16="http://schemas.microsoft.com/office/drawing/2014/main" id="{3CDBA1A2-DEC7-CB44-8527-129554CAE019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" name="Shape 157">
              <a:extLst>
                <a:ext uri="{FF2B5EF4-FFF2-40B4-BE49-F238E27FC236}">
                  <a16:creationId xmlns:a16="http://schemas.microsoft.com/office/drawing/2014/main" id="{23C2763C-6D7B-BB4B-964E-5C266BC848FE}"/>
                </a:ext>
              </a:extLst>
            </p:cNvPr>
            <p:cNvSpPr/>
            <p:nvPr/>
          </p:nvSpPr>
          <p:spPr>
            <a:xfrm>
              <a:off x="385152" y="775634"/>
              <a:ext cx="15755149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Storyboarding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0C777D-7A95-284B-BEBA-48543831DBB8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265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66" name="Shape 266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4BD087D-5860-3342-A86D-7D03080CDBF0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272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73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74" name="Shape 274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724</Words>
  <Application>Microsoft Macintosh PowerPoint</Application>
  <PresentationFormat>Custom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Helvetica</vt:lpstr>
      <vt:lpstr>Montserrat Bold</vt:lpstr>
      <vt:lpstr>Montserrat-BoldItalic</vt:lpstr>
      <vt:lpstr>Helvetica Neue Light</vt:lpstr>
      <vt:lpstr>Helvetica Neue Medium</vt:lpstr>
      <vt:lpstr>Helvetica Light</vt:lpstr>
      <vt:lpstr>Montserrat Medium</vt:lpstr>
      <vt:lpstr>Tw Cen MT</vt:lpstr>
      <vt:lpstr>Helvetica Neue Thin</vt:lpstr>
      <vt:lpstr>Helvetica Neue</vt:lpstr>
      <vt:lpstr>Montserrat-Italic</vt:lpstr>
      <vt:lpstr>Palatino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Robert Dongas</cp:lastModifiedBy>
  <cp:revision>5</cp:revision>
  <dcterms:modified xsi:type="dcterms:W3CDTF">2020-01-09T04:14:19Z</dcterms:modified>
</cp:coreProperties>
</file>