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5" r:id="rId5"/>
    <p:sldId id="266" r:id="rId6"/>
    <p:sldId id="260" r:id="rId7"/>
    <p:sldId id="261" r:id="rId8"/>
    <p:sldId id="262" r:id="rId9"/>
    <p:sldId id="263" r:id="rId10"/>
    <p:sldId id="264" r:id="rId11"/>
  </p:sldIdLst>
  <p:sldSz cx="24384000" cy="13716000"/>
  <p:notesSz cx="6858000" cy="9144000"/>
  <p:embeddedFontLst>
    <p:embeddedFont>
      <p:font typeface="Montserrat Bold" pitchFamily="2" charset="77"/>
      <p:bold r:id="rId13"/>
      <p:italic r:id="rId14"/>
      <p:boldItalic r:id="rId15"/>
    </p:embeddedFont>
    <p:embeddedFont>
      <p:font typeface="Montserrat Medium" pitchFamily="2" charset="77"/>
      <p:regular r:id="rId16"/>
      <p:italic r:id="rId17"/>
    </p:embeddedFont>
    <p:embeddedFont>
      <p:font typeface="Montserrat-BoldItalic" pitchFamily="2" charset="77"/>
      <p:bold r:id="rId18"/>
      <p:italic r:id="rId19"/>
      <p:boldItalic r:id="rId20"/>
    </p:embeddedFont>
    <p:embeddedFont>
      <p:font typeface="Montserrat-Italic" pitchFamily="2" charset="77"/>
      <p:italic r:id="rId21"/>
    </p:embeddedFont>
    <p:embeddedFont>
      <p:font typeface="Tw Cen MT" panose="020B0602020104020603" pitchFamily="34" charset="77"/>
      <p:regular r:id="rId22"/>
      <p:bold r:id="rId23"/>
      <p:italic r:id="rId24"/>
      <p:boldItalic r:id="rId2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E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/>
    <p:restoredTop sz="94694"/>
  </p:normalViewPr>
  <p:slideViewPr>
    <p:cSldViewPr snapToGrid="0" snapToObjects="1">
      <p:cViewPr varScale="1">
        <p:scale>
          <a:sx n="55" d="100"/>
          <a:sy n="55" d="100"/>
        </p:scale>
        <p:origin x="1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9D66342-FB5B-304A-B16B-D2688A4C5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2" r="22033" b="12287"/>
          <a:stretch/>
        </p:blipFill>
        <p:spPr>
          <a:xfrm>
            <a:off x="0" y="7658"/>
            <a:ext cx="24419450" cy="1122123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B683B06-C66D-8246-BF84-530FCF5B5077}"/>
              </a:ext>
            </a:extLst>
          </p:cNvPr>
          <p:cNvGrpSpPr/>
          <p:nvPr/>
        </p:nvGrpSpPr>
        <p:grpSpPr>
          <a:xfrm>
            <a:off x="-17886" y="-25694"/>
            <a:ext cx="24656591" cy="13013444"/>
            <a:chOff x="8240" y="-30469"/>
            <a:chExt cx="24656591" cy="13013444"/>
          </a:xfrm>
        </p:grpSpPr>
        <p:sp>
          <p:nvSpPr>
            <p:cNvPr id="120" name="Shape 120"/>
            <p:cNvSpPr/>
            <p:nvPr/>
          </p:nvSpPr>
          <p:spPr>
            <a:xfrm>
              <a:off x="585599" y="11961543"/>
              <a:ext cx="7051609" cy="10214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solidFill>
                    <a:srgbClr val="EE5150"/>
                  </a:solidFill>
                </a:rPr>
                <a:t>TURN TO: </a:t>
              </a:r>
              <a:r>
                <a:rPr dirty="0"/>
                <a:t>Page </a:t>
              </a:r>
              <a:r>
                <a:rPr lang="en-AU" dirty="0"/>
                <a:t>28</a:t>
              </a: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8240" y="-30469"/>
              <a:ext cx="24656591" cy="11221231"/>
            </a:xfrm>
            <a:prstGeom prst="rect">
              <a:avLst/>
            </a:prstGeom>
            <a:solidFill>
              <a:srgbClr val="000000">
                <a:alpha val="30000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3058" y="11257466"/>
              <a:ext cx="24406392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43885" y="273045"/>
              <a:ext cx="16388463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sz="16000" spc="-319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05292" y="7275075"/>
              <a:ext cx="10257615" cy="18985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Find out how your users feel</a:t>
              </a:r>
            </a:p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by drawing the body inside out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8240" y="4495128"/>
              <a:ext cx="1859845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8059354" y="502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04899" y="2997682"/>
              <a:ext cx="18036448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Body Mapping</a:t>
              </a:r>
              <a:endParaRPr sz="16000" spc="-319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92611FA-B1D9-FC4A-922A-559AD11BA2EA}"/>
              </a:ext>
            </a:extLst>
          </p:cNvPr>
          <p:cNvSpPr txBox="1"/>
          <p:nvPr/>
        </p:nvSpPr>
        <p:spPr>
          <a:xfrm>
            <a:off x="26421987" y="6481029"/>
            <a:ext cx="144334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Shape 275">
            <a:extLst>
              <a:ext uri="{FF2B5EF4-FFF2-40B4-BE49-F238E27FC236}">
                <a16:creationId xmlns:a16="http://schemas.microsoft.com/office/drawing/2014/main" id="{47A6E198-26E2-E14A-BD44-084976A69F90}"/>
              </a:ext>
            </a:extLst>
          </p:cNvPr>
          <p:cNvSpPr/>
          <p:nvPr/>
        </p:nvSpPr>
        <p:spPr>
          <a:xfrm>
            <a:off x="17879707" y="12505104"/>
            <a:ext cx="574522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</a:t>
            </a:r>
            <a:r>
              <a:rPr lang="en-AU" sz="2000" b="0" dirty="0">
                <a:sym typeface="Montserrat Medium"/>
              </a:rPr>
              <a:t>Claudia Nunez-Pacheco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E3ADD6-1FB1-ED48-8119-5DB4057041F7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290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91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92" name="Shape 292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E79712-EAC0-BC4E-8A78-8168B628BA08}"/>
              </a:ext>
            </a:extLst>
          </p:cNvPr>
          <p:cNvGrpSpPr/>
          <p:nvPr/>
        </p:nvGrpSpPr>
        <p:grpSpPr>
          <a:xfrm>
            <a:off x="-254236" y="-375470"/>
            <a:ext cx="24118870" cy="13484323"/>
            <a:chOff x="-254236" y="-375470"/>
            <a:chExt cx="24118870" cy="13484323"/>
          </a:xfrm>
        </p:grpSpPr>
        <p:sp>
          <p:nvSpPr>
            <p:cNvPr id="132" name="Shape 132"/>
            <p:cNvSpPr/>
            <p:nvPr/>
          </p:nvSpPr>
          <p:spPr>
            <a:xfrm>
              <a:off x="5037" y="-375470"/>
              <a:ext cx="17893267" cy="55626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6462800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DFFFD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339447"/>
              <a:ext cx="18096576" cy="24622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5000" b="0" spc="-300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Body Mapping</a:t>
              </a:r>
              <a:endParaRPr sz="16000" spc="-319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4F71976-5A6F-1047-BE05-F3158EBEE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2" r="22033" b="35188"/>
          <a:stretch/>
        </p:blipFill>
        <p:spPr>
          <a:xfrm>
            <a:off x="-6796" y="-1"/>
            <a:ext cx="19481588" cy="5921357"/>
          </a:xfrm>
          <a:prstGeom prst="rect">
            <a:avLst/>
          </a:prstGeom>
        </p:spPr>
      </p:pic>
      <p:sp>
        <p:nvSpPr>
          <p:cNvPr id="180" name="Shape 180"/>
          <p:cNvSpPr/>
          <p:nvPr/>
        </p:nvSpPr>
        <p:spPr>
          <a:xfrm>
            <a:off x="153602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 err="1"/>
              <a:t>Lorum</a:t>
            </a:r>
            <a:r>
              <a:rPr dirty="0"/>
              <a:t> ipsum dolor sit </a:t>
            </a:r>
            <a:r>
              <a:rPr dirty="0" err="1"/>
              <a:t>amet</a:t>
            </a:r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91" name="Shape 191"/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</a:t>
            </a:r>
            <a:r>
              <a:rPr dirty="0"/>
              <a:t>5 mins] </a:t>
            </a:r>
          </a:p>
        </p:txBody>
      </p:sp>
      <p:sp>
        <p:nvSpPr>
          <p:cNvPr id="192" name="Shape 192"/>
          <p:cNvSpPr/>
          <p:nvPr/>
        </p:nvSpPr>
        <p:spPr>
          <a:xfrm>
            <a:off x="10654207" y="10470228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10-30</a:t>
            </a:r>
            <a:r>
              <a:rPr dirty="0"/>
              <a:t> mins] </a:t>
            </a:r>
          </a:p>
        </p:txBody>
      </p:sp>
      <p:sp>
        <p:nvSpPr>
          <p:cNvPr id="193" name="Shape 193"/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94" name="Shape 194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35 mins</a:t>
            </a:r>
            <a:r>
              <a:rPr dirty="0"/>
              <a:t>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763EF7-1938-124C-BF71-FF8E2D6C7F2D}"/>
              </a:ext>
            </a:extLst>
          </p:cNvPr>
          <p:cNvGrpSpPr/>
          <p:nvPr/>
        </p:nvGrpSpPr>
        <p:grpSpPr>
          <a:xfrm>
            <a:off x="-341257" y="-831565"/>
            <a:ext cx="24810267" cy="11065192"/>
            <a:chOff x="-347308" y="-831565"/>
            <a:chExt cx="24810267" cy="11065192"/>
          </a:xfrm>
        </p:grpSpPr>
        <p:sp>
          <p:nvSpPr>
            <p:cNvPr id="168" name="Shape 16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372043" y="661409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document your bodily experience on a body map, after interacting with an object or performing a physical activity. Use the template on the companion website. </a:t>
              </a:r>
              <a:br>
                <a:rPr lang="en-AU" dirty="0"/>
              </a:br>
              <a:r>
                <a:rPr lang="en-AU" dirty="0"/>
                <a:t>Focus on your own design problem, or follow the ‘Future Campus’ brief (p.208). See p.203 for an example of a body map.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972322" y="3547064"/>
              <a:ext cx="4249560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a partner, coloured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pencils</a:t>
              </a:r>
              <a:endParaRPr sz="12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1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-6795" y="632249"/>
              <a:ext cx="1546540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 rot="5400000">
              <a:off x="14932590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-39958" y="3219466"/>
              <a:ext cx="14252179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 rot="5400000">
              <a:off x="13662054" y="3750134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chemeClr val="bg2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50CEB38B-4B39-5847-A945-8F5921CE79CB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CAB9BE9C-80D2-9F47-98EE-AF3D02E35014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28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E93F0E45-1C6E-D744-B18D-009D18D484E1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EB45CDDC-AEDD-9048-A855-05D1E1E87981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Body</a:t>
              </a:r>
              <a:endParaRPr dirty="0"/>
            </a:p>
          </p:txBody>
        </p:sp>
        <p:sp>
          <p:nvSpPr>
            <p:cNvPr id="34" name="Shape 159">
              <a:extLst>
                <a:ext uri="{FF2B5EF4-FFF2-40B4-BE49-F238E27FC236}">
                  <a16:creationId xmlns:a16="http://schemas.microsoft.com/office/drawing/2014/main" id="{FA950B92-6270-0344-85BE-099851257F0E}"/>
                </a:ext>
              </a:extLst>
            </p:cNvPr>
            <p:cNvSpPr/>
            <p:nvPr/>
          </p:nvSpPr>
          <p:spPr>
            <a:xfrm>
              <a:off x="-347308" y="1797743"/>
              <a:ext cx="12687606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Mapping</a:t>
              </a:r>
              <a:endParaRPr dirty="0"/>
            </a:p>
          </p:txBody>
        </p:sp>
      </p:grpSp>
      <p:sp>
        <p:nvSpPr>
          <p:cNvPr id="36" name="Shape 275">
            <a:extLst>
              <a:ext uri="{FF2B5EF4-FFF2-40B4-BE49-F238E27FC236}">
                <a16:creationId xmlns:a16="http://schemas.microsoft.com/office/drawing/2014/main" id="{172157E0-0803-3544-BA1F-FFFDD1296FDB}"/>
              </a:ext>
            </a:extLst>
          </p:cNvPr>
          <p:cNvSpPr/>
          <p:nvPr/>
        </p:nvSpPr>
        <p:spPr>
          <a:xfrm>
            <a:off x="17879707" y="12505104"/>
            <a:ext cx="574522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</a:t>
            </a:r>
            <a:r>
              <a:rPr lang="en-AU" sz="2000" b="0" dirty="0">
                <a:sym typeface="Montserrat Medium"/>
              </a:rPr>
              <a:t>Claudia Nunez-Pacheco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190">
            <a:extLst>
              <a:ext uri="{FF2B5EF4-FFF2-40B4-BE49-F238E27FC236}">
                <a16:creationId xmlns:a16="http://schemas.microsoft.com/office/drawing/2014/main" id="{3D59C447-834F-C543-9ED8-654929929AF5}"/>
              </a:ext>
            </a:extLst>
          </p:cNvPr>
          <p:cNvSpPr/>
          <p:nvPr/>
        </p:nvSpPr>
        <p:spPr>
          <a:xfrm>
            <a:off x="19404193" y="10481952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37" name="Shape 191">
            <a:extLst>
              <a:ext uri="{FF2B5EF4-FFF2-40B4-BE49-F238E27FC236}">
                <a16:creationId xmlns:a16="http://schemas.microsoft.com/office/drawing/2014/main" id="{37665D12-EB28-484F-94F9-E7CDDDD1A94C}"/>
              </a:ext>
            </a:extLst>
          </p:cNvPr>
          <p:cNvSpPr/>
          <p:nvPr/>
        </p:nvSpPr>
        <p:spPr>
          <a:xfrm>
            <a:off x="5940360" y="10481952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</a:t>
            </a:r>
            <a:r>
              <a:rPr dirty="0"/>
              <a:t>5 mins] </a:t>
            </a:r>
          </a:p>
        </p:txBody>
      </p:sp>
      <p:sp>
        <p:nvSpPr>
          <p:cNvPr id="38" name="Shape 192">
            <a:extLst>
              <a:ext uri="{FF2B5EF4-FFF2-40B4-BE49-F238E27FC236}">
                <a16:creationId xmlns:a16="http://schemas.microsoft.com/office/drawing/2014/main" id="{5505F241-6FAE-CB40-907D-BEA8F1B7BA5A}"/>
              </a:ext>
            </a:extLst>
          </p:cNvPr>
          <p:cNvSpPr/>
          <p:nvPr/>
        </p:nvSpPr>
        <p:spPr>
          <a:xfrm>
            <a:off x="10689377" y="10481952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10-30</a:t>
            </a:r>
            <a:r>
              <a:rPr dirty="0"/>
              <a:t> mins] </a:t>
            </a:r>
          </a:p>
        </p:txBody>
      </p:sp>
      <p:sp>
        <p:nvSpPr>
          <p:cNvPr id="39" name="Shape 193">
            <a:extLst>
              <a:ext uri="{FF2B5EF4-FFF2-40B4-BE49-F238E27FC236}">
                <a16:creationId xmlns:a16="http://schemas.microsoft.com/office/drawing/2014/main" id="{9D63BA1B-5C09-634D-A56B-4E130941F9B1}"/>
              </a:ext>
            </a:extLst>
          </p:cNvPr>
          <p:cNvSpPr/>
          <p:nvPr/>
        </p:nvSpPr>
        <p:spPr>
          <a:xfrm>
            <a:off x="15860424" y="10481952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40" name="Shape 194">
            <a:extLst>
              <a:ext uri="{FF2B5EF4-FFF2-40B4-BE49-F238E27FC236}">
                <a16:creationId xmlns:a16="http://schemas.microsoft.com/office/drawing/2014/main" id="{A400E98D-1160-7C47-807F-8C91D5E9EA85}"/>
              </a:ext>
            </a:extLst>
          </p:cNvPr>
          <p:cNvSpPr/>
          <p:nvPr/>
        </p:nvSpPr>
        <p:spPr>
          <a:xfrm>
            <a:off x="980328" y="10481952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35 mins</a:t>
            </a:r>
            <a:r>
              <a:rPr dirty="0"/>
              <a:t>]</a:t>
            </a:r>
          </a:p>
        </p:txBody>
      </p:sp>
      <p:pic>
        <p:nvPicPr>
          <p:cNvPr id="35" name="Picture 3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4F71976-5A6F-1047-BE05-F3158EBEE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2" r="22033" b="35188"/>
          <a:stretch/>
        </p:blipFill>
        <p:spPr>
          <a:xfrm>
            <a:off x="-6796" y="-1"/>
            <a:ext cx="19481588" cy="592135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D763EF7-1938-124C-BF71-FF8E2D6C7F2D}"/>
              </a:ext>
            </a:extLst>
          </p:cNvPr>
          <p:cNvGrpSpPr/>
          <p:nvPr/>
        </p:nvGrpSpPr>
        <p:grpSpPr>
          <a:xfrm>
            <a:off x="-317811" y="-831565"/>
            <a:ext cx="24810267" cy="11065192"/>
            <a:chOff x="-347308" y="-831565"/>
            <a:chExt cx="24810267" cy="11065192"/>
          </a:xfrm>
        </p:grpSpPr>
        <p:sp>
          <p:nvSpPr>
            <p:cNvPr id="168" name="Shape 16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372043" y="661409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document your bodily experience on a body map, after interacting with an object or performing a physical activity. Use the template on the companion website. </a:t>
              </a:r>
              <a:br>
                <a:rPr lang="en-AU" dirty="0"/>
              </a:br>
              <a:r>
                <a:rPr lang="en-AU" dirty="0"/>
                <a:t>Focus on your own design problem, or follow the ‘Future Campus’ brief (p.208). See p.203 for an example of a body map.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972322" y="3547064"/>
              <a:ext cx="4249560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a partner, coloured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pencils</a:t>
              </a:r>
              <a:endParaRPr sz="12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1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-65790" y="632249"/>
              <a:ext cx="15524399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 rot="5400000">
              <a:off x="14932590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-39958" y="3219466"/>
              <a:ext cx="14252179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 rot="5400000">
              <a:off x="13662054" y="3750134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50CEB38B-4B39-5847-A945-8F5921CE79CB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CAB9BE9C-80D2-9F47-98EE-AF3D02E35014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28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E93F0E45-1C6E-D744-B18D-009D18D484E1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EB45CDDC-AEDD-9048-A855-05D1E1E87981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Body</a:t>
              </a:r>
              <a:endParaRPr dirty="0"/>
            </a:p>
          </p:txBody>
        </p:sp>
        <p:sp>
          <p:nvSpPr>
            <p:cNvPr id="34" name="Shape 159">
              <a:extLst>
                <a:ext uri="{FF2B5EF4-FFF2-40B4-BE49-F238E27FC236}">
                  <a16:creationId xmlns:a16="http://schemas.microsoft.com/office/drawing/2014/main" id="{FA950B92-6270-0344-85BE-099851257F0E}"/>
                </a:ext>
              </a:extLst>
            </p:cNvPr>
            <p:cNvSpPr/>
            <p:nvPr/>
          </p:nvSpPr>
          <p:spPr>
            <a:xfrm>
              <a:off x="-347308" y="1797743"/>
              <a:ext cx="12687606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Mapping</a:t>
              </a:r>
              <a:endParaRPr dirty="0"/>
            </a:p>
          </p:txBody>
        </p:sp>
      </p:grpSp>
      <p:sp>
        <p:nvSpPr>
          <p:cNvPr id="42" name="Shape 275">
            <a:extLst>
              <a:ext uri="{FF2B5EF4-FFF2-40B4-BE49-F238E27FC236}">
                <a16:creationId xmlns:a16="http://schemas.microsoft.com/office/drawing/2014/main" id="{AD9DAD1A-A962-2F41-9831-EFDEEF29BB66}"/>
              </a:ext>
            </a:extLst>
          </p:cNvPr>
          <p:cNvSpPr/>
          <p:nvPr/>
        </p:nvSpPr>
        <p:spPr>
          <a:xfrm>
            <a:off x="17879707" y="12505104"/>
            <a:ext cx="574522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</a:t>
            </a:r>
            <a:r>
              <a:rPr lang="en-AU" sz="2000" b="0" dirty="0">
                <a:sym typeface="Montserrat Medium"/>
              </a:rPr>
              <a:t>Claudia Nunez-Pacheco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sp>
        <p:nvSpPr>
          <p:cNvPr id="41" name="Shape 180">
            <a:extLst>
              <a:ext uri="{FF2B5EF4-FFF2-40B4-BE49-F238E27FC236}">
                <a16:creationId xmlns:a16="http://schemas.microsoft.com/office/drawing/2014/main" id="{1FF7EF75-7E85-BC4C-B9C3-3C44A90A6CE2}"/>
              </a:ext>
            </a:extLst>
          </p:cNvPr>
          <p:cNvSpPr/>
          <p:nvPr/>
        </p:nvSpPr>
        <p:spPr>
          <a:xfrm>
            <a:off x="153602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 err="1"/>
              <a:t>Lorum</a:t>
            </a:r>
            <a:r>
              <a:rPr dirty="0"/>
              <a:t> ipsum dolor sit </a:t>
            </a:r>
            <a:r>
              <a:rPr dirty="0" err="1"/>
              <a:t>amet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32683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190">
            <a:extLst>
              <a:ext uri="{FF2B5EF4-FFF2-40B4-BE49-F238E27FC236}">
                <a16:creationId xmlns:a16="http://schemas.microsoft.com/office/drawing/2014/main" id="{3D59C447-834F-C543-9ED8-654929929AF5}"/>
              </a:ext>
            </a:extLst>
          </p:cNvPr>
          <p:cNvSpPr/>
          <p:nvPr/>
        </p:nvSpPr>
        <p:spPr>
          <a:xfrm>
            <a:off x="19404193" y="10481952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37" name="Shape 191">
            <a:extLst>
              <a:ext uri="{FF2B5EF4-FFF2-40B4-BE49-F238E27FC236}">
                <a16:creationId xmlns:a16="http://schemas.microsoft.com/office/drawing/2014/main" id="{37665D12-EB28-484F-94F9-E7CDDDD1A94C}"/>
              </a:ext>
            </a:extLst>
          </p:cNvPr>
          <p:cNvSpPr/>
          <p:nvPr/>
        </p:nvSpPr>
        <p:spPr>
          <a:xfrm>
            <a:off x="5940360" y="10481952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</a:t>
            </a:r>
            <a:r>
              <a:rPr dirty="0"/>
              <a:t>5 mins] </a:t>
            </a:r>
          </a:p>
        </p:txBody>
      </p:sp>
      <p:sp>
        <p:nvSpPr>
          <p:cNvPr id="38" name="Shape 192">
            <a:extLst>
              <a:ext uri="{FF2B5EF4-FFF2-40B4-BE49-F238E27FC236}">
                <a16:creationId xmlns:a16="http://schemas.microsoft.com/office/drawing/2014/main" id="{5505F241-6FAE-CB40-907D-BEA8F1B7BA5A}"/>
              </a:ext>
            </a:extLst>
          </p:cNvPr>
          <p:cNvSpPr/>
          <p:nvPr/>
        </p:nvSpPr>
        <p:spPr>
          <a:xfrm>
            <a:off x="10689377" y="10481952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10-30</a:t>
            </a:r>
            <a:r>
              <a:rPr dirty="0"/>
              <a:t> mins] </a:t>
            </a:r>
          </a:p>
        </p:txBody>
      </p:sp>
      <p:sp>
        <p:nvSpPr>
          <p:cNvPr id="39" name="Shape 193">
            <a:extLst>
              <a:ext uri="{FF2B5EF4-FFF2-40B4-BE49-F238E27FC236}">
                <a16:creationId xmlns:a16="http://schemas.microsoft.com/office/drawing/2014/main" id="{9D63BA1B-5C09-634D-A56B-4E130941F9B1}"/>
              </a:ext>
            </a:extLst>
          </p:cNvPr>
          <p:cNvSpPr/>
          <p:nvPr/>
        </p:nvSpPr>
        <p:spPr>
          <a:xfrm>
            <a:off x="15860424" y="10481952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40" name="Shape 194">
            <a:extLst>
              <a:ext uri="{FF2B5EF4-FFF2-40B4-BE49-F238E27FC236}">
                <a16:creationId xmlns:a16="http://schemas.microsoft.com/office/drawing/2014/main" id="{A400E98D-1160-7C47-807F-8C91D5E9EA85}"/>
              </a:ext>
            </a:extLst>
          </p:cNvPr>
          <p:cNvSpPr/>
          <p:nvPr/>
        </p:nvSpPr>
        <p:spPr>
          <a:xfrm>
            <a:off x="980328" y="10481952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35 mins</a:t>
            </a:r>
            <a:r>
              <a:rPr dirty="0"/>
              <a:t>]</a:t>
            </a:r>
          </a:p>
        </p:txBody>
      </p:sp>
      <p:pic>
        <p:nvPicPr>
          <p:cNvPr id="35" name="Picture 3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4F71976-5A6F-1047-BE05-F3158EBEE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2" r="22033" b="35188"/>
          <a:stretch/>
        </p:blipFill>
        <p:spPr>
          <a:xfrm>
            <a:off x="-6796" y="-1"/>
            <a:ext cx="19481588" cy="5921357"/>
          </a:xfrm>
          <a:prstGeom prst="rect">
            <a:avLst/>
          </a:prstGeom>
        </p:spPr>
      </p:pic>
      <p:sp>
        <p:nvSpPr>
          <p:cNvPr id="180" name="Shape 180"/>
          <p:cNvSpPr/>
          <p:nvPr/>
        </p:nvSpPr>
        <p:spPr>
          <a:xfrm>
            <a:off x="5113634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763EF7-1938-124C-BF71-FF8E2D6C7F2D}"/>
              </a:ext>
            </a:extLst>
          </p:cNvPr>
          <p:cNvGrpSpPr/>
          <p:nvPr/>
        </p:nvGrpSpPr>
        <p:grpSpPr>
          <a:xfrm>
            <a:off x="-317811" y="-831565"/>
            <a:ext cx="24810267" cy="11065192"/>
            <a:chOff x="-347308" y="-831565"/>
            <a:chExt cx="24810267" cy="11065192"/>
          </a:xfrm>
        </p:grpSpPr>
        <p:sp>
          <p:nvSpPr>
            <p:cNvPr id="168" name="Shape 16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372043" y="661409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document your bodily experience on a body map, after interacting with an object or performing a physical activity. Use the template on the companion website. </a:t>
              </a:r>
              <a:br>
                <a:rPr lang="en-AU" dirty="0"/>
              </a:br>
              <a:r>
                <a:rPr lang="en-AU" dirty="0"/>
                <a:t>Focus on your own design problem, or follow the ‘Future Campus’ brief (p.208). See p.203 for an example of a body map.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972322" y="3547064"/>
              <a:ext cx="4249560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a partner, coloured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pencils</a:t>
              </a:r>
              <a:endParaRPr sz="12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-65790" y="632249"/>
              <a:ext cx="15524399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 rot="5400000">
              <a:off x="14932590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-39958" y="3219466"/>
              <a:ext cx="14252179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 rot="5400000">
              <a:off x="13662054" y="3750134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50CEB38B-4B39-5847-A945-8F5921CE79CB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CAB9BE9C-80D2-9F47-98EE-AF3D02E35014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28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E93F0E45-1C6E-D744-B18D-009D18D484E1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EB45CDDC-AEDD-9048-A855-05D1E1E87981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Body</a:t>
              </a:r>
              <a:endParaRPr dirty="0"/>
            </a:p>
          </p:txBody>
        </p:sp>
        <p:sp>
          <p:nvSpPr>
            <p:cNvPr id="34" name="Shape 159">
              <a:extLst>
                <a:ext uri="{FF2B5EF4-FFF2-40B4-BE49-F238E27FC236}">
                  <a16:creationId xmlns:a16="http://schemas.microsoft.com/office/drawing/2014/main" id="{FA950B92-6270-0344-85BE-099851257F0E}"/>
                </a:ext>
              </a:extLst>
            </p:cNvPr>
            <p:cNvSpPr/>
            <p:nvPr/>
          </p:nvSpPr>
          <p:spPr>
            <a:xfrm>
              <a:off x="-347308" y="1797743"/>
              <a:ext cx="12687606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Mapping</a:t>
              </a:r>
              <a:endParaRPr dirty="0"/>
            </a:p>
          </p:txBody>
        </p:sp>
      </p:grpSp>
      <p:sp>
        <p:nvSpPr>
          <p:cNvPr id="42" name="Shape 275">
            <a:extLst>
              <a:ext uri="{FF2B5EF4-FFF2-40B4-BE49-F238E27FC236}">
                <a16:creationId xmlns:a16="http://schemas.microsoft.com/office/drawing/2014/main" id="{AD9DAD1A-A962-2F41-9831-EFDEEF29BB66}"/>
              </a:ext>
            </a:extLst>
          </p:cNvPr>
          <p:cNvSpPr/>
          <p:nvPr/>
        </p:nvSpPr>
        <p:spPr>
          <a:xfrm>
            <a:off x="17879707" y="12505104"/>
            <a:ext cx="574522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</a:t>
            </a:r>
            <a:r>
              <a:rPr lang="en-AU" sz="2000" b="0" dirty="0">
                <a:sym typeface="Montserrat Medium"/>
              </a:rPr>
              <a:t>Claudia Nunez-Pacheco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38289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190">
            <a:extLst>
              <a:ext uri="{FF2B5EF4-FFF2-40B4-BE49-F238E27FC236}">
                <a16:creationId xmlns:a16="http://schemas.microsoft.com/office/drawing/2014/main" id="{516B37EF-EB86-4243-8C88-D5168B433C5E}"/>
              </a:ext>
            </a:extLst>
          </p:cNvPr>
          <p:cNvSpPr/>
          <p:nvPr/>
        </p:nvSpPr>
        <p:spPr>
          <a:xfrm>
            <a:off x="19404193" y="10481952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37" name="Shape 191">
            <a:extLst>
              <a:ext uri="{FF2B5EF4-FFF2-40B4-BE49-F238E27FC236}">
                <a16:creationId xmlns:a16="http://schemas.microsoft.com/office/drawing/2014/main" id="{A2297E9B-AD16-CB4C-97C5-39A1CFEDA21F}"/>
              </a:ext>
            </a:extLst>
          </p:cNvPr>
          <p:cNvSpPr/>
          <p:nvPr/>
        </p:nvSpPr>
        <p:spPr>
          <a:xfrm>
            <a:off x="5940360" y="10481952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</a:t>
            </a:r>
            <a:r>
              <a:rPr dirty="0"/>
              <a:t>5 mins] </a:t>
            </a:r>
          </a:p>
        </p:txBody>
      </p:sp>
      <p:sp>
        <p:nvSpPr>
          <p:cNvPr id="38" name="Shape 192">
            <a:extLst>
              <a:ext uri="{FF2B5EF4-FFF2-40B4-BE49-F238E27FC236}">
                <a16:creationId xmlns:a16="http://schemas.microsoft.com/office/drawing/2014/main" id="{E01C4A98-0E8E-8B47-8719-B83B3CED4052}"/>
              </a:ext>
            </a:extLst>
          </p:cNvPr>
          <p:cNvSpPr/>
          <p:nvPr/>
        </p:nvSpPr>
        <p:spPr>
          <a:xfrm>
            <a:off x="10689377" y="10481952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10-30</a:t>
            </a:r>
            <a:r>
              <a:rPr dirty="0"/>
              <a:t> mins] </a:t>
            </a:r>
          </a:p>
        </p:txBody>
      </p:sp>
      <p:sp>
        <p:nvSpPr>
          <p:cNvPr id="39" name="Shape 193">
            <a:extLst>
              <a:ext uri="{FF2B5EF4-FFF2-40B4-BE49-F238E27FC236}">
                <a16:creationId xmlns:a16="http://schemas.microsoft.com/office/drawing/2014/main" id="{392FB45A-1865-D44B-ABDD-C4DAA0F1EB70}"/>
              </a:ext>
            </a:extLst>
          </p:cNvPr>
          <p:cNvSpPr/>
          <p:nvPr/>
        </p:nvSpPr>
        <p:spPr>
          <a:xfrm>
            <a:off x="15860424" y="10481952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40" name="Shape 194">
            <a:extLst>
              <a:ext uri="{FF2B5EF4-FFF2-40B4-BE49-F238E27FC236}">
                <a16:creationId xmlns:a16="http://schemas.microsoft.com/office/drawing/2014/main" id="{4A6D5385-D907-5244-B2F3-9F53AE99EC1D}"/>
              </a:ext>
            </a:extLst>
          </p:cNvPr>
          <p:cNvSpPr/>
          <p:nvPr/>
        </p:nvSpPr>
        <p:spPr>
          <a:xfrm>
            <a:off x="980328" y="10481952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35 mins</a:t>
            </a:r>
            <a:r>
              <a:rPr dirty="0"/>
              <a:t>]</a:t>
            </a:r>
          </a:p>
        </p:txBody>
      </p:sp>
      <p:sp>
        <p:nvSpPr>
          <p:cNvPr id="209" name="Shape 209"/>
          <p:cNvSpPr/>
          <p:nvPr/>
        </p:nvSpPr>
        <p:spPr>
          <a:xfrm>
            <a:off x="10073665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pic>
        <p:nvPicPr>
          <p:cNvPr id="35" name="Picture 3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1FEB4D2-02D6-CF4E-A5D4-816B15724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2" r="22033" b="35188"/>
          <a:stretch/>
        </p:blipFill>
        <p:spPr>
          <a:xfrm>
            <a:off x="-6796" y="-1"/>
            <a:ext cx="19481588" cy="592135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8679F7A-73C1-3E41-929E-C14962B85C22}"/>
              </a:ext>
            </a:extLst>
          </p:cNvPr>
          <p:cNvGrpSpPr/>
          <p:nvPr/>
        </p:nvGrpSpPr>
        <p:grpSpPr>
          <a:xfrm>
            <a:off x="-347308" y="-831565"/>
            <a:ext cx="24810267" cy="13942603"/>
            <a:chOff x="-347308" y="-831565"/>
            <a:chExt cx="24810267" cy="13942603"/>
          </a:xfrm>
        </p:grpSpPr>
        <p:sp>
          <p:nvSpPr>
            <p:cNvPr id="197" name="Shape 197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372043" y="661409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document your bodily experience on a body map, after interacting with an object or performing a physical activity. Use the template on the companion website. </a:t>
              </a:r>
              <a:br>
                <a:rPr lang="en-AU" dirty="0"/>
              </a:br>
              <a:r>
                <a:rPr lang="en-AU" dirty="0"/>
                <a:t>Focus on your own design problem, or follow the ‘Future Campus’ brief (p.208). See p.203 for an example of a body map</a:t>
              </a: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9972322" y="3547064"/>
              <a:ext cx="4249560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a partner, coloured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pencils</a:t>
              </a:r>
              <a:endParaRPr sz="12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-6795" y="632249"/>
              <a:ext cx="1546540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 rot="5400000">
              <a:off x="14932590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-39958" y="3219466"/>
              <a:ext cx="14252179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 rot="5400000">
              <a:off x="13662054" y="3750134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23720301" y="12658992"/>
              <a:ext cx="144333" cy="4520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endParaRPr dirty="0"/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3E4B0F72-64D4-F946-878C-5C09BD5A7616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A9AD652B-36AF-994C-8AA3-CD56398E28DD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28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6AE4A0A5-864D-EC48-AAFC-7B930C7FE427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514B3629-2F2D-234E-BA3C-C4D38CBE612F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Body</a:t>
              </a:r>
              <a:endParaRPr dirty="0"/>
            </a:p>
          </p:txBody>
        </p:sp>
        <p:sp>
          <p:nvSpPr>
            <p:cNvPr id="34" name="Shape 159">
              <a:extLst>
                <a:ext uri="{FF2B5EF4-FFF2-40B4-BE49-F238E27FC236}">
                  <a16:creationId xmlns:a16="http://schemas.microsoft.com/office/drawing/2014/main" id="{6178C47D-8F6F-264B-813A-41A5F45E1933}"/>
                </a:ext>
              </a:extLst>
            </p:cNvPr>
            <p:cNvSpPr/>
            <p:nvPr/>
          </p:nvSpPr>
          <p:spPr>
            <a:xfrm>
              <a:off x="-347308" y="1797743"/>
              <a:ext cx="12687606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Mapping</a:t>
              </a:r>
              <a:endParaRPr dirty="0"/>
            </a:p>
          </p:txBody>
        </p:sp>
      </p:grpSp>
      <p:sp>
        <p:nvSpPr>
          <p:cNvPr id="41" name="Shape 275">
            <a:extLst>
              <a:ext uri="{FF2B5EF4-FFF2-40B4-BE49-F238E27FC236}">
                <a16:creationId xmlns:a16="http://schemas.microsoft.com/office/drawing/2014/main" id="{B5256BD9-6919-AB43-B2D4-3A38E1B4F2F0}"/>
              </a:ext>
            </a:extLst>
          </p:cNvPr>
          <p:cNvSpPr/>
          <p:nvPr/>
        </p:nvSpPr>
        <p:spPr>
          <a:xfrm>
            <a:off x="17879707" y="12505104"/>
            <a:ext cx="574522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</a:t>
            </a:r>
            <a:r>
              <a:rPr lang="en-AU" sz="2000" b="0" dirty="0">
                <a:sym typeface="Montserrat Medium"/>
              </a:rPr>
              <a:t>Claudia Nunez-Pacheco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190">
            <a:extLst>
              <a:ext uri="{FF2B5EF4-FFF2-40B4-BE49-F238E27FC236}">
                <a16:creationId xmlns:a16="http://schemas.microsoft.com/office/drawing/2014/main" id="{6D898AF4-2F97-6F49-88D5-8A61A439ECB5}"/>
              </a:ext>
            </a:extLst>
          </p:cNvPr>
          <p:cNvSpPr/>
          <p:nvPr/>
        </p:nvSpPr>
        <p:spPr>
          <a:xfrm>
            <a:off x="19427639" y="10481952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37" name="Shape 191">
            <a:extLst>
              <a:ext uri="{FF2B5EF4-FFF2-40B4-BE49-F238E27FC236}">
                <a16:creationId xmlns:a16="http://schemas.microsoft.com/office/drawing/2014/main" id="{144452D8-4AF2-1F46-BC62-232986540149}"/>
              </a:ext>
            </a:extLst>
          </p:cNvPr>
          <p:cNvSpPr/>
          <p:nvPr/>
        </p:nvSpPr>
        <p:spPr>
          <a:xfrm>
            <a:off x="5963806" y="10481952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</a:t>
            </a:r>
            <a:r>
              <a:rPr dirty="0"/>
              <a:t>5 mins] </a:t>
            </a:r>
          </a:p>
        </p:txBody>
      </p:sp>
      <p:sp>
        <p:nvSpPr>
          <p:cNvPr id="38" name="Shape 192">
            <a:extLst>
              <a:ext uri="{FF2B5EF4-FFF2-40B4-BE49-F238E27FC236}">
                <a16:creationId xmlns:a16="http://schemas.microsoft.com/office/drawing/2014/main" id="{EE5FB5EC-3002-604E-A904-50659EE306F8}"/>
              </a:ext>
            </a:extLst>
          </p:cNvPr>
          <p:cNvSpPr/>
          <p:nvPr/>
        </p:nvSpPr>
        <p:spPr>
          <a:xfrm>
            <a:off x="10712823" y="10481952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10-30</a:t>
            </a:r>
            <a:r>
              <a:rPr dirty="0"/>
              <a:t> mins] </a:t>
            </a:r>
          </a:p>
        </p:txBody>
      </p:sp>
      <p:sp>
        <p:nvSpPr>
          <p:cNvPr id="39" name="Shape 193">
            <a:extLst>
              <a:ext uri="{FF2B5EF4-FFF2-40B4-BE49-F238E27FC236}">
                <a16:creationId xmlns:a16="http://schemas.microsoft.com/office/drawing/2014/main" id="{95C762DE-5362-1C48-994A-C9DE215B3670}"/>
              </a:ext>
            </a:extLst>
          </p:cNvPr>
          <p:cNvSpPr/>
          <p:nvPr/>
        </p:nvSpPr>
        <p:spPr>
          <a:xfrm>
            <a:off x="15883870" y="10481952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40" name="Shape 194">
            <a:extLst>
              <a:ext uri="{FF2B5EF4-FFF2-40B4-BE49-F238E27FC236}">
                <a16:creationId xmlns:a16="http://schemas.microsoft.com/office/drawing/2014/main" id="{CB7064B8-67FD-5E42-8689-3E4C70291577}"/>
              </a:ext>
            </a:extLst>
          </p:cNvPr>
          <p:cNvSpPr/>
          <p:nvPr/>
        </p:nvSpPr>
        <p:spPr>
          <a:xfrm>
            <a:off x="1003774" y="10481952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35 mins</a:t>
            </a:r>
            <a:r>
              <a:rPr dirty="0"/>
              <a:t>]</a:t>
            </a:r>
          </a:p>
        </p:txBody>
      </p:sp>
      <p:pic>
        <p:nvPicPr>
          <p:cNvPr id="35" name="Picture 3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DAC2EDF-28A0-3B42-A2B2-1F71272798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2" r="22033" b="35188"/>
          <a:stretch/>
        </p:blipFill>
        <p:spPr>
          <a:xfrm>
            <a:off x="-6796" y="-1"/>
            <a:ext cx="19481588" cy="592135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DE1EEFA-0AD7-1445-AC81-8CC063568B65}"/>
              </a:ext>
            </a:extLst>
          </p:cNvPr>
          <p:cNvGrpSpPr/>
          <p:nvPr/>
        </p:nvGrpSpPr>
        <p:grpSpPr>
          <a:xfrm>
            <a:off x="-347308" y="-831565"/>
            <a:ext cx="24810267" cy="11065192"/>
            <a:chOff x="-347308" y="-831565"/>
            <a:chExt cx="24810267" cy="11065192"/>
          </a:xfrm>
        </p:grpSpPr>
        <p:sp>
          <p:nvSpPr>
            <p:cNvPr id="226" name="Shape 226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372043" y="661409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document your bodily experience on a body map, after interacting with an object or performing a physical activity. Use the template on the companion website. </a:t>
              </a:r>
              <a:br>
                <a:rPr lang="en-AU" dirty="0"/>
              </a:br>
              <a:r>
                <a:rPr lang="en-AU" dirty="0"/>
                <a:t>Focus on your own design problem, or follow the ‘Future Campus’ brief (p.208). See p.203 for an example of a body map</a:t>
              </a:r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9972322" y="3547064"/>
              <a:ext cx="4249560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a partner, coloured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pencils</a:t>
              </a:r>
              <a:endParaRPr lang="en-AU" sz="12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-6795" y="632249"/>
              <a:ext cx="1546540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 rot="5400000">
              <a:off x="14932590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-39958" y="3219466"/>
              <a:ext cx="14252179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 rot="5400000">
              <a:off x="13662054" y="3750134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8F91AC2A-D559-A743-98A7-06180E28CA42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807D5D1E-E30C-AB43-8BDF-90887DAAED0B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28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69A297C9-25BF-2947-98EB-D39F84382DB9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D081392F-402C-854B-928A-E0DE938B37F1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Body</a:t>
              </a:r>
              <a:endParaRPr dirty="0"/>
            </a:p>
          </p:txBody>
        </p:sp>
        <p:sp>
          <p:nvSpPr>
            <p:cNvPr id="34" name="Shape 159">
              <a:extLst>
                <a:ext uri="{FF2B5EF4-FFF2-40B4-BE49-F238E27FC236}">
                  <a16:creationId xmlns:a16="http://schemas.microsoft.com/office/drawing/2014/main" id="{471C2515-3F32-414F-AA90-9D35BDD54A78}"/>
                </a:ext>
              </a:extLst>
            </p:cNvPr>
            <p:cNvSpPr/>
            <p:nvPr/>
          </p:nvSpPr>
          <p:spPr>
            <a:xfrm>
              <a:off x="-347308" y="1797743"/>
              <a:ext cx="12687606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Mapping</a:t>
              </a:r>
              <a:endParaRPr dirty="0"/>
            </a:p>
          </p:txBody>
        </p:sp>
      </p:grpSp>
      <p:sp>
        <p:nvSpPr>
          <p:cNvPr id="41" name="Shape 275">
            <a:extLst>
              <a:ext uri="{FF2B5EF4-FFF2-40B4-BE49-F238E27FC236}">
                <a16:creationId xmlns:a16="http://schemas.microsoft.com/office/drawing/2014/main" id="{31E35D86-7C30-C641-BBC1-4804C28F195D}"/>
              </a:ext>
            </a:extLst>
          </p:cNvPr>
          <p:cNvSpPr/>
          <p:nvPr/>
        </p:nvSpPr>
        <p:spPr>
          <a:xfrm>
            <a:off x="17879707" y="12505104"/>
            <a:ext cx="574522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</a:t>
            </a:r>
            <a:r>
              <a:rPr lang="en-AU" sz="2000" b="0" dirty="0">
                <a:sym typeface="Montserrat Medium"/>
              </a:rPr>
              <a:t>Claudia Nunez-Pacheco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sp>
        <p:nvSpPr>
          <p:cNvPr id="251" name="Shape 251"/>
          <p:cNvSpPr/>
          <p:nvPr/>
        </p:nvSpPr>
        <p:spPr>
          <a:xfrm>
            <a:off x="15033697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190">
            <a:extLst>
              <a:ext uri="{FF2B5EF4-FFF2-40B4-BE49-F238E27FC236}">
                <a16:creationId xmlns:a16="http://schemas.microsoft.com/office/drawing/2014/main" id="{3822159C-6E38-DA45-9FD3-794A08C8C549}"/>
              </a:ext>
            </a:extLst>
          </p:cNvPr>
          <p:cNvSpPr/>
          <p:nvPr/>
        </p:nvSpPr>
        <p:spPr>
          <a:xfrm>
            <a:off x="19427639" y="10481952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42" name="Shape 191">
            <a:extLst>
              <a:ext uri="{FF2B5EF4-FFF2-40B4-BE49-F238E27FC236}">
                <a16:creationId xmlns:a16="http://schemas.microsoft.com/office/drawing/2014/main" id="{91177E30-AAC9-1547-9822-872BE015A500}"/>
              </a:ext>
            </a:extLst>
          </p:cNvPr>
          <p:cNvSpPr/>
          <p:nvPr/>
        </p:nvSpPr>
        <p:spPr>
          <a:xfrm>
            <a:off x="5963806" y="10481952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</a:t>
            </a:r>
            <a:r>
              <a:rPr dirty="0"/>
              <a:t>5 mins] </a:t>
            </a:r>
          </a:p>
        </p:txBody>
      </p:sp>
      <p:sp>
        <p:nvSpPr>
          <p:cNvPr id="43" name="Shape 192">
            <a:extLst>
              <a:ext uri="{FF2B5EF4-FFF2-40B4-BE49-F238E27FC236}">
                <a16:creationId xmlns:a16="http://schemas.microsoft.com/office/drawing/2014/main" id="{6D566108-55C6-B44C-9C70-C0812E9F5F37}"/>
              </a:ext>
            </a:extLst>
          </p:cNvPr>
          <p:cNvSpPr/>
          <p:nvPr/>
        </p:nvSpPr>
        <p:spPr>
          <a:xfrm>
            <a:off x="10712823" y="10481952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10-30</a:t>
            </a:r>
            <a:r>
              <a:rPr dirty="0"/>
              <a:t> mins] </a:t>
            </a:r>
          </a:p>
        </p:txBody>
      </p:sp>
      <p:sp>
        <p:nvSpPr>
          <p:cNvPr id="44" name="Shape 193">
            <a:extLst>
              <a:ext uri="{FF2B5EF4-FFF2-40B4-BE49-F238E27FC236}">
                <a16:creationId xmlns:a16="http://schemas.microsoft.com/office/drawing/2014/main" id="{601B7A17-2DFC-F845-A3DC-0C8122D88FB1}"/>
              </a:ext>
            </a:extLst>
          </p:cNvPr>
          <p:cNvSpPr/>
          <p:nvPr/>
        </p:nvSpPr>
        <p:spPr>
          <a:xfrm>
            <a:off x="15883870" y="10481952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pic>
        <p:nvPicPr>
          <p:cNvPr id="35" name="Picture 3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8DB4CDF-F34F-7945-884D-0643F6DCB7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2" r="22033" b="35188"/>
          <a:stretch/>
        </p:blipFill>
        <p:spPr>
          <a:xfrm>
            <a:off x="-6796" y="-1"/>
            <a:ext cx="19481588" cy="5921357"/>
          </a:xfrm>
          <a:prstGeom prst="rect">
            <a:avLst/>
          </a:prstGeom>
        </p:spPr>
      </p:pic>
      <p:sp>
        <p:nvSpPr>
          <p:cNvPr id="281" name="Shape 281"/>
          <p:cNvSpPr/>
          <p:nvPr/>
        </p:nvSpPr>
        <p:spPr>
          <a:xfrm>
            <a:off x="1015496" y="10493674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35 mins</a:t>
            </a:r>
            <a:r>
              <a:rPr dirty="0"/>
              <a:t>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4DB5EB-788F-0B46-9839-66E9C41312B1}"/>
              </a:ext>
            </a:extLst>
          </p:cNvPr>
          <p:cNvGrpSpPr/>
          <p:nvPr/>
        </p:nvGrpSpPr>
        <p:grpSpPr>
          <a:xfrm>
            <a:off x="-347308" y="-831565"/>
            <a:ext cx="24810267" cy="11065192"/>
            <a:chOff x="-347308" y="-831565"/>
            <a:chExt cx="24810267" cy="11065192"/>
          </a:xfrm>
        </p:grpSpPr>
        <p:sp>
          <p:nvSpPr>
            <p:cNvPr id="255" name="Shape 255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372043" y="661409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document your bodily experience on a body map, after interacting with an object or performing a physical activity. Use the template on the companion website. </a:t>
              </a:r>
              <a:br>
                <a:rPr lang="en-AU" dirty="0"/>
              </a:br>
              <a:r>
                <a:rPr lang="en-AU" dirty="0"/>
                <a:t>Focus on your own design problem, or follow the ‘Future Campus’ brief (p.208). See p.203 for an example of a body map</a:t>
              </a: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9972322" y="3547064"/>
              <a:ext cx="4249560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a partner, coloured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pencils</a:t>
              </a:r>
              <a:endParaRPr sz="12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-6795" y="632249"/>
              <a:ext cx="1546540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 rot="5400000">
              <a:off x="14932590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-39958" y="3219466"/>
              <a:ext cx="14252179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 rot="5400000">
              <a:off x="13662054" y="3750134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8439F2F5-E24B-C145-91AA-787ABB7DFB16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C0DC566C-4251-AF49-89DB-7A0CC0755B40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28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A4D7C319-6B98-5740-9EF9-B28C550FD6A7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2C8FF731-956B-C949-A2F7-40D749C3DD2B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Body </a:t>
              </a:r>
              <a:endParaRPr dirty="0"/>
            </a:p>
          </p:txBody>
        </p:sp>
        <p:sp>
          <p:nvSpPr>
            <p:cNvPr id="34" name="Shape 159">
              <a:extLst>
                <a:ext uri="{FF2B5EF4-FFF2-40B4-BE49-F238E27FC236}">
                  <a16:creationId xmlns:a16="http://schemas.microsoft.com/office/drawing/2014/main" id="{136BD64A-C3A3-1747-8A1D-6764B2B65C10}"/>
                </a:ext>
              </a:extLst>
            </p:cNvPr>
            <p:cNvSpPr/>
            <p:nvPr/>
          </p:nvSpPr>
          <p:spPr>
            <a:xfrm>
              <a:off x="-347308" y="1797743"/>
              <a:ext cx="12687606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Mapping</a:t>
              </a:r>
              <a:endParaRPr dirty="0"/>
            </a:p>
          </p:txBody>
        </p:sp>
      </p:grpSp>
      <p:sp>
        <p:nvSpPr>
          <p:cNvPr id="46" name="Shape 275">
            <a:extLst>
              <a:ext uri="{FF2B5EF4-FFF2-40B4-BE49-F238E27FC236}">
                <a16:creationId xmlns:a16="http://schemas.microsoft.com/office/drawing/2014/main" id="{430A20BD-CAAF-F945-9080-07B680E9ABCF}"/>
              </a:ext>
            </a:extLst>
          </p:cNvPr>
          <p:cNvSpPr/>
          <p:nvPr/>
        </p:nvSpPr>
        <p:spPr>
          <a:xfrm>
            <a:off x="18260426" y="12505104"/>
            <a:ext cx="5512791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</a:t>
            </a:r>
            <a:r>
              <a:rPr lang="en-AU" sz="2000" b="0" dirty="0">
                <a:sym typeface="Montserrat Medium"/>
              </a:rPr>
              <a:t>Claudia N..</a:t>
            </a:r>
            <a:r>
              <a:rPr lang="en-AU" sz="2000" b="0" dirty="0" err="1">
                <a:sym typeface="Montserrat Medium"/>
              </a:rPr>
              <a:t>ez</a:t>
            </a:r>
            <a:r>
              <a:rPr lang="en-AU" sz="2000" b="0" dirty="0">
                <a:sym typeface="Montserrat Medium"/>
              </a:rPr>
              <a:t>-Pacheco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sp>
        <p:nvSpPr>
          <p:cNvPr id="280" name="Shape 280"/>
          <p:cNvSpPr/>
          <p:nvPr/>
        </p:nvSpPr>
        <p:spPr>
          <a:xfrm>
            <a:off x="19993729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A87805-B67F-AD4D-A8F7-3BDAF3AD432C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283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84" name="Shape 284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1003</Words>
  <Application>Microsoft Macintosh PowerPoint</Application>
  <PresentationFormat>Custom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Helvetica Neue Light</vt:lpstr>
      <vt:lpstr>Times</vt:lpstr>
      <vt:lpstr>Montserrat Bold</vt:lpstr>
      <vt:lpstr>Montserrat-Italic</vt:lpstr>
      <vt:lpstr>Montserrat-BoldItalic</vt:lpstr>
      <vt:lpstr>Tw Cen MT</vt:lpstr>
      <vt:lpstr>Montserrat Medium</vt:lpstr>
      <vt:lpstr>Helvetica Neue Thin</vt:lpstr>
      <vt:lpstr>Palatino</vt:lpstr>
      <vt:lpstr>Helvetica Neue Medium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Melinda Gaughwin</cp:lastModifiedBy>
  <cp:revision>25</cp:revision>
  <dcterms:modified xsi:type="dcterms:W3CDTF">2021-01-29T05:23:05Z</dcterms:modified>
</cp:coreProperties>
</file>