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embeddedFontLst>
    <p:embeddedFont>
      <p:font typeface="Montserrat Bold" pitchFamily="2" charset="77"/>
      <p:bold r:id="rId14"/>
      <p:italic r:id="rId15"/>
      <p:boldItalic r:id="rId16"/>
    </p:embeddedFont>
    <p:embeddedFont>
      <p:font typeface="Montserrat Medium" pitchFamily="2" charset="77"/>
      <p:regular r:id="rId17"/>
      <p:italic r:id="rId18"/>
    </p:embeddedFont>
    <p:embeddedFont>
      <p:font typeface="Montserrat Regular" pitchFamily="2" charset="77"/>
      <p:regular r:id="rId19"/>
      <p:bold r:id="rId20"/>
      <p:italic r:id="rId21"/>
      <p:boldItalic r:id="rId22"/>
    </p:embeddedFont>
    <p:embeddedFont>
      <p:font typeface="Montserrat-BoldItalic" pitchFamily="2" charset="77"/>
      <p:bold r:id="rId23"/>
      <p:italic r:id="rId24"/>
      <p:boldItalic r:id="rId25"/>
    </p:embeddedFont>
    <p:embeddedFont>
      <p:font typeface="Montserrat-Italic" pitchFamily="2" charset="77"/>
      <p:italic r:id="rId26"/>
    </p:embeddedFont>
    <p:embeddedFont>
      <p:font typeface="Tw Cen MT" panose="020B0602020104020603" pitchFamily="34" charset="77"/>
      <p:regular r:id="rId27"/>
      <p:bold r:id="rId28"/>
      <p:italic r:id="rId29"/>
      <p:boldItalic r:id="rId3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10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E8924CD2-0C74-8543-9684-0917821C3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3" b="11653"/>
          <a:stretch/>
        </p:blipFill>
        <p:spPr>
          <a:xfrm>
            <a:off x="-74812" y="0"/>
            <a:ext cx="24521954" cy="112574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1DB60C-2FD3-5E46-AB01-A28A889CCF67}"/>
              </a:ext>
            </a:extLst>
          </p:cNvPr>
          <p:cNvGrpSpPr/>
          <p:nvPr/>
        </p:nvGrpSpPr>
        <p:grpSpPr>
          <a:xfrm>
            <a:off x="-74812" y="0"/>
            <a:ext cx="24521954" cy="13111038"/>
            <a:chOff x="-74812" y="0"/>
            <a:chExt cx="24521954" cy="13111038"/>
          </a:xfrm>
        </p:grpSpPr>
        <p:sp>
          <p:nvSpPr>
            <p:cNvPr id="120" name="Shape 120"/>
            <p:cNvSpPr/>
            <p:nvPr/>
          </p:nvSpPr>
          <p:spPr>
            <a:xfrm>
              <a:off x="-74812" y="0"/>
              <a:ext cx="24521954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150663" y="8178675"/>
              <a:ext cx="10627030" cy="1108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5700" i="1">
                  <a:solidFill>
                    <a:srgbClr val="FFFFFF"/>
                  </a:solidFill>
                  <a:effectLst>
                    <a:outerShdw blurRad="25400" dir="18900000" rotWithShape="0">
                      <a:srgbClr val="000000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rPr dirty="0"/>
                <a:t>Valuing the perspective of others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-63142" y="11257466"/>
              <a:ext cx="24510284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5599" y="11969021"/>
              <a:ext cx="6538480" cy="1006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rgbClr val="EE5150"/>
                  </a:solidFill>
                </a:rPr>
                <a:t>TURN TO: </a:t>
              </a:r>
              <a:r>
                <a:t>Page 52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9199" y="2753564"/>
              <a:ext cx="17447695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6904365" y="3278725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1041" y="1115202"/>
              <a:ext cx="1468814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8553887" y="12658992"/>
              <a:ext cx="5310747" cy="4520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dirty="0"/>
                <a:t>Image Attribution:</a:t>
              </a:r>
              <a:r>
                <a:rPr lang="en-AU" dirty="0"/>
                <a:t> </a:t>
              </a:r>
              <a:r>
                <a:rPr lang="en-AU" dirty="0" err="1"/>
                <a:t>Angineh</a:t>
              </a:r>
              <a:r>
                <a:rPr lang="en-AU" dirty="0"/>
                <a:t> </a:t>
              </a:r>
              <a:r>
                <a:rPr lang="en-AU" dirty="0" err="1"/>
                <a:t>Karabedian</a:t>
              </a:r>
              <a:endParaRPr lang="en-AU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-74732" y="5357789"/>
              <a:ext cx="1468814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4064964" y="588295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20815" y="3708062"/>
              <a:ext cx="1537111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1DBE7C-98E7-9C4B-BF58-8A0694F23000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69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0" name="Shape 370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3337A7-371F-EF43-B310-D002A6FECA2E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76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7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8" name="Shape 378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604EA3-BACE-2A42-8F69-2B032AD0802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0"/>
              <a:ext cx="17058978" cy="518713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40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Context</a:t>
              </a:r>
            </a:p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/>
                <a:t>Mapping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F816BC6F-D860-3A4F-AD2E-F12C83F57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0"/>
          <a:stretch/>
        </p:blipFill>
        <p:spPr>
          <a:xfrm>
            <a:off x="0" y="-1"/>
            <a:ext cx="19406234" cy="5944405"/>
          </a:xfrm>
          <a:prstGeom prst="rect">
            <a:avLst/>
          </a:prstGeom>
        </p:spPr>
      </p:pic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68558" y="-1039931"/>
            <a:ext cx="24802697" cy="11273559"/>
            <a:chOff x="-68558" y="-1039931"/>
            <a:chExt cx="24802697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68558" y="609796"/>
              <a:ext cx="11963692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facilitate a context mapping session about takeaway food using the resources provided on the companion website. You can then use the resources as inspiration to design a context mapping study for your own design problem.</a:t>
              </a:r>
            </a:p>
            <a:p>
              <a:r>
                <a:rPr dirty="0"/>
                <a:t>. </a:t>
              </a:r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-68558" y="3057910"/>
              <a:ext cx="1057476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5" y="1408182"/>
              <a:ext cx="9959066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[10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37" name="Shape 127">
            <a:extLst>
              <a:ext uri="{FF2B5EF4-FFF2-40B4-BE49-F238E27FC236}">
                <a16:creationId xmlns:a16="http://schemas.microsoft.com/office/drawing/2014/main" id="{A84E9BD3-B305-F84E-A879-FB7F03A8B7AF}"/>
              </a:ext>
            </a:extLst>
          </p:cNvPr>
          <p:cNvSpPr/>
          <p:nvPr/>
        </p:nvSpPr>
        <p:spPr>
          <a:xfrm>
            <a:off x="18553887" y="12658992"/>
            <a:ext cx="5310747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</a:t>
            </a:r>
            <a:r>
              <a:rPr lang="en-AU" dirty="0" err="1"/>
              <a:t>Angineh</a:t>
            </a:r>
            <a:r>
              <a:rPr lang="en-AU" dirty="0"/>
              <a:t> </a:t>
            </a:r>
            <a:r>
              <a:rPr lang="en-AU" dirty="0" err="1"/>
              <a:t>Karabedian</a:t>
            </a: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 </a:t>
            </a:r>
          </a:p>
        </p:txBody>
      </p:sp>
      <p:sp>
        <p:nvSpPr>
          <p:cNvPr id="195" name="Shape 195"/>
          <p:cNvSpPr/>
          <p:nvPr/>
        </p:nvSpPr>
        <p:spPr>
          <a:xfrm>
            <a:off x="334637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97" name="Shape 197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</a:t>
            </a:r>
            <a:r>
              <a:rPr dirty="0"/>
              <a:t>ns] </a:t>
            </a:r>
          </a:p>
        </p:txBody>
      </p:sp>
      <p:sp>
        <p:nvSpPr>
          <p:cNvPr id="198" name="Shape 198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99" name="Shape 199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200" name="Shape 200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201" name="Shape 201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202" name="Shape 202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pic>
        <p:nvPicPr>
          <p:cNvPr id="41" name="Picture 40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60E307FA-F8BE-0D48-B1F1-871D94886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0"/>
          <a:stretch/>
        </p:blipFill>
        <p:spPr>
          <a:xfrm>
            <a:off x="0" y="-1"/>
            <a:ext cx="19406234" cy="594440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A91EBEF-555D-924B-9919-B52D8F735840}"/>
              </a:ext>
            </a:extLst>
          </p:cNvPr>
          <p:cNvGrpSpPr/>
          <p:nvPr/>
        </p:nvGrpSpPr>
        <p:grpSpPr>
          <a:xfrm>
            <a:off x="-125701" y="-1039931"/>
            <a:ext cx="24859840" cy="11273559"/>
            <a:chOff x="-125701" y="-1039931"/>
            <a:chExt cx="24859840" cy="11273559"/>
          </a:xfrm>
        </p:grpSpPr>
        <p:sp>
          <p:nvSpPr>
            <p:cNvPr id="43" name="Shape 139">
              <a:extLst>
                <a:ext uri="{FF2B5EF4-FFF2-40B4-BE49-F238E27FC236}">
                  <a16:creationId xmlns:a16="http://schemas.microsoft.com/office/drawing/2014/main" id="{E44E0179-A19F-A940-96D7-F914485FE287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0">
              <a:extLst>
                <a:ext uri="{FF2B5EF4-FFF2-40B4-BE49-F238E27FC236}">
                  <a16:creationId xmlns:a16="http://schemas.microsoft.com/office/drawing/2014/main" id="{FA10B73B-5841-C449-9DFC-19C85F081DC8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1">
              <a:extLst>
                <a:ext uri="{FF2B5EF4-FFF2-40B4-BE49-F238E27FC236}">
                  <a16:creationId xmlns:a16="http://schemas.microsoft.com/office/drawing/2014/main" id="{8258E395-1901-644F-AEB8-4F6358CDD583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Shape 142">
              <a:extLst>
                <a:ext uri="{FF2B5EF4-FFF2-40B4-BE49-F238E27FC236}">
                  <a16:creationId xmlns:a16="http://schemas.microsoft.com/office/drawing/2014/main" id="{D3326D17-95E3-1449-A1A1-0692896677DD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47" name="Shape 143">
              <a:extLst>
                <a:ext uri="{FF2B5EF4-FFF2-40B4-BE49-F238E27FC236}">
                  <a16:creationId xmlns:a16="http://schemas.microsoft.com/office/drawing/2014/main" id="{1D8BB5F1-8F61-D344-B838-3B288AC2AD4B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48" name="Shape 144">
              <a:extLst>
                <a:ext uri="{FF2B5EF4-FFF2-40B4-BE49-F238E27FC236}">
                  <a16:creationId xmlns:a16="http://schemas.microsoft.com/office/drawing/2014/main" id="{36D73C4D-990B-5E45-8248-16EE9391C191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9" name="Shape 145">
              <a:extLst>
                <a:ext uri="{FF2B5EF4-FFF2-40B4-BE49-F238E27FC236}">
                  <a16:creationId xmlns:a16="http://schemas.microsoft.com/office/drawing/2014/main" id="{49925753-8777-784D-9F42-14975F9A96D7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0" name="Shape 146">
              <a:extLst>
                <a:ext uri="{FF2B5EF4-FFF2-40B4-BE49-F238E27FC236}">
                  <a16:creationId xmlns:a16="http://schemas.microsoft.com/office/drawing/2014/main" id="{E080B7DC-B0CB-E748-82B8-F8928BDE18C9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facilitate a context mapping session about takeaway food using the resources provided on the companion website. You can then use the resources as inspiration to design a context mapping study for your own design problem.</a:t>
              </a:r>
            </a:p>
            <a:p>
              <a:r>
                <a:rPr dirty="0"/>
                <a:t>. </a:t>
              </a:r>
            </a:p>
          </p:txBody>
        </p:sp>
        <p:sp>
          <p:nvSpPr>
            <p:cNvPr id="51" name="Shape 147">
              <a:extLst>
                <a:ext uri="{FF2B5EF4-FFF2-40B4-BE49-F238E27FC236}">
                  <a16:creationId xmlns:a16="http://schemas.microsoft.com/office/drawing/2014/main" id="{FD16F225-D785-EE4D-8246-756B42FD287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Shape 148">
              <a:extLst>
                <a:ext uri="{FF2B5EF4-FFF2-40B4-BE49-F238E27FC236}">
                  <a16:creationId xmlns:a16="http://schemas.microsoft.com/office/drawing/2014/main" id="{4C44BE21-5883-4245-A8A7-32A322EF436F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3" name="Shape 149">
              <a:extLst>
                <a:ext uri="{FF2B5EF4-FFF2-40B4-BE49-F238E27FC236}">
                  <a16:creationId xmlns:a16="http://schemas.microsoft.com/office/drawing/2014/main" id="{5D7D85F5-9701-154E-A1C5-0664F22D0564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4" name="Shape 150">
              <a:extLst>
                <a:ext uri="{FF2B5EF4-FFF2-40B4-BE49-F238E27FC236}">
                  <a16:creationId xmlns:a16="http://schemas.microsoft.com/office/drawing/2014/main" id="{6530B315-AF18-E74B-B69E-6638F97328F5}"/>
                </a:ext>
              </a:extLst>
            </p:cNvPr>
            <p:cNvSpPr/>
            <p:nvPr/>
          </p:nvSpPr>
          <p:spPr>
            <a:xfrm>
              <a:off x="-125701" y="3057910"/>
              <a:ext cx="10631907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5" name="Shape 151">
              <a:extLst>
                <a:ext uri="{FF2B5EF4-FFF2-40B4-BE49-F238E27FC236}">
                  <a16:creationId xmlns:a16="http://schemas.microsoft.com/office/drawing/2014/main" id="{4B44013B-2BD9-0348-BD32-621014387DC4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Shape 152">
              <a:extLst>
                <a:ext uri="{FF2B5EF4-FFF2-40B4-BE49-F238E27FC236}">
                  <a16:creationId xmlns:a16="http://schemas.microsoft.com/office/drawing/2014/main" id="{6C1F3E64-5ED1-8642-B252-D0DF43CE8158}"/>
                </a:ext>
              </a:extLst>
            </p:cNvPr>
            <p:cNvSpPr/>
            <p:nvPr/>
          </p:nvSpPr>
          <p:spPr>
            <a:xfrm>
              <a:off x="369845" y="1408182"/>
              <a:ext cx="9959066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  <p:sp>
          <p:nvSpPr>
            <p:cNvPr id="57" name="Shape 153">
              <a:extLst>
                <a:ext uri="{FF2B5EF4-FFF2-40B4-BE49-F238E27FC236}">
                  <a16:creationId xmlns:a16="http://schemas.microsoft.com/office/drawing/2014/main" id="{737B89C9-1489-2848-B1EA-496F959F5E3E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Shape 154">
              <a:extLst>
                <a:ext uri="{FF2B5EF4-FFF2-40B4-BE49-F238E27FC236}">
                  <a16:creationId xmlns:a16="http://schemas.microsoft.com/office/drawing/2014/main" id="{06048962-7D5F-7041-A6EE-2A40EA9BD0B6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9" name="Shape 155">
              <a:extLst>
                <a:ext uri="{FF2B5EF4-FFF2-40B4-BE49-F238E27FC236}">
                  <a16:creationId xmlns:a16="http://schemas.microsoft.com/office/drawing/2014/main" id="{637B3433-CC0D-9C4D-8098-96A93DB6D878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0" name="Shape 156">
              <a:extLst>
                <a:ext uri="{FF2B5EF4-FFF2-40B4-BE49-F238E27FC236}">
                  <a16:creationId xmlns:a16="http://schemas.microsoft.com/office/drawing/2014/main" id="{35B81161-98EC-634F-92BB-1D71B930CED9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" name="Shape 157">
              <a:extLst>
                <a:ext uri="{FF2B5EF4-FFF2-40B4-BE49-F238E27FC236}">
                  <a16:creationId xmlns:a16="http://schemas.microsoft.com/office/drawing/2014/main" id="{7DB8FA02-11C2-B544-AC86-401AFF0B7C7A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2" name="Shape 158">
              <a:extLst>
                <a:ext uri="{FF2B5EF4-FFF2-40B4-BE49-F238E27FC236}">
                  <a16:creationId xmlns:a16="http://schemas.microsoft.com/office/drawing/2014/main" id="{04BB6DC5-1306-F648-B4CE-2D896AE4BB2D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3" name="Shape 159">
              <a:extLst>
                <a:ext uri="{FF2B5EF4-FFF2-40B4-BE49-F238E27FC236}">
                  <a16:creationId xmlns:a16="http://schemas.microsoft.com/office/drawing/2014/main" id="{36622FFB-FEB2-AF44-AD93-B3EA5A6F2E5E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5" name="Shape 163">
              <a:extLst>
                <a:ext uri="{FF2B5EF4-FFF2-40B4-BE49-F238E27FC236}">
                  <a16:creationId xmlns:a16="http://schemas.microsoft.com/office/drawing/2014/main" id="{5B20B8FD-C099-C642-A958-0C1024F3CB1E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66" name="Shape 127">
            <a:extLst>
              <a:ext uri="{FF2B5EF4-FFF2-40B4-BE49-F238E27FC236}">
                <a16:creationId xmlns:a16="http://schemas.microsoft.com/office/drawing/2014/main" id="{534E5F23-2AED-C944-B62E-FEB638D50157}"/>
              </a:ext>
            </a:extLst>
          </p:cNvPr>
          <p:cNvSpPr/>
          <p:nvPr/>
        </p:nvSpPr>
        <p:spPr>
          <a:xfrm>
            <a:off x="18553887" y="12658992"/>
            <a:ext cx="5310747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</a:t>
            </a:r>
            <a:r>
              <a:rPr lang="en-AU" dirty="0" err="1"/>
              <a:t>Angineh</a:t>
            </a:r>
            <a:r>
              <a:rPr lang="en-AU" dirty="0"/>
              <a:t> </a:t>
            </a:r>
            <a:r>
              <a:rPr lang="en-AU" dirty="0" err="1"/>
              <a:t>Karabedian</a:t>
            </a:r>
            <a:endParaRPr lang="en-AU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 </a:t>
            </a:r>
          </a:p>
        </p:txBody>
      </p:sp>
      <p:sp>
        <p:nvSpPr>
          <p:cNvPr id="228" name="Shape 228"/>
          <p:cNvSpPr/>
          <p:nvPr/>
        </p:nvSpPr>
        <p:spPr>
          <a:xfrm>
            <a:off x="659237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30" name="Shape 230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231" name="Shape 231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232" name="Shape 232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233" name="Shape 233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234" name="Shape 234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235" name="Shape 235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8AF3E-02A8-AA46-82C8-835FAE7ED076}"/>
              </a:ext>
            </a:extLst>
          </p:cNvPr>
          <p:cNvGrpSpPr/>
          <p:nvPr/>
        </p:nvGrpSpPr>
        <p:grpSpPr>
          <a:xfrm>
            <a:off x="385152" y="-312675"/>
            <a:ext cx="23836730" cy="10546303"/>
            <a:chOff x="385152" y="-312675"/>
            <a:chExt cx="23836730" cy="10546303"/>
          </a:xfrm>
        </p:grpSpPr>
        <p:sp>
          <p:nvSpPr>
            <p:cNvPr id="205" name="Shape 20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8866250" y="3320329"/>
              <a:ext cx="5355632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WILLNEED</a:t>
              </a:r>
              <a:br>
                <a:rPr dirty="0"/>
              </a:br>
              <a:r>
                <a:rPr dirty="0">
                  <a:latin typeface="Montserrat Regular"/>
                  <a:ea typeface="Montserrat Regular"/>
                  <a:cs typeface="Montserrat Regular"/>
                  <a:sym typeface="Montserrat Regular"/>
                </a:rPr>
                <a:t>2-10 people,</a:t>
              </a:r>
              <a:r>
                <a:rPr dirty="0"/>
                <a:t> </a:t>
              </a: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post-it notes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(3 </a:t>
              </a:r>
              <a:r>
                <a:rPr dirty="0" err="1">
                  <a:latin typeface="Montserrat Medium"/>
                  <a:ea typeface="Montserrat Medium"/>
                  <a:cs typeface="Montserrat Medium"/>
                  <a:sym typeface="Montserrat Medium"/>
                </a:rPr>
                <a:t>colours</a:t>
              </a: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)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marker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FAFB1932-7471-584D-902F-3028262D9C7A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pic>
        <p:nvPicPr>
          <p:cNvPr id="47" name="Picture 46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44DADF6A-5923-694E-998A-7340E4413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0"/>
          <a:stretch/>
        </p:blipFill>
        <p:spPr>
          <a:xfrm>
            <a:off x="0" y="-1"/>
            <a:ext cx="19406234" cy="594440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37E55CA-797C-7041-8557-DEA22FEF1F91}"/>
              </a:ext>
            </a:extLst>
          </p:cNvPr>
          <p:cNvGrpSpPr/>
          <p:nvPr/>
        </p:nvGrpSpPr>
        <p:grpSpPr>
          <a:xfrm>
            <a:off x="-125701" y="-1039931"/>
            <a:ext cx="24859840" cy="11273559"/>
            <a:chOff x="-125701" y="-1039931"/>
            <a:chExt cx="24859840" cy="11273559"/>
          </a:xfrm>
        </p:grpSpPr>
        <p:sp>
          <p:nvSpPr>
            <p:cNvPr id="49" name="Shape 139">
              <a:extLst>
                <a:ext uri="{FF2B5EF4-FFF2-40B4-BE49-F238E27FC236}">
                  <a16:creationId xmlns:a16="http://schemas.microsoft.com/office/drawing/2014/main" id="{E129783B-866F-514F-B4D5-3F786098A9F4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" name="Shape 140">
              <a:extLst>
                <a:ext uri="{FF2B5EF4-FFF2-40B4-BE49-F238E27FC236}">
                  <a16:creationId xmlns:a16="http://schemas.microsoft.com/office/drawing/2014/main" id="{12681AF2-AD1B-1A41-850D-A8FF390A569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1">
              <a:extLst>
                <a:ext uri="{FF2B5EF4-FFF2-40B4-BE49-F238E27FC236}">
                  <a16:creationId xmlns:a16="http://schemas.microsoft.com/office/drawing/2014/main" id="{17564493-F87B-0243-B098-D13FB7EE348D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Shape 142">
              <a:extLst>
                <a:ext uri="{FF2B5EF4-FFF2-40B4-BE49-F238E27FC236}">
                  <a16:creationId xmlns:a16="http://schemas.microsoft.com/office/drawing/2014/main" id="{CC6B9986-8F43-5C45-B617-0C6A722ED08C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53" name="Shape 143">
              <a:extLst>
                <a:ext uri="{FF2B5EF4-FFF2-40B4-BE49-F238E27FC236}">
                  <a16:creationId xmlns:a16="http://schemas.microsoft.com/office/drawing/2014/main" id="{533E6E2F-B5A9-C441-8E71-91A487D0FF72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4" name="Shape 144">
              <a:extLst>
                <a:ext uri="{FF2B5EF4-FFF2-40B4-BE49-F238E27FC236}">
                  <a16:creationId xmlns:a16="http://schemas.microsoft.com/office/drawing/2014/main" id="{FC5858D7-9F0B-0848-84BC-CE2476BE5105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Shape 145">
              <a:extLst>
                <a:ext uri="{FF2B5EF4-FFF2-40B4-BE49-F238E27FC236}">
                  <a16:creationId xmlns:a16="http://schemas.microsoft.com/office/drawing/2014/main" id="{836B14E5-3C76-814A-90C4-A01527A912F7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6" name="Shape 146">
              <a:extLst>
                <a:ext uri="{FF2B5EF4-FFF2-40B4-BE49-F238E27FC236}">
                  <a16:creationId xmlns:a16="http://schemas.microsoft.com/office/drawing/2014/main" id="{17A95892-DE0B-A24F-BBA3-0D3277DCA5FA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facilitate a context mapping session about takeaway food using the resources provided on the companion website. You can then use the resources as inspiration to design a context mapping study for your own design problem.</a:t>
              </a:r>
            </a:p>
            <a:p>
              <a:r>
                <a:rPr dirty="0"/>
                <a:t>. </a:t>
              </a:r>
            </a:p>
          </p:txBody>
        </p:sp>
        <p:sp>
          <p:nvSpPr>
            <p:cNvPr id="57" name="Shape 147">
              <a:extLst>
                <a:ext uri="{FF2B5EF4-FFF2-40B4-BE49-F238E27FC236}">
                  <a16:creationId xmlns:a16="http://schemas.microsoft.com/office/drawing/2014/main" id="{9875A25F-7034-F846-A495-C4CF13B7E8F8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Shape 148">
              <a:extLst>
                <a:ext uri="{FF2B5EF4-FFF2-40B4-BE49-F238E27FC236}">
                  <a16:creationId xmlns:a16="http://schemas.microsoft.com/office/drawing/2014/main" id="{B1B2646C-3977-7240-AF10-9C716C7566C7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9" name="Shape 149">
              <a:extLst>
                <a:ext uri="{FF2B5EF4-FFF2-40B4-BE49-F238E27FC236}">
                  <a16:creationId xmlns:a16="http://schemas.microsoft.com/office/drawing/2014/main" id="{CFCE83C6-A749-A54C-9765-0A6CC6B393A8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0" name="Shape 150">
              <a:extLst>
                <a:ext uri="{FF2B5EF4-FFF2-40B4-BE49-F238E27FC236}">
                  <a16:creationId xmlns:a16="http://schemas.microsoft.com/office/drawing/2014/main" id="{59284E57-6B26-CA44-8DC6-FFF2704D5E2C}"/>
                </a:ext>
              </a:extLst>
            </p:cNvPr>
            <p:cNvSpPr/>
            <p:nvPr/>
          </p:nvSpPr>
          <p:spPr>
            <a:xfrm>
              <a:off x="-125701" y="3057910"/>
              <a:ext cx="10631907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61" name="Shape 151">
              <a:extLst>
                <a:ext uri="{FF2B5EF4-FFF2-40B4-BE49-F238E27FC236}">
                  <a16:creationId xmlns:a16="http://schemas.microsoft.com/office/drawing/2014/main" id="{5019D5C8-337E-2E48-95DD-F3A15C0F1034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" name="Shape 152">
              <a:extLst>
                <a:ext uri="{FF2B5EF4-FFF2-40B4-BE49-F238E27FC236}">
                  <a16:creationId xmlns:a16="http://schemas.microsoft.com/office/drawing/2014/main" id="{18341DFF-59F4-A548-A40D-E82BDEFA3CA1}"/>
                </a:ext>
              </a:extLst>
            </p:cNvPr>
            <p:cNvSpPr/>
            <p:nvPr/>
          </p:nvSpPr>
          <p:spPr>
            <a:xfrm>
              <a:off x="369845" y="1408182"/>
              <a:ext cx="9959066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  <p:sp>
          <p:nvSpPr>
            <p:cNvPr id="63" name="Shape 153">
              <a:extLst>
                <a:ext uri="{FF2B5EF4-FFF2-40B4-BE49-F238E27FC236}">
                  <a16:creationId xmlns:a16="http://schemas.microsoft.com/office/drawing/2014/main" id="{812AB661-1E4D-6C4E-A2E6-0D8C0C3E1089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" name="Shape 154">
              <a:extLst>
                <a:ext uri="{FF2B5EF4-FFF2-40B4-BE49-F238E27FC236}">
                  <a16:creationId xmlns:a16="http://schemas.microsoft.com/office/drawing/2014/main" id="{2602AC96-E133-3145-8981-1417F08572FF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5" name="Shape 155">
              <a:extLst>
                <a:ext uri="{FF2B5EF4-FFF2-40B4-BE49-F238E27FC236}">
                  <a16:creationId xmlns:a16="http://schemas.microsoft.com/office/drawing/2014/main" id="{A8857039-E339-1C4D-97E0-447D159AE5D9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6" name="Shape 156">
              <a:extLst>
                <a:ext uri="{FF2B5EF4-FFF2-40B4-BE49-F238E27FC236}">
                  <a16:creationId xmlns:a16="http://schemas.microsoft.com/office/drawing/2014/main" id="{2FE16B11-805D-374D-B20A-4BD1B1827C13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7" name="Shape 157">
              <a:extLst>
                <a:ext uri="{FF2B5EF4-FFF2-40B4-BE49-F238E27FC236}">
                  <a16:creationId xmlns:a16="http://schemas.microsoft.com/office/drawing/2014/main" id="{FACF7C72-07FC-4949-BA2B-9060F5622026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8" name="Shape 158">
              <a:extLst>
                <a:ext uri="{FF2B5EF4-FFF2-40B4-BE49-F238E27FC236}">
                  <a16:creationId xmlns:a16="http://schemas.microsoft.com/office/drawing/2014/main" id="{39B2CAAE-6FCF-6A49-B307-533D20ABE5AD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9" name="Shape 159">
              <a:extLst>
                <a:ext uri="{FF2B5EF4-FFF2-40B4-BE49-F238E27FC236}">
                  <a16:creationId xmlns:a16="http://schemas.microsoft.com/office/drawing/2014/main" id="{8DAF6447-6F44-C342-8AB5-2CFFB395712A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1" name="Shape 163">
              <a:extLst>
                <a:ext uri="{FF2B5EF4-FFF2-40B4-BE49-F238E27FC236}">
                  <a16:creationId xmlns:a16="http://schemas.microsoft.com/office/drawing/2014/main" id="{E76C1385-0EBF-CF40-B5D8-8B110B33B927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73" name="Shape 127">
            <a:extLst>
              <a:ext uri="{FF2B5EF4-FFF2-40B4-BE49-F238E27FC236}">
                <a16:creationId xmlns:a16="http://schemas.microsoft.com/office/drawing/2014/main" id="{D6919911-E74A-0B47-839E-71862DCB4125}"/>
              </a:ext>
            </a:extLst>
          </p:cNvPr>
          <p:cNvSpPr/>
          <p:nvPr/>
        </p:nvSpPr>
        <p:spPr>
          <a:xfrm>
            <a:off x="18553887" y="12658992"/>
            <a:ext cx="5310747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</a:t>
            </a:r>
            <a:r>
              <a:rPr lang="en-AU" dirty="0" err="1"/>
              <a:t>Angineh</a:t>
            </a:r>
            <a:r>
              <a:rPr lang="en-AU" dirty="0"/>
              <a:t> </a:t>
            </a:r>
            <a:r>
              <a:rPr lang="en-AU" dirty="0" err="1"/>
              <a:t>Karabedian</a:t>
            </a:r>
            <a:endParaRPr lang="en-AU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 </a:t>
            </a:r>
          </a:p>
        </p:txBody>
      </p:sp>
      <p:sp>
        <p:nvSpPr>
          <p:cNvPr id="261" name="Shape 261"/>
          <p:cNvSpPr/>
          <p:nvPr/>
        </p:nvSpPr>
        <p:spPr>
          <a:xfrm>
            <a:off x="981176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63" name="Shape 263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264" name="Shape 264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265" name="Shape 265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266" name="Shape 266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267" name="Shape 267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268" name="Shape 268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19CE41-E618-B446-B88A-BF824C7CC4F3}"/>
              </a:ext>
            </a:extLst>
          </p:cNvPr>
          <p:cNvGrpSpPr/>
          <p:nvPr/>
        </p:nvGrpSpPr>
        <p:grpSpPr>
          <a:xfrm>
            <a:off x="385152" y="-312675"/>
            <a:ext cx="24348987" cy="10546303"/>
            <a:chOff x="385152" y="-312675"/>
            <a:chExt cx="24348987" cy="10546303"/>
          </a:xfrm>
        </p:grpSpPr>
        <p:sp>
          <p:nvSpPr>
            <p:cNvPr id="238" name="Shape 23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facilitate a context mapping session about takeaway food using the resources provided on the companion website. You can then use the resources as inspiration to design a context mapping study for your own design problem.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05B9FD9C-D58D-1E46-B3D1-56F30012B220}"/>
                </a:ext>
              </a:extLst>
            </p:cNvPr>
            <p:cNvSpPr/>
            <p:nvPr/>
          </p:nvSpPr>
          <p:spPr>
            <a:xfrm>
              <a:off x="19483442" y="21785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52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2575CA20-B3D3-4144-A680-3B91A9EAE37C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1A51B2-DC47-6E4E-8283-D5A1AEE5BE53}"/>
              </a:ext>
            </a:extLst>
          </p:cNvPr>
          <p:cNvSpPr txBox="1"/>
          <p:nvPr/>
        </p:nvSpPr>
        <p:spPr>
          <a:xfrm>
            <a:off x="-1014276" y="-1038792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" name="Picture 39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CC2B04C1-82C6-694D-B0AA-FFEA9FAB5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0"/>
          <a:stretch/>
        </p:blipFill>
        <p:spPr>
          <a:xfrm>
            <a:off x="0" y="-1"/>
            <a:ext cx="19406234" cy="594440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59A0806-B881-5D4C-ABCD-B8FAA2D6388C}"/>
              </a:ext>
            </a:extLst>
          </p:cNvPr>
          <p:cNvGrpSpPr/>
          <p:nvPr/>
        </p:nvGrpSpPr>
        <p:grpSpPr>
          <a:xfrm>
            <a:off x="-125701" y="-1039931"/>
            <a:ext cx="24859840" cy="11273559"/>
            <a:chOff x="-125701" y="-1039931"/>
            <a:chExt cx="24859840" cy="11273559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6BDED966-FCD6-0349-A1AD-C63E4471C81C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BDD94C5A-5703-E04E-BED6-0E9B4F2DDD7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2E6EFBD8-9DCC-8542-BCC5-B8B6166946BD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3F0EAA75-E3EB-AB4D-A6A9-68D6A31458AA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46" name="Shape 143">
              <a:extLst>
                <a:ext uri="{FF2B5EF4-FFF2-40B4-BE49-F238E27FC236}">
                  <a16:creationId xmlns:a16="http://schemas.microsoft.com/office/drawing/2014/main" id="{53AD1061-C086-244C-986F-1286B20EDF61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47" name="Shape 144">
              <a:extLst>
                <a:ext uri="{FF2B5EF4-FFF2-40B4-BE49-F238E27FC236}">
                  <a16:creationId xmlns:a16="http://schemas.microsoft.com/office/drawing/2014/main" id="{804BDBF4-9C6E-F148-907F-DF58C1D8220F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8" name="Shape 145">
              <a:extLst>
                <a:ext uri="{FF2B5EF4-FFF2-40B4-BE49-F238E27FC236}">
                  <a16:creationId xmlns:a16="http://schemas.microsoft.com/office/drawing/2014/main" id="{A804F3C4-5138-8B4E-A9AE-77C27358A0C1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D7D81B4A-151E-8841-A7A2-21BFF0C692FE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202B1B9A-2962-B04A-A113-CCAF0EB588A0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B9971F80-AF76-8C4D-B467-298BBD8457D9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3" name="Shape 150">
              <a:extLst>
                <a:ext uri="{FF2B5EF4-FFF2-40B4-BE49-F238E27FC236}">
                  <a16:creationId xmlns:a16="http://schemas.microsoft.com/office/drawing/2014/main" id="{385E3E97-DE21-CB40-BE37-423F5E066F6E}"/>
                </a:ext>
              </a:extLst>
            </p:cNvPr>
            <p:cNvSpPr/>
            <p:nvPr/>
          </p:nvSpPr>
          <p:spPr>
            <a:xfrm>
              <a:off x="-125701" y="3057910"/>
              <a:ext cx="10631907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4" name="Shape 151">
              <a:extLst>
                <a:ext uri="{FF2B5EF4-FFF2-40B4-BE49-F238E27FC236}">
                  <a16:creationId xmlns:a16="http://schemas.microsoft.com/office/drawing/2014/main" id="{1B89553C-0F75-E040-B897-69C7F71346B8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Shape 152">
              <a:extLst>
                <a:ext uri="{FF2B5EF4-FFF2-40B4-BE49-F238E27FC236}">
                  <a16:creationId xmlns:a16="http://schemas.microsoft.com/office/drawing/2014/main" id="{4461F742-5398-AA44-85E5-30CB2A596156}"/>
                </a:ext>
              </a:extLst>
            </p:cNvPr>
            <p:cNvSpPr/>
            <p:nvPr/>
          </p:nvSpPr>
          <p:spPr>
            <a:xfrm>
              <a:off x="369845" y="1408182"/>
              <a:ext cx="9959066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2DF4A005-81A4-394C-873A-FE864F64D3A1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B8686E4C-E30B-9847-9FA0-C2C53681A442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2767E7AC-38C3-414F-B440-61461134029A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5F451492-20EB-9145-BFCD-83C83CEB3EB4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4B3D564E-601D-8F47-B8F8-73E34145DFD5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0FF60687-1643-C446-8359-57F75CBD8CB6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AB0BCFC9-48C7-3047-9E53-DBF0ABCE5921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047B50EC-454A-C046-AFD2-37D09FC6AE10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67" name="Shape 127">
            <a:extLst>
              <a:ext uri="{FF2B5EF4-FFF2-40B4-BE49-F238E27FC236}">
                <a16:creationId xmlns:a16="http://schemas.microsoft.com/office/drawing/2014/main" id="{00C55A05-20C6-F24B-A019-D3CE305B525C}"/>
              </a:ext>
            </a:extLst>
          </p:cNvPr>
          <p:cNvSpPr/>
          <p:nvPr/>
        </p:nvSpPr>
        <p:spPr>
          <a:xfrm>
            <a:off x="18553887" y="12658992"/>
            <a:ext cx="5310747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</a:t>
            </a:r>
            <a:r>
              <a:rPr lang="en-AU" dirty="0" err="1"/>
              <a:t>Angineh</a:t>
            </a:r>
            <a:r>
              <a:rPr lang="en-AU" dirty="0"/>
              <a:t> </a:t>
            </a:r>
            <a:r>
              <a:rPr lang="en-AU" dirty="0" err="1"/>
              <a:t>Karabedian</a:t>
            </a:r>
            <a:endParaRPr lang="en-AU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 </a:t>
            </a:r>
          </a:p>
        </p:txBody>
      </p:sp>
      <p:sp>
        <p:nvSpPr>
          <p:cNvPr id="294" name="Shape 294"/>
          <p:cNvSpPr/>
          <p:nvPr/>
        </p:nvSpPr>
        <p:spPr>
          <a:xfrm>
            <a:off x="13031151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96" name="Shape 296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297" name="Shape 297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298" name="Shape 298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299" name="Shape 299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300" name="Shape 300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301" name="Shape 301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2DA250-B392-004F-8A0E-80B895398167}"/>
              </a:ext>
            </a:extLst>
          </p:cNvPr>
          <p:cNvGrpSpPr/>
          <p:nvPr/>
        </p:nvGrpSpPr>
        <p:grpSpPr>
          <a:xfrm>
            <a:off x="385152" y="-312675"/>
            <a:ext cx="22304380" cy="10546303"/>
            <a:chOff x="385152" y="-312675"/>
            <a:chExt cx="22304380" cy="10546303"/>
          </a:xfrm>
        </p:grpSpPr>
        <p:sp>
          <p:nvSpPr>
            <p:cNvPr id="271" name="Shape 271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facilitate a context mapping session about takeaway food using the resources provided on the companion website. You can then use the resources as inspiration to design a context mapping study for your own design problem.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B2F6DA3E-8048-5D4A-8E01-A65BB6B55DEC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pic>
        <p:nvPicPr>
          <p:cNvPr id="40" name="Picture 39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E6D80DD6-20ED-4244-91D2-9D957A430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0"/>
          <a:stretch/>
        </p:blipFill>
        <p:spPr>
          <a:xfrm>
            <a:off x="0" y="-1"/>
            <a:ext cx="19406234" cy="594440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7B914D4-D72C-4A44-97D6-E874585AC779}"/>
              </a:ext>
            </a:extLst>
          </p:cNvPr>
          <p:cNvGrpSpPr/>
          <p:nvPr/>
        </p:nvGrpSpPr>
        <p:grpSpPr>
          <a:xfrm>
            <a:off x="-125701" y="-1039931"/>
            <a:ext cx="24859840" cy="11273559"/>
            <a:chOff x="-125701" y="-1039931"/>
            <a:chExt cx="24859840" cy="11273559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847BCD4E-306F-014F-99C1-9608E8C84737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08A88473-A236-4B4A-A7C9-00BDBAA40E2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FC4519C0-7387-CF4D-AA93-402C7095C460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9333FC23-D686-794E-B799-1A9C55DD73F6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46" name="Shape 143">
              <a:extLst>
                <a:ext uri="{FF2B5EF4-FFF2-40B4-BE49-F238E27FC236}">
                  <a16:creationId xmlns:a16="http://schemas.microsoft.com/office/drawing/2014/main" id="{C7B4A71E-EB4E-674F-A4B4-44915383B2C3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47" name="Shape 144">
              <a:extLst>
                <a:ext uri="{FF2B5EF4-FFF2-40B4-BE49-F238E27FC236}">
                  <a16:creationId xmlns:a16="http://schemas.microsoft.com/office/drawing/2014/main" id="{67511308-E240-B644-8D83-10DB3648CF12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8" name="Shape 145">
              <a:extLst>
                <a:ext uri="{FF2B5EF4-FFF2-40B4-BE49-F238E27FC236}">
                  <a16:creationId xmlns:a16="http://schemas.microsoft.com/office/drawing/2014/main" id="{E693D694-339F-8C4A-AE20-0BC0FA3A209A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E3FE4FA7-2BC9-7546-905F-F4CB0004A8F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BD6D60D3-965F-F341-9769-22EB9FA8CFCB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FFC1C69A-BA1C-4E49-8B0E-581A7EA6DD6D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3" name="Shape 150">
              <a:extLst>
                <a:ext uri="{FF2B5EF4-FFF2-40B4-BE49-F238E27FC236}">
                  <a16:creationId xmlns:a16="http://schemas.microsoft.com/office/drawing/2014/main" id="{852A4C75-3D95-7042-B832-15FDE4A386C0}"/>
                </a:ext>
              </a:extLst>
            </p:cNvPr>
            <p:cNvSpPr/>
            <p:nvPr/>
          </p:nvSpPr>
          <p:spPr>
            <a:xfrm>
              <a:off x="-125701" y="3057910"/>
              <a:ext cx="10631907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4" name="Shape 151">
              <a:extLst>
                <a:ext uri="{FF2B5EF4-FFF2-40B4-BE49-F238E27FC236}">
                  <a16:creationId xmlns:a16="http://schemas.microsoft.com/office/drawing/2014/main" id="{720C7E34-FF3B-A24D-92AA-7A6469967B2E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Shape 152">
              <a:extLst>
                <a:ext uri="{FF2B5EF4-FFF2-40B4-BE49-F238E27FC236}">
                  <a16:creationId xmlns:a16="http://schemas.microsoft.com/office/drawing/2014/main" id="{3526EBC8-7EDD-4E46-A5E1-F87EE15217C0}"/>
                </a:ext>
              </a:extLst>
            </p:cNvPr>
            <p:cNvSpPr/>
            <p:nvPr/>
          </p:nvSpPr>
          <p:spPr>
            <a:xfrm>
              <a:off x="369845" y="1408182"/>
              <a:ext cx="9959066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F59FB44C-405F-7A48-8990-C3C02147BAA4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D6A2C8C2-A94A-424D-B818-EA5FCD3A27E7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5A9C7FF9-7CAF-DC4B-96DC-FBE078916B0A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1B58C0C3-5BF7-5040-A980-34843682470D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975061CA-343A-1C4D-9B4A-D0ED59C87ADF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D5901E27-DA58-2E4B-B424-C240F023FBD9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1849BD6E-2F43-E449-934A-E49805F12190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1FF6FCF2-9F31-454D-9884-5523BD44447D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66" name="Shape 127">
            <a:extLst>
              <a:ext uri="{FF2B5EF4-FFF2-40B4-BE49-F238E27FC236}">
                <a16:creationId xmlns:a16="http://schemas.microsoft.com/office/drawing/2014/main" id="{475F9407-D44F-D745-8534-937C7E42CB6A}"/>
              </a:ext>
            </a:extLst>
          </p:cNvPr>
          <p:cNvSpPr/>
          <p:nvPr/>
        </p:nvSpPr>
        <p:spPr>
          <a:xfrm>
            <a:off x="18553887" y="12658992"/>
            <a:ext cx="5310747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</a:t>
            </a:r>
            <a:r>
              <a:rPr lang="en-AU" dirty="0" err="1"/>
              <a:t>Angineh</a:t>
            </a:r>
            <a:r>
              <a:rPr lang="en-AU" dirty="0"/>
              <a:t> </a:t>
            </a:r>
            <a:r>
              <a:rPr lang="en-AU" dirty="0" err="1"/>
              <a:t>Karabedian</a:t>
            </a:r>
            <a:endParaRPr lang="en-AU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127">
            <a:extLst>
              <a:ext uri="{FF2B5EF4-FFF2-40B4-BE49-F238E27FC236}">
                <a16:creationId xmlns:a16="http://schemas.microsoft.com/office/drawing/2014/main" id="{36C340A0-89FA-DD41-9D43-F6FB212EF955}"/>
              </a:ext>
            </a:extLst>
          </p:cNvPr>
          <p:cNvSpPr/>
          <p:nvPr/>
        </p:nvSpPr>
        <p:spPr>
          <a:xfrm>
            <a:off x="18553887" y="12658992"/>
            <a:ext cx="5310747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</a:t>
            </a:r>
            <a:r>
              <a:rPr lang="en-AU" dirty="0" err="1"/>
              <a:t>Angineh</a:t>
            </a:r>
            <a:r>
              <a:rPr lang="en-AU" dirty="0"/>
              <a:t> </a:t>
            </a:r>
            <a:r>
              <a:rPr lang="en-AU" dirty="0" err="1"/>
              <a:t>Karabedian</a:t>
            </a:r>
            <a:endParaRPr lang="en-AU" dirty="0"/>
          </a:p>
        </p:txBody>
      </p:sp>
      <p:sp>
        <p:nvSpPr>
          <p:cNvPr id="325" name="Shape 325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 </a:t>
            </a:r>
          </a:p>
        </p:txBody>
      </p:sp>
      <p:sp>
        <p:nvSpPr>
          <p:cNvPr id="329" name="Shape 329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330" name="Shape 330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331" name="Shape 331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32" name="Shape 332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333" name="Shape 333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334" name="Shape 334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7B8C9A-BFA3-5941-86C5-DFC755D02121}"/>
              </a:ext>
            </a:extLst>
          </p:cNvPr>
          <p:cNvGrpSpPr/>
          <p:nvPr/>
        </p:nvGrpSpPr>
        <p:grpSpPr>
          <a:xfrm>
            <a:off x="1334644" y="-62841"/>
            <a:ext cx="21354888" cy="10296469"/>
            <a:chOff x="1334644" y="-62841"/>
            <a:chExt cx="21354888" cy="10296469"/>
          </a:xfrm>
        </p:grpSpPr>
        <p:sp>
          <p:nvSpPr>
            <p:cNvPr id="304" name="Shape 304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facilitate a context mapping session about takeaway food using the resources provided on the companion website. You can then use the resources as inspiration to design a context mapping study for your own design problem.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27" name="Shape 327"/>
          <p:cNvSpPr/>
          <p:nvPr/>
        </p:nvSpPr>
        <p:spPr>
          <a:xfrm>
            <a:off x="1625053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40" name="Picture 39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7709B27A-E9EE-F948-B581-455CA28AA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0"/>
          <a:stretch/>
        </p:blipFill>
        <p:spPr>
          <a:xfrm>
            <a:off x="0" y="-1"/>
            <a:ext cx="19406234" cy="594440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253E530-55A7-5C40-9A30-620B16280182}"/>
              </a:ext>
            </a:extLst>
          </p:cNvPr>
          <p:cNvGrpSpPr/>
          <p:nvPr/>
        </p:nvGrpSpPr>
        <p:grpSpPr>
          <a:xfrm>
            <a:off x="-125701" y="-1039931"/>
            <a:ext cx="24859840" cy="11273559"/>
            <a:chOff x="-125701" y="-1039931"/>
            <a:chExt cx="24859840" cy="11273559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47FE9173-A09C-3949-9E74-D5DB41663530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BDA51520-4E8D-9F4D-AB3E-F5AD16071959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19DFE1E7-488E-B945-892B-D6CFB0648A8E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51FAB1B7-CF9E-4044-AB8F-D684BD0CE83E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46" name="Shape 143">
              <a:extLst>
                <a:ext uri="{FF2B5EF4-FFF2-40B4-BE49-F238E27FC236}">
                  <a16:creationId xmlns:a16="http://schemas.microsoft.com/office/drawing/2014/main" id="{8D5540C9-FED1-EF4C-9CF4-979D54D2D1F5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47" name="Shape 144">
              <a:extLst>
                <a:ext uri="{FF2B5EF4-FFF2-40B4-BE49-F238E27FC236}">
                  <a16:creationId xmlns:a16="http://schemas.microsoft.com/office/drawing/2014/main" id="{50FC4CBC-0CC9-B141-A432-3D04FBB1BF73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8" name="Shape 145">
              <a:extLst>
                <a:ext uri="{FF2B5EF4-FFF2-40B4-BE49-F238E27FC236}">
                  <a16:creationId xmlns:a16="http://schemas.microsoft.com/office/drawing/2014/main" id="{93CF7201-2381-644A-BE74-016C1D278646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B114CE7D-BECC-AF44-A7D3-B5EF2C314EB5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095F1FF9-C04B-2A44-A022-15C82524964C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28033F71-CDC5-1340-B7BB-9D0BD4425116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3" name="Shape 150">
              <a:extLst>
                <a:ext uri="{FF2B5EF4-FFF2-40B4-BE49-F238E27FC236}">
                  <a16:creationId xmlns:a16="http://schemas.microsoft.com/office/drawing/2014/main" id="{208F1D54-D0B2-6643-8889-3FF142C7FEFD}"/>
                </a:ext>
              </a:extLst>
            </p:cNvPr>
            <p:cNvSpPr/>
            <p:nvPr/>
          </p:nvSpPr>
          <p:spPr>
            <a:xfrm>
              <a:off x="-125701" y="3057910"/>
              <a:ext cx="10631907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4" name="Shape 151">
              <a:extLst>
                <a:ext uri="{FF2B5EF4-FFF2-40B4-BE49-F238E27FC236}">
                  <a16:creationId xmlns:a16="http://schemas.microsoft.com/office/drawing/2014/main" id="{22CAFE75-ABE6-7E4D-B940-74DACA2F3AE3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Shape 152">
              <a:extLst>
                <a:ext uri="{FF2B5EF4-FFF2-40B4-BE49-F238E27FC236}">
                  <a16:creationId xmlns:a16="http://schemas.microsoft.com/office/drawing/2014/main" id="{B9476B07-9638-604A-A256-73BC9D1766BE}"/>
                </a:ext>
              </a:extLst>
            </p:cNvPr>
            <p:cNvSpPr/>
            <p:nvPr/>
          </p:nvSpPr>
          <p:spPr>
            <a:xfrm>
              <a:off x="369845" y="1408182"/>
              <a:ext cx="9959066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D1A7B865-FBD5-9D48-AF29-AA2AFFB534C0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C7184EC2-FC47-574F-92C3-5D72A9F8A53A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748CF284-EE5F-C548-B942-19507F744750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2338CF58-8A76-6445-8CDF-04424CC6F2ED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0CB69E1C-0CAC-BF47-A515-FFE9006D2AF0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90D3C91C-EBA2-FB40-8D09-BA489869922F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84229022-2FBA-D540-AA2B-5000858F9DAE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BD89E168-EF69-0349-975A-3293B2B20064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127">
            <a:extLst>
              <a:ext uri="{FF2B5EF4-FFF2-40B4-BE49-F238E27FC236}">
                <a16:creationId xmlns:a16="http://schemas.microsoft.com/office/drawing/2014/main" id="{FF4C70AC-C830-0042-8E5F-845B3C4255D4}"/>
              </a:ext>
            </a:extLst>
          </p:cNvPr>
          <p:cNvSpPr/>
          <p:nvPr/>
        </p:nvSpPr>
        <p:spPr>
          <a:xfrm>
            <a:off x="18553887" y="12658992"/>
            <a:ext cx="5310747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</a:t>
            </a:r>
            <a:r>
              <a:rPr lang="en-AU" dirty="0" err="1"/>
              <a:t>Angineh</a:t>
            </a:r>
            <a:r>
              <a:rPr lang="en-AU" dirty="0"/>
              <a:t> </a:t>
            </a:r>
            <a:r>
              <a:rPr lang="en-AU" dirty="0" err="1"/>
              <a:t>Karabedian</a:t>
            </a:r>
            <a:endParaRPr lang="en-AU" dirty="0"/>
          </a:p>
        </p:txBody>
      </p:sp>
      <p:sp>
        <p:nvSpPr>
          <p:cNvPr id="358" name="Shape 358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 </a:t>
            </a:r>
          </a:p>
        </p:txBody>
      </p:sp>
      <p:sp>
        <p:nvSpPr>
          <p:cNvPr id="362" name="Shape 362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mins]</a:t>
            </a:r>
            <a:endParaRPr dirty="0"/>
          </a:p>
        </p:txBody>
      </p:sp>
      <p:sp>
        <p:nvSpPr>
          <p:cNvPr id="363" name="Shape 363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364" name="Shape 364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365" name="Shape 365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366" name="Shape 366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sp>
        <p:nvSpPr>
          <p:cNvPr id="367" name="Shape 367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20-25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649117-8B7A-914F-8C73-01774E3231FD}"/>
              </a:ext>
            </a:extLst>
          </p:cNvPr>
          <p:cNvGrpSpPr/>
          <p:nvPr/>
        </p:nvGrpSpPr>
        <p:grpSpPr>
          <a:xfrm>
            <a:off x="1334644" y="-62841"/>
            <a:ext cx="21354888" cy="10296469"/>
            <a:chOff x="1334644" y="-62841"/>
            <a:chExt cx="21354888" cy="10296469"/>
          </a:xfrm>
        </p:grpSpPr>
        <p:sp>
          <p:nvSpPr>
            <p:cNvPr id="337" name="Shape 33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facilitate a context mapping session about takeaway food using the resources provided on the companion website. You can then use the resources as inspiration to design a context mapping study for your own design problem.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19469926" y="11360567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40" name="Picture 39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F121AECD-E6B2-3349-A452-AEA05341F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0"/>
          <a:stretch/>
        </p:blipFill>
        <p:spPr>
          <a:xfrm>
            <a:off x="0" y="-1"/>
            <a:ext cx="19406234" cy="594440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CCD7E-AD73-6948-B009-37F722AD1343}"/>
              </a:ext>
            </a:extLst>
          </p:cNvPr>
          <p:cNvGrpSpPr/>
          <p:nvPr/>
        </p:nvGrpSpPr>
        <p:grpSpPr>
          <a:xfrm>
            <a:off x="-125701" y="-1039931"/>
            <a:ext cx="24859840" cy="11273559"/>
            <a:chOff x="-125701" y="-1039931"/>
            <a:chExt cx="24859840" cy="11273559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2BDDD308-7204-A247-9EED-850ADCBAB6B2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B6982B9C-62DB-8F4D-ABC4-5491695FC73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2BA57040-A409-BE42-99FA-F00178D273A0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B3B8F605-80BF-DB4D-BDDC-65DA6E6562DC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46" name="Shape 143">
              <a:extLst>
                <a:ext uri="{FF2B5EF4-FFF2-40B4-BE49-F238E27FC236}">
                  <a16:creationId xmlns:a16="http://schemas.microsoft.com/office/drawing/2014/main" id="{0EFDA744-BF84-1542-8F34-9B7A992B2758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47" name="Shape 144">
              <a:extLst>
                <a:ext uri="{FF2B5EF4-FFF2-40B4-BE49-F238E27FC236}">
                  <a16:creationId xmlns:a16="http://schemas.microsoft.com/office/drawing/2014/main" id="{3B949525-EEF3-9546-B371-971AC8ECBA27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8" name="Shape 145">
              <a:extLst>
                <a:ext uri="{FF2B5EF4-FFF2-40B4-BE49-F238E27FC236}">
                  <a16:creationId xmlns:a16="http://schemas.microsoft.com/office/drawing/2014/main" id="{4559E206-E00F-A146-887B-8179A081E703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172F5671-4E98-3E44-80A1-00F093FD13C2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EAEBA176-1F03-5942-B13B-FFA11C2EC0B5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6D641C5B-A232-0844-8EE6-9E4D9B12E8A8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3" name="Shape 150">
              <a:extLst>
                <a:ext uri="{FF2B5EF4-FFF2-40B4-BE49-F238E27FC236}">
                  <a16:creationId xmlns:a16="http://schemas.microsoft.com/office/drawing/2014/main" id="{C60A7BC9-CFA3-D743-817F-22FCF76DFEFE}"/>
                </a:ext>
              </a:extLst>
            </p:cNvPr>
            <p:cNvSpPr/>
            <p:nvPr/>
          </p:nvSpPr>
          <p:spPr>
            <a:xfrm>
              <a:off x="-125701" y="3057910"/>
              <a:ext cx="10631907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4" name="Shape 151">
              <a:extLst>
                <a:ext uri="{FF2B5EF4-FFF2-40B4-BE49-F238E27FC236}">
                  <a16:creationId xmlns:a16="http://schemas.microsoft.com/office/drawing/2014/main" id="{8206C96A-2EAC-8F4B-B009-920FB546822A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Shape 152">
              <a:extLst>
                <a:ext uri="{FF2B5EF4-FFF2-40B4-BE49-F238E27FC236}">
                  <a16:creationId xmlns:a16="http://schemas.microsoft.com/office/drawing/2014/main" id="{86D93A6A-7357-934D-A238-A16319667326}"/>
                </a:ext>
              </a:extLst>
            </p:cNvPr>
            <p:cNvSpPr/>
            <p:nvPr/>
          </p:nvSpPr>
          <p:spPr>
            <a:xfrm>
              <a:off x="369845" y="1408182"/>
              <a:ext cx="9959066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Mapping</a:t>
              </a:r>
              <a:endParaRPr sz="16000" spc="-319" dirty="0"/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F113F18E-7AB9-274B-BFB2-8F1FC9A0F557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53765558-DCE3-0C44-AC0B-80B1C4E728AC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983B3EAA-CBDA-7E4C-9255-4E7B8FC44B78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5BC0876F-4640-994B-8802-85B7BFE4040C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42FCBA31-8000-A34E-8B8E-9B7400B77BF1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B81AD3FD-1A60-0B4F-A7C9-1B29BEE9D559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3374DB8F-6BCB-8044-BBB1-584D14E2F1D5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74F7AE4B-C0E2-C94C-A4A1-9B13533F57BE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1125</Words>
  <Application>Microsoft Macintosh PowerPoint</Application>
  <PresentationFormat>Custom</PresentationFormat>
  <Paragraphs>254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Helvetica Neue Light</vt:lpstr>
      <vt:lpstr>Montserrat Bold</vt:lpstr>
      <vt:lpstr>Montserrat Regular</vt:lpstr>
      <vt:lpstr>Montserrat-Italic</vt:lpstr>
      <vt:lpstr>Montserrat-BoldItalic</vt:lpstr>
      <vt:lpstr>Tw Cen MT</vt:lpstr>
      <vt:lpstr>Montserrat Medium</vt:lpstr>
      <vt:lpstr>Helvetica Neue Thin</vt:lpstr>
      <vt:lpstr>Palatino</vt:lpstr>
      <vt:lpstr>Helvetica Neue Medium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23</cp:revision>
  <dcterms:modified xsi:type="dcterms:W3CDTF">2021-01-31T04:31:58Z</dcterms:modified>
</cp:coreProperties>
</file>