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24384000" cy="13716000"/>
  <p:notesSz cx="6858000" cy="9144000"/>
  <p:embeddedFontLst>
    <p:embeddedFont>
      <p:font typeface="Montserrat Bold" pitchFamily="2" charset="77"/>
      <p:bold r:id="rId13"/>
      <p:italic r:id="rId14"/>
      <p:boldItalic r:id="rId15"/>
    </p:embeddedFont>
    <p:embeddedFont>
      <p:font typeface="Montserrat Medium" pitchFamily="2" charset="77"/>
      <p:regular r:id="rId16"/>
      <p:italic r:id="rId17"/>
    </p:embeddedFont>
    <p:embeddedFont>
      <p:font typeface="Montserrat-BoldItalic" pitchFamily="2" charset="77"/>
      <p:bold r:id="rId18"/>
      <p:italic r:id="rId19"/>
      <p:boldItalic r:id="rId20"/>
    </p:embeddedFont>
    <p:embeddedFont>
      <p:font typeface="Montserrat-Italic" pitchFamily="2" charset="77"/>
      <p:italic r:id="rId21"/>
    </p:embeddedFont>
    <p:embeddedFont>
      <p:font typeface="Tw Cen MT" panose="020B0602020104020603" pitchFamily="34" charset="77"/>
      <p:regular r:id="rId22"/>
      <p:bold r:id="rId23"/>
      <p:italic r:id="rId24"/>
      <p:boldItalic r:id="rId25"/>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458"/>
    <p:restoredTop sz="94558"/>
  </p:normalViewPr>
  <p:slideViewPr>
    <p:cSldViewPr snapToGrid="0" snapToObjects="1">
      <p:cViewPr varScale="1">
        <p:scale>
          <a:sx n="50" d="100"/>
          <a:sy n="50" d="100"/>
        </p:scale>
        <p:origin x="164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4833937" y="2303859"/>
            <a:ext cx="14716126" cy="4643438"/>
          </a:xfrm>
          <a:prstGeom prst="rect">
            <a:avLst/>
          </a:prstGeom>
        </p:spPr>
        <p:txBody>
          <a:bodyPr anchor="b"/>
          <a:lstStyle/>
          <a:p>
            <a:r>
              <a:t>Title Text</a:t>
            </a:r>
          </a:p>
        </p:txBody>
      </p:sp>
      <p:sp>
        <p:nvSpPr>
          <p:cNvPr id="12" name="Shape 12"/>
          <p:cNvSpPr>
            <a:spLocks noGrp="1"/>
          </p:cNvSpPr>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Shape 94"/>
          <p:cNvSpPr>
            <a:spLocks noGrp="1"/>
          </p:cNvSpPr>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3047999" y="0"/>
            <a:ext cx="18288001" cy="13716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sz="half" idx="13"/>
          </p:nvPr>
        </p:nvSpPr>
        <p:spPr>
          <a:xfrm>
            <a:off x="5334000" y="946546"/>
            <a:ext cx="13716001" cy="8304611"/>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4833937" y="9447609"/>
            <a:ext cx="14716126" cy="2000251"/>
          </a:xfrm>
          <a:prstGeom prst="rect">
            <a:avLst/>
          </a:prstGeom>
        </p:spPr>
        <p:txBody>
          <a:bodyPr anchor="b"/>
          <a:lstStyle/>
          <a:p>
            <a:r>
              <a:t>Title Text</a:t>
            </a:r>
          </a:p>
        </p:txBody>
      </p:sp>
      <p:sp>
        <p:nvSpPr>
          <p:cNvPr id="22" name="Shape 22"/>
          <p:cNvSpPr>
            <a:spLocks noGrp="1"/>
          </p:cNvSpPr>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4833937" y="4536281"/>
            <a:ext cx="14716126" cy="4643438"/>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2495609" y="892968"/>
            <a:ext cx="7500938" cy="11555017"/>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Shape 40"/>
          <p:cNvSpPr>
            <a:spLocks noGrp="1"/>
          </p:cNvSpPr>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228600" algn="ctr">
              <a:spcBef>
                <a:spcPts val="0"/>
              </a:spcBef>
              <a:buSzTx/>
              <a:buNone/>
              <a:defRPr sz="5200"/>
            </a:lvl2pPr>
            <a:lvl3pPr marL="0" indent="457200" algn="ctr">
              <a:spcBef>
                <a:spcPts val="0"/>
              </a:spcBef>
              <a:buSzTx/>
              <a:buNone/>
              <a:defRPr sz="5200"/>
            </a:lvl3pPr>
            <a:lvl4pPr marL="0" indent="685800" algn="ctr">
              <a:spcBef>
                <a:spcPts val="0"/>
              </a:spcBef>
              <a:buSzTx/>
              <a:buNone/>
              <a:defRPr sz="5200"/>
            </a:lvl4pPr>
            <a:lvl5pPr marL="0" indent="91440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quarter" idx="13"/>
          </p:nvPr>
        </p:nvSpPr>
        <p:spPr>
          <a:xfrm>
            <a:off x="12495609" y="3643312"/>
            <a:ext cx="7500938" cy="8840392"/>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2495609" y="1250156"/>
            <a:ext cx="7500938" cy="5304235"/>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387453" y="357187"/>
            <a:ext cx="15609094" cy="3036095"/>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Title Text</a:t>
            </a:r>
          </a:p>
        </p:txBody>
      </p:sp>
      <p:sp>
        <p:nvSpPr>
          <p:cNvPr id="3" name="Shape 3"/>
          <p:cNvSpPr>
            <a:spLocks noGrp="1"/>
          </p:cNvSpPr>
          <p:nvPr>
            <p:ph type="body" idx="1"/>
          </p:nvPr>
        </p:nvSpPr>
        <p:spPr>
          <a:xfrm>
            <a:off x="4387453" y="3643312"/>
            <a:ext cx="15609094" cy="884039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531" rtl="0"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designthinkmakebreakrepeat.com" TargetMode="Externa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web, cymbal&#10;&#10;Description automatically generated">
            <a:extLst>
              <a:ext uri="{FF2B5EF4-FFF2-40B4-BE49-F238E27FC236}">
                <a16:creationId xmlns:a16="http://schemas.microsoft.com/office/drawing/2014/main" id="{E490EB9E-85D9-1A42-B06E-1B5C96506FC5}"/>
              </a:ext>
            </a:extLst>
          </p:cNvPr>
          <p:cNvPicPr>
            <a:picLocks noChangeAspect="1"/>
          </p:cNvPicPr>
          <p:nvPr/>
        </p:nvPicPr>
        <p:blipFill rotWithShape="1">
          <a:blip r:embed="rId2">
            <a:extLst>
              <a:ext uri="{28A0092B-C50C-407E-A947-70E740481C1C}">
                <a14:useLocalDpi xmlns:a14="http://schemas.microsoft.com/office/drawing/2010/main" val="0"/>
              </a:ext>
            </a:extLst>
          </a:blip>
          <a:srcRect t="16306" r="3985" b="21812"/>
          <a:stretch/>
        </p:blipFill>
        <p:spPr>
          <a:xfrm>
            <a:off x="-35450" y="-43314"/>
            <a:ext cx="24454900" cy="11221231"/>
          </a:xfrm>
          <a:prstGeom prst="rect">
            <a:avLst/>
          </a:prstGeom>
        </p:spPr>
      </p:pic>
      <p:grpSp>
        <p:nvGrpSpPr>
          <p:cNvPr id="2" name="Group 1">
            <a:extLst>
              <a:ext uri="{FF2B5EF4-FFF2-40B4-BE49-F238E27FC236}">
                <a16:creationId xmlns:a16="http://schemas.microsoft.com/office/drawing/2014/main" id="{63386275-3E7F-B349-85E3-2441AF236F0E}"/>
              </a:ext>
            </a:extLst>
          </p:cNvPr>
          <p:cNvGrpSpPr/>
          <p:nvPr/>
        </p:nvGrpSpPr>
        <p:grpSpPr>
          <a:xfrm>
            <a:off x="-35450" y="-122861"/>
            <a:ext cx="24454900" cy="13387787"/>
            <a:chOff x="-35450" y="-122861"/>
            <a:chExt cx="24454900" cy="13387787"/>
          </a:xfrm>
        </p:grpSpPr>
        <p:sp>
          <p:nvSpPr>
            <p:cNvPr id="120" name="Shape 120"/>
            <p:cNvSpPr/>
            <p:nvPr/>
          </p:nvSpPr>
          <p:spPr>
            <a:xfrm>
              <a:off x="585599" y="11961543"/>
              <a:ext cx="7102905" cy="102143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l">
                <a:defRPr sz="5700" b="0">
                  <a:latin typeface="Montserrat Bold"/>
                  <a:ea typeface="Montserrat Bold"/>
                  <a:cs typeface="Montserrat Bold"/>
                  <a:sym typeface="Montserrat Bold"/>
                </a:defRPr>
              </a:pPr>
              <a:r>
                <a:rPr dirty="0">
                  <a:solidFill>
                    <a:srgbClr val="EE5150"/>
                  </a:solidFill>
                </a:rPr>
                <a:t>TURN TO: </a:t>
              </a:r>
              <a:r>
                <a:rPr dirty="0"/>
                <a:t>Page </a:t>
              </a:r>
              <a:r>
                <a:rPr lang="en-AU" dirty="0"/>
                <a:t>88</a:t>
              </a:r>
              <a:endParaRPr dirty="0"/>
            </a:p>
          </p:txBody>
        </p:sp>
        <p:sp>
          <p:nvSpPr>
            <p:cNvPr id="121" name="Shape 121"/>
            <p:cNvSpPr/>
            <p:nvPr/>
          </p:nvSpPr>
          <p:spPr>
            <a:xfrm>
              <a:off x="-35450" y="-122861"/>
              <a:ext cx="24454900" cy="11459878"/>
            </a:xfrm>
            <a:prstGeom prst="rect">
              <a:avLst/>
            </a:prstGeom>
            <a:solidFill>
              <a:srgbClr val="000000">
                <a:alpha val="39844"/>
              </a:srgbClr>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dirty="0"/>
            </a:p>
          </p:txBody>
        </p:sp>
        <p:sp>
          <p:nvSpPr>
            <p:cNvPr id="122" name="Shape 122"/>
            <p:cNvSpPr/>
            <p:nvPr/>
          </p:nvSpPr>
          <p:spPr>
            <a:xfrm>
              <a:off x="13058" y="11257466"/>
              <a:ext cx="24406392" cy="1"/>
            </a:xfrm>
            <a:prstGeom prst="line">
              <a:avLst/>
            </a:prstGeom>
            <a:ln w="203200">
              <a:solidFill>
                <a:srgbClr val="FF283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3" name="Shape 123"/>
            <p:cNvSpPr/>
            <p:nvPr/>
          </p:nvSpPr>
          <p:spPr>
            <a:xfrm>
              <a:off x="16436319" y="12505104"/>
              <a:ext cx="7428315" cy="75982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lang="en-AU" dirty="0"/>
                <a:t>Image Attribution: Mike Lewinski, https://</a:t>
              </a:r>
              <a:r>
                <a:rPr lang="en-AU" dirty="0" err="1"/>
                <a:t>unsplash.com</a:t>
              </a:r>
              <a:r>
                <a:rPr lang="en-AU" dirty="0"/>
                <a:t>/</a:t>
              </a:r>
            </a:p>
            <a:p>
              <a:pPr algn="r">
                <a:defRPr sz="2000" b="0">
                  <a:solidFill>
                    <a:srgbClr val="919191"/>
                  </a:solidFill>
                  <a:latin typeface="Montserrat Medium"/>
                  <a:ea typeface="Montserrat Medium"/>
                  <a:cs typeface="Montserrat Medium"/>
                  <a:sym typeface="Montserrat Medium"/>
                </a:defRPr>
              </a:pPr>
              <a:r>
                <a:rPr lang="en-AU" dirty="0"/>
                <a:t>photos/hh7UrZGZAF8</a:t>
              </a:r>
            </a:p>
          </p:txBody>
        </p:sp>
        <p:sp>
          <p:nvSpPr>
            <p:cNvPr id="124" name="Shape 124"/>
            <p:cNvSpPr/>
            <p:nvPr/>
          </p:nvSpPr>
          <p:spPr>
            <a:xfrm>
              <a:off x="-11907" y="1730111"/>
              <a:ext cx="160558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25" name="Shape 125"/>
            <p:cNvSpPr/>
            <p:nvPr/>
          </p:nvSpPr>
          <p:spPr>
            <a:xfrm rot="5400000">
              <a:off x="15518519" y="2255272"/>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26" name="Shape 126"/>
            <p:cNvSpPr/>
            <p:nvPr/>
          </p:nvSpPr>
          <p:spPr>
            <a:xfrm>
              <a:off x="643884" y="87262"/>
              <a:ext cx="16671189"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Impact Ripple</a:t>
              </a:r>
              <a:endParaRPr sz="16000" spc="-319" dirty="0"/>
            </a:p>
          </p:txBody>
        </p:sp>
        <p:sp>
          <p:nvSpPr>
            <p:cNvPr id="127" name="Shape 127"/>
            <p:cNvSpPr/>
            <p:nvPr/>
          </p:nvSpPr>
          <p:spPr>
            <a:xfrm>
              <a:off x="1205292" y="7275075"/>
              <a:ext cx="11846191" cy="189859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spAutoFit/>
            </a:bodyPr>
            <a:lstStyle/>
            <a:p>
              <a:pPr algn="l">
                <a:defRPr sz="5700" i="1">
                  <a:solidFill>
                    <a:srgbClr val="FFFFFF"/>
                  </a:solidFill>
                  <a:latin typeface="Palatino"/>
                  <a:ea typeface="Palatino"/>
                  <a:cs typeface="Palatino"/>
                  <a:sym typeface="Palatino"/>
                </a:defRPr>
              </a:pPr>
              <a:r>
                <a:rPr lang="en-AU" dirty="0"/>
                <a:t>If we don’t plan the world we want,</a:t>
              </a:r>
            </a:p>
            <a:p>
              <a:pPr algn="l">
                <a:defRPr sz="5700" i="1">
                  <a:solidFill>
                    <a:srgbClr val="FFFFFF"/>
                  </a:solidFill>
                  <a:latin typeface="Palatino"/>
                  <a:ea typeface="Palatino"/>
                  <a:cs typeface="Palatino"/>
                  <a:sym typeface="Palatino"/>
                </a:defRPr>
              </a:pPr>
              <a:r>
                <a:rPr lang="en-AU" dirty="0"/>
                <a:t>we have to live with the one we get</a:t>
              </a:r>
              <a:endParaRPr dirty="0"/>
            </a:p>
          </p:txBody>
        </p:sp>
        <p:sp>
          <p:nvSpPr>
            <p:cNvPr id="128" name="Shape 128"/>
            <p:cNvSpPr/>
            <p:nvPr/>
          </p:nvSpPr>
          <p:spPr>
            <a:xfrm>
              <a:off x="8240" y="4495128"/>
              <a:ext cx="12007633"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29" name="Shape 129"/>
            <p:cNvSpPr/>
            <p:nvPr/>
          </p:nvSpPr>
          <p:spPr>
            <a:xfrm rot="5400000">
              <a:off x="11476800" y="5020288"/>
              <a:ext cx="2321715" cy="12713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0" name="Shape 130"/>
            <p:cNvSpPr/>
            <p:nvPr/>
          </p:nvSpPr>
          <p:spPr>
            <a:xfrm>
              <a:off x="504899" y="2811172"/>
              <a:ext cx="11063324"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Canvas</a:t>
              </a:r>
              <a:endParaRPr sz="16000" spc="-319" dirty="0"/>
            </a:p>
          </p:txBody>
        </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32DED92-0612-E749-9142-3B2C81F8AAEA}"/>
              </a:ext>
            </a:extLst>
          </p:cNvPr>
          <p:cNvGrpSpPr/>
          <p:nvPr/>
        </p:nvGrpSpPr>
        <p:grpSpPr>
          <a:xfrm>
            <a:off x="-36937" y="720955"/>
            <a:ext cx="24457874" cy="13025113"/>
            <a:chOff x="-36937" y="720955"/>
            <a:chExt cx="24457874" cy="13025113"/>
          </a:xfrm>
        </p:grpSpPr>
        <p:pic>
          <p:nvPicPr>
            <p:cNvPr id="331" name="pasted-image.pdf"/>
            <p:cNvPicPr>
              <a:picLocks noChangeAspect="1"/>
            </p:cNvPicPr>
            <p:nvPr/>
          </p:nvPicPr>
          <p:blipFill>
            <a:blip r:embed="rId2"/>
            <a:srcRect l="27630"/>
            <a:stretch>
              <a:fillRect/>
            </a:stretch>
          </p:blipFill>
          <p:spPr>
            <a:xfrm rot="10800000">
              <a:off x="4304849" y="720955"/>
              <a:ext cx="20114295" cy="13021637"/>
            </a:xfrm>
            <a:prstGeom prst="rect">
              <a:avLst/>
            </a:prstGeom>
            <a:ln w="12700">
              <a:miter lim="400000"/>
            </a:ln>
          </p:spPr>
        </p:pic>
        <p:pic>
          <p:nvPicPr>
            <p:cNvPr id="332" name="pasted-image.pdf"/>
            <p:cNvPicPr>
              <a:picLocks noChangeAspect="1"/>
            </p:cNvPicPr>
            <p:nvPr/>
          </p:nvPicPr>
          <p:blipFill>
            <a:blip r:embed="rId2"/>
            <a:srcRect t="33454" r="50402"/>
            <a:stretch>
              <a:fillRect/>
            </a:stretch>
          </p:blipFill>
          <p:spPr>
            <a:xfrm rot="10800000">
              <a:off x="-4557" y="6312722"/>
              <a:ext cx="11825051" cy="7433346"/>
            </a:xfrm>
            <a:prstGeom prst="rect">
              <a:avLst/>
            </a:prstGeom>
            <a:ln w="12700">
              <a:miter lim="400000"/>
            </a:ln>
          </p:spPr>
        </p:pic>
        <p:sp>
          <p:nvSpPr>
            <p:cNvPr id="333" name="Shape 333"/>
            <p:cNvSpPr/>
            <p:nvPr/>
          </p:nvSpPr>
          <p:spPr>
            <a:xfrm>
              <a:off x="-36937" y="12049959"/>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34" name="Shape 334"/>
            <p:cNvSpPr/>
            <p:nvPr/>
          </p:nvSpPr>
          <p:spPr>
            <a:xfrm>
              <a:off x="975503" y="891390"/>
              <a:ext cx="3253868" cy="47783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spAutoFit/>
            </a:bodyPr>
            <a:lstStyle/>
            <a:p>
              <a:pPr algn="l">
                <a:defRPr sz="6000" b="0">
                  <a:latin typeface="Montserrat Bold"/>
                  <a:ea typeface="Montserrat Bold"/>
                  <a:cs typeface="Montserrat Bold"/>
                  <a:sym typeface="Montserrat Bold"/>
                </a:defRPr>
              </a:pPr>
              <a:r>
                <a:t>Design.</a:t>
              </a:r>
            </a:p>
            <a:p>
              <a:pPr algn="l">
                <a:defRPr sz="6000" b="0">
                  <a:latin typeface="Montserrat Bold"/>
                  <a:ea typeface="Montserrat Bold"/>
                  <a:cs typeface="Montserrat Bold"/>
                  <a:sym typeface="Montserrat Bold"/>
                </a:defRPr>
              </a:pPr>
              <a:r>
                <a:t>Think</a:t>
              </a:r>
            </a:p>
            <a:p>
              <a:pPr algn="l">
                <a:defRPr sz="6000" b="0">
                  <a:latin typeface="Montserrat Bold"/>
                  <a:ea typeface="Montserrat Bold"/>
                  <a:cs typeface="Montserrat Bold"/>
                  <a:sym typeface="Montserrat Bold"/>
                </a:defRPr>
              </a:pPr>
              <a:r>
                <a:t>Make.</a:t>
              </a:r>
            </a:p>
            <a:p>
              <a:pPr algn="l">
                <a:defRPr sz="6000" b="0">
                  <a:latin typeface="Montserrat Bold"/>
                  <a:ea typeface="Montserrat Bold"/>
                  <a:cs typeface="Montserrat Bold"/>
                  <a:sym typeface="Montserrat Bold"/>
                </a:defRPr>
              </a:pPr>
              <a:r>
                <a:t>Break. </a:t>
              </a:r>
            </a:p>
            <a:p>
              <a:pPr algn="l">
                <a:defRPr sz="6000" b="0">
                  <a:latin typeface="Montserrat Bold"/>
                  <a:ea typeface="Montserrat Bold"/>
                  <a:cs typeface="Montserrat Bold"/>
                  <a:sym typeface="Montserrat Bold"/>
                </a:defRPr>
              </a:pPr>
              <a:r>
                <a:t>Repeat.</a:t>
              </a:r>
            </a:p>
          </p:txBody>
        </p:sp>
        <p:sp>
          <p:nvSpPr>
            <p:cNvPr id="335" name="Shape 335"/>
            <p:cNvSpPr/>
            <p:nvPr/>
          </p:nvSpPr>
          <p:spPr>
            <a:xfrm>
              <a:off x="8634748" y="2755150"/>
              <a:ext cx="14424722" cy="260648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b="0">
                  <a:solidFill>
                    <a:srgbClr val="FFFFFF"/>
                  </a:solidFill>
                  <a:latin typeface="Montserrat Bold"/>
                  <a:ea typeface="Montserrat Bold"/>
                  <a:cs typeface="Montserrat Bold"/>
                  <a:sym typeface="Montserrat Bold"/>
                </a:defRPr>
              </a:pPr>
              <a:r>
                <a:rPr dirty="0"/>
                <a:t>This work is licensed under a Creative Commons Attribution-</a:t>
              </a:r>
              <a:r>
                <a:rPr dirty="0" err="1"/>
                <a:t>NonCommercial</a:t>
              </a:r>
              <a:r>
                <a:rPr dirty="0"/>
                <a:t>-</a:t>
              </a:r>
              <a:r>
                <a:rPr dirty="0" err="1"/>
                <a:t>ShareAlike</a:t>
              </a:r>
              <a:r>
                <a:rPr dirty="0"/>
                <a:t> 4.0 International License. Designed by the authors of “Design. Think. Make. Break. Repeat. A Handbook of Methods” (BIS Publishers).</a:t>
              </a:r>
            </a:p>
            <a:p>
              <a:pPr algn="l" defTabSz="457200">
                <a:defRPr b="0">
                  <a:solidFill>
                    <a:srgbClr val="FFFFFF"/>
                  </a:solidFill>
                  <a:latin typeface="Montserrat Bold"/>
                  <a:ea typeface="Montserrat Bold"/>
                  <a:cs typeface="Montserrat Bold"/>
                  <a:sym typeface="Montserrat Bold"/>
                </a:defRPr>
              </a:pPr>
              <a:r>
                <a:rPr u="sng" dirty="0">
                  <a:solidFill>
                    <a:schemeClr val="bg1"/>
                  </a:solidFill>
                  <a:hlinkClick r:id="rId3">
                    <a:extLst>
                      <a:ext uri="{A12FA001-AC4F-418D-AE19-62706E023703}">
                        <ahyp:hlinkClr xmlns:ahyp="http://schemas.microsoft.com/office/drawing/2018/hyperlinkcolor" val="tx"/>
                      </a:ext>
                    </a:extLst>
                  </a:hlinkClick>
                </a:rPr>
                <a:t>www.designthinkmakebreakrepeat.com</a:t>
              </a:r>
            </a:p>
          </p:txBody>
        </p:sp>
        <p:sp>
          <p:nvSpPr>
            <p:cNvPr id="336" name="Shape 336"/>
            <p:cNvSpPr/>
            <p:nvPr/>
          </p:nvSpPr>
          <p:spPr>
            <a:xfrm>
              <a:off x="746861" y="6774665"/>
              <a:ext cx="23078331" cy="47275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sz="4000" b="0">
                  <a:solidFill>
                    <a:srgbClr val="FFFFFF"/>
                  </a:solidFill>
                  <a:latin typeface="Montserrat Medium"/>
                  <a:ea typeface="Montserrat Medium"/>
                  <a:cs typeface="Montserrat Medium"/>
                  <a:sym typeface="Montserrat Medium"/>
                </a:defRPr>
              </a:pPr>
              <a:r>
                <a:t>How to use these slides</a:t>
              </a:r>
            </a:p>
            <a:p>
              <a:pPr algn="l" defTabSz="457200">
                <a:defRPr b="0" i="1">
                  <a:solidFill>
                    <a:srgbClr val="FFFFFF"/>
                  </a:solidFill>
                  <a:latin typeface="Montserrat-Italic"/>
                  <a:ea typeface="Montserrat-Italic"/>
                  <a:cs typeface="Montserrat-Italic"/>
                  <a:sym typeface="Montserrat-Italic"/>
                </a:defRPr>
              </a:pPr>
              <a:r>
                <a:t>These companion slides for the published book “Design Think Make Break Repeat: A Handbook of Methods”, support facilitation of the published exercises during workshops, tutorials or other guided design sessions. </a:t>
              </a:r>
            </a:p>
            <a:p>
              <a:pPr algn="l" defTabSz="457200">
                <a:defRPr b="0" i="1">
                  <a:solidFill>
                    <a:srgbClr val="FFFFFF"/>
                  </a:solidFill>
                  <a:latin typeface="Montserrat-Italic"/>
                  <a:ea typeface="Montserrat-Italic"/>
                  <a:cs typeface="Montserrat-Italic"/>
                  <a:sym typeface="Montserrat-Italic"/>
                </a:defRPr>
              </a:pPr>
              <a:endParaRPr/>
            </a:p>
            <a:p>
              <a:pPr algn="l" defTabSz="457200">
                <a:defRPr b="0" i="1">
                  <a:solidFill>
                    <a:srgbClr val="FFFFFF"/>
                  </a:solidFill>
                  <a:latin typeface="Montserrat-Italic"/>
                  <a:ea typeface="Montserrat-Italic"/>
                  <a:cs typeface="Montserrat-Italic"/>
                  <a:sym typeface="Montserrat-Italic"/>
                </a:defRPr>
              </a:pPr>
              <a:r>
                <a:rPr b="1">
                  <a:latin typeface="Montserrat-BoldItalic"/>
                  <a:ea typeface="Montserrat-BoldItalic"/>
                  <a:cs typeface="Montserrat-BoldItalic"/>
                  <a:sym typeface="Montserrat-BoldItalic"/>
                </a:rPr>
                <a:t>Slide 1: Title.</a:t>
              </a:r>
              <a:r>
                <a:t> Introduce the method, using the description from the book.</a:t>
              </a:r>
            </a:p>
            <a:p>
              <a:pPr algn="l" defTabSz="457200">
                <a:defRPr i="1">
                  <a:solidFill>
                    <a:srgbClr val="FFFFFF"/>
                  </a:solidFill>
                  <a:latin typeface="Montserrat-BoldItalic"/>
                  <a:ea typeface="Montserrat-BoldItalic"/>
                  <a:cs typeface="Montserrat-BoldItalic"/>
                  <a:sym typeface="Montserrat-BoldItalic"/>
                </a:defRPr>
              </a:pPr>
              <a:r>
                <a:t>Slide 2: Examples. </a:t>
              </a:r>
              <a:r>
                <a:rPr b="0">
                  <a:latin typeface="Montserrat-Italic"/>
                  <a:ea typeface="Montserrat-Italic"/>
                  <a:cs typeface="Montserrat-Italic"/>
                  <a:sym typeface="Montserrat-Italic"/>
                </a:rPr>
                <a:t>Use this slide to add your own images/examples of the method in use, or extra information.</a:t>
              </a:r>
              <a:r>
                <a:t> </a:t>
              </a:r>
            </a:p>
            <a:p>
              <a:pPr algn="l" defTabSz="457200">
                <a:defRPr i="1">
                  <a:solidFill>
                    <a:srgbClr val="FFFFFF"/>
                  </a:solidFill>
                  <a:latin typeface="Montserrat-BoldItalic"/>
                  <a:ea typeface="Montserrat-BoldItalic"/>
                  <a:cs typeface="Montserrat-BoldItalic"/>
                  <a:sym typeface="Montserrat-BoldItalic"/>
                </a:defRPr>
              </a:pPr>
              <a:r>
                <a:t>Slide 3+: Steps. </a:t>
              </a:r>
              <a:r>
                <a:rPr b="0">
                  <a:latin typeface="Montserrat-Italic"/>
                  <a:ea typeface="Montserrat-Italic"/>
                  <a:cs typeface="Montserrat-Italic"/>
                  <a:sym typeface="Montserrat-Italic"/>
                </a:rPr>
                <a:t>Use one slide for each step of the method, to track timing and progress. The tip boxes can be used to offer extra guidance for specific steps, where needed. </a:t>
              </a:r>
            </a:p>
            <a:p>
              <a:pPr algn="l" defTabSz="457200">
                <a:defRPr i="1">
                  <a:solidFill>
                    <a:srgbClr val="FFFFFF"/>
                  </a:solidFill>
                  <a:latin typeface="Montserrat-BoldItalic"/>
                  <a:ea typeface="Montserrat-BoldItalic"/>
                  <a:cs typeface="Montserrat-BoldItalic"/>
                  <a:sym typeface="Montserrat-BoldItalic"/>
                </a:defRPr>
              </a:pPr>
              <a:r>
                <a:t>Slide 4: Sharing. </a:t>
              </a:r>
              <a:r>
                <a:rPr b="0">
                  <a:latin typeface="Montserrat-Italic"/>
                  <a:ea typeface="Montserrat-Italic"/>
                  <a:cs typeface="Montserrat-Italic"/>
                  <a:sym typeface="Montserrat-Italic"/>
                </a:rPr>
                <a:t>Results of the exercise are shared and discussed, in an appropriate format.</a:t>
              </a:r>
            </a:p>
          </p:txBody>
        </p:sp>
        <p:sp>
          <p:nvSpPr>
            <p:cNvPr id="337" name="Shape 337"/>
            <p:cNvSpPr/>
            <p:nvPr/>
          </p:nvSpPr>
          <p:spPr>
            <a:xfrm>
              <a:off x="16322992" y="12661177"/>
              <a:ext cx="7541642" cy="4476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gn="r">
                <a:defRPr sz="2000" b="0">
                  <a:solidFill>
                    <a:srgbClr val="FFFFFF"/>
                  </a:solidFill>
                  <a:latin typeface="Montserrat Medium"/>
                  <a:ea typeface="Montserrat Medium"/>
                  <a:cs typeface="Montserrat Medium"/>
                  <a:sym typeface="Montserrat Medium"/>
                </a:defRPr>
              </a:lvl1pPr>
            </a:lstStyle>
            <a:p>
              <a:r>
                <a:t>Slide design by: Hamish Henderson, Madeleine Borthwick</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5150"/>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BEC189B-7F3D-0747-B2FA-8BD86043BB43}"/>
              </a:ext>
            </a:extLst>
          </p:cNvPr>
          <p:cNvGrpSpPr/>
          <p:nvPr/>
        </p:nvGrpSpPr>
        <p:grpSpPr>
          <a:xfrm>
            <a:off x="-254236" y="-375470"/>
            <a:ext cx="24118870" cy="13484323"/>
            <a:chOff x="-254236" y="-375470"/>
            <a:chExt cx="24118870" cy="13484323"/>
          </a:xfrm>
        </p:grpSpPr>
        <p:sp>
          <p:nvSpPr>
            <p:cNvPr id="132" name="Shape 132"/>
            <p:cNvSpPr/>
            <p:nvPr/>
          </p:nvSpPr>
          <p:spPr>
            <a:xfrm>
              <a:off x="5037" y="-375470"/>
              <a:ext cx="17058978" cy="5562601"/>
            </a:xfrm>
            <a:prstGeom prst="rect">
              <a:avLst/>
            </a:prstGeom>
            <a:solidFill>
              <a:srgbClr val="FFFFFF"/>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33" name="Shape 133"/>
            <p:cNvSpPr/>
            <p:nvPr/>
          </p:nvSpPr>
          <p:spPr>
            <a:xfrm rot="5400000">
              <a:off x="15628357" y="1429342"/>
              <a:ext cx="5169185" cy="228242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4" name="Shape 134"/>
            <p:cNvSpPr/>
            <p:nvPr/>
          </p:nvSpPr>
          <p:spPr>
            <a:xfrm>
              <a:off x="-254236" y="108340"/>
              <a:ext cx="18411876" cy="492442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defRPr sz="16000" b="0" spc="-319">
                  <a:solidFill>
                    <a:srgbClr val="EE5150"/>
                  </a:solidFill>
                  <a:latin typeface="Montserrat Bold"/>
                  <a:ea typeface="Montserrat Bold"/>
                  <a:cs typeface="Montserrat Bold"/>
                  <a:sym typeface="Montserrat Bold"/>
                </a:defRPr>
              </a:pPr>
              <a:r>
                <a:rPr lang="en-AU" dirty="0"/>
                <a:t>Impact Ripple 	Canvas</a:t>
              </a:r>
              <a:endParaRPr dirty="0"/>
            </a:p>
          </p:txBody>
        </p:sp>
        <p:sp>
          <p:nvSpPr>
            <p:cNvPr id="135" name="Shape 135"/>
            <p:cNvSpPr/>
            <p:nvPr/>
          </p:nvSpPr>
          <p:spPr>
            <a:xfrm>
              <a:off x="18745136" y="12661177"/>
              <a:ext cx="5119498" cy="4476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a:solidFill>
                    <a:srgbClr val="FFFFFF"/>
                  </a:solidFill>
                </a:rPr>
                <a:t>Image Attribution: Lorum ipsum dolor</a:t>
              </a:r>
              <a:r>
                <a:t> </a:t>
              </a:r>
            </a:p>
          </p:txBody>
        </p:sp>
      </p:grpSp>
      <p:sp>
        <p:nvSpPr>
          <p:cNvPr id="136" name="Shape 136"/>
          <p:cNvSpPr/>
          <p:nvPr/>
        </p:nvSpPr>
        <p:spPr>
          <a:xfrm>
            <a:off x="688027" y="5976336"/>
            <a:ext cx="3419298" cy="9810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lvl1pPr algn="l" defTabSz="457200">
              <a:lnSpc>
                <a:spcPts val="7500"/>
              </a:lnSpc>
              <a:defRPr sz="5400" b="0">
                <a:solidFill>
                  <a:srgbClr val="FFFFFF"/>
                </a:solidFill>
                <a:latin typeface="Montserrat Bold"/>
                <a:ea typeface="Montserrat Bold"/>
                <a:cs typeface="Montserrat Bold"/>
                <a:sym typeface="Montserrat Bold"/>
              </a:defRPr>
            </a:lvl1pPr>
          </a:lstStyle>
          <a:p>
            <a:r>
              <a:t>Example: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A picture containing web, cymbal&#10;&#10;Description automatically generated">
            <a:extLst>
              <a:ext uri="{FF2B5EF4-FFF2-40B4-BE49-F238E27FC236}">
                <a16:creationId xmlns:a16="http://schemas.microsoft.com/office/drawing/2014/main" id="{88A3C5D8-90FB-384B-A20B-219E87E7DC2F}"/>
              </a:ext>
            </a:extLst>
          </p:cNvPr>
          <p:cNvPicPr>
            <a:picLocks noChangeAspect="1"/>
          </p:cNvPicPr>
          <p:nvPr/>
        </p:nvPicPr>
        <p:blipFill rotWithShape="1">
          <a:blip r:embed="rId2">
            <a:extLst>
              <a:ext uri="{28A0092B-C50C-407E-A947-70E740481C1C}">
                <a14:useLocalDpi xmlns:a14="http://schemas.microsoft.com/office/drawing/2010/main" val="0"/>
              </a:ext>
            </a:extLst>
          </a:blip>
          <a:srcRect l="1037" t="27224" r="2948" b="31688"/>
          <a:stretch/>
        </p:blipFill>
        <p:spPr>
          <a:xfrm>
            <a:off x="-11907" y="-52424"/>
            <a:ext cx="19486699" cy="5952518"/>
          </a:xfrm>
          <a:prstGeom prst="rect">
            <a:avLst/>
          </a:prstGeom>
        </p:spPr>
      </p:pic>
      <p:sp>
        <p:nvSpPr>
          <p:cNvPr id="152" name="Shape 152"/>
          <p:cNvSpPr/>
          <p:nvPr/>
        </p:nvSpPr>
        <p:spPr>
          <a:xfrm>
            <a:off x="540163" y="10442288"/>
            <a:ext cx="291464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a:t>
            </a:r>
          </a:p>
        </p:txBody>
      </p:sp>
      <p:sp>
        <p:nvSpPr>
          <p:cNvPr id="153" name="Shape 153"/>
          <p:cNvSpPr/>
          <p:nvPr/>
        </p:nvSpPr>
        <p:spPr>
          <a:xfrm>
            <a:off x="4913184" y="10442288"/>
            <a:ext cx="2554258" cy="636712"/>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 </a:t>
            </a:r>
          </a:p>
        </p:txBody>
      </p:sp>
      <p:sp>
        <p:nvSpPr>
          <p:cNvPr id="154" name="Shape 154"/>
          <p:cNvSpPr/>
          <p:nvPr/>
        </p:nvSpPr>
        <p:spPr>
          <a:xfrm>
            <a:off x="20560482" y="10442288"/>
            <a:ext cx="2554258"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[1</a:t>
            </a:r>
            <a:r>
              <a:rPr lang="en-AU" dirty="0"/>
              <a:t>0-15</a:t>
            </a:r>
            <a:r>
              <a:rPr dirty="0"/>
              <a:t> min</a:t>
            </a:r>
            <a:r>
              <a:rPr lang="en-AU" dirty="0"/>
              <a:t>s</a:t>
            </a:r>
            <a:r>
              <a:rPr dirty="0"/>
              <a:t>]</a:t>
            </a:r>
          </a:p>
        </p:txBody>
      </p:sp>
      <p:sp>
        <p:nvSpPr>
          <p:cNvPr id="155" name="Shape 155"/>
          <p:cNvSpPr/>
          <p:nvPr/>
        </p:nvSpPr>
        <p:spPr>
          <a:xfrm>
            <a:off x="153602"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
        <p:nvSpPr>
          <p:cNvPr id="156" name="Shape 156"/>
          <p:cNvSpPr/>
          <p:nvPr/>
        </p:nvSpPr>
        <p:spPr>
          <a:xfrm>
            <a:off x="16533544" y="10442288"/>
            <a:ext cx="2672083"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a:t>
            </a:r>
            <a:r>
              <a:rPr dirty="0"/>
              <a:t> min</a:t>
            </a:r>
            <a:r>
              <a:rPr lang="en-AU" dirty="0"/>
              <a:t>s</a:t>
            </a:r>
            <a:r>
              <a:rPr dirty="0"/>
              <a:t>]</a:t>
            </a:r>
          </a:p>
        </p:txBody>
      </p:sp>
      <p:sp>
        <p:nvSpPr>
          <p:cNvPr id="164" name="Shape 164"/>
          <p:cNvSpPr/>
          <p:nvPr/>
        </p:nvSpPr>
        <p:spPr>
          <a:xfrm>
            <a:off x="8881208" y="10442288"/>
            <a:ext cx="2388369" cy="636712"/>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a:t>
            </a:r>
          </a:p>
        </p:txBody>
      </p:sp>
      <p:sp>
        <p:nvSpPr>
          <p:cNvPr id="166" name="Shape 166"/>
          <p:cNvSpPr/>
          <p:nvPr/>
        </p:nvSpPr>
        <p:spPr>
          <a:xfrm>
            <a:off x="12849234" y="10442288"/>
            <a:ext cx="2388369" cy="636712"/>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 </a:t>
            </a:r>
          </a:p>
        </p:txBody>
      </p:sp>
      <p:grpSp>
        <p:nvGrpSpPr>
          <p:cNvPr id="2" name="Group 1">
            <a:extLst>
              <a:ext uri="{FF2B5EF4-FFF2-40B4-BE49-F238E27FC236}">
                <a16:creationId xmlns:a16="http://schemas.microsoft.com/office/drawing/2014/main" id="{662C4E40-F3DE-944C-83FA-894A0483E1A3}"/>
              </a:ext>
            </a:extLst>
          </p:cNvPr>
          <p:cNvGrpSpPr/>
          <p:nvPr/>
        </p:nvGrpSpPr>
        <p:grpSpPr>
          <a:xfrm>
            <a:off x="-11907" y="-1182738"/>
            <a:ext cx="24474866" cy="11416365"/>
            <a:chOff x="-11907" y="-1182738"/>
            <a:chExt cx="24474866" cy="11416365"/>
          </a:xfrm>
        </p:grpSpPr>
        <p:sp>
          <p:nvSpPr>
            <p:cNvPr id="139" name="Shape 139"/>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0" name="Shape 140"/>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1" name="Shape 141"/>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2" name="Shape 142"/>
            <p:cNvSpPr/>
            <p:nvPr/>
          </p:nvSpPr>
          <p:spPr>
            <a:xfrm>
              <a:off x="19212262" y="-576935"/>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88</a:t>
              </a:r>
              <a:endParaRPr dirty="0"/>
            </a:p>
          </p:txBody>
        </p:sp>
        <p:sp>
          <p:nvSpPr>
            <p:cNvPr id="143" name="Shape 143"/>
            <p:cNvSpPr/>
            <p:nvPr/>
          </p:nvSpPr>
          <p:spPr>
            <a:xfrm>
              <a:off x="1334644" y="6636377"/>
              <a:ext cx="21354888" cy="21240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speculate on potential scenarios that might evolve from the adoption of your design. Use the template on the companion website to record potential positive and negative consequences using sticky notes. Focus on your own design problem, or use the ‘Designing Space Travel’ brief (p.186).</a:t>
              </a:r>
            </a:p>
          </p:txBody>
        </p:sp>
        <p:sp>
          <p:nvSpPr>
            <p:cNvPr id="144" name="Shape 144"/>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5" name="Shape 145"/>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46" name="Shape 146"/>
            <p:cNvSpPr/>
            <p:nvPr/>
          </p:nvSpPr>
          <p:spPr>
            <a:xfrm>
              <a:off x="19374401" y="3328931"/>
              <a:ext cx="4847481" cy="199092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dirty="0"/>
                <a:t>YOU WILL NEED</a:t>
              </a:r>
              <a:br>
                <a:rPr dirty="0"/>
              </a:br>
              <a:r>
                <a:rPr lang="en-AU" dirty="0"/>
                <a:t>2-4 people (optional),</a:t>
              </a:r>
            </a:p>
            <a:p>
              <a:pPr marR="254000" algn="r">
                <a:defRPr sz="3000" b="0">
                  <a:solidFill>
                    <a:srgbClr val="FFFFFF"/>
                  </a:solidFill>
                  <a:latin typeface="Montserrat Bold"/>
                  <a:ea typeface="Montserrat Bold"/>
                  <a:cs typeface="Montserrat Bold"/>
                  <a:sym typeface="Montserrat Bold"/>
                </a:defRPr>
              </a:pPr>
              <a:r>
                <a:rPr lang="en-AU" dirty="0"/>
                <a:t>pen, sticky notes (two</a:t>
              </a:r>
            </a:p>
            <a:p>
              <a:pPr marR="254000" algn="r">
                <a:defRPr sz="3000" b="0">
                  <a:solidFill>
                    <a:srgbClr val="FFFFFF"/>
                  </a:solidFill>
                  <a:latin typeface="Montserrat Bold"/>
                  <a:ea typeface="Montserrat Bold"/>
                  <a:cs typeface="Montserrat Bold"/>
                  <a:sym typeface="Montserrat Bold"/>
                </a:defRPr>
              </a:pPr>
              <a:r>
                <a:rPr lang="en-AU" dirty="0"/>
                <a:t>different colours)</a:t>
              </a:r>
              <a:endParaRPr dirty="0">
                <a:latin typeface="Montserrat Medium"/>
                <a:ea typeface="Montserrat Medium"/>
                <a:cs typeface="Montserrat Medium"/>
                <a:sym typeface="Montserrat Medium"/>
              </a:endParaRPr>
            </a:p>
          </p:txBody>
        </p:sp>
        <p:sp>
          <p:nvSpPr>
            <p:cNvPr id="147" name="Shape 147"/>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48" name="Shape 148"/>
            <p:cNvSpPr/>
            <p:nvPr/>
          </p:nvSpPr>
          <p:spPr>
            <a:xfrm>
              <a:off x="1478213" y="9195086"/>
              <a:ext cx="1038542" cy="1038541"/>
            </a:xfrm>
            <a:prstGeom prst="ellipse">
              <a:avLst/>
            </a:pr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49" name="Shape 149"/>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150" name="Shape 150"/>
            <p:cNvSpPr/>
            <p:nvPr/>
          </p:nvSpPr>
          <p:spPr>
            <a:xfrm>
              <a:off x="5446239"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51" name="Shape 151"/>
            <p:cNvSpPr/>
            <p:nvPr/>
          </p:nvSpPr>
          <p:spPr>
            <a:xfrm>
              <a:off x="17350314"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57" name="Shape 157"/>
            <p:cNvSpPr/>
            <p:nvPr/>
          </p:nvSpPr>
          <p:spPr>
            <a:xfrm>
              <a:off x="-11907" y="460111"/>
              <a:ext cx="160558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58" name="Shape 158"/>
            <p:cNvSpPr/>
            <p:nvPr/>
          </p:nvSpPr>
          <p:spPr>
            <a:xfrm rot="5400000">
              <a:off x="15518519" y="985272"/>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59" name="Shape 159"/>
            <p:cNvSpPr/>
            <p:nvPr/>
          </p:nvSpPr>
          <p:spPr>
            <a:xfrm>
              <a:off x="504898" y="-1182738"/>
              <a:ext cx="16901837"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Impact Ripple</a:t>
              </a:r>
              <a:r>
                <a:rPr sz="16000" spc="-319" dirty="0"/>
                <a:t> </a:t>
              </a:r>
            </a:p>
          </p:txBody>
        </p:sp>
        <p:sp>
          <p:nvSpPr>
            <p:cNvPr id="160" name="Shape 160"/>
            <p:cNvSpPr/>
            <p:nvPr/>
          </p:nvSpPr>
          <p:spPr>
            <a:xfrm>
              <a:off x="8240" y="3225128"/>
              <a:ext cx="123145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61" name="Shape 161"/>
            <p:cNvSpPr/>
            <p:nvPr/>
          </p:nvSpPr>
          <p:spPr>
            <a:xfrm rot="5400000">
              <a:off x="11791615" y="3750288"/>
              <a:ext cx="2321715" cy="12713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62" name="Shape 162"/>
            <p:cNvSpPr/>
            <p:nvPr/>
          </p:nvSpPr>
          <p:spPr>
            <a:xfrm>
              <a:off x="504899" y="1566572"/>
              <a:ext cx="11321245"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6000" b="0" spc="-319">
                  <a:solidFill>
                    <a:srgbClr val="FFFFFF"/>
                  </a:solidFill>
                  <a:latin typeface="Montserrat Bold"/>
                  <a:ea typeface="Montserrat Bold"/>
                  <a:cs typeface="Montserrat Bold"/>
                  <a:sym typeface="Montserrat Bold"/>
                </a:defRPr>
              </a:pPr>
              <a:r>
                <a:rPr lang="en-AU" dirty="0"/>
                <a:t>Canvas</a:t>
              </a:r>
              <a:endParaRPr dirty="0"/>
            </a:p>
          </p:txBody>
        </p:sp>
        <p:sp>
          <p:nvSpPr>
            <p:cNvPr id="163" name="Shape 163"/>
            <p:cNvSpPr/>
            <p:nvPr/>
          </p:nvSpPr>
          <p:spPr>
            <a:xfrm>
              <a:off x="9414264"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65" name="Shape 165"/>
            <p:cNvSpPr/>
            <p:nvPr/>
          </p:nvSpPr>
          <p:spPr>
            <a:xfrm>
              <a:off x="13382290"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grpSp>
      <p:sp>
        <p:nvSpPr>
          <p:cNvPr id="35" name="Shape 123">
            <a:extLst>
              <a:ext uri="{FF2B5EF4-FFF2-40B4-BE49-F238E27FC236}">
                <a16:creationId xmlns:a16="http://schemas.microsoft.com/office/drawing/2014/main" id="{C9914BE5-B2C8-4C4D-B4D3-0BD7804996F1}"/>
              </a:ext>
            </a:extLst>
          </p:cNvPr>
          <p:cNvSpPr/>
          <p:nvPr/>
        </p:nvSpPr>
        <p:spPr>
          <a:xfrm>
            <a:off x="16436319" y="12505104"/>
            <a:ext cx="7428315" cy="75982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lang="en-AU" dirty="0"/>
              <a:t>Image Attribution: Mike Lewinski, https://</a:t>
            </a:r>
            <a:r>
              <a:rPr lang="en-AU" dirty="0" err="1"/>
              <a:t>unsplash.com</a:t>
            </a:r>
            <a:r>
              <a:rPr lang="en-AU" dirty="0"/>
              <a:t>/</a:t>
            </a:r>
          </a:p>
          <a:p>
            <a:pPr algn="r">
              <a:defRPr sz="2000" b="0">
                <a:solidFill>
                  <a:srgbClr val="919191"/>
                </a:solidFill>
                <a:latin typeface="Montserrat Medium"/>
                <a:ea typeface="Montserrat Medium"/>
                <a:cs typeface="Montserrat Medium"/>
                <a:sym typeface="Montserrat Medium"/>
              </a:defRPr>
            </a:pPr>
            <a:r>
              <a:rPr lang="en-AU" dirty="0"/>
              <a:t>photos/hh7UrZGZAF8</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152">
            <a:extLst>
              <a:ext uri="{FF2B5EF4-FFF2-40B4-BE49-F238E27FC236}">
                <a16:creationId xmlns:a16="http://schemas.microsoft.com/office/drawing/2014/main" id="{0AC38D80-3E31-2844-9A51-FFF43EF5E4A9}"/>
              </a:ext>
            </a:extLst>
          </p:cNvPr>
          <p:cNvSpPr/>
          <p:nvPr/>
        </p:nvSpPr>
        <p:spPr>
          <a:xfrm>
            <a:off x="540163" y="10442288"/>
            <a:ext cx="291464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a:t>
            </a:r>
          </a:p>
        </p:txBody>
      </p:sp>
      <p:sp>
        <p:nvSpPr>
          <p:cNvPr id="41" name="Shape 153">
            <a:extLst>
              <a:ext uri="{FF2B5EF4-FFF2-40B4-BE49-F238E27FC236}">
                <a16:creationId xmlns:a16="http://schemas.microsoft.com/office/drawing/2014/main" id="{BFF10EDE-CD17-2D43-A42D-D570F27C39D8}"/>
              </a:ext>
            </a:extLst>
          </p:cNvPr>
          <p:cNvSpPr/>
          <p:nvPr/>
        </p:nvSpPr>
        <p:spPr>
          <a:xfrm>
            <a:off x="4913184" y="10442288"/>
            <a:ext cx="2554258" cy="636712"/>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 </a:t>
            </a:r>
          </a:p>
        </p:txBody>
      </p:sp>
      <p:sp>
        <p:nvSpPr>
          <p:cNvPr id="42" name="Shape 154">
            <a:extLst>
              <a:ext uri="{FF2B5EF4-FFF2-40B4-BE49-F238E27FC236}">
                <a16:creationId xmlns:a16="http://schemas.microsoft.com/office/drawing/2014/main" id="{BE3E49AC-6238-564E-AA47-5006E2C3AA32}"/>
              </a:ext>
            </a:extLst>
          </p:cNvPr>
          <p:cNvSpPr/>
          <p:nvPr/>
        </p:nvSpPr>
        <p:spPr>
          <a:xfrm>
            <a:off x="20560482" y="10442288"/>
            <a:ext cx="2554258"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[1</a:t>
            </a:r>
            <a:r>
              <a:rPr lang="en-AU" dirty="0"/>
              <a:t>0-15</a:t>
            </a:r>
            <a:r>
              <a:rPr dirty="0"/>
              <a:t> min</a:t>
            </a:r>
            <a:r>
              <a:rPr lang="en-AU" dirty="0"/>
              <a:t>s</a:t>
            </a:r>
            <a:r>
              <a:rPr dirty="0"/>
              <a:t>]</a:t>
            </a:r>
          </a:p>
        </p:txBody>
      </p:sp>
      <p:sp>
        <p:nvSpPr>
          <p:cNvPr id="43" name="Shape 156">
            <a:extLst>
              <a:ext uri="{FF2B5EF4-FFF2-40B4-BE49-F238E27FC236}">
                <a16:creationId xmlns:a16="http://schemas.microsoft.com/office/drawing/2014/main" id="{3D647126-72CE-E346-8AD8-26E7D443D8A8}"/>
              </a:ext>
            </a:extLst>
          </p:cNvPr>
          <p:cNvSpPr/>
          <p:nvPr/>
        </p:nvSpPr>
        <p:spPr>
          <a:xfrm>
            <a:off x="16533544" y="10442288"/>
            <a:ext cx="2672083"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a:t>
            </a:r>
            <a:r>
              <a:rPr dirty="0"/>
              <a:t> min</a:t>
            </a:r>
            <a:r>
              <a:rPr lang="en-AU" dirty="0"/>
              <a:t>s</a:t>
            </a:r>
            <a:r>
              <a:rPr dirty="0"/>
              <a:t>]</a:t>
            </a:r>
          </a:p>
        </p:txBody>
      </p:sp>
      <p:sp>
        <p:nvSpPr>
          <p:cNvPr id="44" name="Shape 164">
            <a:extLst>
              <a:ext uri="{FF2B5EF4-FFF2-40B4-BE49-F238E27FC236}">
                <a16:creationId xmlns:a16="http://schemas.microsoft.com/office/drawing/2014/main" id="{644F0877-5300-DD46-8475-44A1C4BB124E}"/>
              </a:ext>
            </a:extLst>
          </p:cNvPr>
          <p:cNvSpPr/>
          <p:nvPr/>
        </p:nvSpPr>
        <p:spPr>
          <a:xfrm>
            <a:off x="8881208" y="10442288"/>
            <a:ext cx="2388369" cy="636712"/>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a:t>
            </a:r>
          </a:p>
        </p:txBody>
      </p:sp>
      <p:sp>
        <p:nvSpPr>
          <p:cNvPr id="45" name="Shape 166">
            <a:extLst>
              <a:ext uri="{FF2B5EF4-FFF2-40B4-BE49-F238E27FC236}">
                <a16:creationId xmlns:a16="http://schemas.microsoft.com/office/drawing/2014/main" id="{BF9AD552-FD34-014D-B63E-2F0CBA93507F}"/>
              </a:ext>
            </a:extLst>
          </p:cNvPr>
          <p:cNvSpPr/>
          <p:nvPr/>
        </p:nvSpPr>
        <p:spPr>
          <a:xfrm>
            <a:off x="12849234" y="10442288"/>
            <a:ext cx="2388369" cy="636712"/>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 </a:t>
            </a:r>
          </a:p>
        </p:txBody>
      </p:sp>
      <p:pic>
        <p:nvPicPr>
          <p:cNvPr id="39" name="Picture 38" descr="A picture containing web, cymbal&#10;&#10;Description automatically generated">
            <a:extLst>
              <a:ext uri="{FF2B5EF4-FFF2-40B4-BE49-F238E27FC236}">
                <a16:creationId xmlns:a16="http://schemas.microsoft.com/office/drawing/2014/main" id="{6534E3B8-83BF-9E45-8F84-9CC3693146DF}"/>
              </a:ext>
            </a:extLst>
          </p:cNvPr>
          <p:cNvPicPr>
            <a:picLocks noChangeAspect="1"/>
          </p:cNvPicPr>
          <p:nvPr/>
        </p:nvPicPr>
        <p:blipFill rotWithShape="1">
          <a:blip r:embed="rId2">
            <a:extLst>
              <a:ext uri="{28A0092B-C50C-407E-A947-70E740481C1C}">
                <a14:useLocalDpi xmlns:a14="http://schemas.microsoft.com/office/drawing/2010/main" val="0"/>
              </a:ext>
            </a:extLst>
          </a:blip>
          <a:srcRect l="1037" t="27224" r="2948" b="31688"/>
          <a:stretch/>
        </p:blipFill>
        <p:spPr>
          <a:xfrm>
            <a:off x="-11907" y="-52424"/>
            <a:ext cx="19486699" cy="5952518"/>
          </a:xfrm>
          <a:prstGeom prst="rect">
            <a:avLst/>
          </a:prstGeom>
        </p:spPr>
      </p:pic>
      <p:sp>
        <p:nvSpPr>
          <p:cNvPr id="186" name="Shape 186"/>
          <p:cNvSpPr/>
          <p:nvPr/>
        </p:nvSpPr>
        <p:spPr>
          <a:xfrm>
            <a:off x="4121628" y="10987347"/>
            <a:ext cx="3687763"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E2F9D214-3822-2F48-AAA9-4DEF4A12099A}"/>
              </a:ext>
            </a:extLst>
          </p:cNvPr>
          <p:cNvGrpSpPr/>
          <p:nvPr/>
        </p:nvGrpSpPr>
        <p:grpSpPr>
          <a:xfrm>
            <a:off x="-11907" y="-1182738"/>
            <a:ext cx="24474866" cy="11416365"/>
            <a:chOff x="-11907" y="-1182738"/>
            <a:chExt cx="24474866" cy="11416365"/>
          </a:xfrm>
        </p:grpSpPr>
        <p:sp>
          <p:nvSpPr>
            <p:cNvPr id="170" name="Shape 170"/>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2" name="Shape 172"/>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4" name="Shape 174"/>
            <p:cNvSpPr/>
            <p:nvPr/>
          </p:nvSpPr>
          <p:spPr>
            <a:xfrm>
              <a:off x="1334644" y="6636377"/>
              <a:ext cx="21354888" cy="260648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speculate on potential scenarios that might evolve from the adoption of your design. Use the template on the companion website to record potential positive and negative consequences using sticky notes. Focus on your own design problem, or use the ‘Designing Space Travel’ brief (p.186).</a:t>
              </a:r>
            </a:p>
            <a:p>
              <a:endParaRPr lang="en-AU" dirty="0"/>
            </a:p>
          </p:txBody>
        </p:sp>
        <p:sp>
          <p:nvSpPr>
            <p:cNvPr id="176" name="Shape 176"/>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178" name="Shape 178"/>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79" name="Shape 179"/>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180" name="Shape 180"/>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181" name="Shape 181"/>
            <p:cNvSpPr/>
            <p:nvPr/>
          </p:nvSpPr>
          <p:spPr>
            <a:xfrm>
              <a:off x="5446239" y="9195086"/>
              <a:ext cx="1038541" cy="1038541"/>
            </a:xfrm>
            <a:prstGeom prst="ellipse">
              <a:avLst/>
            </a:pr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182" name="Shape 182"/>
            <p:cNvSpPr/>
            <p:nvPr/>
          </p:nvSpPr>
          <p:spPr>
            <a:xfrm>
              <a:off x="17350314"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188" name="Shape 188"/>
            <p:cNvSpPr/>
            <p:nvPr/>
          </p:nvSpPr>
          <p:spPr>
            <a:xfrm>
              <a:off x="-11907" y="460111"/>
              <a:ext cx="160558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89" name="Shape 189"/>
            <p:cNvSpPr/>
            <p:nvPr/>
          </p:nvSpPr>
          <p:spPr>
            <a:xfrm rot="5400000">
              <a:off x="15518519" y="985272"/>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91" name="Shape 191"/>
            <p:cNvSpPr/>
            <p:nvPr/>
          </p:nvSpPr>
          <p:spPr>
            <a:xfrm>
              <a:off x="8240" y="3225128"/>
              <a:ext cx="123145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192" name="Shape 192"/>
            <p:cNvSpPr/>
            <p:nvPr/>
          </p:nvSpPr>
          <p:spPr>
            <a:xfrm rot="5400000">
              <a:off x="11791615" y="3750288"/>
              <a:ext cx="2321715" cy="12713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94" name="Shape 194"/>
            <p:cNvSpPr/>
            <p:nvPr/>
          </p:nvSpPr>
          <p:spPr>
            <a:xfrm>
              <a:off x="9414264"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196" name="Shape 196"/>
            <p:cNvSpPr/>
            <p:nvPr/>
          </p:nvSpPr>
          <p:spPr>
            <a:xfrm>
              <a:off x="13382290"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32" name="Shape 140">
              <a:extLst>
                <a:ext uri="{FF2B5EF4-FFF2-40B4-BE49-F238E27FC236}">
                  <a16:creationId xmlns:a16="http://schemas.microsoft.com/office/drawing/2014/main" id="{E9E100D9-2E59-6A40-ABAC-19AA663B9DF3}"/>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3" name="Shape 142">
              <a:extLst>
                <a:ext uri="{FF2B5EF4-FFF2-40B4-BE49-F238E27FC236}">
                  <a16:creationId xmlns:a16="http://schemas.microsoft.com/office/drawing/2014/main" id="{EA04BD00-78FB-864E-B1BF-C1A045BDDB1E}"/>
                </a:ext>
              </a:extLst>
            </p:cNvPr>
            <p:cNvSpPr/>
            <p:nvPr/>
          </p:nvSpPr>
          <p:spPr>
            <a:xfrm>
              <a:off x="19212262" y="-576935"/>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88</a:t>
              </a:r>
              <a:endParaRPr dirty="0"/>
            </a:p>
          </p:txBody>
        </p:sp>
        <p:sp>
          <p:nvSpPr>
            <p:cNvPr id="34" name="Shape 144">
              <a:extLst>
                <a:ext uri="{FF2B5EF4-FFF2-40B4-BE49-F238E27FC236}">
                  <a16:creationId xmlns:a16="http://schemas.microsoft.com/office/drawing/2014/main" id="{A20F4C54-D3E6-C04B-BA8A-FD3D92BF2F10}"/>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5" name="Shape 146">
              <a:extLst>
                <a:ext uri="{FF2B5EF4-FFF2-40B4-BE49-F238E27FC236}">
                  <a16:creationId xmlns:a16="http://schemas.microsoft.com/office/drawing/2014/main" id="{6F3B70CF-CF6B-F443-8424-0DBBEA230358}"/>
                </a:ext>
              </a:extLst>
            </p:cNvPr>
            <p:cNvSpPr/>
            <p:nvPr/>
          </p:nvSpPr>
          <p:spPr>
            <a:xfrm>
              <a:off x="19374401" y="3328931"/>
              <a:ext cx="4847481" cy="199092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dirty="0"/>
                <a:t>YOU WILL NEED</a:t>
              </a:r>
              <a:br>
                <a:rPr lang="en-AU" dirty="0"/>
              </a:br>
              <a:r>
                <a:rPr lang="en-AU" dirty="0"/>
                <a:t>2-4 people (optional),</a:t>
              </a:r>
            </a:p>
            <a:p>
              <a:pPr marR="254000" algn="r">
                <a:defRPr sz="3000" b="0">
                  <a:solidFill>
                    <a:srgbClr val="FFFFFF"/>
                  </a:solidFill>
                  <a:latin typeface="Montserrat Bold"/>
                  <a:ea typeface="Montserrat Bold"/>
                  <a:cs typeface="Montserrat Bold"/>
                  <a:sym typeface="Montserrat Bold"/>
                </a:defRPr>
              </a:pPr>
              <a:r>
                <a:rPr lang="en-AU" dirty="0"/>
                <a:t>pen, sticky notes (two</a:t>
              </a:r>
            </a:p>
            <a:p>
              <a:pPr marR="254000" algn="r">
                <a:defRPr sz="3000" b="0">
                  <a:solidFill>
                    <a:srgbClr val="FFFFFF"/>
                  </a:solidFill>
                  <a:latin typeface="Montserrat Bold"/>
                  <a:ea typeface="Montserrat Bold"/>
                  <a:cs typeface="Montserrat Bold"/>
                  <a:sym typeface="Montserrat Bold"/>
                </a:defRPr>
              </a:pPr>
              <a:r>
                <a:rPr lang="en-AU" dirty="0"/>
                <a:t>different colours)</a:t>
              </a:r>
              <a:endParaRPr dirty="0">
                <a:latin typeface="Montserrat Medium"/>
                <a:ea typeface="Montserrat Medium"/>
                <a:cs typeface="Montserrat Medium"/>
                <a:sym typeface="Montserrat Medium"/>
              </a:endParaRPr>
            </a:p>
          </p:txBody>
        </p:sp>
        <p:sp>
          <p:nvSpPr>
            <p:cNvPr id="36" name="Shape 159">
              <a:extLst>
                <a:ext uri="{FF2B5EF4-FFF2-40B4-BE49-F238E27FC236}">
                  <a16:creationId xmlns:a16="http://schemas.microsoft.com/office/drawing/2014/main" id="{87E97D08-9777-014A-94EE-6749311C14A1}"/>
                </a:ext>
              </a:extLst>
            </p:cNvPr>
            <p:cNvSpPr/>
            <p:nvPr/>
          </p:nvSpPr>
          <p:spPr>
            <a:xfrm>
              <a:off x="504898" y="-1182738"/>
              <a:ext cx="17607243"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Impact Ripple</a:t>
              </a:r>
              <a:r>
                <a:rPr sz="16000" spc="-319" dirty="0"/>
                <a:t> </a:t>
              </a:r>
            </a:p>
          </p:txBody>
        </p:sp>
        <p:sp>
          <p:nvSpPr>
            <p:cNvPr id="37" name="Shape 162">
              <a:extLst>
                <a:ext uri="{FF2B5EF4-FFF2-40B4-BE49-F238E27FC236}">
                  <a16:creationId xmlns:a16="http://schemas.microsoft.com/office/drawing/2014/main" id="{6D71F86E-A9BB-2D4B-B268-45060769A9ED}"/>
                </a:ext>
              </a:extLst>
            </p:cNvPr>
            <p:cNvSpPr/>
            <p:nvPr/>
          </p:nvSpPr>
          <p:spPr>
            <a:xfrm>
              <a:off x="504899" y="1566572"/>
              <a:ext cx="11321245"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6000" b="0" spc="-319">
                  <a:solidFill>
                    <a:srgbClr val="FFFFFF"/>
                  </a:solidFill>
                  <a:latin typeface="Montserrat Bold"/>
                  <a:ea typeface="Montserrat Bold"/>
                  <a:cs typeface="Montserrat Bold"/>
                  <a:sym typeface="Montserrat Bold"/>
                </a:defRPr>
              </a:pPr>
              <a:r>
                <a:rPr lang="en-AU" dirty="0"/>
                <a:t>Canvas</a:t>
              </a:r>
              <a:endParaRPr dirty="0"/>
            </a:p>
          </p:txBody>
        </p:sp>
      </p:grpSp>
      <p:sp>
        <p:nvSpPr>
          <p:cNvPr id="46" name="Shape 123">
            <a:extLst>
              <a:ext uri="{FF2B5EF4-FFF2-40B4-BE49-F238E27FC236}">
                <a16:creationId xmlns:a16="http://schemas.microsoft.com/office/drawing/2014/main" id="{CC92C77F-3E2E-0C45-963D-F033FAA8EE96}"/>
              </a:ext>
            </a:extLst>
          </p:cNvPr>
          <p:cNvSpPr/>
          <p:nvPr/>
        </p:nvSpPr>
        <p:spPr>
          <a:xfrm>
            <a:off x="16436319" y="12505104"/>
            <a:ext cx="7428315" cy="75982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lang="en-AU" dirty="0"/>
              <a:t>Image Attribution: Mike Lewinski, https://</a:t>
            </a:r>
            <a:r>
              <a:rPr lang="en-AU" dirty="0" err="1"/>
              <a:t>unsplash.com</a:t>
            </a:r>
            <a:r>
              <a:rPr lang="en-AU" dirty="0"/>
              <a:t>/</a:t>
            </a:r>
          </a:p>
          <a:p>
            <a:pPr algn="r">
              <a:defRPr sz="2000" b="0">
                <a:solidFill>
                  <a:srgbClr val="919191"/>
                </a:solidFill>
                <a:latin typeface="Montserrat Medium"/>
                <a:ea typeface="Montserrat Medium"/>
                <a:cs typeface="Montserrat Medium"/>
                <a:sym typeface="Montserrat Medium"/>
              </a:defRPr>
            </a:pPr>
            <a:r>
              <a:rPr lang="en-AU" dirty="0"/>
              <a:t>photos/hh7UrZGZAF8</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152">
            <a:extLst>
              <a:ext uri="{FF2B5EF4-FFF2-40B4-BE49-F238E27FC236}">
                <a16:creationId xmlns:a16="http://schemas.microsoft.com/office/drawing/2014/main" id="{6CD1AB71-FE8C-DA4A-9845-2174449C422B}"/>
              </a:ext>
            </a:extLst>
          </p:cNvPr>
          <p:cNvSpPr/>
          <p:nvPr/>
        </p:nvSpPr>
        <p:spPr>
          <a:xfrm>
            <a:off x="540163" y="10442288"/>
            <a:ext cx="291464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a:t>
            </a:r>
          </a:p>
        </p:txBody>
      </p:sp>
      <p:sp>
        <p:nvSpPr>
          <p:cNvPr id="41" name="Shape 153">
            <a:extLst>
              <a:ext uri="{FF2B5EF4-FFF2-40B4-BE49-F238E27FC236}">
                <a16:creationId xmlns:a16="http://schemas.microsoft.com/office/drawing/2014/main" id="{13315B4C-F8F6-EE48-ABB9-3E6BAA0E2435}"/>
              </a:ext>
            </a:extLst>
          </p:cNvPr>
          <p:cNvSpPr/>
          <p:nvPr/>
        </p:nvSpPr>
        <p:spPr>
          <a:xfrm>
            <a:off x="4913184" y="10442288"/>
            <a:ext cx="2554258" cy="636712"/>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 </a:t>
            </a:r>
          </a:p>
        </p:txBody>
      </p:sp>
      <p:sp>
        <p:nvSpPr>
          <p:cNvPr id="42" name="Shape 154">
            <a:extLst>
              <a:ext uri="{FF2B5EF4-FFF2-40B4-BE49-F238E27FC236}">
                <a16:creationId xmlns:a16="http://schemas.microsoft.com/office/drawing/2014/main" id="{0D2AC102-E517-2F44-94D8-B1B6C226FCAF}"/>
              </a:ext>
            </a:extLst>
          </p:cNvPr>
          <p:cNvSpPr/>
          <p:nvPr/>
        </p:nvSpPr>
        <p:spPr>
          <a:xfrm>
            <a:off x="20560482" y="10442288"/>
            <a:ext cx="2554258"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[1</a:t>
            </a:r>
            <a:r>
              <a:rPr lang="en-AU" dirty="0"/>
              <a:t>0-15</a:t>
            </a:r>
            <a:r>
              <a:rPr dirty="0"/>
              <a:t> min</a:t>
            </a:r>
            <a:r>
              <a:rPr lang="en-AU" dirty="0"/>
              <a:t>s</a:t>
            </a:r>
            <a:r>
              <a:rPr dirty="0"/>
              <a:t>]</a:t>
            </a:r>
          </a:p>
        </p:txBody>
      </p:sp>
      <p:sp>
        <p:nvSpPr>
          <p:cNvPr id="43" name="Shape 156">
            <a:extLst>
              <a:ext uri="{FF2B5EF4-FFF2-40B4-BE49-F238E27FC236}">
                <a16:creationId xmlns:a16="http://schemas.microsoft.com/office/drawing/2014/main" id="{A8DEDE60-E20A-BC4D-9E2A-F3271B771BE7}"/>
              </a:ext>
            </a:extLst>
          </p:cNvPr>
          <p:cNvSpPr/>
          <p:nvPr/>
        </p:nvSpPr>
        <p:spPr>
          <a:xfrm>
            <a:off x="16533544" y="10442288"/>
            <a:ext cx="2672083"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a:t>
            </a:r>
            <a:r>
              <a:rPr dirty="0"/>
              <a:t> min</a:t>
            </a:r>
            <a:r>
              <a:rPr lang="en-AU" dirty="0"/>
              <a:t>s</a:t>
            </a:r>
            <a:r>
              <a:rPr dirty="0"/>
              <a:t>]</a:t>
            </a:r>
          </a:p>
        </p:txBody>
      </p:sp>
      <p:sp>
        <p:nvSpPr>
          <p:cNvPr id="44" name="Shape 164">
            <a:extLst>
              <a:ext uri="{FF2B5EF4-FFF2-40B4-BE49-F238E27FC236}">
                <a16:creationId xmlns:a16="http://schemas.microsoft.com/office/drawing/2014/main" id="{CCA93002-3051-7C44-A424-C8EEC2F13A27}"/>
              </a:ext>
            </a:extLst>
          </p:cNvPr>
          <p:cNvSpPr/>
          <p:nvPr/>
        </p:nvSpPr>
        <p:spPr>
          <a:xfrm>
            <a:off x="8881208" y="10442288"/>
            <a:ext cx="2388369" cy="636712"/>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a:t>
            </a:r>
          </a:p>
        </p:txBody>
      </p:sp>
      <p:sp>
        <p:nvSpPr>
          <p:cNvPr id="45" name="Shape 166">
            <a:extLst>
              <a:ext uri="{FF2B5EF4-FFF2-40B4-BE49-F238E27FC236}">
                <a16:creationId xmlns:a16="http://schemas.microsoft.com/office/drawing/2014/main" id="{236EDDE6-7AD6-6F4D-AEB5-033E1883467B}"/>
              </a:ext>
            </a:extLst>
          </p:cNvPr>
          <p:cNvSpPr/>
          <p:nvPr/>
        </p:nvSpPr>
        <p:spPr>
          <a:xfrm>
            <a:off x="12849234" y="10442288"/>
            <a:ext cx="2388369" cy="636712"/>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 </a:t>
            </a:r>
          </a:p>
        </p:txBody>
      </p:sp>
      <p:pic>
        <p:nvPicPr>
          <p:cNvPr id="38" name="Picture 37" descr="A picture containing web, cymbal&#10;&#10;Description automatically generated">
            <a:extLst>
              <a:ext uri="{FF2B5EF4-FFF2-40B4-BE49-F238E27FC236}">
                <a16:creationId xmlns:a16="http://schemas.microsoft.com/office/drawing/2014/main" id="{86047798-1713-4440-A6F5-B6837D74621D}"/>
              </a:ext>
            </a:extLst>
          </p:cNvPr>
          <p:cNvPicPr>
            <a:picLocks noChangeAspect="1"/>
          </p:cNvPicPr>
          <p:nvPr/>
        </p:nvPicPr>
        <p:blipFill rotWithShape="1">
          <a:blip r:embed="rId2">
            <a:extLst>
              <a:ext uri="{28A0092B-C50C-407E-A947-70E740481C1C}">
                <a14:useLocalDpi xmlns:a14="http://schemas.microsoft.com/office/drawing/2010/main" val="0"/>
              </a:ext>
            </a:extLst>
          </a:blip>
          <a:srcRect l="1037" t="27224" r="2948" b="31688"/>
          <a:stretch/>
        </p:blipFill>
        <p:spPr>
          <a:xfrm>
            <a:off x="-11907" y="-52424"/>
            <a:ext cx="19486699" cy="5952518"/>
          </a:xfrm>
          <a:prstGeom prst="rect">
            <a:avLst/>
          </a:prstGeom>
        </p:spPr>
      </p:pic>
      <p:sp>
        <p:nvSpPr>
          <p:cNvPr id="217" name="Shape 217"/>
          <p:cNvSpPr/>
          <p:nvPr/>
        </p:nvSpPr>
        <p:spPr>
          <a:xfrm>
            <a:off x="8089653"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grpSp>
        <p:nvGrpSpPr>
          <p:cNvPr id="2" name="Group 1">
            <a:extLst>
              <a:ext uri="{FF2B5EF4-FFF2-40B4-BE49-F238E27FC236}">
                <a16:creationId xmlns:a16="http://schemas.microsoft.com/office/drawing/2014/main" id="{A13ECE4E-AA91-1F43-981B-EEF656856056}"/>
              </a:ext>
            </a:extLst>
          </p:cNvPr>
          <p:cNvGrpSpPr/>
          <p:nvPr/>
        </p:nvGrpSpPr>
        <p:grpSpPr>
          <a:xfrm>
            <a:off x="-11907" y="-1182738"/>
            <a:ext cx="24474866" cy="11416365"/>
            <a:chOff x="-11907" y="-1182738"/>
            <a:chExt cx="24474866" cy="11416365"/>
          </a:xfrm>
        </p:grpSpPr>
        <p:sp>
          <p:nvSpPr>
            <p:cNvPr id="201" name="Shape 201"/>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03" name="Shape 203"/>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05" name="Shape 205"/>
            <p:cNvSpPr/>
            <p:nvPr/>
          </p:nvSpPr>
          <p:spPr>
            <a:xfrm>
              <a:off x="1334644" y="6636377"/>
              <a:ext cx="21354888" cy="3098924"/>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speculate on potential scenarios that might evolve from the adoption of your design. Use the template on the companion website to record potential positive and negative consequences using sticky notes. Focus on your own design problem, or use the ‘Designing Space Travel’ brief (p.186).</a:t>
              </a:r>
            </a:p>
            <a:p>
              <a:endParaRPr lang="en-AU" dirty="0"/>
            </a:p>
            <a:p>
              <a:r>
                <a:rPr dirty="0"/>
                <a:t>. </a:t>
              </a:r>
            </a:p>
          </p:txBody>
        </p:sp>
        <p:sp>
          <p:nvSpPr>
            <p:cNvPr id="207" name="Shape 207"/>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209" name="Shape 209"/>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10" name="Shape 210"/>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11" name="Shape 211"/>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212" name="Shape 212"/>
            <p:cNvSpPr/>
            <p:nvPr/>
          </p:nvSpPr>
          <p:spPr>
            <a:xfrm>
              <a:off x="5446239"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13" name="Shape 213"/>
            <p:cNvSpPr/>
            <p:nvPr/>
          </p:nvSpPr>
          <p:spPr>
            <a:xfrm>
              <a:off x="17350314"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19" name="Shape 219"/>
            <p:cNvSpPr/>
            <p:nvPr/>
          </p:nvSpPr>
          <p:spPr>
            <a:xfrm>
              <a:off x="-11907" y="460111"/>
              <a:ext cx="160558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20" name="Shape 220"/>
            <p:cNvSpPr/>
            <p:nvPr/>
          </p:nvSpPr>
          <p:spPr>
            <a:xfrm rot="5400000">
              <a:off x="15518519" y="985272"/>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22" name="Shape 222"/>
            <p:cNvSpPr/>
            <p:nvPr/>
          </p:nvSpPr>
          <p:spPr>
            <a:xfrm>
              <a:off x="8240" y="3225128"/>
              <a:ext cx="123145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23" name="Shape 223"/>
            <p:cNvSpPr/>
            <p:nvPr/>
          </p:nvSpPr>
          <p:spPr>
            <a:xfrm rot="5400000">
              <a:off x="11791615" y="3750288"/>
              <a:ext cx="2321715" cy="12713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25" name="Shape 225"/>
            <p:cNvSpPr/>
            <p:nvPr/>
          </p:nvSpPr>
          <p:spPr>
            <a:xfrm>
              <a:off x="9414264" y="9195086"/>
              <a:ext cx="1038542" cy="1038541"/>
            </a:xfrm>
            <a:prstGeom prst="ellipse">
              <a:avLst/>
            </a:pr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27" name="Shape 227"/>
            <p:cNvSpPr/>
            <p:nvPr/>
          </p:nvSpPr>
          <p:spPr>
            <a:xfrm>
              <a:off x="13382290"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32" name="Shape 140">
              <a:extLst>
                <a:ext uri="{FF2B5EF4-FFF2-40B4-BE49-F238E27FC236}">
                  <a16:creationId xmlns:a16="http://schemas.microsoft.com/office/drawing/2014/main" id="{F960757D-B887-2D49-A24A-5C9D37BA9F7A}"/>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3" name="Shape 142">
              <a:extLst>
                <a:ext uri="{FF2B5EF4-FFF2-40B4-BE49-F238E27FC236}">
                  <a16:creationId xmlns:a16="http://schemas.microsoft.com/office/drawing/2014/main" id="{9E6A2281-5358-1D49-A951-02F77CA9A642}"/>
                </a:ext>
              </a:extLst>
            </p:cNvPr>
            <p:cNvSpPr/>
            <p:nvPr/>
          </p:nvSpPr>
          <p:spPr>
            <a:xfrm>
              <a:off x="19212262" y="-576935"/>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88</a:t>
              </a:r>
              <a:endParaRPr dirty="0"/>
            </a:p>
          </p:txBody>
        </p:sp>
        <p:sp>
          <p:nvSpPr>
            <p:cNvPr id="34" name="Shape 144">
              <a:extLst>
                <a:ext uri="{FF2B5EF4-FFF2-40B4-BE49-F238E27FC236}">
                  <a16:creationId xmlns:a16="http://schemas.microsoft.com/office/drawing/2014/main" id="{65824042-4908-A34A-AC95-F25E5E2E4362}"/>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5" name="Shape 146">
              <a:extLst>
                <a:ext uri="{FF2B5EF4-FFF2-40B4-BE49-F238E27FC236}">
                  <a16:creationId xmlns:a16="http://schemas.microsoft.com/office/drawing/2014/main" id="{28D2BCE8-91CD-E64C-99D4-17AE940A465E}"/>
                </a:ext>
              </a:extLst>
            </p:cNvPr>
            <p:cNvSpPr/>
            <p:nvPr/>
          </p:nvSpPr>
          <p:spPr>
            <a:xfrm>
              <a:off x="19374401" y="3328931"/>
              <a:ext cx="4847481" cy="199092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dirty="0"/>
                <a:t>YOU WILL NEED</a:t>
              </a:r>
              <a:br>
                <a:rPr lang="en-AU" dirty="0"/>
              </a:br>
              <a:r>
                <a:rPr lang="en-AU" dirty="0"/>
                <a:t>2-4 people (optional),</a:t>
              </a:r>
            </a:p>
            <a:p>
              <a:pPr marR="254000" algn="r">
                <a:defRPr sz="3000" b="0">
                  <a:solidFill>
                    <a:srgbClr val="FFFFFF"/>
                  </a:solidFill>
                  <a:latin typeface="Montserrat Bold"/>
                  <a:ea typeface="Montserrat Bold"/>
                  <a:cs typeface="Montserrat Bold"/>
                  <a:sym typeface="Montserrat Bold"/>
                </a:defRPr>
              </a:pPr>
              <a:r>
                <a:rPr lang="en-AU" dirty="0"/>
                <a:t>pen, sticky notes (two</a:t>
              </a:r>
            </a:p>
            <a:p>
              <a:pPr marR="254000" algn="r">
                <a:defRPr sz="3000" b="0">
                  <a:solidFill>
                    <a:srgbClr val="FFFFFF"/>
                  </a:solidFill>
                  <a:latin typeface="Montserrat Bold"/>
                  <a:ea typeface="Montserrat Bold"/>
                  <a:cs typeface="Montserrat Bold"/>
                  <a:sym typeface="Montserrat Bold"/>
                </a:defRPr>
              </a:pPr>
              <a:r>
                <a:rPr lang="en-AU" dirty="0"/>
                <a:t>different colours)</a:t>
              </a:r>
              <a:endParaRPr dirty="0">
                <a:latin typeface="Montserrat Medium"/>
                <a:ea typeface="Montserrat Medium"/>
                <a:cs typeface="Montserrat Medium"/>
                <a:sym typeface="Montserrat Medium"/>
              </a:endParaRPr>
            </a:p>
          </p:txBody>
        </p:sp>
        <p:sp>
          <p:nvSpPr>
            <p:cNvPr id="36" name="Shape 159">
              <a:extLst>
                <a:ext uri="{FF2B5EF4-FFF2-40B4-BE49-F238E27FC236}">
                  <a16:creationId xmlns:a16="http://schemas.microsoft.com/office/drawing/2014/main" id="{D13160E7-79EB-2045-84E8-0F84FD84EFB9}"/>
                </a:ext>
              </a:extLst>
            </p:cNvPr>
            <p:cNvSpPr/>
            <p:nvPr/>
          </p:nvSpPr>
          <p:spPr>
            <a:xfrm>
              <a:off x="504899" y="-1182738"/>
              <a:ext cx="15963340"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Impact Ripple</a:t>
              </a:r>
              <a:r>
                <a:rPr sz="16000" spc="-319" dirty="0"/>
                <a:t> </a:t>
              </a:r>
            </a:p>
          </p:txBody>
        </p:sp>
        <p:sp>
          <p:nvSpPr>
            <p:cNvPr id="37" name="Shape 162">
              <a:extLst>
                <a:ext uri="{FF2B5EF4-FFF2-40B4-BE49-F238E27FC236}">
                  <a16:creationId xmlns:a16="http://schemas.microsoft.com/office/drawing/2014/main" id="{14BAA7BE-3390-F44D-83D1-10E839FEDB8E}"/>
                </a:ext>
              </a:extLst>
            </p:cNvPr>
            <p:cNvSpPr/>
            <p:nvPr/>
          </p:nvSpPr>
          <p:spPr>
            <a:xfrm>
              <a:off x="504899" y="1566572"/>
              <a:ext cx="11321245"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6000" b="0" spc="-319">
                  <a:solidFill>
                    <a:srgbClr val="FFFFFF"/>
                  </a:solidFill>
                  <a:latin typeface="Montserrat Bold"/>
                  <a:ea typeface="Montserrat Bold"/>
                  <a:cs typeface="Montserrat Bold"/>
                  <a:sym typeface="Montserrat Bold"/>
                </a:defRPr>
              </a:pPr>
              <a:r>
                <a:rPr lang="en-AU" dirty="0"/>
                <a:t>Canvas</a:t>
              </a:r>
              <a:endParaRPr dirty="0"/>
            </a:p>
          </p:txBody>
        </p:sp>
      </p:grpSp>
      <p:sp>
        <p:nvSpPr>
          <p:cNvPr id="46" name="Shape 123">
            <a:extLst>
              <a:ext uri="{FF2B5EF4-FFF2-40B4-BE49-F238E27FC236}">
                <a16:creationId xmlns:a16="http://schemas.microsoft.com/office/drawing/2014/main" id="{6F06D59F-F246-5E4A-93B1-4A152538296A}"/>
              </a:ext>
            </a:extLst>
          </p:cNvPr>
          <p:cNvSpPr/>
          <p:nvPr/>
        </p:nvSpPr>
        <p:spPr>
          <a:xfrm>
            <a:off x="16436319" y="12505104"/>
            <a:ext cx="7428315" cy="75982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lang="en-AU" dirty="0"/>
              <a:t>Image Attribution: Mike Lewinski, https://</a:t>
            </a:r>
            <a:r>
              <a:rPr lang="en-AU" dirty="0" err="1"/>
              <a:t>unsplash.com</a:t>
            </a:r>
            <a:r>
              <a:rPr lang="en-AU" dirty="0"/>
              <a:t>/</a:t>
            </a:r>
          </a:p>
          <a:p>
            <a:pPr algn="r">
              <a:defRPr sz="2000" b="0">
                <a:solidFill>
                  <a:srgbClr val="919191"/>
                </a:solidFill>
                <a:latin typeface="Montserrat Medium"/>
                <a:ea typeface="Montserrat Medium"/>
                <a:cs typeface="Montserrat Medium"/>
                <a:sym typeface="Montserrat Medium"/>
              </a:defRPr>
            </a:pPr>
            <a:r>
              <a:rPr lang="en-AU" dirty="0"/>
              <a:t>photos/hh7UrZGZAF8</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152">
            <a:extLst>
              <a:ext uri="{FF2B5EF4-FFF2-40B4-BE49-F238E27FC236}">
                <a16:creationId xmlns:a16="http://schemas.microsoft.com/office/drawing/2014/main" id="{17BD4EAF-5581-6740-9EAB-80157957538B}"/>
              </a:ext>
            </a:extLst>
          </p:cNvPr>
          <p:cNvSpPr/>
          <p:nvPr/>
        </p:nvSpPr>
        <p:spPr>
          <a:xfrm>
            <a:off x="540163" y="10442288"/>
            <a:ext cx="291464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a:t>
            </a:r>
          </a:p>
        </p:txBody>
      </p:sp>
      <p:sp>
        <p:nvSpPr>
          <p:cNvPr id="41" name="Shape 153">
            <a:extLst>
              <a:ext uri="{FF2B5EF4-FFF2-40B4-BE49-F238E27FC236}">
                <a16:creationId xmlns:a16="http://schemas.microsoft.com/office/drawing/2014/main" id="{582FB374-8828-1244-A8A7-54352AA6F240}"/>
              </a:ext>
            </a:extLst>
          </p:cNvPr>
          <p:cNvSpPr/>
          <p:nvPr/>
        </p:nvSpPr>
        <p:spPr>
          <a:xfrm>
            <a:off x="4913184" y="10442288"/>
            <a:ext cx="2554258" cy="636712"/>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 </a:t>
            </a:r>
          </a:p>
        </p:txBody>
      </p:sp>
      <p:sp>
        <p:nvSpPr>
          <p:cNvPr id="42" name="Shape 154">
            <a:extLst>
              <a:ext uri="{FF2B5EF4-FFF2-40B4-BE49-F238E27FC236}">
                <a16:creationId xmlns:a16="http://schemas.microsoft.com/office/drawing/2014/main" id="{58FCB019-880B-7C47-8CEF-8AA1A5B961CD}"/>
              </a:ext>
            </a:extLst>
          </p:cNvPr>
          <p:cNvSpPr/>
          <p:nvPr/>
        </p:nvSpPr>
        <p:spPr>
          <a:xfrm>
            <a:off x="20560482" y="10442288"/>
            <a:ext cx="2554258"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[1</a:t>
            </a:r>
            <a:r>
              <a:rPr lang="en-AU" dirty="0"/>
              <a:t>0-15</a:t>
            </a:r>
            <a:r>
              <a:rPr dirty="0"/>
              <a:t> min</a:t>
            </a:r>
            <a:r>
              <a:rPr lang="en-AU" dirty="0"/>
              <a:t>s</a:t>
            </a:r>
            <a:r>
              <a:rPr dirty="0"/>
              <a:t>]</a:t>
            </a:r>
          </a:p>
        </p:txBody>
      </p:sp>
      <p:sp>
        <p:nvSpPr>
          <p:cNvPr id="43" name="Shape 156">
            <a:extLst>
              <a:ext uri="{FF2B5EF4-FFF2-40B4-BE49-F238E27FC236}">
                <a16:creationId xmlns:a16="http://schemas.microsoft.com/office/drawing/2014/main" id="{A8FD2CC1-63DE-B64E-A764-F459F286F172}"/>
              </a:ext>
            </a:extLst>
          </p:cNvPr>
          <p:cNvSpPr/>
          <p:nvPr/>
        </p:nvSpPr>
        <p:spPr>
          <a:xfrm>
            <a:off x="16533544" y="10442288"/>
            <a:ext cx="2672083"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a:t>
            </a:r>
            <a:r>
              <a:rPr dirty="0"/>
              <a:t> min</a:t>
            </a:r>
            <a:r>
              <a:rPr lang="en-AU" dirty="0"/>
              <a:t>s</a:t>
            </a:r>
            <a:r>
              <a:rPr dirty="0"/>
              <a:t>]</a:t>
            </a:r>
          </a:p>
        </p:txBody>
      </p:sp>
      <p:sp>
        <p:nvSpPr>
          <p:cNvPr id="44" name="Shape 164">
            <a:extLst>
              <a:ext uri="{FF2B5EF4-FFF2-40B4-BE49-F238E27FC236}">
                <a16:creationId xmlns:a16="http://schemas.microsoft.com/office/drawing/2014/main" id="{46821297-CF31-9643-86FE-645E81BD789B}"/>
              </a:ext>
            </a:extLst>
          </p:cNvPr>
          <p:cNvSpPr/>
          <p:nvPr/>
        </p:nvSpPr>
        <p:spPr>
          <a:xfrm>
            <a:off x="8881208" y="10442288"/>
            <a:ext cx="2388369" cy="636712"/>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a:t>
            </a:r>
          </a:p>
        </p:txBody>
      </p:sp>
      <p:sp>
        <p:nvSpPr>
          <p:cNvPr id="45" name="Shape 166">
            <a:extLst>
              <a:ext uri="{FF2B5EF4-FFF2-40B4-BE49-F238E27FC236}">
                <a16:creationId xmlns:a16="http://schemas.microsoft.com/office/drawing/2014/main" id="{1C47FBE9-DB1D-1544-AA5F-961CE9CC4DF0}"/>
              </a:ext>
            </a:extLst>
          </p:cNvPr>
          <p:cNvSpPr/>
          <p:nvPr/>
        </p:nvSpPr>
        <p:spPr>
          <a:xfrm>
            <a:off x="12849234" y="10442288"/>
            <a:ext cx="2388369" cy="636712"/>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 </a:t>
            </a:r>
          </a:p>
        </p:txBody>
      </p:sp>
      <p:pic>
        <p:nvPicPr>
          <p:cNvPr id="38" name="Picture 37" descr="A picture containing web, cymbal&#10;&#10;Description automatically generated">
            <a:extLst>
              <a:ext uri="{FF2B5EF4-FFF2-40B4-BE49-F238E27FC236}">
                <a16:creationId xmlns:a16="http://schemas.microsoft.com/office/drawing/2014/main" id="{64B2556D-2A52-1840-BEE8-8AB659D4960A}"/>
              </a:ext>
            </a:extLst>
          </p:cNvPr>
          <p:cNvPicPr>
            <a:picLocks noChangeAspect="1"/>
          </p:cNvPicPr>
          <p:nvPr/>
        </p:nvPicPr>
        <p:blipFill rotWithShape="1">
          <a:blip r:embed="rId2">
            <a:extLst>
              <a:ext uri="{28A0092B-C50C-407E-A947-70E740481C1C}">
                <a14:useLocalDpi xmlns:a14="http://schemas.microsoft.com/office/drawing/2010/main" val="0"/>
              </a:ext>
            </a:extLst>
          </a:blip>
          <a:srcRect l="1037" t="27224" r="2948" b="31688"/>
          <a:stretch/>
        </p:blipFill>
        <p:spPr>
          <a:xfrm>
            <a:off x="-11907" y="-52424"/>
            <a:ext cx="19486699" cy="5952518"/>
          </a:xfrm>
          <a:prstGeom prst="rect">
            <a:avLst/>
          </a:prstGeom>
        </p:spPr>
      </p:pic>
      <p:grpSp>
        <p:nvGrpSpPr>
          <p:cNvPr id="2" name="Group 1">
            <a:extLst>
              <a:ext uri="{FF2B5EF4-FFF2-40B4-BE49-F238E27FC236}">
                <a16:creationId xmlns:a16="http://schemas.microsoft.com/office/drawing/2014/main" id="{F5172BCF-7BEB-4B4F-9797-3782D0919E18}"/>
              </a:ext>
            </a:extLst>
          </p:cNvPr>
          <p:cNvGrpSpPr/>
          <p:nvPr/>
        </p:nvGrpSpPr>
        <p:grpSpPr>
          <a:xfrm>
            <a:off x="-11907" y="-1182738"/>
            <a:ext cx="24474866" cy="11416365"/>
            <a:chOff x="-11907" y="-1182738"/>
            <a:chExt cx="24474866" cy="11416365"/>
          </a:xfrm>
        </p:grpSpPr>
        <p:sp>
          <p:nvSpPr>
            <p:cNvPr id="232" name="Shape 232"/>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34" name="Shape 234"/>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36" name="Shape 236"/>
            <p:cNvSpPr/>
            <p:nvPr/>
          </p:nvSpPr>
          <p:spPr>
            <a:xfrm>
              <a:off x="1334644" y="6636377"/>
              <a:ext cx="21354888" cy="260648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speculate on potential scenarios that might evolve from the adoption of your design. Use the template on the companion website to record potential positive and negative consequences using sticky notes. Focus on your own design problem, or use the ‘Designing Space Travel’ brief (p.186).</a:t>
              </a:r>
            </a:p>
            <a:p>
              <a:endParaRPr lang="en-AU" dirty="0"/>
            </a:p>
          </p:txBody>
        </p:sp>
        <p:sp>
          <p:nvSpPr>
            <p:cNvPr id="238" name="Shape 238"/>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240" name="Shape 240"/>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41" name="Shape 241"/>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42" name="Shape 242"/>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243" name="Shape 243"/>
            <p:cNvSpPr/>
            <p:nvPr/>
          </p:nvSpPr>
          <p:spPr>
            <a:xfrm>
              <a:off x="5446239"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44" name="Shape 244"/>
            <p:cNvSpPr/>
            <p:nvPr/>
          </p:nvSpPr>
          <p:spPr>
            <a:xfrm>
              <a:off x="17350314"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49" name="Shape 249"/>
            <p:cNvSpPr/>
            <p:nvPr/>
          </p:nvSpPr>
          <p:spPr>
            <a:xfrm>
              <a:off x="-11907" y="460111"/>
              <a:ext cx="160558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50" name="Shape 250"/>
            <p:cNvSpPr/>
            <p:nvPr/>
          </p:nvSpPr>
          <p:spPr>
            <a:xfrm rot="5400000">
              <a:off x="15518519" y="985272"/>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52" name="Shape 252"/>
            <p:cNvSpPr/>
            <p:nvPr/>
          </p:nvSpPr>
          <p:spPr>
            <a:xfrm>
              <a:off x="8240" y="3225128"/>
              <a:ext cx="123145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53" name="Shape 253"/>
            <p:cNvSpPr/>
            <p:nvPr/>
          </p:nvSpPr>
          <p:spPr>
            <a:xfrm rot="5400000">
              <a:off x="11791615" y="3750288"/>
              <a:ext cx="2321715" cy="12713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55" name="Shape 255"/>
            <p:cNvSpPr/>
            <p:nvPr/>
          </p:nvSpPr>
          <p:spPr>
            <a:xfrm>
              <a:off x="9414264"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57" name="Shape 257"/>
            <p:cNvSpPr/>
            <p:nvPr/>
          </p:nvSpPr>
          <p:spPr>
            <a:xfrm>
              <a:off x="13382290" y="9195086"/>
              <a:ext cx="1038541" cy="1038541"/>
            </a:xfrm>
            <a:prstGeom prst="ellipse">
              <a:avLst/>
            </a:pr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32" name="Shape 140">
              <a:extLst>
                <a:ext uri="{FF2B5EF4-FFF2-40B4-BE49-F238E27FC236}">
                  <a16:creationId xmlns:a16="http://schemas.microsoft.com/office/drawing/2014/main" id="{46FEF41C-ECF3-E84E-B510-5CEDBA94D595}"/>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3" name="Shape 142">
              <a:extLst>
                <a:ext uri="{FF2B5EF4-FFF2-40B4-BE49-F238E27FC236}">
                  <a16:creationId xmlns:a16="http://schemas.microsoft.com/office/drawing/2014/main" id="{3AAD070F-0546-0F4A-AA3D-DDF47282626B}"/>
                </a:ext>
              </a:extLst>
            </p:cNvPr>
            <p:cNvSpPr/>
            <p:nvPr/>
          </p:nvSpPr>
          <p:spPr>
            <a:xfrm>
              <a:off x="19212262" y="-576935"/>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88</a:t>
              </a:r>
              <a:endParaRPr dirty="0"/>
            </a:p>
          </p:txBody>
        </p:sp>
        <p:sp>
          <p:nvSpPr>
            <p:cNvPr id="34" name="Shape 144">
              <a:extLst>
                <a:ext uri="{FF2B5EF4-FFF2-40B4-BE49-F238E27FC236}">
                  <a16:creationId xmlns:a16="http://schemas.microsoft.com/office/drawing/2014/main" id="{9E14757C-D97C-1C4C-8FFC-F55C3234EA07}"/>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5" name="Shape 146">
              <a:extLst>
                <a:ext uri="{FF2B5EF4-FFF2-40B4-BE49-F238E27FC236}">
                  <a16:creationId xmlns:a16="http://schemas.microsoft.com/office/drawing/2014/main" id="{50D2285A-03A3-9D42-9783-39322CFF3DCC}"/>
                </a:ext>
              </a:extLst>
            </p:cNvPr>
            <p:cNvSpPr/>
            <p:nvPr/>
          </p:nvSpPr>
          <p:spPr>
            <a:xfrm>
              <a:off x="19374401" y="3328931"/>
              <a:ext cx="4847481" cy="199092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dirty="0"/>
                <a:t>YOU WILL NEED</a:t>
              </a:r>
              <a:br>
                <a:rPr lang="en-AU" dirty="0"/>
              </a:br>
              <a:r>
                <a:rPr lang="en-AU" dirty="0"/>
                <a:t>2-4 people (optional),</a:t>
              </a:r>
            </a:p>
            <a:p>
              <a:pPr marR="254000" algn="r">
                <a:defRPr sz="3000" b="0">
                  <a:solidFill>
                    <a:srgbClr val="FFFFFF"/>
                  </a:solidFill>
                  <a:latin typeface="Montserrat Bold"/>
                  <a:ea typeface="Montserrat Bold"/>
                  <a:cs typeface="Montserrat Bold"/>
                  <a:sym typeface="Montserrat Bold"/>
                </a:defRPr>
              </a:pPr>
              <a:r>
                <a:rPr lang="en-AU" dirty="0"/>
                <a:t>pen, sticky notes (two</a:t>
              </a:r>
            </a:p>
            <a:p>
              <a:pPr marR="254000" algn="r">
                <a:defRPr sz="3000" b="0">
                  <a:solidFill>
                    <a:srgbClr val="FFFFFF"/>
                  </a:solidFill>
                  <a:latin typeface="Montserrat Bold"/>
                  <a:ea typeface="Montserrat Bold"/>
                  <a:cs typeface="Montserrat Bold"/>
                  <a:sym typeface="Montserrat Bold"/>
                </a:defRPr>
              </a:pPr>
              <a:r>
                <a:rPr lang="en-AU" dirty="0"/>
                <a:t>different colours)</a:t>
              </a:r>
              <a:endParaRPr dirty="0">
                <a:latin typeface="Montserrat Medium"/>
                <a:ea typeface="Montserrat Medium"/>
                <a:cs typeface="Montserrat Medium"/>
                <a:sym typeface="Montserrat Medium"/>
              </a:endParaRPr>
            </a:p>
          </p:txBody>
        </p:sp>
        <p:sp>
          <p:nvSpPr>
            <p:cNvPr id="36" name="Shape 159">
              <a:extLst>
                <a:ext uri="{FF2B5EF4-FFF2-40B4-BE49-F238E27FC236}">
                  <a16:creationId xmlns:a16="http://schemas.microsoft.com/office/drawing/2014/main" id="{BB2637E8-3B71-B644-B136-7B0F53970270}"/>
                </a:ext>
              </a:extLst>
            </p:cNvPr>
            <p:cNvSpPr/>
            <p:nvPr/>
          </p:nvSpPr>
          <p:spPr>
            <a:xfrm>
              <a:off x="504898" y="-1182738"/>
              <a:ext cx="16810175"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Impact Ripple</a:t>
              </a:r>
              <a:r>
                <a:rPr sz="16000" spc="-319" dirty="0"/>
                <a:t> </a:t>
              </a:r>
            </a:p>
          </p:txBody>
        </p:sp>
        <p:sp>
          <p:nvSpPr>
            <p:cNvPr id="37" name="Shape 162">
              <a:extLst>
                <a:ext uri="{FF2B5EF4-FFF2-40B4-BE49-F238E27FC236}">
                  <a16:creationId xmlns:a16="http://schemas.microsoft.com/office/drawing/2014/main" id="{9DE4C810-C628-DD4C-9E97-496EBEDD0953}"/>
                </a:ext>
              </a:extLst>
            </p:cNvPr>
            <p:cNvSpPr/>
            <p:nvPr/>
          </p:nvSpPr>
          <p:spPr>
            <a:xfrm>
              <a:off x="504899" y="1566572"/>
              <a:ext cx="11321245"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6000" b="0" spc="-319">
                  <a:solidFill>
                    <a:srgbClr val="FFFFFF"/>
                  </a:solidFill>
                  <a:latin typeface="Montserrat Bold"/>
                  <a:ea typeface="Montserrat Bold"/>
                  <a:cs typeface="Montserrat Bold"/>
                  <a:sym typeface="Montserrat Bold"/>
                </a:defRPr>
              </a:pPr>
              <a:r>
                <a:rPr lang="en-AU" dirty="0"/>
                <a:t>Canvas</a:t>
              </a:r>
              <a:endParaRPr dirty="0"/>
            </a:p>
          </p:txBody>
        </p:sp>
      </p:grpSp>
      <p:sp>
        <p:nvSpPr>
          <p:cNvPr id="260" name="Shape 260"/>
          <p:cNvSpPr/>
          <p:nvPr/>
        </p:nvSpPr>
        <p:spPr>
          <a:xfrm>
            <a:off x="12057678"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
        <p:nvSpPr>
          <p:cNvPr id="46" name="Shape 123">
            <a:extLst>
              <a:ext uri="{FF2B5EF4-FFF2-40B4-BE49-F238E27FC236}">
                <a16:creationId xmlns:a16="http://schemas.microsoft.com/office/drawing/2014/main" id="{6047EE36-8E44-AA46-B28C-29BD46340F70}"/>
              </a:ext>
            </a:extLst>
          </p:cNvPr>
          <p:cNvSpPr/>
          <p:nvPr/>
        </p:nvSpPr>
        <p:spPr>
          <a:xfrm>
            <a:off x="16436319" y="12505104"/>
            <a:ext cx="7428315" cy="75982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lang="en-AU" dirty="0"/>
              <a:t>Image Attribution: Mike Lewinski, https://</a:t>
            </a:r>
            <a:r>
              <a:rPr lang="en-AU" dirty="0" err="1"/>
              <a:t>unsplash.com</a:t>
            </a:r>
            <a:r>
              <a:rPr lang="en-AU" dirty="0"/>
              <a:t>/</a:t>
            </a:r>
          </a:p>
          <a:p>
            <a:pPr algn="r">
              <a:defRPr sz="2000" b="0">
                <a:solidFill>
                  <a:srgbClr val="919191"/>
                </a:solidFill>
                <a:latin typeface="Montserrat Medium"/>
                <a:ea typeface="Montserrat Medium"/>
                <a:cs typeface="Montserrat Medium"/>
                <a:sym typeface="Montserrat Medium"/>
              </a:defRPr>
            </a:pPr>
            <a:r>
              <a:rPr lang="en-AU" dirty="0"/>
              <a:t>photos/hh7UrZGZAF8</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123">
            <a:extLst>
              <a:ext uri="{FF2B5EF4-FFF2-40B4-BE49-F238E27FC236}">
                <a16:creationId xmlns:a16="http://schemas.microsoft.com/office/drawing/2014/main" id="{5AED0F6A-144D-074D-BEE5-01C6427C9604}"/>
              </a:ext>
            </a:extLst>
          </p:cNvPr>
          <p:cNvSpPr/>
          <p:nvPr/>
        </p:nvSpPr>
        <p:spPr>
          <a:xfrm>
            <a:off x="16436319" y="12505104"/>
            <a:ext cx="7428315" cy="75982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lang="en-AU" dirty="0"/>
              <a:t>Image Attribution: Mike Lewinski, https://</a:t>
            </a:r>
            <a:r>
              <a:rPr lang="en-AU" dirty="0" err="1"/>
              <a:t>unsplash.com</a:t>
            </a:r>
            <a:r>
              <a:rPr lang="en-AU" dirty="0"/>
              <a:t>/</a:t>
            </a:r>
          </a:p>
          <a:p>
            <a:pPr algn="r">
              <a:defRPr sz="2000" b="0">
                <a:solidFill>
                  <a:srgbClr val="919191"/>
                </a:solidFill>
                <a:latin typeface="Montserrat Medium"/>
                <a:ea typeface="Montserrat Medium"/>
                <a:cs typeface="Montserrat Medium"/>
                <a:sym typeface="Montserrat Medium"/>
              </a:defRPr>
            </a:pPr>
            <a:r>
              <a:rPr lang="en-AU" dirty="0"/>
              <a:t>photos/hh7UrZGZAF8</a:t>
            </a:r>
          </a:p>
        </p:txBody>
      </p:sp>
      <p:sp>
        <p:nvSpPr>
          <p:cNvPr id="40" name="Shape 152">
            <a:extLst>
              <a:ext uri="{FF2B5EF4-FFF2-40B4-BE49-F238E27FC236}">
                <a16:creationId xmlns:a16="http://schemas.microsoft.com/office/drawing/2014/main" id="{F932F23F-9B27-0E49-9DFE-81294A1B070A}"/>
              </a:ext>
            </a:extLst>
          </p:cNvPr>
          <p:cNvSpPr/>
          <p:nvPr/>
        </p:nvSpPr>
        <p:spPr>
          <a:xfrm>
            <a:off x="540163" y="10442288"/>
            <a:ext cx="291464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a:t>
            </a:r>
          </a:p>
        </p:txBody>
      </p:sp>
      <p:sp>
        <p:nvSpPr>
          <p:cNvPr id="41" name="Shape 153">
            <a:extLst>
              <a:ext uri="{FF2B5EF4-FFF2-40B4-BE49-F238E27FC236}">
                <a16:creationId xmlns:a16="http://schemas.microsoft.com/office/drawing/2014/main" id="{9AC17814-36E9-B048-B9B2-F01919CC1FA7}"/>
              </a:ext>
            </a:extLst>
          </p:cNvPr>
          <p:cNvSpPr/>
          <p:nvPr/>
        </p:nvSpPr>
        <p:spPr>
          <a:xfrm>
            <a:off x="4913184" y="10442288"/>
            <a:ext cx="2554258" cy="636712"/>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 </a:t>
            </a:r>
          </a:p>
        </p:txBody>
      </p:sp>
      <p:sp>
        <p:nvSpPr>
          <p:cNvPr id="42" name="Shape 154">
            <a:extLst>
              <a:ext uri="{FF2B5EF4-FFF2-40B4-BE49-F238E27FC236}">
                <a16:creationId xmlns:a16="http://schemas.microsoft.com/office/drawing/2014/main" id="{9D0E0B4D-6508-0742-B20E-1344A615C083}"/>
              </a:ext>
            </a:extLst>
          </p:cNvPr>
          <p:cNvSpPr/>
          <p:nvPr/>
        </p:nvSpPr>
        <p:spPr>
          <a:xfrm>
            <a:off x="20560482" y="10442288"/>
            <a:ext cx="2554258"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[1</a:t>
            </a:r>
            <a:r>
              <a:rPr lang="en-AU" dirty="0"/>
              <a:t>0-15</a:t>
            </a:r>
            <a:r>
              <a:rPr dirty="0"/>
              <a:t> min</a:t>
            </a:r>
            <a:r>
              <a:rPr lang="en-AU" dirty="0"/>
              <a:t>s</a:t>
            </a:r>
            <a:r>
              <a:rPr dirty="0"/>
              <a:t>]</a:t>
            </a:r>
          </a:p>
        </p:txBody>
      </p:sp>
      <p:sp>
        <p:nvSpPr>
          <p:cNvPr id="43" name="Shape 156">
            <a:extLst>
              <a:ext uri="{FF2B5EF4-FFF2-40B4-BE49-F238E27FC236}">
                <a16:creationId xmlns:a16="http://schemas.microsoft.com/office/drawing/2014/main" id="{125DE536-24F4-F548-B77B-A58271B7BA54}"/>
              </a:ext>
            </a:extLst>
          </p:cNvPr>
          <p:cNvSpPr/>
          <p:nvPr/>
        </p:nvSpPr>
        <p:spPr>
          <a:xfrm>
            <a:off x="16533544" y="10442288"/>
            <a:ext cx="2672083"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a:t>
            </a:r>
            <a:r>
              <a:rPr dirty="0"/>
              <a:t> min</a:t>
            </a:r>
            <a:r>
              <a:rPr lang="en-AU" dirty="0"/>
              <a:t>s</a:t>
            </a:r>
            <a:r>
              <a:rPr dirty="0"/>
              <a:t>]</a:t>
            </a:r>
          </a:p>
        </p:txBody>
      </p:sp>
      <p:sp>
        <p:nvSpPr>
          <p:cNvPr id="44" name="Shape 164">
            <a:extLst>
              <a:ext uri="{FF2B5EF4-FFF2-40B4-BE49-F238E27FC236}">
                <a16:creationId xmlns:a16="http://schemas.microsoft.com/office/drawing/2014/main" id="{A05382F0-BC5C-B54A-8B01-178659F74A21}"/>
              </a:ext>
            </a:extLst>
          </p:cNvPr>
          <p:cNvSpPr/>
          <p:nvPr/>
        </p:nvSpPr>
        <p:spPr>
          <a:xfrm>
            <a:off x="8881208" y="10442288"/>
            <a:ext cx="2388369" cy="636712"/>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a:t>
            </a:r>
          </a:p>
        </p:txBody>
      </p:sp>
      <p:sp>
        <p:nvSpPr>
          <p:cNvPr id="45" name="Shape 166">
            <a:extLst>
              <a:ext uri="{FF2B5EF4-FFF2-40B4-BE49-F238E27FC236}">
                <a16:creationId xmlns:a16="http://schemas.microsoft.com/office/drawing/2014/main" id="{5D100DB5-D271-1D45-8E39-09EBDCA9844B}"/>
              </a:ext>
            </a:extLst>
          </p:cNvPr>
          <p:cNvSpPr/>
          <p:nvPr/>
        </p:nvSpPr>
        <p:spPr>
          <a:xfrm>
            <a:off x="12849234" y="10442288"/>
            <a:ext cx="2388369" cy="636712"/>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 </a:t>
            </a:r>
          </a:p>
        </p:txBody>
      </p:sp>
      <p:pic>
        <p:nvPicPr>
          <p:cNvPr id="38" name="Picture 37" descr="A picture containing web, cymbal&#10;&#10;Description automatically generated">
            <a:extLst>
              <a:ext uri="{FF2B5EF4-FFF2-40B4-BE49-F238E27FC236}">
                <a16:creationId xmlns:a16="http://schemas.microsoft.com/office/drawing/2014/main" id="{0D7BF777-57A5-004E-B28D-ACD9AF6A1B43}"/>
              </a:ext>
            </a:extLst>
          </p:cNvPr>
          <p:cNvPicPr>
            <a:picLocks noChangeAspect="1"/>
          </p:cNvPicPr>
          <p:nvPr/>
        </p:nvPicPr>
        <p:blipFill rotWithShape="1">
          <a:blip r:embed="rId2">
            <a:extLst>
              <a:ext uri="{28A0092B-C50C-407E-A947-70E740481C1C}">
                <a14:useLocalDpi xmlns:a14="http://schemas.microsoft.com/office/drawing/2010/main" val="0"/>
              </a:ext>
            </a:extLst>
          </a:blip>
          <a:srcRect l="1037" t="27224" r="2948" b="31688"/>
          <a:stretch/>
        </p:blipFill>
        <p:spPr>
          <a:xfrm>
            <a:off x="-11907" y="-52424"/>
            <a:ext cx="19486699" cy="5952518"/>
          </a:xfrm>
          <a:prstGeom prst="rect">
            <a:avLst/>
          </a:prstGeom>
        </p:spPr>
      </p:pic>
      <p:grpSp>
        <p:nvGrpSpPr>
          <p:cNvPr id="2" name="Group 1">
            <a:extLst>
              <a:ext uri="{FF2B5EF4-FFF2-40B4-BE49-F238E27FC236}">
                <a16:creationId xmlns:a16="http://schemas.microsoft.com/office/drawing/2014/main" id="{4093593B-3AB6-B445-82E8-8B48BB48B9A8}"/>
              </a:ext>
            </a:extLst>
          </p:cNvPr>
          <p:cNvGrpSpPr/>
          <p:nvPr/>
        </p:nvGrpSpPr>
        <p:grpSpPr>
          <a:xfrm>
            <a:off x="-11907" y="-1182738"/>
            <a:ext cx="24474866" cy="11416365"/>
            <a:chOff x="-11907" y="-1182738"/>
            <a:chExt cx="24474866" cy="11416365"/>
          </a:xfrm>
        </p:grpSpPr>
        <p:sp>
          <p:nvSpPr>
            <p:cNvPr id="263" name="Shape 263"/>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65" name="Shape 265"/>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67" name="Shape 267"/>
            <p:cNvSpPr/>
            <p:nvPr/>
          </p:nvSpPr>
          <p:spPr>
            <a:xfrm>
              <a:off x="1334644" y="6636377"/>
              <a:ext cx="21354888" cy="260648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speculate on potential scenarios that might evolve from the adoption of your design. Use the template on the companion website to record potential positive and negative consequences using sticky notes. Focus on your own design problem, or use the ‘Designing Space Travel’ brief (p.186).</a:t>
              </a:r>
            </a:p>
            <a:p>
              <a:endParaRPr lang="en-AU" dirty="0"/>
            </a:p>
          </p:txBody>
        </p:sp>
        <p:sp>
          <p:nvSpPr>
            <p:cNvPr id="269" name="Shape 269"/>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271" name="Shape 271"/>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72" name="Shape 272"/>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273" name="Shape 273"/>
            <p:cNvSpPr/>
            <p:nvPr/>
          </p:nvSpPr>
          <p:spPr>
            <a:xfrm>
              <a:off x="21318340"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274" name="Shape 274"/>
            <p:cNvSpPr/>
            <p:nvPr/>
          </p:nvSpPr>
          <p:spPr>
            <a:xfrm>
              <a:off x="5446239"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275" name="Shape 275"/>
            <p:cNvSpPr/>
            <p:nvPr/>
          </p:nvSpPr>
          <p:spPr>
            <a:xfrm>
              <a:off x="17350314" y="9195086"/>
              <a:ext cx="1038541" cy="1038541"/>
            </a:xfrm>
            <a:prstGeom prst="ellipse">
              <a:avLst/>
            </a:pr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280" name="Shape 280"/>
            <p:cNvSpPr/>
            <p:nvPr/>
          </p:nvSpPr>
          <p:spPr>
            <a:xfrm>
              <a:off x="-11907" y="460111"/>
              <a:ext cx="160558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81" name="Shape 281"/>
            <p:cNvSpPr/>
            <p:nvPr/>
          </p:nvSpPr>
          <p:spPr>
            <a:xfrm rot="5400000">
              <a:off x="15518519" y="985272"/>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83" name="Shape 283"/>
            <p:cNvSpPr/>
            <p:nvPr/>
          </p:nvSpPr>
          <p:spPr>
            <a:xfrm>
              <a:off x="8240" y="3225128"/>
              <a:ext cx="123145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284" name="Shape 284"/>
            <p:cNvSpPr/>
            <p:nvPr/>
          </p:nvSpPr>
          <p:spPr>
            <a:xfrm rot="5400000">
              <a:off x="11791615" y="3750288"/>
              <a:ext cx="2321715" cy="12713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86" name="Shape 286"/>
            <p:cNvSpPr/>
            <p:nvPr/>
          </p:nvSpPr>
          <p:spPr>
            <a:xfrm>
              <a:off x="9414264"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288" name="Shape 288"/>
            <p:cNvSpPr/>
            <p:nvPr/>
          </p:nvSpPr>
          <p:spPr>
            <a:xfrm>
              <a:off x="13382290"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32" name="Shape 140">
              <a:extLst>
                <a:ext uri="{FF2B5EF4-FFF2-40B4-BE49-F238E27FC236}">
                  <a16:creationId xmlns:a16="http://schemas.microsoft.com/office/drawing/2014/main" id="{F1951E5C-8F35-B24E-BF4E-1DA0920BEA98}"/>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3" name="Shape 142">
              <a:extLst>
                <a:ext uri="{FF2B5EF4-FFF2-40B4-BE49-F238E27FC236}">
                  <a16:creationId xmlns:a16="http://schemas.microsoft.com/office/drawing/2014/main" id="{56870C77-7348-DC47-AE90-15F1CCDF787B}"/>
                </a:ext>
              </a:extLst>
            </p:cNvPr>
            <p:cNvSpPr/>
            <p:nvPr/>
          </p:nvSpPr>
          <p:spPr>
            <a:xfrm>
              <a:off x="19212262" y="-576935"/>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88</a:t>
              </a:r>
              <a:endParaRPr dirty="0"/>
            </a:p>
          </p:txBody>
        </p:sp>
        <p:sp>
          <p:nvSpPr>
            <p:cNvPr id="34" name="Shape 144">
              <a:extLst>
                <a:ext uri="{FF2B5EF4-FFF2-40B4-BE49-F238E27FC236}">
                  <a16:creationId xmlns:a16="http://schemas.microsoft.com/office/drawing/2014/main" id="{FB8D255C-524B-0840-8A04-69CC9223086C}"/>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5" name="Shape 146">
              <a:extLst>
                <a:ext uri="{FF2B5EF4-FFF2-40B4-BE49-F238E27FC236}">
                  <a16:creationId xmlns:a16="http://schemas.microsoft.com/office/drawing/2014/main" id="{A40A9D4D-925E-8846-A0CF-8F0053B20CEA}"/>
                </a:ext>
              </a:extLst>
            </p:cNvPr>
            <p:cNvSpPr/>
            <p:nvPr/>
          </p:nvSpPr>
          <p:spPr>
            <a:xfrm>
              <a:off x="19374401" y="3328931"/>
              <a:ext cx="4847481" cy="199092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dirty="0"/>
                <a:t>YOU WILL NEED</a:t>
              </a:r>
              <a:br>
                <a:rPr lang="en-AU" dirty="0"/>
              </a:br>
              <a:r>
                <a:rPr lang="en-AU" dirty="0"/>
                <a:t>2-4 people (optional),</a:t>
              </a:r>
            </a:p>
            <a:p>
              <a:pPr marR="254000" algn="r">
                <a:defRPr sz="3000" b="0">
                  <a:solidFill>
                    <a:srgbClr val="FFFFFF"/>
                  </a:solidFill>
                  <a:latin typeface="Montserrat Bold"/>
                  <a:ea typeface="Montserrat Bold"/>
                  <a:cs typeface="Montserrat Bold"/>
                  <a:sym typeface="Montserrat Bold"/>
                </a:defRPr>
              </a:pPr>
              <a:r>
                <a:rPr lang="en-AU" dirty="0"/>
                <a:t>pen, sticky notes (two</a:t>
              </a:r>
            </a:p>
            <a:p>
              <a:pPr marR="254000" algn="r">
                <a:defRPr sz="3000" b="0">
                  <a:solidFill>
                    <a:srgbClr val="FFFFFF"/>
                  </a:solidFill>
                  <a:latin typeface="Montserrat Bold"/>
                  <a:ea typeface="Montserrat Bold"/>
                  <a:cs typeface="Montserrat Bold"/>
                  <a:sym typeface="Montserrat Bold"/>
                </a:defRPr>
              </a:pPr>
              <a:r>
                <a:rPr lang="en-AU" dirty="0"/>
                <a:t>different colours)</a:t>
              </a:r>
              <a:endParaRPr dirty="0">
                <a:latin typeface="Montserrat Medium"/>
                <a:ea typeface="Montserrat Medium"/>
                <a:cs typeface="Montserrat Medium"/>
                <a:sym typeface="Montserrat Medium"/>
              </a:endParaRPr>
            </a:p>
          </p:txBody>
        </p:sp>
        <p:sp>
          <p:nvSpPr>
            <p:cNvPr id="36" name="Shape 159">
              <a:extLst>
                <a:ext uri="{FF2B5EF4-FFF2-40B4-BE49-F238E27FC236}">
                  <a16:creationId xmlns:a16="http://schemas.microsoft.com/office/drawing/2014/main" id="{61639957-3C1A-1F4C-A88F-0A5EC2D8D8D6}"/>
                </a:ext>
              </a:extLst>
            </p:cNvPr>
            <p:cNvSpPr/>
            <p:nvPr/>
          </p:nvSpPr>
          <p:spPr>
            <a:xfrm>
              <a:off x="504898" y="-1182738"/>
              <a:ext cx="17861079"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Impact Ripple</a:t>
              </a:r>
              <a:r>
                <a:rPr sz="16000" spc="-319" dirty="0"/>
                <a:t> </a:t>
              </a:r>
            </a:p>
          </p:txBody>
        </p:sp>
        <p:sp>
          <p:nvSpPr>
            <p:cNvPr id="37" name="Shape 162">
              <a:extLst>
                <a:ext uri="{FF2B5EF4-FFF2-40B4-BE49-F238E27FC236}">
                  <a16:creationId xmlns:a16="http://schemas.microsoft.com/office/drawing/2014/main" id="{D2D27C3C-605C-DB49-B435-51B89E427DD5}"/>
                </a:ext>
              </a:extLst>
            </p:cNvPr>
            <p:cNvSpPr/>
            <p:nvPr/>
          </p:nvSpPr>
          <p:spPr>
            <a:xfrm>
              <a:off x="504899" y="1566572"/>
              <a:ext cx="11321245"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6000" b="0" spc="-319">
                  <a:solidFill>
                    <a:srgbClr val="FFFFFF"/>
                  </a:solidFill>
                  <a:latin typeface="Montserrat Bold"/>
                  <a:ea typeface="Montserrat Bold"/>
                  <a:cs typeface="Montserrat Bold"/>
                  <a:sym typeface="Montserrat Bold"/>
                </a:defRPr>
              </a:pPr>
              <a:r>
                <a:rPr lang="en-AU" dirty="0"/>
                <a:t>Canvas</a:t>
              </a:r>
              <a:endParaRPr dirty="0"/>
            </a:p>
          </p:txBody>
        </p:sp>
      </p:grpSp>
      <p:sp>
        <p:nvSpPr>
          <p:cNvPr id="291" name="Shape 291"/>
          <p:cNvSpPr/>
          <p:nvPr/>
        </p:nvSpPr>
        <p:spPr>
          <a:xfrm>
            <a:off x="16025703"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123">
            <a:extLst>
              <a:ext uri="{FF2B5EF4-FFF2-40B4-BE49-F238E27FC236}">
                <a16:creationId xmlns:a16="http://schemas.microsoft.com/office/drawing/2014/main" id="{7154BAD8-D27E-1545-BEB0-B659446042BD}"/>
              </a:ext>
            </a:extLst>
          </p:cNvPr>
          <p:cNvSpPr/>
          <p:nvPr/>
        </p:nvSpPr>
        <p:spPr>
          <a:xfrm>
            <a:off x="16436319" y="12505104"/>
            <a:ext cx="7428315" cy="759822"/>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algn="r">
              <a:defRPr sz="2000" b="0">
                <a:solidFill>
                  <a:srgbClr val="919191"/>
                </a:solidFill>
                <a:latin typeface="Montserrat Medium"/>
                <a:ea typeface="Montserrat Medium"/>
                <a:cs typeface="Montserrat Medium"/>
                <a:sym typeface="Montserrat Medium"/>
              </a:defRPr>
            </a:pPr>
            <a:r>
              <a:rPr lang="en-AU" dirty="0"/>
              <a:t>Image Attribution: Mike Lewinski, https://</a:t>
            </a:r>
            <a:r>
              <a:rPr lang="en-AU" dirty="0" err="1"/>
              <a:t>unsplash.com</a:t>
            </a:r>
            <a:r>
              <a:rPr lang="en-AU" dirty="0"/>
              <a:t>/</a:t>
            </a:r>
          </a:p>
          <a:p>
            <a:pPr algn="r">
              <a:defRPr sz="2000" b="0">
                <a:solidFill>
                  <a:srgbClr val="919191"/>
                </a:solidFill>
                <a:latin typeface="Montserrat Medium"/>
                <a:ea typeface="Montserrat Medium"/>
                <a:cs typeface="Montserrat Medium"/>
                <a:sym typeface="Montserrat Medium"/>
              </a:defRPr>
            </a:pPr>
            <a:r>
              <a:rPr lang="en-AU" dirty="0"/>
              <a:t>photos/hh7UrZGZAF8</a:t>
            </a:r>
          </a:p>
        </p:txBody>
      </p:sp>
      <p:sp>
        <p:nvSpPr>
          <p:cNvPr id="40" name="Shape 152">
            <a:extLst>
              <a:ext uri="{FF2B5EF4-FFF2-40B4-BE49-F238E27FC236}">
                <a16:creationId xmlns:a16="http://schemas.microsoft.com/office/drawing/2014/main" id="{DF16289A-496E-5244-8C58-0BAB17E73BED}"/>
              </a:ext>
            </a:extLst>
          </p:cNvPr>
          <p:cNvSpPr/>
          <p:nvPr/>
        </p:nvSpPr>
        <p:spPr>
          <a:xfrm>
            <a:off x="540163" y="10442288"/>
            <a:ext cx="291464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[flexible]</a:t>
            </a:r>
          </a:p>
        </p:txBody>
      </p:sp>
      <p:sp>
        <p:nvSpPr>
          <p:cNvPr id="41" name="Shape 153">
            <a:extLst>
              <a:ext uri="{FF2B5EF4-FFF2-40B4-BE49-F238E27FC236}">
                <a16:creationId xmlns:a16="http://schemas.microsoft.com/office/drawing/2014/main" id="{3E3C11F4-B8BD-264E-A0C2-8A53439408B5}"/>
              </a:ext>
            </a:extLst>
          </p:cNvPr>
          <p:cNvSpPr/>
          <p:nvPr/>
        </p:nvSpPr>
        <p:spPr>
          <a:xfrm>
            <a:off x="4913184" y="10442288"/>
            <a:ext cx="2554258" cy="636712"/>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 </a:t>
            </a:r>
          </a:p>
        </p:txBody>
      </p:sp>
      <p:sp>
        <p:nvSpPr>
          <p:cNvPr id="42" name="Shape 154">
            <a:extLst>
              <a:ext uri="{FF2B5EF4-FFF2-40B4-BE49-F238E27FC236}">
                <a16:creationId xmlns:a16="http://schemas.microsoft.com/office/drawing/2014/main" id="{0FA7DD99-DEBA-CD47-B30B-750B44ADCD5E}"/>
              </a:ext>
            </a:extLst>
          </p:cNvPr>
          <p:cNvSpPr/>
          <p:nvPr/>
        </p:nvSpPr>
        <p:spPr>
          <a:xfrm>
            <a:off x="20560482" y="10442288"/>
            <a:ext cx="2554258"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[1</a:t>
            </a:r>
            <a:r>
              <a:rPr lang="en-AU" dirty="0"/>
              <a:t>0-15</a:t>
            </a:r>
            <a:r>
              <a:rPr dirty="0"/>
              <a:t> min</a:t>
            </a:r>
            <a:r>
              <a:rPr lang="en-AU" dirty="0"/>
              <a:t>s</a:t>
            </a:r>
            <a:r>
              <a:rPr dirty="0"/>
              <a:t>]</a:t>
            </a:r>
          </a:p>
        </p:txBody>
      </p:sp>
      <p:sp>
        <p:nvSpPr>
          <p:cNvPr id="43" name="Shape 156">
            <a:extLst>
              <a:ext uri="{FF2B5EF4-FFF2-40B4-BE49-F238E27FC236}">
                <a16:creationId xmlns:a16="http://schemas.microsoft.com/office/drawing/2014/main" id="{5FCA50E4-0FA8-7A43-89AE-6FAF3A934680}"/>
              </a:ext>
            </a:extLst>
          </p:cNvPr>
          <p:cNvSpPr/>
          <p:nvPr/>
        </p:nvSpPr>
        <p:spPr>
          <a:xfrm>
            <a:off x="16533544" y="10442288"/>
            <a:ext cx="2672083"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a:t>
            </a:r>
            <a:r>
              <a:rPr dirty="0"/>
              <a:t> min</a:t>
            </a:r>
            <a:r>
              <a:rPr lang="en-AU" dirty="0"/>
              <a:t>s</a:t>
            </a:r>
            <a:r>
              <a:rPr dirty="0"/>
              <a:t>]</a:t>
            </a:r>
          </a:p>
        </p:txBody>
      </p:sp>
      <p:sp>
        <p:nvSpPr>
          <p:cNvPr id="45" name="Shape 166">
            <a:extLst>
              <a:ext uri="{FF2B5EF4-FFF2-40B4-BE49-F238E27FC236}">
                <a16:creationId xmlns:a16="http://schemas.microsoft.com/office/drawing/2014/main" id="{08439C91-5A7A-0940-8E92-5517F3FAEB19}"/>
              </a:ext>
            </a:extLst>
          </p:cNvPr>
          <p:cNvSpPr/>
          <p:nvPr/>
        </p:nvSpPr>
        <p:spPr>
          <a:xfrm>
            <a:off x="12849234" y="10442288"/>
            <a:ext cx="2388369" cy="636712"/>
          </a:xfrm>
          <a:prstGeom prst="rect">
            <a:avLst/>
          </a:prstGeom>
          <a:ln w="12700">
            <a:miter lim="400000"/>
          </a:ln>
          <a:extLst>
            <a:ext uri="{C572A759-6A51-4108-AA02-DFA0A04FC94B}">
              <ma14:wrappingTextBoxFlag xmlns:ma14="http://schemas.microsoft.com/office/mac/drawingml/2011/main" xmlns="" val="1"/>
            </a:ext>
          </a:extLst>
        </p:spPr>
        <p:txBody>
          <a:bodyPr wrap="square"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rPr dirty="0"/>
              <a:t>[</a:t>
            </a:r>
            <a:r>
              <a:rPr lang="en-AU" dirty="0"/>
              <a:t>5-10 mins</a:t>
            </a:r>
            <a:r>
              <a:rPr dirty="0"/>
              <a:t>] </a:t>
            </a:r>
          </a:p>
        </p:txBody>
      </p:sp>
      <p:pic>
        <p:nvPicPr>
          <p:cNvPr id="38" name="Picture 37" descr="A picture containing web, cymbal&#10;&#10;Description automatically generated">
            <a:extLst>
              <a:ext uri="{FF2B5EF4-FFF2-40B4-BE49-F238E27FC236}">
                <a16:creationId xmlns:a16="http://schemas.microsoft.com/office/drawing/2014/main" id="{90585275-3E68-6A46-87C3-2387F81191EC}"/>
              </a:ext>
            </a:extLst>
          </p:cNvPr>
          <p:cNvPicPr>
            <a:picLocks noChangeAspect="1"/>
          </p:cNvPicPr>
          <p:nvPr/>
        </p:nvPicPr>
        <p:blipFill rotWithShape="1">
          <a:blip r:embed="rId2">
            <a:extLst>
              <a:ext uri="{28A0092B-C50C-407E-A947-70E740481C1C}">
                <a14:useLocalDpi xmlns:a14="http://schemas.microsoft.com/office/drawing/2010/main" val="0"/>
              </a:ext>
            </a:extLst>
          </a:blip>
          <a:srcRect l="1037" t="27224" r="2948" b="31688"/>
          <a:stretch/>
        </p:blipFill>
        <p:spPr>
          <a:xfrm>
            <a:off x="-11907" y="-52424"/>
            <a:ext cx="19486699" cy="5952518"/>
          </a:xfrm>
          <a:prstGeom prst="rect">
            <a:avLst/>
          </a:prstGeom>
        </p:spPr>
      </p:pic>
      <p:sp>
        <p:nvSpPr>
          <p:cNvPr id="318" name="Shape 318"/>
          <p:cNvSpPr/>
          <p:nvPr/>
        </p:nvSpPr>
        <p:spPr>
          <a:xfrm>
            <a:off x="8881209" y="10442288"/>
            <a:ext cx="2104652" cy="638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defRPr b="0">
                <a:solidFill>
                  <a:srgbClr val="FF2830"/>
                </a:solidFill>
                <a:latin typeface="Montserrat Medium"/>
                <a:ea typeface="Montserrat Medium"/>
                <a:cs typeface="Montserrat Medium"/>
                <a:sym typeface="Montserrat Medium"/>
              </a:defRPr>
            </a:lvl1pPr>
          </a:lstStyle>
          <a:p>
            <a:r>
              <a:t>[15 min]</a:t>
            </a:r>
          </a:p>
        </p:txBody>
      </p:sp>
      <p:grpSp>
        <p:nvGrpSpPr>
          <p:cNvPr id="2" name="Group 1">
            <a:extLst>
              <a:ext uri="{FF2B5EF4-FFF2-40B4-BE49-F238E27FC236}">
                <a16:creationId xmlns:a16="http://schemas.microsoft.com/office/drawing/2014/main" id="{20B1B3F0-F016-3D4F-98B5-278C1951B6ED}"/>
              </a:ext>
            </a:extLst>
          </p:cNvPr>
          <p:cNvGrpSpPr/>
          <p:nvPr/>
        </p:nvGrpSpPr>
        <p:grpSpPr>
          <a:xfrm>
            <a:off x="-11907" y="-1182738"/>
            <a:ext cx="24474866" cy="11416365"/>
            <a:chOff x="-11907" y="-1182738"/>
            <a:chExt cx="24474866" cy="11416365"/>
          </a:xfrm>
        </p:grpSpPr>
        <p:sp>
          <p:nvSpPr>
            <p:cNvPr id="294" name="Shape 294"/>
            <p:cNvSpPr/>
            <p:nvPr/>
          </p:nvSpPr>
          <p:spPr>
            <a:xfrm rot="16200000">
              <a:off x="14734463" y="1317089"/>
              <a:ext cx="6120259" cy="3360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FFFFFF"/>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96" name="Shape 296"/>
            <p:cNvSpPr/>
            <p:nvPr/>
          </p:nvSpPr>
          <p:spPr>
            <a:xfrm>
              <a:off x="19899076" y="-60452"/>
              <a:ext cx="4496226" cy="3047293"/>
            </a:xfrm>
            <a:prstGeom prst="rect">
              <a:avLst/>
            </a:pr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98" name="Shape 298"/>
            <p:cNvSpPr/>
            <p:nvPr/>
          </p:nvSpPr>
          <p:spPr>
            <a:xfrm>
              <a:off x="1334644" y="6636377"/>
              <a:ext cx="21354888" cy="2606482"/>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spAutoFit/>
            </a:bodyPr>
            <a:lstStyle>
              <a:lvl1pPr algn="l">
                <a:defRPr b="0">
                  <a:latin typeface="Montserrat Medium"/>
                  <a:ea typeface="Montserrat Medium"/>
                  <a:cs typeface="Montserrat Medium"/>
                  <a:sym typeface="Montserrat Medium"/>
                </a:defRPr>
              </a:lvl1pPr>
            </a:lstStyle>
            <a:p>
              <a:r>
                <a:rPr lang="en-AU" dirty="0"/>
                <a:t>In this exercise, you will speculate on potential scenarios that might evolve from the adoption of your design. Use the template on the companion website to record potential positive and negative consequences using sticky notes. Focus on your own design problem, or use the ‘Designing Space Travel’ brief (p.186).</a:t>
              </a:r>
            </a:p>
            <a:p>
              <a:endParaRPr lang="en-AU" dirty="0"/>
            </a:p>
          </p:txBody>
        </p:sp>
        <p:sp>
          <p:nvSpPr>
            <p:cNvPr id="300" name="Shape 300"/>
            <p:cNvSpPr/>
            <p:nvPr/>
          </p:nvSpPr>
          <p:spPr>
            <a:xfrm>
              <a:off x="18112142" y="3266047"/>
              <a:ext cx="6294408" cy="2107692"/>
            </a:xfrm>
            <a:prstGeom prst="rect">
              <a:avLst/>
            </a:prstGeom>
            <a:solidFill>
              <a:srgbClr val="212121"/>
            </a:solidFill>
            <a:ln w="12700">
              <a:miter lim="400000"/>
            </a:ln>
          </p:spPr>
          <p:txBody>
            <a:bodyPr lIns="71437" tIns="71437" rIns="71437" bIns="71437" anchor="ctr"/>
            <a:lstStyle/>
            <a:p>
              <a:pPr marR="254000" algn="r">
                <a:defRPr sz="3000" b="0">
                  <a:solidFill>
                    <a:srgbClr val="FFFFFF"/>
                  </a:solidFill>
                  <a:latin typeface="Montserrat Bold"/>
                  <a:ea typeface="Montserrat Bold"/>
                  <a:cs typeface="Montserrat Bold"/>
                  <a:sym typeface="Montserrat Bold"/>
                </a:defRPr>
              </a:pPr>
              <a:endParaRPr/>
            </a:p>
          </p:txBody>
        </p:sp>
        <p:sp>
          <p:nvSpPr>
            <p:cNvPr id="302" name="Shape 302"/>
            <p:cNvSpPr/>
            <p:nvPr/>
          </p:nvSpPr>
          <p:spPr>
            <a:xfrm>
              <a:off x="2479707" y="9714356"/>
              <a:ext cx="19139561" cy="1"/>
            </a:xfrm>
            <a:prstGeom prst="line">
              <a:avLst/>
            </a:prstGeom>
            <a:ln w="88900">
              <a:solidFill>
                <a:srgbClr val="000000"/>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03" name="Shape 303"/>
            <p:cNvSpPr/>
            <p:nvPr/>
          </p:nvSpPr>
          <p:spPr>
            <a:xfrm>
              <a:off x="1478213"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1</a:t>
              </a:r>
            </a:p>
          </p:txBody>
        </p:sp>
        <p:sp>
          <p:nvSpPr>
            <p:cNvPr id="304" name="Shape 304"/>
            <p:cNvSpPr/>
            <p:nvPr/>
          </p:nvSpPr>
          <p:spPr>
            <a:xfrm>
              <a:off x="21318340" y="9195086"/>
              <a:ext cx="1038542" cy="1038541"/>
            </a:xfrm>
            <a:prstGeom prst="ellipse">
              <a:avLst/>
            </a:pr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6</a:t>
              </a:r>
            </a:p>
          </p:txBody>
        </p:sp>
        <p:sp>
          <p:nvSpPr>
            <p:cNvPr id="305" name="Shape 305"/>
            <p:cNvSpPr/>
            <p:nvPr/>
          </p:nvSpPr>
          <p:spPr>
            <a:xfrm>
              <a:off x="5446239"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2</a:t>
              </a:r>
            </a:p>
          </p:txBody>
        </p:sp>
        <p:sp>
          <p:nvSpPr>
            <p:cNvPr id="306" name="Shape 306"/>
            <p:cNvSpPr/>
            <p:nvPr/>
          </p:nvSpPr>
          <p:spPr>
            <a:xfrm>
              <a:off x="17350314"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5</a:t>
              </a:r>
            </a:p>
          </p:txBody>
        </p:sp>
        <p:sp>
          <p:nvSpPr>
            <p:cNvPr id="311" name="Shape 311"/>
            <p:cNvSpPr/>
            <p:nvPr/>
          </p:nvSpPr>
          <p:spPr>
            <a:xfrm>
              <a:off x="-11907" y="460111"/>
              <a:ext cx="160558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312" name="Shape 312"/>
            <p:cNvSpPr/>
            <p:nvPr/>
          </p:nvSpPr>
          <p:spPr>
            <a:xfrm rot="5400000">
              <a:off x="15518519" y="985272"/>
              <a:ext cx="2321716" cy="12713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4" name="Shape 314"/>
            <p:cNvSpPr/>
            <p:nvPr/>
          </p:nvSpPr>
          <p:spPr>
            <a:xfrm>
              <a:off x="8240" y="3225128"/>
              <a:ext cx="12314562" cy="2321716"/>
            </a:xfrm>
            <a:prstGeom prst="rect">
              <a:avLst/>
            </a:prstGeom>
            <a:solidFill>
              <a:srgbClr val="EE5150"/>
            </a:solidFill>
            <a:ln w="12700">
              <a:miter lim="400000"/>
            </a:ln>
          </p:spPr>
          <p:txBody>
            <a:bodyPr lIns="0" tIns="0" rIns="0" bIns="0" anchor="ctr"/>
            <a:lstStyle/>
            <a:p>
              <a:pPr lvl="3" algn="l" defTabSz="642937">
                <a:lnSpc>
                  <a:spcPts val="27900"/>
                </a:lnSpc>
                <a:defRPr sz="9600">
                  <a:solidFill>
                    <a:srgbClr val="FFFFFF"/>
                  </a:solidFill>
                  <a:latin typeface="Tw Cen MT"/>
                  <a:ea typeface="Tw Cen MT"/>
                  <a:cs typeface="Tw Cen MT"/>
                  <a:sym typeface="Tw Cen MT"/>
                </a:defRPr>
              </a:pPr>
              <a:endParaRPr/>
            </a:p>
          </p:txBody>
        </p:sp>
        <p:sp>
          <p:nvSpPr>
            <p:cNvPr id="315" name="Shape 315"/>
            <p:cNvSpPr/>
            <p:nvPr/>
          </p:nvSpPr>
          <p:spPr>
            <a:xfrm rot="5400000">
              <a:off x="11791615" y="3750288"/>
              <a:ext cx="2321715" cy="127139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17" name="Shape 317"/>
            <p:cNvSpPr/>
            <p:nvPr/>
          </p:nvSpPr>
          <p:spPr>
            <a:xfrm>
              <a:off x="9414264" y="9195086"/>
              <a:ext cx="1038542"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3</a:t>
              </a:r>
            </a:p>
          </p:txBody>
        </p:sp>
        <p:sp>
          <p:nvSpPr>
            <p:cNvPr id="319" name="Shape 319"/>
            <p:cNvSpPr/>
            <p:nvPr/>
          </p:nvSpPr>
          <p:spPr>
            <a:xfrm>
              <a:off x="13382290" y="9195086"/>
              <a:ext cx="1038541" cy="1038541"/>
            </a:xfrm>
            <a:prstGeom prst="ellipse">
              <a:avLst/>
            </a:prstGeom>
            <a:solidFill>
              <a:srgbClr val="D6D6D6"/>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4000" b="0">
                  <a:solidFill>
                    <a:srgbClr val="FFFFFF"/>
                  </a:solidFill>
                  <a:latin typeface="Montserrat Bold"/>
                  <a:ea typeface="Montserrat Bold"/>
                  <a:cs typeface="Montserrat Bold"/>
                  <a:sym typeface="Montserrat Bold"/>
                </a:defRPr>
              </a:lvl1pPr>
            </a:lstStyle>
            <a:p>
              <a:r>
                <a:t>4</a:t>
              </a:r>
            </a:p>
          </p:txBody>
        </p:sp>
        <p:sp>
          <p:nvSpPr>
            <p:cNvPr id="32" name="Shape 140">
              <a:extLst>
                <a:ext uri="{FF2B5EF4-FFF2-40B4-BE49-F238E27FC236}">
                  <a16:creationId xmlns:a16="http://schemas.microsoft.com/office/drawing/2014/main" id="{32447DC0-D6EE-1343-809A-467967489186}"/>
                </a:ext>
              </a:extLst>
            </p:cNvPr>
            <p:cNvSpPr/>
            <p:nvPr/>
          </p:nvSpPr>
          <p:spPr>
            <a:xfrm rot="16200000">
              <a:off x="17562253" y="615600"/>
              <a:ext cx="3063687" cy="16821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E5150"/>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3" name="Shape 142">
              <a:extLst>
                <a:ext uri="{FF2B5EF4-FFF2-40B4-BE49-F238E27FC236}">
                  <a16:creationId xmlns:a16="http://schemas.microsoft.com/office/drawing/2014/main" id="{BB186256-1106-704B-BDC1-63A25B754830}"/>
                </a:ext>
              </a:extLst>
            </p:cNvPr>
            <p:cNvSpPr/>
            <p:nvPr/>
          </p:nvSpPr>
          <p:spPr>
            <a:xfrm>
              <a:off x="19212262" y="-576935"/>
              <a:ext cx="5250697" cy="26070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24800"/>
                </a:lnSpc>
                <a:defRPr sz="7000" b="0" spc="-140">
                  <a:solidFill>
                    <a:srgbClr val="FFFFFF"/>
                  </a:solidFill>
                  <a:latin typeface="Montserrat Bold"/>
                  <a:ea typeface="Montserrat Bold"/>
                  <a:cs typeface="Montserrat Bold"/>
                  <a:sym typeface="Montserrat Bold"/>
                </a:defRPr>
              </a:pPr>
              <a:r>
                <a:rPr dirty="0"/>
                <a:t>PAGE </a:t>
              </a:r>
              <a:r>
                <a:rPr lang="en-AU" dirty="0"/>
                <a:t>88</a:t>
              </a:r>
              <a:endParaRPr dirty="0"/>
            </a:p>
          </p:txBody>
        </p:sp>
        <p:sp>
          <p:nvSpPr>
            <p:cNvPr id="34" name="Shape 144">
              <a:extLst>
                <a:ext uri="{FF2B5EF4-FFF2-40B4-BE49-F238E27FC236}">
                  <a16:creationId xmlns:a16="http://schemas.microsoft.com/office/drawing/2014/main" id="{1FD5C64B-BD5F-0548-9107-9B833D5CEF85}"/>
                </a:ext>
              </a:extLst>
            </p:cNvPr>
            <p:cNvSpPr/>
            <p:nvPr/>
          </p:nvSpPr>
          <p:spPr>
            <a:xfrm rot="16200000">
              <a:off x="16480800" y="3733069"/>
              <a:ext cx="2107691" cy="11572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212121"/>
            </a:solidFill>
            <a:ln w="12700">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5" name="Shape 146">
              <a:extLst>
                <a:ext uri="{FF2B5EF4-FFF2-40B4-BE49-F238E27FC236}">
                  <a16:creationId xmlns:a16="http://schemas.microsoft.com/office/drawing/2014/main" id="{F0913DCF-A0F1-2746-88EE-DCAF5CEA010A}"/>
                </a:ext>
              </a:extLst>
            </p:cNvPr>
            <p:cNvSpPr/>
            <p:nvPr/>
          </p:nvSpPr>
          <p:spPr>
            <a:xfrm>
              <a:off x="19374401" y="3328931"/>
              <a:ext cx="4847481" cy="1990929"/>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nchor="ctr">
              <a:spAutoFit/>
            </a:bodyPr>
            <a:lstStyle/>
            <a:p>
              <a:pPr marR="254000" algn="r">
                <a:defRPr sz="3000" b="0">
                  <a:solidFill>
                    <a:srgbClr val="FFFFFF"/>
                  </a:solidFill>
                  <a:latin typeface="Montserrat Bold"/>
                  <a:ea typeface="Montserrat Bold"/>
                  <a:cs typeface="Montserrat Bold"/>
                  <a:sym typeface="Montserrat Bold"/>
                </a:defRPr>
              </a:pPr>
              <a:r>
                <a:rPr lang="en-AU" dirty="0"/>
                <a:t>YOU WILL NEED</a:t>
              </a:r>
              <a:br>
                <a:rPr lang="en-AU" dirty="0"/>
              </a:br>
              <a:r>
                <a:rPr lang="en-AU" dirty="0"/>
                <a:t>2-4 people (optional),</a:t>
              </a:r>
            </a:p>
            <a:p>
              <a:pPr marR="254000" algn="r">
                <a:defRPr sz="3000" b="0">
                  <a:solidFill>
                    <a:srgbClr val="FFFFFF"/>
                  </a:solidFill>
                  <a:latin typeface="Montserrat Bold"/>
                  <a:ea typeface="Montserrat Bold"/>
                  <a:cs typeface="Montserrat Bold"/>
                  <a:sym typeface="Montserrat Bold"/>
                </a:defRPr>
              </a:pPr>
              <a:r>
                <a:rPr lang="en-AU" dirty="0"/>
                <a:t>pen, sticky notes (two</a:t>
              </a:r>
            </a:p>
            <a:p>
              <a:pPr marR="254000" algn="r">
                <a:defRPr sz="3000" b="0">
                  <a:solidFill>
                    <a:srgbClr val="FFFFFF"/>
                  </a:solidFill>
                  <a:latin typeface="Montserrat Bold"/>
                  <a:ea typeface="Montserrat Bold"/>
                  <a:cs typeface="Montserrat Bold"/>
                  <a:sym typeface="Montserrat Bold"/>
                </a:defRPr>
              </a:pPr>
              <a:r>
                <a:rPr lang="en-AU"/>
                <a:t>different colours)</a:t>
              </a:r>
              <a:endParaRPr dirty="0">
                <a:latin typeface="Montserrat Medium"/>
                <a:ea typeface="Montserrat Medium"/>
                <a:cs typeface="Montserrat Medium"/>
                <a:sym typeface="Montserrat Medium"/>
              </a:endParaRPr>
            </a:p>
          </p:txBody>
        </p:sp>
        <p:sp>
          <p:nvSpPr>
            <p:cNvPr id="36" name="Shape 159">
              <a:extLst>
                <a:ext uri="{FF2B5EF4-FFF2-40B4-BE49-F238E27FC236}">
                  <a16:creationId xmlns:a16="http://schemas.microsoft.com/office/drawing/2014/main" id="{6A396754-526E-7A40-BDCB-67698E769AF4}"/>
                </a:ext>
              </a:extLst>
            </p:cNvPr>
            <p:cNvSpPr/>
            <p:nvPr/>
          </p:nvSpPr>
          <p:spPr>
            <a:xfrm>
              <a:off x="504899" y="-1182738"/>
              <a:ext cx="16451120" cy="39310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3" algn="l" defTabSz="642937">
                <a:lnSpc>
                  <a:spcPts val="35600"/>
                </a:lnSpc>
                <a:defRPr sz="15000" b="0" spc="-300">
                  <a:solidFill>
                    <a:srgbClr val="FFFFFF"/>
                  </a:solidFill>
                  <a:latin typeface="Montserrat Bold"/>
                  <a:ea typeface="Montserrat Bold"/>
                  <a:cs typeface="Montserrat Bold"/>
                  <a:sym typeface="Montserrat Bold"/>
                </a:defRPr>
              </a:pPr>
              <a:r>
                <a:rPr lang="en-AU" sz="16000" spc="-319" dirty="0"/>
                <a:t>Impact Ripple</a:t>
              </a:r>
              <a:r>
                <a:rPr sz="16000" spc="-319" dirty="0"/>
                <a:t> </a:t>
              </a:r>
            </a:p>
          </p:txBody>
        </p:sp>
        <p:sp>
          <p:nvSpPr>
            <p:cNvPr id="37" name="Shape 162">
              <a:extLst>
                <a:ext uri="{FF2B5EF4-FFF2-40B4-BE49-F238E27FC236}">
                  <a16:creationId xmlns:a16="http://schemas.microsoft.com/office/drawing/2014/main" id="{3633EED6-AA5A-6340-B662-CDC48F9CEED3}"/>
                </a:ext>
              </a:extLst>
            </p:cNvPr>
            <p:cNvSpPr/>
            <p:nvPr/>
          </p:nvSpPr>
          <p:spPr>
            <a:xfrm>
              <a:off x="504899" y="1566572"/>
              <a:ext cx="11321245" cy="393101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3" algn="l" defTabSz="642937">
                <a:lnSpc>
                  <a:spcPts val="35600"/>
                </a:lnSpc>
                <a:defRPr sz="16000" b="0" spc="-319">
                  <a:solidFill>
                    <a:srgbClr val="FFFFFF"/>
                  </a:solidFill>
                  <a:latin typeface="Montserrat Bold"/>
                  <a:ea typeface="Montserrat Bold"/>
                  <a:cs typeface="Montserrat Bold"/>
                  <a:sym typeface="Montserrat Bold"/>
                </a:defRPr>
              </a:pPr>
              <a:r>
                <a:rPr lang="en-AU" dirty="0"/>
                <a:t>Canvas</a:t>
              </a:r>
              <a:endParaRPr dirty="0"/>
            </a:p>
          </p:txBody>
        </p:sp>
      </p:grpSp>
      <p:sp>
        <p:nvSpPr>
          <p:cNvPr id="322" name="Shape 322"/>
          <p:cNvSpPr/>
          <p:nvPr/>
        </p:nvSpPr>
        <p:spPr>
          <a:xfrm>
            <a:off x="19993729" y="10987347"/>
            <a:ext cx="3687764" cy="2235201"/>
          </a:xfrm>
          <a:custGeom>
            <a:avLst/>
            <a:gdLst/>
            <a:ahLst/>
            <a:cxnLst>
              <a:cxn ang="0">
                <a:pos x="wd2" y="hd2"/>
              </a:cxn>
              <a:cxn ang="5400000">
                <a:pos x="wd2" y="hd2"/>
              </a:cxn>
              <a:cxn ang="10800000">
                <a:pos x="wd2" y="hd2"/>
              </a:cxn>
              <a:cxn ang="16200000">
                <a:pos x="wd2" y="hd2"/>
              </a:cxn>
            </a:cxnLst>
            <a:rect l="0" t="0" r="r" b="b"/>
            <a:pathLst>
              <a:path w="21600" h="21600" extrusionOk="0">
                <a:moveTo>
                  <a:pt x="10902" y="0"/>
                </a:moveTo>
                <a:lnTo>
                  <a:pt x="8659" y="4150"/>
                </a:lnTo>
                <a:lnTo>
                  <a:pt x="1492" y="4150"/>
                </a:lnTo>
                <a:cubicBezTo>
                  <a:pt x="668" y="4150"/>
                  <a:pt x="0" y="5252"/>
                  <a:pt x="0" y="6612"/>
                </a:cubicBezTo>
                <a:lnTo>
                  <a:pt x="0" y="19138"/>
                </a:lnTo>
                <a:cubicBezTo>
                  <a:pt x="0" y="20498"/>
                  <a:pt x="668" y="21600"/>
                  <a:pt x="1492" y="21600"/>
                </a:cubicBezTo>
                <a:lnTo>
                  <a:pt x="20108" y="21600"/>
                </a:lnTo>
                <a:cubicBezTo>
                  <a:pt x="20932" y="21600"/>
                  <a:pt x="21600" y="20498"/>
                  <a:pt x="21600" y="19138"/>
                </a:cubicBezTo>
                <a:lnTo>
                  <a:pt x="21600" y="6612"/>
                </a:lnTo>
                <a:cubicBezTo>
                  <a:pt x="21600" y="5252"/>
                  <a:pt x="20932" y="4150"/>
                  <a:pt x="20108" y="4150"/>
                </a:cubicBezTo>
                <a:lnTo>
                  <a:pt x="13143" y="4150"/>
                </a:lnTo>
                <a:lnTo>
                  <a:pt x="10902" y="0"/>
                </a:lnTo>
                <a:close/>
              </a:path>
            </a:pathLst>
          </a:custGeom>
          <a:solidFill>
            <a:srgbClr val="EE5150"/>
          </a:solidFill>
          <a:ln w="12700">
            <a:miter lim="400000"/>
          </a:ln>
          <a:extLst>
            <a:ext uri="{C572A759-6A51-4108-AA02-DFA0A04FC94B}">
              <ma14:wrappingTextBoxFlag xmlns:ma14="http://schemas.microsoft.com/office/mac/drawingml/2011/main" xmlns="" val="1"/>
            </a:ext>
          </a:extLst>
        </p:spPr>
        <p:txBody>
          <a:bodyPr lIns="71437" tIns="71437" rIns="71437" bIns="71437" anchor="ctr"/>
          <a:lstStyle>
            <a:lvl1pPr>
              <a:defRPr sz="3000" b="0">
                <a:solidFill>
                  <a:srgbClr val="FFFFFF"/>
                </a:solidFill>
                <a:latin typeface="Montserrat Medium"/>
                <a:ea typeface="Montserrat Medium"/>
                <a:cs typeface="Montserrat Medium"/>
                <a:sym typeface="Montserrat Medium"/>
              </a:defRPr>
            </a:lvl1pPr>
          </a:lstStyle>
          <a:p>
            <a:r>
              <a:t>Lorum ipsum dolor sit amet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70CE6CA-E7EF-514A-B38E-128157A4801C}"/>
              </a:ext>
            </a:extLst>
          </p:cNvPr>
          <p:cNvGrpSpPr/>
          <p:nvPr/>
        </p:nvGrpSpPr>
        <p:grpSpPr>
          <a:xfrm>
            <a:off x="-36937" y="-2011"/>
            <a:ext cx="24496471" cy="12569404"/>
            <a:chOff x="-36937" y="-2011"/>
            <a:chExt cx="24496471" cy="12569404"/>
          </a:xfrm>
        </p:grpSpPr>
        <p:pic>
          <p:nvPicPr>
            <p:cNvPr id="324" name="pasted-image.pdf"/>
            <p:cNvPicPr>
              <a:picLocks noChangeAspect="1"/>
            </p:cNvPicPr>
            <p:nvPr/>
          </p:nvPicPr>
          <p:blipFill>
            <a:blip r:embed="rId2"/>
            <a:srcRect l="57245" t="62662" r="8715"/>
            <a:stretch>
              <a:fillRect/>
            </a:stretch>
          </p:blipFill>
          <p:spPr>
            <a:xfrm>
              <a:off x="1587" y="-2011"/>
              <a:ext cx="24457947" cy="12569404"/>
            </a:xfrm>
            <a:prstGeom prst="rect">
              <a:avLst/>
            </a:prstGeom>
            <a:ln w="12700">
              <a:miter lim="400000"/>
            </a:ln>
          </p:spPr>
        </p:pic>
        <p:sp>
          <p:nvSpPr>
            <p:cNvPr id="325" name="Shape 325"/>
            <p:cNvSpPr/>
            <p:nvPr/>
          </p:nvSpPr>
          <p:spPr>
            <a:xfrm>
              <a:off x="765506" y="1801174"/>
              <a:ext cx="11256646" cy="1692276"/>
            </a:xfrm>
            <a:prstGeom prst="rect">
              <a:avLst/>
            </a:prstGeom>
            <a:ln w="12700">
              <a:miter lim="400000"/>
            </a:ln>
            <a:extLst>
              <a:ext uri="{C572A759-6A51-4108-AA02-DFA0A04FC94B}">
                <ma14:wrappingTextBoxFlag xmlns:ma14="http://schemas.microsoft.com/office/mac/drawingml/2011/main" xmlns="" val="1"/>
              </a:ext>
            </a:extLst>
          </p:spPr>
          <p:txBody>
            <a:bodyPr wrap="none" lIns="71437" tIns="71437" rIns="71437" bIns="71437">
              <a:spAutoFit/>
            </a:bodyPr>
            <a:lstStyle>
              <a:lvl1pPr algn="l">
                <a:defRPr sz="10000" b="0">
                  <a:solidFill>
                    <a:srgbClr val="FFFFFF"/>
                  </a:solidFill>
                  <a:latin typeface="Montserrat Bold"/>
                  <a:ea typeface="Montserrat Bold"/>
                  <a:cs typeface="Montserrat Bold"/>
                  <a:sym typeface="Montserrat Bold"/>
                </a:defRPr>
              </a:lvl1pPr>
            </a:lstStyle>
            <a:p>
              <a:r>
                <a:t>Share your work!</a:t>
              </a:r>
            </a:p>
          </p:txBody>
        </p:sp>
        <p:sp>
          <p:nvSpPr>
            <p:cNvPr id="326" name="Shape 326"/>
            <p:cNvSpPr/>
            <p:nvPr/>
          </p:nvSpPr>
          <p:spPr>
            <a:xfrm>
              <a:off x="-36937" y="3546077"/>
              <a:ext cx="24457874" cy="1"/>
            </a:xfrm>
            <a:prstGeom prst="line">
              <a:avLst/>
            </a:prstGeom>
            <a:ln w="215900">
              <a:solidFill>
                <a:srgbClr val="FFFFFF"/>
              </a:solidFill>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327" name="Shape 327"/>
            <p:cNvSpPr/>
            <p:nvPr/>
          </p:nvSpPr>
          <p:spPr>
            <a:xfrm>
              <a:off x="855906" y="4285057"/>
              <a:ext cx="18232196" cy="7651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lvl1pPr algn="l" defTabSz="457200">
                <a:defRPr sz="4000" b="0">
                  <a:solidFill>
                    <a:srgbClr val="FFFFFF"/>
                  </a:solidFill>
                  <a:latin typeface="Montserrat Bold"/>
                  <a:ea typeface="Montserrat Bold"/>
                  <a:cs typeface="Montserrat Bold"/>
                  <a:sym typeface="Montserrat Bold"/>
                </a:defRPr>
              </a:lvl1pPr>
            </a:lstStyle>
            <a:p>
              <a:r>
                <a:t>Upload photos of your work:</a:t>
              </a:r>
            </a:p>
          </p:txBody>
        </p:sp>
        <p:sp>
          <p:nvSpPr>
            <p:cNvPr id="328" name="Shape 328"/>
            <p:cNvSpPr/>
            <p:nvPr/>
          </p:nvSpPr>
          <p:spPr>
            <a:xfrm>
              <a:off x="855906" y="5114881"/>
              <a:ext cx="18232196" cy="44989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sz="4000" b="0">
                  <a:solidFill>
                    <a:srgbClr val="FFFFFF"/>
                  </a:solidFill>
                  <a:latin typeface="Montserrat Bold"/>
                  <a:ea typeface="Montserrat Bold"/>
                  <a:cs typeface="Montserrat Bold"/>
                  <a:sym typeface="Montserrat Bold"/>
                </a:defRPr>
              </a:pPr>
              <a:endParaRP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Go to: </a:t>
              </a:r>
              <a:r>
                <a:rPr i="1">
                  <a:latin typeface="Montserrat-Italic"/>
                  <a:ea typeface="Montserrat-Italic"/>
                  <a:cs typeface="Montserrat-Italic"/>
                  <a:sym typeface="Montserrat-Italic"/>
                </a:rPr>
                <a:t>add URL here</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Enter the password: </a:t>
              </a:r>
              <a:r>
                <a:rPr i="1">
                  <a:latin typeface="Montserrat-Italic"/>
                  <a:ea typeface="Montserrat-Italic"/>
                  <a:cs typeface="Montserrat-Italic"/>
                  <a:sym typeface="Montserrat-Italic"/>
                </a:rPr>
                <a:t>password</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Upload a photo and caption of your work</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Wait for moderation</a:t>
              </a:r>
            </a:p>
            <a:p>
              <a:pPr marL="793750" indent="-793750" algn="l" defTabSz="457200">
                <a:buSzPct val="100000"/>
                <a:buAutoNum type="arabicParenR"/>
                <a:defRPr sz="4000" b="0">
                  <a:solidFill>
                    <a:srgbClr val="FFFFFF"/>
                  </a:solidFill>
                  <a:latin typeface="Montserrat Bold"/>
                  <a:ea typeface="Montserrat Bold"/>
                  <a:cs typeface="Montserrat Bold"/>
                  <a:sym typeface="Montserrat Bold"/>
                </a:defRPr>
              </a:pPr>
              <a:r>
                <a:t>View others’ ideas  </a:t>
              </a:r>
            </a:p>
          </p:txBody>
        </p:sp>
        <p:sp>
          <p:nvSpPr>
            <p:cNvPr id="329" name="Shape 329"/>
            <p:cNvSpPr/>
            <p:nvPr/>
          </p:nvSpPr>
          <p:spPr>
            <a:xfrm>
              <a:off x="765719" y="9722610"/>
              <a:ext cx="18232198" cy="2124076"/>
            </a:xfrm>
            <a:prstGeom prst="rect">
              <a:avLst/>
            </a:prstGeom>
            <a:ln w="12700">
              <a:miter lim="400000"/>
            </a:ln>
            <a:extLst>
              <a:ext uri="{C572A759-6A51-4108-AA02-DFA0A04FC94B}">
                <ma14:wrappingTextBoxFlag xmlns:ma14="http://schemas.microsoft.com/office/mac/drawingml/2011/main" xmlns="" val="1"/>
              </a:ext>
            </a:extLst>
          </p:spPr>
          <p:txBody>
            <a:bodyPr lIns="71437" tIns="71437" rIns="71437" bIns="71437" anchor="ctr">
              <a:spAutoFit/>
            </a:bodyPr>
            <a:lstStyle/>
            <a:p>
              <a:pPr algn="l" defTabSz="457200">
                <a:defRPr b="0" i="1">
                  <a:solidFill>
                    <a:srgbClr val="FFFFFF"/>
                  </a:solidFill>
                  <a:latin typeface="Montserrat-Italic"/>
                  <a:ea typeface="Montserrat-Italic"/>
                  <a:cs typeface="Montserrat-Italic"/>
                  <a:sym typeface="Montserrat-Italic"/>
                </a:defRPr>
              </a:pPr>
              <a:r>
                <a:t>A note to facilitators:</a:t>
              </a:r>
            </a:p>
            <a:p>
              <a:pPr algn="l" defTabSz="457200">
                <a:defRPr b="0" i="1">
                  <a:solidFill>
                    <a:srgbClr val="FFFFFF"/>
                  </a:solidFill>
                  <a:latin typeface="Montserrat-Italic"/>
                  <a:ea typeface="Montserrat-Italic"/>
                  <a:cs typeface="Montserrat-Italic"/>
                  <a:sym typeface="Montserrat-Italic"/>
                </a:defRPr>
              </a:pPr>
              <a:r>
                <a:t>Use this slide to give instructions for post-exercise sharing activities. These could take the form of facilitator-guided discussions, mini-presentations, or digital sharing via existing platforms (e.g. padlet) - as described here. Delete this paragraph when ready.</a:t>
              </a:r>
            </a:p>
          </p:txBody>
        </p:sp>
      </p:gr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58</TotalTime>
  <Words>1144</Words>
  <Application>Microsoft Macintosh PowerPoint</Application>
  <PresentationFormat>Custom</PresentationFormat>
  <Paragraphs>169</Paragraphs>
  <Slides>10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Helvetica Neue Light</vt:lpstr>
      <vt:lpstr>Montserrat Bold</vt:lpstr>
      <vt:lpstr>Montserrat-Italic</vt:lpstr>
      <vt:lpstr>Montserrat-BoldItalic</vt:lpstr>
      <vt:lpstr>Montserrat Medium</vt:lpstr>
      <vt:lpstr>Tw Cen MT</vt:lpstr>
      <vt:lpstr>Helvetica Neue Thin</vt:lpstr>
      <vt:lpstr>Palatino</vt:lpstr>
      <vt:lpstr>Helvetica Neue Medium</vt:lpstr>
      <vt:lpstr>Helvetica Light</vt:lpstr>
      <vt:lpstr>Helvetica Neue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Melinda Gaughwin</cp:lastModifiedBy>
  <cp:revision>13</cp:revision>
  <dcterms:modified xsi:type="dcterms:W3CDTF">2021-01-31T04:54:12Z</dcterms:modified>
</cp:coreProperties>
</file>