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2"/>
  </p:notesMasterIdLst>
  <p:sldIdLst>
    <p:sldId id="256" r:id="rId2"/>
    <p:sldId id="257" r:id="rId3"/>
    <p:sldId id="258" r:id="rId4"/>
    <p:sldId id="266" r:id="rId5"/>
    <p:sldId id="267" r:id="rId6"/>
    <p:sldId id="268" r:id="rId7"/>
    <p:sldId id="269" r:id="rId8"/>
    <p:sldId id="270" r:id="rId9"/>
    <p:sldId id="264" r:id="rId10"/>
    <p:sldId id="265" r:id="rId11"/>
  </p:sldIdLst>
  <p:sldSz cx="24384000" cy="13716000"/>
  <p:notesSz cx="6858000" cy="9144000"/>
  <p:embeddedFontLst>
    <p:embeddedFont>
      <p:font typeface="Montserrat Bold" pitchFamily="2" charset="77"/>
      <p:bold r:id="rId13"/>
      <p:italic r:id="rId14"/>
      <p:boldItalic r:id="rId15"/>
    </p:embeddedFont>
    <p:embeddedFont>
      <p:font typeface="Montserrat Medium" pitchFamily="2" charset="77"/>
      <p:regular r:id="rId16"/>
      <p:italic r:id="rId17"/>
    </p:embeddedFont>
    <p:embeddedFont>
      <p:font typeface="Montserrat-BoldItalic" pitchFamily="2" charset="77"/>
      <p:bold r:id="rId18"/>
      <p:italic r:id="rId19"/>
      <p:boldItalic r:id="rId20"/>
    </p:embeddedFont>
    <p:embeddedFont>
      <p:font typeface="Montserrat-Italic" pitchFamily="2" charset="77"/>
      <p:italic r:id="rId21"/>
    </p:embeddedFont>
    <p:embeddedFont>
      <p:font typeface="Tw Cen MT" panose="020B0602020104020603" pitchFamily="34" charset="77"/>
      <p:regular r:id="rId22"/>
      <p:bold r:id="rId23"/>
      <p:italic r:id="rId24"/>
      <p:boldItalic r:id="rId25"/>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150"/>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52"/>
    <p:restoredTop sz="94575"/>
  </p:normalViewPr>
  <p:slideViewPr>
    <p:cSldViewPr snapToGrid="0" snapToObjects="1">
      <p:cViewPr varScale="1">
        <p:scale>
          <a:sx n="44" d="100"/>
          <a:sy n="44" d="100"/>
        </p:scale>
        <p:origin x="1616"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4833937" y="2303859"/>
            <a:ext cx="14716126" cy="4643438"/>
          </a:xfrm>
          <a:prstGeom prst="rect">
            <a:avLst/>
          </a:prstGeom>
        </p:spPr>
        <p:txBody>
          <a:bodyPr anchor="b"/>
          <a:lstStyle/>
          <a:p>
            <a:r>
              <a:t>Title Text</a:t>
            </a:r>
          </a:p>
        </p:txBody>
      </p:sp>
      <p:sp>
        <p:nvSpPr>
          <p:cNvPr id="12" name="Shape 12"/>
          <p:cNvSpPr>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Shape 94"/>
          <p:cNvSpPr>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4833937" y="9447609"/>
            <a:ext cx="14716126" cy="2000251"/>
          </a:xfrm>
          <a:prstGeom prst="rect">
            <a:avLst/>
          </a:prstGeom>
        </p:spPr>
        <p:txBody>
          <a:bodyPr anchor="b"/>
          <a:lstStyle/>
          <a:p>
            <a:r>
              <a:t>Title Text</a:t>
            </a:r>
          </a:p>
        </p:txBody>
      </p:sp>
      <p:sp>
        <p:nvSpPr>
          <p:cNvPr id="22" name="Shape 22"/>
          <p:cNvSpPr>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4833937" y="4536281"/>
            <a:ext cx="14716126" cy="4643438"/>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Title Text</a:t>
            </a:r>
          </a:p>
        </p:txBody>
      </p:sp>
      <p:sp>
        <p:nvSpPr>
          <p:cNvPr id="3" name="Shape 3"/>
          <p:cNvSpPr>
            <a:spLocks noGrp="1"/>
          </p:cNvSpPr>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designthinkmakebreakrepeat.com"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black, sign, store&#10;&#10;Description automatically generated">
            <a:extLst>
              <a:ext uri="{FF2B5EF4-FFF2-40B4-BE49-F238E27FC236}">
                <a16:creationId xmlns:a16="http://schemas.microsoft.com/office/drawing/2014/main" id="{6F818DED-C6FC-E941-885B-5C8C574D6145}"/>
              </a:ext>
            </a:extLst>
          </p:cNvPr>
          <p:cNvPicPr>
            <a:picLocks noChangeAspect="1"/>
          </p:cNvPicPr>
          <p:nvPr/>
        </p:nvPicPr>
        <p:blipFill rotWithShape="1">
          <a:blip r:embed="rId2">
            <a:extLst>
              <a:ext uri="{28A0092B-C50C-407E-A947-70E740481C1C}">
                <a14:useLocalDpi xmlns:a14="http://schemas.microsoft.com/office/drawing/2010/main" val="0"/>
              </a:ext>
            </a:extLst>
          </a:blip>
          <a:srcRect t="27375" b="11565"/>
          <a:stretch/>
        </p:blipFill>
        <p:spPr>
          <a:xfrm>
            <a:off x="-43975" y="-43318"/>
            <a:ext cx="24503408" cy="11221231"/>
          </a:xfrm>
          <a:prstGeom prst="rect">
            <a:avLst/>
          </a:prstGeom>
        </p:spPr>
      </p:pic>
      <p:grpSp>
        <p:nvGrpSpPr>
          <p:cNvPr id="2" name="Group 1">
            <a:extLst>
              <a:ext uri="{FF2B5EF4-FFF2-40B4-BE49-F238E27FC236}">
                <a16:creationId xmlns:a16="http://schemas.microsoft.com/office/drawing/2014/main" id="{63386275-3E7F-B349-85E3-2441AF236F0E}"/>
              </a:ext>
            </a:extLst>
          </p:cNvPr>
          <p:cNvGrpSpPr/>
          <p:nvPr/>
        </p:nvGrpSpPr>
        <p:grpSpPr>
          <a:xfrm>
            <a:off x="-30632" y="-43318"/>
            <a:ext cx="24503408" cy="13154356"/>
            <a:chOff x="-30632" y="-43318"/>
            <a:chExt cx="24503408" cy="13154356"/>
          </a:xfrm>
        </p:grpSpPr>
        <p:sp>
          <p:nvSpPr>
            <p:cNvPr id="120" name="Shape 120"/>
            <p:cNvSpPr/>
            <p:nvPr/>
          </p:nvSpPr>
          <p:spPr>
            <a:xfrm>
              <a:off x="585599" y="11961543"/>
              <a:ext cx="7360988" cy="102143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l">
                <a:defRPr sz="5700" b="0">
                  <a:latin typeface="Montserrat Bold"/>
                  <a:ea typeface="Montserrat Bold"/>
                  <a:cs typeface="Montserrat Bold"/>
                  <a:sym typeface="Montserrat Bold"/>
                </a:defRPr>
              </a:pPr>
              <a:r>
                <a:rPr dirty="0">
                  <a:solidFill>
                    <a:srgbClr val="EE5150"/>
                  </a:solidFill>
                </a:rPr>
                <a:t>TURN TO: </a:t>
              </a:r>
              <a:r>
                <a:rPr dirty="0"/>
                <a:t>Page </a:t>
              </a:r>
              <a:r>
                <a:rPr lang="en-AU" dirty="0"/>
                <a:t>134</a:t>
              </a:r>
              <a:endParaRPr dirty="0"/>
            </a:p>
          </p:txBody>
        </p:sp>
        <p:sp>
          <p:nvSpPr>
            <p:cNvPr id="121" name="Shape 121"/>
            <p:cNvSpPr/>
            <p:nvPr/>
          </p:nvSpPr>
          <p:spPr>
            <a:xfrm>
              <a:off x="-30632" y="-43318"/>
              <a:ext cx="24503408" cy="11261007"/>
            </a:xfrm>
            <a:prstGeom prst="rect">
              <a:avLst/>
            </a:prstGeom>
            <a:solidFill>
              <a:srgbClr val="000000">
                <a:alpha val="39844"/>
              </a:srgbClr>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22" name="Shape 122"/>
            <p:cNvSpPr/>
            <p:nvPr/>
          </p:nvSpPr>
          <p:spPr>
            <a:xfrm>
              <a:off x="-16439" y="11257466"/>
              <a:ext cx="24406392" cy="1"/>
            </a:xfrm>
            <a:prstGeom prst="line">
              <a:avLst/>
            </a:prstGeom>
            <a:ln w="203200">
              <a:solidFill>
                <a:srgbClr val="FF283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3" name="Shape 123"/>
            <p:cNvSpPr/>
            <p:nvPr/>
          </p:nvSpPr>
          <p:spPr>
            <a:xfrm>
              <a:off x="19550954" y="12658992"/>
              <a:ext cx="4313680" cy="45204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Clare Cooper</a:t>
              </a:r>
            </a:p>
          </p:txBody>
        </p:sp>
        <p:sp>
          <p:nvSpPr>
            <p:cNvPr id="124" name="Shape 124"/>
            <p:cNvSpPr/>
            <p:nvPr/>
          </p:nvSpPr>
          <p:spPr>
            <a:xfrm>
              <a:off x="-11908" y="1730111"/>
              <a:ext cx="17298230"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5" name="Shape 125"/>
            <p:cNvSpPr/>
            <p:nvPr/>
          </p:nvSpPr>
          <p:spPr>
            <a:xfrm rot="5400000">
              <a:off x="16762736" y="2250406"/>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6" name="Shape 126"/>
            <p:cNvSpPr/>
            <p:nvPr/>
          </p:nvSpPr>
          <p:spPr>
            <a:xfrm>
              <a:off x="643884" y="87262"/>
              <a:ext cx="17878578"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Scenario-based</a:t>
              </a:r>
              <a:endParaRPr sz="16000" spc="-319" dirty="0"/>
            </a:p>
          </p:txBody>
        </p:sp>
        <p:sp>
          <p:nvSpPr>
            <p:cNvPr id="127" name="Shape 127"/>
            <p:cNvSpPr/>
            <p:nvPr/>
          </p:nvSpPr>
          <p:spPr>
            <a:xfrm>
              <a:off x="1205292" y="7275075"/>
              <a:ext cx="9002463" cy="189859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p>
              <a:pPr algn="l">
                <a:defRPr sz="5700" i="1">
                  <a:solidFill>
                    <a:srgbClr val="FFFFFF"/>
                  </a:solidFill>
                  <a:latin typeface="Palatino"/>
                  <a:ea typeface="Palatino"/>
                  <a:cs typeface="Palatino"/>
                  <a:sym typeface="Palatino"/>
                </a:defRPr>
              </a:pPr>
              <a:r>
                <a:rPr lang="en-AU" dirty="0"/>
                <a:t>Why settle for one future</a:t>
              </a:r>
            </a:p>
            <a:p>
              <a:pPr algn="l">
                <a:defRPr sz="5700" i="1">
                  <a:solidFill>
                    <a:srgbClr val="FFFFFF"/>
                  </a:solidFill>
                  <a:latin typeface="Palatino"/>
                  <a:ea typeface="Palatino"/>
                  <a:cs typeface="Palatino"/>
                  <a:sym typeface="Palatino"/>
                </a:defRPr>
              </a:pPr>
              <a:r>
                <a:rPr lang="en-AU" dirty="0"/>
                <a:t>when you can explore four?</a:t>
              </a:r>
              <a:endParaRPr dirty="0"/>
            </a:p>
          </p:txBody>
        </p:sp>
        <p:sp>
          <p:nvSpPr>
            <p:cNvPr id="128" name="Shape 128"/>
            <p:cNvSpPr/>
            <p:nvPr/>
          </p:nvSpPr>
          <p:spPr>
            <a:xfrm>
              <a:off x="8240" y="4495128"/>
              <a:ext cx="12007633"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9" name="Shape 129"/>
            <p:cNvSpPr/>
            <p:nvPr/>
          </p:nvSpPr>
          <p:spPr>
            <a:xfrm rot="5400000">
              <a:off x="11476800" y="502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0" name="Shape 130"/>
            <p:cNvSpPr/>
            <p:nvPr/>
          </p:nvSpPr>
          <p:spPr>
            <a:xfrm>
              <a:off x="504899" y="2811172"/>
              <a:ext cx="11063324"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Thinking</a:t>
              </a:r>
              <a:endParaRPr sz="16000" spc="-319" dirty="0"/>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32DED92-0612-E749-9142-3B2C81F8AAEA}"/>
              </a:ext>
            </a:extLst>
          </p:cNvPr>
          <p:cNvGrpSpPr/>
          <p:nvPr/>
        </p:nvGrpSpPr>
        <p:grpSpPr>
          <a:xfrm>
            <a:off x="-36937" y="720955"/>
            <a:ext cx="24457874" cy="13025113"/>
            <a:chOff x="-36937" y="720955"/>
            <a:chExt cx="24457874" cy="13025113"/>
          </a:xfrm>
        </p:grpSpPr>
        <p:pic>
          <p:nvPicPr>
            <p:cNvPr id="331" name="pasted-image.pdf"/>
            <p:cNvPicPr>
              <a:picLocks noChangeAspect="1"/>
            </p:cNvPicPr>
            <p:nvPr/>
          </p:nvPicPr>
          <p:blipFill>
            <a:blip r:embed="rId2"/>
            <a:srcRect l="27630"/>
            <a:stretch>
              <a:fillRect/>
            </a:stretch>
          </p:blipFill>
          <p:spPr>
            <a:xfrm rot="10800000">
              <a:off x="4304849" y="720955"/>
              <a:ext cx="20114295" cy="13021637"/>
            </a:xfrm>
            <a:prstGeom prst="rect">
              <a:avLst/>
            </a:prstGeom>
            <a:ln w="12700">
              <a:miter lim="400000"/>
            </a:ln>
          </p:spPr>
        </p:pic>
        <p:pic>
          <p:nvPicPr>
            <p:cNvPr id="332" name="pasted-image.pdf"/>
            <p:cNvPicPr>
              <a:picLocks noChangeAspect="1"/>
            </p:cNvPicPr>
            <p:nvPr/>
          </p:nvPicPr>
          <p:blipFill>
            <a:blip r:embed="rId2"/>
            <a:srcRect t="33454" r="50402"/>
            <a:stretch>
              <a:fillRect/>
            </a:stretch>
          </p:blipFill>
          <p:spPr>
            <a:xfrm rot="10800000">
              <a:off x="-4557" y="6312722"/>
              <a:ext cx="11825051" cy="7433346"/>
            </a:xfrm>
            <a:prstGeom prst="rect">
              <a:avLst/>
            </a:prstGeom>
            <a:ln w="12700">
              <a:miter lim="400000"/>
            </a:ln>
          </p:spPr>
        </p:pic>
        <p:sp>
          <p:nvSpPr>
            <p:cNvPr id="333" name="Shape 333"/>
            <p:cNvSpPr/>
            <p:nvPr/>
          </p:nvSpPr>
          <p:spPr>
            <a:xfrm>
              <a:off x="-36937" y="12049959"/>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4" name="Shape 334"/>
            <p:cNvSpPr/>
            <p:nvPr/>
          </p:nvSpPr>
          <p:spPr>
            <a:xfrm>
              <a:off x="975503" y="891390"/>
              <a:ext cx="3253868" cy="47783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p>
              <a:pPr algn="l">
                <a:defRPr sz="6000" b="0">
                  <a:latin typeface="Montserrat Bold"/>
                  <a:ea typeface="Montserrat Bold"/>
                  <a:cs typeface="Montserrat Bold"/>
                  <a:sym typeface="Montserrat Bold"/>
                </a:defRPr>
              </a:pPr>
              <a:r>
                <a:t>Design.</a:t>
              </a:r>
            </a:p>
            <a:p>
              <a:pPr algn="l">
                <a:defRPr sz="6000" b="0">
                  <a:latin typeface="Montserrat Bold"/>
                  <a:ea typeface="Montserrat Bold"/>
                  <a:cs typeface="Montserrat Bold"/>
                  <a:sym typeface="Montserrat Bold"/>
                </a:defRPr>
              </a:pPr>
              <a:r>
                <a:t>Think</a:t>
              </a:r>
            </a:p>
            <a:p>
              <a:pPr algn="l">
                <a:defRPr sz="6000" b="0">
                  <a:latin typeface="Montserrat Bold"/>
                  <a:ea typeface="Montserrat Bold"/>
                  <a:cs typeface="Montserrat Bold"/>
                  <a:sym typeface="Montserrat Bold"/>
                </a:defRPr>
              </a:pPr>
              <a:r>
                <a:t>Make.</a:t>
              </a:r>
            </a:p>
            <a:p>
              <a:pPr algn="l">
                <a:defRPr sz="6000" b="0">
                  <a:latin typeface="Montserrat Bold"/>
                  <a:ea typeface="Montserrat Bold"/>
                  <a:cs typeface="Montserrat Bold"/>
                  <a:sym typeface="Montserrat Bold"/>
                </a:defRPr>
              </a:pPr>
              <a:r>
                <a:t>Break. </a:t>
              </a:r>
            </a:p>
            <a:p>
              <a:pPr algn="l">
                <a:defRPr sz="6000" b="0">
                  <a:latin typeface="Montserrat Bold"/>
                  <a:ea typeface="Montserrat Bold"/>
                  <a:cs typeface="Montserrat Bold"/>
                  <a:sym typeface="Montserrat Bold"/>
                </a:defRPr>
              </a:pPr>
              <a:r>
                <a:t>Repeat.</a:t>
              </a:r>
            </a:p>
          </p:txBody>
        </p:sp>
        <p:sp>
          <p:nvSpPr>
            <p:cNvPr id="335" name="Shape 335"/>
            <p:cNvSpPr/>
            <p:nvPr/>
          </p:nvSpPr>
          <p:spPr>
            <a:xfrm>
              <a:off x="8634748" y="2755150"/>
              <a:ext cx="14424722" cy="260648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b="0">
                  <a:solidFill>
                    <a:srgbClr val="FFFFFF"/>
                  </a:solidFill>
                  <a:latin typeface="Montserrat Bold"/>
                  <a:ea typeface="Montserrat Bold"/>
                  <a:cs typeface="Montserrat Bold"/>
                  <a:sym typeface="Montserrat Bold"/>
                </a:defRPr>
              </a:pPr>
              <a:r>
                <a:rPr dirty="0"/>
                <a:t>This work is licensed under a Creative Commons Attribution-</a:t>
              </a:r>
              <a:r>
                <a:rPr dirty="0" err="1"/>
                <a:t>NonCommercial</a:t>
              </a:r>
              <a:r>
                <a:rPr dirty="0"/>
                <a:t>-</a:t>
              </a:r>
              <a:r>
                <a:rPr dirty="0" err="1"/>
                <a:t>ShareAlike</a:t>
              </a:r>
              <a:r>
                <a:rPr dirty="0"/>
                <a:t> 4.0 International License. Designed by the authors of “Design. Think. Make. Break. Repeat. A Handbook of Methods” (BIS Publishers).</a:t>
              </a:r>
            </a:p>
            <a:p>
              <a:pPr algn="l" defTabSz="457200">
                <a:defRPr b="0">
                  <a:solidFill>
                    <a:srgbClr val="FFFFFF"/>
                  </a:solidFill>
                  <a:latin typeface="Montserrat Bold"/>
                  <a:ea typeface="Montserrat Bold"/>
                  <a:cs typeface="Montserrat Bold"/>
                  <a:sym typeface="Montserrat Bold"/>
                </a:defRPr>
              </a:pPr>
              <a:r>
                <a:rPr u="sng" dirty="0">
                  <a:solidFill>
                    <a:schemeClr val="bg1"/>
                  </a:solidFill>
                  <a:hlinkClick r:id="rId3">
                    <a:extLst>
                      <a:ext uri="{A12FA001-AC4F-418D-AE19-62706E023703}">
                        <ahyp:hlinkClr xmlns:ahyp="http://schemas.microsoft.com/office/drawing/2018/hyperlinkcolor" val="tx"/>
                      </a:ext>
                    </a:extLst>
                  </a:hlinkClick>
                </a:rPr>
                <a:t>www.designthinkmakebreakrepeat.com</a:t>
              </a:r>
            </a:p>
          </p:txBody>
        </p:sp>
        <p:sp>
          <p:nvSpPr>
            <p:cNvPr id="336" name="Shape 336"/>
            <p:cNvSpPr/>
            <p:nvPr/>
          </p:nvSpPr>
          <p:spPr>
            <a:xfrm>
              <a:off x="746861" y="6774665"/>
              <a:ext cx="23078331" cy="47275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sz="4000" b="0">
                  <a:solidFill>
                    <a:srgbClr val="FFFFFF"/>
                  </a:solidFill>
                  <a:latin typeface="Montserrat Medium"/>
                  <a:ea typeface="Montserrat Medium"/>
                  <a:cs typeface="Montserrat Medium"/>
                  <a:sym typeface="Montserrat Medium"/>
                </a:defRPr>
              </a:pPr>
              <a:r>
                <a:t>How to use these slides</a:t>
              </a:r>
            </a:p>
            <a:p>
              <a:pPr algn="l" defTabSz="457200">
                <a:defRPr b="0" i="1">
                  <a:solidFill>
                    <a:srgbClr val="FFFFFF"/>
                  </a:solidFill>
                  <a:latin typeface="Montserrat-Italic"/>
                  <a:ea typeface="Montserrat-Italic"/>
                  <a:cs typeface="Montserrat-Italic"/>
                  <a:sym typeface="Montserrat-Italic"/>
                </a:defRPr>
              </a:pPr>
              <a:r>
                <a:t>These companion slides for the published book “Design Think Make Break Repeat: A Handbook of Methods”, support facilitation of the published exercises during workshops, tutorials or other guided design sessions. </a:t>
              </a:r>
            </a:p>
            <a:p>
              <a:pPr algn="l" defTabSz="457200">
                <a:defRPr b="0" i="1">
                  <a:solidFill>
                    <a:srgbClr val="FFFFFF"/>
                  </a:solidFill>
                  <a:latin typeface="Montserrat-Italic"/>
                  <a:ea typeface="Montserrat-Italic"/>
                  <a:cs typeface="Montserrat-Italic"/>
                  <a:sym typeface="Montserrat-Italic"/>
                </a:defRPr>
              </a:pPr>
              <a:endParaRPr/>
            </a:p>
            <a:p>
              <a:pPr algn="l" defTabSz="457200">
                <a:defRPr b="0" i="1">
                  <a:solidFill>
                    <a:srgbClr val="FFFFFF"/>
                  </a:solidFill>
                  <a:latin typeface="Montserrat-Italic"/>
                  <a:ea typeface="Montserrat-Italic"/>
                  <a:cs typeface="Montserrat-Italic"/>
                  <a:sym typeface="Montserrat-Italic"/>
                </a:defRPr>
              </a:pPr>
              <a:r>
                <a:rPr b="1">
                  <a:latin typeface="Montserrat-BoldItalic"/>
                  <a:ea typeface="Montserrat-BoldItalic"/>
                  <a:cs typeface="Montserrat-BoldItalic"/>
                  <a:sym typeface="Montserrat-BoldItalic"/>
                </a:rPr>
                <a:t>Slide 1: Title.</a:t>
              </a:r>
              <a:r>
                <a:t> Introduce the method, using the description from the book.</a:t>
              </a:r>
            </a:p>
            <a:p>
              <a:pPr algn="l" defTabSz="457200">
                <a:defRPr i="1">
                  <a:solidFill>
                    <a:srgbClr val="FFFFFF"/>
                  </a:solidFill>
                  <a:latin typeface="Montserrat-BoldItalic"/>
                  <a:ea typeface="Montserrat-BoldItalic"/>
                  <a:cs typeface="Montserrat-BoldItalic"/>
                  <a:sym typeface="Montserrat-BoldItalic"/>
                </a:defRPr>
              </a:pPr>
              <a:r>
                <a:t>Slide 2: Examples. </a:t>
              </a:r>
              <a:r>
                <a:rPr b="0">
                  <a:latin typeface="Montserrat-Italic"/>
                  <a:ea typeface="Montserrat-Italic"/>
                  <a:cs typeface="Montserrat-Italic"/>
                  <a:sym typeface="Montserrat-Italic"/>
                </a:rPr>
                <a:t>Use this slide to add your own images/examples of the method in use, or extra information.</a:t>
              </a:r>
              <a:r>
                <a:t> </a:t>
              </a:r>
            </a:p>
            <a:p>
              <a:pPr algn="l" defTabSz="457200">
                <a:defRPr i="1">
                  <a:solidFill>
                    <a:srgbClr val="FFFFFF"/>
                  </a:solidFill>
                  <a:latin typeface="Montserrat-BoldItalic"/>
                  <a:ea typeface="Montserrat-BoldItalic"/>
                  <a:cs typeface="Montserrat-BoldItalic"/>
                  <a:sym typeface="Montserrat-BoldItalic"/>
                </a:defRPr>
              </a:pPr>
              <a:r>
                <a:t>Slide 3+: Steps. </a:t>
              </a:r>
              <a:r>
                <a:rPr b="0">
                  <a:latin typeface="Montserrat-Italic"/>
                  <a:ea typeface="Montserrat-Italic"/>
                  <a:cs typeface="Montserrat-Italic"/>
                  <a:sym typeface="Montserrat-Italic"/>
                </a:rPr>
                <a:t>Use one slide for each step of the method, to track timing and progress. The tip boxes can be used to offer extra guidance for specific steps, where needed. </a:t>
              </a:r>
            </a:p>
            <a:p>
              <a:pPr algn="l" defTabSz="457200">
                <a:defRPr i="1">
                  <a:solidFill>
                    <a:srgbClr val="FFFFFF"/>
                  </a:solidFill>
                  <a:latin typeface="Montserrat-BoldItalic"/>
                  <a:ea typeface="Montserrat-BoldItalic"/>
                  <a:cs typeface="Montserrat-BoldItalic"/>
                  <a:sym typeface="Montserrat-BoldItalic"/>
                </a:defRPr>
              </a:pPr>
              <a:r>
                <a:t>Slide 4: Sharing. </a:t>
              </a:r>
              <a:r>
                <a:rPr b="0">
                  <a:latin typeface="Montserrat-Italic"/>
                  <a:ea typeface="Montserrat-Italic"/>
                  <a:cs typeface="Montserrat-Italic"/>
                  <a:sym typeface="Montserrat-Italic"/>
                </a:rPr>
                <a:t>Results of the exercise are shared and discussed, in an appropriate format.</a:t>
              </a:r>
            </a:p>
          </p:txBody>
        </p:sp>
        <p:sp>
          <p:nvSpPr>
            <p:cNvPr id="337" name="Shape 337"/>
            <p:cNvSpPr/>
            <p:nvPr/>
          </p:nvSpPr>
          <p:spPr>
            <a:xfrm>
              <a:off x="16322992" y="12661177"/>
              <a:ext cx="7541642" cy="4476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gn="r">
                <a:defRPr sz="2000" b="0">
                  <a:solidFill>
                    <a:srgbClr val="FFFFFF"/>
                  </a:solidFill>
                  <a:latin typeface="Montserrat Medium"/>
                  <a:ea typeface="Montserrat Medium"/>
                  <a:cs typeface="Montserrat Medium"/>
                  <a:sym typeface="Montserrat Medium"/>
                </a:defRPr>
              </a:lvl1pPr>
            </a:lstStyle>
            <a:p>
              <a:r>
                <a:t>Slide design by: Hamish Henderson, Madeleine Borthwick</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515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BEC189B-7F3D-0747-B2FA-8BD86043BB43}"/>
              </a:ext>
            </a:extLst>
          </p:cNvPr>
          <p:cNvGrpSpPr/>
          <p:nvPr/>
        </p:nvGrpSpPr>
        <p:grpSpPr>
          <a:xfrm>
            <a:off x="-254236" y="-14040"/>
            <a:ext cx="24118870" cy="13122893"/>
            <a:chOff x="-254236" y="-14040"/>
            <a:chExt cx="24118870" cy="13122893"/>
          </a:xfrm>
        </p:grpSpPr>
        <p:sp>
          <p:nvSpPr>
            <p:cNvPr id="132" name="Shape 132"/>
            <p:cNvSpPr/>
            <p:nvPr/>
          </p:nvSpPr>
          <p:spPr>
            <a:xfrm>
              <a:off x="5037" y="0"/>
              <a:ext cx="17058978" cy="5187131"/>
            </a:xfrm>
            <a:prstGeom prst="rect">
              <a:avLst/>
            </a:prstGeom>
            <a:solidFill>
              <a:srgbClr val="FFFFFF"/>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33" name="Shape 133"/>
            <p:cNvSpPr/>
            <p:nvPr/>
          </p:nvSpPr>
          <p:spPr>
            <a:xfrm rot="5400000">
              <a:off x="15628357" y="1429342"/>
              <a:ext cx="5169185" cy="22824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4" name="Shape 134"/>
            <p:cNvSpPr/>
            <p:nvPr/>
          </p:nvSpPr>
          <p:spPr>
            <a:xfrm>
              <a:off x="-254236" y="108340"/>
              <a:ext cx="18411876" cy="492442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defRPr sz="16000" b="0" spc="-319">
                  <a:solidFill>
                    <a:srgbClr val="EE5150"/>
                  </a:solidFill>
                  <a:latin typeface="Montserrat Bold"/>
                  <a:ea typeface="Montserrat Bold"/>
                  <a:cs typeface="Montserrat Bold"/>
                  <a:sym typeface="Montserrat Bold"/>
                </a:defRPr>
              </a:pPr>
              <a:r>
                <a:rPr lang="en-AU" dirty="0"/>
                <a:t>Scenario-based	Thinking</a:t>
              </a:r>
              <a:endParaRPr dirty="0"/>
            </a:p>
          </p:txBody>
        </p:sp>
        <p:sp>
          <p:nvSpPr>
            <p:cNvPr id="135" name="Shape 135"/>
            <p:cNvSpPr/>
            <p:nvPr/>
          </p:nvSpPr>
          <p:spPr>
            <a:xfrm>
              <a:off x="18745136" y="12661177"/>
              <a:ext cx="5119498" cy="4476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a:solidFill>
                    <a:srgbClr val="FFFFFF"/>
                  </a:solidFill>
                </a:rPr>
                <a:t>Image Attribution: Lorum ipsum dolor</a:t>
              </a:r>
              <a:r>
                <a:t> </a:t>
              </a:r>
            </a:p>
          </p:txBody>
        </p:sp>
      </p:grpSp>
      <p:sp>
        <p:nvSpPr>
          <p:cNvPr id="136" name="Shape 136"/>
          <p:cNvSpPr/>
          <p:nvPr/>
        </p:nvSpPr>
        <p:spPr>
          <a:xfrm>
            <a:off x="688027" y="5976336"/>
            <a:ext cx="3419298" cy="9810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gn="l" defTabSz="457200">
              <a:lnSpc>
                <a:spcPts val="7500"/>
              </a:lnSpc>
              <a:defRPr sz="5400" b="0">
                <a:solidFill>
                  <a:srgbClr val="FFFFFF"/>
                </a:solidFill>
                <a:latin typeface="Montserrat Bold"/>
                <a:ea typeface="Montserrat Bold"/>
                <a:cs typeface="Montserrat Bold"/>
                <a:sym typeface="Montserrat Bold"/>
              </a:defRPr>
            </a:lvl1pPr>
          </a:lstStyle>
          <a:p>
            <a:r>
              <a:t>Example: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A picture containing text, black, sign, store&#10;&#10;Description automatically generated">
            <a:extLst>
              <a:ext uri="{FF2B5EF4-FFF2-40B4-BE49-F238E27FC236}">
                <a16:creationId xmlns:a16="http://schemas.microsoft.com/office/drawing/2014/main" id="{5C24A443-3453-7245-9AF7-C056F1A51248}"/>
              </a:ext>
            </a:extLst>
          </p:cNvPr>
          <p:cNvPicPr>
            <a:picLocks noChangeAspect="1"/>
          </p:cNvPicPr>
          <p:nvPr/>
        </p:nvPicPr>
        <p:blipFill rotWithShape="1">
          <a:blip r:embed="rId2">
            <a:extLst>
              <a:ext uri="{28A0092B-C50C-407E-A947-70E740481C1C}">
                <a14:useLocalDpi xmlns:a14="http://schemas.microsoft.com/office/drawing/2010/main" val="0"/>
              </a:ext>
            </a:extLst>
          </a:blip>
          <a:srcRect t="27375" b="31958"/>
          <a:stretch/>
        </p:blipFill>
        <p:spPr>
          <a:xfrm>
            <a:off x="-43976" y="-43317"/>
            <a:ext cx="19486699" cy="5943411"/>
          </a:xfrm>
          <a:prstGeom prst="rect">
            <a:avLst/>
          </a:prstGeom>
        </p:spPr>
      </p:pic>
      <p:sp>
        <p:nvSpPr>
          <p:cNvPr id="152" name="Shape 152"/>
          <p:cNvSpPr/>
          <p:nvPr/>
        </p:nvSpPr>
        <p:spPr>
          <a:xfrm>
            <a:off x="540163" y="10442288"/>
            <a:ext cx="291464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[15 mins</a:t>
            </a:r>
            <a:r>
              <a:rPr dirty="0"/>
              <a:t>]</a:t>
            </a:r>
          </a:p>
        </p:txBody>
      </p:sp>
      <p:sp>
        <p:nvSpPr>
          <p:cNvPr id="153" name="Shape 153"/>
          <p:cNvSpPr/>
          <p:nvPr/>
        </p:nvSpPr>
        <p:spPr>
          <a:xfrm>
            <a:off x="4913184" y="1044228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54" name="Shape 154"/>
          <p:cNvSpPr/>
          <p:nvPr/>
        </p:nvSpPr>
        <p:spPr>
          <a:xfrm>
            <a:off x="20560482" y="10442288"/>
            <a:ext cx="2554258"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a:t>
            </a:r>
          </a:p>
        </p:txBody>
      </p:sp>
      <p:sp>
        <p:nvSpPr>
          <p:cNvPr id="155" name="Shape 155"/>
          <p:cNvSpPr/>
          <p:nvPr/>
        </p:nvSpPr>
        <p:spPr>
          <a:xfrm>
            <a:off x="153602"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
        <p:nvSpPr>
          <p:cNvPr id="156" name="Shape 156"/>
          <p:cNvSpPr/>
          <p:nvPr/>
        </p:nvSpPr>
        <p:spPr>
          <a:xfrm>
            <a:off x="16533544" y="10442288"/>
            <a:ext cx="2672083"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a:t>
            </a:r>
            <a:r>
              <a:rPr dirty="0"/>
              <a:t> min]</a:t>
            </a:r>
          </a:p>
        </p:txBody>
      </p:sp>
      <p:sp>
        <p:nvSpPr>
          <p:cNvPr id="164" name="Shape 164"/>
          <p:cNvSpPr/>
          <p:nvPr/>
        </p:nvSpPr>
        <p:spPr>
          <a:xfrm>
            <a:off x="8881209" y="1044228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[15 min</a:t>
            </a:r>
            <a:r>
              <a:rPr lang="en-AU" dirty="0"/>
              <a:t>s</a:t>
            </a:r>
            <a:r>
              <a:rPr dirty="0"/>
              <a:t>]</a:t>
            </a:r>
          </a:p>
        </p:txBody>
      </p:sp>
      <p:sp>
        <p:nvSpPr>
          <p:cNvPr id="166" name="Shape 166"/>
          <p:cNvSpPr/>
          <p:nvPr/>
        </p:nvSpPr>
        <p:spPr>
          <a:xfrm>
            <a:off x="12849235" y="1044228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a:t>
            </a:r>
            <a:r>
              <a:rPr dirty="0"/>
              <a:t> min</a:t>
            </a:r>
            <a:r>
              <a:rPr lang="en-AU" dirty="0"/>
              <a:t>s</a:t>
            </a:r>
            <a:r>
              <a:rPr dirty="0"/>
              <a:t>] </a:t>
            </a:r>
          </a:p>
        </p:txBody>
      </p:sp>
      <p:grpSp>
        <p:nvGrpSpPr>
          <p:cNvPr id="2" name="Group 1">
            <a:extLst>
              <a:ext uri="{FF2B5EF4-FFF2-40B4-BE49-F238E27FC236}">
                <a16:creationId xmlns:a16="http://schemas.microsoft.com/office/drawing/2014/main" id="{662C4E40-F3DE-944C-83FA-894A0483E1A3}"/>
              </a:ext>
            </a:extLst>
          </p:cNvPr>
          <p:cNvGrpSpPr/>
          <p:nvPr/>
        </p:nvGrpSpPr>
        <p:grpSpPr>
          <a:xfrm>
            <a:off x="-11907" y="-1182738"/>
            <a:ext cx="24474866" cy="11416365"/>
            <a:chOff x="-11907" y="-1182738"/>
            <a:chExt cx="24474866" cy="11416365"/>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9212262" y="-576935"/>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134</a:t>
              </a:r>
              <a:endParaRPr dirty="0"/>
            </a:p>
          </p:txBody>
        </p:sp>
        <p:sp>
          <p:nvSpPr>
            <p:cNvPr id="143" name="Shape 143"/>
            <p:cNvSpPr/>
            <p:nvPr/>
          </p:nvSpPr>
          <p:spPr>
            <a:xfrm>
              <a:off x="1334644" y="6636377"/>
              <a:ext cx="21354888" cy="21240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speculate on potential scenarios that might evolve from the adoption of your design. Use the template on the companion website to record potential positive and negative consequences using sticky notes. Focus on your own design problem, or use the ‘Designing Space Travel’ brief (p.186).</a:t>
              </a:r>
            </a:p>
          </p:txBody>
        </p:sp>
        <p:sp>
          <p:nvSpPr>
            <p:cNvPr id="144" name="Shape 144"/>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6" name="Shape 146"/>
            <p:cNvSpPr/>
            <p:nvPr/>
          </p:nvSpPr>
          <p:spPr>
            <a:xfrm>
              <a:off x="19233337" y="3559763"/>
              <a:ext cx="4988545"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 NEED</a:t>
              </a:r>
              <a:br>
                <a:rPr dirty="0"/>
              </a:br>
              <a:r>
                <a:rPr lang="en-AU" dirty="0"/>
                <a:t>A partner, pens, paper,</a:t>
              </a:r>
            </a:p>
            <a:p>
              <a:pPr marR="254000" algn="r">
                <a:defRPr sz="3000" b="0">
                  <a:solidFill>
                    <a:srgbClr val="FFFFFF"/>
                  </a:solidFill>
                  <a:latin typeface="Montserrat Bold"/>
                  <a:ea typeface="Montserrat Bold"/>
                  <a:cs typeface="Montserrat Bold"/>
                  <a:sym typeface="Montserrat Bold"/>
                </a:defRPr>
              </a:pPr>
              <a:r>
                <a:rPr lang="en-AU" dirty="0"/>
                <a:t>sticky notes</a:t>
              </a:r>
              <a:endParaRPr dirty="0">
                <a:latin typeface="Montserrat Medium"/>
                <a:ea typeface="Montserrat Medium"/>
                <a:cs typeface="Montserrat Medium"/>
                <a:sym typeface="Montserrat Medium"/>
              </a:endParaRPr>
            </a:p>
          </p:txBody>
        </p:sp>
        <p:sp>
          <p:nvSpPr>
            <p:cNvPr id="147" name="Shape 147"/>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478213" y="9195086"/>
              <a:ext cx="1038542" cy="1038541"/>
            </a:xfrm>
            <a:prstGeom prst="ellipse">
              <a:avLst/>
            </a:pr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49" name="Shape 149"/>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0" name="Shape 150"/>
            <p:cNvSpPr/>
            <p:nvPr/>
          </p:nvSpPr>
          <p:spPr>
            <a:xfrm>
              <a:off x="5446239"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1" name="Shape 151"/>
            <p:cNvSpPr/>
            <p:nvPr/>
          </p:nvSpPr>
          <p:spPr>
            <a:xfrm>
              <a:off x="17350314"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57" name="Shape 157"/>
            <p:cNvSpPr/>
            <p:nvPr/>
          </p:nvSpPr>
          <p:spPr>
            <a:xfrm>
              <a:off x="-11907" y="460111"/>
              <a:ext cx="17235350"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58" name="Shape 158"/>
            <p:cNvSpPr/>
            <p:nvPr/>
          </p:nvSpPr>
          <p:spPr>
            <a:xfrm rot="5400000">
              <a:off x="16668786" y="996968"/>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59" name="Shape 159"/>
            <p:cNvSpPr/>
            <p:nvPr/>
          </p:nvSpPr>
          <p:spPr>
            <a:xfrm>
              <a:off x="504898" y="-1182738"/>
              <a:ext cx="16901837"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Scenario Based</a:t>
              </a:r>
              <a:endParaRPr sz="16000" spc="-319" dirty="0"/>
            </a:p>
          </p:txBody>
        </p:sp>
        <p:sp>
          <p:nvSpPr>
            <p:cNvPr id="160" name="Shape 160"/>
            <p:cNvSpPr/>
            <p:nvPr/>
          </p:nvSpPr>
          <p:spPr>
            <a:xfrm>
              <a:off x="8240" y="3225128"/>
              <a:ext cx="123145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61" name="Shape 161"/>
            <p:cNvSpPr/>
            <p:nvPr/>
          </p:nvSpPr>
          <p:spPr>
            <a:xfrm rot="5400000">
              <a:off x="11791615" y="375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2" name="Shape 162"/>
            <p:cNvSpPr/>
            <p:nvPr/>
          </p:nvSpPr>
          <p:spPr>
            <a:xfrm>
              <a:off x="504899" y="1566572"/>
              <a:ext cx="11321245"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6000" b="0" spc="-319">
                  <a:solidFill>
                    <a:srgbClr val="FFFFFF"/>
                  </a:solidFill>
                  <a:latin typeface="Montserrat Bold"/>
                  <a:ea typeface="Montserrat Bold"/>
                  <a:cs typeface="Montserrat Bold"/>
                  <a:sym typeface="Montserrat Bold"/>
                </a:defRPr>
              </a:pPr>
              <a:r>
                <a:rPr lang="en-AU" dirty="0"/>
                <a:t>Thinking</a:t>
              </a:r>
              <a:endParaRPr dirty="0"/>
            </a:p>
          </p:txBody>
        </p:sp>
        <p:sp>
          <p:nvSpPr>
            <p:cNvPr id="163" name="Shape 163"/>
            <p:cNvSpPr/>
            <p:nvPr/>
          </p:nvSpPr>
          <p:spPr>
            <a:xfrm>
              <a:off x="9414264"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65" name="Shape 165"/>
            <p:cNvSpPr/>
            <p:nvPr/>
          </p:nvSpPr>
          <p:spPr>
            <a:xfrm>
              <a:off x="13382290"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grpSp>
      <p:sp>
        <p:nvSpPr>
          <p:cNvPr id="34" name="Shape 123">
            <a:extLst>
              <a:ext uri="{FF2B5EF4-FFF2-40B4-BE49-F238E27FC236}">
                <a16:creationId xmlns:a16="http://schemas.microsoft.com/office/drawing/2014/main" id="{B79393C1-6E0D-A040-9735-8307CDF9079C}"/>
              </a:ext>
            </a:extLst>
          </p:cNvPr>
          <p:cNvSpPr/>
          <p:nvPr/>
        </p:nvSpPr>
        <p:spPr>
          <a:xfrm>
            <a:off x="19550954" y="12658992"/>
            <a:ext cx="4313680" cy="45204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Clare Cooper</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A picture containing text, black, sign, store&#10;&#10;Description automatically generated">
            <a:extLst>
              <a:ext uri="{FF2B5EF4-FFF2-40B4-BE49-F238E27FC236}">
                <a16:creationId xmlns:a16="http://schemas.microsoft.com/office/drawing/2014/main" id="{5C24A443-3453-7245-9AF7-C056F1A51248}"/>
              </a:ext>
            </a:extLst>
          </p:cNvPr>
          <p:cNvPicPr>
            <a:picLocks noChangeAspect="1"/>
          </p:cNvPicPr>
          <p:nvPr/>
        </p:nvPicPr>
        <p:blipFill rotWithShape="1">
          <a:blip r:embed="rId2">
            <a:extLst>
              <a:ext uri="{28A0092B-C50C-407E-A947-70E740481C1C}">
                <a14:useLocalDpi xmlns:a14="http://schemas.microsoft.com/office/drawing/2010/main" val="0"/>
              </a:ext>
            </a:extLst>
          </a:blip>
          <a:srcRect t="27375" b="31958"/>
          <a:stretch/>
        </p:blipFill>
        <p:spPr>
          <a:xfrm>
            <a:off x="-43976" y="-43317"/>
            <a:ext cx="19486699" cy="5943411"/>
          </a:xfrm>
          <a:prstGeom prst="rect">
            <a:avLst/>
          </a:prstGeom>
        </p:spPr>
      </p:pic>
      <p:sp>
        <p:nvSpPr>
          <p:cNvPr id="152" name="Shape 152"/>
          <p:cNvSpPr/>
          <p:nvPr/>
        </p:nvSpPr>
        <p:spPr>
          <a:xfrm>
            <a:off x="540163" y="10442288"/>
            <a:ext cx="291464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[15 mins</a:t>
            </a:r>
            <a:r>
              <a:rPr dirty="0"/>
              <a:t>]</a:t>
            </a:r>
          </a:p>
        </p:txBody>
      </p:sp>
      <p:sp>
        <p:nvSpPr>
          <p:cNvPr id="153" name="Shape 153"/>
          <p:cNvSpPr/>
          <p:nvPr/>
        </p:nvSpPr>
        <p:spPr>
          <a:xfrm>
            <a:off x="4913184"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54" name="Shape 154"/>
          <p:cNvSpPr/>
          <p:nvPr/>
        </p:nvSpPr>
        <p:spPr>
          <a:xfrm>
            <a:off x="20560482" y="10442288"/>
            <a:ext cx="2554258"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a:t>
            </a:r>
          </a:p>
        </p:txBody>
      </p:sp>
      <p:sp>
        <p:nvSpPr>
          <p:cNvPr id="155" name="Shape 155"/>
          <p:cNvSpPr/>
          <p:nvPr/>
        </p:nvSpPr>
        <p:spPr>
          <a:xfrm>
            <a:off x="4121627"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
        <p:nvSpPr>
          <p:cNvPr id="156" name="Shape 156"/>
          <p:cNvSpPr/>
          <p:nvPr/>
        </p:nvSpPr>
        <p:spPr>
          <a:xfrm>
            <a:off x="16533544" y="10442288"/>
            <a:ext cx="2672083"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a:t>
            </a:r>
            <a:r>
              <a:rPr dirty="0"/>
              <a:t> min]</a:t>
            </a:r>
          </a:p>
        </p:txBody>
      </p:sp>
      <p:sp>
        <p:nvSpPr>
          <p:cNvPr id="164" name="Shape 164"/>
          <p:cNvSpPr/>
          <p:nvPr/>
        </p:nvSpPr>
        <p:spPr>
          <a:xfrm>
            <a:off x="8881209"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[15 min</a:t>
            </a:r>
            <a:r>
              <a:rPr lang="en-AU" dirty="0"/>
              <a:t>s</a:t>
            </a:r>
            <a:r>
              <a:rPr dirty="0"/>
              <a:t>]</a:t>
            </a:r>
          </a:p>
        </p:txBody>
      </p:sp>
      <p:sp>
        <p:nvSpPr>
          <p:cNvPr id="166" name="Shape 166"/>
          <p:cNvSpPr/>
          <p:nvPr/>
        </p:nvSpPr>
        <p:spPr>
          <a:xfrm>
            <a:off x="12849235"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a:t>
            </a:r>
            <a:r>
              <a:rPr dirty="0"/>
              <a:t> min</a:t>
            </a:r>
            <a:r>
              <a:rPr lang="en-AU" dirty="0"/>
              <a:t>s</a:t>
            </a:r>
            <a:r>
              <a:rPr dirty="0"/>
              <a:t>] </a:t>
            </a:r>
          </a:p>
        </p:txBody>
      </p:sp>
      <p:grpSp>
        <p:nvGrpSpPr>
          <p:cNvPr id="2" name="Group 1">
            <a:extLst>
              <a:ext uri="{FF2B5EF4-FFF2-40B4-BE49-F238E27FC236}">
                <a16:creationId xmlns:a16="http://schemas.microsoft.com/office/drawing/2014/main" id="{662C4E40-F3DE-944C-83FA-894A0483E1A3}"/>
              </a:ext>
            </a:extLst>
          </p:cNvPr>
          <p:cNvGrpSpPr/>
          <p:nvPr/>
        </p:nvGrpSpPr>
        <p:grpSpPr>
          <a:xfrm>
            <a:off x="-11907" y="-1182738"/>
            <a:ext cx="24474866" cy="11416365"/>
            <a:chOff x="-11907" y="-1182738"/>
            <a:chExt cx="24474866" cy="11416365"/>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9212262" y="-576935"/>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88</a:t>
              </a:r>
              <a:endParaRPr dirty="0"/>
            </a:p>
          </p:txBody>
        </p:sp>
        <p:sp>
          <p:nvSpPr>
            <p:cNvPr id="143" name="Shape 143"/>
            <p:cNvSpPr/>
            <p:nvPr/>
          </p:nvSpPr>
          <p:spPr>
            <a:xfrm>
              <a:off x="1334644" y="6636377"/>
              <a:ext cx="2135488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speculate on potential scenarios that might evolve from the adoption of your design. Use the template on the companion website to record potential positive and negative consequences using sticky notes. Focus on your own design problem, or use the ‘Designing Space Travel’ brief (p.186).</a:t>
              </a:r>
            </a:p>
          </p:txBody>
        </p:sp>
        <p:sp>
          <p:nvSpPr>
            <p:cNvPr id="144" name="Shape 144"/>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6" name="Shape 146"/>
            <p:cNvSpPr/>
            <p:nvPr/>
          </p:nvSpPr>
          <p:spPr>
            <a:xfrm>
              <a:off x="19233337" y="3559763"/>
              <a:ext cx="4988545" cy="1529264"/>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 NEED</a:t>
              </a:r>
              <a:br>
                <a:rPr dirty="0"/>
              </a:br>
              <a:r>
                <a:rPr lang="en-AU" dirty="0"/>
                <a:t>A partner, pens, paper,</a:t>
              </a:r>
            </a:p>
            <a:p>
              <a:pPr marR="254000" algn="r">
                <a:defRPr sz="3000" b="0">
                  <a:solidFill>
                    <a:srgbClr val="FFFFFF"/>
                  </a:solidFill>
                  <a:latin typeface="Montserrat Bold"/>
                  <a:ea typeface="Montserrat Bold"/>
                  <a:cs typeface="Montserrat Bold"/>
                  <a:sym typeface="Montserrat Bold"/>
                </a:defRPr>
              </a:pPr>
              <a:r>
                <a:rPr lang="en-AU" dirty="0"/>
                <a:t>sticky notes</a:t>
              </a:r>
              <a:endParaRPr dirty="0">
                <a:latin typeface="Montserrat Medium"/>
                <a:ea typeface="Montserrat Medium"/>
                <a:cs typeface="Montserrat Medium"/>
                <a:sym typeface="Montserrat Medium"/>
              </a:endParaRPr>
            </a:p>
          </p:txBody>
        </p:sp>
        <p:sp>
          <p:nvSpPr>
            <p:cNvPr id="147" name="Shape 147"/>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49" name="Shape 149"/>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0" name="Shape 150"/>
            <p:cNvSpPr/>
            <p:nvPr/>
          </p:nvSpPr>
          <p:spPr>
            <a:xfrm>
              <a:off x="5446239" y="9195086"/>
              <a:ext cx="1038541" cy="1038541"/>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1" name="Shape 151"/>
            <p:cNvSpPr/>
            <p:nvPr/>
          </p:nvSpPr>
          <p:spPr>
            <a:xfrm>
              <a:off x="17350314"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57" name="Shape 157"/>
            <p:cNvSpPr/>
            <p:nvPr/>
          </p:nvSpPr>
          <p:spPr>
            <a:xfrm>
              <a:off x="-11907" y="460111"/>
              <a:ext cx="17235350"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58" name="Shape 158"/>
            <p:cNvSpPr/>
            <p:nvPr/>
          </p:nvSpPr>
          <p:spPr>
            <a:xfrm rot="5400000">
              <a:off x="16668786" y="996968"/>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59" name="Shape 159"/>
            <p:cNvSpPr/>
            <p:nvPr/>
          </p:nvSpPr>
          <p:spPr>
            <a:xfrm>
              <a:off x="504898" y="-1182738"/>
              <a:ext cx="16901837"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Scenario Based</a:t>
              </a:r>
              <a:endParaRPr sz="16000" spc="-319" dirty="0"/>
            </a:p>
          </p:txBody>
        </p:sp>
        <p:sp>
          <p:nvSpPr>
            <p:cNvPr id="160" name="Shape 160"/>
            <p:cNvSpPr/>
            <p:nvPr/>
          </p:nvSpPr>
          <p:spPr>
            <a:xfrm>
              <a:off x="8240" y="3225128"/>
              <a:ext cx="123145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61" name="Shape 161"/>
            <p:cNvSpPr/>
            <p:nvPr/>
          </p:nvSpPr>
          <p:spPr>
            <a:xfrm rot="5400000">
              <a:off x="11791615" y="375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2" name="Shape 162"/>
            <p:cNvSpPr/>
            <p:nvPr/>
          </p:nvSpPr>
          <p:spPr>
            <a:xfrm>
              <a:off x="504899" y="1566572"/>
              <a:ext cx="11321245"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6000" b="0" spc="-319">
                  <a:solidFill>
                    <a:srgbClr val="FFFFFF"/>
                  </a:solidFill>
                  <a:latin typeface="Montserrat Bold"/>
                  <a:ea typeface="Montserrat Bold"/>
                  <a:cs typeface="Montserrat Bold"/>
                  <a:sym typeface="Montserrat Bold"/>
                </a:defRPr>
              </a:pPr>
              <a:r>
                <a:rPr lang="en-AU" dirty="0"/>
                <a:t>Thinking</a:t>
              </a:r>
              <a:endParaRPr dirty="0"/>
            </a:p>
          </p:txBody>
        </p:sp>
        <p:sp>
          <p:nvSpPr>
            <p:cNvPr id="163" name="Shape 163"/>
            <p:cNvSpPr/>
            <p:nvPr/>
          </p:nvSpPr>
          <p:spPr>
            <a:xfrm>
              <a:off x="9414264"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65" name="Shape 165"/>
            <p:cNvSpPr/>
            <p:nvPr/>
          </p:nvSpPr>
          <p:spPr>
            <a:xfrm>
              <a:off x="13382290"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grpSp>
      <p:sp>
        <p:nvSpPr>
          <p:cNvPr id="34" name="Shape 123">
            <a:extLst>
              <a:ext uri="{FF2B5EF4-FFF2-40B4-BE49-F238E27FC236}">
                <a16:creationId xmlns:a16="http://schemas.microsoft.com/office/drawing/2014/main" id="{B79393C1-6E0D-A040-9735-8307CDF9079C}"/>
              </a:ext>
            </a:extLst>
          </p:cNvPr>
          <p:cNvSpPr/>
          <p:nvPr/>
        </p:nvSpPr>
        <p:spPr>
          <a:xfrm>
            <a:off x="19550954" y="12658992"/>
            <a:ext cx="4313680" cy="45204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Clare Cooper</a:t>
            </a:r>
          </a:p>
        </p:txBody>
      </p:sp>
    </p:spTree>
    <p:extLst>
      <p:ext uri="{BB962C8B-B14F-4D97-AF65-F5344CB8AC3E}">
        <p14:creationId xmlns:p14="http://schemas.microsoft.com/office/powerpoint/2010/main" val="27614507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A picture containing text, black, sign, store&#10;&#10;Description automatically generated">
            <a:extLst>
              <a:ext uri="{FF2B5EF4-FFF2-40B4-BE49-F238E27FC236}">
                <a16:creationId xmlns:a16="http://schemas.microsoft.com/office/drawing/2014/main" id="{5C24A443-3453-7245-9AF7-C056F1A51248}"/>
              </a:ext>
            </a:extLst>
          </p:cNvPr>
          <p:cNvPicPr>
            <a:picLocks noChangeAspect="1"/>
          </p:cNvPicPr>
          <p:nvPr/>
        </p:nvPicPr>
        <p:blipFill rotWithShape="1">
          <a:blip r:embed="rId2">
            <a:extLst>
              <a:ext uri="{28A0092B-C50C-407E-A947-70E740481C1C}">
                <a14:useLocalDpi xmlns:a14="http://schemas.microsoft.com/office/drawing/2010/main" val="0"/>
              </a:ext>
            </a:extLst>
          </a:blip>
          <a:srcRect t="27375" b="31958"/>
          <a:stretch/>
        </p:blipFill>
        <p:spPr>
          <a:xfrm>
            <a:off x="-43976" y="-43317"/>
            <a:ext cx="19486699" cy="5943411"/>
          </a:xfrm>
          <a:prstGeom prst="rect">
            <a:avLst/>
          </a:prstGeom>
        </p:spPr>
      </p:pic>
      <p:sp>
        <p:nvSpPr>
          <p:cNvPr id="152" name="Shape 152"/>
          <p:cNvSpPr/>
          <p:nvPr/>
        </p:nvSpPr>
        <p:spPr>
          <a:xfrm>
            <a:off x="540163" y="10442288"/>
            <a:ext cx="291464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[15 mins</a:t>
            </a:r>
            <a:r>
              <a:rPr dirty="0"/>
              <a:t>]</a:t>
            </a:r>
          </a:p>
        </p:txBody>
      </p:sp>
      <p:sp>
        <p:nvSpPr>
          <p:cNvPr id="153" name="Shape 153"/>
          <p:cNvSpPr/>
          <p:nvPr/>
        </p:nvSpPr>
        <p:spPr>
          <a:xfrm>
            <a:off x="4913184" y="1044228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54" name="Shape 154"/>
          <p:cNvSpPr/>
          <p:nvPr/>
        </p:nvSpPr>
        <p:spPr>
          <a:xfrm>
            <a:off x="20560482" y="10442288"/>
            <a:ext cx="2554258"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a:t>
            </a:r>
          </a:p>
        </p:txBody>
      </p:sp>
      <p:sp>
        <p:nvSpPr>
          <p:cNvPr id="155" name="Shape 155"/>
          <p:cNvSpPr/>
          <p:nvPr/>
        </p:nvSpPr>
        <p:spPr>
          <a:xfrm>
            <a:off x="8089653"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rPr dirty="0" err="1"/>
              <a:t>Lorum</a:t>
            </a:r>
            <a:r>
              <a:rPr dirty="0"/>
              <a:t> ipsum dolor sit </a:t>
            </a:r>
            <a:r>
              <a:rPr dirty="0" err="1"/>
              <a:t>amet</a:t>
            </a:r>
            <a:endParaRPr dirty="0"/>
          </a:p>
        </p:txBody>
      </p:sp>
      <p:sp>
        <p:nvSpPr>
          <p:cNvPr id="156" name="Shape 156"/>
          <p:cNvSpPr/>
          <p:nvPr/>
        </p:nvSpPr>
        <p:spPr>
          <a:xfrm>
            <a:off x="16533544" y="10442288"/>
            <a:ext cx="2672083"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a:t>
            </a:r>
            <a:r>
              <a:rPr dirty="0"/>
              <a:t> min]</a:t>
            </a:r>
          </a:p>
        </p:txBody>
      </p:sp>
      <p:sp>
        <p:nvSpPr>
          <p:cNvPr id="164" name="Shape 164"/>
          <p:cNvSpPr/>
          <p:nvPr/>
        </p:nvSpPr>
        <p:spPr>
          <a:xfrm>
            <a:off x="8881209" y="1044228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[15 min</a:t>
            </a:r>
            <a:r>
              <a:rPr lang="en-AU" dirty="0"/>
              <a:t>s</a:t>
            </a:r>
            <a:r>
              <a:rPr dirty="0"/>
              <a:t>]</a:t>
            </a:r>
          </a:p>
        </p:txBody>
      </p:sp>
      <p:sp>
        <p:nvSpPr>
          <p:cNvPr id="166" name="Shape 166"/>
          <p:cNvSpPr/>
          <p:nvPr/>
        </p:nvSpPr>
        <p:spPr>
          <a:xfrm>
            <a:off x="12849235" y="1044228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a:t>
            </a:r>
            <a:r>
              <a:rPr dirty="0"/>
              <a:t> min</a:t>
            </a:r>
            <a:r>
              <a:rPr lang="en-AU" dirty="0"/>
              <a:t>s</a:t>
            </a:r>
            <a:r>
              <a:rPr dirty="0"/>
              <a:t>] </a:t>
            </a:r>
          </a:p>
        </p:txBody>
      </p:sp>
      <p:grpSp>
        <p:nvGrpSpPr>
          <p:cNvPr id="2" name="Group 1">
            <a:extLst>
              <a:ext uri="{FF2B5EF4-FFF2-40B4-BE49-F238E27FC236}">
                <a16:creationId xmlns:a16="http://schemas.microsoft.com/office/drawing/2014/main" id="{662C4E40-F3DE-944C-83FA-894A0483E1A3}"/>
              </a:ext>
            </a:extLst>
          </p:cNvPr>
          <p:cNvGrpSpPr/>
          <p:nvPr/>
        </p:nvGrpSpPr>
        <p:grpSpPr>
          <a:xfrm>
            <a:off x="-11907" y="-1182738"/>
            <a:ext cx="24474866" cy="11416365"/>
            <a:chOff x="-11907" y="-1182738"/>
            <a:chExt cx="24474866" cy="11416365"/>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9212262" y="-576935"/>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134</a:t>
              </a:r>
              <a:endParaRPr dirty="0"/>
            </a:p>
          </p:txBody>
        </p:sp>
        <p:sp>
          <p:nvSpPr>
            <p:cNvPr id="143" name="Shape 143"/>
            <p:cNvSpPr/>
            <p:nvPr/>
          </p:nvSpPr>
          <p:spPr>
            <a:xfrm>
              <a:off x="1334644" y="6636377"/>
              <a:ext cx="21354888" cy="21240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speculate on potential scenarios that might evolve from the adoption of your design. Use the template on the companion website to record potential positive and negative consequences using sticky notes. Focus on your own design problem, or use the ‘Designing Space Travel’ brief (p.186).</a:t>
              </a:r>
            </a:p>
          </p:txBody>
        </p:sp>
        <p:sp>
          <p:nvSpPr>
            <p:cNvPr id="144" name="Shape 144"/>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6" name="Shape 146"/>
            <p:cNvSpPr/>
            <p:nvPr/>
          </p:nvSpPr>
          <p:spPr>
            <a:xfrm>
              <a:off x="19233337" y="3559763"/>
              <a:ext cx="4988545"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 NEED</a:t>
              </a:r>
              <a:br>
                <a:rPr dirty="0"/>
              </a:br>
              <a:r>
                <a:rPr lang="en-AU" dirty="0"/>
                <a:t>A partner, pens, paper,</a:t>
              </a:r>
            </a:p>
            <a:p>
              <a:pPr marR="254000" algn="r">
                <a:defRPr sz="3000" b="0">
                  <a:solidFill>
                    <a:srgbClr val="FFFFFF"/>
                  </a:solidFill>
                  <a:latin typeface="Montserrat Bold"/>
                  <a:ea typeface="Montserrat Bold"/>
                  <a:cs typeface="Montserrat Bold"/>
                  <a:sym typeface="Montserrat Bold"/>
                </a:defRPr>
              </a:pPr>
              <a:r>
                <a:rPr lang="en-AU" dirty="0"/>
                <a:t>sticky notes</a:t>
              </a:r>
              <a:endParaRPr dirty="0">
                <a:latin typeface="Montserrat Medium"/>
                <a:ea typeface="Montserrat Medium"/>
                <a:cs typeface="Montserrat Medium"/>
                <a:sym typeface="Montserrat Medium"/>
              </a:endParaRPr>
            </a:p>
          </p:txBody>
        </p:sp>
        <p:sp>
          <p:nvSpPr>
            <p:cNvPr id="147" name="Shape 147"/>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49" name="Shape 149"/>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0" name="Shape 150"/>
            <p:cNvSpPr/>
            <p:nvPr/>
          </p:nvSpPr>
          <p:spPr>
            <a:xfrm>
              <a:off x="5446239"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1" name="Shape 151"/>
            <p:cNvSpPr/>
            <p:nvPr/>
          </p:nvSpPr>
          <p:spPr>
            <a:xfrm>
              <a:off x="17350314"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57" name="Shape 157"/>
            <p:cNvSpPr/>
            <p:nvPr/>
          </p:nvSpPr>
          <p:spPr>
            <a:xfrm>
              <a:off x="-11907" y="460111"/>
              <a:ext cx="17235350"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58" name="Shape 158"/>
            <p:cNvSpPr/>
            <p:nvPr/>
          </p:nvSpPr>
          <p:spPr>
            <a:xfrm rot="5400000">
              <a:off x="16668786" y="996968"/>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59" name="Shape 159"/>
            <p:cNvSpPr/>
            <p:nvPr/>
          </p:nvSpPr>
          <p:spPr>
            <a:xfrm>
              <a:off x="504898" y="-1182738"/>
              <a:ext cx="16901837"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Scenario Based</a:t>
              </a:r>
              <a:endParaRPr sz="16000" spc="-319" dirty="0"/>
            </a:p>
          </p:txBody>
        </p:sp>
        <p:sp>
          <p:nvSpPr>
            <p:cNvPr id="160" name="Shape 160"/>
            <p:cNvSpPr/>
            <p:nvPr/>
          </p:nvSpPr>
          <p:spPr>
            <a:xfrm>
              <a:off x="8240" y="3225128"/>
              <a:ext cx="123145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61" name="Shape 161"/>
            <p:cNvSpPr/>
            <p:nvPr/>
          </p:nvSpPr>
          <p:spPr>
            <a:xfrm rot="5400000">
              <a:off x="11791615" y="375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2" name="Shape 162"/>
            <p:cNvSpPr/>
            <p:nvPr/>
          </p:nvSpPr>
          <p:spPr>
            <a:xfrm>
              <a:off x="504899" y="1566572"/>
              <a:ext cx="11321245"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6000" b="0" spc="-319">
                  <a:solidFill>
                    <a:srgbClr val="FFFFFF"/>
                  </a:solidFill>
                  <a:latin typeface="Montserrat Bold"/>
                  <a:ea typeface="Montserrat Bold"/>
                  <a:cs typeface="Montserrat Bold"/>
                  <a:sym typeface="Montserrat Bold"/>
                </a:defRPr>
              </a:pPr>
              <a:r>
                <a:rPr lang="en-AU" dirty="0"/>
                <a:t>Thinking</a:t>
              </a:r>
              <a:endParaRPr dirty="0"/>
            </a:p>
          </p:txBody>
        </p:sp>
        <p:sp>
          <p:nvSpPr>
            <p:cNvPr id="163" name="Shape 163"/>
            <p:cNvSpPr/>
            <p:nvPr/>
          </p:nvSpPr>
          <p:spPr>
            <a:xfrm>
              <a:off x="9414264" y="9195086"/>
              <a:ext cx="1038542"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65" name="Shape 165"/>
            <p:cNvSpPr/>
            <p:nvPr/>
          </p:nvSpPr>
          <p:spPr>
            <a:xfrm>
              <a:off x="13382290"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grpSp>
      <p:sp>
        <p:nvSpPr>
          <p:cNvPr id="34" name="Shape 123">
            <a:extLst>
              <a:ext uri="{FF2B5EF4-FFF2-40B4-BE49-F238E27FC236}">
                <a16:creationId xmlns:a16="http://schemas.microsoft.com/office/drawing/2014/main" id="{B79393C1-6E0D-A040-9735-8307CDF9079C}"/>
              </a:ext>
            </a:extLst>
          </p:cNvPr>
          <p:cNvSpPr/>
          <p:nvPr/>
        </p:nvSpPr>
        <p:spPr>
          <a:xfrm>
            <a:off x="19550954" y="12658992"/>
            <a:ext cx="4313680" cy="45204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Clare Cooper</a:t>
            </a:r>
          </a:p>
        </p:txBody>
      </p:sp>
    </p:spTree>
    <p:extLst>
      <p:ext uri="{BB962C8B-B14F-4D97-AF65-F5344CB8AC3E}">
        <p14:creationId xmlns:p14="http://schemas.microsoft.com/office/powerpoint/2010/main" val="7201989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A picture containing text, black, sign, store&#10;&#10;Description automatically generated">
            <a:extLst>
              <a:ext uri="{FF2B5EF4-FFF2-40B4-BE49-F238E27FC236}">
                <a16:creationId xmlns:a16="http://schemas.microsoft.com/office/drawing/2014/main" id="{5C24A443-3453-7245-9AF7-C056F1A51248}"/>
              </a:ext>
            </a:extLst>
          </p:cNvPr>
          <p:cNvPicPr>
            <a:picLocks noChangeAspect="1"/>
          </p:cNvPicPr>
          <p:nvPr/>
        </p:nvPicPr>
        <p:blipFill rotWithShape="1">
          <a:blip r:embed="rId2">
            <a:extLst>
              <a:ext uri="{28A0092B-C50C-407E-A947-70E740481C1C}">
                <a14:useLocalDpi xmlns:a14="http://schemas.microsoft.com/office/drawing/2010/main" val="0"/>
              </a:ext>
            </a:extLst>
          </a:blip>
          <a:srcRect t="27375" b="31958"/>
          <a:stretch/>
        </p:blipFill>
        <p:spPr>
          <a:xfrm>
            <a:off x="-43976" y="-43317"/>
            <a:ext cx="19486699" cy="5943411"/>
          </a:xfrm>
          <a:prstGeom prst="rect">
            <a:avLst/>
          </a:prstGeom>
        </p:spPr>
      </p:pic>
      <p:sp>
        <p:nvSpPr>
          <p:cNvPr id="152" name="Shape 152"/>
          <p:cNvSpPr/>
          <p:nvPr/>
        </p:nvSpPr>
        <p:spPr>
          <a:xfrm>
            <a:off x="540163" y="10442288"/>
            <a:ext cx="291464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[15 mins</a:t>
            </a:r>
            <a:r>
              <a:rPr dirty="0"/>
              <a:t>]</a:t>
            </a:r>
          </a:p>
        </p:txBody>
      </p:sp>
      <p:sp>
        <p:nvSpPr>
          <p:cNvPr id="153" name="Shape 153"/>
          <p:cNvSpPr/>
          <p:nvPr/>
        </p:nvSpPr>
        <p:spPr>
          <a:xfrm>
            <a:off x="4913184"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54" name="Shape 154"/>
          <p:cNvSpPr/>
          <p:nvPr/>
        </p:nvSpPr>
        <p:spPr>
          <a:xfrm>
            <a:off x="20560482" y="10442288"/>
            <a:ext cx="2554258"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a:t>
            </a:r>
          </a:p>
        </p:txBody>
      </p:sp>
      <p:sp>
        <p:nvSpPr>
          <p:cNvPr id="155" name="Shape 155"/>
          <p:cNvSpPr/>
          <p:nvPr/>
        </p:nvSpPr>
        <p:spPr>
          <a:xfrm>
            <a:off x="12055952"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
        <p:nvSpPr>
          <p:cNvPr id="156" name="Shape 156"/>
          <p:cNvSpPr/>
          <p:nvPr/>
        </p:nvSpPr>
        <p:spPr>
          <a:xfrm>
            <a:off x="16533544" y="10442288"/>
            <a:ext cx="2672083"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a:t>
            </a:r>
            <a:r>
              <a:rPr dirty="0"/>
              <a:t> min]</a:t>
            </a:r>
          </a:p>
        </p:txBody>
      </p:sp>
      <p:sp>
        <p:nvSpPr>
          <p:cNvPr id="164" name="Shape 164"/>
          <p:cNvSpPr/>
          <p:nvPr/>
        </p:nvSpPr>
        <p:spPr>
          <a:xfrm>
            <a:off x="8881209"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[15 min</a:t>
            </a:r>
            <a:r>
              <a:rPr lang="en-AU" dirty="0"/>
              <a:t>s</a:t>
            </a:r>
            <a:r>
              <a:rPr dirty="0"/>
              <a:t>]</a:t>
            </a:r>
          </a:p>
        </p:txBody>
      </p:sp>
      <p:sp>
        <p:nvSpPr>
          <p:cNvPr id="166" name="Shape 166"/>
          <p:cNvSpPr/>
          <p:nvPr/>
        </p:nvSpPr>
        <p:spPr>
          <a:xfrm>
            <a:off x="12849235"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a:t>
            </a:r>
            <a:r>
              <a:rPr dirty="0"/>
              <a:t> min</a:t>
            </a:r>
            <a:r>
              <a:rPr lang="en-AU" dirty="0"/>
              <a:t>s</a:t>
            </a:r>
            <a:r>
              <a:rPr dirty="0"/>
              <a:t>] </a:t>
            </a:r>
          </a:p>
        </p:txBody>
      </p:sp>
      <p:grpSp>
        <p:nvGrpSpPr>
          <p:cNvPr id="2" name="Group 1">
            <a:extLst>
              <a:ext uri="{FF2B5EF4-FFF2-40B4-BE49-F238E27FC236}">
                <a16:creationId xmlns:a16="http://schemas.microsoft.com/office/drawing/2014/main" id="{662C4E40-F3DE-944C-83FA-894A0483E1A3}"/>
              </a:ext>
            </a:extLst>
          </p:cNvPr>
          <p:cNvGrpSpPr/>
          <p:nvPr/>
        </p:nvGrpSpPr>
        <p:grpSpPr>
          <a:xfrm>
            <a:off x="-11907" y="-1182738"/>
            <a:ext cx="24474866" cy="11416365"/>
            <a:chOff x="-11907" y="-1182738"/>
            <a:chExt cx="24474866" cy="11416365"/>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9212262" y="-576935"/>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134</a:t>
              </a:r>
              <a:endParaRPr dirty="0"/>
            </a:p>
          </p:txBody>
        </p:sp>
        <p:sp>
          <p:nvSpPr>
            <p:cNvPr id="143" name="Shape 143"/>
            <p:cNvSpPr/>
            <p:nvPr/>
          </p:nvSpPr>
          <p:spPr>
            <a:xfrm>
              <a:off x="1334644" y="6636377"/>
              <a:ext cx="2135488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speculate on potential scenarios that might evolve from the adoption of your design. Use the template on the companion website to record potential positive and negative consequences using sticky notes. Focus on your own design problem, or use the ‘Designing Space Travel’ brief (p.186).</a:t>
              </a:r>
            </a:p>
          </p:txBody>
        </p:sp>
        <p:sp>
          <p:nvSpPr>
            <p:cNvPr id="144" name="Shape 144"/>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6" name="Shape 146"/>
            <p:cNvSpPr/>
            <p:nvPr/>
          </p:nvSpPr>
          <p:spPr>
            <a:xfrm>
              <a:off x="19233337" y="3559763"/>
              <a:ext cx="4988545" cy="1529264"/>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 NEED</a:t>
              </a:r>
              <a:br>
                <a:rPr dirty="0"/>
              </a:br>
              <a:r>
                <a:rPr lang="en-AU" dirty="0"/>
                <a:t>A partner, pens, paper,</a:t>
              </a:r>
            </a:p>
            <a:p>
              <a:pPr marR="254000" algn="r">
                <a:defRPr sz="3000" b="0">
                  <a:solidFill>
                    <a:srgbClr val="FFFFFF"/>
                  </a:solidFill>
                  <a:latin typeface="Montserrat Bold"/>
                  <a:ea typeface="Montserrat Bold"/>
                  <a:cs typeface="Montserrat Bold"/>
                  <a:sym typeface="Montserrat Bold"/>
                </a:defRPr>
              </a:pPr>
              <a:r>
                <a:rPr lang="en-AU" dirty="0"/>
                <a:t>sticky notes</a:t>
              </a:r>
              <a:endParaRPr dirty="0">
                <a:latin typeface="Montserrat Medium"/>
                <a:ea typeface="Montserrat Medium"/>
                <a:cs typeface="Montserrat Medium"/>
                <a:sym typeface="Montserrat Medium"/>
              </a:endParaRPr>
            </a:p>
          </p:txBody>
        </p:sp>
        <p:sp>
          <p:nvSpPr>
            <p:cNvPr id="147" name="Shape 147"/>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49" name="Shape 149"/>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0" name="Shape 150"/>
            <p:cNvSpPr/>
            <p:nvPr/>
          </p:nvSpPr>
          <p:spPr>
            <a:xfrm>
              <a:off x="5446239"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1" name="Shape 151"/>
            <p:cNvSpPr/>
            <p:nvPr/>
          </p:nvSpPr>
          <p:spPr>
            <a:xfrm>
              <a:off x="17350314"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57" name="Shape 157"/>
            <p:cNvSpPr/>
            <p:nvPr/>
          </p:nvSpPr>
          <p:spPr>
            <a:xfrm>
              <a:off x="-11907" y="460111"/>
              <a:ext cx="17235350"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58" name="Shape 158"/>
            <p:cNvSpPr/>
            <p:nvPr/>
          </p:nvSpPr>
          <p:spPr>
            <a:xfrm rot="5400000">
              <a:off x="16668786" y="996968"/>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59" name="Shape 159"/>
            <p:cNvSpPr/>
            <p:nvPr/>
          </p:nvSpPr>
          <p:spPr>
            <a:xfrm>
              <a:off x="504898" y="-1182738"/>
              <a:ext cx="16901837"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Scenario Based</a:t>
              </a:r>
              <a:endParaRPr sz="16000" spc="-319" dirty="0"/>
            </a:p>
          </p:txBody>
        </p:sp>
        <p:sp>
          <p:nvSpPr>
            <p:cNvPr id="160" name="Shape 160"/>
            <p:cNvSpPr/>
            <p:nvPr/>
          </p:nvSpPr>
          <p:spPr>
            <a:xfrm>
              <a:off x="8240" y="3225128"/>
              <a:ext cx="123145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61" name="Shape 161"/>
            <p:cNvSpPr/>
            <p:nvPr/>
          </p:nvSpPr>
          <p:spPr>
            <a:xfrm rot="5400000">
              <a:off x="11791615" y="375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2" name="Shape 162"/>
            <p:cNvSpPr/>
            <p:nvPr/>
          </p:nvSpPr>
          <p:spPr>
            <a:xfrm>
              <a:off x="504899" y="1566572"/>
              <a:ext cx="11321245"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6000" b="0" spc="-319">
                  <a:solidFill>
                    <a:srgbClr val="FFFFFF"/>
                  </a:solidFill>
                  <a:latin typeface="Montserrat Bold"/>
                  <a:ea typeface="Montserrat Bold"/>
                  <a:cs typeface="Montserrat Bold"/>
                  <a:sym typeface="Montserrat Bold"/>
                </a:defRPr>
              </a:pPr>
              <a:r>
                <a:rPr lang="en-AU" dirty="0"/>
                <a:t>Thinking</a:t>
              </a:r>
              <a:endParaRPr dirty="0"/>
            </a:p>
          </p:txBody>
        </p:sp>
        <p:sp>
          <p:nvSpPr>
            <p:cNvPr id="163" name="Shape 163"/>
            <p:cNvSpPr/>
            <p:nvPr/>
          </p:nvSpPr>
          <p:spPr>
            <a:xfrm>
              <a:off x="9414264"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65" name="Shape 165"/>
            <p:cNvSpPr/>
            <p:nvPr/>
          </p:nvSpPr>
          <p:spPr>
            <a:xfrm>
              <a:off x="13382290" y="9195086"/>
              <a:ext cx="1038541" cy="1038541"/>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grpSp>
      <p:sp>
        <p:nvSpPr>
          <p:cNvPr id="34" name="Shape 123">
            <a:extLst>
              <a:ext uri="{FF2B5EF4-FFF2-40B4-BE49-F238E27FC236}">
                <a16:creationId xmlns:a16="http://schemas.microsoft.com/office/drawing/2014/main" id="{B79393C1-6E0D-A040-9735-8307CDF9079C}"/>
              </a:ext>
            </a:extLst>
          </p:cNvPr>
          <p:cNvSpPr/>
          <p:nvPr/>
        </p:nvSpPr>
        <p:spPr>
          <a:xfrm>
            <a:off x="19550954" y="12658992"/>
            <a:ext cx="4313680" cy="45204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Clare Cooper</a:t>
            </a:r>
          </a:p>
        </p:txBody>
      </p:sp>
    </p:spTree>
    <p:extLst>
      <p:ext uri="{BB962C8B-B14F-4D97-AF65-F5344CB8AC3E}">
        <p14:creationId xmlns:p14="http://schemas.microsoft.com/office/powerpoint/2010/main" val="42245628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A picture containing text, black, sign, store&#10;&#10;Description automatically generated">
            <a:extLst>
              <a:ext uri="{FF2B5EF4-FFF2-40B4-BE49-F238E27FC236}">
                <a16:creationId xmlns:a16="http://schemas.microsoft.com/office/drawing/2014/main" id="{5C24A443-3453-7245-9AF7-C056F1A51248}"/>
              </a:ext>
            </a:extLst>
          </p:cNvPr>
          <p:cNvPicPr>
            <a:picLocks noChangeAspect="1"/>
          </p:cNvPicPr>
          <p:nvPr/>
        </p:nvPicPr>
        <p:blipFill rotWithShape="1">
          <a:blip r:embed="rId2">
            <a:extLst>
              <a:ext uri="{28A0092B-C50C-407E-A947-70E740481C1C}">
                <a14:useLocalDpi xmlns:a14="http://schemas.microsoft.com/office/drawing/2010/main" val="0"/>
              </a:ext>
            </a:extLst>
          </a:blip>
          <a:srcRect t="27375" b="31958"/>
          <a:stretch/>
        </p:blipFill>
        <p:spPr>
          <a:xfrm>
            <a:off x="-43976" y="-43317"/>
            <a:ext cx="19486699" cy="5943411"/>
          </a:xfrm>
          <a:prstGeom prst="rect">
            <a:avLst/>
          </a:prstGeom>
        </p:spPr>
      </p:pic>
      <p:sp>
        <p:nvSpPr>
          <p:cNvPr id="152" name="Shape 152"/>
          <p:cNvSpPr/>
          <p:nvPr/>
        </p:nvSpPr>
        <p:spPr>
          <a:xfrm>
            <a:off x="540163" y="10442288"/>
            <a:ext cx="291464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[15 mins</a:t>
            </a:r>
            <a:r>
              <a:rPr dirty="0"/>
              <a:t>]</a:t>
            </a:r>
          </a:p>
        </p:txBody>
      </p:sp>
      <p:sp>
        <p:nvSpPr>
          <p:cNvPr id="153" name="Shape 153"/>
          <p:cNvSpPr/>
          <p:nvPr/>
        </p:nvSpPr>
        <p:spPr>
          <a:xfrm>
            <a:off x="4913184" y="1044228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54" name="Shape 154"/>
          <p:cNvSpPr/>
          <p:nvPr/>
        </p:nvSpPr>
        <p:spPr>
          <a:xfrm>
            <a:off x="20560482" y="10442288"/>
            <a:ext cx="2554258"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a:t>
            </a:r>
          </a:p>
        </p:txBody>
      </p:sp>
      <p:sp>
        <p:nvSpPr>
          <p:cNvPr id="155" name="Shape 155"/>
          <p:cNvSpPr/>
          <p:nvPr/>
        </p:nvSpPr>
        <p:spPr>
          <a:xfrm>
            <a:off x="16025702"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
        <p:nvSpPr>
          <p:cNvPr id="156" name="Shape 156"/>
          <p:cNvSpPr/>
          <p:nvPr/>
        </p:nvSpPr>
        <p:spPr>
          <a:xfrm>
            <a:off x="16533544" y="10442288"/>
            <a:ext cx="2672083"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a:t>
            </a:r>
            <a:r>
              <a:rPr dirty="0"/>
              <a:t> min]</a:t>
            </a:r>
          </a:p>
        </p:txBody>
      </p:sp>
      <p:sp>
        <p:nvSpPr>
          <p:cNvPr id="164" name="Shape 164"/>
          <p:cNvSpPr/>
          <p:nvPr/>
        </p:nvSpPr>
        <p:spPr>
          <a:xfrm>
            <a:off x="8881209" y="1044228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[15 min</a:t>
            </a:r>
            <a:r>
              <a:rPr lang="en-AU" dirty="0"/>
              <a:t>s</a:t>
            </a:r>
            <a:r>
              <a:rPr dirty="0"/>
              <a:t>]</a:t>
            </a:r>
          </a:p>
        </p:txBody>
      </p:sp>
      <p:sp>
        <p:nvSpPr>
          <p:cNvPr id="166" name="Shape 166"/>
          <p:cNvSpPr/>
          <p:nvPr/>
        </p:nvSpPr>
        <p:spPr>
          <a:xfrm>
            <a:off x="12849235" y="1044228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a:t>
            </a:r>
            <a:r>
              <a:rPr dirty="0"/>
              <a:t> min</a:t>
            </a:r>
            <a:r>
              <a:rPr lang="en-AU" dirty="0"/>
              <a:t>s</a:t>
            </a:r>
            <a:r>
              <a:rPr dirty="0"/>
              <a:t>] </a:t>
            </a:r>
          </a:p>
        </p:txBody>
      </p:sp>
      <p:grpSp>
        <p:nvGrpSpPr>
          <p:cNvPr id="2" name="Group 1">
            <a:extLst>
              <a:ext uri="{FF2B5EF4-FFF2-40B4-BE49-F238E27FC236}">
                <a16:creationId xmlns:a16="http://schemas.microsoft.com/office/drawing/2014/main" id="{662C4E40-F3DE-944C-83FA-894A0483E1A3}"/>
              </a:ext>
            </a:extLst>
          </p:cNvPr>
          <p:cNvGrpSpPr/>
          <p:nvPr/>
        </p:nvGrpSpPr>
        <p:grpSpPr>
          <a:xfrm>
            <a:off x="-11907" y="-1182738"/>
            <a:ext cx="24474866" cy="11416365"/>
            <a:chOff x="-11907" y="-1182738"/>
            <a:chExt cx="24474866" cy="11416365"/>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9212262" y="-576935"/>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134</a:t>
              </a:r>
              <a:endParaRPr dirty="0"/>
            </a:p>
          </p:txBody>
        </p:sp>
        <p:sp>
          <p:nvSpPr>
            <p:cNvPr id="143" name="Shape 143"/>
            <p:cNvSpPr/>
            <p:nvPr/>
          </p:nvSpPr>
          <p:spPr>
            <a:xfrm>
              <a:off x="1334644" y="6636377"/>
              <a:ext cx="21354888" cy="21240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speculate on potential scenarios that might evolve from the adoption of your design. Use the template on the companion website to record potential positive and negative consequences using sticky notes. Focus on your own design problem, or use the ‘Designing Space Travel’ brief (p.186).</a:t>
              </a:r>
            </a:p>
          </p:txBody>
        </p:sp>
        <p:sp>
          <p:nvSpPr>
            <p:cNvPr id="144" name="Shape 144"/>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6" name="Shape 146"/>
            <p:cNvSpPr/>
            <p:nvPr/>
          </p:nvSpPr>
          <p:spPr>
            <a:xfrm>
              <a:off x="19233337" y="3559763"/>
              <a:ext cx="4988545"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 NEED</a:t>
              </a:r>
              <a:br>
                <a:rPr dirty="0"/>
              </a:br>
              <a:r>
                <a:rPr lang="en-AU" dirty="0"/>
                <a:t>A partner, pens, paper,</a:t>
              </a:r>
            </a:p>
            <a:p>
              <a:pPr marR="254000" algn="r">
                <a:defRPr sz="3000" b="0">
                  <a:solidFill>
                    <a:srgbClr val="FFFFFF"/>
                  </a:solidFill>
                  <a:latin typeface="Montserrat Bold"/>
                  <a:ea typeface="Montserrat Bold"/>
                  <a:cs typeface="Montserrat Bold"/>
                  <a:sym typeface="Montserrat Bold"/>
                </a:defRPr>
              </a:pPr>
              <a:r>
                <a:rPr lang="en-AU" dirty="0"/>
                <a:t>sticky notes</a:t>
              </a:r>
              <a:endParaRPr dirty="0">
                <a:latin typeface="Montserrat Medium"/>
                <a:ea typeface="Montserrat Medium"/>
                <a:cs typeface="Montserrat Medium"/>
                <a:sym typeface="Montserrat Medium"/>
              </a:endParaRPr>
            </a:p>
          </p:txBody>
        </p:sp>
        <p:sp>
          <p:nvSpPr>
            <p:cNvPr id="147" name="Shape 147"/>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49" name="Shape 149"/>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0" name="Shape 150"/>
            <p:cNvSpPr/>
            <p:nvPr/>
          </p:nvSpPr>
          <p:spPr>
            <a:xfrm>
              <a:off x="5446239"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1" name="Shape 151"/>
            <p:cNvSpPr/>
            <p:nvPr/>
          </p:nvSpPr>
          <p:spPr>
            <a:xfrm>
              <a:off x="17350314" y="9195086"/>
              <a:ext cx="1038541"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57" name="Shape 157"/>
            <p:cNvSpPr/>
            <p:nvPr/>
          </p:nvSpPr>
          <p:spPr>
            <a:xfrm>
              <a:off x="-11907" y="460111"/>
              <a:ext cx="17235350"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58" name="Shape 158"/>
            <p:cNvSpPr/>
            <p:nvPr/>
          </p:nvSpPr>
          <p:spPr>
            <a:xfrm rot="5400000">
              <a:off x="16668786" y="996968"/>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59" name="Shape 159"/>
            <p:cNvSpPr/>
            <p:nvPr/>
          </p:nvSpPr>
          <p:spPr>
            <a:xfrm>
              <a:off x="504898" y="-1182738"/>
              <a:ext cx="16901837"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Scenario Based</a:t>
              </a:r>
              <a:endParaRPr sz="16000" spc="-319" dirty="0"/>
            </a:p>
          </p:txBody>
        </p:sp>
        <p:sp>
          <p:nvSpPr>
            <p:cNvPr id="160" name="Shape 160"/>
            <p:cNvSpPr/>
            <p:nvPr/>
          </p:nvSpPr>
          <p:spPr>
            <a:xfrm>
              <a:off x="8240" y="3225128"/>
              <a:ext cx="123145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61" name="Shape 161"/>
            <p:cNvSpPr/>
            <p:nvPr/>
          </p:nvSpPr>
          <p:spPr>
            <a:xfrm rot="5400000">
              <a:off x="11791615" y="375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2" name="Shape 162"/>
            <p:cNvSpPr/>
            <p:nvPr/>
          </p:nvSpPr>
          <p:spPr>
            <a:xfrm>
              <a:off x="504899" y="1566572"/>
              <a:ext cx="11321245"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6000" b="0" spc="-319">
                  <a:solidFill>
                    <a:srgbClr val="FFFFFF"/>
                  </a:solidFill>
                  <a:latin typeface="Montserrat Bold"/>
                  <a:ea typeface="Montserrat Bold"/>
                  <a:cs typeface="Montserrat Bold"/>
                  <a:sym typeface="Montserrat Bold"/>
                </a:defRPr>
              </a:pPr>
              <a:r>
                <a:rPr lang="en-AU" dirty="0"/>
                <a:t>Thinking</a:t>
              </a:r>
              <a:endParaRPr dirty="0"/>
            </a:p>
          </p:txBody>
        </p:sp>
        <p:sp>
          <p:nvSpPr>
            <p:cNvPr id="163" name="Shape 163"/>
            <p:cNvSpPr/>
            <p:nvPr/>
          </p:nvSpPr>
          <p:spPr>
            <a:xfrm>
              <a:off x="9414264"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65" name="Shape 165"/>
            <p:cNvSpPr/>
            <p:nvPr/>
          </p:nvSpPr>
          <p:spPr>
            <a:xfrm>
              <a:off x="13382290"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grpSp>
      <p:sp>
        <p:nvSpPr>
          <p:cNvPr id="34" name="Shape 123">
            <a:extLst>
              <a:ext uri="{FF2B5EF4-FFF2-40B4-BE49-F238E27FC236}">
                <a16:creationId xmlns:a16="http://schemas.microsoft.com/office/drawing/2014/main" id="{B79393C1-6E0D-A040-9735-8307CDF9079C}"/>
              </a:ext>
            </a:extLst>
          </p:cNvPr>
          <p:cNvSpPr/>
          <p:nvPr/>
        </p:nvSpPr>
        <p:spPr>
          <a:xfrm>
            <a:off x="19550954" y="12658992"/>
            <a:ext cx="4313680" cy="45204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Clare Cooper</a:t>
            </a:r>
          </a:p>
        </p:txBody>
      </p:sp>
    </p:spTree>
    <p:extLst>
      <p:ext uri="{BB962C8B-B14F-4D97-AF65-F5344CB8AC3E}">
        <p14:creationId xmlns:p14="http://schemas.microsoft.com/office/powerpoint/2010/main" val="184422385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123">
            <a:extLst>
              <a:ext uri="{FF2B5EF4-FFF2-40B4-BE49-F238E27FC236}">
                <a16:creationId xmlns:a16="http://schemas.microsoft.com/office/drawing/2014/main" id="{B79393C1-6E0D-A040-9735-8307CDF9079C}"/>
              </a:ext>
            </a:extLst>
          </p:cNvPr>
          <p:cNvSpPr/>
          <p:nvPr/>
        </p:nvSpPr>
        <p:spPr>
          <a:xfrm>
            <a:off x="19550954" y="12658992"/>
            <a:ext cx="4313680" cy="45204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Clare Cooper</a:t>
            </a:r>
          </a:p>
        </p:txBody>
      </p:sp>
      <p:pic>
        <p:nvPicPr>
          <p:cNvPr id="36" name="Picture 35" descr="A picture containing text, black, sign, store&#10;&#10;Description automatically generated">
            <a:extLst>
              <a:ext uri="{FF2B5EF4-FFF2-40B4-BE49-F238E27FC236}">
                <a16:creationId xmlns:a16="http://schemas.microsoft.com/office/drawing/2014/main" id="{5C24A443-3453-7245-9AF7-C056F1A51248}"/>
              </a:ext>
            </a:extLst>
          </p:cNvPr>
          <p:cNvPicPr>
            <a:picLocks noChangeAspect="1"/>
          </p:cNvPicPr>
          <p:nvPr/>
        </p:nvPicPr>
        <p:blipFill rotWithShape="1">
          <a:blip r:embed="rId2">
            <a:extLst>
              <a:ext uri="{28A0092B-C50C-407E-A947-70E740481C1C}">
                <a14:useLocalDpi xmlns:a14="http://schemas.microsoft.com/office/drawing/2010/main" val="0"/>
              </a:ext>
            </a:extLst>
          </a:blip>
          <a:srcRect t="27375" b="31958"/>
          <a:stretch/>
        </p:blipFill>
        <p:spPr>
          <a:xfrm>
            <a:off x="-43976" y="-43317"/>
            <a:ext cx="19486699" cy="5943411"/>
          </a:xfrm>
          <a:prstGeom prst="rect">
            <a:avLst/>
          </a:prstGeom>
        </p:spPr>
      </p:pic>
      <p:sp>
        <p:nvSpPr>
          <p:cNvPr id="152" name="Shape 152"/>
          <p:cNvSpPr/>
          <p:nvPr/>
        </p:nvSpPr>
        <p:spPr>
          <a:xfrm>
            <a:off x="540163" y="10442288"/>
            <a:ext cx="291464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[15 mins</a:t>
            </a:r>
            <a:r>
              <a:rPr dirty="0"/>
              <a:t>]</a:t>
            </a:r>
          </a:p>
        </p:txBody>
      </p:sp>
      <p:sp>
        <p:nvSpPr>
          <p:cNvPr id="153" name="Shape 153"/>
          <p:cNvSpPr/>
          <p:nvPr/>
        </p:nvSpPr>
        <p:spPr>
          <a:xfrm>
            <a:off x="4913184"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54" name="Shape 154"/>
          <p:cNvSpPr/>
          <p:nvPr/>
        </p:nvSpPr>
        <p:spPr>
          <a:xfrm>
            <a:off x="20560482" y="10442288"/>
            <a:ext cx="2554258"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a:t>
            </a:r>
          </a:p>
        </p:txBody>
      </p:sp>
      <p:sp>
        <p:nvSpPr>
          <p:cNvPr id="155" name="Shape 155"/>
          <p:cNvSpPr/>
          <p:nvPr/>
        </p:nvSpPr>
        <p:spPr>
          <a:xfrm>
            <a:off x="19993728"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a:t>
            </a:r>
            <a:r>
              <a:rPr dirty="0"/>
              <a:t> ipsum dolor sit </a:t>
            </a:r>
            <a:r>
              <a:rPr dirty="0" err="1"/>
              <a:t>amet</a:t>
            </a:r>
            <a:endParaRPr dirty="0"/>
          </a:p>
        </p:txBody>
      </p:sp>
      <p:sp>
        <p:nvSpPr>
          <p:cNvPr id="156" name="Shape 156"/>
          <p:cNvSpPr/>
          <p:nvPr/>
        </p:nvSpPr>
        <p:spPr>
          <a:xfrm>
            <a:off x="16533544" y="10442288"/>
            <a:ext cx="2672083"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a:t>
            </a:r>
            <a:r>
              <a:rPr dirty="0"/>
              <a:t> min]</a:t>
            </a:r>
          </a:p>
        </p:txBody>
      </p:sp>
      <p:sp>
        <p:nvSpPr>
          <p:cNvPr id="164" name="Shape 164"/>
          <p:cNvSpPr/>
          <p:nvPr/>
        </p:nvSpPr>
        <p:spPr>
          <a:xfrm>
            <a:off x="8881209"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[15 min</a:t>
            </a:r>
            <a:r>
              <a:rPr lang="en-AU" dirty="0"/>
              <a:t>s</a:t>
            </a:r>
            <a:r>
              <a:rPr dirty="0"/>
              <a:t>]</a:t>
            </a:r>
          </a:p>
        </p:txBody>
      </p:sp>
      <p:sp>
        <p:nvSpPr>
          <p:cNvPr id="166" name="Shape 166"/>
          <p:cNvSpPr/>
          <p:nvPr/>
        </p:nvSpPr>
        <p:spPr>
          <a:xfrm>
            <a:off x="12849235" y="1044228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a:t>
            </a:r>
            <a:r>
              <a:rPr dirty="0"/>
              <a:t> min</a:t>
            </a:r>
            <a:r>
              <a:rPr lang="en-AU" dirty="0"/>
              <a:t>s</a:t>
            </a:r>
            <a:r>
              <a:rPr dirty="0"/>
              <a:t>] </a:t>
            </a:r>
          </a:p>
        </p:txBody>
      </p:sp>
      <p:grpSp>
        <p:nvGrpSpPr>
          <p:cNvPr id="2" name="Group 1">
            <a:extLst>
              <a:ext uri="{FF2B5EF4-FFF2-40B4-BE49-F238E27FC236}">
                <a16:creationId xmlns:a16="http://schemas.microsoft.com/office/drawing/2014/main" id="{662C4E40-F3DE-944C-83FA-894A0483E1A3}"/>
              </a:ext>
            </a:extLst>
          </p:cNvPr>
          <p:cNvGrpSpPr/>
          <p:nvPr/>
        </p:nvGrpSpPr>
        <p:grpSpPr>
          <a:xfrm>
            <a:off x="-11907" y="-1182738"/>
            <a:ext cx="24474866" cy="11416365"/>
            <a:chOff x="-11907" y="-1182738"/>
            <a:chExt cx="24474866" cy="11416365"/>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9212262" y="-576935"/>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134</a:t>
              </a:r>
              <a:endParaRPr dirty="0"/>
            </a:p>
          </p:txBody>
        </p:sp>
        <p:sp>
          <p:nvSpPr>
            <p:cNvPr id="143" name="Shape 143"/>
            <p:cNvSpPr/>
            <p:nvPr/>
          </p:nvSpPr>
          <p:spPr>
            <a:xfrm>
              <a:off x="1334644" y="6636377"/>
              <a:ext cx="2135488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speculate on potential scenarios that might evolve from the adoption of your design. Use the template on the companion website to record potential positive and negative consequences using sticky notes. Focus on your own design problem, or use the ‘Designing Space Travel’ brief (p.186).</a:t>
              </a:r>
            </a:p>
          </p:txBody>
        </p:sp>
        <p:sp>
          <p:nvSpPr>
            <p:cNvPr id="144" name="Shape 144"/>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6" name="Shape 146"/>
            <p:cNvSpPr/>
            <p:nvPr/>
          </p:nvSpPr>
          <p:spPr>
            <a:xfrm>
              <a:off x="19233337" y="3559763"/>
              <a:ext cx="4988545" cy="1529264"/>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 NEED</a:t>
              </a:r>
              <a:br>
                <a:rPr dirty="0"/>
              </a:br>
              <a:r>
                <a:rPr lang="en-AU" dirty="0"/>
                <a:t>A partner, pens, paper,</a:t>
              </a:r>
            </a:p>
            <a:p>
              <a:pPr marR="254000" algn="r">
                <a:defRPr sz="3000" b="0">
                  <a:solidFill>
                    <a:srgbClr val="FFFFFF"/>
                  </a:solidFill>
                  <a:latin typeface="Montserrat Bold"/>
                  <a:ea typeface="Montserrat Bold"/>
                  <a:cs typeface="Montserrat Bold"/>
                  <a:sym typeface="Montserrat Bold"/>
                </a:defRPr>
              </a:pPr>
              <a:r>
                <a:rPr lang="en-AU" dirty="0"/>
                <a:t>sticky notes</a:t>
              </a:r>
              <a:endParaRPr dirty="0">
                <a:latin typeface="Montserrat Medium"/>
                <a:ea typeface="Montserrat Medium"/>
                <a:cs typeface="Montserrat Medium"/>
                <a:sym typeface="Montserrat Medium"/>
              </a:endParaRPr>
            </a:p>
          </p:txBody>
        </p:sp>
        <p:sp>
          <p:nvSpPr>
            <p:cNvPr id="147" name="Shape 147"/>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49" name="Shape 149"/>
            <p:cNvSpPr/>
            <p:nvPr/>
          </p:nvSpPr>
          <p:spPr>
            <a:xfrm>
              <a:off x="21318340" y="9195086"/>
              <a:ext cx="1038542" cy="1038541"/>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0" name="Shape 150"/>
            <p:cNvSpPr/>
            <p:nvPr/>
          </p:nvSpPr>
          <p:spPr>
            <a:xfrm>
              <a:off x="5446239"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1" name="Shape 151"/>
            <p:cNvSpPr/>
            <p:nvPr/>
          </p:nvSpPr>
          <p:spPr>
            <a:xfrm>
              <a:off x="17350314"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57" name="Shape 157"/>
            <p:cNvSpPr/>
            <p:nvPr/>
          </p:nvSpPr>
          <p:spPr>
            <a:xfrm>
              <a:off x="-11907" y="460111"/>
              <a:ext cx="17235350"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58" name="Shape 158"/>
            <p:cNvSpPr/>
            <p:nvPr/>
          </p:nvSpPr>
          <p:spPr>
            <a:xfrm rot="5400000">
              <a:off x="16668786" y="996968"/>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59" name="Shape 159"/>
            <p:cNvSpPr/>
            <p:nvPr/>
          </p:nvSpPr>
          <p:spPr>
            <a:xfrm>
              <a:off x="504898" y="-1182738"/>
              <a:ext cx="16901837"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Scenario Based</a:t>
              </a:r>
              <a:endParaRPr sz="16000" spc="-319" dirty="0"/>
            </a:p>
          </p:txBody>
        </p:sp>
        <p:sp>
          <p:nvSpPr>
            <p:cNvPr id="160" name="Shape 160"/>
            <p:cNvSpPr/>
            <p:nvPr/>
          </p:nvSpPr>
          <p:spPr>
            <a:xfrm>
              <a:off x="8240" y="3225128"/>
              <a:ext cx="123145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61" name="Shape 161"/>
            <p:cNvSpPr/>
            <p:nvPr/>
          </p:nvSpPr>
          <p:spPr>
            <a:xfrm rot="5400000">
              <a:off x="11791615" y="375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2" name="Shape 162"/>
            <p:cNvSpPr/>
            <p:nvPr/>
          </p:nvSpPr>
          <p:spPr>
            <a:xfrm>
              <a:off x="504899" y="1566572"/>
              <a:ext cx="11321245"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6000" b="0" spc="-319">
                  <a:solidFill>
                    <a:srgbClr val="FFFFFF"/>
                  </a:solidFill>
                  <a:latin typeface="Montserrat Bold"/>
                  <a:ea typeface="Montserrat Bold"/>
                  <a:cs typeface="Montserrat Bold"/>
                  <a:sym typeface="Montserrat Bold"/>
                </a:defRPr>
              </a:pPr>
              <a:r>
                <a:rPr lang="en-AU" dirty="0"/>
                <a:t>Thinking</a:t>
              </a:r>
              <a:endParaRPr dirty="0"/>
            </a:p>
          </p:txBody>
        </p:sp>
        <p:sp>
          <p:nvSpPr>
            <p:cNvPr id="163" name="Shape 163"/>
            <p:cNvSpPr/>
            <p:nvPr/>
          </p:nvSpPr>
          <p:spPr>
            <a:xfrm>
              <a:off x="9414264"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65" name="Shape 165"/>
            <p:cNvSpPr/>
            <p:nvPr/>
          </p:nvSpPr>
          <p:spPr>
            <a:xfrm>
              <a:off x="13382290"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grpSp>
    </p:spTree>
    <p:extLst>
      <p:ext uri="{BB962C8B-B14F-4D97-AF65-F5344CB8AC3E}">
        <p14:creationId xmlns:p14="http://schemas.microsoft.com/office/powerpoint/2010/main" val="268090497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70CE6CA-E7EF-514A-B38E-128157A4801C}"/>
              </a:ext>
            </a:extLst>
          </p:cNvPr>
          <p:cNvGrpSpPr/>
          <p:nvPr/>
        </p:nvGrpSpPr>
        <p:grpSpPr>
          <a:xfrm>
            <a:off x="-36937" y="-2011"/>
            <a:ext cx="24496471" cy="12569404"/>
            <a:chOff x="-36937" y="-2011"/>
            <a:chExt cx="24496471" cy="12569404"/>
          </a:xfrm>
        </p:grpSpPr>
        <p:pic>
          <p:nvPicPr>
            <p:cNvPr id="324" name="pasted-image.pdf"/>
            <p:cNvPicPr>
              <a:picLocks noChangeAspect="1"/>
            </p:cNvPicPr>
            <p:nvPr/>
          </p:nvPicPr>
          <p:blipFill>
            <a:blip r:embed="rId2"/>
            <a:srcRect l="57245" t="62662" r="8715"/>
            <a:stretch>
              <a:fillRect/>
            </a:stretch>
          </p:blipFill>
          <p:spPr>
            <a:xfrm>
              <a:off x="1587" y="-2011"/>
              <a:ext cx="24457947" cy="12569404"/>
            </a:xfrm>
            <a:prstGeom prst="rect">
              <a:avLst/>
            </a:prstGeom>
            <a:ln w="12700">
              <a:miter lim="400000"/>
            </a:ln>
          </p:spPr>
        </p:pic>
        <p:sp>
          <p:nvSpPr>
            <p:cNvPr id="325" name="Shape 325"/>
            <p:cNvSpPr/>
            <p:nvPr/>
          </p:nvSpPr>
          <p:spPr>
            <a:xfrm>
              <a:off x="765506" y="1801174"/>
              <a:ext cx="11256646" cy="16922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lvl1pPr algn="l">
                <a:defRPr sz="10000" b="0">
                  <a:solidFill>
                    <a:srgbClr val="FFFFFF"/>
                  </a:solidFill>
                  <a:latin typeface="Montserrat Bold"/>
                  <a:ea typeface="Montserrat Bold"/>
                  <a:cs typeface="Montserrat Bold"/>
                  <a:sym typeface="Montserrat Bold"/>
                </a:defRPr>
              </a:lvl1pPr>
            </a:lstStyle>
            <a:p>
              <a:r>
                <a:t>Share your work!</a:t>
              </a:r>
            </a:p>
          </p:txBody>
        </p:sp>
        <p:sp>
          <p:nvSpPr>
            <p:cNvPr id="326" name="Shape 326"/>
            <p:cNvSpPr/>
            <p:nvPr/>
          </p:nvSpPr>
          <p:spPr>
            <a:xfrm>
              <a:off x="-36937" y="3546077"/>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27" name="Shape 327"/>
            <p:cNvSpPr/>
            <p:nvPr/>
          </p:nvSpPr>
          <p:spPr>
            <a:xfrm>
              <a:off x="855906" y="4285057"/>
              <a:ext cx="18232196" cy="765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defTabSz="457200">
                <a:defRPr sz="4000" b="0">
                  <a:solidFill>
                    <a:srgbClr val="FFFFFF"/>
                  </a:solidFill>
                  <a:latin typeface="Montserrat Bold"/>
                  <a:ea typeface="Montserrat Bold"/>
                  <a:cs typeface="Montserrat Bold"/>
                  <a:sym typeface="Montserrat Bold"/>
                </a:defRPr>
              </a:lvl1pPr>
            </a:lstStyle>
            <a:p>
              <a:r>
                <a:t>Upload photos of your work:</a:t>
              </a:r>
            </a:p>
          </p:txBody>
        </p:sp>
        <p:sp>
          <p:nvSpPr>
            <p:cNvPr id="328" name="Shape 328"/>
            <p:cNvSpPr/>
            <p:nvPr/>
          </p:nvSpPr>
          <p:spPr>
            <a:xfrm>
              <a:off x="855906" y="5114881"/>
              <a:ext cx="18232196" cy="44989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sz="4000" b="0">
                  <a:solidFill>
                    <a:srgbClr val="FFFFFF"/>
                  </a:solidFill>
                  <a:latin typeface="Montserrat Bold"/>
                  <a:ea typeface="Montserrat Bold"/>
                  <a:cs typeface="Montserrat Bold"/>
                  <a:sym typeface="Montserrat Bold"/>
                </a:defRPr>
              </a:pPr>
              <a:endParaRP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Go to: </a:t>
              </a:r>
              <a:r>
                <a:rPr i="1">
                  <a:latin typeface="Montserrat-Italic"/>
                  <a:ea typeface="Montserrat-Italic"/>
                  <a:cs typeface="Montserrat-Italic"/>
                  <a:sym typeface="Montserrat-Italic"/>
                </a:rPr>
                <a:t>add URL here</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Enter the password: </a:t>
              </a:r>
              <a:r>
                <a:rPr i="1">
                  <a:latin typeface="Montserrat-Italic"/>
                  <a:ea typeface="Montserrat-Italic"/>
                  <a:cs typeface="Montserrat-Italic"/>
                  <a:sym typeface="Montserrat-Italic"/>
                </a:rPr>
                <a:t>password</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Upload a photo and caption of your work</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Wait for moderation</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View others’ ideas  </a:t>
              </a:r>
            </a:p>
          </p:txBody>
        </p:sp>
        <p:sp>
          <p:nvSpPr>
            <p:cNvPr id="329" name="Shape 329"/>
            <p:cNvSpPr/>
            <p:nvPr/>
          </p:nvSpPr>
          <p:spPr>
            <a:xfrm>
              <a:off x="765719" y="9722610"/>
              <a:ext cx="18232198" cy="21240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b="0" i="1">
                  <a:solidFill>
                    <a:srgbClr val="FFFFFF"/>
                  </a:solidFill>
                  <a:latin typeface="Montserrat-Italic"/>
                  <a:ea typeface="Montserrat-Italic"/>
                  <a:cs typeface="Montserrat-Italic"/>
                  <a:sym typeface="Montserrat-Italic"/>
                </a:defRPr>
              </a:pPr>
              <a:r>
                <a:t>A note to facilitators:</a:t>
              </a:r>
            </a:p>
            <a:p>
              <a:pPr algn="l" defTabSz="457200">
                <a:defRPr b="0" i="1">
                  <a:solidFill>
                    <a:srgbClr val="FFFFFF"/>
                  </a:solidFill>
                  <a:latin typeface="Montserrat-Italic"/>
                  <a:ea typeface="Montserrat-Italic"/>
                  <a:cs typeface="Montserrat-Italic"/>
                  <a:sym typeface="Montserrat-Italic"/>
                </a:defRPr>
              </a:pPr>
              <a:r>
                <a:t>Use this slide to give instructions for post-exercise sharing activities. These could take the form of facilitator-guided discussions, mini-presentations, or digital sharing via existing platforms (e.g. padlet) - as described here. Delete this paragraph when ready.</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72</TotalTime>
  <Words>1028</Words>
  <Application>Microsoft Macintosh PowerPoint</Application>
  <PresentationFormat>Custom</PresentationFormat>
  <Paragraphs>154</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Helvetica Neue Light</vt:lpstr>
      <vt:lpstr>Montserrat Bold</vt:lpstr>
      <vt:lpstr>Montserrat-Italic</vt:lpstr>
      <vt:lpstr>Montserrat-BoldItalic</vt:lpstr>
      <vt:lpstr>Montserrat Medium</vt:lpstr>
      <vt:lpstr>Tw Cen MT</vt:lpstr>
      <vt:lpstr>Helvetica Neue Thin</vt:lpstr>
      <vt:lpstr>Palatino</vt:lpstr>
      <vt:lpstr>Helvetica Neue Medium</vt:lpstr>
      <vt:lpstr>Helvetica Light</vt:lpstr>
      <vt:lpstr>Helvetica Neue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Melinda Gaughwin</cp:lastModifiedBy>
  <cp:revision>16</cp:revision>
  <dcterms:modified xsi:type="dcterms:W3CDTF">2021-01-31T05:21:17Z</dcterms:modified>
</cp:coreProperties>
</file>