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6" r:id="rId5"/>
    <p:sldId id="267" r:id="rId6"/>
    <p:sldId id="268" r:id="rId7"/>
    <p:sldId id="269" r:id="rId8"/>
    <p:sldId id="270" r:id="rId9"/>
    <p:sldId id="264" r:id="rId10"/>
    <p:sldId id="265" r:id="rId11"/>
  </p:sldIdLst>
  <p:sldSz cx="24384000" cy="13716000"/>
  <p:notesSz cx="6858000" cy="9144000"/>
  <p:embeddedFontLst>
    <p:embeddedFont>
      <p:font typeface="Montserrat Bold" pitchFamily="2" charset="77"/>
      <p:bold r:id="rId13"/>
      <p:italic r:id="rId14"/>
      <p:boldItalic r:id="rId15"/>
    </p:embeddedFont>
    <p:embeddedFont>
      <p:font typeface="Montserrat Medium" pitchFamily="2" charset="77"/>
      <p:regular r:id="rId16"/>
      <p:italic r:id="rId17"/>
    </p:embeddedFont>
    <p:embeddedFont>
      <p:font typeface="Montserrat-BoldItalic" pitchFamily="2" charset="77"/>
      <p:bold r:id="rId18"/>
      <p:italic r:id="rId19"/>
      <p:boldItalic r:id="rId20"/>
    </p:embeddedFont>
    <p:embeddedFont>
      <p:font typeface="Montserrat-Italic" pitchFamily="2" charset="77"/>
      <p:italic r:id="rId21"/>
    </p:embeddedFont>
    <p:embeddedFont>
      <p:font typeface="Tw Cen MT" panose="020B0602020104020603" pitchFamily="34" charset="77"/>
      <p:regular r:id="rId22"/>
      <p:bold r:id="rId23"/>
      <p:italic r:id="rId24"/>
      <p:boldItalic r:id="rId25"/>
    </p:embeddedFont>
  </p:embeddedFontLst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5C56"/>
    <a:srgbClr val="D6D6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022"/>
    <p:restoredTop sz="94558"/>
  </p:normalViewPr>
  <p:slideViewPr>
    <p:cSldViewPr snapToGrid="0" snapToObjects="1">
      <p:cViewPr varScale="1">
        <p:scale>
          <a:sx n="55" d="100"/>
          <a:sy n="55" d="100"/>
        </p:scale>
        <p:origin x="1768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4833937" y="2303859"/>
            <a:ext cx="14716126" cy="4643438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4833937" y="7090171"/>
            <a:ext cx="14716126" cy="158948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200"/>
            </a:lvl1pPr>
            <a:lvl2pPr marL="0" indent="228600" algn="ctr">
              <a:spcBef>
                <a:spcPts val="0"/>
              </a:spcBef>
              <a:buSzTx/>
              <a:buNone/>
              <a:defRPr sz="5200"/>
            </a:lvl2pPr>
            <a:lvl3pPr marL="0" indent="457200" algn="ctr">
              <a:spcBef>
                <a:spcPts val="0"/>
              </a:spcBef>
              <a:buSzTx/>
              <a:buNone/>
              <a:defRPr sz="5200"/>
            </a:lvl3pPr>
            <a:lvl4pPr marL="0" indent="685800" algn="ctr">
              <a:spcBef>
                <a:spcPts val="0"/>
              </a:spcBef>
              <a:buSzTx/>
              <a:buNone/>
              <a:defRPr sz="5200"/>
            </a:lvl4pPr>
            <a:lvl5pPr marL="0" indent="914400" algn="ctr">
              <a:spcBef>
                <a:spcPts val="0"/>
              </a:spcBef>
              <a:buSzTx/>
              <a:buNone/>
              <a:defRPr sz="5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4833937" y="8947546"/>
            <a:ext cx="14716126" cy="6477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 i="1"/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4833937" y="5997575"/>
            <a:ext cx="14716126" cy="863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6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3047999" y="0"/>
            <a:ext cx="18288001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sz="half" idx="13"/>
          </p:nvPr>
        </p:nvSpPr>
        <p:spPr>
          <a:xfrm>
            <a:off x="5334000" y="946546"/>
            <a:ext cx="13716001" cy="830461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4833937" y="9447609"/>
            <a:ext cx="14716126" cy="200025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4833937" y="11465718"/>
            <a:ext cx="14716126" cy="158948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200"/>
            </a:lvl1pPr>
            <a:lvl2pPr marL="0" indent="228600" algn="ctr">
              <a:spcBef>
                <a:spcPts val="0"/>
              </a:spcBef>
              <a:buSzTx/>
              <a:buNone/>
              <a:defRPr sz="5200"/>
            </a:lvl2pPr>
            <a:lvl3pPr marL="0" indent="457200" algn="ctr">
              <a:spcBef>
                <a:spcPts val="0"/>
              </a:spcBef>
              <a:buSzTx/>
              <a:buNone/>
              <a:defRPr sz="5200"/>
            </a:lvl3pPr>
            <a:lvl4pPr marL="0" indent="685800" algn="ctr">
              <a:spcBef>
                <a:spcPts val="0"/>
              </a:spcBef>
              <a:buSzTx/>
              <a:buNone/>
              <a:defRPr sz="5200"/>
            </a:lvl4pPr>
            <a:lvl5pPr marL="0" indent="914400" algn="ctr">
              <a:spcBef>
                <a:spcPts val="0"/>
              </a:spcBef>
              <a:buSzTx/>
              <a:buNone/>
              <a:defRPr sz="5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4833937" y="4536281"/>
            <a:ext cx="14716126" cy="4643438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2495609" y="892968"/>
            <a:ext cx="7500938" cy="1155501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4387453" y="892968"/>
            <a:ext cx="7500938" cy="5607845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4387453" y="6643687"/>
            <a:ext cx="7500938" cy="5786438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200"/>
            </a:lvl1pPr>
            <a:lvl2pPr marL="0" indent="228600" algn="ctr">
              <a:spcBef>
                <a:spcPts val="0"/>
              </a:spcBef>
              <a:buSzTx/>
              <a:buNone/>
              <a:defRPr sz="5200"/>
            </a:lvl2pPr>
            <a:lvl3pPr marL="0" indent="457200" algn="ctr">
              <a:spcBef>
                <a:spcPts val="0"/>
              </a:spcBef>
              <a:buSzTx/>
              <a:buNone/>
              <a:defRPr sz="5200"/>
            </a:lvl3pPr>
            <a:lvl4pPr marL="0" indent="685800" algn="ctr">
              <a:spcBef>
                <a:spcPts val="0"/>
              </a:spcBef>
              <a:buSzTx/>
              <a:buNone/>
              <a:defRPr sz="5200"/>
            </a:lvl4pPr>
            <a:lvl5pPr marL="0" indent="914400" algn="ctr">
              <a:spcBef>
                <a:spcPts val="0"/>
              </a:spcBef>
              <a:buSzTx/>
              <a:buNone/>
              <a:defRPr sz="5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quarter" idx="13"/>
          </p:nvPr>
        </p:nvSpPr>
        <p:spPr>
          <a:xfrm>
            <a:off x="12495609" y="3643312"/>
            <a:ext cx="7500938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quarter" idx="1"/>
          </p:nvPr>
        </p:nvSpPr>
        <p:spPr>
          <a:xfrm>
            <a:off x="4387453" y="3643312"/>
            <a:ext cx="7500938" cy="8840392"/>
          </a:xfrm>
          <a:prstGeom prst="rect">
            <a:avLst/>
          </a:prstGeom>
        </p:spPr>
        <p:txBody>
          <a:bodyPr/>
          <a:lstStyle>
            <a:lvl1pPr marL="465364" indent="-465364">
              <a:spcBef>
                <a:spcPts val="4500"/>
              </a:spcBef>
              <a:defRPr sz="3800"/>
            </a:lvl1pPr>
            <a:lvl2pPr marL="808264" indent="-465364">
              <a:spcBef>
                <a:spcPts val="4500"/>
              </a:spcBef>
              <a:defRPr sz="3800"/>
            </a:lvl2pPr>
            <a:lvl3pPr marL="1151164" indent="-465364">
              <a:spcBef>
                <a:spcPts val="4500"/>
              </a:spcBef>
              <a:defRPr sz="3800"/>
            </a:lvl3pPr>
            <a:lvl4pPr marL="1494064" indent="-465364">
              <a:spcBef>
                <a:spcPts val="4500"/>
              </a:spcBef>
              <a:defRPr sz="3800"/>
            </a:lvl4pPr>
            <a:lvl5pPr marL="1836964" indent="-465364">
              <a:spcBef>
                <a:spcPts val="4500"/>
              </a:spcBef>
              <a:defRPr sz="3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3076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4387453" y="1785937"/>
            <a:ext cx="15609094" cy="1014412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12495609" y="7161609"/>
            <a:ext cx="7500938" cy="530423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12495609" y="1250156"/>
            <a:ext cx="7500938" cy="530423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sz="half" idx="15"/>
          </p:nvPr>
        </p:nvSpPr>
        <p:spPr>
          <a:xfrm>
            <a:off x="4387453" y="1250156"/>
            <a:ext cx="7500938" cy="1121568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4387453" y="357187"/>
            <a:ext cx="15609094" cy="30360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4387453" y="3643312"/>
            <a:ext cx="15609094" cy="8840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>
              <a:defRPr sz="22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11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055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500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944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389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833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278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722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167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esignthinkmakebreakrepeat.com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69B33F7-A9ED-8144-866C-0BBAD5544C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254" y="-70391"/>
            <a:ext cx="24384000" cy="11248308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63386275-3E7F-B349-85E3-2441AF236F0E}"/>
              </a:ext>
            </a:extLst>
          </p:cNvPr>
          <p:cNvGrpSpPr/>
          <p:nvPr/>
        </p:nvGrpSpPr>
        <p:grpSpPr>
          <a:xfrm>
            <a:off x="-35450" y="-70391"/>
            <a:ext cx="24454900" cy="13335317"/>
            <a:chOff x="-35450" y="-70391"/>
            <a:chExt cx="24454900" cy="13335317"/>
          </a:xfrm>
        </p:grpSpPr>
        <p:sp>
          <p:nvSpPr>
            <p:cNvPr id="120" name="Shape 120"/>
            <p:cNvSpPr/>
            <p:nvPr/>
          </p:nvSpPr>
          <p:spPr>
            <a:xfrm>
              <a:off x="585599" y="11961543"/>
              <a:ext cx="7372210" cy="102143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71437" tIns="71437" rIns="71437" bIns="71437" anchor="ctr">
              <a:spAutoFit/>
            </a:bodyPr>
            <a:lstStyle/>
            <a:p>
              <a:pPr algn="l">
                <a:defRPr sz="5700" b="0"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dirty="0">
                  <a:solidFill>
                    <a:srgbClr val="EE5150"/>
                  </a:solidFill>
                </a:rPr>
                <a:t>TURN TO: </a:t>
              </a:r>
              <a:r>
                <a:rPr dirty="0"/>
                <a:t>Page </a:t>
              </a:r>
              <a:r>
                <a:rPr lang="en-AU" dirty="0"/>
                <a:t>168</a:t>
              </a:r>
              <a:endParaRPr dirty="0"/>
            </a:p>
          </p:txBody>
        </p:sp>
        <p:sp>
          <p:nvSpPr>
            <p:cNvPr id="121" name="Shape 121"/>
            <p:cNvSpPr/>
            <p:nvPr/>
          </p:nvSpPr>
          <p:spPr>
            <a:xfrm>
              <a:off x="-35450" y="-70391"/>
              <a:ext cx="24406392" cy="11221231"/>
            </a:xfrm>
            <a:prstGeom prst="rect">
              <a:avLst/>
            </a:prstGeom>
            <a:solidFill>
              <a:srgbClr val="000000">
                <a:alpha val="39844"/>
              </a:srgbClr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dirty="0"/>
            </a:p>
          </p:txBody>
        </p:sp>
        <p:sp>
          <p:nvSpPr>
            <p:cNvPr id="122" name="Shape 122"/>
            <p:cNvSpPr/>
            <p:nvPr/>
          </p:nvSpPr>
          <p:spPr>
            <a:xfrm>
              <a:off x="13058" y="11257466"/>
              <a:ext cx="24406392" cy="1"/>
            </a:xfrm>
            <a:prstGeom prst="line">
              <a:avLst/>
            </a:prstGeom>
            <a:ln w="203200">
              <a:solidFill>
                <a:srgbClr val="FF2830"/>
              </a:solidFill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15730998" y="12505104"/>
              <a:ext cx="8133636" cy="75982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71437" tIns="71437" rIns="71437" bIns="71437" anchor="ctr">
              <a:spAutoFit/>
            </a:bodyPr>
            <a:lstStyle/>
            <a:p>
              <a:pPr algn="r">
                <a:defRPr sz="2000" b="0">
                  <a:solidFill>
                    <a:srgbClr val="91919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defRPr>
              </a:pPr>
              <a:r>
                <a:rPr lang="en-AU" dirty="0"/>
                <a:t>Image Attribution: </a:t>
              </a:r>
              <a:r>
                <a:rPr lang="en-AU" dirty="0" err="1"/>
                <a:t>Glodi</a:t>
              </a:r>
              <a:r>
                <a:rPr lang="en-AU" dirty="0"/>
                <a:t> </a:t>
              </a:r>
              <a:r>
                <a:rPr lang="en-AU" dirty="0" err="1"/>
                <a:t>Miessi</a:t>
              </a:r>
              <a:r>
                <a:rPr lang="en-AU" dirty="0"/>
                <a:t>, https://</a:t>
              </a:r>
              <a:r>
                <a:rPr lang="en-AU" dirty="0" err="1"/>
                <a:t>unsplash.com</a:t>
              </a:r>
              <a:r>
                <a:rPr lang="en-AU" dirty="0"/>
                <a:t>/photos/</a:t>
              </a:r>
            </a:p>
            <a:p>
              <a:pPr algn="r">
                <a:defRPr sz="2000" b="0">
                  <a:solidFill>
                    <a:srgbClr val="91919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defRPr>
              </a:pPr>
              <a:r>
                <a:rPr lang="en-AU" dirty="0"/>
                <a:t>AEDL5tCjnFQ</a:t>
              </a:r>
            </a:p>
          </p:txBody>
        </p:sp>
        <p:sp>
          <p:nvSpPr>
            <p:cNvPr id="124" name="Shape 124"/>
            <p:cNvSpPr/>
            <p:nvPr/>
          </p:nvSpPr>
          <p:spPr>
            <a:xfrm>
              <a:off x="-11907" y="1730111"/>
              <a:ext cx="16055862" cy="2321716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3" algn="l" defTabSz="642937">
                <a:lnSpc>
                  <a:spcPts val="27900"/>
                </a:lnSpc>
                <a:defRPr sz="96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  <a:endParaRPr/>
            </a:p>
          </p:txBody>
        </p:sp>
        <p:sp>
          <p:nvSpPr>
            <p:cNvPr id="125" name="Shape 125"/>
            <p:cNvSpPr/>
            <p:nvPr/>
          </p:nvSpPr>
          <p:spPr>
            <a:xfrm rot="5400000">
              <a:off x="15518519" y="2255272"/>
              <a:ext cx="2321716" cy="12713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26" name="Shape 126"/>
            <p:cNvSpPr/>
            <p:nvPr/>
          </p:nvSpPr>
          <p:spPr>
            <a:xfrm>
              <a:off x="643884" y="87262"/>
              <a:ext cx="16671189" cy="393101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lvl="3" algn="l" defTabSz="642937">
                <a:lnSpc>
                  <a:spcPts val="35600"/>
                </a:lnSpc>
                <a:defRPr sz="15000" b="0" spc="-3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16000" spc="-319" dirty="0"/>
                <a:t>Values</a:t>
              </a:r>
              <a:endParaRPr sz="16000" spc="-319" dirty="0"/>
            </a:p>
          </p:txBody>
        </p:sp>
        <p:sp>
          <p:nvSpPr>
            <p:cNvPr id="127" name="Shape 127"/>
            <p:cNvSpPr/>
            <p:nvPr/>
          </p:nvSpPr>
          <p:spPr>
            <a:xfrm>
              <a:off x="1205292" y="7275075"/>
              <a:ext cx="9938617" cy="189859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71437" tIns="71437" rIns="71437" bIns="71437">
              <a:spAutoFit/>
            </a:bodyPr>
            <a:lstStyle/>
            <a:p>
              <a:pPr algn="l">
                <a:defRPr sz="5700" i="1">
                  <a:solidFill>
                    <a:srgbClr val="FFFFFF"/>
                  </a:solidFill>
                  <a:latin typeface="Palatino"/>
                  <a:ea typeface="Palatino"/>
                  <a:cs typeface="Palatino"/>
                  <a:sym typeface="Palatino"/>
                </a:defRPr>
              </a:pPr>
              <a:r>
                <a:rPr lang="en-AU" dirty="0"/>
                <a:t>Visualising values to inform  </a:t>
              </a:r>
              <a:br>
                <a:rPr lang="en-AU" dirty="0"/>
              </a:br>
              <a:r>
                <a:rPr lang="en-AU" dirty="0"/>
                <a:t>design decisions</a:t>
              </a:r>
              <a:endParaRPr dirty="0"/>
            </a:p>
          </p:txBody>
        </p:sp>
        <p:sp>
          <p:nvSpPr>
            <p:cNvPr id="128" name="Shape 128"/>
            <p:cNvSpPr/>
            <p:nvPr/>
          </p:nvSpPr>
          <p:spPr>
            <a:xfrm>
              <a:off x="8240" y="4495128"/>
              <a:ext cx="12007633" cy="2321716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3" algn="l" defTabSz="642937">
                <a:lnSpc>
                  <a:spcPts val="27900"/>
                </a:lnSpc>
                <a:defRPr sz="96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  <a:endParaRPr/>
            </a:p>
          </p:txBody>
        </p:sp>
        <p:sp>
          <p:nvSpPr>
            <p:cNvPr id="129" name="Shape 129"/>
            <p:cNvSpPr/>
            <p:nvPr/>
          </p:nvSpPr>
          <p:spPr>
            <a:xfrm rot="5400000">
              <a:off x="11476800" y="5020288"/>
              <a:ext cx="2321715" cy="12713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>
              <a:off x="504898" y="2811172"/>
              <a:ext cx="14969563" cy="393101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lvl="3" algn="l" defTabSz="642937">
                <a:lnSpc>
                  <a:spcPts val="35600"/>
                </a:lnSpc>
                <a:defRPr sz="15000" b="0" spc="-3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16000" spc="-319" dirty="0"/>
                <a:t>Cartouche</a:t>
              </a:r>
              <a:endParaRPr sz="16000" spc="-319" dirty="0"/>
            </a:p>
          </p:txBody>
        </p:sp>
      </p:grp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32DED92-0612-E749-9142-3B2C81F8AAEA}"/>
              </a:ext>
            </a:extLst>
          </p:cNvPr>
          <p:cNvGrpSpPr/>
          <p:nvPr/>
        </p:nvGrpSpPr>
        <p:grpSpPr>
          <a:xfrm>
            <a:off x="-36937" y="720955"/>
            <a:ext cx="24457874" cy="13025113"/>
            <a:chOff x="-36937" y="720955"/>
            <a:chExt cx="24457874" cy="13025113"/>
          </a:xfrm>
        </p:grpSpPr>
        <p:pic>
          <p:nvPicPr>
            <p:cNvPr id="331" name="pasted-image.pdf"/>
            <p:cNvPicPr>
              <a:picLocks noChangeAspect="1"/>
            </p:cNvPicPr>
            <p:nvPr/>
          </p:nvPicPr>
          <p:blipFill>
            <a:blip r:embed="rId2"/>
            <a:srcRect l="27630"/>
            <a:stretch>
              <a:fillRect/>
            </a:stretch>
          </p:blipFill>
          <p:spPr>
            <a:xfrm rot="10800000">
              <a:off x="4304849" y="720955"/>
              <a:ext cx="20114295" cy="13021637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332" name="pasted-image.pdf"/>
            <p:cNvPicPr>
              <a:picLocks noChangeAspect="1"/>
            </p:cNvPicPr>
            <p:nvPr/>
          </p:nvPicPr>
          <p:blipFill>
            <a:blip r:embed="rId2"/>
            <a:srcRect t="33454" r="50402"/>
            <a:stretch>
              <a:fillRect/>
            </a:stretch>
          </p:blipFill>
          <p:spPr>
            <a:xfrm rot="10800000">
              <a:off x="-4557" y="6312722"/>
              <a:ext cx="11825051" cy="7433346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333" name="Shape 333"/>
            <p:cNvSpPr/>
            <p:nvPr/>
          </p:nvSpPr>
          <p:spPr>
            <a:xfrm>
              <a:off x="-36937" y="12049959"/>
              <a:ext cx="24457874" cy="1"/>
            </a:xfrm>
            <a:prstGeom prst="line">
              <a:avLst/>
            </a:prstGeom>
            <a:ln w="215900">
              <a:solidFill>
                <a:srgbClr val="FFFFFF"/>
              </a:solidFill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34" name="Shape 334"/>
            <p:cNvSpPr/>
            <p:nvPr/>
          </p:nvSpPr>
          <p:spPr>
            <a:xfrm>
              <a:off x="975503" y="891390"/>
              <a:ext cx="3253868" cy="477837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71437" tIns="71437" rIns="71437" bIns="71437">
              <a:spAutoFit/>
            </a:bodyPr>
            <a:lstStyle/>
            <a:p>
              <a:pPr algn="l">
                <a:defRPr sz="6000" b="0"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t>Design.</a:t>
              </a:r>
            </a:p>
            <a:p>
              <a:pPr algn="l">
                <a:defRPr sz="6000" b="0"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t>Think</a:t>
              </a:r>
            </a:p>
            <a:p>
              <a:pPr algn="l">
                <a:defRPr sz="6000" b="0"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t>Make.</a:t>
              </a:r>
            </a:p>
            <a:p>
              <a:pPr algn="l">
                <a:defRPr sz="6000" b="0"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t>Break. </a:t>
              </a:r>
            </a:p>
            <a:p>
              <a:pPr algn="l">
                <a:defRPr sz="6000" b="0"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t>Repeat.</a:t>
              </a:r>
            </a:p>
          </p:txBody>
        </p:sp>
        <p:sp>
          <p:nvSpPr>
            <p:cNvPr id="335" name="Shape 335"/>
            <p:cNvSpPr/>
            <p:nvPr/>
          </p:nvSpPr>
          <p:spPr>
            <a:xfrm>
              <a:off x="8634748" y="2755150"/>
              <a:ext cx="14424722" cy="260648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>
              <a:spAutoFit/>
            </a:bodyPr>
            <a:lstStyle/>
            <a:p>
              <a:pPr algn="l" defTabSz="457200">
                <a:defRPr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dirty="0"/>
                <a:t>This work is licensed under a Creative Commons Attribution-</a:t>
              </a:r>
              <a:r>
                <a:rPr dirty="0" err="1"/>
                <a:t>NonCommercial</a:t>
              </a:r>
              <a:r>
                <a:rPr dirty="0"/>
                <a:t>-</a:t>
              </a:r>
              <a:r>
                <a:rPr dirty="0" err="1"/>
                <a:t>ShareAlike</a:t>
              </a:r>
              <a:r>
                <a:rPr dirty="0"/>
                <a:t> 4.0 International License. Designed by the authors of “Design. Think. Make. Break. Repeat. A Handbook of Methods” (BIS Publishers).</a:t>
              </a:r>
            </a:p>
            <a:p>
              <a:pPr algn="l" defTabSz="457200">
                <a:defRPr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u="sng" dirty="0">
                  <a:solidFill>
                    <a:schemeClr val="bg1"/>
                  </a:solidFill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www.designthinkmakebreakrepeat.com</a:t>
              </a:r>
            </a:p>
          </p:txBody>
        </p:sp>
        <p:sp>
          <p:nvSpPr>
            <p:cNvPr id="336" name="Shape 336"/>
            <p:cNvSpPr/>
            <p:nvPr/>
          </p:nvSpPr>
          <p:spPr>
            <a:xfrm>
              <a:off x="746861" y="6774665"/>
              <a:ext cx="23078331" cy="472757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>
              <a:spAutoFit/>
            </a:bodyPr>
            <a:lstStyle/>
            <a:p>
              <a:pPr algn="l" defTabSz="457200">
                <a:defRPr sz="4000" b="0">
                  <a:solidFill>
                    <a:srgbClr val="FFFFFF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defRPr>
              </a:pPr>
              <a:r>
                <a:t>How to use these slides</a:t>
              </a:r>
            </a:p>
            <a:p>
              <a:pPr algn="l" defTabSz="457200">
                <a:defRPr b="0" i="1">
                  <a:solidFill>
                    <a:srgbClr val="FFFFFF"/>
                  </a:solidFill>
                  <a:latin typeface="Montserrat-Italic"/>
                  <a:ea typeface="Montserrat-Italic"/>
                  <a:cs typeface="Montserrat-Italic"/>
                  <a:sym typeface="Montserrat-Italic"/>
                </a:defRPr>
              </a:pPr>
              <a:r>
                <a:t>These companion slides for the published book “Design Think Make Break Repeat: A Handbook of Methods”, support facilitation of the published exercises during workshops, tutorials or other guided design sessions. </a:t>
              </a:r>
            </a:p>
            <a:p>
              <a:pPr algn="l" defTabSz="457200">
                <a:defRPr b="0" i="1">
                  <a:solidFill>
                    <a:srgbClr val="FFFFFF"/>
                  </a:solidFill>
                  <a:latin typeface="Montserrat-Italic"/>
                  <a:ea typeface="Montserrat-Italic"/>
                  <a:cs typeface="Montserrat-Italic"/>
                  <a:sym typeface="Montserrat-Italic"/>
                </a:defRPr>
              </a:pPr>
              <a:endParaRPr/>
            </a:p>
            <a:p>
              <a:pPr algn="l" defTabSz="457200">
                <a:defRPr b="0" i="1">
                  <a:solidFill>
                    <a:srgbClr val="FFFFFF"/>
                  </a:solidFill>
                  <a:latin typeface="Montserrat-Italic"/>
                  <a:ea typeface="Montserrat-Italic"/>
                  <a:cs typeface="Montserrat-Italic"/>
                  <a:sym typeface="Montserrat-Italic"/>
                </a:defRPr>
              </a:pPr>
              <a:r>
                <a:rPr b="1">
                  <a:latin typeface="Montserrat-BoldItalic"/>
                  <a:ea typeface="Montserrat-BoldItalic"/>
                  <a:cs typeface="Montserrat-BoldItalic"/>
                  <a:sym typeface="Montserrat-BoldItalic"/>
                </a:rPr>
                <a:t>Slide 1: Title.</a:t>
              </a:r>
              <a:r>
                <a:t> Introduce the method, using the description from the book.</a:t>
              </a:r>
            </a:p>
            <a:p>
              <a:pPr algn="l" defTabSz="457200">
                <a:defRPr i="1">
                  <a:solidFill>
                    <a:srgbClr val="FFFFFF"/>
                  </a:solidFill>
                  <a:latin typeface="Montserrat-BoldItalic"/>
                  <a:ea typeface="Montserrat-BoldItalic"/>
                  <a:cs typeface="Montserrat-BoldItalic"/>
                  <a:sym typeface="Montserrat-BoldItalic"/>
                </a:defRPr>
              </a:pPr>
              <a:r>
                <a:t>Slide 2: Examples. </a:t>
              </a:r>
              <a:r>
                <a:rPr b="0">
                  <a:latin typeface="Montserrat-Italic"/>
                  <a:ea typeface="Montserrat-Italic"/>
                  <a:cs typeface="Montserrat-Italic"/>
                  <a:sym typeface="Montserrat-Italic"/>
                </a:rPr>
                <a:t>Use this slide to add your own images/examples of the method in use, or extra information.</a:t>
              </a:r>
              <a:r>
                <a:t> </a:t>
              </a:r>
            </a:p>
            <a:p>
              <a:pPr algn="l" defTabSz="457200">
                <a:defRPr i="1">
                  <a:solidFill>
                    <a:srgbClr val="FFFFFF"/>
                  </a:solidFill>
                  <a:latin typeface="Montserrat-BoldItalic"/>
                  <a:ea typeface="Montserrat-BoldItalic"/>
                  <a:cs typeface="Montserrat-BoldItalic"/>
                  <a:sym typeface="Montserrat-BoldItalic"/>
                </a:defRPr>
              </a:pPr>
              <a:r>
                <a:t>Slide 3+: Steps. </a:t>
              </a:r>
              <a:r>
                <a:rPr b="0">
                  <a:latin typeface="Montserrat-Italic"/>
                  <a:ea typeface="Montserrat-Italic"/>
                  <a:cs typeface="Montserrat-Italic"/>
                  <a:sym typeface="Montserrat-Italic"/>
                </a:rPr>
                <a:t>Use one slide for each step of the method, to track timing and progress. The tip boxes can be used to offer extra guidance for specific steps, where needed. </a:t>
              </a:r>
            </a:p>
            <a:p>
              <a:pPr algn="l" defTabSz="457200">
                <a:defRPr i="1">
                  <a:solidFill>
                    <a:srgbClr val="FFFFFF"/>
                  </a:solidFill>
                  <a:latin typeface="Montserrat-BoldItalic"/>
                  <a:ea typeface="Montserrat-BoldItalic"/>
                  <a:cs typeface="Montserrat-BoldItalic"/>
                  <a:sym typeface="Montserrat-BoldItalic"/>
                </a:defRPr>
              </a:pPr>
              <a:r>
                <a:t>Slide 4: Sharing. </a:t>
              </a:r>
              <a:r>
                <a:rPr b="0">
                  <a:latin typeface="Montserrat-Italic"/>
                  <a:ea typeface="Montserrat-Italic"/>
                  <a:cs typeface="Montserrat-Italic"/>
                  <a:sym typeface="Montserrat-Italic"/>
                </a:rPr>
                <a:t>Results of the exercise are shared and discussed, in an appropriate format.</a:t>
              </a:r>
            </a:p>
          </p:txBody>
        </p:sp>
        <p:sp>
          <p:nvSpPr>
            <p:cNvPr id="337" name="Shape 337"/>
            <p:cNvSpPr/>
            <p:nvPr/>
          </p:nvSpPr>
          <p:spPr>
            <a:xfrm>
              <a:off x="16322992" y="12661177"/>
              <a:ext cx="7541642" cy="44767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71437" tIns="71437" rIns="71437" bIns="71437" anchor="ctr">
              <a:spAutoFit/>
            </a:bodyPr>
            <a:lstStyle>
              <a:lvl1pPr algn="r">
                <a:defRPr sz="2000" b="0">
                  <a:solidFill>
                    <a:srgbClr val="FFFFFF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defRPr>
              </a:lvl1pPr>
            </a:lstStyle>
            <a:p>
              <a:r>
                <a:t>Slide design by: Hamish Henderson, Madeleine Borthwick</a:t>
              </a:r>
            </a:p>
          </p:txBody>
        </p:sp>
      </p:grp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51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BEC189B-7F3D-0747-B2FA-8BD86043BB43}"/>
              </a:ext>
            </a:extLst>
          </p:cNvPr>
          <p:cNvGrpSpPr/>
          <p:nvPr/>
        </p:nvGrpSpPr>
        <p:grpSpPr>
          <a:xfrm>
            <a:off x="-254236" y="-14040"/>
            <a:ext cx="24118870" cy="13122893"/>
            <a:chOff x="-254236" y="-14040"/>
            <a:chExt cx="24118870" cy="13122893"/>
          </a:xfrm>
        </p:grpSpPr>
        <p:sp>
          <p:nvSpPr>
            <p:cNvPr id="132" name="Shape 132"/>
            <p:cNvSpPr/>
            <p:nvPr/>
          </p:nvSpPr>
          <p:spPr>
            <a:xfrm>
              <a:off x="5037" y="-14040"/>
              <a:ext cx="17058978" cy="5201171"/>
            </a:xfrm>
            <a:prstGeom prst="rect">
              <a:avLst/>
            </a:prstGeom>
            <a:solidFill>
              <a:srgbClr val="FFFFFF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3" algn="l" defTabSz="642937">
                <a:lnSpc>
                  <a:spcPts val="27900"/>
                </a:lnSpc>
                <a:defRPr sz="96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 rot="5400000">
              <a:off x="15628357" y="1429342"/>
              <a:ext cx="5169185" cy="22824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34" name="Shape 134"/>
            <p:cNvSpPr/>
            <p:nvPr/>
          </p:nvSpPr>
          <p:spPr>
            <a:xfrm>
              <a:off x="-254236" y="108340"/>
              <a:ext cx="18411876" cy="492442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3" algn="l" defTabSz="642937">
                <a:defRPr sz="16000" b="0" spc="-319">
                  <a:solidFill>
                    <a:srgbClr val="EE5150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dirty="0"/>
                <a:t>Values</a:t>
              </a:r>
              <a:br>
                <a:rPr lang="en-AU" dirty="0"/>
              </a:br>
              <a:r>
                <a:rPr lang="en-AU" dirty="0"/>
                <a:t>	Cartouche</a:t>
              </a:r>
              <a:endParaRPr dirty="0"/>
            </a:p>
          </p:txBody>
        </p:sp>
        <p:sp>
          <p:nvSpPr>
            <p:cNvPr id="135" name="Shape 135"/>
            <p:cNvSpPr/>
            <p:nvPr/>
          </p:nvSpPr>
          <p:spPr>
            <a:xfrm>
              <a:off x="18745136" y="12661177"/>
              <a:ext cx="5119498" cy="44767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71437" tIns="71437" rIns="71437" bIns="71437" anchor="ctr">
              <a:spAutoFit/>
            </a:bodyPr>
            <a:lstStyle/>
            <a:p>
              <a:pPr algn="r">
                <a:defRPr sz="2000" b="0">
                  <a:solidFill>
                    <a:srgbClr val="91919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defRPr>
              </a:pPr>
              <a:r>
                <a:rPr>
                  <a:solidFill>
                    <a:srgbClr val="FFFFFF"/>
                  </a:solidFill>
                </a:rPr>
                <a:t>Image Attribution: Lorum ipsum dolor</a:t>
              </a:r>
              <a:r>
                <a:t> </a:t>
              </a:r>
            </a:p>
          </p:txBody>
        </p:sp>
      </p:grpSp>
      <p:sp>
        <p:nvSpPr>
          <p:cNvPr id="136" name="Shape 136"/>
          <p:cNvSpPr/>
          <p:nvPr/>
        </p:nvSpPr>
        <p:spPr>
          <a:xfrm>
            <a:off x="688027" y="5976336"/>
            <a:ext cx="3419298" cy="981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457200">
              <a:lnSpc>
                <a:spcPts val="7500"/>
              </a:lnSpc>
              <a:defRPr sz="5400" b="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t>Example: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1FC72DE-6192-F94D-98DF-84481FC482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907" y="-24641"/>
            <a:ext cx="19519900" cy="5981700"/>
          </a:xfrm>
          <a:prstGeom prst="rect">
            <a:avLst/>
          </a:prstGeom>
        </p:spPr>
      </p:pic>
      <p:sp>
        <p:nvSpPr>
          <p:cNvPr id="152" name="Shape 152"/>
          <p:cNvSpPr/>
          <p:nvPr/>
        </p:nvSpPr>
        <p:spPr>
          <a:xfrm>
            <a:off x="540163" y="10442288"/>
            <a:ext cx="291464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20 mins</a:t>
            </a:r>
            <a:r>
              <a:rPr dirty="0"/>
              <a:t>]</a:t>
            </a:r>
          </a:p>
        </p:txBody>
      </p:sp>
      <p:sp>
        <p:nvSpPr>
          <p:cNvPr id="153" name="Shape 153"/>
          <p:cNvSpPr/>
          <p:nvPr/>
        </p:nvSpPr>
        <p:spPr>
          <a:xfrm>
            <a:off x="4913184" y="10442288"/>
            <a:ext cx="210465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5 mins</a:t>
            </a:r>
            <a:r>
              <a:rPr dirty="0"/>
              <a:t>] </a:t>
            </a:r>
          </a:p>
        </p:txBody>
      </p:sp>
      <p:sp>
        <p:nvSpPr>
          <p:cNvPr id="154" name="Shape 154"/>
          <p:cNvSpPr/>
          <p:nvPr/>
        </p:nvSpPr>
        <p:spPr>
          <a:xfrm>
            <a:off x="20560482" y="10442288"/>
            <a:ext cx="2554258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flexible</a:t>
            </a:r>
            <a:r>
              <a:rPr dirty="0"/>
              <a:t>]</a:t>
            </a:r>
          </a:p>
        </p:txBody>
      </p:sp>
      <p:sp>
        <p:nvSpPr>
          <p:cNvPr id="155" name="Shape 155"/>
          <p:cNvSpPr/>
          <p:nvPr/>
        </p:nvSpPr>
        <p:spPr>
          <a:xfrm>
            <a:off x="153602" y="10987347"/>
            <a:ext cx="3687764" cy="2235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902" y="0"/>
                </a:moveTo>
                <a:lnTo>
                  <a:pt x="8659" y="4150"/>
                </a:lnTo>
                <a:lnTo>
                  <a:pt x="1492" y="4150"/>
                </a:lnTo>
                <a:cubicBezTo>
                  <a:pt x="668" y="4150"/>
                  <a:pt x="0" y="5252"/>
                  <a:pt x="0" y="6612"/>
                </a:cubicBezTo>
                <a:lnTo>
                  <a:pt x="0" y="19138"/>
                </a:lnTo>
                <a:cubicBezTo>
                  <a:pt x="0" y="20498"/>
                  <a:pt x="668" y="21600"/>
                  <a:pt x="1492" y="21600"/>
                </a:cubicBezTo>
                <a:lnTo>
                  <a:pt x="20108" y="21600"/>
                </a:lnTo>
                <a:cubicBezTo>
                  <a:pt x="20932" y="21600"/>
                  <a:pt x="21600" y="20498"/>
                  <a:pt x="21600" y="19138"/>
                </a:cubicBezTo>
                <a:lnTo>
                  <a:pt x="21600" y="6612"/>
                </a:lnTo>
                <a:cubicBezTo>
                  <a:pt x="21600" y="5252"/>
                  <a:pt x="20932" y="4150"/>
                  <a:pt x="20108" y="4150"/>
                </a:cubicBezTo>
                <a:lnTo>
                  <a:pt x="13143" y="4150"/>
                </a:lnTo>
                <a:lnTo>
                  <a:pt x="10902" y="0"/>
                </a:lnTo>
                <a:close/>
              </a:path>
            </a:pathLst>
          </a:custGeom>
          <a:solidFill>
            <a:srgbClr val="EE515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/>
          <a:lstStyle>
            <a:lvl1pPr>
              <a:defRPr sz="3000" b="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t>Lorum ipsum dolor sit amet</a:t>
            </a:r>
          </a:p>
        </p:txBody>
      </p:sp>
      <p:sp>
        <p:nvSpPr>
          <p:cNvPr id="156" name="Shape 156"/>
          <p:cNvSpPr/>
          <p:nvPr/>
        </p:nvSpPr>
        <p:spPr>
          <a:xfrm>
            <a:off x="16533544" y="10442288"/>
            <a:ext cx="2672083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flexible</a:t>
            </a:r>
            <a:r>
              <a:rPr dirty="0"/>
              <a:t>]</a:t>
            </a:r>
          </a:p>
        </p:txBody>
      </p:sp>
      <p:sp>
        <p:nvSpPr>
          <p:cNvPr id="164" name="Shape 164"/>
          <p:cNvSpPr/>
          <p:nvPr/>
        </p:nvSpPr>
        <p:spPr>
          <a:xfrm>
            <a:off x="8881209" y="10442288"/>
            <a:ext cx="210465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[5 min</a:t>
            </a:r>
            <a:r>
              <a:rPr lang="en-AU" dirty="0"/>
              <a:t>s</a:t>
            </a:r>
            <a:r>
              <a:rPr dirty="0"/>
              <a:t>]</a:t>
            </a:r>
          </a:p>
        </p:txBody>
      </p:sp>
      <p:sp>
        <p:nvSpPr>
          <p:cNvPr id="166" name="Shape 166"/>
          <p:cNvSpPr/>
          <p:nvPr/>
        </p:nvSpPr>
        <p:spPr>
          <a:xfrm>
            <a:off x="12849235" y="10442288"/>
            <a:ext cx="210465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20</a:t>
            </a:r>
            <a:r>
              <a:rPr dirty="0"/>
              <a:t> min</a:t>
            </a:r>
            <a:r>
              <a:rPr lang="en-AU" dirty="0"/>
              <a:t>s</a:t>
            </a:r>
            <a:r>
              <a:rPr dirty="0"/>
              <a:t>]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62C4E40-F3DE-944C-83FA-894A0483E1A3}"/>
              </a:ext>
            </a:extLst>
          </p:cNvPr>
          <p:cNvGrpSpPr/>
          <p:nvPr/>
        </p:nvGrpSpPr>
        <p:grpSpPr>
          <a:xfrm>
            <a:off x="-11907" y="-1182738"/>
            <a:ext cx="24474866" cy="11416365"/>
            <a:chOff x="-11907" y="-1182738"/>
            <a:chExt cx="24474866" cy="11416365"/>
          </a:xfrm>
        </p:grpSpPr>
        <p:sp>
          <p:nvSpPr>
            <p:cNvPr id="139" name="Shape 139"/>
            <p:cNvSpPr/>
            <p:nvPr/>
          </p:nvSpPr>
          <p:spPr>
            <a:xfrm rot="16200000">
              <a:off x="14734463" y="1317089"/>
              <a:ext cx="6120259" cy="33603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 rot="16200000">
              <a:off x="17562253" y="615600"/>
              <a:ext cx="3063687" cy="168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19899076" y="-60452"/>
              <a:ext cx="4496226" cy="3047293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19212262" y="-576935"/>
              <a:ext cx="5250697" cy="260706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3" algn="l" defTabSz="642937">
                <a:lnSpc>
                  <a:spcPts val="24800"/>
                </a:lnSpc>
                <a:defRPr sz="7000" b="0" spc="-14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dirty="0"/>
                <a:t>PAGE </a:t>
              </a:r>
              <a:r>
                <a:rPr lang="en-AU" dirty="0"/>
                <a:t>168</a:t>
              </a:r>
              <a:endParaRPr dirty="0"/>
            </a:p>
          </p:txBody>
        </p:sp>
        <p:sp>
          <p:nvSpPr>
            <p:cNvPr id="143" name="Shape 143"/>
            <p:cNvSpPr/>
            <p:nvPr/>
          </p:nvSpPr>
          <p:spPr>
            <a:xfrm>
              <a:off x="1334644" y="6636377"/>
              <a:ext cx="21354888" cy="212407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>
              <a:spAutoFit/>
            </a:bodyPr>
            <a:lstStyle>
              <a:lvl1pPr algn="l">
                <a:defRPr b="0">
                  <a:latin typeface="Montserrat Medium"/>
                  <a:ea typeface="Montserrat Medium"/>
                  <a:cs typeface="Montserrat Medium"/>
                  <a:sym typeface="Montserrat Medium"/>
                </a:defRPr>
              </a:lvl1pPr>
            </a:lstStyle>
            <a:p>
              <a:r>
                <a:rPr lang="en-AU" dirty="0"/>
                <a:t>In this exercise, you will visualise your own value system, using the templates provided on the companion website. This will help you better understand what informs and influences your decision-making as well as help you see the values you share with other members of your team. See p.202 for an example of a values cartouche.</a:t>
              </a:r>
            </a:p>
          </p:txBody>
        </p:sp>
        <p:sp>
          <p:nvSpPr>
            <p:cNvPr id="144" name="Shape 144"/>
            <p:cNvSpPr/>
            <p:nvPr/>
          </p:nvSpPr>
          <p:spPr>
            <a:xfrm rot="16200000">
              <a:off x="16480800" y="3733069"/>
              <a:ext cx="2107691" cy="11572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212121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18112142" y="3266047"/>
              <a:ext cx="6294408" cy="2107692"/>
            </a:xfrm>
            <a:prstGeom prst="rect">
              <a:avLst/>
            </a:prstGeom>
            <a:solidFill>
              <a:srgbClr val="212121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20531770" y="3559763"/>
              <a:ext cx="3690112" cy="152926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71437" tIns="71437" rIns="71437" bIns="71437" anchor="ctr">
              <a:spAutoFit/>
            </a:bodyPr>
            <a:lstStyle/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dirty="0"/>
                <a:t>YOU WILL NEED</a:t>
              </a:r>
              <a:br>
                <a:rPr dirty="0"/>
              </a:br>
              <a:r>
                <a:rPr lang="en-AU" dirty="0"/>
                <a:t>2+ people, glue,</a:t>
              </a:r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dirty="0"/>
                <a:t>scissors</a:t>
              </a:r>
              <a:endParaRPr dirty="0"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sp>
          <p:nvSpPr>
            <p:cNvPr id="147" name="Shape 147"/>
            <p:cNvSpPr/>
            <p:nvPr/>
          </p:nvSpPr>
          <p:spPr>
            <a:xfrm>
              <a:off x="2479707" y="9714356"/>
              <a:ext cx="19139561" cy="1"/>
            </a:xfrm>
            <a:prstGeom prst="line">
              <a:avLst/>
            </a:prstGeom>
            <a:ln w="88900">
              <a:solidFill>
                <a:srgbClr val="000000"/>
              </a:solidFill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1478213" y="9195086"/>
              <a:ext cx="1038542" cy="1038541"/>
            </a:xfrm>
            <a:prstGeom prst="ellipse">
              <a:avLst/>
            </a:prstGeom>
            <a:solidFill>
              <a:srgbClr val="EE515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149" name="Shape 149"/>
            <p:cNvSpPr/>
            <p:nvPr/>
          </p:nvSpPr>
          <p:spPr>
            <a:xfrm>
              <a:off x="21318340" y="9195086"/>
              <a:ext cx="1038542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6</a:t>
              </a:r>
            </a:p>
          </p:txBody>
        </p:sp>
        <p:sp>
          <p:nvSpPr>
            <p:cNvPr id="150" name="Shape 150"/>
            <p:cNvSpPr/>
            <p:nvPr/>
          </p:nvSpPr>
          <p:spPr>
            <a:xfrm>
              <a:off x="5446239" y="9195086"/>
              <a:ext cx="1038541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2</a:t>
              </a:r>
            </a:p>
          </p:txBody>
        </p:sp>
        <p:sp>
          <p:nvSpPr>
            <p:cNvPr id="151" name="Shape 151"/>
            <p:cNvSpPr/>
            <p:nvPr/>
          </p:nvSpPr>
          <p:spPr>
            <a:xfrm>
              <a:off x="17350314" y="9195086"/>
              <a:ext cx="1038541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5</a:t>
              </a:r>
            </a:p>
          </p:txBody>
        </p:sp>
        <p:sp>
          <p:nvSpPr>
            <p:cNvPr id="157" name="Shape 157"/>
            <p:cNvSpPr/>
            <p:nvPr/>
          </p:nvSpPr>
          <p:spPr>
            <a:xfrm>
              <a:off x="-11907" y="460111"/>
              <a:ext cx="16055862" cy="2321716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3" algn="l" defTabSz="642937">
                <a:lnSpc>
                  <a:spcPts val="27900"/>
                </a:lnSpc>
                <a:defRPr sz="96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  <a:endParaRPr/>
            </a:p>
          </p:txBody>
        </p:sp>
        <p:sp>
          <p:nvSpPr>
            <p:cNvPr id="158" name="Shape 158"/>
            <p:cNvSpPr/>
            <p:nvPr/>
          </p:nvSpPr>
          <p:spPr>
            <a:xfrm rot="5400000">
              <a:off x="15518519" y="985272"/>
              <a:ext cx="2321716" cy="12713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59" name="Shape 159"/>
            <p:cNvSpPr/>
            <p:nvPr/>
          </p:nvSpPr>
          <p:spPr>
            <a:xfrm>
              <a:off x="504898" y="-1182738"/>
              <a:ext cx="16901837" cy="393101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lvl="3" algn="l" defTabSz="642937">
                <a:lnSpc>
                  <a:spcPts val="35600"/>
                </a:lnSpc>
                <a:defRPr sz="15000" b="0" spc="-3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16000" spc="-319" dirty="0"/>
                <a:t>Values</a:t>
              </a:r>
              <a:endParaRPr sz="16000" spc="-319" dirty="0"/>
            </a:p>
          </p:txBody>
        </p:sp>
        <p:sp>
          <p:nvSpPr>
            <p:cNvPr id="160" name="Shape 160"/>
            <p:cNvSpPr/>
            <p:nvPr/>
          </p:nvSpPr>
          <p:spPr>
            <a:xfrm>
              <a:off x="8240" y="3225128"/>
              <a:ext cx="12314562" cy="2321716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3" algn="l" defTabSz="642937">
                <a:lnSpc>
                  <a:spcPts val="27900"/>
                </a:lnSpc>
                <a:defRPr sz="96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  <a:endParaRPr/>
            </a:p>
          </p:txBody>
        </p:sp>
        <p:sp>
          <p:nvSpPr>
            <p:cNvPr id="161" name="Shape 161"/>
            <p:cNvSpPr/>
            <p:nvPr/>
          </p:nvSpPr>
          <p:spPr>
            <a:xfrm rot="5400000">
              <a:off x="11791615" y="3750288"/>
              <a:ext cx="2321715" cy="12713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62" name="Shape 162"/>
            <p:cNvSpPr/>
            <p:nvPr/>
          </p:nvSpPr>
          <p:spPr>
            <a:xfrm>
              <a:off x="504899" y="1566572"/>
              <a:ext cx="15039888" cy="393101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lvl="3" algn="l" defTabSz="642937">
                <a:lnSpc>
                  <a:spcPts val="35600"/>
                </a:lnSpc>
                <a:defRPr sz="16000" b="0" spc="-319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dirty="0"/>
                <a:t>Cartouche</a:t>
              </a:r>
              <a:endParaRPr dirty="0"/>
            </a:p>
          </p:txBody>
        </p:sp>
        <p:sp>
          <p:nvSpPr>
            <p:cNvPr id="163" name="Shape 163"/>
            <p:cNvSpPr/>
            <p:nvPr/>
          </p:nvSpPr>
          <p:spPr>
            <a:xfrm>
              <a:off x="9414264" y="9195086"/>
              <a:ext cx="1038542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3</a:t>
              </a:r>
            </a:p>
          </p:txBody>
        </p:sp>
        <p:sp>
          <p:nvSpPr>
            <p:cNvPr id="165" name="Shape 165"/>
            <p:cNvSpPr/>
            <p:nvPr/>
          </p:nvSpPr>
          <p:spPr>
            <a:xfrm>
              <a:off x="13382290" y="9195086"/>
              <a:ext cx="1038541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4</a:t>
              </a:r>
            </a:p>
          </p:txBody>
        </p:sp>
      </p:grpSp>
      <p:sp>
        <p:nvSpPr>
          <p:cNvPr id="34" name="Shape 123">
            <a:extLst>
              <a:ext uri="{FF2B5EF4-FFF2-40B4-BE49-F238E27FC236}">
                <a16:creationId xmlns:a16="http://schemas.microsoft.com/office/drawing/2014/main" id="{9644E759-7563-D34F-8E62-C9254A27D373}"/>
              </a:ext>
            </a:extLst>
          </p:cNvPr>
          <p:cNvSpPr/>
          <p:nvPr/>
        </p:nvSpPr>
        <p:spPr>
          <a:xfrm>
            <a:off x="15730998" y="12505104"/>
            <a:ext cx="8133636" cy="759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r">
              <a:defRPr sz="2000" b="0">
                <a:solidFill>
                  <a:srgbClr val="91919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pPr>
            <a:r>
              <a:rPr lang="en-AU" dirty="0"/>
              <a:t>Image Attribution: </a:t>
            </a:r>
            <a:r>
              <a:rPr lang="en-AU" dirty="0" err="1"/>
              <a:t>Glodi</a:t>
            </a:r>
            <a:r>
              <a:rPr lang="en-AU" dirty="0"/>
              <a:t> </a:t>
            </a:r>
            <a:r>
              <a:rPr lang="en-AU" dirty="0" err="1"/>
              <a:t>Miessi</a:t>
            </a:r>
            <a:r>
              <a:rPr lang="en-AU" dirty="0"/>
              <a:t>, https://</a:t>
            </a:r>
            <a:r>
              <a:rPr lang="en-AU" dirty="0" err="1"/>
              <a:t>unsplash.com</a:t>
            </a:r>
            <a:r>
              <a:rPr lang="en-AU" dirty="0"/>
              <a:t>/photos/</a:t>
            </a:r>
          </a:p>
          <a:p>
            <a:pPr algn="r">
              <a:defRPr sz="2000" b="0">
                <a:solidFill>
                  <a:srgbClr val="91919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pPr>
            <a:r>
              <a:rPr lang="en-AU" dirty="0"/>
              <a:t>AEDL5tCjnFQ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1A8891E9-1805-4A4D-A771-E201B518E9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907" y="-24641"/>
            <a:ext cx="19519900" cy="5981700"/>
          </a:xfrm>
          <a:prstGeom prst="rect">
            <a:avLst/>
          </a:prstGeom>
        </p:spPr>
      </p:pic>
      <p:sp>
        <p:nvSpPr>
          <p:cNvPr id="152" name="Shape 152"/>
          <p:cNvSpPr/>
          <p:nvPr/>
        </p:nvSpPr>
        <p:spPr>
          <a:xfrm>
            <a:off x="540163" y="10442288"/>
            <a:ext cx="291464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20 mins</a:t>
            </a:r>
            <a:r>
              <a:rPr dirty="0"/>
              <a:t>]</a:t>
            </a:r>
          </a:p>
        </p:txBody>
      </p:sp>
      <p:sp>
        <p:nvSpPr>
          <p:cNvPr id="153" name="Shape 153"/>
          <p:cNvSpPr/>
          <p:nvPr/>
        </p:nvSpPr>
        <p:spPr>
          <a:xfrm>
            <a:off x="4913184" y="10442288"/>
            <a:ext cx="210465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5 mins</a:t>
            </a:r>
            <a:r>
              <a:rPr dirty="0"/>
              <a:t>] </a:t>
            </a:r>
          </a:p>
        </p:txBody>
      </p:sp>
      <p:sp>
        <p:nvSpPr>
          <p:cNvPr id="154" name="Shape 154"/>
          <p:cNvSpPr/>
          <p:nvPr/>
        </p:nvSpPr>
        <p:spPr>
          <a:xfrm>
            <a:off x="20560482" y="10442288"/>
            <a:ext cx="2554258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flexible</a:t>
            </a:r>
            <a:r>
              <a:rPr dirty="0"/>
              <a:t>]</a:t>
            </a:r>
          </a:p>
        </p:txBody>
      </p:sp>
      <p:sp>
        <p:nvSpPr>
          <p:cNvPr id="155" name="Shape 155"/>
          <p:cNvSpPr/>
          <p:nvPr/>
        </p:nvSpPr>
        <p:spPr>
          <a:xfrm>
            <a:off x="4121627" y="10987347"/>
            <a:ext cx="3687764" cy="2235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902" y="0"/>
                </a:moveTo>
                <a:lnTo>
                  <a:pt x="8659" y="4150"/>
                </a:lnTo>
                <a:lnTo>
                  <a:pt x="1492" y="4150"/>
                </a:lnTo>
                <a:cubicBezTo>
                  <a:pt x="668" y="4150"/>
                  <a:pt x="0" y="5252"/>
                  <a:pt x="0" y="6612"/>
                </a:cubicBezTo>
                <a:lnTo>
                  <a:pt x="0" y="19138"/>
                </a:lnTo>
                <a:cubicBezTo>
                  <a:pt x="0" y="20498"/>
                  <a:pt x="668" y="21600"/>
                  <a:pt x="1492" y="21600"/>
                </a:cubicBezTo>
                <a:lnTo>
                  <a:pt x="20108" y="21600"/>
                </a:lnTo>
                <a:cubicBezTo>
                  <a:pt x="20932" y="21600"/>
                  <a:pt x="21600" y="20498"/>
                  <a:pt x="21600" y="19138"/>
                </a:cubicBezTo>
                <a:lnTo>
                  <a:pt x="21600" y="6612"/>
                </a:lnTo>
                <a:cubicBezTo>
                  <a:pt x="21600" y="5252"/>
                  <a:pt x="20932" y="4150"/>
                  <a:pt x="20108" y="4150"/>
                </a:cubicBezTo>
                <a:lnTo>
                  <a:pt x="13143" y="4150"/>
                </a:lnTo>
                <a:lnTo>
                  <a:pt x="10902" y="0"/>
                </a:lnTo>
                <a:close/>
              </a:path>
            </a:pathLst>
          </a:custGeom>
          <a:solidFill>
            <a:srgbClr val="EE515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sz="3000" b="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t>Lorum ipsum dolor sit amet</a:t>
            </a:r>
          </a:p>
        </p:txBody>
      </p:sp>
      <p:sp>
        <p:nvSpPr>
          <p:cNvPr id="156" name="Shape 156"/>
          <p:cNvSpPr/>
          <p:nvPr/>
        </p:nvSpPr>
        <p:spPr>
          <a:xfrm>
            <a:off x="16533544" y="10442288"/>
            <a:ext cx="2672083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flexible</a:t>
            </a:r>
            <a:r>
              <a:rPr dirty="0"/>
              <a:t>]</a:t>
            </a:r>
          </a:p>
        </p:txBody>
      </p:sp>
      <p:sp>
        <p:nvSpPr>
          <p:cNvPr id="164" name="Shape 164"/>
          <p:cNvSpPr/>
          <p:nvPr/>
        </p:nvSpPr>
        <p:spPr>
          <a:xfrm>
            <a:off x="8881209" y="10442288"/>
            <a:ext cx="210465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[5 min</a:t>
            </a:r>
            <a:r>
              <a:rPr lang="en-AU" dirty="0"/>
              <a:t>s</a:t>
            </a:r>
            <a:r>
              <a:rPr dirty="0"/>
              <a:t>]</a:t>
            </a:r>
          </a:p>
        </p:txBody>
      </p:sp>
      <p:sp>
        <p:nvSpPr>
          <p:cNvPr id="166" name="Shape 166"/>
          <p:cNvSpPr/>
          <p:nvPr/>
        </p:nvSpPr>
        <p:spPr>
          <a:xfrm>
            <a:off x="12849235" y="10442288"/>
            <a:ext cx="210465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20</a:t>
            </a:r>
            <a:r>
              <a:rPr dirty="0"/>
              <a:t> min</a:t>
            </a:r>
            <a:r>
              <a:rPr lang="en-AU" dirty="0"/>
              <a:t>s</a:t>
            </a:r>
            <a:r>
              <a:rPr dirty="0"/>
              <a:t>]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62C4E40-F3DE-944C-83FA-894A0483E1A3}"/>
              </a:ext>
            </a:extLst>
          </p:cNvPr>
          <p:cNvGrpSpPr/>
          <p:nvPr/>
        </p:nvGrpSpPr>
        <p:grpSpPr>
          <a:xfrm>
            <a:off x="-11907" y="-1182738"/>
            <a:ext cx="24474866" cy="11416365"/>
            <a:chOff x="-11907" y="-1182738"/>
            <a:chExt cx="24474866" cy="11416365"/>
          </a:xfrm>
        </p:grpSpPr>
        <p:sp>
          <p:nvSpPr>
            <p:cNvPr id="139" name="Shape 139"/>
            <p:cNvSpPr/>
            <p:nvPr/>
          </p:nvSpPr>
          <p:spPr>
            <a:xfrm rot="16200000">
              <a:off x="14734463" y="1317089"/>
              <a:ext cx="6120259" cy="33603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 rot="16200000">
              <a:off x="17562253" y="615600"/>
              <a:ext cx="3063687" cy="168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19899076" y="-60452"/>
              <a:ext cx="4496226" cy="3047293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19212262" y="-576935"/>
              <a:ext cx="5250697" cy="260706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3" algn="l" defTabSz="642937">
                <a:lnSpc>
                  <a:spcPts val="24800"/>
                </a:lnSpc>
                <a:defRPr sz="7000" b="0" spc="-14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dirty="0"/>
                <a:t>PAGE </a:t>
              </a:r>
              <a:r>
                <a:rPr lang="en-AU" dirty="0"/>
                <a:t>168</a:t>
              </a:r>
              <a:endParaRPr dirty="0"/>
            </a:p>
          </p:txBody>
        </p:sp>
        <p:sp>
          <p:nvSpPr>
            <p:cNvPr id="143" name="Shape 143"/>
            <p:cNvSpPr/>
            <p:nvPr/>
          </p:nvSpPr>
          <p:spPr>
            <a:xfrm>
              <a:off x="1334644" y="6636377"/>
              <a:ext cx="21354888" cy="212407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>
              <a:spAutoFit/>
            </a:bodyPr>
            <a:lstStyle>
              <a:lvl1pPr algn="l">
                <a:defRPr b="0">
                  <a:latin typeface="Montserrat Medium"/>
                  <a:ea typeface="Montserrat Medium"/>
                  <a:cs typeface="Montserrat Medium"/>
                  <a:sym typeface="Montserrat Medium"/>
                </a:defRPr>
              </a:lvl1pPr>
            </a:lstStyle>
            <a:p>
              <a:r>
                <a:rPr lang="en-AU" dirty="0"/>
                <a:t>In this exercise, you will visualise your own value system, using the templates provided on the companion website. This will help you better understand what informs and influences your decision-making as well as help you see the values you share with other members of your team. See p.202 for an example of a values cartouche.</a:t>
              </a:r>
            </a:p>
          </p:txBody>
        </p:sp>
        <p:sp>
          <p:nvSpPr>
            <p:cNvPr id="144" name="Shape 144"/>
            <p:cNvSpPr/>
            <p:nvPr/>
          </p:nvSpPr>
          <p:spPr>
            <a:xfrm rot="16200000">
              <a:off x="16480800" y="3733069"/>
              <a:ext cx="2107691" cy="11572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212121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18112142" y="3266047"/>
              <a:ext cx="6294408" cy="2107692"/>
            </a:xfrm>
            <a:prstGeom prst="rect">
              <a:avLst/>
            </a:prstGeom>
            <a:solidFill>
              <a:srgbClr val="212121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20531770" y="3559763"/>
              <a:ext cx="3690112" cy="152926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71437" tIns="71437" rIns="71437" bIns="71437" anchor="ctr">
              <a:spAutoFit/>
            </a:bodyPr>
            <a:lstStyle/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dirty="0"/>
                <a:t>YOU WILL NEED</a:t>
              </a:r>
              <a:br>
                <a:rPr dirty="0"/>
              </a:br>
              <a:r>
                <a:rPr lang="en-AU" dirty="0"/>
                <a:t>2+ people, glue,</a:t>
              </a:r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dirty="0"/>
                <a:t>scissors</a:t>
              </a:r>
              <a:endParaRPr dirty="0"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sp>
          <p:nvSpPr>
            <p:cNvPr id="147" name="Shape 147"/>
            <p:cNvSpPr/>
            <p:nvPr/>
          </p:nvSpPr>
          <p:spPr>
            <a:xfrm>
              <a:off x="2479707" y="9714356"/>
              <a:ext cx="19139561" cy="1"/>
            </a:xfrm>
            <a:prstGeom prst="line">
              <a:avLst/>
            </a:prstGeom>
            <a:ln w="88900">
              <a:solidFill>
                <a:srgbClr val="000000"/>
              </a:solidFill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1478213" y="9195086"/>
              <a:ext cx="1038542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149" name="Shape 149"/>
            <p:cNvSpPr/>
            <p:nvPr/>
          </p:nvSpPr>
          <p:spPr>
            <a:xfrm>
              <a:off x="21318340" y="9195086"/>
              <a:ext cx="1038542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6</a:t>
              </a:r>
            </a:p>
          </p:txBody>
        </p:sp>
        <p:sp>
          <p:nvSpPr>
            <p:cNvPr id="150" name="Shape 150"/>
            <p:cNvSpPr/>
            <p:nvPr/>
          </p:nvSpPr>
          <p:spPr>
            <a:xfrm>
              <a:off x="5446239" y="9195086"/>
              <a:ext cx="1038541" cy="1038541"/>
            </a:xfrm>
            <a:prstGeom prst="ellipse">
              <a:avLst/>
            </a:prstGeom>
            <a:solidFill>
              <a:srgbClr val="DC5C5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2</a:t>
              </a:r>
            </a:p>
          </p:txBody>
        </p:sp>
        <p:sp>
          <p:nvSpPr>
            <p:cNvPr id="151" name="Shape 151"/>
            <p:cNvSpPr/>
            <p:nvPr/>
          </p:nvSpPr>
          <p:spPr>
            <a:xfrm>
              <a:off x="17350314" y="9195086"/>
              <a:ext cx="1038541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5</a:t>
              </a:r>
            </a:p>
          </p:txBody>
        </p:sp>
        <p:sp>
          <p:nvSpPr>
            <p:cNvPr id="157" name="Shape 157"/>
            <p:cNvSpPr/>
            <p:nvPr/>
          </p:nvSpPr>
          <p:spPr>
            <a:xfrm>
              <a:off x="-11907" y="460111"/>
              <a:ext cx="16055862" cy="2321716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3" algn="l" defTabSz="642937">
                <a:lnSpc>
                  <a:spcPts val="27900"/>
                </a:lnSpc>
                <a:defRPr sz="96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  <a:endParaRPr/>
            </a:p>
          </p:txBody>
        </p:sp>
        <p:sp>
          <p:nvSpPr>
            <p:cNvPr id="158" name="Shape 158"/>
            <p:cNvSpPr/>
            <p:nvPr/>
          </p:nvSpPr>
          <p:spPr>
            <a:xfrm rot="5400000">
              <a:off x="15518519" y="985272"/>
              <a:ext cx="2321716" cy="12713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59" name="Shape 159"/>
            <p:cNvSpPr/>
            <p:nvPr/>
          </p:nvSpPr>
          <p:spPr>
            <a:xfrm>
              <a:off x="504898" y="-1182738"/>
              <a:ext cx="16901837" cy="393101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lvl="3" algn="l" defTabSz="642937">
                <a:lnSpc>
                  <a:spcPts val="35600"/>
                </a:lnSpc>
                <a:defRPr sz="15000" b="0" spc="-3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16000" spc="-319" dirty="0"/>
                <a:t>Values</a:t>
              </a:r>
              <a:endParaRPr sz="16000" spc="-319" dirty="0"/>
            </a:p>
          </p:txBody>
        </p:sp>
        <p:sp>
          <p:nvSpPr>
            <p:cNvPr id="160" name="Shape 160"/>
            <p:cNvSpPr/>
            <p:nvPr/>
          </p:nvSpPr>
          <p:spPr>
            <a:xfrm>
              <a:off x="8240" y="3225128"/>
              <a:ext cx="12314562" cy="2321716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3" algn="l" defTabSz="642937">
                <a:lnSpc>
                  <a:spcPts val="27900"/>
                </a:lnSpc>
                <a:defRPr sz="96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  <a:endParaRPr/>
            </a:p>
          </p:txBody>
        </p:sp>
        <p:sp>
          <p:nvSpPr>
            <p:cNvPr id="161" name="Shape 161"/>
            <p:cNvSpPr/>
            <p:nvPr/>
          </p:nvSpPr>
          <p:spPr>
            <a:xfrm rot="5400000">
              <a:off x="11791615" y="3750288"/>
              <a:ext cx="2321715" cy="12713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62" name="Shape 162"/>
            <p:cNvSpPr/>
            <p:nvPr/>
          </p:nvSpPr>
          <p:spPr>
            <a:xfrm>
              <a:off x="504899" y="1566572"/>
              <a:ext cx="15039888" cy="393101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lvl="3" algn="l" defTabSz="642937">
                <a:lnSpc>
                  <a:spcPts val="35600"/>
                </a:lnSpc>
                <a:defRPr sz="16000" b="0" spc="-319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dirty="0"/>
                <a:t>Cartouche</a:t>
              </a:r>
              <a:endParaRPr dirty="0"/>
            </a:p>
          </p:txBody>
        </p:sp>
        <p:sp>
          <p:nvSpPr>
            <p:cNvPr id="163" name="Shape 163"/>
            <p:cNvSpPr/>
            <p:nvPr/>
          </p:nvSpPr>
          <p:spPr>
            <a:xfrm>
              <a:off x="9414264" y="9195086"/>
              <a:ext cx="1038542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3</a:t>
              </a:r>
            </a:p>
          </p:txBody>
        </p:sp>
        <p:sp>
          <p:nvSpPr>
            <p:cNvPr id="165" name="Shape 165"/>
            <p:cNvSpPr/>
            <p:nvPr/>
          </p:nvSpPr>
          <p:spPr>
            <a:xfrm>
              <a:off x="13382290" y="9195086"/>
              <a:ext cx="1038541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4</a:t>
              </a:r>
            </a:p>
          </p:txBody>
        </p:sp>
      </p:grpSp>
      <p:sp>
        <p:nvSpPr>
          <p:cNvPr id="34" name="Shape 123">
            <a:extLst>
              <a:ext uri="{FF2B5EF4-FFF2-40B4-BE49-F238E27FC236}">
                <a16:creationId xmlns:a16="http://schemas.microsoft.com/office/drawing/2014/main" id="{9644E759-7563-D34F-8E62-C9254A27D373}"/>
              </a:ext>
            </a:extLst>
          </p:cNvPr>
          <p:cNvSpPr/>
          <p:nvPr/>
        </p:nvSpPr>
        <p:spPr>
          <a:xfrm>
            <a:off x="15730998" y="12505104"/>
            <a:ext cx="8133636" cy="759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r">
              <a:defRPr sz="2000" b="0">
                <a:solidFill>
                  <a:srgbClr val="91919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pPr>
            <a:r>
              <a:rPr lang="en-AU" dirty="0"/>
              <a:t>Image Attribution: </a:t>
            </a:r>
            <a:r>
              <a:rPr lang="en-AU" dirty="0" err="1"/>
              <a:t>Glodi</a:t>
            </a:r>
            <a:r>
              <a:rPr lang="en-AU" dirty="0"/>
              <a:t> </a:t>
            </a:r>
            <a:r>
              <a:rPr lang="en-AU" dirty="0" err="1"/>
              <a:t>Miessi</a:t>
            </a:r>
            <a:r>
              <a:rPr lang="en-AU" dirty="0"/>
              <a:t>, https://</a:t>
            </a:r>
            <a:r>
              <a:rPr lang="en-AU" dirty="0" err="1"/>
              <a:t>unsplash.com</a:t>
            </a:r>
            <a:r>
              <a:rPr lang="en-AU" dirty="0"/>
              <a:t>/photos/</a:t>
            </a:r>
          </a:p>
          <a:p>
            <a:pPr algn="r">
              <a:defRPr sz="2000" b="0">
                <a:solidFill>
                  <a:srgbClr val="91919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pPr>
            <a:r>
              <a:rPr lang="en-AU" dirty="0"/>
              <a:t>AEDL5tCjnFQ</a:t>
            </a:r>
          </a:p>
        </p:txBody>
      </p:sp>
    </p:spTree>
    <p:extLst>
      <p:ext uri="{BB962C8B-B14F-4D97-AF65-F5344CB8AC3E}">
        <p14:creationId xmlns:p14="http://schemas.microsoft.com/office/powerpoint/2010/main" val="125205541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1ADCF939-9332-D74A-8288-E9DDA6C1B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907" y="-24641"/>
            <a:ext cx="19519900" cy="5981700"/>
          </a:xfrm>
          <a:prstGeom prst="rect">
            <a:avLst/>
          </a:prstGeom>
        </p:spPr>
      </p:pic>
      <p:sp>
        <p:nvSpPr>
          <p:cNvPr id="152" name="Shape 152"/>
          <p:cNvSpPr/>
          <p:nvPr/>
        </p:nvSpPr>
        <p:spPr>
          <a:xfrm>
            <a:off x="540163" y="10442288"/>
            <a:ext cx="291464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20 mins</a:t>
            </a:r>
            <a:r>
              <a:rPr dirty="0"/>
              <a:t>]</a:t>
            </a:r>
          </a:p>
        </p:txBody>
      </p:sp>
      <p:sp>
        <p:nvSpPr>
          <p:cNvPr id="153" name="Shape 153"/>
          <p:cNvSpPr/>
          <p:nvPr/>
        </p:nvSpPr>
        <p:spPr>
          <a:xfrm>
            <a:off x="4913184" y="10442288"/>
            <a:ext cx="210465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5 mins</a:t>
            </a:r>
            <a:r>
              <a:rPr dirty="0"/>
              <a:t>] </a:t>
            </a:r>
          </a:p>
        </p:txBody>
      </p:sp>
      <p:sp>
        <p:nvSpPr>
          <p:cNvPr id="154" name="Shape 154"/>
          <p:cNvSpPr/>
          <p:nvPr/>
        </p:nvSpPr>
        <p:spPr>
          <a:xfrm>
            <a:off x="20560482" y="10442288"/>
            <a:ext cx="2554258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flexible</a:t>
            </a:r>
            <a:r>
              <a:rPr dirty="0"/>
              <a:t>]</a:t>
            </a:r>
          </a:p>
        </p:txBody>
      </p:sp>
      <p:sp>
        <p:nvSpPr>
          <p:cNvPr id="155" name="Shape 155"/>
          <p:cNvSpPr/>
          <p:nvPr/>
        </p:nvSpPr>
        <p:spPr>
          <a:xfrm>
            <a:off x="8089653" y="10987347"/>
            <a:ext cx="3687764" cy="2235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902" y="0"/>
                </a:moveTo>
                <a:lnTo>
                  <a:pt x="8659" y="4150"/>
                </a:lnTo>
                <a:lnTo>
                  <a:pt x="1492" y="4150"/>
                </a:lnTo>
                <a:cubicBezTo>
                  <a:pt x="668" y="4150"/>
                  <a:pt x="0" y="5252"/>
                  <a:pt x="0" y="6612"/>
                </a:cubicBezTo>
                <a:lnTo>
                  <a:pt x="0" y="19138"/>
                </a:lnTo>
                <a:cubicBezTo>
                  <a:pt x="0" y="20498"/>
                  <a:pt x="668" y="21600"/>
                  <a:pt x="1492" y="21600"/>
                </a:cubicBezTo>
                <a:lnTo>
                  <a:pt x="20108" y="21600"/>
                </a:lnTo>
                <a:cubicBezTo>
                  <a:pt x="20932" y="21600"/>
                  <a:pt x="21600" y="20498"/>
                  <a:pt x="21600" y="19138"/>
                </a:cubicBezTo>
                <a:lnTo>
                  <a:pt x="21600" y="6612"/>
                </a:lnTo>
                <a:cubicBezTo>
                  <a:pt x="21600" y="5252"/>
                  <a:pt x="20932" y="4150"/>
                  <a:pt x="20108" y="4150"/>
                </a:cubicBezTo>
                <a:lnTo>
                  <a:pt x="13143" y="4150"/>
                </a:lnTo>
                <a:lnTo>
                  <a:pt x="10902" y="0"/>
                </a:lnTo>
                <a:close/>
              </a:path>
            </a:pathLst>
          </a:custGeom>
          <a:solidFill>
            <a:srgbClr val="EE515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/>
          <a:lstStyle>
            <a:lvl1pPr>
              <a:defRPr sz="3000" b="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t>Lorum ipsum dolor sit amet</a:t>
            </a:r>
          </a:p>
        </p:txBody>
      </p:sp>
      <p:sp>
        <p:nvSpPr>
          <p:cNvPr id="156" name="Shape 156"/>
          <p:cNvSpPr/>
          <p:nvPr/>
        </p:nvSpPr>
        <p:spPr>
          <a:xfrm>
            <a:off x="16533544" y="10442288"/>
            <a:ext cx="2672083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flexible</a:t>
            </a:r>
            <a:r>
              <a:rPr dirty="0"/>
              <a:t>]</a:t>
            </a:r>
          </a:p>
        </p:txBody>
      </p:sp>
      <p:sp>
        <p:nvSpPr>
          <p:cNvPr id="164" name="Shape 164"/>
          <p:cNvSpPr/>
          <p:nvPr/>
        </p:nvSpPr>
        <p:spPr>
          <a:xfrm>
            <a:off x="8881209" y="10442288"/>
            <a:ext cx="210465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[5 min</a:t>
            </a:r>
            <a:r>
              <a:rPr lang="en-AU" dirty="0"/>
              <a:t>s</a:t>
            </a:r>
            <a:r>
              <a:rPr dirty="0"/>
              <a:t>]</a:t>
            </a:r>
          </a:p>
        </p:txBody>
      </p:sp>
      <p:sp>
        <p:nvSpPr>
          <p:cNvPr id="166" name="Shape 166"/>
          <p:cNvSpPr/>
          <p:nvPr/>
        </p:nvSpPr>
        <p:spPr>
          <a:xfrm>
            <a:off x="12849235" y="10442288"/>
            <a:ext cx="210465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20</a:t>
            </a:r>
            <a:r>
              <a:rPr dirty="0"/>
              <a:t> min</a:t>
            </a:r>
            <a:r>
              <a:rPr lang="en-AU" dirty="0"/>
              <a:t>s</a:t>
            </a:r>
            <a:r>
              <a:rPr dirty="0"/>
              <a:t>]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62C4E40-F3DE-944C-83FA-894A0483E1A3}"/>
              </a:ext>
            </a:extLst>
          </p:cNvPr>
          <p:cNvGrpSpPr/>
          <p:nvPr/>
        </p:nvGrpSpPr>
        <p:grpSpPr>
          <a:xfrm>
            <a:off x="-11907" y="-1182738"/>
            <a:ext cx="24474866" cy="11416365"/>
            <a:chOff x="-11907" y="-1182738"/>
            <a:chExt cx="24474866" cy="11416365"/>
          </a:xfrm>
        </p:grpSpPr>
        <p:sp>
          <p:nvSpPr>
            <p:cNvPr id="139" name="Shape 139"/>
            <p:cNvSpPr/>
            <p:nvPr/>
          </p:nvSpPr>
          <p:spPr>
            <a:xfrm rot="16200000">
              <a:off x="14734463" y="1317089"/>
              <a:ext cx="6120259" cy="33603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 rot="16200000">
              <a:off x="17562253" y="615600"/>
              <a:ext cx="3063687" cy="168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19899076" y="-60452"/>
              <a:ext cx="4496226" cy="3047293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19212262" y="-576935"/>
              <a:ext cx="5250697" cy="260706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3" algn="l" defTabSz="642937">
                <a:lnSpc>
                  <a:spcPts val="24800"/>
                </a:lnSpc>
                <a:defRPr sz="7000" b="0" spc="-14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dirty="0"/>
                <a:t>PAGE </a:t>
              </a:r>
              <a:r>
                <a:rPr lang="en-AU" dirty="0"/>
                <a:t>168</a:t>
              </a:r>
              <a:endParaRPr dirty="0"/>
            </a:p>
          </p:txBody>
        </p:sp>
        <p:sp>
          <p:nvSpPr>
            <p:cNvPr id="143" name="Shape 143"/>
            <p:cNvSpPr/>
            <p:nvPr/>
          </p:nvSpPr>
          <p:spPr>
            <a:xfrm>
              <a:off x="1334644" y="6636377"/>
              <a:ext cx="21354888" cy="212407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>
              <a:spAutoFit/>
            </a:bodyPr>
            <a:lstStyle>
              <a:lvl1pPr algn="l">
                <a:defRPr b="0">
                  <a:latin typeface="Montserrat Medium"/>
                  <a:ea typeface="Montserrat Medium"/>
                  <a:cs typeface="Montserrat Medium"/>
                  <a:sym typeface="Montserrat Medium"/>
                </a:defRPr>
              </a:lvl1pPr>
            </a:lstStyle>
            <a:p>
              <a:r>
                <a:rPr lang="en-AU" dirty="0"/>
                <a:t>In this exercise, you will visualise your own value system, using the templates provided on the companion website. This will help you better understand what informs and influences your decision-making as well as help you see the values you share with other members of your team. See p.202 for an example of a values cartouche.</a:t>
              </a:r>
            </a:p>
          </p:txBody>
        </p:sp>
        <p:sp>
          <p:nvSpPr>
            <p:cNvPr id="144" name="Shape 144"/>
            <p:cNvSpPr/>
            <p:nvPr/>
          </p:nvSpPr>
          <p:spPr>
            <a:xfrm rot="16200000">
              <a:off x="16480800" y="3733069"/>
              <a:ext cx="2107691" cy="11572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212121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18112142" y="3266047"/>
              <a:ext cx="6294408" cy="2107692"/>
            </a:xfrm>
            <a:prstGeom prst="rect">
              <a:avLst/>
            </a:prstGeom>
            <a:solidFill>
              <a:srgbClr val="212121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20531770" y="3559763"/>
              <a:ext cx="3690112" cy="152926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71437" tIns="71437" rIns="71437" bIns="71437" anchor="ctr">
              <a:spAutoFit/>
            </a:bodyPr>
            <a:lstStyle/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dirty="0"/>
                <a:t>YOU WILL NEED</a:t>
              </a:r>
              <a:br>
                <a:rPr dirty="0"/>
              </a:br>
              <a:r>
                <a:rPr lang="en-AU" dirty="0"/>
                <a:t>2+ people, glue,</a:t>
              </a:r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dirty="0"/>
                <a:t>scissors</a:t>
              </a:r>
              <a:endParaRPr dirty="0"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sp>
          <p:nvSpPr>
            <p:cNvPr id="147" name="Shape 147"/>
            <p:cNvSpPr/>
            <p:nvPr/>
          </p:nvSpPr>
          <p:spPr>
            <a:xfrm>
              <a:off x="2479707" y="9714356"/>
              <a:ext cx="19139561" cy="1"/>
            </a:xfrm>
            <a:prstGeom prst="line">
              <a:avLst/>
            </a:prstGeom>
            <a:ln w="88900">
              <a:solidFill>
                <a:srgbClr val="000000"/>
              </a:solidFill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1478213" y="9195086"/>
              <a:ext cx="1038542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149" name="Shape 149"/>
            <p:cNvSpPr/>
            <p:nvPr/>
          </p:nvSpPr>
          <p:spPr>
            <a:xfrm>
              <a:off x="21318340" y="9195086"/>
              <a:ext cx="1038542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6</a:t>
              </a:r>
            </a:p>
          </p:txBody>
        </p:sp>
        <p:sp>
          <p:nvSpPr>
            <p:cNvPr id="150" name="Shape 150"/>
            <p:cNvSpPr/>
            <p:nvPr/>
          </p:nvSpPr>
          <p:spPr>
            <a:xfrm>
              <a:off x="5446239" y="9195086"/>
              <a:ext cx="1038541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2</a:t>
              </a:r>
            </a:p>
          </p:txBody>
        </p:sp>
        <p:sp>
          <p:nvSpPr>
            <p:cNvPr id="151" name="Shape 151"/>
            <p:cNvSpPr/>
            <p:nvPr/>
          </p:nvSpPr>
          <p:spPr>
            <a:xfrm>
              <a:off x="17350314" y="9195086"/>
              <a:ext cx="1038541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5</a:t>
              </a:r>
            </a:p>
          </p:txBody>
        </p:sp>
        <p:sp>
          <p:nvSpPr>
            <p:cNvPr id="157" name="Shape 157"/>
            <p:cNvSpPr/>
            <p:nvPr/>
          </p:nvSpPr>
          <p:spPr>
            <a:xfrm>
              <a:off x="-11907" y="460111"/>
              <a:ext cx="16055862" cy="2321716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3" algn="l" defTabSz="642937">
                <a:lnSpc>
                  <a:spcPts val="27900"/>
                </a:lnSpc>
                <a:defRPr sz="96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  <a:endParaRPr/>
            </a:p>
          </p:txBody>
        </p:sp>
        <p:sp>
          <p:nvSpPr>
            <p:cNvPr id="158" name="Shape 158"/>
            <p:cNvSpPr/>
            <p:nvPr/>
          </p:nvSpPr>
          <p:spPr>
            <a:xfrm rot="5400000">
              <a:off x="15518519" y="985272"/>
              <a:ext cx="2321716" cy="12713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59" name="Shape 159"/>
            <p:cNvSpPr/>
            <p:nvPr/>
          </p:nvSpPr>
          <p:spPr>
            <a:xfrm>
              <a:off x="504898" y="-1182738"/>
              <a:ext cx="16901837" cy="393101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lvl="3" algn="l" defTabSz="642937">
                <a:lnSpc>
                  <a:spcPts val="35600"/>
                </a:lnSpc>
                <a:defRPr sz="15000" b="0" spc="-3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16000" spc="-319" dirty="0"/>
                <a:t>Values</a:t>
              </a:r>
              <a:endParaRPr sz="16000" spc="-319" dirty="0"/>
            </a:p>
          </p:txBody>
        </p:sp>
        <p:sp>
          <p:nvSpPr>
            <p:cNvPr id="160" name="Shape 160"/>
            <p:cNvSpPr/>
            <p:nvPr/>
          </p:nvSpPr>
          <p:spPr>
            <a:xfrm>
              <a:off x="8240" y="3225128"/>
              <a:ext cx="12314562" cy="2321716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3" algn="l" defTabSz="642937">
                <a:lnSpc>
                  <a:spcPts val="27900"/>
                </a:lnSpc>
                <a:defRPr sz="96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  <a:endParaRPr/>
            </a:p>
          </p:txBody>
        </p:sp>
        <p:sp>
          <p:nvSpPr>
            <p:cNvPr id="161" name="Shape 161"/>
            <p:cNvSpPr/>
            <p:nvPr/>
          </p:nvSpPr>
          <p:spPr>
            <a:xfrm rot="5400000">
              <a:off x="11791615" y="3750288"/>
              <a:ext cx="2321715" cy="12713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62" name="Shape 162"/>
            <p:cNvSpPr/>
            <p:nvPr/>
          </p:nvSpPr>
          <p:spPr>
            <a:xfrm>
              <a:off x="504899" y="1566572"/>
              <a:ext cx="15039888" cy="393101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lvl="3" algn="l" defTabSz="642937">
                <a:lnSpc>
                  <a:spcPts val="35600"/>
                </a:lnSpc>
                <a:defRPr sz="16000" b="0" spc="-319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dirty="0"/>
                <a:t>Cartouche</a:t>
              </a:r>
              <a:endParaRPr dirty="0"/>
            </a:p>
          </p:txBody>
        </p:sp>
        <p:sp>
          <p:nvSpPr>
            <p:cNvPr id="163" name="Shape 163"/>
            <p:cNvSpPr/>
            <p:nvPr/>
          </p:nvSpPr>
          <p:spPr>
            <a:xfrm>
              <a:off x="9414264" y="9195086"/>
              <a:ext cx="1038542" cy="1038541"/>
            </a:xfrm>
            <a:prstGeom prst="ellipse">
              <a:avLst/>
            </a:prstGeom>
            <a:solidFill>
              <a:srgbClr val="DC5C56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3</a:t>
              </a:r>
            </a:p>
          </p:txBody>
        </p:sp>
        <p:sp>
          <p:nvSpPr>
            <p:cNvPr id="165" name="Shape 165"/>
            <p:cNvSpPr/>
            <p:nvPr/>
          </p:nvSpPr>
          <p:spPr>
            <a:xfrm>
              <a:off x="13382290" y="9195086"/>
              <a:ext cx="1038541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4</a:t>
              </a:r>
            </a:p>
          </p:txBody>
        </p:sp>
      </p:grpSp>
      <p:sp>
        <p:nvSpPr>
          <p:cNvPr id="34" name="Shape 123">
            <a:extLst>
              <a:ext uri="{FF2B5EF4-FFF2-40B4-BE49-F238E27FC236}">
                <a16:creationId xmlns:a16="http://schemas.microsoft.com/office/drawing/2014/main" id="{9644E759-7563-D34F-8E62-C9254A27D373}"/>
              </a:ext>
            </a:extLst>
          </p:cNvPr>
          <p:cNvSpPr/>
          <p:nvPr/>
        </p:nvSpPr>
        <p:spPr>
          <a:xfrm>
            <a:off x="15730998" y="12505104"/>
            <a:ext cx="8133636" cy="759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r">
              <a:defRPr sz="2000" b="0">
                <a:solidFill>
                  <a:srgbClr val="91919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pPr>
            <a:r>
              <a:rPr lang="en-AU" dirty="0"/>
              <a:t>Image Attribution: </a:t>
            </a:r>
            <a:r>
              <a:rPr lang="en-AU" dirty="0" err="1"/>
              <a:t>Glodi</a:t>
            </a:r>
            <a:r>
              <a:rPr lang="en-AU" dirty="0"/>
              <a:t> </a:t>
            </a:r>
            <a:r>
              <a:rPr lang="en-AU" dirty="0" err="1"/>
              <a:t>Miessi</a:t>
            </a:r>
            <a:r>
              <a:rPr lang="en-AU" dirty="0"/>
              <a:t>, https://</a:t>
            </a:r>
            <a:r>
              <a:rPr lang="en-AU" dirty="0" err="1"/>
              <a:t>unsplash.com</a:t>
            </a:r>
            <a:r>
              <a:rPr lang="en-AU" dirty="0"/>
              <a:t>/photos/</a:t>
            </a:r>
          </a:p>
          <a:p>
            <a:pPr algn="r">
              <a:defRPr sz="2000" b="0">
                <a:solidFill>
                  <a:srgbClr val="91919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pPr>
            <a:r>
              <a:rPr lang="en-AU" dirty="0"/>
              <a:t>AEDL5tCjnFQ</a:t>
            </a:r>
          </a:p>
        </p:txBody>
      </p:sp>
    </p:spTree>
    <p:extLst>
      <p:ext uri="{BB962C8B-B14F-4D97-AF65-F5344CB8AC3E}">
        <p14:creationId xmlns:p14="http://schemas.microsoft.com/office/powerpoint/2010/main" val="270417844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ACBD0BC9-A384-A247-B965-4D41C5759B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907" y="-24641"/>
            <a:ext cx="19519900" cy="5981700"/>
          </a:xfrm>
          <a:prstGeom prst="rect">
            <a:avLst/>
          </a:prstGeom>
        </p:spPr>
      </p:pic>
      <p:sp>
        <p:nvSpPr>
          <p:cNvPr id="152" name="Shape 152"/>
          <p:cNvSpPr/>
          <p:nvPr/>
        </p:nvSpPr>
        <p:spPr>
          <a:xfrm>
            <a:off x="540163" y="10442288"/>
            <a:ext cx="291464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20 mins</a:t>
            </a:r>
            <a:r>
              <a:rPr dirty="0"/>
              <a:t>]</a:t>
            </a:r>
          </a:p>
        </p:txBody>
      </p:sp>
      <p:sp>
        <p:nvSpPr>
          <p:cNvPr id="153" name="Shape 153"/>
          <p:cNvSpPr/>
          <p:nvPr/>
        </p:nvSpPr>
        <p:spPr>
          <a:xfrm>
            <a:off x="4913184" y="10442288"/>
            <a:ext cx="210465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5 mins</a:t>
            </a:r>
            <a:r>
              <a:rPr dirty="0"/>
              <a:t>] </a:t>
            </a:r>
          </a:p>
        </p:txBody>
      </p:sp>
      <p:sp>
        <p:nvSpPr>
          <p:cNvPr id="154" name="Shape 154"/>
          <p:cNvSpPr/>
          <p:nvPr/>
        </p:nvSpPr>
        <p:spPr>
          <a:xfrm>
            <a:off x="20560482" y="10442288"/>
            <a:ext cx="2554258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flexible</a:t>
            </a:r>
            <a:r>
              <a:rPr dirty="0"/>
              <a:t>]</a:t>
            </a:r>
          </a:p>
        </p:txBody>
      </p:sp>
      <p:sp>
        <p:nvSpPr>
          <p:cNvPr id="155" name="Shape 155"/>
          <p:cNvSpPr/>
          <p:nvPr/>
        </p:nvSpPr>
        <p:spPr>
          <a:xfrm>
            <a:off x="12055952" y="10987347"/>
            <a:ext cx="3687764" cy="2235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902" y="0"/>
                </a:moveTo>
                <a:lnTo>
                  <a:pt x="8659" y="4150"/>
                </a:lnTo>
                <a:lnTo>
                  <a:pt x="1492" y="4150"/>
                </a:lnTo>
                <a:cubicBezTo>
                  <a:pt x="668" y="4150"/>
                  <a:pt x="0" y="5252"/>
                  <a:pt x="0" y="6612"/>
                </a:cubicBezTo>
                <a:lnTo>
                  <a:pt x="0" y="19138"/>
                </a:lnTo>
                <a:cubicBezTo>
                  <a:pt x="0" y="20498"/>
                  <a:pt x="668" y="21600"/>
                  <a:pt x="1492" y="21600"/>
                </a:cubicBezTo>
                <a:lnTo>
                  <a:pt x="20108" y="21600"/>
                </a:lnTo>
                <a:cubicBezTo>
                  <a:pt x="20932" y="21600"/>
                  <a:pt x="21600" y="20498"/>
                  <a:pt x="21600" y="19138"/>
                </a:cubicBezTo>
                <a:lnTo>
                  <a:pt x="21600" y="6612"/>
                </a:lnTo>
                <a:cubicBezTo>
                  <a:pt x="21600" y="5252"/>
                  <a:pt x="20932" y="4150"/>
                  <a:pt x="20108" y="4150"/>
                </a:cubicBezTo>
                <a:lnTo>
                  <a:pt x="13143" y="4150"/>
                </a:lnTo>
                <a:lnTo>
                  <a:pt x="10902" y="0"/>
                </a:lnTo>
                <a:close/>
              </a:path>
            </a:pathLst>
          </a:custGeom>
          <a:solidFill>
            <a:srgbClr val="EE515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sz="3000" b="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t>Lorum ipsum dolor sit amet</a:t>
            </a:r>
          </a:p>
        </p:txBody>
      </p:sp>
      <p:sp>
        <p:nvSpPr>
          <p:cNvPr id="156" name="Shape 156"/>
          <p:cNvSpPr/>
          <p:nvPr/>
        </p:nvSpPr>
        <p:spPr>
          <a:xfrm>
            <a:off x="16533544" y="10442288"/>
            <a:ext cx="2672083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flexible</a:t>
            </a:r>
            <a:r>
              <a:rPr dirty="0"/>
              <a:t>]</a:t>
            </a:r>
          </a:p>
        </p:txBody>
      </p:sp>
      <p:sp>
        <p:nvSpPr>
          <p:cNvPr id="164" name="Shape 164"/>
          <p:cNvSpPr/>
          <p:nvPr/>
        </p:nvSpPr>
        <p:spPr>
          <a:xfrm>
            <a:off x="8881209" y="10442288"/>
            <a:ext cx="210465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[5 min</a:t>
            </a:r>
            <a:r>
              <a:rPr lang="en-AU" dirty="0"/>
              <a:t>s</a:t>
            </a:r>
            <a:r>
              <a:rPr dirty="0"/>
              <a:t>]</a:t>
            </a:r>
          </a:p>
        </p:txBody>
      </p:sp>
      <p:sp>
        <p:nvSpPr>
          <p:cNvPr id="166" name="Shape 166"/>
          <p:cNvSpPr/>
          <p:nvPr/>
        </p:nvSpPr>
        <p:spPr>
          <a:xfrm>
            <a:off x="12849235" y="10442288"/>
            <a:ext cx="210465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20</a:t>
            </a:r>
            <a:r>
              <a:rPr dirty="0"/>
              <a:t> min</a:t>
            </a:r>
            <a:r>
              <a:rPr lang="en-AU" dirty="0"/>
              <a:t>s</a:t>
            </a:r>
            <a:r>
              <a:rPr dirty="0"/>
              <a:t>]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62C4E40-F3DE-944C-83FA-894A0483E1A3}"/>
              </a:ext>
            </a:extLst>
          </p:cNvPr>
          <p:cNvGrpSpPr/>
          <p:nvPr/>
        </p:nvGrpSpPr>
        <p:grpSpPr>
          <a:xfrm>
            <a:off x="-11907" y="-1182738"/>
            <a:ext cx="24474866" cy="11416365"/>
            <a:chOff x="-11907" y="-1182738"/>
            <a:chExt cx="24474866" cy="11416365"/>
          </a:xfrm>
        </p:grpSpPr>
        <p:sp>
          <p:nvSpPr>
            <p:cNvPr id="139" name="Shape 139"/>
            <p:cNvSpPr/>
            <p:nvPr/>
          </p:nvSpPr>
          <p:spPr>
            <a:xfrm rot="16200000">
              <a:off x="14734463" y="1317089"/>
              <a:ext cx="6120259" cy="33603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 rot="16200000">
              <a:off x="17562253" y="615600"/>
              <a:ext cx="3063687" cy="168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19899076" y="-60452"/>
              <a:ext cx="4496226" cy="3047293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19212262" y="-576935"/>
              <a:ext cx="5250697" cy="260706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3" algn="l" defTabSz="642937">
                <a:lnSpc>
                  <a:spcPts val="24800"/>
                </a:lnSpc>
                <a:defRPr sz="7000" b="0" spc="-14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dirty="0"/>
                <a:t>PAGE </a:t>
              </a:r>
              <a:r>
                <a:rPr lang="en-AU" dirty="0"/>
                <a:t>168</a:t>
              </a:r>
              <a:endParaRPr dirty="0"/>
            </a:p>
          </p:txBody>
        </p:sp>
        <p:sp>
          <p:nvSpPr>
            <p:cNvPr id="143" name="Shape 143"/>
            <p:cNvSpPr/>
            <p:nvPr/>
          </p:nvSpPr>
          <p:spPr>
            <a:xfrm>
              <a:off x="1334644" y="6636377"/>
              <a:ext cx="21354888" cy="212407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>
              <a:spAutoFit/>
            </a:bodyPr>
            <a:lstStyle>
              <a:lvl1pPr algn="l">
                <a:defRPr b="0">
                  <a:latin typeface="Montserrat Medium"/>
                  <a:ea typeface="Montserrat Medium"/>
                  <a:cs typeface="Montserrat Medium"/>
                  <a:sym typeface="Montserrat Medium"/>
                </a:defRPr>
              </a:lvl1pPr>
            </a:lstStyle>
            <a:p>
              <a:r>
                <a:rPr lang="en-AU" dirty="0"/>
                <a:t>In this exercise, you will visualise your own value system, using the templates provided on the companion website. This will help you better understand what informs and influences your decision-making as well as help you see the values you share with other members of your team. See p.202 for an example of a values cartouche.</a:t>
              </a:r>
            </a:p>
          </p:txBody>
        </p:sp>
        <p:sp>
          <p:nvSpPr>
            <p:cNvPr id="144" name="Shape 144"/>
            <p:cNvSpPr/>
            <p:nvPr/>
          </p:nvSpPr>
          <p:spPr>
            <a:xfrm rot="16200000">
              <a:off x="16480800" y="3733069"/>
              <a:ext cx="2107691" cy="11572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212121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18112142" y="3266047"/>
              <a:ext cx="6294408" cy="2107692"/>
            </a:xfrm>
            <a:prstGeom prst="rect">
              <a:avLst/>
            </a:prstGeom>
            <a:solidFill>
              <a:srgbClr val="212121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20531770" y="3559763"/>
              <a:ext cx="3690112" cy="152926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71437" tIns="71437" rIns="71437" bIns="71437" anchor="ctr">
              <a:spAutoFit/>
            </a:bodyPr>
            <a:lstStyle/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dirty="0"/>
                <a:t>YOU WILL NEED</a:t>
              </a:r>
              <a:br>
                <a:rPr dirty="0"/>
              </a:br>
              <a:r>
                <a:rPr lang="en-AU" dirty="0"/>
                <a:t>2+ people, glue,</a:t>
              </a:r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dirty="0"/>
                <a:t>scissors</a:t>
              </a:r>
              <a:endParaRPr dirty="0"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sp>
          <p:nvSpPr>
            <p:cNvPr id="147" name="Shape 147"/>
            <p:cNvSpPr/>
            <p:nvPr/>
          </p:nvSpPr>
          <p:spPr>
            <a:xfrm>
              <a:off x="2479707" y="9714356"/>
              <a:ext cx="19139561" cy="1"/>
            </a:xfrm>
            <a:prstGeom prst="line">
              <a:avLst/>
            </a:prstGeom>
            <a:ln w="88900">
              <a:solidFill>
                <a:srgbClr val="000000"/>
              </a:solidFill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1478213" y="9195086"/>
              <a:ext cx="1038542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149" name="Shape 149"/>
            <p:cNvSpPr/>
            <p:nvPr/>
          </p:nvSpPr>
          <p:spPr>
            <a:xfrm>
              <a:off x="21318340" y="9195086"/>
              <a:ext cx="1038542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6</a:t>
              </a:r>
            </a:p>
          </p:txBody>
        </p:sp>
        <p:sp>
          <p:nvSpPr>
            <p:cNvPr id="150" name="Shape 150"/>
            <p:cNvSpPr/>
            <p:nvPr/>
          </p:nvSpPr>
          <p:spPr>
            <a:xfrm>
              <a:off x="5446239" y="9195086"/>
              <a:ext cx="1038541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2</a:t>
              </a:r>
            </a:p>
          </p:txBody>
        </p:sp>
        <p:sp>
          <p:nvSpPr>
            <p:cNvPr id="151" name="Shape 151"/>
            <p:cNvSpPr/>
            <p:nvPr/>
          </p:nvSpPr>
          <p:spPr>
            <a:xfrm>
              <a:off x="17350314" y="9195086"/>
              <a:ext cx="1038541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5</a:t>
              </a:r>
            </a:p>
          </p:txBody>
        </p:sp>
        <p:sp>
          <p:nvSpPr>
            <p:cNvPr id="157" name="Shape 157"/>
            <p:cNvSpPr/>
            <p:nvPr/>
          </p:nvSpPr>
          <p:spPr>
            <a:xfrm>
              <a:off x="-11907" y="460111"/>
              <a:ext cx="16055862" cy="2321716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3" algn="l" defTabSz="642937">
                <a:lnSpc>
                  <a:spcPts val="27900"/>
                </a:lnSpc>
                <a:defRPr sz="96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  <a:endParaRPr/>
            </a:p>
          </p:txBody>
        </p:sp>
        <p:sp>
          <p:nvSpPr>
            <p:cNvPr id="158" name="Shape 158"/>
            <p:cNvSpPr/>
            <p:nvPr/>
          </p:nvSpPr>
          <p:spPr>
            <a:xfrm rot="5400000">
              <a:off x="15518519" y="985272"/>
              <a:ext cx="2321716" cy="12713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59" name="Shape 159"/>
            <p:cNvSpPr/>
            <p:nvPr/>
          </p:nvSpPr>
          <p:spPr>
            <a:xfrm>
              <a:off x="504898" y="-1182738"/>
              <a:ext cx="16901837" cy="393101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lvl="3" algn="l" defTabSz="642937">
                <a:lnSpc>
                  <a:spcPts val="35600"/>
                </a:lnSpc>
                <a:defRPr sz="15000" b="0" spc="-3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16000" spc="-319" dirty="0"/>
                <a:t>Values</a:t>
              </a:r>
              <a:endParaRPr sz="16000" spc="-319" dirty="0"/>
            </a:p>
          </p:txBody>
        </p:sp>
        <p:sp>
          <p:nvSpPr>
            <p:cNvPr id="160" name="Shape 160"/>
            <p:cNvSpPr/>
            <p:nvPr/>
          </p:nvSpPr>
          <p:spPr>
            <a:xfrm>
              <a:off x="8240" y="3225128"/>
              <a:ext cx="12314562" cy="2321716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3" algn="l" defTabSz="642937">
                <a:lnSpc>
                  <a:spcPts val="27900"/>
                </a:lnSpc>
                <a:defRPr sz="96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  <a:endParaRPr/>
            </a:p>
          </p:txBody>
        </p:sp>
        <p:sp>
          <p:nvSpPr>
            <p:cNvPr id="161" name="Shape 161"/>
            <p:cNvSpPr/>
            <p:nvPr/>
          </p:nvSpPr>
          <p:spPr>
            <a:xfrm rot="5400000">
              <a:off x="11791615" y="3750288"/>
              <a:ext cx="2321715" cy="12713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62" name="Shape 162"/>
            <p:cNvSpPr/>
            <p:nvPr/>
          </p:nvSpPr>
          <p:spPr>
            <a:xfrm>
              <a:off x="504899" y="1566572"/>
              <a:ext cx="15039888" cy="393101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lvl="3" algn="l" defTabSz="642937">
                <a:lnSpc>
                  <a:spcPts val="35600"/>
                </a:lnSpc>
                <a:defRPr sz="16000" b="0" spc="-319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dirty="0"/>
                <a:t>Cartouche</a:t>
              </a:r>
              <a:endParaRPr dirty="0"/>
            </a:p>
          </p:txBody>
        </p:sp>
        <p:sp>
          <p:nvSpPr>
            <p:cNvPr id="163" name="Shape 163"/>
            <p:cNvSpPr/>
            <p:nvPr/>
          </p:nvSpPr>
          <p:spPr>
            <a:xfrm>
              <a:off x="9414264" y="9195086"/>
              <a:ext cx="1038542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3</a:t>
              </a:r>
            </a:p>
          </p:txBody>
        </p:sp>
        <p:sp>
          <p:nvSpPr>
            <p:cNvPr id="165" name="Shape 165"/>
            <p:cNvSpPr/>
            <p:nvPr/>
          </p:nvSpPr>
          <p:spPr>
            <a:xfrm>
              <a:off x="13382290" y="9195086"/>
              <a:ext cx="1038541" cy="1038541"/>
            </a:xfrm>
            <a:prstGeom prst="ellipse">
              <a:avLst/>
            </a:prstGeom>
            <a:solidFill>
              <a:srgbClr val="DC5C5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rPr dirty="0"/>
                <a:t>4</a:t>
              </a:r>
            </a:p>
          </p:txBody>
        </p:sp>
      </p:grpSp>
      <p:sp>
        <p:nvSpPr>
          <p:cNvPr id="34" name="Shape 123">
            <a:extLst>
              <a:ext uri="{FF2B5EF4-FFF2-40B4-BE49-F238E27FC236}">
                <a16:creationId xmlns:a16="http://schemas.microsoft.com/office/drawing/2014/main" id="{9644E759-7563-D34F-8E62-C9254A27D373}"/>
              </a:ext>
            </a:extLst>
          </p:cNvPr>
          <p:cNvSpPr/>
          <p:nvPr/>
        </p:nvSpPr>
        <p:spPr>
          <a:xfrm>
            <a:off x="15730998" y="12505104"/>
            <a:ext cx="8133636" cy="759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r">
              <a:defRPr sz="2000" b="0">
                <a:solidFill>
                  <a:srgbClr val="91919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pPr>
            <a:r>
              <a:rPr lang="en-AU" dirty="0"/>
              <a:t>Image Attribution: </a:t>
            </a:r>
            <a:r>
              <a:rPr lang="en-AU" dirty="0" err="1"/>
              <a:t>Glodi</a:t>
            </a:r>
            <a:r>
              <a:rPr lang="en-AU" dirty="0"/>
              <a:t> </a:t>
            </a:r>
            <a:r>
              <a:rPr lang="en-AU" dirty="0" err="1"/>
              <a:t>Miessi</a:t>
            </a:r>
            <a:r>
              <a:rPr lang="en-AU" dirty="0"/>
              <a:t>, https://</a:t>
            </a:r>
            <a:r>
              <a:rPr lang="en-AU" dirty="0" err="1"/>
              <a:t>unsplash.com</a:t>
            </a:r>
            <a:r>
              <a:rPr lang="en-AU" dirty="0"/>
              <a:t>/photos/</a:t>
            </a:r>
          </a:p>
          <a:p>
            <a:pPr algn="r">
              <a:defRPr sz="2000" b="0">
                <a:solidFill>
                  <a:srgbClr val="91919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pPr>
            <a:r>
              <a:rPr lang="en-AU" dirty="0"/>
              <a:t>AEDL5tCjnFQ</a:t>
            </a:r>
          </a:p>
        </p:txBody>
      </p:sp>
    </p:spTree>
    <p:extLst>
      <p:ext uri="{BB962C8B-B14F-4D97-AF65-F5344CB8AC3E}">
        <p14:creationId xmlns:p14="http://schemas.microsoft.com/office/powerpoint/2010/main" val="387542512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C19EC15C-2767-4E4F-9EF2-C3633E97EB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907" y="-24641"/>
            <a:ext cx="19519900" cy="5981700"/>
          </a:xfrm>
          <a:prstGeom prst="rect">
            <a:avLst/>
          </a:prstGeom>
        </p:spPr>
      </p:pic>
      <p:sp>
        <p:nvSpPr>
          <p:cNvPr id="34" name="Shape 123">
            <a:extLst>
              <a:ext uri="{FF2B5EF4-FFF2-40B4-BE49-F238E27FC236}">
                <a16:creationId xmlns:a16="http://schemas.microsoft.com/office/drawing/2014/main" id="{9644E759-7563-D34F-8E62-C9254A27D373}"/>
              </a:ext>
            </a:extLst>
          </p:cNvPr>
          <p:cNvSpPr/>
          <p:nvPr/>
        </p:nvSpPr>
        <p:spPr>
          <a:xfrm>
            <a:off x="15730998" y="12505104"/>
            <a:ext cx="8133636" cy="759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r">
              <a:defRPr sz="2000" b="0">
                <a:solidFill>
                  <a:srgbClr val="91919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pPr>
            <a:r>
              <a:rPr lang="en-AU" dirty="0"/>
              <a:t>Image Attribution: </a:t>
            </a:r>
            <a:r>
              <a:rPr lang="en-AU" dirty="0" err="1"/>
              <a:t>Glodi</a:t>
            </a:r>
            <a:r>
              <a:rPr lang="en-AU" dirty="0"/>
              <a:t> </a:t>
            </a:r>
            <a:r>
              <a:rPr lang="en-AU" dirty="0" err="1"/>
              <a:t>Miessi</a:t>
            </a:r>
            <a:r>
              <a:rPr lang="en-AU" dirty="0"/>
              <a:t>, https://</a:t>
            </a:r>
            <a:r>
              <a:rPr lang="en-AU" dirty="0" err="1"/>
              <a:t>unsplash.com</a:t>
            </a:r>
            <a:r>
              <a:rPr lang="en-AU" dirty="0"/>
              <a:t>/photos/</a:t>
            </a:r>
          </a:p>
          <a:p>
            <a:pPr algn="r">
              <a:defRPr sz="2000" b="0">
                <a:solidFill>
                  <a:srgbClr val="91919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pPr>
            <a:r>
              <a:rPr lang="en-AU" dirty="0"/>
              <a:t>AEDL5tCjnFQ</a:t>
            </a:r>
          </a:p>
        </p:txBody>
      </p:sp>
      <p:sp>
        <p:nvSpPr>
          <p:cNvPr id="152" name="Shape 152"/>
          <p:cNvSpPr/>
          <p:nvPr/>
        </p:nvSpPr>
        <p:spPr>
          <a:xfrm>
            <a:off x="540163" y="10442288"/>
            <a:ext cx="291464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20 mins</a:t>
            </a:r>
            <a:r>
              <a:rPr dirty="0"/>
              <a:t>]</a:t>
            </a:r>
          </a:p>
        </p:txBody>
      </p:sp>
      <p:sp>
        <p:nvSpPr>
          <p:cNvPr id="153" name="Shape 153"/>
          <p:cNvSpPr/>
          <p:nvPr/>
        </p:nvSpPr>
        <p:spPr>
          <a:xfrm>
            <a:off x="4913184" y="10442288"/>
            <a:ext cx="210465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5 mins</a:t>
            </a:r>
            <a:r>
              <a:rPr dirty="0"/>
              <a:t>] </a:t>
            </a:r>
          </a:p>
        </p:txBody>
      </p:sp>
      <p:sp>
        <p:nvSpPr>
          <p:cNvPr id="154" name="Shape 154"/>
          <p:cNvSpPr/>
          <p:nvPr/>
        </p:nvSpPr>
        <p:spPr>
          <a:xfrm>
            <a:off x="20560482" y="10442288"/>
            <a:ext cx="2554258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flexible</a:t>
            </a:r>
            <a:r>
              <a:rPr dirty="0"/>
              <a:t>]</a:t>
            </a:r>
          </a:p>
        </p:txBody>
      </p:sp>
      <p:sp>
        <p:nvSpPr>
          <p:cNvPr id="155" name="Shape 155"/>
          <p:cNvSpPr/>
          <p:nvPr/>
        </p:nvSpPr>
        <p:spPr>
          <a:xfrm>
            <a:off x="16025702" y="10987347"/>
            <a:ext cx="3687764" cy="2235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902" y="0"/>
                </a:moveTo>
                <a:lnTo>
                  <a:pt x="8659" y="4150"/>
                </a:lnTo>
                <a:lnTo>
                  <a:pt x="1492" y="4150"/>
                </a:lnTo>
                <a:cubicBezTo>
                  <a:pt x="668" y="4150"/>
                  <a:pt x="0" y="5252"/>
                  <a:pt x="0" y="6612"/>
                </a:cubicBezTo>
                <a:lnTo>
                  <a:pt x="0" y="19138"/>
                </a:lnTo>
                <a:cubicBezTo>
                  <a:pt x="0" y="20498"/>
                  <a:pt x="668" y="21600"/>
                  <a:pt x="1492" y="21600"/>
                </a:cubicBezTo>
                <a:lnTo>
                  <a:pt x="20108" y="21600"/>
                </a:lnTo>
                <a:cubicBezTo>
                  <a:pt x="20932" y="21600"/>
                  <a:pt x="21600" y="20498"/>
                  <a:pt x="21600" y="19138"/>
                </a:cubicBezTo>
                <a:lnTo>
                  <a:pt x="21600" y="6612"/>
                </a:lnTo>
                <a:cubicBezTo>
                  <a:pt x="21600" y="5252"/>
                  <a:pt x="20932" y="4150"/>
                  <a:pt x="20108" y="4150"/>
                </a:cubicBezTo>
                <a:lnTo>
                  <a:pt x="13143" y="4150"/>
                </a:lnTo>
                <a:lnTo>
                  <a:pt x="10902" y="0"/>
                </a:lnTo>
                <a:close/>
              </a:path>
            </a:pathLst>
          </a:custGeom>
          <a:solidFill>
            <a:srgbClr val="EE515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/>
          <a:lstStyle>
            <a:lvl1pPr>
              <a:defRPr sz="3000" b="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t>Lorum ipsum dolor sit amet</a:t>
            </a:r>
          </a:p>
        </p:txBody>
      </p:sp>
      <p:sp>
        <p:nvSpPr>
          <p:cNvPr id="156" name="Shape 156"/>
          <p:cNvSpPr/>
          <p:nvPr/>
        </p:nvSpPr>
        <p:spPr>
          <a:xfrm>
            <a:off x="16533544" y="10442288"/>
            <a:ext cx="2672083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flexible</a:t>
            </a:r>
            <a:r>
              <a:rPr dirty="0"/>
              <a:t>]</a:t>
            </a:r>
          </a:p>
        </p:txBody>
      </p:sp>
      <p:sp>
        <p:nvSpPr>
          <p:cNvPr id="164" name="Shape 164"/>
          <p:cNvSpPr/>
          <p:nvPr/>
        </p:nvSpPr>
        <p:spPr>
          <a:xfrm>
            <a:off x="8881209" y="10442288"/>
            <a:ext cx="210465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[5 min</a:t>
            </a:r>
            <a:r>
              <a:rPr lang="en-AU" dirty="0"/>
              <a:t>s</a:t>
            </a:r>
            <a:r>
              <a:rPr dirty="0"/>
              <a:t>]</a:t>
            </a:r>
          </a:p>
        </p:txBody>
      </p:sp>
      <p:sp>
        <p:nvSpPr>
          <p:cNvPr id="166" name="Shape 166"/>
          <p:cNvSpPr/>
          <p:nvPr/>
        </p:nvSpPr>
        <p:spPr>
          <a:xfrm>
            <a:off x="12849235" y="10442288"/>
            <a:ext cx="210465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20</a:t>
            </a:r>
            <a:r>
              <a:rPr dirty="0"/>
              <a:t> min</a:t>
            </a:r>
            <a:r>
              <a:rPr lang="en-AU" dirty="0"/>
              <a:t>s</a:t>
            </a:r>
            <a:r>
              <a:rPr dirty="0"/>
              <a:t>]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62C4E40-F3DE-944C-83FA-894A0483E1A3}"/>
              </a:ext>
            </a:extLst>
          </p:cNvPr>
          <p:cNvGrpSpPr/>
          <p:nvPr/>
        </p:nvGrpSpPr>
        <p:grpSpPr>
          <a:xfrm>
            <a:off x="-11907" y="-1182738"/>
            <a:ext cx="24474866" cy="11416365"/>
            <a:chOff x="-11907" y="-1182738"/>
            <a:chExt cx="24474866" cy="11416365"/>
          </a:xfrm>
        </p:grpSpPr>
        <p:sp>
          <p:nvSpPr>
            <p:cNvPr id="139" name="Shape 139"/>
            <p:cNvSpPr/>
            <p:nvPr/>
          </p:nvSpPr>
          <p:spPr>
            <a:xfrm rot="16200000">
              <a:off x="14734463" y="1317089"/>
              <a:ext cx="6120259" cy="33603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 rot="16200000">
              <a:off x="17562253" y="615600"/>
              <a:ext cx="3063687" cy="168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19899076" y="-60452"/>
              <a:ext cx="4496226" cy="3047293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19212262" y="-576935"/>
              <a:ext cx="5250697" cy="260706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3" algn="l" defTabSz="642937">
                <a:lnSpc>
                  <a:spcPts val="24800"/>
                </a:lnSpc>
                <a:defRPr sz="7000" b="0" spc="-14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dirty="0"/>
                <a:t>PAGE </a:t>
              </a:r>
              <a:r>
                <a:rPr lang="en-AU" dirty="0"/>
                <a:t>168</a:t>
              </a:r>
              <a:endParaRPr dirty="0"/>
            </a:p>
          </p:txBody>
        </p:sp>
        <p:sp>
          <p:nvSpPr>
            <p:cNvPr id="143" name="Shape 143"/>
            <p:cNvSpPr/>
            <p:nvPr/>
          </p:nvSpPr>
          <p:spPr>
            <a:xfrm>
              <a:off x="1334644" y="6636377"/>
              <a:ext cx="21354888" cy="212407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>
              <a:spAutoFit/>
            </a:bodyPr>
            <a:lstStyle>
              <a:lvl1pPr algn="l">
                <a:defRPr b="0">
                  <a:latin typeface="Montserrat Medium"/>
                  <a:ea typeface="Montserrat Medium"/>
                  <a:cs typeface="Montserrat Medium"/>
                  <a:sym typeface="Montserrat Medium"/>
                </a:defRPr>
              </a:lvl1pPr>
            </a:lstStyle>
            <a:p>
              <a:r>
                <a:rPr lang="en-AU" dirty="0"/>
                <a:t>In this exercise, you will visualise your own value system, using the templates provided on the companion website. This will help you better understand what informs and influences your decision-making as well as help you see the values you share with other members of your team. See p.202 for an example of a values cartouche.</a:t>
              </a:r>
            </a:p>
          </p:txBody>
        </p:sp>
        <p:sp>
          <p:nvSpPr>
            <p:cNvPr id="144" name="Shape 144"/>
            <p:cNvSpPr/>
            <p:nvPr/>
          </p:nvSpPr>
          <p:spPr>
            <a:xfrm rot="16200000">
              <a:off x="16480800" y="3733069"/>
              <a:ext cx="2107691" cy="11572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212121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18112142" y="3266047"/>
              <a:ext cx="6294408" cy="2107692"/>
            </a:xfrm>
            <a:prstGeom prst="rect">
              <a:avLst/>
            </a:prstGeom>
            <a:solidFill>
              <a:srgbClr val="212121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20531770" y="3559763"/>
              <a:ext cx="3690112" cy="152926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71437" tIns="71437" rIns="71437" bIns="71437" anchor="ctr">
              <a:spAutoFit/>
            </a:bodyPr>
            <a:lstStyle/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dirty="0"/>
                <a:t>YOU WILL NEED</a:t>
              </a:r>
              <a:br>
                <a:rPr dirty="0"/>
              </a:br>
              <a:r>
                <a:rPr lang="en-AU" dirty="0"/>
                <a:t>2+ people, glue,</a:t>
              </a:r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dirty="0"/>
                <a:t>scissors</a:t>
              </a:r>
              <a:endParaRPr dirty="0"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sp>
          <p:nvSpPr>
            <p:cNvPr id="147" name="Shape 147"/>
            <p:cNvSpPr/>
            <p:nvPr/>
          </p:nvSpPr>
          <p:spPr>
            <a:xfrm>
              <a:off x="2479707" y="9714356"/>
              <a:ext cx="19139561" cy="1"/>
            </a:xfrm>
            <a:prstGeom prst="line">
              <a:avLst/>
            </a:prstGeom>
            <a:ln w="88900">
              <a:solidFill>
                <a:srgbClr val="000000"/>
              </a:solidFill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1478213" y="9195086"/>
              <a:ext cx="1038542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rPr dirty="0"/>
                <a:t>1</a:t>
              </a:r>
            </a:p>
          </p:txBody>
        </p:sp>
        <p:sp>
          <p:nvSpPr>
            <p:cNvPr id="149" name="Shape 149"/>
            <p:cNvSpPr/>
            <p:nvPr/>
          </p:nvSpPr>
          <p:spPr>
            <a:xfrm>
              <a:off x="21318340" y="9195086"/>
              <a:ext cx="1038542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6</a:t>
              </a:r>
            </a:p>
          </p:txBody>
        </p:sp>
        <p:sp>
          <p:nvSpPr>
            <p:cNvPr id="150" name="Shape 150"/>
            <p:cNvSpPr/>
            <p:nvPr/>
          </p:nvSpPr>
          <p:spPr>
            <a:xfrm>
              <a:off x="5446239" y="9195086"/>
              <a:ext cx="1038541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2</a:t>
              </a:r>
            </a:p>
          </p:txBody>
        </p:sp>
        <p:sp>
          <p:nvSpPr>
            <p:cNvPr id="151" name="Shape 151"/>
            <p:cNvSpPr/>
            <p:nvPr/>
          </p:nvSpPr>
          <p:spPr>
            <a:xfrm>
              <a:off x="17350314" y="9195086"/>
              <a:ext cx="1038541" cy="1038541"/>
            </a:xfrm>
            <a:prstGeom prst="ellipse">
              <a:avLst/>
            </a:prstGeom>
            <a:solidFill>
              <a:srgbClr val="DC5C56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rPr dirty="0"/>
                <a:t>5</a:t>
              </a:r>
            </a:p>
          </p:txBody>
        </p:sp>
        <p:sp>
          <p:nvSpPr>
            <p:cNvPr id="157" name="Shape 157"/>
            <p:cNvSpPr/>
            <p:nvPr/>
          </p:nvSpPr>
          <p:spPr>
            <a:xfrm>
              <a:off x="-11907" y="460111"/>
              <a:ext cx="16055862" cy="2321716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3" algn="l" defTabSz="642937">
                <a:lnSpc>
                  <a:spcPts val="27900"/>
                </a:lnSpc>
                <a:defRPr sz="96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  <a:endParaRPr/>
            </a:p>
          </p:txBody>
        </p:sp>
        <p:sp>
          <p:nvSpPr>
            <p:cNvPr id="158" name="Shape 158"/>
            <p:cNvSpPr/>
            <p:nvPr/>
          </p:nvSpPr>
          <p:spPr>
            <a:xfrm rot="5400000">
              <a:off x="15518519" y="985272"/>
              <a:ext cx="2321716" cy="12713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59" name="Shape 159"/>
            <p:cNvSpPr/>
            <p:nvPr/>
          </p:nvSpPr>
          <p:spPr>
            <a:xfrm>
              <a:off x="504898" y="-1182738"/>
              <a:ext cx="16901837" cy="393101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lvl="3" algn="l" defTabSz="642937">
                <a:lnSpc>
                  <a:spcPts val="35600"/>
                </a:lnSpc>
                <a:defRPr sz="15000" b="0" spc="-3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16000" spc="-319" dirty="0"/>
                <a:t>Values</a:t>
              </a:r>
              <a:endParaRPr sz="16000" spc="-319" dirty="0"/>
            </a:p>
          </p:txBody>
        </p:sp>
        <p:sp>
          <p:nvSpPr>
            <p:cNvPr id="160" name="Shape 160"/>
            <p:cNvSpPr/>
            <p:nvPr/>
          </p:nvSpPr>
          <p:spPr>
            <a:xfrm>
              <a:off x="8240" y="3225128"/>
              <a:ext cx="12314562" cy="2321716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3" algn="l" defTabSz="642937">
                <a:lnSpc>
                  <a:spcPts val="27900"/>
                </a:lnSpc>
                <a:defRPr sz="96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  <a:endParaRPr/>
            </a:p>
          </p:txBody>
        </p:sp>
        <p:sp>
          <p:nvSpPr>
            <p:cNvPr id="161" name="Shape 161"/>
            <p:cNvSpPr/>
            <p:nvPr/>
          </p:nvSpPr>
          <p:spPr>
            <a:xfrm rot="5400000">
              <a:off x="11791615" y="3750288"/>
              <a:ext cx="2321715" cy="12713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62" name="Shape 162"/>
            <p:cNvSpPr/>
            <p:nvPr/>
          </p:nvSpPr>
          <p:spPr>
            <a:xfrm>
              <a:off x="504899" y="1566572"/>
              <a:ext cx="15039888" cy="393101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lvl="3" algn="l" defTabSz="642937">
                <a:lnSpc>
                  <a:spcPts val="35600"/>
                </a:lnSpc>
                <a:defRPr sz="16000" b="0" spc="-319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dirty="0"/>
                <a:t>Cartouche</a:t>
              </a:r>
              <a:endParaRPr dirty="0"/>
            </a:p>
          </p:txBody>
        </p:sp>
        <p:sp>
          <p:nvSpPr>
            <p:cNvPr id="163" name="Shape 163"/>
            <p:cNvSpPr/>
            <p:nvPr/>
          </p:nvSpPr>
          <p:spPr>
            <a:xfrm>
              <a:off x="9414264" y="9195086"/>
              <a:ext cx="1038542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3</a:t>
              </a:r>
            </a:p>
          </p:txBody>
        </p:sp>
        <p:sp>
          <p:nvSpPr>
            <p:cNvPr id="165" name="Shape 165"/>
            <p:cNvSpPr/>
            <p:nvPr/>
          </p:nvSpPr>
          <p:spPr>
            <a:xfrm>
              <a:off x="13382290" y="9195086"/>
              <a:ext cx="1038541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81834965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874D63C7-F197-4D47-80BA-9496FF468B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907" y="-24641"/>
            <a:ext cx="19519900" cy="5981700"/>
          </a:xfrm>
          <a:prstGeom prst="rect">
            <a:avLst/>
          </a:prstGeom>
        </p:spPr>
      </p:pic>
      <p:sp>
        <p:nvSpPr>
          <p:cNvPr id="34" name="Shape 123">
            <a:extLst>
              <a:ext uri="{FF2B5EF4-FFF2-40B4-BE49-F238E27FC236}">
                <a16:creationId xmlns:a16="http://schemas.microsoft.com/office/drawing/2014/main" id="{9644E759-7563-D34F-8E62-C9254A27D373}"/>
              </a:ext>
            </a:extLst>
          </p:cNvPr>
          <p:cNvSpPr/>
          <p:nvPr/>
        </p:nvSpPr>
        <p:spPr>
          <a:xfrm>
            <a:off x="15730998" y="12505104"/>
            <a:ext cx="8133636" cy="759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r">
              <a:defRPr sz="2000" b="0">
                <a:solidFill>
                  <a:srgbClr val="91919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pPr>
            <a:r>
              <a:rPr lang="en-AU" dirty="0"/>
              <a:t>Image Attribution: </a:t>
            </a:r>
            <a:r>
              <a:rPr lang="en-AU" dirty="0" err="1"/>
              <a:t>Glodi</a:t>
            </a:r>
            <a:r>
              <a:rPr lang="en-AU" dirty="0"/>
              <a:t> </a:t>
            </a:r>
            <a:r>
              <a:rPr lang="en-AU" dirty="0" err="1"/>
              <a:t>Miessi</a:t>
            </a:r>
            <a:r>
              <a:rPr lang="en-AU" dirty="0"/>
              <a:t>, https://</a:t>
            </a:r>
            <a:r>
              <a:rPr lang="en-AU" dirty="0" err="1"/>
              <a:t>unsplash.com</a:t>
            </a:r>
            <a:r>
              <a:rPr lang="en-AU" dirty="0"/>
              <a:t>/photos/</a:t>
            </a:r>
          </a:p>
          <a:p>
            <a:pPr algn="r">
              <a:defRPr sz="2000" b="0">
                <a:solidFill>
                  <a:srgbClr val="91919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pPr>
            <a:r>
              <a:rPr lang="en-AU" dirty="0"/>
              <a:t>AEDL5tCjnFQ</a:t>
            </a:r>
          </a:p>
        </p:txBody>
      </p:sp>
      <p:sp>
        <p:nvSpPr>
          <p:cNvPr id="152" name="Shape 152"/>
          <p:cNvSpPr/>
          <p:nvPr/>
        </p:nvSpPr>
        <p:spPr>
          <a:xfrm>
            <a:off x="540163" y="10442288"/>
            <a:ext cx="291464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20 mins</a:t>
            </a:r>
            <a:r>
              <a:rPr dirty="0"/>
              <a:t>]</a:t>
            </a:r>
          </a:p>
        </p:txBody>
      </p:sp>
      <p:sp>
        <p:nvSpPr>
          <p:cNvPr id="153" name="Shape 153"/>
          <p:cNvSpPr/>
          <p:nvPr/>
        </p:nvSpPr>
        <p:spPr>
          <a:xfrm>
            <a:off x="4913184" y="10442288"/>
            <a:ext cx="210465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5 mins</a:t>
            </a:r>
            <a:r>
              <a:rPr dirty="0"/>
              <a:t>] </a:t>
            </a:r>
          </a:p>
        </p:txBody>
      </p:sp>
      <p:sp>
        <p:nvSpPr>
          <p:cNvPr id="154" name="Shape 154"/>
          <p:cNvSpPr/>
          <p:nvPr/>
        </p:nvSpPr>
        <p:spPr>
          <a:xfrm>
            <a:off x="20560482" y="10442288"/>
            <a:ext cx="2554258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flexible</a:t>
            </a:r>
            <a:r>
              <a:rPr dirty="0"/>
              <a:t>]</a:t>
            </a:r>
          </a:p>
        </p:txBody>
      </p:sp>
      <p:sp>
        <p:nvSpPr>
          <p:cNvPr id="155" name="Shape 155"/>
          <p:cNvSpPr/>
          <p:nvPr/>
        </p:nvSpPr>
        <p:spPr>
          <a:xfrm>
            <a:off x="19993728" y="10987347"/>
            <a:ext cx="3687764" cy="2235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902" y="0"/>
                </a:moveTo>
                <a:lnTo>
                  <a:pt x="8659" y="4150"/>
                </a:lnTo>
                <a:lnTo>
                  <a:pt x="1492" y="4150"/>
                </a:lnTo>
                <a:cubicBezTo>
                  <a:pt x="668" y="4150"/>
                  <a:pt x="0" y="5252"/>
                  <a:pt x="0" y="6612"/>
                </a:cubicBezTo>
                <a:lnTo>
                  <a:pt x="0" y="19138"/>
                </a:lnTo>
                <a:cubicBezTo>
                  <a:pt x="0" y="20498"/>
                  <a:pt x="668" y="21600"/>
                  <a:pt x="1492" y="21600"/>
                </a:cubicBezTo>
                <a:lnTo>
                  <a:pt x="20108" y="21600"/>
                </a:lnTo>
                <a:cubicBezTo>
                  <a:pt x="20932" y="21600"/>
                  <a:pt x="21600" y="20498"/>
                  <a:pt x="21600" y="19138"/>
                </a:cubicBezTo>
                <a:lnTo>
                  <a:pt x="21600" y="6612"/>
                </a:lnTo>
                <a:cubicBezTo>
                  <a:pt x="21600" y="5252"/>
                  <a:pt x="20932" y="4150"/>
                  <a:pt x="20108" y="4150"/>
                </a:cubicBezTo>
                <a:lnTo>
                  <a:pt x="13143" y="4150"/>
                </a:lnTo>
                <a:lnTo>
                  <a:pt x="10902" y="0"/>
                </a:lnTo>
                <a:close/>
              </a:path>
            </a:pathLst>
          </a:custGeom>
          <a:solidFill>
            <a:srgbClr val="EE515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sz="3000" b="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t>Lorum ipsum dolor sit amet</a:t>
            </a:r>
          </a:p>
        </p:txBody>
      </p:sp>
      <p:sp>
        <p:nvSpPr>
          <p:cNvPr id="156" name="Shape 156"/>
          <p:cNvSpPr/>
          <p:nvPr/>
        </p:nvSpPr>
        <p:spPr>
          <a:xfrm>
            <a:off x="16533544" y="10442288"/>
            <a:ext cx="2672083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flexible</a:t>
            </a:r>
            <a:r>
              <a:rPr dirty="0"/>
              <a:t>]</a:t>
            </a:r>
          </a:p>
        </p:txBody>
      </p:sp>
      <p:sp>
        <p:nvSpPr>
          <p:cNvPr id="164" name="Shape 164"/>
          <p:cNvSpPr/>
          <p:nvPr/>
        </p:nvSpPr>
        <p:spPr>
          <a:xfrm>
            <a:off x="8881209" y="10442288"/>
            <a:ext cx="210465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[5 min</a:t>
            </a:r>
            <a:r>
              <a:rPr lang="en-AU" dirty="0"/>
              <a:t>s</a:t>
            </a:r>
            <a:r>
              <a:rPr dirty="0"/>
              <a:t>]</a:t>
            </a:r>
          </a:p>
        </p:txBody>
      </p:sp>
      <p:sp>
        <p:nvSpPr>
          <p:cNvPr id="166" name="Shape 166"/>
          <p:cNvSpPr/>
          <p:nvPr/>
        </p:nvSpPr>
        <p:spPr>
          <a:xfrm>
            <a:off x="12849235" y="10442288"/>
            <a:ext cx="210465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20</a:t>
            </a:r>
            <a:r>
              <a:rPr dirty="0"/>
              <a:t> min</a:t>
            </a:r>
            <a:r>
              <a:rPr lang="en-AU" dirty="0"/>
              <a:t>s</a:t>
            </a:r>
            <a:r>
              <a:rPr dirty="0"/>
              <a:t>]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62C4E40-F3DE-944C-83FA-894A0483E1A3}"/>
              </a:ext>
            </a:extLst>
          </p:cNvPr>
          <p:cNvGrpSpPr/>
          <p:nvPr/>
        </p:nvGrpSpPr>
        <p:grpSpPr>
          <a:xfrm>
            <a:off x="-11907" y="-1182738"/>
            <a:ext cx="24474866" cy="11416365"/>
            <a:chOff x="-11907" y="-1182738"/>
            <a:chExt cx="24474866" cy="11416365"/>
          </a:xfrm>
        </p:grpSpPr>
        <p:sp>
          <p:nvSpPr>
            <p:cNvPr id="139" name="Shape 139"/>
            <p:cNvSpPr/>
            <p:nvPr/>
          </p:nvSpPr>
          <p:spPr>
            <a:xfrm rot="16200000">
              <a:off x="14734463" y="1317089"/>
              <a:ext cx="6120259" cy="33603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 rot="16200000">
              <a:off x="17562253" y="615600"/>
              <a:ext cx="3063687" cy="168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19899076" y="-60452"/>
              <a:ext cx="4496226" cy="3047293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19212262" y="-576935"/>
              <a:ext cx="5250697" cy="260706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3" algn="l" defTabSz="642937">
                <a:lnSpc>
                  <a:spcPts val="24800"/>
                </a:lnSpc>
                <a:defRPr sz="7000" b="0" spc="-14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dirty="0"/>
                <a:t>PAGE </a:t>
              </a:r>
              <a:r>
                <a:rPr lang="en-AU" dirty="0"/>
                <a:t>168</a:t>
              </a:r>
              <a:endParaRPr dirty="0"/>
            </a:p>
          </p:txBody>
        </p:sp>
        <p:sp>
          <p:nvSpPr>
            <p:cNvPr id="143" name="Shape 143"/>
            <p:cNvSpPr/>
            <p:nvPr/>
          </p:nvSpPr>
          <p:spPr>
            <a:xfrm>
              <a:off x="1334644" y="6636377"/>
              <a:ext cx="21354888" cy="212407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>
              <a:spAutoFit/>
            </a:bodyPr>
            <a:lstStyle>
              <a:lvl1pPr algn="l">
                <a:defRPr b="0">
                  <a:latin typeface="Montserrat Medium"/>
                  <a:ea typeface="Montserrat Medium"/>
                  <a:cs typeface="Montserrat Medium"/>
                  <a:sym typeface="Montserrat Medium"/>
                </a:defRPr>
              </a:lvl1pPr>
            </a:lstStyle>
            <a:p>
              <a:r>
                <a:rPr lang="en-AU" dirty="0"/>
                <a:t>In this exercise, you will visualise your own value system, using the templates provided on the companion website. This will help you better understand what informs and influences your decision-making as well as help you see the values you share with other members of your team. See p.202 for an example of a values cartouche.</a:t>
              </a:r>
            </a:p>
          </p:txBody>
        </p:sp>
        <p:sp>
          <p:nvSpPr>
            <p:cNvPr id="144" name="Shape 144"/>
            <p:cNvSpPr/>
            <p:nvPr/>
          </p:nvSpPr>
          <p:spPr>
            <a:xfrm rot="16200000">
              <a:off x="16480800" y="3733069"/>
              <a:ext cx="2107691" cy="11572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212121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18112142" y="3266047"/>
              <a:ext cx="6294408" cy="2107692"/>
            </a:xfrm>
            <a:prstGeom prst="rect">
              <a:avLst/>
            </a:prstGeom>
            <a:solidFill>
              <a:srgbClr val="212121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20531770" y="3559763"/>
              <a:ext cx="3690112" cy="152926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71437" tIns="71437" rIns="71437" bIns="71437" anchor="ctr">
              <a:spAutoFit/>
            </a:bodyPr>
            <a:lstStyle/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dirty="0"/>
                <a:t>YOU WILL NEED</a:t>
              </a:r>
              <a:br>
                <a:rPr dirty="0"/>
              </a:br>
              <a:r>
                <a:rPr lang="en-AU" dirty="0"/>
                <a:t>2+ people, glue,</a:t>
              </a:r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dirty="0"/>
                <a:t>scissors</a:t>
              </a:r>
              <a:endParaRPr dirty="0"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sp>
          <p:nvSpPr>
            <p:cNvPr id="147" name="Shape 147"/>
            <p:cNvSpPr/>
            <p:nvPr/>
          </p:nvSpPr>
          <p:spPr>
            <a:xfrm>
              <a:off x="2479707" y="9714356"/>
              <a:ext cx="19139561" cy="1"/>
            </a:xfrm>
            <a:prstGeom prst="line">
              <a:avLst/>
            </a:prstGeom>
            <a:ln w="88900">
              <a:solidFill>
                <a:srgbClr val="000000"/>
              </a:solidFill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1478213" y="9195086"/>
              <a:ext cx="1038542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149" name="Shape 149"/>
            <p:cNvSpPr/>
            <p:nvPr/>
          </p:nvSpPr>
          <p:spPr>
            <a:xfrm>
              <a:off x="21318340" y="9195086"/>
              <a:ext cx="1038542" cy="1038541"/>
            </a:xfrm>
            <a:prstGeom prst="ellipse">
              <a:avLst/>
            </a:prstGeom>
            <a:solidFill>
              <a:srgbClr val="DC5C5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6</a:t>
              </a:r>
            </a:p>
          </p:txBody>
        </p:sp>
        <p:sp>
          <p:nvSpPr>
            <p:cNvPr id="150" name="Shape 150"/>
            <p:cNvSpPr/>
            <p:nvPr/>
          </p:nvSpPr>
          <p:spPr>
            <a:xfrm>
              <a:off x="5446239" y="9195086"/>
              <a:ext cx="1038541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2</a:t>
              </a:r>
            </a:p>
          </p:txBody>
        </p:sp>
        <p:sp>
          <p:nvSpPr>
            <p:cNvPr id="151" name="Shape 151"/>
            <p:cNvSpPr/>
            <p:nvPr/>
          </p:nvSpPr>
          <p:spPr>
            <a:xfrm>
              <a:off x="17350314" y="9195086"/>
              <a:ext cx="1038541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5</a:t>
              </a:r>
            </a:p>
          </p:txBody>
        </p:sp>
        <p:sp>
          <p:nvSpPr>
            <p:cNvPr id="157" name="Shape 157"/>
            <p:cNvSpPr/>
            <p:nvPr/>
          </p:nvSpPr>
          <p:spPr>
            <a:xfrm>
              <a:off x="-11907" y="460111"/>
              <a:ext cx="16055862" cy="2321716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3" algn="l" defTabSz="642937">
                <a:lnSpc>
                  <a:spcPts val="27900"/>
                </a:lnSpc>
                <a:defRPr sz="96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  <a:endParaRPr/>
            </a:p>
          </p:txBody>
        </p:sp>
        <p:sp>
          <p:nvSpPr>
            <p:cNvPr id="158" name="Shape 158"/>
            <p:cNvSpPr/>
            <p:nvPr/>
          </p:nvSpPr>
          <p:spPr>
            <a:xfrm rot="5400000">
              <a:off x="15518519" y="985272"/>
              <a:ext cx="2321716" cy="12713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59" name="Shape 159"/>
            <p:cNvSpPr/>
            <p:nvPr/>
          </p:nvSpPr>
          <p:spPr>
            <a:xfrm>
              <a:off x="504898" y="-1182738"/>
              <a:ext cx="16901837" cy="393101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lvl="3" algn="l" defTabSz="642937">
                <a:lnSpc>
                  <a:spcPts val="35600"/>
                </a:lnSpc>
                <a:defRPr sz="15000" b="0" spc="-3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16000" spc="-319" dirty="0"/>
                <a:t>Values</a:t>
              </a:r>
              <a:endParaRPr sz="16000" spc="-319" dirty="0"/>
            </a:p>
          </p:txBody>
        </p:sp>
        <p:sp>
          <p:nvSpPr>
            <p:cNvPr id="160" name="Shape 160"/>
            <p:cNvSpPr/>
            <p:nvPr/>
          </p:nvSpPr>
          <p:spPr>
            <a:xfrm>
              <a:off x="8240" y="3225128"/>
              <a:ext cx="12314562" cy="2321716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3" algn="l" defTabSz="642937">
                <a:lnSpc>
                  <a:spcPts val="27900"/>
                </a:lnSpc>
                <a:defRPr sz="96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  <a:endParaRPr/>
            </a:p>
          </p:txBody>
        </p:sp>
        <p:sp>
          <p:nvSpPr>
            <p:cNvPr id="161" name="Shape 161"/>
            <p:cNvSpPr/>
            <p:nvPr/>
          </p:nvSpPr>
          <p:spPr>
            <a:xfrm rot="5400000">
              <a:off x="11791615" y="3750288"/>
              <a:ext cx="2321715" cy="12713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62" name="Shape 162"/>
            <p:cNvSpPr/>
            <p:nvPr/>
          </p:nvSpPr>
          <p:spPr>
            <a:xfrm>
              <a:off x="504899" y="1566572"/>
              <a:ext cx="15039888" cy="393101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lvl="3" algn="l" defTabSz="642937">
                <a:lnSpc>
                  <a:spcPts val="35600"/>
                </a:lnSpc>
                <a:defRPr sz="16000" b="0" spc="-319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dirty="0"/>
                <a:t>Cartouche</a:t>
              </a:r>
              <a:endParaRPr dirty="0"/>
            </a:p>
          </p:txBody>
        </p:sp>
        <p:sp>
          <p:nvSpPr>
            <p:cNvPr id="163" name="Shape 163"/>
            <p:cNvSpPr/>
            <p:nvPr/>
          </p:nvSpPr>
          <p:spPr>
            <a:xfrm>
              <a:off x="9414264" y="9195086"/>
              <a:ext cx="1038542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3</a:t>
              </a:r>
            </a:p>
          </p:txBody>
        </p:sp>
        <p:sp>
          <p:nvSpPr>
            <p:cNvPr id="165" name="Shape 165"/>
            <p:cNvSpPr/>
            <p:nvPr/>
          </p:nvSpPr>
          <p:spPr>
            <a:xfrm>
              <a:off x="13382290" y="9195086"/>
              <a:ext cx="1038541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1337806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70CE6CA-E7EF-514A-B38E-128157A4801C}"/>
              </a:ext>
            </a:extLst>
          </p:cNvPr>
          <p:cNvGrpSpPr/>
          <p:nvPr/>
        </p:nvGrpSpPr>
        <p:grpSpPr>
          <a:xfrm>
            <a:off x="-36937" y="-2011"/>
            <a:ext cx="24496471" cy="12569404"/>
            <a:chOff x="-36937" y="-2011"/>
            <a:chExt cx="24496471" cy="12569404"/>
          </a:xfrm>
        </p:grpSpPr>
        <p:pic>
          <p:nvPicPr>
            <p:cNvPr id="324" name="pasted-image.pdf"/>
            <p:cNvPicPr>
              <a:picLocks noChangeAspect="1"/>
            </p:cNvPicPr>
            <p:nvPr/>
          </p:nvPicPr>
          <p:blipFill>
            <a:blip r:embed="rId2"/>
            <a:srcRect l="57245" t="62662" r="8715"/>
            <a:stretch>
              <a:fillRect/>
            </a:stretch>
          </p:blipFill>
          <p:spPr>
            <a:xfrm>
              <a:off x="1587" y="-2011"/>
              <a:ext cx="24457947" cy="12569404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325" name="Shape 325"/>
            <p:cNvSpPr/>
            <p:nvPr/>
          </p:nvSpPr>
          <p:spPr>
            <a:xfrm>
              <a:off x="765506" y="1801174"/>
              <a:ext cx="11256646" cy="169227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71437" tIns="71437" rIns="71437" bIns="71437">
              <a:spAutoFit/>
            </a:bodyPr>
            <a:lstStyle>
              <a:lvl1pPr algn="l">
                <a:defRPr sz="10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Share your work!</a:t>
              </a:r>
            </a:p>
          </p:txBody>
        </p:sp>
        <p:sp>
          <p:nvSpPr>
            <p:cNvPr id="326" name="Shape 326"/>
            <p:cNvSpPr/>
            <p:nvPr/>
          </p:nvSpPr>
          <p:spPr>
            <a:xfrm>
              <a:off x="-36937" y="3546077"/>
              <a:ext cx="24457874" cy="1"/>
            </a:xfrm>
            <a:prstGeom prst="line">
              <a:avLst/>
            </a:prstGeom>
            <a:ln w="215900">
              <a:solidFill>
                <a:srgbClr val="FFFFFF"/>
              </a:solidFill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27" name="Shape 327"/>
            <p:cNvSpPr/>
            <p:nvPr/>
          </p:nvSpPr>
          <p:spPr>
            <a:xfrm>
              <a:off x="855906" y="4285057"/>
              <a:ext cx="18232196" cy="76517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>
              <a:spAutoFit/>
            </a:bodyPr>
            <a:lstStyle>
              <a:lvl1pPr algn="l" defTabSz="457200"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Upload photos of your work:</a:t>
              </a:r>
            </a:p>
          </p:txBody>
        </p:sp>
        <p:sp>
          <p:nvSpPr>
            <p:cNvPr id="328" name="Shape 328"/>
            <p:cNvSpPr/>
            <p:nvPr/>
          </p:nvSpPr>
          <p:spPr>
            <a:xfrm>
              <a:off x="855906" y="5114881"/>
              <a:ext cx="18232196" cy="449897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>
              <a:spAutoFit/>
            </a:bodyPr>
            <a:lstStyle/>
            <a:p>
              <a:pPr algn="l" defTabSz="457200"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endParaRPr/>
            </a:p>
            <a:p>
              <a:pPr marL="793750" indent="-793750" algn="l" defTabSz="457200">
                <a:buSzPct val="100000"/>
                <a:buAutoNum type="arabicParenR"/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t>Go to: </a:t>
              </a:r>
              <a:r>
                <a:rPr i="1">
                  <a:latin typeface="Montserrat-Italic"/>
                  <a:ea typeface="Montserrat-Italic"/>
                  <a:cs typeface="Montserrat-Italic"/>
                  <a:sym typeface="Montserrat-Italic"/>
                </a:rPr>
                <a:t>add URL here</a:t>
              </a:r>
            </a:p>
            <a:p>
              <a:pPr marL="793750" indent="-793750" algn="l" defTabSz="457200">
                <a:buSzPct val="100000"/>
                <a:buAutoNum type="arabicParenR"/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t>Enter the password: </a:t>
              </a:r>
              <a:r>
                <a:rPr i="1">
                  <a:latin typeface="Montserrat-Italic"/>
                  <a:ea typeface="Montserrat-Italic"/>
                  <a:cs typeface="Montserrat-Italic"/>
                  <a:sym typeface="Montserrat-Italic"/>
                </a:rPr>
                <a:t>password</a:t>
              </a:r>
            </a:p>
            <a:p>
              <a:pPr marL="793750" indent="-793750" algn="l" defTabSz="457200">
                <a:buSzPct val="100000"/>
                <a:buAutoNum type="arabicParenR"/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t>Upload a photo and caption of your work</a:t>
              </a:r>
            </a:p>
            <a:p>
              <a:pPr marL="793750" indent="-793750" algn="l" defTabSz="457200">
                <a:buSzPct val="100000"/>
                <a:buAutoNum type="arabicParenR"/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t>Wait for moderation</a:t>
              </a:r>
            </a:p>
            <a:p>
              <a:pPr marL="793750" indent="-793750" algn="l" defTabSz="457200">
                <a:buSzPct val="100000"/>
                <a:buAutoNum type="arabicParenR"/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t>View others’ ideas  </a:t>
              </a:r>
            </a:p>
          </p:txBody>
        </p:sp>
        <p:sp>
          <p:nvSpPr>
            <p:cNvPr id="329" name="Shape 329"/>
            <p:cNvSpPr/>
            <p:nvPr/>
          </p:nvSpPr>
          <p:spPr>
            <a:xfrm>
              <a:off x="765719" y="9722610"/>
              <a:ext cx="18232198" cy="212407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>
              <a:spAutoFit/>
            </a:bodyPr>
            <a:lstStyle/>
            <a:p>
              <a:pPr algn="l" defTabSz="457200">
                <a:defRPr b="0" i="1">
                  <a:solidFill>
                    <a:srgbClr val="FFFFFF"/>
                  </a:solidFill>
                  <a:latin typeface="Montserrat-Italic"/>
                  <a:ea typeface="Montserrat-Italic"/>
                  <a:cs typeface="Montserrat-Italic"/>
                  <a:sym typeface="Montserrat-Italic"/>
                </a:defRPr>
              </a:pPr>
              <a:r>
                <a:t>A note to facilitators:</a:t>
              </a:r>
            </a:p>
            <a:p>
              <a:pPr algn="l" defTabSz="457200">
                <a:defRPr b="0" i="1">
                  <a:solidFill>
                    <a:srgbClr val="FFFFFF"/>
                  </a:solidFill>
                  <a:latin typeface="Montserrat-Italic"/>
                  <a:ea typeface="Montserrat-Italic"/>
                  <a:cs typeface="Montserrat-Italic"/>
                  <a:sym typeface="Montserrat-Italic"/>
                </a:defRPr>
              </a:pPr>
              <a:r>
                <a:t>Use this slide to give instructions for post-exercise sharing activities. These could take the form of facilitator-guided discussions, mini-presentations, or digital sharing via existing platforms (e.g. padlet) - as described here. Delete this paragraph when ready.</a:t>
              </a:r>
            </a:p>
          </p:txBody>
        </p:sp>
      </p:grp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1089</Words>
  <Application>Microsoft Macintosh PowerPoint</Application>
  <PresentationFormat>Custom</PresentationFormat>
  <Paragraphs>160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2" baseType="lpstr">
      <vt:lpstr>Helvetica Neue Light</vt:lpstr>
      <vt:lpstr>Montserrat Bold</vt:lpstr>
      <vt:lpstr>Montserrat-Italic</vt:lpstr>
      <vt:lpstr>Montserrat-BoldItalic</vt:lpstr>
      <vt:lpstr>Montserrat Medium</vt:lpstr>
      <vt:lpstr>Tw Cen MT</vt:lpstr>
      <vt:lpstr>Helvetica Neue Thin</vt:lpstr>
      <vt:lpstr>Palatino</vt:lpstr>
      <vt:lpstr>Helvetica Neue Medium</vt:lpstr>
      <vt:lpstr>Helvetica Light</vt:lpstr>
      <vt:lpstr>Helvetica Neue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Melinda Gaughwin</cp:lastModifiedBy>
  <cp:revision>14</cp:revision>
  <dcterms:modified xsi:type="dcterms:W3CDTF">2021-01-31T06:10:29Z</dcterms:modified>
</cp:coreProperties>
</file>