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1"/>
  </p:notesMasterIdLst>
  <p:sldIdLst>
    <p:sldId id="256" r:id="rId2"/>
    <p:sldId id="257" r:id="rId3"/>
    <p:sldId id="259" r:id="rId4"/>
    <p:sldId id="265" r:id="rId5"/>
    <p:sldId id="266" r:id="rId6"/>
    <p:sldId id="267" r:id="rId7"/>
    <p:sldId id="268" r:id="rId8"/>
    <p:sldId id="263" r:id="rId9"/>
    <p:sldId id="264" r:id="rId10"/>
  </p:sldIdLst>
  <p:sldSz cx="24384000" cy="13716000"/>
  <p:notesSz cx="6858000" cy="9144000"/>
  <p:embeddedFontLst>
    <p:embeddedFont>
      <p:font typeface="Montserrat Bold" pitchFamily="2" charset="77"/>
      <p:bold r:id="rId12"/>
      <p:italic r:id="rId13"/>
      <p:boldItalic r:id="rId14"/>
    </p:embeddedFont>
    <p:embeddedFont>
      <p:font typeface="Montserrat Medium" pitchFamily="2" charset="77"/>
      <p:regular r:id="rId15"/>
      <p:italic r:id="rId16"/>
    </p:embeddedFont>
    <p:embeddedFont>
      <p:font typeface="Montserrat-BoldItalic" pitchFamily="2" charset="77"/>
      <p:bold r:id="rId17"/>
      <p:italic r:id="rId18"/>
      <p:boldItalic r:id="rId19"/>
    </p:embeddedFont>
    <p:embeddedFont>
      <p:font typeface="Montserrat-Italic" pitchFamily="2" charset="77"/>
      <p:italic r:id="rId20"/>
    </p:embeddedFont>
    <p:embeddedFont>
      <p:font typeface="Tw Cen MT" panose="020B0602020104020603" pitchFamily="34" charset="77"/>
      <p:regular r:id="rId21"/>
      <p:bold r:id="rId22"/>
      <p:italic r:id="rId23"/>
      <p:boldItalic r:id="rId24"/>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5150"/>
    <a:srgbClr val="D6D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56"/>
    <p:restoredTop sz="94694"/>
  </p:normalViewPr>
  <p:slideViewPr>
    <p:cSldViewPr snapToGrid="0" snapToObjects="1">
      <p:cViewPr varScale="1">
        <p:scale>
          <a:sx n="55" d="100"/>
          <a:sy n="55" d="100"/>
        </p:scale>
        <p:origin x="184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4833937" y="2303859"/>
            <a:ext cx="14716126" cy="4643438"/>
          </a:xfrm>
          <a:prstGeom prst="rect">
            <a:avLst/>
          </a:prstGeom>
        </p:spPr>
        <p:txBody>
          <a:bodyPr anchor="b"/>
          <a:lstStyle/>
          <a:p>
            <a:r>
              <a:t>Title Text</a:t>
            </a:r>
          </a:p>
        </p:txBody>
      </p:sp>
      <p:sp>
        <p:nvSpPr>
          <p:cNvPr id="12" name="Shape 12"/>
          <p:cNvSpPr>
            <a:spLocks noGrp="1"/>
          </p:cNvSpPr>
          <p:nvPr>
            <p:ph type="body" sz="quarter" idx="1"/>
          </p:nvPr>
        </p:nvSpPr>
        <p:spPr>
          <a:xfrm>
            <a:off x="4833937" y="7090171"/>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4833937" y="8947546"/>
            <a:ext cx="14716126" cy="64770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Shape 94"/>
          <p:cNvSpPr>
            <a:spLocks noGrp="1"/>
          </p:cNvSpPr>
          <p:nvPr>
            <p:ph type="body" sz="quarter" idx="14"/>
          </p:nvPr>
        </p:nvSpPr>
        <p:spPr>
          <a:xfrm>
            <a:off x="4833937" y="5997575"/>
            <a:ext cx="14716126" cy="863601"/>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3047999" y="0"/>
            <a:ext cx="18288001" cy="13716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sz="half" idx="13"/>
          </p:nvPr>
        </p:nvSpPr>
        <p:spPr>
          <a:xfrm>
            <a:off x="5334000" y="946546"/>
            <a:ext cx="13716001" cy="8304611"/>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4833937" y="9447609"/>
            <a:ext cx="14716126" cy="2000251"/>
          </a:xfrm>
          <a:prstGeom prst="rect">
            <a:avLst/>
          </a:prstGeom>
        </p:spPr>
        <p:txBody>
          <a:bodyPr anchor="b"/>
          <a:lstStyle/>
          <a:p>
            <a:r>
              <a:t>Title Text</a:t>
            </a:r>
          </a:p>
        </p:txBody>
      </p:sp>
      <p:sp>
        <p:nvSpPr>
          <p:cNvPr id="22" name="Shape 22"/>
          <p:cNvSpPr>
            <a:spLocks noGrp="1"/>
          </p:cNvSpPr>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4833937" y="4536281"/>
            <a:ext cx="14716126" cy="4643438"/>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2495609" y="892968"/>
            <a:ext cx="7500938" cy="11555017"/>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4387453" y="892968"/>
            <a:ext cx="7500938" cy="5607845"/>
          </a:xfrm>
          <a:prstGeom prst="rect">
            <a:avLst/>
          </a:prstGeom>
        </p:spPr>
        <p:txBody>
          <a:bodyPr anchor="b"/>
          <a:lstStyle>
            <a:lvl1pPr>
              <a:defRPr sz="8400"/>
            </a:lvl1pPr>
          </a:lstStyle>
          <a:p>
            <a:r>
              <a:t>Title Text</a:t>
            </a:r>
          </a:p>
        </p:txBody>
      </p:sp>
      <p:sp>
        <p:nvSpPr>
          <p:cNvPr id="40" name="Shape 40"/>
          <p:cNvSpPr>
            <a:spLocks noGrp="1"/>
          </p:cNvSpPr>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quarter" idx="13"/>
          </p:nvPr>
        </p:nvSpPr>
        <p:spPr>
          <a:xfrm>
            <a:off x="12495609" y="3643312"/>
            <a:ext cx="7500938" cy="8840392"/>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4387453" y="1785937"/>
            <a:ext cx="15609094" cy="101441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12495609" y="1250156"/>
            <a:ext cx="7500938" cy="5304235"/>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387453" y="357187"/>
            <a:ext cx="15609094" cy="3036095"/>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Title Text</a:t>
            </a:r>
          </a:p>
        </p:txBody>
      </p:sp>
      <p:sp>
        <p:nvSpPr>
          <p:cNvPr id="3" name="Shape 3"/>
          <p:cNvSpPr>
            <a:spLocks noGrp="1"/>
          </p:cNvSpPr>
          <p:nvPr>
            <p:ph type="body" idx="1"/>
          </p:nvPr>
        </p:nvSpPr>
        <p:spPr>
          <a:xfrm>
            <a:off x="4387453" y="3643312"/>
            <a:ext cx="15609094" cy="884039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1pPr>
      <a:lvl2pPr marL="0" marR="0" indent="228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2pPr>
      <a:lvl3pPr marL="0" marR="0" indent="457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3pPr>
      <a:lvl4pPr marL="0" marR="0" indent="685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4pPr>
      <a:lvl5pPr marL="0" marR="0" indent="9144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5pPr>
      <a:lvl6pPr marL="0" marR="0" indent="11430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6pPr>
      <a:lvl7pPr marL="0" marR="0" indent="1371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7pPr>
      <a:lvl8pPr marL="0" marR="0" indent="1600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8pPr>
      <a:lvl9pPr marL="0" marR="0" indent="1828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www.designthinkmakebreakrepeat.com" TargetMode="External"/><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551AD4-F256-394D-8F77-94E7B6766591}"/>
              </a:ext>
            </a:extLst>
          </p:cNvPr>
          <p:cNvPicPr>
            <a:picLocks noChangeAspect="1"/>
          </p:cNvPicPr>
          <p:nvPr/>
        </p:nvPicPr>
        <p:blipFill>
          <a:blip r:embed="rId2"/>
          <a:stretch>
            <a:fillRect/>
          </a:stretch>
        </p:blipFill>
        <p:spPr>
          <a:xfrm>
            <a:off x="-46299" y="-51838"/>
            <a:ext cx="24445576" cy="11221231"/>
          </a:xfrm>
          <a:prstGeom prst="rect">
            <a:avLst/>
          </a:prstGeom>
        </p:spPr>
      </p:pic>
      <p:grpSp>
        <p:nvGrpSpPr>
          <p:cNvPr id="2" name="Group 1">
            <a:extLst>
              <a:ext uri="{FF2B5EF4-FFF2-40B4-BE49-F238E27FC236}">
                <a16:creationId xmlns:a16="http://schemas.microsoft.com/office/drawing/2014/main" id="{4B683B06-C66D-8246-BF84-530FCF5B5077}"/>
              </a:ext>
            </a:extLst>
          </p:cNvPr>
          <p:cNvGrpSpPr/>
          <p:nvPr/>
        </p:nvGrpSpPr>
        <p:grpSpPr>
          <a:xfrm>
            <a:off x="-76853" y="-61728"/>
            <a:ext cx="24470177" cy="13049478"/>
            <a:chOff x="-50727" y="-66503"/>
            <a:chExt cx="24470177" cy="13049478"/>
          </a:xfrm>
        </p:grpSpPr>
        <p:sp>
          <p:nvSpPr>
            <p:cNvPr id="120" name="Shape 120"/>
            <p:cNvSpPr/>
            <p:nvPr/>
          </p:nvSpPr>
          <p:spPr>
            <a:xfrm>
              <a:off x="585599" y="11961543"/>
              <a:ext cx="7343356" cy="102143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l">
                <a:defRPr sz="5700" b="0">
                  <a:latin typeface="Montserrat Bold"/>
                  <a:ea typeface="Montserrat Bold"/>
                  <a:cs typeface="Montserrat Bold"/>
                  <a:sym typeface="Montserrat Bold"/>
                </a:defRPr>
              </a:pPr>
              <a:r>
                <a:rPr dirty="0">
                  <a:solidFill>
                    <a:srgbClr val="EE5150"/>
                  </a:solidFill>
                </a:rPr>
                <a:t>TURN TO: </a:t>
              </a:r>
              <a:r>
                <a:rPr dirty="0"/>
                <a:t>Page </a:t>
              </a:r>
              <a:r>
                <a:rPr lang="en-AU" dirty="0"/>
                <a:t>176</a:t>
              </a:r>
              <a:endParaRPr dirty="0"/>
            </a:p>
          </p:txBody>
        </p:sp>
        <p:sp>
          <p:nvSpPr>
            <p:cNvPr id="121" name="Shape 121"/>
            <p:cNvSpPr/>
            <p:nvPr/>
          </p:nvSpPr>
          <p:spPr>
            <a:xfrm>
              <a:off x="-50727" y="-66503"/>
              <a:ext cx="24445576" cy="11221231"/>
            </a:xfrm>
            <a:prstGeom prst="rect">
              <a:avLst/>
            </a:prstGeom>
            <a:solidFill>
              <a:srgbClr val="000000">
                <a:alpha val="30000"/>
              </a:srgbClr>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22" name="Shape 122"/>
            <p:cNvSpPr/>
            <p:nvPr/>
          </p:nvSpPr>
          <p:spPr>
            <a:xfrm>
              <a:off x="13058" y="11257466"/>
              <a:ext cx="24406392" cy="1"/>
            </a:xfrm>
            <a:prstGeom prst="line">
              <a:avLst/>
            </a:prstGeom>
            <a:ln w="203200">
              <a:solidFill>
                <a:srgbClr val="FF283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26" name="Shape 126"/>
            <p:cNvSpPr/>
            <p:nvPr/>
          </p:nvSpPr>
          <p:spPr>
            <a:xfrm>
              <a:off x="643885" y="273045"/>
              <a:ext cx="16388463"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endParaRPr sz="16000" spc="-319" dirty="0"/>
            </a:p>
          </p:txBody>
        </p:sp>
        <p:sp>
          <p:nvSpPr>
            <p:cNvPr id="127" name="Shape 127"/>
            <p:cNvSpPr/>
            <p:nvPr/>
          </p:nvSpPr>
          <p:spPr>
            <a:xfrm>
              <a:off x="1205292" y="7275075"/>
              <a:ext cx="9518630" cy="189859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spAutoFit/>
            </a:bodyPr>
            <a:lstStyle/>
            <a:p>
              <a:pPr algn="l">
                <a:defRPr sz="5700" i="1">
                  <a:solidFill>
                    <a:srgbClr val="FFFFFF"/>
                  </a:solidFill>
                  <a:latin typeface="Palatino"/>
                  <a:ea typeface="Palatino"/>
                  <a:cs typeface="Palatino"/>
                  <a:sym typeface="Palatino"/>
                </a:defRPr>
              </a:pPr>
              <a:r>
                <a:rPr lang="en-AU" dirty="0"/>
                <a:t>Unlocking creative thinking</a:t>
              </a:r>
            </a:p>
            <a:p>
              <a:pPr algn="l">
                <a:defRPr sz="5700" i="1">
                  <a:solidFill>
                    <a:srgbClr val="FFFFFF"/>
                  </a:solidFill>
                  <a:latin typeface="Palatino"/>
                  <a:ea typeface="Palatino"/>
                  <a:cs typeface="Palatino"/>
                  <a:sym typeface="Palatino"/>
                </a:defRPr>
              </a:pPr>
              <a:r>
                <a:rPr lang="en-AU" dirty="0"/>
                <a:t>by encouraging terrible ideas</a:t>
              </a:r>
            </a:p>
          </p:txBody>
        </p:sp>
      </p:grpSp>
      <p:sp>
        <p:nvSpPr>
          <p:cNvPr id="7" name="TextBox 6">
            <a:extLst>
              <a:ext uri="{FF2B5EF4-FFF2-40B4-BE49-F238E27FC236}">
                <a16:creationId xmlns:a16="http://schemas.microsoft.com/office/drawing/2014/main" id="{492611FA-B1D9-FC4A-922A-559AD11BA2EA}"/>
              </a:ext>
            </a:extLst>
          </p:cNvPr>
          <p:cNvSpPr txBox="1"/>
          <p:nvPr/>
        </p:nvSpPr>
        <p:spPr>
          <a:xfrm>
            <a:off x="26421987" y="6481029"/>
            <a:ext cx="144334"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3" name="Shape 275">
            <a:extLst>
              <a:ext uri="{FF2B5EF4-FFF2-40B4-BE49-F238E27FC236}">
                <a16:creationId xmlns:a16="http://schemas.microsoft.com/office/drawing/2014/main" id="{47A6E198-26E2-E14A-BD44-084976A69F90}"/>
              </a:ext>
            </a:extLst>
          </p:cNvPr>
          <p:cNvSpPr/>
          <p:nvPr/>
        </p:nvSpPr>
        <p:spPr>
          <a:xfrm>
            <a:off x="16175715" y="11735663"/>
            <a:ext cx="7449218" cy="2298705"/>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endParaRPr lang="en-AU" dirty="0"/>
          </a:p>
          <a:p>
            <a:pPr algn="r">
              <a:defRPr sz="2000" b="0">
                <a:solidFill>
                  <a:srgbClr val="919191"/>
                </a:solidFill>
                <a:latin typeface="Montserrat Medium"/>
                <a:ea typeface="Montserrat Medium"/>
                <a:cs typeface="Montserrat Medium"/>
                <a:sym typeface="Montserrat Medium"/>
              </a:defRPr>
            </a:pPr>
            <a:endParaRPr lang="en-AU" dirty="0"/>
          </a:p>
          <a:p>
            <a:pPr algn="r">
              <a:defRPr sz="2000" b="0">
                <a:solidFill>
                  <a:srgbClr val="919191"/>
                </a:solidFill>
                <a:latin typeface="Montserrat Medium"/>
                <a:ea typeface="Montserrat Medium"/>
                <a:cs typeface="Montserrat Medium"/>
                <a:sym typeface="Montserrat Medium"/>
              </a:defRPr>
            </a:pPr>
            <a:r>
              <a:rPr dirty="0"/>
              <a:t>Image Attribution</a:t>
            </a:r>
            <a:r>
              <a:rPr lang="en-AU" dirty="0"/>
              <a:t>: </a:t>
            </a:r>
            <a:r>
              <a:rPr lang="en-AU" sz="2000" b="0" dirty="0" err="1">
                <a:sym typeface="Montserrat Medium"/>
              </a:rPr>
              <a:t>Soozed</a:t>
            </a:r>
            <a:r>
              <a:rPr lang="en-AU" sz="2000" b="0" dirty="0">
                <a:sym typeface="Montserrat Medium"/>
              </a:rPr>
              <a:t>, CC BY 2.0, https://</a:t>
            </a:r>
            <a:r>
              <a:rPr lang="en-AU" sz="2000" b="0" dirty="0" err="1">
                <a:sym typeface="Montserrat Medium"/>
              </a:rPr>
              <a:t>www.flickr</a:t>
            </a:r>
            <a:r>
              <a:rPr lang="en-AU" sz="2000" b="0" dirty="0">
                <a:sym typeface="Montserrat Medium"/>
              </a:rPr>
              <a:t>.</a:t>
            </a:r>
          </a:p>
          <a:p>
            <a:pPr algn="r">
              <a:defRPr sz="2000" b="0">
                <a:solidFill>
                  <a:srgbClr val="919191"/>
                </a:solidFill>
                <a:latin typeface="Montserrat Medium"/>
                <a:ea typeface="Montserrat Medium"/>
                <a:cs typeface="Montserrat Medium"/>
                <a:sym typeface="Montserrat Medium"/>
              </a:defRPr>
            </a:pPr>
            <a:r>
              <a:rPr lang="en-AU" sz="2000" b="0" dirty="0">
                <a:sym typeface="Montserrat Medium"/>
              </a:rPr>
              <a:t>com/photos/</a:t>
            </a:r>
            <a:r>
              <a:rPr lang="en-AU" sz="2000" b="0" dirty="0" err="1">
                <a:sym typeface="Montserrat Medium"/>
              </a:rPr>
              <a:t>soozed</a:t>
            </a:r>
            <a:r>
              <a:rPr lang="en-AU" sz="2000" b="0" dirty="0">
                <a:sym typeface="Montserrat Medium"/>
              </a:rPr>
              <a:t>/10345656063</a:t>
            </a:r>
          </a:p>
          <a:p>
            <a:pPr algn="r">
              <a:defRPr sz="2000" b="0">
                <a:solidFill>
                  <a:srgbClr val="919191"/>
                </a:solidFill>
                <a:latin typeface="Montserrat Medium"/>
                <a:ea typeface="Montserrat Medium"/>
                <a:cs typeface="Montserrat Medium"/>
                <a:sym typeface="Montserrat Medium"/>
              </a:defRPr>
            </a:pPr>
            <a:r>
              <a:rPr lang="en-AU" sz="2000" b="0" dirty="0">
                <a:sym typeface="Montserrat Medium"/>
              </a:rPr>
              <a:t> </a:t>
            </a:r>
          </a:p>
          <a:p>
            <a:pPr algn="r">
              <a:defRPr sz="2000" b="0">
                <a:solidFill>
                  <a:srgbClr val="919191"/>
                </a:solidFill>
                <a:latin typeface="Montserrat Medium"/>
                <a:ea typeface="Montserrat Medium"/>
                <a:cs typeface="Montserrat Medium"/>
                <a:sym typeface="Montserrat Medium"/>
              </a:defRPr>
            </a:pPr>
            <a:endParaRPr lang="en-AU" sz="2000" b="0" dirty="0">
              <a:sym typeface="Montserrat Medium"/>
            </a:endParaRPr>
          </a:p>
          <a:p>
            <a:pPr algn="r">
              <a:defRPr sz="2000" b="0">
                <a:solidFill>
                  <a:srgbClr val="919191"/>
                </a:solidFill>
                <a:latin typeface="Montserrat Medium"/>
                <a:ea typeface="Montserrat Medium"/>
                <a:cs typeface="Montserrat Medium"/>
                <a:sym typeface="Montserrat Medium"/>
              </a:defRPr>
            </a:pPr>
            <a:endParaRPr lang="en-AU" dirty="0"/>
          </a:p>
        </p:txBody>
      </p:sp>
      <p:sp>
        <p:nvSpPr>
          <p:cNvPr id="14" name="Shape 181">
            <a:extLst>
              <a:ext uri="{FF2B5EF4-FFF2-40B4-BE49-F238E27FC236}">
                <a16:creationId xmlns:a16="http://schemas.microsoft.com/office/drawing/2014/main" id="{1F3C64CB-C6A1-544A-A555-79CBF51A77F1}"/>
              </a:ext>
            </a:extLst>
          </p:cNvPr>
          <p:cNvSpPr/>
          <p:nvPr/>
        </p:nvSpPr>
        <p:spPr>
          <a:xfrm>
            <a:off x="15277" y="1922385"/>
            <a:ext cx="15465404"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5" name="Shape 182">
            <a:extLst>
              <a:ext uri="{FF2B5EF4-FFF2-40B4-BE49-F238E27FC236}">
                <a16:creationId xmlns:a16="http://schemas.microsoft.com/office/drawing/2014/main" id="{D6CFF576-C34E-4E43-9483-1447B5935D9D}"/>
              </a:ext>
            </a:extLst>
          </p:cNvPr>
          <p:cNvSpPr/>
          <p:nvPr/>
        </p:nvSpPr>
        <p:spPr>
          <a:xfrm rot="5400000">
            <a:off x="14954662" y="2447546"/>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6" name="Shape 184">
            <a:extLst>
              <a:ext uri="{FF2B5EF4-FFF2-40B4-BE49-F238E27FC236}">
                <a16:creationId xmlns:a16="http://schemas.microsoft.com/office/drawing/2014/main" id="{0F7CB8AF-11F3-D74B-BAE8-73752ECA6EAE}"/>
              </a:ext>
            </a:extLst>
          </p:cNvPr>
          <p:cNvSpPr/>
          <p:nvPr/>
        </p:nvSpPr>
        <p:spPr>
          <a:xfrm>
            <a:off x="-17886" y="4509602"/>
            <a:ext cx="14252179"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7" name="Shape 185">
            <a:extLst>
              <a:ext uri="{FF2B5EF4-FFF2-40B4-BE49-F238E27FC236}">
                <a16:creationId xmlns:a16="http://schemas.microsoft.com/office/drawing/2014/main" id="{BFE24087-35BC-2742-922E-19DEAF99D769}"/>
              </a:ext>
            </a:extLst>
          </p:cNvPr>
          <p:cNvSpPr/>
          <p:nvPr/>
        </p:nvSpPr>
        <p:spPr>
          <a:xfrm rot="5400000">
            <a:off x="13684126" y="5040270"/>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0" name="Shape 156">
            <a:extLst>
              <a:ext uri="{FF2B5EF4-FFF2-40B4-BE49-F238E27FC236}">
                <a16:creationId xmlns:a16="http://schemas.microsoft.com/office/drawing/2014/main" id="{6CC6E7BE-9F5E-804F-8514-D4977D6ACF73}"/>
              </a:ext>
            </a:extLst>
          </p:cNvPr>
          <p:cNvSpPr/>
          <p:nvPr/>
        </p:nvSpPr>
        <p:spPr>
          <a:xfrm>
            <a:off x="559473" y="418089"/>
            <a:ext cx="15385148" cy="3783921"/>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dirty="0"/>
              <a:t>Worst</a:t>
            </a:r>
            <a:endParaRPr dirty="0"/>
          </a:p>
        </p:txBody>
      </p:sp>
      <p:sp>
        <p:nvSpPr>
          <p:cNvPr id="21" name="Shape 159">
            <a:extLst>
              <a:ext uri="{FF2B5EF4-FFF2-40B4-BE49-F238E27FC236}">
                <a16:creationId xmlns:a16="http://schemas.microsoft.com/office/drawing/2014/main" id="{1EFCF6CA-16AD-5847-B587-1973C081CFE4}"/>
              </a:ext>
            </a:extLst>
          </p:cNvPr>
          <p:cNvSpPr/>
          <p:nvPr/>
        </p:nvSpPr>
        <p:spPr>
          <a:xfrm>
            <a:off x="445887" y="3047397"/>
            <a:ext cx="22531343" cy="3783921"/>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dirty="0"/>
              <a:t>Possible Idea</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5150"/>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E79712-EAC0-BC4E-8A78-8168B628BA08}"/>
              </a:ext>
            </a:extLst>
          </p:cNvPr>
          <p:cNvGrpSpPr/>
          <p:nvPr/>
        </p:nvGrpSpPr>
        <p:grpSpPr>
          <a:xfrm>
            <a:off x="-254236" y="-14040"/>
            <a:ext cx="24118870" cy="13122893"/>
            <a:chOff x="-254236" y="-14040"/>
            <a:chExt cx="24118870" cy="13122893"/>
          </a:xfrm>
        </p:grpSpPr>
        <p:sp>
          <p:nvSpPr>
            <p:cNvPr id="132" name="Shape 132"/>
            <p:cNvSpPr/>
            <p:nvPr/>
          </p:nvSpPr>
          <p:spPr>
            <a:xfrm>
              <a:off x="5037" y="-14040"/>
              <a:ext cx="17893267" cy="5201171"/>
            </a:xfrm>
            <a:prstGeom prst="rect">
              <a:avLst/>
            </a:prstGeom>
            <a:solidFill>
              <a:srgbClr val="FFFFFF"/>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33" name="Shape 133"/>
            <p:cNvSpPr/>
            <p:nvPr/>
          </p:nvSpPr>
          <p:spPr>
            <a:xfrm rot="5400000">
              <a:off x="16462800" y="1429342"/>
              <a:ext cx="5169185" cy="22824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DFFFD"/>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4" name="Shape 134"/>
            <p:cNvSpPr/>
            <p:nvPr/>
          </p:nvSpPr>
          <p:spPr>
            <a:xfrm>
              <a:off x="-254236" y="108341"/>
              <a:ext cx="18096576" cy="492442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defRPr sz="15000" b="0" spc="-300">
                  <a:solidFill>
                    <a:srgbClr val="EE5150"/>
                  </a:solidFill>
                  <a:latin typeface="Montserrat Bold"/>
                  <a:ea typeface="Montserrat Bold"/>
                  <a:cs typeface="Montserrat Bold"/>
                  <a:sym typeface="Montserrat Bold"/>
                </a:defRPr>
              </a:pPr>
              <a:r>
                <a:rPr lang="en-AU" sz="16000" spc="-319" dirty="0"/>
                <a:t>Worst </a:t>
              </a:r>
            </a:p>
            <a:p>
              <a:pPr lvl="3" algn="l" defTabSz="642937">
                <a:defRPr sz="15000" b="0" spc="-300">
                  <a:solidFill>
                    <a:srgbClr val="EE5150"/>
                  </a:solidFill>
                  <a:latin typeface="Montserrat Bold"/>
                  <a:ea typeface="Montserrat Bold"/>
                  <a:cs typeface="Montserrat Bold"/>
                  <a:sym typeface="Montserrat Bold"/>
                </a:defRPr>
              </a:pPr>
              <a:r>
                <a:rPr lang="en-AU" sz="16000" spc="-319" dirty="0"/>
                <a:t>Possible Idea</a:t>
              </a:r>
              <a:endParaRPr sz="16000" spc="-319" dirty="0"/>
            </a:p>
          </p:txBody>
        </p:sp>
        <p:sp>
          <p:nvSpPr>
            <p:cNvPr id="135" name="Shape 135"/>
            <p:cNvSpPr/>
            <p:nvPr/>
          </p:nvSpPr>
          <p:spPr>
            <a:xfrm>
              <a:off x="18745136" y="12661177"/>
              <a:ext cx="5119498" cy="4476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a:solidFill>
                    <a:srgbClr val="FFFFFF"/>
                  </a:solidFill>
                </a:rPr>
                <a:t>Image Attribution: Lorum ipsum dolor</a:t>
              </a:r>
              <a:r>
                <a:t> </a:t>
              </a:r>
            </a:p>
          </p:txBody>
        </p:sp>
      </p:grpSp>
      <p:sp>
        <p:nvSpPr>
          <p:cNvPr id="136" name="Shape 136"/>
          <p:cNvSpPr/>
          <p:nvPr/>
        </p:nvSpPr>
        <p:spPr>
          <a:xfrm>
            <a:off x="688027" y="5976336"/>
            <a:ext cx="3419298" cy="9810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gn="l" defTabSz="457200">
              <a:lnSpc>
                <a:spcPts val="7500"/>
              </a:lnSpc>
              <a:defRPr sz="5400" b="0">
                <a:solidFill>
                  <a:srgbClr val="FFFFFF"/>
                </a:solidFill>
                <a:latin typeface="Montserrat Bold"/>
                <a:ea typeface="Montserrat Bold"/>
                <a:cs typeface="Montserrat Bold"/>
                <a:sym typeface="Montserrat Bold"/>
              </a:defRPr>
            </a:lvl1pPr>
          </a:lstStyle>
          <a:p>
            <a:r>
              <a:t>Example: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BFFEA5-9C50-994F-A4A0-3138DB5C641F}"/>
              </a:ext>
            </a:extLst>
          </p:cNvPr>
          <p:cNvPicPr>
            <a:picLocks noChangeAspect="1"/>
          </p:cNvPicPr>
          <p:nvPr/>
        </p:nvPicPr>
        <p:blipFill>
          <a:blip r:embed="rId2"/>
          <a:stretch>
            <a:fillRect/>
          </a:stretch>
        </p:blipFill>
        <p:spPr>
          <a:xfrm>
            <a:off x="-57808" y="-13560"/>
            <a:ext cx="19532600" cy="5854700"/>
          </a:xfrm>
          <a:prstGeom prst="rect">
            <a:avLst/>
          </a:prstGeom>
        </p:spPr>
      </p:pic>
      <p:sp>
        <p:nvSpPr>
          <p:cNvPr id="180" name="Shape 180"/>
          <p:cNvSpPr/>
          <p:nvPr/>
        </p:nvSpPr>
        <p:spPr>
          <a:xfrm>
            <a:off x="153602" y="11114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rPr dirty="0" err="1"/>
              <a:t>Lorum</a:t>
            </a:r>
            <a:r>
              <a:rPr dirty="0"/>
              <a:t> ipsum dolor sit </a:t>
            </a:r>
            <a:r>
              <a:rPr dirty="0" err="1"/>
              <a:t>amet</a:t>
            </a:r>
            <a:endParaRPr dirty="0"/>
          </a:p>
        </p:txBody>
      </p:sp>
      <p:sp>
        <p:nvSpPr>
          <p:cNvPr id="190" name="Shape 190"/>
          <p:cNvSpPr/>
          <p:nvPr/>
        </p:nvSpPr>
        <p:spPr>
          <a:xfrm>
            <a:off x="19369023" y="10470228"/>
            <a:ext cx="4937177"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10 mins</a:t>
            </a:r>
            <a:r>
              <a:rPr dirty="0"/>
              <a:t>]</a:t>
            </a:r>
          </a:p>
        </p:txBody>
      </p:sp>
      <p:sp>
        <p:nvSpPr>
          <p:cNvPr id="191" name="Shape 191"/>
          <p:cNvSpPr/>
          <p:nvPr/>
        </p:nvSpPr>
        <p:spPr>
          <a:xfrm>
            <a:off x="5905190"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flexible</a:t>
            </a:r>
            <a:r>
              <a:rPr dirty="0"/>
              <a:t>] </a:t>
            </a:r>
          </a:p>
        </p:txBody>
      </p:sp>
      <p:sp>
        <p:nvSpPr>
          <p:cNvPr id="192" name="Shape 192"/>
          <p:cNvSpPr/>
          <p:nvPr/>
        </p:nvSpPr>
        <p:spPr>
          <a:xfrm>
            <a:off x="10654207" y="10470228"/>
            <a:ext cx="2867003" cy="636712"/>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10 </a:t>
            </a:r>
            <a:r>
              <a:rPr dirty="0"/>
              <a:t>mins] </a:t>
            </a:r>
          </a:p>
        </p:txBody>
      </p:sp>
      <p:sp>
        <p:nvSpPr>
          <p:cNvPr id="193" name="Shape 193"/>
          <p:cNvSpPr/>
          <p:nvPr/>
        </p:nvSpPr>
        <p:spPr>
          <a:xfrm>
            <a:off x="15825254"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94" name="Shape 194"/>
          <p:cNvSpPr/>
          <p:nvPr/>
        </p:nvSpPr>
        <p:spPr>
          <a:xfrm>
            <a:off x="945158"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 mins</a:t>
            </a:r>
            <a:r>
              <a:rPr dirty="0"/>
              <a:t>]</a:t>
            </a:r>
          </a:p>
        </p:txBody>
      </p:sp>
      <p:grpSp>
        <p:nvGrpSpPr>
          <p:cNvPr id="2" name="Group 1">
            <a:extLst>
              <a:ext uri="{FF2B5EF4-FFF2-40B4-BE49-F238E27FC236}">
                <a16:creationId xmlns:a16="http://schemas.microsoft.com/office/drawing/2014/main" id="{FD763EF7-1938-124C-BF71-FF8E2D6C7F2D}"/>
              </a:ext>
            </a:extLst>
          </p:cNvPr>
          <p:cNvGrpSpPr/>
          <p:nvPr/>
        </p:nvGrpSpPr>
        <p:grpSpPr>
          <a:xfrm>
            <a:off x="-317812" y="-831565"/>
            <a:ext cx="24810268" cy="11065192"/>
            <a:chOff x="-347309" y="-831565"/>
            <a:chExt cx="24810268" cy="11065192"/>
          </a:xfrm>
        </p:grpSpPr>
        <p:sp>
          <p:nvSpPr>
            <p:cNvPr id="168" name="Shape 168"/>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0" name="Shape 170"/>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2" name="Shape 172"/>
            <p:cNvSpPr/>
            <p:nvPr/>
          </p:nvSpPr>
          <p:spPr>
            <a:xfrm>
              <a:off x="1372043" y="6614097"/>
              <a:ext cx="21354888" cy="1621597"/>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work as a team to come up with as many bad ideas as possible. Focus on your own design problem, or follow the ‘Autonomous Vehicles’ brief (p.181). Use sticky notes to record ideas, or follow the format suggested by brainwriting 6-3-5 (p.32) or group passing (p.82).</a:t>
              </a:r>
            </a:p>
          </p:txBody>
        </p:sp>
        <p:sp>
          <p:nvSpPr>
            <p:cNvPr id="174" name="Shape 174"/>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dirty="0"/>
            </a:p>
          </p:txBody>
        </p:sp>
        <p:sp>
          <p:nvSpPr>
            <p:cNvPr id="175" name="Shape 175"/>
            <p:cNvSpPr/>
            <p:nvPr/>
          </p:nvSpPr>
          <p:spPr>
            <a:xfrm>
              <a:off x="20299335" y="3547064"/>
              <a:ext cx="3922547" cy="1529264"/>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dirty="0"/>
                <a:t>YOU WILL NEED</a:t>
              </a:r>
              <a:br>
                <a:rPr lang="en-AU" dirty="0"/>
              </a:br>
              <a:r>
                <a:rPr lang="en-AU" dirty="0"/>
                <a:t>3-6 people, sticky</a:t>
              </a:r>
            </a:p>
            <a:p>
              <a:pPr marR="254000" algn="r">
                <a:defRPr sz="3000" b="0">
                  <a:solidFill>
                    <a:srgbClr val="FFFFFF"/>
                  </a:solidFill>
                  <a:latin typeface="Montserrat Bold"/>
                  <a:ea typeface="Montserrat Bold"/>
                  <a:cs typeface="Montserrat Bold"/>
                  <a:sym typeface="Montserrat Bold"/>
                </a:defRPr>
              </a:pPr>
              <a:r>
                <a:rPr lang="en-AU" dirty="0"/>
                <a:t>notes, markers</a:t>
              </a:r>
              <a:endParaRPr sz="1200" b="1" dirty="0">
                <a:solidFill>
                  <a:srgbClr val="000000"/>
                </a:solidFill>
                <a:latin typeface="Times"/>
                <a:ea typeface="Times"/>
                <a:cs typeface="Times"/>
                <a:sym typeface="Times"/>
              </a:endParaRPr>
            </a:p>
          </p:txBody>
        </p:sp>
        <p:sp>
          <p:nvSpPr>
            <p:cNvPr id="176" name="Shape 176"/>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7" name="Shape 177"/>
            <p:cNvSpPr/>
            <p:nvPr/>
          </p:nvSpPr>
          <p:spPr>
            <a:xfrm>
              <a:off x="1478213" y="9195086"/>
              <a:ext cx="1038542" cy="1038541"/>
            </a:xfrm>
            <a:prstGeom prst="ellipse">
              <a:avLst/>
            </a:prstGeom>
            <a:solidFill>
              <a:srgbClr val="EF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1</a:t>
              </a:r>
            </a:p>
          </p:txBody>
        </p:sp>
        <p:sp>
          <p:nvSpPr>
            <p:cNvPr id="178" name="Shape 178"/>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79" name="Shape 179"/>
            <p:cNvSpPr/>
            <p:nvPr/>
          </p:nvSpPr>
          <p:spPr>
            <a:xfrm>
              <a:off x="16358308"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181" name="Shape 181"/>
            <p:cNvSpPr/>
            <p:nvPr/>
          </p:nvSpPr>
          <p:spPr>
            <a:xfrm>
              <a:off x="-100579" y="632249"/>
              <a:ext cx="15465404"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82" name="Shape 182"/>
            <p:cNvSpPr/>
            <p:nvPr/>
          </p:nvSpPr>
          <p:spPr>
            <a:xfrm rot="5400000">
              <a:off x="14838806" y="1157410"/>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84" name="Shape 184"/>
            <p:cNvSpPr/>
            <p:nvPr/>
          </p:nvSpPr>
          <p:spPr>
            <a:xfrm>
              <a:off x="-39958" y="3219466"/>
              <a:ext cx="14252179"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85" name="Shape 185"/>
            <p:cNvSpPr/>
            <p:nvPr/>
          </p:nvSpPr>
          <p:spPr>
            <a:xfrm rot="5400000">
              <a:off x="13662054" y="3750134"/>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87" name="Shape 187"/>
            <p:cNvSpPr/>
            <p:nvPr/>
          </p:nvSpPr>
          <p:spPr>
            <a:xfrm>
              <a:off x="6438245" y="9195086"/>
              <a:ext cx="1038542" cy="1038541"/>
            </a:xfrm>
            <a:prstGeom prst="ellipse">
              <a:avLst/>
            </a:prstGeom>
            <a:solidFill>
              <a:schemeClr val="bg2"/>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2</a:t>
              </a:r>
            </a:p>
          </p:txBody>
        </p:sp>
        <p:sp>
          <p:nvSpPr>
            <p:cNvPr id="188" name="Shape 188"/>
            <p:cNvSpPr/>
            <p:nvPr/>
          </p:nvSpPr>
          <p:spPr>
            <a:xfrm>
              <a:off x="11398277"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30" name="Shape 140">
              <a:extLst>
                <a:ext uri="{FF2B5EF4-FFF2-40B4-BE49-F238E27FC236}">
                  <a16:creationId xmlns:a16="http://schemas.microsoft.com/office/drawing/2014/main" id="{50CEB38B-4B39-5847-A945-8F5921CE79CB}"/>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1" name="Shape 142">
              <a:extLst>
                <a:ext uri="{FF2B5EF4-FFF2-40B4-BE49-F238E27FC236}">
                  <a16:creationId xmlns:a16="http://schemas.microsoft.com/office/drawing/2014/main" id="{CAB9BE9C-80D2-9F47-98EE-AF3D02E35014}"/>
                </a:ext>
              </a:extLst>
            </p:cNvPr>
            <p:cNvSpPr/>
            <p:nvPr/>
          </p:nvSpPr>
          <p:spPr>
            <a:xfrm>
              <a:off x="19212262" y="-571854"/>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176</a:t>
              </a:r>
              <a:endParaRPr dirty="0"/>
            </a:p>
          </p:txBody>
        </p:sp>
        <p:sp>
          <p:nvSpPr>
            <p:cNvPr id="32" name="Shape 144">
              <a:extLst>
                <a:ext uri="{FF2B5EF4-FFF2-40B4-BE49-F238E27FC236}">
                  <a16:creationId xmlns:a16="http://schemas.microsoft.com/office/drawing/2014/main" id="{E93F0E45-1C6E-D744-B18D-009D18D484E1}"/>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3" name="Shape 156">
              <a:extLst>
                <a:ext uri="{FF2B5EF4-FFF2-40B4-BE49-F238E27FC236}">
                  <a16:creationId xmlns:a16="http://schemas.microsoft.com/office/drawing/2014/main" id="{EB45CDDC-AEDD-9048-A855-05D1E1E87981}"/>
                </a:ext>
              </a:extLst>
            </p:cNvPr>
            <p:cNvSpPr/>
            <p:nvPr/>
          </p:nvSpPr>
          <p:spPr>
            <a:xfrm>
              <a:off x="-233723" y="-831565"/>
              <a:ext cx="15385148" cy="3783921"/>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dirty="0"/>
                <a:t>Worst</a:t>
              </a:r>
              <a:endParaRPr dirty="0"/>
            </a:p>
          </p:txBody>
        </p:sp>
        <p:sp>
          <p:nvSpPr>
            <p:cNvPr id="34" name="Shape 159">
              <a:extLst>
                <a:ext uri="{FF2B5EF4-FFF2-40B4-BE49-F238E27FC236}">
                  <a16:creationId xmlns:a16="http://schemas.microsoft.com/office/drawing/2014/main" id="{FA950B92-6270-0344-85BE-099851257F0E}"/>
                </a:ext>
              </a:extLst>
            </p:cNvPr>
            <p:cNvSpPr/>
            <p:nvPr/>
          </p:nvSpPr>
          <p:spPr>
            <a:xfrm>
              <a:off x="-347309" y="1797743"/>
              <a:ext cx="18863719" cy="3783921"/>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dirty="0"/>
                <a:t>Possible Idea</a:t>
              </a:r>
              <a:endParaRPr dirty="0"/>
            </a:p>
          </p:txBody>
        </p:sp>
      </p:grpSp>
      <p:sp>
        <p:nvSpPr>
          <p:cNvPr id="36" name="Shape 275">
            <a:extLst>
              <a:ext uri="{FF2B5EF4-FFF2-40B4-BE49-F238E27FC236}">
                <a16:creationId xmlns:a16="http://schemas.microsoft.com/office/drawing/2014/main" id="{172157E0-0803-3544-BA1F-FFFDD1296FDB}"/>
              </a:ext>
            </a:extLst>
          </p:cNvPr>
          <p:cNvSpPr/>
          <p:nvPr/>
        </p:nvSpPr>
        <p:spPr>
          <a:xfrm>
            <a:off x="16175715" y="12197327"/>
            <a:ext cx="7449218" cy="13753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lang="en-AU" dirty="0"/>
              <a:t>Image Attribution: </a:t>
            </a:r>
            <a:r>
              <a:rPr lang="en-AU" dirty="0" err="1"/>
              <a:t>Soozed</a:t>
            </a:r>
            <a:r>
              <a:rPr lang="en-AU" dirty="0"/>
              <a:t>, CC BY 2.0, https://</a:t>
            </a:r>
            <a:r>
              <a:rPr lang="en-AU" dirty="0" err="1"/>
              <a:t>www.flickr</a:t>
            </a:r>
            <a:r>
              <a:rPr lang="en-AU" dirty="0"/>
              <a:t>.</a:t>
            </a:r>
          </a:p>
          <a:p>
            <a:pPr algn="r">
              <a:defRPr sz="2000" b="0">
                <a:solidFill>
                  <a:srgbClr val="919191"/>
                </a:solidFill>
                <a:latin typeface="Montserrat Medium"/>
                <a:ea typeface="Montserrat Medium"/>
                <a:cs typeface="Montserrat Medium"/>
                <a:sym typeface="Montserrat Medium"/>
              </a:defRPr>
            </a:pPr>
            <a:r>
              <a:rPr lang="en-AU" dirty="0"/>
              <a:t>com/photos/</a:t>
            </a:r>
            <a:r>
              <a:rPr lang="en-AU" dirty="0" err="1"/>
              <a:t>soozed</a:t>
            </a:r>
            <a:r>
              <a:rPr lang="en-AU" dirty="0"/>
              <a:t>/10345656063</a:t>
            </a:r>
          </a:p>
          <a:p>
            <a:pPr algn="r">
              <a:defRPr sz="2000" b="0">
                <a:solidFill>
                  <a:srgbClr val="919191"/>
                </a:solidFill>
                <a:latin typeface="Montserrat Medium"/>
                <a:ea typeface="Montserrat Medium"/>
                <a:cs typeface="Montserrat Medium"/>
                <a:sym typeface="Montserrat Medium"/>
              </a:defRPr>
            </a:pPr>
            <a:r>
              <a:rPr lang="en-AU" dirty="0"/>
              <a:t> </a:t>
            </a:r>
          </a:p>
          <a:p>
            <a:pPr algn="r">
              <a:defRPr sz="2000" b="0">
                <a:solidFill>
                  <a:srgbClr val="919191"/>
                </a:solidFill>
                <a:latin typeface="Montserrat Medium"/>
                <a:ea typeface="Montserrat Medium"/>
                <a:cs typeface="Montserrat Medium"/>
                <a:sym typeface="Montserrat Medium"/>
              </a:defRPr>
            </a:pPr>
            <a:endParaRPr lang="en-AU"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BFFEA5-9C50-994F-A4A0-3138DB5C641F}"/>
              </a:ext>
            </a:extLst>
          </p:cNvPr>
          <p:cNvPicPr>
            <a:picLocks noChangeAspect="1"/>
          </p:cNvPicPr>
          <p:nvPr/>
        </p:nvPicPr>
        <p:blipFill>
          <a:blip r:embed="rId2"/>
          <a:stretch>
            <a:fillRect/>
          </a:stretch>
        </p:blipFill>
        <p:spPr>
          <a:xfrm>
            <a:off x="-57808" y="-13560"/>
            <a:ext cx="19532600" cy="5854700"/>
          </a:xfrm>
          <a:prstGeom prst="rect">
            <a:avLst/>
          </a:prstGeom>
        </p:spPr>
      </p:pic>
      <p:sp>
        <p:nvSpPr>
          <p:cNvPr id="180" name="Shape 180"/>
          <p:cNvSpPr/>
          <p:nvPr/>
        </p:nvSpPr>
        <p:spPr>
          <a:xfrm>
            <a:off x="5143131" y="11114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rPr dirty="0" err="1"/>
              <a:t>Lorum</a:t>
            </a:r>
            <a:r>
              <a:rPr dirty="0"/>
              <a:t> ipsum dolor sit </a:t>
            </a:r>
            <a:r>
              <a:rPr dirty="0" err="1"/>
              <a:t>amet</a:t>
            </a:r>
            <a:endParaRPr dirty="0"/>
          </a:p>
        </p:txBody>
      </p:sp>
      <p:sp>
        <p:nvSpPr>
          <p:cNvPr id="190" name="Shape 190"/>
          <p:cNvSpPr/>
          <p:nvPr/>
        </p:nvSpPr>
        <p:spPr>
          <a:xfrm>
            <a:off x="19369023" y="10470228"/>
            <a:ext cx="4937177"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10 mins</a:t>
            </a:r>
            <a:r>
              <a:rPr dirty="0"/>
              <a:t>]</a:t>
            </a:r>
          </a:p>
        </p:txBody>
      </p:sp>
      <p:sp>
        <p:nvSpPr>
          <p:cNvPr id="191" name="Shape 191"/>
          <p:cNvSpPr/>
          <p:nvPr/>
        </p:nvSpPr>
        <p:spPr>
          <a:xfrm>
            <a:off x="5905190"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flexible</a:t>
            </a:r>
            <a:r>
              <a:rPr dirty="0"/>
              <a:t>] </a:t>
            </a:r>
          </a:p>
        </p:txBody>
      </p:sp>
      <p:sp>
        <p:nvSpPr>
          <p:cNvPr id="192" name="Shape 192"/>
          <p:cNvSpPr/>
          <p:nvPr/>
        </p:nvSpPr>
        <p:spPr>
          <a:xfrm>
            <a:off x="10654207" y="10470228"/>
            <a:ext cx="2867003" cy="63671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10 </a:t>
            </a:r>
            <a:r>
              <a:rPr dirty="0"/>
              <a:t>mins] </a:t>
            </a:r>
          </a:p>
        </p:txBody>
      </p:sp>
      <p:sp>
        <p:nvSpPr>
          <p:cNvPr id="193" name="Shape 193"/>
          <p:cNvSpPr/>
          <p:nvPr/>
        </p:nvSpPr>
        <p:spPr>
          <a:xfrm>
            <a:off x="15825254"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94" name="Shape 194"/>
          <p:cNvSpPr/>
          <p:nvPr/>
        </p:nvSpPr>
        <p:spPr>
          <a:xfrm>
            <a:off x="945158"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 mins</a:t>
            </a:r>
            <a:r>
              <a:rPr dirty="0"/>
              <a:t>]</a:t>
            </a:r>
          </a:p>
        </p:txBody>
      </p:sp>
      <p:grpSp>
        <p:nvGrpSpPr>
          <p:cNvPr id="2" name="Group 1">
            <a:extLst>
              <a:ext uri="{FF2B5EF4-FFF2-40B4-BE49-F238E27FC236}">
                <a16:creationId xmlns:a16="http://schemas.microsoft.com/office/drawing/2014/main" id="{FD763EF7-1938-124C-BF71-FF8E2D6C7F2D}"/>
              </a:ext>
            </a:extLst>
          </p:cNvPr>
          <p:cNvGrpSpPr/>
          <p:nvPr/>
        </p:nvGrpSpPr>
        <p:grpSpPr>
          <a:xfrm>
            <a:off x="-317812" y="-831565"/>
            <a:ext cx="24810268" cy="11065192"/>
            <a:chOff x="-347309" y="-831565"/>
            <a:chExt cx="24810268" cy="11065192"/>
          </a:xfrm>
        </p:grpSpPr>
        <p:sp>
          <p:nvSpPr>
            <p:cNvPr id="168" name="Shape 168"/>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0" name="Shape 170"/>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2" name="Shape 172"/>
            <p:cNvSpPr/>
            <p:nvPr/>
          </p:nvSpPr>
          <p:spPr>
            <a:xfrm>
              <a:off x="1372043" y="6614097"/>
              <a:ext cx="21354888" cy="1621597"/>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work as a team to come up with as many bad ideas as possible. Focus on your own design problem, or follow the ‘Autonomous Vehicles’ brief (p.181). Use sticky notes to record ideas, or follow the format suggested by brainwriting 6-3-5 (p.32) or group passing (p.82).</a:t>
              </a:r>
            </a:p>
          </p:txBody>
        </p:sp>
        <p:sp>
          <p:nvSpPr>
            <p:cNvPr id="174" name="Shape 174"/>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dirty="0"/>
            </a:p>
          </p:txBody>
        </p:sp>
        <p:sp>
          <p:nvSpPr>
            <p:cNvPr id="175" name="Shape 175"/>
            <p:cNvSpPr/>
            <p:nvPr/>
          </p:nvSpPr>
          <p:spPr>
            <a:xfrm>
              <a:off x="20299335" y="3547064"/>
              <a:ext cx="3922547" cy="1529264"/>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dirty="0"/>
                <a:t>YOU WILL NEED</a:t>
              </a:r>
              <a:br>
                <a:rPr lang="en-AU" dirty="0"/>
              </a:br>
              <a:r>
                <a:rPr lang="en-AU" dirty="0"/>
                <a:t>3-6 people, sticky</a:t>
              </a:r>
            </a:p>
            <a:p>
              <a:pPr marR="254000" algn="r">
                <a:defRPr sz="3000" b="0">
                  <a:solidFill>
                    <a:srgbClr val="FFFFFF"/>
                  </a:solidFill>
                  <a:latin typeface="Montserrat Bold"/>
                  <a:ea typeface="Montserrat Bold"/>
                  <a:cs typeface="Montserrat Bold"/>
                  <a:sym typeface="Montserrat Bold"/>
                </a:defRPr>
              </a:pPr>
              <a:r>
                <a:rPr lang="en-AU" dirty="0"/>
                <a:t>notes, markers</a:t>
              </a:r>
              <a:endParaRPr sz="1200" b="1" dirty="0">
                <a:solidFill>
                  <a:srgbClr val="000000"/>
                </a:solidFill>
                <a:latin typeface="Times"/>
                <a:ea typeface="Times"/>
                <a:cs typeface="Times"/>
                <a:sym typeface="Times"/>
              </a:endParaRPr>
            </a:p>
          </p:txBody>
        </p:sp>
        <p:sp>
          <p:nvSpPr>
            <p:cNvPr id="176" name="Shape 176"/>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7" name="Shape 177"/>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1</a:t>
              </a:r>
            </a:p>
          </p:txBody>
        </p:sp>
        <p:sp>
          <p:nvSpPr>
            <p:cNvPr id="178" name="Shape 178"/>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79" name="Shape 179"/>
            <p:cNvSpPr/>
            <p:nvPr/>
          </p:nvSpPr>
          <p:spPr>
            <a:xfrm>
              <a:off x="16358308"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181" name="Shape 181"/>
            <p:cNvSpPr/>
            <p:nvPr/>
          </p:nvSpPr>
          <p:spPr>
            <a:xfrm>
              <a:off x="-100579" y="632249"/>
              <a:ext cx="15465404"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82" name="Shape 182"/>
            <p:cNvSpPr/>
            <p:nvPr/>
          </p:nvSpPr>
          <p:spPr>
            <a:xfrm rot="5400000">
              <a:off x="14838806" y="1157410"/>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84" name="Shape 184"/>
            <p:cNvSpPr/>
            <p:nvPr/>
          </p:nvSpPr>
          <p:spPr>
            <a:xfrm>
              <a:off x="-39958" y="3219466"/>
              <a:ext cx="14252179"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85" name="Shape 185"/>
            <p:cNvSpPr/>
            <p:nvPr/>
          </p:nvSpPr>
          <p:spPr>
            <a:xfrm rot="5400000">
              <a:off x="13662054" y="3750134"/>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87" name="Shape 187"/>
            <p:cNvSpPr/>
            <p:nvPr/>
          </p:nvSpPr>
          <p:spPr>
            <a:xfrm>
              <a:off x="6438245" y="9195086"/>
              <a:ext cx="1038542" cy="1038541"/>
            </a:xfrm>
            <a:prstGeom prst="ellipse">
              <a:avLst/>
            </a:prstGeom>
            <a:solidFill>
              <a:srgbClr val="EF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2</a:t>
              </a:r>
            </a:p>
          </p:txBody>
        </p:sp>
        <p:sp>
          <p:nvSpPr>
            <p:cNvPr id="188" name="Shape 188"/>
            <p:cNvSpPr/>
            <p:nvPr/>
          </p:nvSpPr>
          <p:spPr>
            <a:xfrm>
              <a:off x="11398277"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30" name="Shape 140">
              <a:extLst>
                <a:ext uri="{FF2B5EF4-FFF2-40B4-BE49-F238E27FC236}">
                  <a16:creationId xmlns:a16="http://schemas.microsoft.com/office/drawing/2014/main" id="{50CEB38B-4B39-5847-A945-8F5921CE79CB}"/>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1" name="Shape 142">
              <a:extLst>
                <a:ext uri="{FF2B5EF4-FFF2-40B4-BE49-F238E27FC236}">
                  <a16:creationId xmlns:a16="http://schemas.microsoft.com/office/drawing/2014/main" id="{CAB9BE9C-80D2-9F47-98EE-AF3D02E35014}"/>
                </a:ext>
              </a:extLst>
            </p:cNvPr>
            <p:cNvSpPr/>
            <p:nvPr/>
          </p:nvSpPr>
          <p:spPr>
            <a:xfrm>
              <a:off x="19212262" y="-571854"/>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176</a:t>
              </a:r>
              <a:endParaRPr dirty="0"/>
            </a:p>
          </p:txBody>
        </p:sp>
        <p:sp>
          <p:nvSpPr>
            <p:cNvPr id="32" name="Shape 144">
              <a:extLst>
                <a:ext uri="{FF2B5EF4-FFF2-40B4-BE49-F238E27FC236}">
                  <a16:creationId xmlns:a16="http://schemas.microsoft.com/office/drawing/2014/main" id="{E93F0E45-1C6E-D744-B18D-009D18D484E1}"/>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3" name="Shape 156">
              <a:extLst>
                <a:ext uri="{FF2B5EF4-FFF2-40B4-BE49-F238E27FC236}">
                  <a16:creationId xmlns:a16="http://schemas.microsoft.com/office/drawing/2014/main" id="{EB45CDDC-AEDD-9048-A855-05D1E1E87981}"/>
                </a:ext>
              </a:extLst>
            </p:cNvPr>
            <p:cNvSpPr/>
            <p:nvPr/>
          </p:nvSpPr>
          <p:spPr>
            <a:xfrm>
              <a:off x="-233723" y="-831565"/>
              <a:ext cx="15385148" cy="378392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dirty="0"/>
                <a:t>Worst</a:t>
              </a:r>
              <a:endParaRPr dirty="0"/>
            </a:p>
          </p:txBody>
        </p:sp>
        <p:sp>
          <p:nvSpPr>
            <p:cNvPr id="34" name="Shape 159">
              <a:extLst>
                <a:ext uri="{FF2B5EF4-FFF2-40B4-BE49-F238E27FC236}">
                  <a16:creationId xmlns:a16="http://schemas.microsoft.com/office/drawing/2014/main" id="{FA950B92-6270-0344-85BE-099851257F0E}"/>
                </a:ext>
              </a:extLst>
            </p:cNvPr>
            <p:cNvSpPr/>
            <p:nvPr/>
          </p:nvSpPr>
          <p:spPr>
            <a:xfrm>
              <a:off x="-347309" y="1797743"/>
              <a:ext cx="18863719" cy="378392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dirty="0"/>
                <a:t>Possible Idea</a:t>
              </a:r>
              <a:endParaRPr dirty="0"/>
            </a:p>
          </p:txBody>
        </p:sp>
      </p:grpSp>
      <p:sp>
        <p:nvSpPr>
          <p:cNvPr id="36" name="Shape 275">
            <a:extLst>
              <a:ext uri="{FF2B5EF4-FFF2-40B4-BE49-F238E27FC236}">
                <a16:creationId xmlns:a16="http://schemas.microsoft.com/office/drawing/2014/main" id="{172157E0-0803-3544-BA1F-FFFDD1296FDB}"/>
              </a:ext>
            </a:extLst>
          </p:cNvPr>
          <p:cNvSpPr/>
          <p:nvPr/>
        </p:nvSpPr>
        <p:spPr>
          <a:xfrm>
            <a:off x="16175715" y="12197327"/>
            <a:ext cx="7449218" cy="13753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lang="en-AU" dirty="0"/>
              <a:t>Image Attribution: </a:t>
            </a:r>
            <a:r>
              <a:rPr lang="en-AU" dirty="0" err="1"/>
              <a:t>Soozed</a:t>
            </a:r>
            <a:r>
              <a:rPr lang="en-AU" dirty="0"/>
              <a:t>, CC BY 2.0, https://</a:t>
            </a:r>
            <a:r>
              <a:rPr lang="en-AU" dirty="0" err="1"/>
              <a:t>www.flickr</a:t>
            </a:r>
            <a:r>
              <a:rPr lang="en-AU" dirty="0"/>
              <a:t>.</a:t>
            </a:r>
          </a:p>
          <a:p>
            <a:pPr algn="r">
              <a:defRPr sz="2000" b="0">
                <a:solidFill>
                  <a:srgbClr val="919191"/>
                </a:solidFill>
                <a:latin typeface="Montserrat Medium"/>
                <a:ea typeface="Montserrat Medium"/>
                <a:cs typeface="Montserrat Medium"/>
                <a:sym typeface="Montserrat Medium"/>
              </a:defRPr>
            </a:pPr>
            <a:r>
              <a:rPr lang="en-AU" dirty="0"/>
              <a:t>com/photos/</a:t>
            </a:r>
            <a:r>
              <a:rPr lang="en-AU" dirty="0" err="1"/>
              <a:t>soozed</a:t>
            </a:r>
            <a:r>
              <a:rPr lang="en-AU" dirty="0"/>
              <a:t>/10345656063</a:t>
            </a:r>
          </a:p>
          <a:p>
            <a:pPr algn="r">
              <a:defRPr sz="2000" b="0">
                <a:solidFill>
                  <a:srgbClr val="919191"/>
                </a:solidFill>
                <a:latin typeface="Montserrat Medium"/>
                <a:ea typeface="Montserrat Medium"/>
                <a:cs typeface="Montserrat Medium"/>
                <a:sym typeface="Montserrat Medium"/>
              </a:defRPr>
            </a:pPr>
            <a:r>
              <a:rPr lang="en-AU" dirty="0"/>
              <a:t> </a:t>
            </a:r>
          </a:p>
          <a:p>
            <a:pPr algn="r">
              <a:defRPr sz="2000" b="0">
                <a:solidFill>
                  <a:srgbClr val="919191"/>
                </a:solidFill>
                <a:latin typeface="Montserrat Medium"/>
                <a:ea typeface="Montserrat Medium"/>
                <a:cs typeface="Montserrat Medium"/>
                <a:sym typeface="Montserrat Medium"/>
              </a:defRPr>
            </a:pPr>
            <a:endParaRPr lang="en-AU" dirty="0"/>
          </a:p>
        </p:txBody>
      </p:sp>
    </p:spTree>
    <p:extLst>
      <p:ext uri="{BB962C8B-B14F-4D97-AF65-F5344CB8AC3E}">
        <p14:creationId xmlns:p14="http://schemas.microsoft.com/office/powerpoint/2010/main" val="261640282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BFFEA5-9C50-994F-A4A0-3138DB5C641F}"/>
              </a:ext>
            </a:extLst>
          </p:cNvPr>
          <p:cNvPicPr>
            <a:picLocks noChangeAspect="1"/>
          </p:cNvPicPr>
          <p:nvPr/>
        </p:nvPicPr>
        <p:blipFill>
          <a:blip r:embed="rId2"/>
          <a:stretch>
            <a:fillRect/>
          </a:stretch>
        </p:blipFill>
        <p:spPr>
          <a:xfrm>
            <a:off x="-57808" y="-13560"/>
            <a:ext cx="19532600" cy="5854700"/>
          </a:xfrm>
          <a:prstGeom prst="rect">
            <a:avLst/>
          </a:prstGeom>
        </p:spPr>
      </p:pic>
      <p:sp>
        <p:nvSpPr>
          <p:cNvPr id="180" name="Shape 180"/>
          <p:cNvSpPr/>
          <p:nvPr/>
        </p:nvSpPr>
        <p:spPr>
          <a:xfrm>
            <a:off x="10103162" y="11114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rPr dirty="0" err="1"/>
              <a:t>Lorum</a:t>
            </a:r>
            <a:r>
              <a:rPr dirty="0"/>
              <a:t> ipsum dolor sit </a:t>
            </a:r>
            <a:r>
              <a:rPr dirty="0" err="1"/>
              <a:t>amet</a:t>
            </a:r>
            <a:endParaRPr dirty="0"/>
          </a:p>
        </p:txBody>
      </p:sp>
      <p:sp>
        <p:nvSpPr>
          <p:cNvPr id="190" name="Shape 190"/>
          <p:cNvSpPr/>
          <p:nvPr/>
        </p:nvSpPr>
        <p:spPr>
          <a:xfrm>
            <a:off x="19369023" y="10470228"/>
            <a:ext cx="4937177"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10 mins</a:t>
            </a:r>
            <a:r>
              <a:rPr dirty="0"/>
              <a:t>]</a:t>
            </a:r>
          </a:p>
        </p:txBody>
      </p:sp>
      <p:sp>
        <p:nvSpPr>
          <p:cNvPr id="191" name="Shape 191"/>
          <p:cNvSpPr/>
          <p:nvPr/>
        </p:nvSpPr>
        <p:spPr>
          <a:xfrm>
            <a:off x="5905190"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flexible</a:t>
            </a:r>
            <a:r>
              <a:rPr dirty="0"/>
              <a:t>] </a:t>
            </a:r>
          </a:p>
        </p:txBody>
      </p:sp>
      <p:sp>
        <p:nvSpPr>
          <p:cNvPr id="192" name="Shape 192"/>
          <p:cNvSpPr/>
          <p:nvPr/>
        </p:nvSpPr>
        <p:spPr>
          <a:xfrm>
            <a:off x="10654207" y="10470228"/>
            <a:ext cx="2867003" cy="636712"/>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10 </a:t>
            </a:r>
            <a:r>
              <a:rPr dirty="0"/>
              <a:t>mins] </a:t>
            </a:r>
          </a:p>
        </p:txBody>
      </p:sp>
      <p:sp>
        <p:nvSpPr>
          <p:cNvPr id="193" name="Shape 193"/>
          <p:cNvSpPr/>
          <p:nvPr/>
        </p:nvSpPr>
        <p:spPr>
          <a:xfrm>
            <a:off x="15825254"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94" name="Shape 194"/>
          <p:cNvSpPr/>
          <p:nvPr/>
        </p:nvSpPr>
        <p:spPr>
          <a:xfrm>
            <a:off x="945158"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 mins</a:t>
            </a:r>
            <a:r>
              <a:rPr dirty="0"/>
              <a:t>]</a:t>
            </a:r>
          </a:p>
        </p:txBody>
      </p:sp>
      <p:grpSp>
        <p:nvGrpSpPr>
          <p:cNvPr id="2" name="Group 1">
            <a:extLst>
              <a:ext uri="{FF2B5EF4-FFF2-40B4-BE49-F238E27FC236}">
                <a16:creationId xmlns:a16="http://schemas.microsoft.com/office/drawing/2014/main" id="{FD763EF7-1938-124C-BF71-FF8E2D6C7F2D}"/>
              </a:ext>
            </a:extLst>
          </p:cNvPr>
          <p:cNvGrpSpPr/>
          <p:nvPr/>
        </p:nvGrpSpPr>
        <p:grpSpPr>
          <a:xfrm>
            <a:off x="-317812" y="-831565"/>
            <a:ext cx="24810268" cy="11065192"/>
            <a:chOff x="-347309" y="-831565"/>
            <a:chExt cx="24810268" cy="11065192"/>
          </a:xfrm>
        </p:grpSpPr>
        <p:sp>
          <p:nvSpPr>
            <p:cNvPr id="168" name="Shape 168"/>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0" name="Shape 170"/>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2" name="Shape 172"/>
            <p:cNvSpPr/>
            <p:nvPr/>
          </p:nvSpPr>
          <p:spPr>
            <a:xfrm>
              <a:off x="1372043" y="6614097"/>
              <a:ext cx="21354888" cy="1621597"/>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work as a team to come up with as many bad ideas as possible. Focus on your own design problem, or follow the ‘Autonomous Vehicles’ brief (p.181). Use sticky notes to record ideas, or follow the format suggested by brainwriting 6-3-5 (p.32) or group passing (p.82).</a:t>
              </a:r>
            </a:p>
          </p:txBody>
        </p:sp>
        <p:sp>
          <p:nvSpPr>
            <p:cNvPr id="174" name="Shape 174"/>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dirty="0"/>
            </a:p>
          </p:txBody>
        </p:sp>
        <p:sp>
          <p:nvSpPr>
            <p:cNvPr id="175" name="Shape 175"/>
            <p:cNvSpPr/>
            <p:nvPr/>
          </p:nvSpPr>
          <p:spPr>
            <a:xfrm>
              <a:off x="20299335" y="3547064"/>
              <a:ext cx="3922547" cy="1529264"/>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dirty="0"/>
                <a:t>YOU WILL NEED</a:t>
              </a:r>
              <a:br>
                <a:rPr lang="en-AU" dirty="0"/>
              </a:br>
              <a:r>
                <a:rPr lang="en-AU" dirty="0"/>
                <a:t>3-6 people, sticky</a:t>
              </a:r>
            </a:p>
            <a:p>
              <a:pPr marR="254000" algn="r">
                <a:defRPr sz="3000" b="0">
                  <a:solidFill>
                    <a:srgbClr val="FFFFFF"/>
                  </a:solidFill>
                  <a:latin typeface="Montserrat Bold"/>
                  <a:ea typeface="Montserrat Bold"/>
                  <a:cs typeface="Montserrat Bold"/>
                  <a:sym typeface="Montserrat Bold"/>
                </a:defRPr>
              </a:pPr>
              <a:r>
                <a:rPr lang="en-AU" dirty="0"/>
                <a:t>notes, markers</a:t>
              </a:r>
              <a:endParaRPr sz="1200" b="1" dirty="0">
                <a:solidFill>
                  <a:srgbClr val="000000"/>
                </a:solidFill>
                <a:latin typeface="Times"/>
                <a:ea typeface="Times"/>
                <a:cs typeface="Times"/>
                <a:sym typeface="Times"/>
              </a:endParaRPr>
            </a:p>
          </p:txBody>
        </p:sp>
        <p:sp>
          <p:nvSpPr>
            <p:cNvPr id="176" name="Shape 176"/>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7" name="Shape 177"/>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1</a:t>
              </a:r>
            </a:p>
          </p:txBody>
        </p:sp>
        <p:sp>
          <p:nvSpPr>
            <p:cNvPr id="178" name="Shape 178"/>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79" name="Shape 179"/>
            <p:cNvSpPr/>
            <p:nvPr/>
          </p:nvSpPr>
          <p:spPr>
            <a:xfrm>
              <a:off x="16358308"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181" name="Shape 181"/>
            <p:cNvSpPr/>
            <p:nvPr/>
          </p:nvSpPr>
          <p:spPr>
            <a:xfrm>
              <a:off x="-100579" y="632249"/>
              <a:ext cx="15465404"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82" name="Shape 182"/>
            <p:cNvSpPr/>
            <p:nvPr/>
          </p:nvSpPr>
          <p:spPr>
            <a:xfrm rot="5400000">
              <a:off x="14838806" y="1157410"/>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84" name="Shape 184"/>
            <p:cNvSpPr/>
            <p:nvPr/>
          </p:nvSpPr>
          <p:spPr>
            <a:xfrm>
              <a:off x="-39958" y="3219466"/>
              <a:ext cx="14252179"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85" name="Shape 185"/>
            <p:cNvSpPr/>
            <p:nvPr/>
          </p:nvSpPr>
          <p:spPr>
            <a:xfrm rot="5400000">
              <a:off x="13662054" y="3750134"/>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87" name="Shape 187"/>
            <p:cNvSpPr/>
            <p:nvPr/>
          </p:nvSpPr>
          <p:spPr>
            <a:xfrm>
              <a:off x="6438245" y="9195086"/>
              <a:ext cx="1038542" cy="1038541"/>
            </a:xfrm>
            <a:prstGeom prst="ellipse">
              <a:avLst/>
            </a:prstGeom>
            <a:solidFill>
              <a:schemeClr val="bg2"/>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2</a:t>
              </a:r>
            </a:p>
          </p:txBody>
        </p:sp>
        <p:sp>
          <p:nvSpPr>
            <p:cNvPr id="188" name="Shape 188"/>
            <p:cNvSpPr/>
            <p:nvPr/>
          </p:nvSpPr>
          <p:spPr>
            <a:xfrm>
              <a:off x="11398277" y="9195086"/>
              <a:ext cx="1038541" cy="1038541"/>
            </a:xfrm>
            <a:prstGeom prst="ellipse">
              <a:avLst/>
            </a:prstGeom>
            <a:solidFill>
              <a:srgbClr val="EF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30" name="Shape 140">
              <a:extLst>
                <a:ext uri="{FF2B5EF4-FFF2-40B4-BE49-F238E27FC236}">
                  <a16:creationId xmlns:a16="http://schemas.microsoft.com/office/drawing/2014/main" id="{50CEB38B-4B39-5847-A945-8F5921CE79CB}"/>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1" name="Shape 142">
              <a:extLst>
                <a:ext uri="{FF2B5EF4-FFF2-40B4-BE49-F238E27FC236}">
                  <a16:creationId xmlns:a16="http://schemas.microsoft.com/office/drawing/2014/main" id="{CAB9BE9C-80D2-9F47-98EE-AF3D02E35014}"/>
                </a:ext>
              </a:extLst>
            </p:cNvPr>
            <p:cNvSpPr/>
            <p:nvPr/>
          </p:nvSpPr>
          <p:spPr>
            <a:xfrm>
              <a:off x="19212262" y="-571854"/>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176</a:t>
              </a:r>
              <a:endParaRPr dirty="0"/>
            </a:p>
          </p:txBody>
        </p:sp>
        <p:sp>
          <p:nvSpPr>
            <p:cNvPr id="32" name="Shape 144">
              <a:extLst>
                <a:ext uri="{FF2B5EF4-FFF2-40B4-BE49-F238E27FC236}">
                  <a16:creationId xmlns:a16="http://schemas.microsoft.com/office/drawing/2014/main" id="{E93F0E45-1C6E-D744-B18D-009D18D484E1}"/>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3" name="Shape 156">
              <a:extLst>
                <a:ext uri="{FF2B5EF4-FFF2-40B4-BE49-F238E27FC236}">
                  <a16:creationId xmlns:a16="http://schemas.microsoft.com/office/drawing/2014/main" id="{EB45CDDC-AEDD-9048-A855-05D1E1E87981}"/>
                </a:ext>
              </a:extLst>
            </p:cNvPr>
            <p:cNvSpPr/>
            <p:nvPr/>
          </p:nvSpPr>
          <p:spPr>
            <a:xfrm>
              <a:off x="-233723" y="-831565"/>
              <a:ext cx="15385148" cy="3783921"/>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dirty="0"/>
                <a:t>Worst</a:t>
              </a:r>
              <a:endParaRPr dirty="0"/>
            </a:p>
          </p:txBody>
        </p:sp>
        <p:sp>
          <p:nvSpPr>
            <p:cNvPr id="34" name="Shape 159">
              <a:extLst>
                <a:ext uri="{FF2B5EF4-FFF2-40B4-BE49-F238E27FC236}">
                  <a16:creationId xmlns:a16="http://schemas.microsoft.com/office/drawing/2014/main" id="{FA950B92-6270-0344-85BE-099851257F0E}"/>
                </a:ext>
              </a:extLst>
            </p:cNvPr>
            <p:cNvSpPr/>
            <p:nvPr/>
          </p:nvSpPr>
          <p:spPr>
            <a:xfrm>
              <a:off x="-347309" y="1797743"/>
              <a:ext cx="18863719" cy="3783921"/>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dirty="0"/>
                <a:t>Possible Idea</a:t>
              </a:r>
              <a:endParaRPr dirty="0"/>
            </a:p>
          </p:txBody>
        </p:sp>
      </p:grpSp>
      <p:sp>
        <p:nvSpPr>
          <p:cNvPr id="36" name="Shape 275">
            <a:extLst>
              <a:ext uri="{FF2B5EF4-FFF2-40B4-BE49-F238E27FC236}">
                <a16:creationId xmlns:a16="http://schemas.microsoft.com/office/drawing/2014/main" id="{172157E0-0803-3544-BA1F-FFFDD1296FDB}"/>
              </a:ext>
            </a:extLst>
          </p:cNvPr>
          <p:cNvSpPr/>
          <p:nvPr/>
        </p:nvSpPr>
        <p:spPr>
          <a:xfrm>
            <a:off x="16175715" y="12197327"/>
            <a:ext cx="7449218" cy="13753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lang="en-AU" dirty="0"/>
              <a:t>Image Attribution: </a:t>
            </a:r>
            <a:r>
              <a:rPr lang="en-AU" dirty="0" err="1"/>
              <a:t>Soozed</a:t>
            </a:r>
            <a:r>
              <a:rPr lang="en-AU" dirty="0"/>
              <a:t>, CC BY 2.0, https://</a:t>
            </a:r>
            <a:r>
              <a:rPr lang="en-AU" dirty="0" err="1"/>
              <a:t>www.flickr</a:t>
            </a:r>
            <a:r>
              <a:rPr lang="en-AU" dirty="0"/>
              <a:t>.</a:t>
            </a:r>
          </a:p>
          <a:p>
            <a:pPr algn="r">
              <a:defRPr sz="2000" b="0">
                <a:solidFill>
                  <a:srgbClr val="919191"/>
                </a:solidFill>
                <a:latin typeface="Montserrat Medium"/>
                <a:ea typeface="Montserrat Medium"/>
                <a:cs typeface="Montserrat Medium"/>
                <a:sym typeface="Montserrat Medium"/>
              </a:defRPr>
            </a:pPr>
            <a:r>
              <a:rPr lang="en-AU" dirty="0"/>
              <a:t>com/photos/</a:t>
            </a:r>
            <a:r>
              <a:rPr lang="en-AU" dirty="0" err="1"/>
              <a:t>soozed</a:t>
            </a:r>
            <a:r>
              <a:rPr lang="en-AU" dirty="0"/>
              <a:t>/10345656063</a:t>
            </a:r>
          </a:p>
          <a:p>
            <a:pPr algn="r">
              <a:defRPr sz="2000" b="0">
                <a:solidFill>
                  <a:srgbClr val="919191"/>
                </a:solidFill>
                <a:latin typeface="Montserrat Medium"/>
                <a:ea typeface="Montserrat Medium"/>
                <a:cs typeface="Montserrat Medium"/>
                <a:sym typeface="Montserrat Medium"/>
              </a:defRPr>
            </a:pPr>
            <a:r>
              <a:rPr lang="en-AU" dirty="0"/>
              <a:t> </a:t>
            </a:r>
          </a:p>
          <a:p>
            <a:pPr algn="r">
              <a:defRPr sz="2000" b="0">
                <a:solidFill>
                  <a:srgbClr val="919191"/>
                </a:solidFill>
                <a:latin typeface="Montserrat Medium"/>
                <a:ea typeface="Montserrat Medium"/>
                <a:cs typeface="Montserrat Medium"/>
                <a:sym typeface="Montserrat Medium"/>
              </a:defRPr>
            </a:pPr>
            <a:endParaRPr lang="en-AU" dirty="0"/>
          </a:p>
        </p:txBody>
      </p:sp>
    </p:spTree>
    <p:extLst>
      <p:ext uri="{BB962C8B-B14F-4D97-AF65-F5344CB8AC3E}">
        <p14:creationId xmlns:p14="http://schemas.microsoft.com/office/powerpoint/2010/main" val="416004360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hape 275">
            <a:extLst>
              <a:ext uri="{FF2B5EF4-FFF2-40B4-BE49-F238E27FC236}">
                <a16:creationId xmlns:a16="http://schemas.microsoft.com/office/drawing/2014/main" id="{172157E0-0803-3544-BA1F-FFFDD1296FDB}"/>
              </a:ext>
            </a:extLst>
          </p:cNvPr>
          <p:cNvSpPr/>
          <p:nvPr/>
        </p:nvSpPr>
        <p:spPr>
          <a:xfrm>
            <a:off x="16175715" y="12197327"/>
            <a:ext cx="7449218" cy="13753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lang="en-AU" dirty="0"/>
              <a:t>Image Attribution: </a:t>
            </a:r>
            <a:r>
              <a:rPr lang="en-AU" dirty="0" err="1"/>
              <a:t>Soozed</a:t>
            </a:r>
            <a:r>
              <a:rPr lang="en-AU" dirty="0"/>
              <a:t>, CC BY 2.0, https://</a:t>
            </a:r>
            <a:r>
              <a:rPr lang="en-AU" dirty="0" err="1"/>
              <a:t>www.flickr</a:t>
            </a:r>
            <a:r>
              <a:rPr lang="en-AU" dirty="0"/>
              <a:t>.</a:t>
            </a:r>
          </a:p>
          <a:p>
            <a:pPr algn="r">
              <a:defRPr sz="2000" b="0">
                <a:solidFill>
                  <a:srgbClr val="919191"/>
                </a:solidFill>
                <a:latin typeface="Montserrat Medium"/>
                <a:ea typeface="Montserrat Medium"/>
                <a:cs typeface="Montserrat Medium"/>
                <a:sym typeface="Montserrat Medium"/>
              </a:defRPr>
            </a:pPr>
            <a:r>
              <a:rPr lang="en-AU" dirty="0"/>
              <a:t>com/photos/</a:t>
            </a:r>
            <a:r>
              <a:rPr lang="en-AU" dirty="0" err="1"/>
              <a:t>soozed</a:t>
            </a:r>
            <a:r>
              <a:rPr lang="en-AU" dirty="0"/>
              <a:t>/10345656063</a:t>
            </a:r>
          </a:p>
          <a:p>
            <a:pPr algn="r">
              <a:defRPr sz="2000" b="0">
                <a:solidFill>
                  <a:srgbClr val="919191"/>
                </a:solidFill>
                <a:latin typeface="Montserrat Medium"/>
                <a:ea typeface="Montserrat Medium"/>
                <a:cs typeface="Montserrat Medium"/>
                <a:sym typeface="Montserrat Medium"/>
              </a:defRPr>
            </a:pPr>
            <a:r>
              <a:rPr lang="en-AU" dirty="0"/>
              <a:t> </a:t>
            </a:r>
          </a:p>
          <a:p>
            <a:pPr algn="r">
              <a:defRPr sz="2000" b="0">
                <a:solidFill>
                  <a:srgbClr val="919191"/>
                </a:solidFill>
                <a:latin typeface="Montserrat Medium"/>
                <a:ea typeface="Montserrat Medium"/>
                <a:cs typeface="Montserrat Medium"/>
                <a:sym typeface="Montserrat Medium"/>
              </a:defRPr>
            </a:pPr>
            <a:endParaRPr lang="en-AU" dirty="0"/>
          </a:p>
        </p:txBody>
      </p:sp>
      <p:pic>
        <p:nvPicPr>
          <p:cNvPr id="4" name="Picture 3">
            <a:extLst>
              <a:ext uri="{FF2B5EF4-FFF2-40B4-BE49-F238E27FC236}">
                <a16:creationId xmlns:a16="http://schemas.microsoft.com/office/drawing/2014/main" id="{6EBFFEA5-9C50-994F-A4A0-3138DB5C641F}"/>
              </a:ext>
            </a:extLst>
          </p:cNvPr>
          <p:cNvPicPr>
            <a:picLocks noChangeAspect="1"/>
          </p:cNvPicPr>
          <p:nvPr/>
        </p:nvPicPr>
        <p:blipFill>
          <a:blip r:embed="rId2"/>
          <a:stretch>
            <a:fillRect/>
          </a:stretch>
        </p:blipFill>
        <p:spPr>
          <a:xfrm>
            <a:off x="-57808" y="-13560"/>
            <a:ext cx="19532600" cy="5854700"/>
          </a:xfrm>
          <a:prstGeom prst="rect">
            <a:avLst/>
          </a:prstGeom>
        </p:spPr>
      </p:pic>
      <p:sp>
        <p:nvSpPr>
          <p:cNvPr id="180" name="Shape 180"/>
          <p:cNvSpPr/>
          <p:nvPr/>
        </p:nvSpPr>
        <p:spPr>
          <a:xfrm>
            <a:off x="15033698" y="11079726"/>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rPr dirty="0" err="1"/>
              <a:t>Lorum</a:t>
            </a:r>
            <a:r>
              <a:rPr dirty="0"/>
              <a:t> ipsum dolor sit </a:t>
            </a:r>
            <a:r>
              <a:rPr dirty="0" err="1"/>
              <a:t>amet</a:t>
            </a:r>
            <a:endParaRPr dirty="0"/>
          </a:p>
        </p:txBody>
      </p:sp>
      <p:sp>
        <p:nvSpPr>
          <p:cNvPr id="190" name="Shape 190"/>
          <p:cNvSpPr/>
          <p:nvPr/>
        </p:nvSpPr>
        <p:spPr>
          <a:xfrm>
            <a:off x="19369023" y="10470228"/>
            <a:ext cx="4937177"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10 mins</a:t>
            </a:r>
            <a:r>
              <a:rPr dirty="0"/>
              <a:t>]</a:t>
            </a:r>
          </a:p>
        </p:txBody>
      </p:sp>
      <p:sp>
        <p:nvSpPr>
          <p:cNvPr id="191" name="Shape 191"/>
          <p:cNvSpPr/>
          <p:nvPr/>
        </p:nvSpPr>
        <p:spPr>
          <a:xfrm>
            <a:off x="5905190"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flexible</a:t>
            </a:r>
            <a:r>
              <a:rPr dirty="0"/>
              <a:t>] </a:t>
            </a:r>
          </a:p>
        </p:txBody>
      </p:sp>
      <p:sp>
        <p:nvSpPr>
          <p:cNvPr id="192" name="Shape 192"/>
          <p:cNvSpPr/>
          <p:nvPr/>
        </p:nvSpPr>
        <p:spPr>
          <a:xfrm>
            <a:off x="10654207" y="10470228"/>
            <a:ext cx="2867003" cy="63671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10 </a:t>
            </a:r>
            <a:r>
              <a:rPr dirty="0"/>
              <a:t>mins] </a:t>
            </a:r>
          </a:p>
        </p:txBody>
      </p:sp>
      <p:sp>
        <p:nvSpPr>
          <p:cNvPr id="193" name="Shape 193"/>
          <p:cNvSpPr/>
          <p:nvPr/>
        </p:nvSpPr>
        <p:spPr>
          <a:xfrm>
            <a:off x="15825254"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94" name="Shape 194"/>
          <p:cNvSpPr/>
          <p:nvPr/>
        </p:nvSpPr>
        <p:spPr>
          <a:xfrm>
            <a:off x="945158" y="10470228"/>
            <a:ext cx="2104652"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 mins</a:t>
            </a:r>
            <a:r>
              <a:rPr dirty="0"/>
              <a:t>]</a:t>
            </a:r>
          </a:p>
        </p:txBody>
      </p:sp>
      <p:grpSp>
        <p:nvGrpSpPr>
          <p:cNvPr id="2" name="Group 1">
            <a:extLst>
              <a:ext uri="{FF2B5EF4-FFF2-40B4-BE49-F238E27FC236}">
                <a16:creationId xmlns:a16="http://schemas.microsoft.com/office/drawing/2014/main" id="{FD763EF7-1938-124C-BF71-FF8E2D6C7F2D}"/>
              </a:ext>
            </a:extLst>
          </p:cNvPr>
          <p:cNvGrpSpPr/>
          <p:nvPr/>
        </p:nvGrpSpPr>
        <p:grpSpPr>
          <a:xfrm>
            <a:off x="-317812" y="-831565"/>
            <a:ext cx="24810268" cy="11065192"/>
            <a:chOff x="-347309" y="-831565"/>
            <a:chExt cx="24810268" cy="11065192"/>
          </a:xfrm>
        </p:grpSpPr>
        <p:sp>
          <p:nvSpPr>
            <p:cNvPr id="168" name="Shape 168"/>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0" name="Shape 170"/>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2" name="Shape 172"/>
            <p:cNvSpPr/>
            <p:nvPr/>
          </p:nvSpPr>
          <p:spPr>
            <a:xfrm>
              <a:off x="1372043" y="6614097"/>
              <a:ext cx="21354888" cy="1621597"/>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work as a team to come up with as many bad ideas as possible. Focus on your own design problem, or follow the ‘Autonomous Vehicles’ brief (p.181). Use sticky notes to record ideas, or follow the format suggested by brainwriting 6-3-5 (p.32) or group passing (p.82).</a:t>
              </a:r>
            </a:p>
          </p:txBody>
        </p:sp>
        <p:sp>
          <p:nvSpPr>
            <p:cNvPr id="174" name="Shape 174"/>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dirty="0"/>
            </a:p>
          </p:txBody>
        </p:sp>
        <p:sp>
          <p:nvSpPr>
            <p:cNvPr id="175" name="Shape 175"/>
            <p:cNvSpPr/>
            <p:nvPr/>
          </p:nvSpPr>
          <p:spPr>
            <a:xfrm>
              <a:off x="20299335" y="3547064"/>
              <a:ext cx="3922547" cy="1529264"/>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dirty="0"/>
                <a:t>YOU WILL NEED</a:t>
              </a:r>
              <a:br>
                <a:rPr lang="en-AU" dirty="0"/>
              </a:br>
              <a:r>
                <a:rPr lang="en-AU" dirty="0"/>
                <a:t>3-6 people, sticky</a:t>
              </a:r>
            </a:p>
            <a:p>
              <a:pPr marR="254000" algn="r">
                <a:defRPr sz="3000" b="0">
                  <a:solidFill>
                    <a:srgbClr val="FFFFFF"/>
                  </a:solidFill>
                  <a:latin typeface="Montserrat Bold"/>
                  <a:ea typeface="Montserrat Bold"/>
                  <a:cs typeface="Montserrat Bold"/>
                  <a:sym typeface="Montserrat Bold"/>
                </a:defRPr>
              </a:pPr>
              <a:r>
                <a:rPr lang="en-AU" dirty="0"/>
                <a:t>notes, markers</a:t>
              </a:r>
              <a:endParaRPr sz="1200" b="1" dirty="0">
                <a:solidFill>
                  <a:srgbClr val="000000"/>
                </a:solidFill>
                <a:latin typeface="Times"/>
                <a:ea typeface="Times"/>
                <a:cs typeface="Times"/>
                <a:sym typeface="Times"/>
              </a:endParaRPr>
            </a:p>
          </p:txBody>
        </p:sp>
        <p:sp>
          <p:nvSpPr>
            <p:cNvPr id="176" name="Shape 176"/>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7" name="Shape 177"/>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1</a:t>
              </a:r>
            </a:p>
          </p:txBody>
        </p:sp>
        <p:sp>
          <p:nvSpPr>
            <p:cNvPr id="178" name="Shape 178"/>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79" name="Shape 179"/>
            <p:cNvSpPr/>
            <p:nvPr/>
          </p:nvSpPr>
          <p:spPr>
            <a:xfrm>
              <a:off x="16358308" y="9195086"/>
              <a:ext cx="1038541" cy="1038541"/>
            </a:xfrm>
            <a:prstGeom prst="ellipse">
              <a:avLst/>
            </a:prstGeom>
            <a:solidFill>
              <a:srgbClr val="EF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4</a:t>
              </a:r>
            </a:p>
          </p:txBody>
        </p:sp>
        <p:sp>
          <p:nvSpPr>
            <p:cNvPr id="181" name="Shape 181"/>
            <p:cNvSpPr/>
            <p:nvPr/>
          </p:nvSpPr>
          <p:spPr>
            <a:xfrm>
              <a:off x="-100579" y="632249"/>
              <a:ext cx="15465404"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82" name="Shape 182"/>
            <p:cNvSpPr/>
            <p:nvPr/>
          </p:nvSpPr>
          <p:spPr>
            <a:xfrm rot="5400000">
              <a:off x="14838806" y="1157410"/>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84" name="Shape 184"/>
            <p:cNvSpPr/>
            <p:nvPr/>
          </p:nvSpPr>
          <p:spPr>
            <a:xfrm>
              <a:off x="-39958" y="3219466"/>
              <a:ext cx="14252179"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85" name="Shape 185"/>
            <p:cNvSpPr/>
            <p:nvPr/>
          </p:nvSpPr>
          <p:spPr>
            <a:xfrm rot="5400000">
              <a:off x="13662054" y="3750134"/>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87" name="Shape 187"/>
            <p:cNvSpPr/>
            <p:nvPr/>
          </p:nvSpPr>
          <p:spPr>
            <a:xfrm>
              <a:off x="6438245" y="9195086"/>
              <a:ext cx="1038542" cy="1038541"/>
            </a:xfrm>
            <a:prstGeom prst="ellipse">
              <a:avLst/>
            </a:prstGeom>
            <a:solidFill>
              <a:schemeClr val="bg2"/>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2</a:t>
              </a:r>
            </a:p>
          </p:txBody>
        </p:sp>
        <p:sp>
          <p:nvSpPr>
            <p:cNvPr id="188" name="Shape 188"/>
            <p:cNvSpPr/>
            <p:nvPr/>
          </p:nvSpPr>
          <p:spPr>
            <a:xfrm>
              <a:off x="11398277" y="9195086"/>
              <a:ext cx="1038541" cy="1038541"/>
            </a:xfrm>
            <a:prstGeom prst="ellipse">
              <a:avLst/>
            </a:prstGeom>
            <a:solidFill>
              <a:srgbClr val="D6D6D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30" name="Shape 140">
              <a:extLst>
                <a:ext uri="{FF2B5EF4-FFF2-40B4-BE49-F238E27FC236}">
                  <a16:creationId xmlns:a16="http://schemas.microsoft.com/office/drawing/2014/main" id="{50CEB38B-4B39-5847-A945-8F5921CE79CB}"/>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1" name="Shape 142">
              <a:extLst>
                <a:ext uri="{FF2B5EF4-FFF2-40B4-BE49-F238E27FC236}">
                  <a16:creationId xmlns:a16="http://schemas.microsoft.com/office/drawing/2014/main" id="{CAB9BE9C-80D2-9F47-98EE-AF3D02E35014}"/>
                </a:ext>
              </a:extLst>
            </p:cNvPr>
            <p:cNvSpPr/>
            <p:nvPr/>
          </p:nvSpPr>
          <p:spPr>
            <a:xfrm>
              <a:off x="19212262" y="-571854"/>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176</a:t>
              </a:r>
              <a:endParaRPr dirty="0"/>
            </a:p>
          </p:txBody>
        </p:sp>
        <p:sp>
          <p:nvSpPr>
            <p:cNvPr id="32" name="Shape 144">
              <a:extLst>
                <a:ext uri="{FF2B5EF4-FFF2-40B4-BE49-F238E27FC236}">
                  <a16:creationId xmlns:a16="http://schemas.microsoft.com/office/drawing/2014/main" id="{E93F0E45-1C6E-D744-B18D-009D18D484E1}"/>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3" name="Shape 156">
              <a:extLst>
                <a:ext uri="{FF2B5EF4-FFF2-40B4-BE49-F238E27FC236}">
                  <a16:creationId xmlns:a16="http://schemas.microsoft.com/office/drawing/2014/main" id="{EB45CDDC-AEDD-9048-A855-05D1E1E87981}"/>
                </a:ext>
              </a:extLst>
            </p:cNvPr>
            <p:cNvSpPr/>
            <p:nvPr/>
          </p:nvSpPr>
          <p:spPr>
            <a:xfrm>
              <a:off x="-233723" y="-831565"/>
              <a:ext cx="15385148" cy="378392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dirty="0"/>
                <a:t>Worst</a:t>
              </a:r>
              <a:endParaRPr dirty="0"/>
            </a:p>
          </p:txBody>
        </p:sp>
        <p:sp>
          <p:nvSpPr>
            <p:cNvPr id="34" name="Shape 159">
              <a:extLst>
                <a:ext uri="{FF2B5EF4-FFF2-40B4-BE49-F238E27FC236}">
                  <a16:creationId xmlns:a16="http://schemas.microsoft.com/office/drawing/2014/main" id="{FA950B92-6270-0344-85BE-099851257F0E}"/>
                </a:ext>
              </a:extLst>
            </p:cNvPr>
            <p:cNvSpPr/>
            <p:nvPr/>
          </p:nvSpPr>
          <p:spPr>
            <a:xfrm>
              <a:off x="-347309" y="1797743"/>
              <a:ext cx="18863719" cy="378392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dirty="0"/>
                <a:t>Possible Idea</a:t>
              </a:r>
              <a:endParaRPr dirty="0"/>
            </a:p>
          </p:txBody>
        </p:sp>
      </p:grpSp>
    </p:spTree>
    <p:extLst>
      <p:ext uri="{BB962C8B-B14F-4D97-AF65-F5344CB8AC3E}">
        <p14:creationId xmlns:p14="http://schemas.microsoft.com/office/powerpoint/2010/main" val="283079167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hape 275">
            <a:extLst>
              <a:ext uri="{FF2B5EF4-FFF2-40B4-BE49-F238E27FC236}">
                <a16:creationId xmlns:a16="http://schemas.microsoft.com/office/drawing/2014/main" id="{172157E0-0803-3544-BA1F-FFFDD1296FDB}"/>
              </a:ext>
            </a:extLst>
          </p:cNvPr>
          <p:cNvSpPr/>
          <p:nvPr/>
        </p:nvSpPr>
        <p:spPr>
          <a:xfrm>
            <a:off x="16175715" y="12197327"/>
            <a:ext cx="7449218" cy="13753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lang="en-AU" dirty="0"/>
              <a:t>Image Attribution: </a:t>
            </a:r>
            <a:r>
              <a:rPr lang="en-AU" dirty="0" err="1"/>
              <a:t>Soozed</a:t>
            </a:r>
            <a:r>
              <a:rPr lang="en-AU" dirty="0"/>
              <a:t>, CC BY 2.0, https://</a:t>
            </a:r>
            <a:r>
              <a:rPr lang="en-AU" dirty="0" err="1"/>
              <a:t>www.flickr</a:t>
            </a:r>
            <a:r>
              <a:rPr lang="en-AU" dirty="0"/>
              <a:t>.</a:t>
            </a:r>
          </a:p>
          <a:p>
            <a:pPr algn="r">
              <a:defRPr sz="2000" b="0">
                <a:solidFill>
                  <a:srgbClr val="919191"/>
                </a:solidFill>
                <a:latin typeface="Montserrat Medium"/>
                <a:ea typeface="Montserrat Medium"/>
                <a:cs typeface="Montserrat Medium"/>
                <a:sym typeface="Montserrat Medium"/>
              </a:defRPr>
            </a:pPr>
            <a:r>
              <a:rPr lang="en-AU" dirty="0"/>
              <a:t>com/photos/</a:t>
            </a:r>
            <a:r>
              <a:rPr lang="en-AU" dirty="0" err="1"/>
              <a:t>soozed</a:t>
            </a:r>
            <a:r>
              <a:rPr lang="en-AU" dirty="0"/>
              <a:t>/10345656063</a:t>
            </a:r>
          </a:p>
          <a:p>
            <a:pPr algn="r">
              <a:defRPr sz="2000" b="0">
                <a:solidFill>
                  <a:srgbClr val="919191"/>
                </a:solidFill>
                <a:latin typeface="Montserrat Medium"/>
                <a:ea typeface="Montserrat Medium"/>
                <a:cs typeface="Montserrat Medium"/>
                <a:sym typeface="Montserrat Medium"/>
              </a:defRPr>
            </a:pPr>
            <a:r>
              <a:rPr lang="en-AU" dirty="0"/>
              <a:t> </a:t>
            </a:r>
          </a:p>
          <a:p>
            <a:pPr algn="r">
              <a:defRPr sz="2000" b="0">
                <a:solidFill>
                  <a:srgbClr val="919191"/>
                </a:solidFill>
                <a:latin typeface="Montserrat Medium"/>
                <a:ea typeface="Montserrat Medium"/>
                <a:cs typeface="Montserrat Medium"/>
                <a:sym typeface="Montserrat Medium"/>
              </a:defRPr>
            </a:pPr>
            <a:endParaRPr lang="en-AU" dirty="0"/>
          </a:p>
        </p:txBody>
      </p:sp>
      <p:pic>
        <p:nvPicPr>
          <p:cNvPr id="4" name="Picture 3">
            <a:extLst>
              <a:ext uri="{FF2B5EF4-FFF2-40B4-BE49-F238E27FC236}">
                <a16:creationId xmlns:a16="http://schemas.microsoft.com/office/drawing/2014/main" id="{6EBFFEA5-9C50-994F-A4A0-3138DB5C641F}"/>
              </a:ext>
            </a:extLst>
          </p:cNvPr>
          <p:cNvPicPr>
            <a:picLocks noChangeAspect="1"/>
          </p:cNvPicPr>
          <p:nvPr/>
        </p:nvPicPr>
        <p:blipFill>
          <a:blip r:embed="rId2"/>
          <a:stretch>
            <a:fillRect/>
          </a:stretch>
        </p:blipFill>
        <p:spPr>
          <a:xfrm>
            <a:off x="-57808" y="-13560"/>
            <a:ext cx="19532600" cy="5854700"/>
          </a:xfrm>
          <a:prstGeom prst="rect">
            <a:avLst/>
          </a:prstGeom>
        </p:spPr>
      </p:pic>
      <p:sp>
        <p:nvSpPr>
          <p:cNvPr id="180" name="Shape 180"/>
          <p:cNvSpPr/>
          <p:nvPr/>
        </p:nvSpPr>
        <p:spPr>
          <a:xfrm>
            <a:off x="20023225" y="11114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rPr dirty="0" err="1"/>
              <a:t>Lorum</a:t>
            </a:r>
            <a:r>
              <a:rPr dirty="0"/>
              <a:t> ipsum dolor sit </a:t>
            </a:r>
            <a:r>
              <a:rPr dirty="0" err="1"/>
              <a:t>amet</a:t>
            </a:r>
            <a:endParaRPr dirty="0"/>
          </a:p>
        </p:txBody>
      </p:sp>
      <p:sp>
        <p:nvSpPr>
          <p:cNvPr id="190" name="Shape 190"/>
          <p:cNvSpPr/>
          <p:nvPr/>
        </p:nvSpPr>
        <p:spPr>
          <a:xfrm>
            <a:off x="19369023" y="10470228"/>
            <a:ext cx="4937177"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10 mins</a:t>
            </a:r>
            <a:r>
              <a:rPr dirty="0"/>
              <a:t>]</a:t>
            </a:r>
          </a:p>
        </p:txBody>
      </p:sp>
      <p:sp>
        <p:nvSpPr>
          <p:cNvPr id="191" name="Shape 191"/>
          <p:cNvSpPr/>
          <p:nvPr/>
        </p:nvSpPr>
        <p:spPr>
          <a:xfrm>
            <a:off x="5905190"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flexible</a:t>
            </a:r>
            <a:r>
              <a:rPr dirty="0"/>
              <a:t>] </a:t>
            </a:r>
          </a:p>
        </p:txBody>
      </p:sp>
      <p:sp>
        <p:nvSpPr>
          <p:cNvPr id="192" name="Shape 192"/>
          <p:cNvSpPr/>
          <p:nvPr/>
        </p:nvSpPr>
        <p:spPr>
          <a:xfrm>
            <a:off x="10654207" y="10470228"/>
            <a:ext cx="2867003" cy="636712"/>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10 </a:t>
            </a:r>
            <a:r>
              <a:rPr dirty="0"/>
              <a:t>mins] </a:t>
            </a:r>
          </a:p>
        </p:txBody>
      </p:sp>
      <p:sp>
        <p:nvSpPr>
          <p:cNvPr id="193" name="Shape 193"/>
          <p:cNvSpPr/>
          <p:nvPr/>
        </p:nvSpPr>
        <p:spPr>
          <a:xfrm>
            <a:off x="15825254"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94" name="Shape 194"/>
          <p:cNvSpPr/>
          <p:nvPr/>
        </p:nvSpPr>
        <p:spPr>
          <a:xfrm>
            <a:off x="945158" y="1047022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 mins</a:t>
            </a:r>
            <a:r>
              <a:rPr dirty="0"/>
              <a:t>]</a:t>
            </a:r>
          </a:p>
        </p:txBody>
      </p:sp>
      <p:grpSp>
        <p:nvGrpSpPr>
          <p:cNvPr id="2" name="Group 1">
            <a:extLst>
              <a:ext uri="{FF2B5EF4-FFF2-40B4-BE49-F238E27FC236}">
                <a16:creationId xmlns:a16="http://schemas.microsoft.com/office/drawing/2014/main" id="{FD763EF7-1938-124C-BF71-FF8E2D6C7F2D}"/>
              </a:ext>
            </a:extLst>
          </p:cNvPr>
          <p:cNvGrpSpPr/>
          <p:nvPr/>
        </p:nvGrpSpPr>
        <p:grpSpPr>
          <a:xfrm>
            <a:off x="-317812" y="-831565"/>
            <a:ext cx="24810268" cy="11065192"/>
            <a:chOff x="-347309" y="-831565"/>
            <a:chExt cx="24810268" cy="11065192"/>
          </a:xfrm>
        </p:grpSpPr>
        <p:sp>
          <p:nvSpPr>
            <p:cNvPr id="168" name="Shape 168"/>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0" name="Shape 170"/>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2" name="Shape 172"/>
            <p:cNvSpPr/>
            <p:nvPr/>
          </p:nvSpPr>
          <p:spPr>
            <a:xfrm>
              <a:off x="1372043" y="6614097"/>
              <a:ext cx="21354888" cy="1621597"/>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work as a team to come up with as many bad ideas as possible. Focus on your own design problem, or follow the ‘Autonomous Vehicles’ brief (p.181). Use sticky notes to record ideas, or follow the format suggested by brainwriting 6-3-5 (p.32) or group passing (p.82).</a:t>
              </a:r>
            </a:p>
          </p:txBody>
        </p:sp>
        <p:sp>
          <p:nvSpPr>
            <p:cNvPr id="174" name="Shape 174"/>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dirty="0"/>
            </a:p>
          </p:txBody>
        </p:sp>
        <p:sp>
          <p:nvSpPr>
            <p:cNvPr id="175" name="Shape 175"/>
            <p:cNvSpPr/>
            <p:nvPr/>
          </p:nvSpPr>
          <p:spPr>
            <a:xfrm>
              <a:off x="20299335" y="3547064"/>
              <a:ext cx="3922547" cy="1529264"/>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dirty="0"/>
                <a:t>YOU WILL NEED</a:t>
              </a:r>
              <a:br>
                <a:rPr lang="en-AU" dirty="0"/>
              </a:br>
              <a:r>
                <a:rPr lang="en-AU" dirty="0"/>
                <a:t>3-6 people, sticky</a:t>
              </a:r>
            </a:p>
            <a:p>
              <a:pPr marR="254000" algn="r">
                <a:defRPr sz="3000" b="0">
                  <a:solidFill>
                    <a:srgbClr val="FFFFFF"/>
                  </a:solidFill>
                  <a:latin typeface="Montserrat Bold"/>
                  <a:ea typeface="Montserrat Bold"/>
                  <a:cs typeface="Montserrat Bold"/>
                  <a:sym typeface="Montserrat Bold"/>
                </a:defRPr>
              </a:pPr>
              <a:r>
                <a:rPr lang="en-AU" dirty="0"/>
                <a:t>notes, markers</a:t>
              </a:r>
              <a:endParaRPr sz="1200" b="1" dirty="0">
                <a:solidFill>
                  <a:srgbClr val="000000"/>
                </a:solidFill>
                <a:latin typeface="Times"/>
                <a:ea typeface="Times"/>
                <a:cs typeface="Times"/>
                <a:sym typeface="Times"/>
              </a:endParaRPr>
            </a:p>
          </p:txBody>
        </p:sp>
        <p:sp>
          <p:nvSpPr>
            <p:cNvPr id="176" name="Shape 176"/>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7" name="Shape 177"/>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1</a:t>
              </a:r>
            </a:p>
          </p:txBody>
        </p:sp>
        <p:sp>
          <p:nvSpPr>
            <p:cNvPr id="178" name="Shape 178"/>
            <p:cNvSpPr/>
            <p:nvPr/>
          </p:nvSpPr>
          <p:spPr>
            <a:xfrm>
              <a:off x="21318340" y="9195086"/>
              <a:ext cx="1038542" cy="1038541"/>
            </a:xfrm>
            <a:prstGeom prst="ellipse">
              <a:avLst/>
            </a:prstGeom>
            <a:solidFill>
              <a:srgbClr val="EF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79" name="Shape 179"/>
            <p:cNvSpPr/>
            <p:nvPr/>
          </p:nvSpPr>
          <p:spPr>
            <a:xfrm>
              <a:off x="16358308"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181" name="Shape 181"/>
            <p:cNvSpPr/>
            <p:nvPr/>
          </p:nvSpPr>
          <p:spPr>
            <a:xfrm>
              <a:off x="-100579" y="632249"/>
              <a:ext cx="15465404"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82" name="Shape 182"/>
            <p:cNvSpPr/>
            <p:nvPr/>
          </p:nvSpPr>
          <p:spPr>
            <a:xfrm rot="5400000">
              <a:off x="14838806" y="1157410"/>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84" name="Shape 184"/>
            <p:cNvSpPr/>
            <p:nvPr/>
          </p:nvSpPr>
          <p:spPr>
            <a:xfrm>
              <a:off x="-39958" y="3219466"/>
              <a:ext cx="14252179"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85" name="Shape 185"/>
            <p:cNvSpPr/>
            <p:nvPr/>
          </p:nvSpPr>
          <p:spPr>
            <a:xfrm rot="5400000">
              <a:off x="13662054" y="3750134"/>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87" name="Shape 187"/>
            <p:cNvSpPr/>
            <p:nvPr/>
          </p:nvSpPr>
          <p:spPr>
            <a:xfrm>
              <a:off x="6438245" y="9195086"/>
              <a:ext cx="1038542" cy="1038541"/>
            </a:xfrm>
            <a:prstGeom prst="ellipse">
              <a:avLst/>
            </a:prstGeom>
            <a:solidFill>
              <a:schemeClr val="bg2"/>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2</a:t>
              </a:r>
            </a:p>
          </p:txBody>
        </p:sp>
        <p:sp>
          <p:nvSpPr>
            <p:cNvPr id="188" name="Shape 188"/>
            <p:cNvSpPr/>
            <p:nvPr/>
          </p:nvSpPr>
          <p:spPr>
            <a:xfrm>
              <a:off x="11398277"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30" name="Shape 140">
              <a:extLst>
                <a:ext uri="{FF2B5EF4-FFF2-40B4-BE49-F238E27FC236}">
                  <a16:creationId xmlns:a16="http://schemas.microsoft.com/office/drawing/2014/main" id="{50CEB38B-4B39-5847-A945-8F5921CE79CB}"/>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1" name="Shape 142">
              <a:extLst>
                <a:ext uri="{FF2B5EF4-FFF2-40B4-BE49-F238E27FC236}">
                  <a16:creationId xmlns:a16="http://schemas.microsoft.com/office/drawing/2014/main" id="{CAB9BE9C-80D2-9F47-98EE-AF3D02E35014}"/>
                </a:ext>
              </a:extLst>
            </p:cNvPr>
            <p:cNvSpPr/>
            <p:nvPr/>
          </p:nvSpPr>
          <p:spPr>
            <a:xfrm>
              <a:off x="19212262" y="-571854"/>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176</a:t>
              </a:r>
              <a:endParaRPr dirty="0"/>
            </a:p>
          </p:txBody>
        </p:sp>
        <p:sp>
          <p:nvSpPr>
            <p:cNvPr id="32" name="Shape 144">
              <a:extLst>
                <a:ext uri="{FF2B5EF4-FFF2-40B4-BE49-F238E27FC236}">
                  <a16:creationId xmlns:a16="http://schemas.microsoft.com/office/drawing/2014/main" id="{E93F0E45-1C6E-D744-B18D-009D18D484E1}"/>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3" name="Shape 156">
              <a:extLst>
                <a:ext uri="{FF2B5EF4-FFF2-40B4-BE49-F238E27FC236}">
                  <a16:creationId xmlns:a16="http://schemas.microsoft.com/office/drawing/2014/main" id="{EB45CDDC-AEDD-9048-A855-05D1E1E87981}"/>
                </a:ext>
              </a:extLst>
            </p:cNvPr>
            <p:cNvSpPr/>
            <p:nvPr/>
          </p:nvSpPr>
          <p:spPr>
            <a:xfrm>
              <a:off x="-233723" y="-831565"/>
              <a:ext cx="15385148" cy="3783921"/>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dirty="0"/>
                <a:t>Worst</a:t>
              </a:r>
              <a:endParaRPr dirty="0"/>
            </a:p>
          </p:txBody>
        </p:sp>
        <p:sp>
          <p:nvSpPr>
            <p:cNvPr id="34" name="Shape 159">
              <a:extLst>
                <a:ext uri="{FF2B5EF4-FFF2-40B4-BE49-F238E27FC236}">
                  <a16:creationId xmlns:a16="http://schemas.microsoft.com/office/drawing/2014/main" id="{FA950B92-6270-0344-85BE-099851257F0E}"/>
                </a:ext>
              </a:extLst>
            </p:cNvPr>
            <p:cNvSpPr/>
            <p:nvPr/>
          </p:nvSpPr>
          <p:spPr>
            <a:xfrm>
              <a:off x="-347309" y="1797743"/>
              <a:ext cx="18863719" cy="3783921"/>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4400"/>
                </a:lnSpc>
                <a:defRPr sz="15000" b="0" spc="-300">
                  <a:solidFill>
                    <a:srgbClr val="FFFFFF"/>
                  </a:solidFill>
                  <a:latin typeface="Montserrat Bold"/>
                  <a:ea typeface="Montserrat Bold"/>
                  <a:cs typeface="Montserrat Bold"/>
                  <a:sym typeface="Montserrat Bold"/>
                </a:defRPr>
              </a:pPr>
              <a:r>
                <a:rPr lang="en-AU" dirty="0"/>
                <a:t>Possible Idea</a:t>
              </a:r>
              <a:endParaRPr dirty="0"/>
            </a:p>
          </p:txBody>
        </p:sp>
      </p:grpSp>
    </p:spTree>
    <p:extLst>
      <p:ext uri="{BB962C8B-B14F-4D97-AF65-F5344CB8AC3E}">
        <p14:creationId xmlns:p14="http://schemas.microsoft.com/office/powerpoint/2010/main" val="305329563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0A87805-B67F-AD4D-A8F7-3BDAF3AD432C}"/>
              </a:ext>
            </a:extLst>
          </p:cNvPr>
          <p:cNvGrpSpPr/>
          <p:nvPr/>
        </p:nvGrpSpPr>
        <p:grpSpPr>
          <a:xfrm>
            <a:off x="-36937" y="-2011"/>
            <a:ext cx="24496471" cy="12569404"/>
            <a:chOff x="-36937" y="-2011"/>
            <a:chExt cx="24496471" cy="12569404"/>
          </a:xfrm>
        </p:grpSpPr>
        <p:pic>
          <p:nvPicPr>
            <p:cNvPr id="283" name="pasted-image.pdf"/>
            <p:cNvPicPr>
              <a:picLocks noChangeAspect="1"/>
            </p:cNvPicPr>
            <p:nvPr/>
          </p:nvPicPr>
          <p:blipFill>
            <a:blip r:embed="rId2"/>
            <a:srcRect l="57245" t="62662" r="8715"/>
            <a:stretch>
              <a:fillRect/>
            </a:stretch>
          </p:blipFill>
          <p:spPr>
            <a:xfrm>
              <a:off x="1587" y="-2011"/>
              <a:ext cx="24457947" cy="12569404"/>
            </a:xfrm>
            <a:prstGeom prst="rect">
              <a:avLst/>
            </a:prstGeom>
            <a:ln w="12700">
              <a:miter lim="400000"/>
            </a:ln>
          </p:spPr>
        </p:pic>
        <p:sp>
          <p:nvSpPr>
            <p:cNvPr id="284" name="Shape 284"/>
            <p:cNvSpPr/>
            <p:nvPr/>
          </p:nvSpPr>
          <p:spPr>
            <a:xfrm>
              <a:off x="765506" y="1801174"/>
              <a:ext cx="11256646" cy="16922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spAutoFit/>
            </a:bodyPr>
            <a:lstStyle>
              <a:lvl1pPr algn="l">
                <a:defRPr sz="10000" b="0">
                  <a:solidFill>
                    <a:srgbClr val="FFFFFF"/>
                  </a:solidFill>
                  <a:latin typeface="Montserrat Bold"/>
                  <a:ea typeface="Montserrat Bold"/>
                  <a:cs typeface="Montserrat Bold"/>
                  <a:sym typeface="Montserrat Bold"/>
                </a:defRPr>
              </a:lvl1pPr>
            </a:lstStyle>
            <a:p>
              <a:r>
                <a:t>Share your work!</a:t>
              </a:r>
            </a:p>
          </p:txBody>
        </p:sp>
        <p:sp>
          <p:nvSpPr>
            <p:cNvPr id="285" name="Shape 285"/>
            <p:cNvSpPr/>
            <p:nvPr/>
          </p:nvSpPr>
          <p:spPr>
            <a:xfrm>
              <a:off x="-36937" y="3546077"/>
              <a:ext cx="24457874" cy="1"/>
            </a:xfrm>
            <a:prstGeom prst="line">
              <a:avLst/>
            </a:prstGeom>
            <a:ln w="215900">
              <a:solidFill>
                <a:srgbClr val="FFFFFF"/>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86" name="Shape 286"/>
            <p:cNvSpPr/>
            <p:nvPr/>
          </p:nvSpPr>
          <p:spPr>
            <a:xfrm>
              <a:off x="855906" y="4285057"/>
              <a:ext cx="18232196" cy="765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lvl1pPr algn="l" defTabSz="457200">
                <a:defRPr sz="4000" b="0">
                  <a:solidFill>
                    <a:srgbClr val="FFFFFF"/>
                  </a:solidFill>
                  <a:latin typeface="Montserrat Bold"/>
                  <a:ea typeface="Montserrat Bold"/>
                  <a:cs typeface="Montserrat Bold"/>
                  <a:sym typeface="Montserrat Bold"/>
                </a:defRPr>
              </a:lvl1pPr>
            </a:lstStyle>
            <a:p>
              <a:r>
                <a:t>Upload photos of your work:</a:t>
              </a:r>
            </a:p>
          </p:txBody>
        </p:sp>
        <p:sp>
          <p:nvSpPr>
            <p:cNvPr id="287" name="Shape 287"/>
            <p:cNvSpPr/>
            <p:nvPr/>
          </p:nvSpPr>
          <p:spPr>
            <a:xfrm>
              <a:off x="855906" y="5114881"/>
              <a:ext cx="18232196" cy="44989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algn="l" defTabSz="457200">
                <a:defRPr sz="4000" b="0">
                  <a:solidFill>
                    <a:srgbClr val="FFFFFF"/>
                  </a:solidFill>
                  <a:latin typeface="Montserrat Bold"/>
                  <a:ea typeface="Montserrat Bold"/>
                  <a:cs typeface="Montserrat Bold"/>
                  <a:sym typeface="Montserrat Bold"/>
                </a:defRPr>
              </a:pPr>
              <a:endParaRP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Go to: </a:t>
              </a:r>
              <a:r>
                <a:rPr i="1">
                  <a:latin typeface="Montserrat-Italic"/>
                  <a:ea typeface="Montserrat-Italic"/>
                  <a:cs typeface="Montserrat-Italic"/>
                  <a:sym typeface="Montserrat-Italic"/>
                </a:rPr>
                <a:t>add URL here</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Enter the password: </a:t>
              </a:r>
              <a:r>
                <a:rPr i="1">
                  <a:latin typeface="Montserrat-Italic"/>
                  <a:ea typeface="Montserrat-Italic"/>
                  <a:cs typeface="Montserrat-Italic"/>
                  <a:sym typeface="Montserrat-Italic"/>
                </a:rPr>
                <a:t>password</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Upload a photo and caption of your work</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Wait for moderation</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View others’ ideas  </a:t>
              </a:r>
            </a:p>
          </p:txBody>
        </p:sp>
        <p:sp>
          <p:nvSpPr>
            <p:cNvPr id="288" name="Shape 288"/>
            <p:cNvSpPr/>
            <p:nvPr/>
          </p:nvSpPr>
          <p:spPr>
            <a:xfrm>
              <a:off x="765719" y="9722610"/>
              <a:ext cx="18232198" cy="21240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algn="l" defTabSz="457200">
                <a:defRPr b="0" i="1">
                  <a:solidFill>
                    <a:srgbClr val="FFFFFF"/>
                  </a:solidFill>
                  <a:latin typeface="Montserrat-Italic"/>
                  <a:ea typeface="Montserrat-Italic"/>
                  <a:cs typeface="Montserrat-Italic"/>
                  <a:sym typeface="Montserrat-Italic"/>
                </a:defRPr>
              </a:pPr>
              <a:r>
                <a:t>A note to facilitators:</a:t>
              </a:r>
            </a:p>
            <a:p>
              <a:pPr algn="l" defTabSz="457200">
                <a:defRPr b="0" i="1">
                  <a:solidFill>
                    <a:srgbClr val="FFFFFF"/>
                  </a:solidFill>
                  <a:latin typeface="Montserrat-Italic"/>
                  <a:ea typeface="Montserrat-Italic"/>
                  <a:cs typeface="Montserrat-Italic"/>
                  <a:sym typeface="Montserrat-Italic"/>
                </a:defRPr>
              </a:pPr>
              <a:r>
                <a:t>Use this slide to give instructions for post-exercise sharing activities. These could take the form of facilitator-guided discussions, mini-presentations, or digital sharing via existing platforms (e.g. padlet) - as described here. Delete this paragraph when ready.</a:t>
              </a:r>
            </a:p>
          </p:txBody>
        </p:sp>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E3ADD6-1FB1-ED48-8119-5DB4057041F7}"/>
              </a:ext>
            </a:extLst>
          </p:cNvPr>
          <p:cNvGrpSpPr/>
          <p:nvPr/>
        </p:nvGrpSpPr>
        <p:grpSpPr>
          <a:xfrm>
            <a:off x="-36937" y="720955"/>
            <a:ext cx="24457874" cy="13025113"/>
            <a:chOff x="-36937" y="720955"/>
            <a:chExt cx="24457874" cy="13025113"/>
          </a:xfrm>
        </p:grpSpPr>
        <p:pic>
          <p:nvPicPr>
            <p:cNvPr id="290" name="pasted-image.pdf"/>
            <p:cNvPicPr>
              <a:picLocks noChangeAspect="1"/>
            </p:cNvPicPr>
            <p:nvPr/>
          </p:nvPicPr>
          <p:blipFill>
            <a:blip r:embed="rId2"/>
            <a:srcRect l="27630"/>
            <a:stretch>
              <a:fillRect/>
            </a:stretch>
          </p:blipFill>
          <p:spPr>
            <a:xfrm rot="10800000">
              <a:off x="4304849" y="720955"/>
              <a:ext cx="20114295" cy="13021637"/>
            </a:xfrm>
            <a:prstGeom prst="rect">
              <a:avLst/>
            </a:prstGeom>
            <a:ln w="12700">
              <a:miter lim="400000"/>
            </a:ln>
          </p:spPr>
        </p:pic>
        <p:pic>
          <p:nvPicPr>
            <p:cNvPr id="291" name="pasted-image.pdf"/>
            <p:cNvPicPr>
              <a:picLocks noChangeAspect="1"/>
            </p:cNvPicPr>
            <p:nvPr/>
          </p:nvPicPr>
          <p:blipFill>
            <a:blip r:embed="rId2"/>
            <a:srcRect t="33454" r="50402"/>
            <a:stretch>
              <a:fillRect/>
            </a:stretch>
          </p:blipFill>
          <p:spPr>
            <a:xfrm rot="10800000">
              <a:off x="-4557" y="6312722"/>
              <a:ext cx="11825051" cy="7433346"/>
            </a:xfrm>
            <a:prstGeom prst="rect">
              <a:avLst/>
            </a:prstGeom>
            <a:ln w="12700">
              <a:miter lim="400000"/>
            </a:ln>
          </p:spPr>
        </p:pic>
        <p:sp>
          <p:nvSpPr>
            <p:cNvPr id="292" name="Shape 292"/>
            <p:cNvSpPr/>
            <p:nvPr/>
          </p:nvSpPr>
          <p:spPr>
            <a:xfrm>
              <a:off x="-36937" y="12049959"/>
              <a:ext cx="24457874" cy="1"/>
            </a:xfrm>
            <a:prstGeom prst="line">
              <a:avLst/>
            </a:prstGeom>
            <a:ln w="215900">
              <a:solidFill>
                <a:srgbClr val="FFFFFF"/>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93" name="Shape 293"/>
            <p:cNvSpPr/>
            <p:nvPr/>
          </p:nvSpPr>
          <p:spPr>
            <a:xfrm>
              <a:off x="975503" y="891390"/>
              <a:ext cx="3253868" cy="47783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spAutoFit/>
            </a:bodyPr>
            <a:lstStyle/>
            <a:p>
              <a:pPr algn="l">
                <a:defRPr sz="6000" b="0">
                  <a:latin typeface="Montserrat Bold"/>
                  <a:ea typeface="Montserrat Bold"/>
                  <a:cs typeface="Montserrat Bold"/>
                  <a:sym typeface="Montserrat Bold"/>
                </a:defRPr>
              </a:pPr>
              <a:r>
                <a:t>Design.</a:t>
              </a:r>
            </a:p>
            <a:p>
              <a:pPr algn="l">
                <a:defRPr sz="6000" b="0">
                  <a:latin typeface="Montserrat Bold"/>
                  <a:ea typeface="Montserrat Bold"/>
                  <a:cs typeface="Montserrat Bold"/>
                  <a:sym typeface="Montserrat Bold"/>
                </a:defRPr>
              </a:pPr>
              <a:r>
                <a:t>Think</a:t>
              </a:r>
            </a:p>
            <a:p>
              <a:pPr algn="l">
                <a:defRPr sz="6000" b="0">
                  <a:latin typeface="Montserrat Bold"/>
                  <a:ea typeface="Montserrat Bold"/>
                  <a:cs typeface="Montserrat Bold"/>
                  <a:sym typeface="Montserrat Bold"/>
                </a:defRPr>
              </a:pPr>
              <a:r>
                <a:t>Make.</a:t>
              </a:r>
            </a:p>
            <a:p>
              <a:pPr algn="l">
                <a:defRPr sz="6000" b="0">
                  <a:latin typeface="Montserrat Bold"/>
                  <a:ea typeface="Montserrat Bold"/>
                  <a:cs typeface="Montserrat Bold"/>
                  <a:sym typeface="Montserrat Bold"/>
                </a:defRPr>
              </a:pPr>
              <a:r>
                <a:t>Break. </a:t>
              </a:r>
            </a:p>
            <a:p>
              <a:pPr algn="l">
                <a:defRPr sz="6000" b="0">
                  <a:latin typeface="Montserrat Bold"/>
                  <a:ea typeface="Montserrat Bold"/>
                  <a:cs typeface="Montserrat Bold"/>
                  <a:sym typeface="Montserrat Bold"/>
                </a:defRPr>
              </a:pPr>
              <a:r>
                <a:t>Repeat.</a:t>
              </a:r>
            </a:p>
          </p:txBody>
        </p:sp>
        <p:sp>
          <p:nvSpPr>
            <p:cNvPr id="294" name="Shape 294"/>
            <p:cNvSpPr/>
            <p:nvPr/>
          </p:nvSpPr>
          <p:spPr>
            <a:xfrm>
              <a:off x="8634748" y="2755150"/>
              <a:ext cx="14424722" cy="260648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algn="l" defTabSz="457200">
                <a:defRPr b="0">
                  <a:solidFill>
                    <a:srgbClr val="FFFFFF"/>
                  </a:solidFill>
                  <a:latin typeface="Montserrat Bold"/>
                  <a:ea typeface="Montserrat Bold"/>
                  <a:cs typeface="Montserrat Bold"/>
                  <a:sym typeface="Montserrat Bold"/>
                </a:defRPr>
              </a:pPr>
              <a:r>
                <a:rPr dirty="0"/>
                <a:t>This work is licensed under a Creative Commons Attribution-</a:t>
              </a:r>
              <a:r>
                <a:rPr dirty="0" err="1"/>
                <a:t>NonCommercial</a:t>
              </a:r>
              <a:r>
                <a:rPr dirty="0"/>
                <a:t>-</a:t>
              </a:r>
              <a:r>
                <a:rPr dirty="0" err="1"/>
                <a:t>ShareAlike</a:t>
              </a:r>
              <a:r>
                <a:rPr dirty="0"/>
                <a:t> 4.0 International License. Designed by the authors of “Design. Think. Make. Break. Repeat. A Handbook of Methods” (BIS Publishers).</a:t>
              </a:r>
            </a:p>
            <a:p>
              <a:pPr algn="l" defTabSz="457200">
                <a:defRPr b="0">
                  <a:solidFill>
                    <a:srgbClr val="FFFFFF"/>
                  </a:solidFill>
                  <a:latin typeface="Montserrat Bold"/>
                  <a:ea typeface="Montserrat Bold"/>
                  <a:cs typeface="Montserrat Bold"/>
                  <a:sym typeface="Montserrat Bold"/>
                </a:defRPr>
              </a:pPr>
              <a:r>
                <a:rPr u="sng" dirty="0">
                  <a:solidFill>
                    <a:schemeClr val="bg1"/>
                  </a:solidFill>
                  <a:hlinkClick r:id="rId3">
                    <a:extLst>
                      <a:ext uri="{A12FA001-AC4F-418D-AE19-62706E023703}">
                        <ahyp:hlinkClr xmlns:ahyp="http://schemas.microsoft.com/office/drawing/2018/hyperlinkcolor" val="tx"/>
                      </a:ext>
                    </a:extLst>
                  </a:hlinkClick>
                </a:rPr>
                <a:t>www.designthinkmakebreakrepeat.com</a:t>
              </a:r>
            </a:p>
          </p:txBody>
        </p:sp>
        <p:sp>
          <p:nvSpPr>
            <p:cNvPr id="295" name="Shape 295"/>
            <p:cNvSpPr/>
            <p:nvPr/>
          </p:nvSpPr>
          <p:spPr>
            <a:xfrm>
              <a:off x="746861" y="6774665"/>
              <a:ext cx="23078331" cy="47275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algn="l" defTabSz="457200">
                <a:defRPr sz="4000" b="0">
                  <a:solidFill>
                    <a:srgbClr val="FFFFFF"/>
                  </a:solidFill>
                  <a:latin typeface="Montserrat Medium"/>
                  <a:ea typeface="Montserrat Medium"/>
                  <a:cs typeface="Montserrat Medium"/>
                  <a:sym typeface="Montserrat Medium"/>
                </a:defRPr>
              </a:pPr>
              <a:r>
                <a:t>How to use these slides</a:t>
              </a:r>
            </a:p>
            <a:p>
              <a:pPr algn="l" defTabSz="457200">
                <a:defRPr b="0" i="1">
                  <a:solidFill>
                    <a:srgbClr val="FFFFFF"/>
                  </a:solidFill>
                  <a:latin typeface="Montserrat-Italic"/>
                  <a:ea typeface="Montserrat-Italic"/>
                  <a:cs typeface="Montserrat-Italic"/>
                  <a:sym typeface="Montserrat-Italic"/>
                </a:defRPr>
              </a:pPr>
              <a:r>
                <a:t>These companion slides for the published book “Design Think Make Break Repeat: A Handbook of Methods”, support facilitation of the published exercises during workshops, tutorials or other guided design sessions. </a:t>
              </a:r>
            </a:p>
            <a:p>
              <a:pPr algn="l" defTabSz="457200">
                <a:defRPr b="0" i="1">
                  <a:solidFill>
                    <a:srgbClr val="FFFFFF"/>
                  </a:solidFill>
                  <a:latin typeface="Montserrat-Italic"/>
                  <a:ea typeface="Montserrat-Italic"/>
                  <a:cs typeface="Montserrat-Italic"/>
                  <a:sym typeface="Montserrat-Italic"/>
                </a:defRPr>
              </a:pPr>
              <a:endParaRPr/>
            </a:p>
            <a:p>
              <a:pPr algn="l" defTabSz="457200">
                <a:defRPr b="0" i="1">
                  <a:solidFill>
                    <a:srgbClr val="FFFFFF"/>
                  </a:solidFill>
                  <a:latin typeface="Montserrat-Italic"/>
                  <a:ea typeface="Montserrat-Italic"/>
                  <a:cs typeface="Montserrat-Italic"/>
                  <a:sym typeface="Montserrat-Italic"/>
                </a:defRPr>
              </a:pPr>
              <a:r>
                <a:rPr b="1">
                  <a:latin typeface="Montserrat-BoldItalic"/>
                  <a:ea typeface="Montserrat-BoldItalic"/>
                  <a:cs typeface="Montserrat-BoldItalic"/>
                  <a:sym typeface="Montserrat-BoldItalic"/>
                </a:rPr>
                <a:t>Slide 1: Title.</a:t>
              </a:r>
              <a:r>
                <a:t> Introduce the method, using the description from the book.</a:t>
              </a:r>
            </a:p>
            <a:p>
              <a:pPr algn="l" defTabSz="457200">
                <a:defRPr i="1">
                  <a:solidFill>
                    <a:srgbClr val="FFFFFF"/>
                  </a:solidFill>
                  <a:latin typeface="Montserrat-BoldItalic"/>
                  <a:ea typeface="Montserrat-BoldItalic"/>
                  <a:cs typeface="Montserrat-BoldItalic"/>
                  <a:sym typeface="Montserrat-BoldItalic"/>
                </a:defRPr>
              </a:pPr>
              <a:r>
                <a:t>Slide 2: Examples. </a:t>
              </a:r>
              <a:r>
                <a:rPr b="0">
                  <a:latin typeface="Montserrat-Italic"/>
                  <a:ea typeface="Montserrat-Italic"/>
                  <a:cs typeface="Montserrat-Italic"/>
                  <a:sym typeface="Montserrat-Italic"/>
                </a:rPr>
                <a:t>Use this slide to add your own images/examples of the method in use, or extra information.</a:t>
              </a:r>
              <a:r>
                <a:t> </a:t>
              </a:r>
            </a:p>
            <a:p>
              <a:pPr algn="l" defTabSz="457200">
                <a:defRPr i="1">
                  <a:solidFill>
                    <a:srgbClr val="FFFFFF"/>
                  </a:solidFill>
                  <a:latin typeface="Montserrat-BoldItalic"/>
                  <a:ea typeface="Montserrat-BoldItalic"/>
                  <a:cs typeface="Montserrat-BoldItalic"/>
                  <a:sym typeface="Montserrat-BoldItalic"/>
                </a:defRPr>
              </a:pPr>
              <a:r>
                <a:t>Slide 3+: Steps. </a:t>
              </a:r>
              <a:r>
                <a:rPr b="0">
                  <a:latin typeface="Montserrat-Italic"/>
                  <a:ea typeface="Montserrat-Italic"/>
                  <a:cs typeface="Montserrat-Italic"/>
                  <a:sym typeface="Montserrat-Italic"/>
                </a:rPr>
                <a:t>Use one slide for each step of the method, to track timing and progress. The tip boxes can be used to offer extra guidance for specific steps, where needed. </a:t>
              </a:r>
            </a:p>
            <a:p>
              <a:pPr algn="l" defTabSz="457200">
                <a:defRPr i="1">
                  <a:solidFill>
                    <a:srgbClr val="FFFFFF"/>
                  </a:solidFill>
                  <a:latin typeface="Montserrat-BoldItalic"/>
                  <a:ea typeface="Montserrat-BoldItalic"/>
                  <a:cs typeface="Montserrat-BoldItalic"/>
                  <a:sym typeface="Montserrat-BoldItalic"/>
                </a:defRPr>
              </a:pPr>
              <a:r>
                <a:t>Slide 4: Sharing. </a:t>
              </a:r>
              <a:r>
                <a:rPr b="0">
                  <a:latin typeface="Montserrat-Italic"/>
                  <a:ea typeface="Montserrat-Italic"/>
                  <a:cs typeface="Montserrat-Italic"/>
                  <a:sym typeface="Montserrat-Italic"/>
                </a:rPr>
                <a:t>Results of the exercise are shared and discussed, in an appropriate format.</a:t>
              </a:r>
            </a:p>
          </p:txBody>
        </p:sp>
        <p:sp>
          <p:nvSpPr>
            <p:cNvPr id="296" name="Shape 296"/>
            <p:cNvSpPr/>
            <p:nvPr/>
          </p:nvSpPr>
          <p:spPr>
            <a:xfrm>
              <a:off x="16322992" y="12661177"/>
              <a:ext cx="7541642" cy="4476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gn="r">
                <a:defRPr sz="2000" b="0">
                  <a:solidFill>
                    <a:srgbClr val="FFFFFF"/>
                  </a:solidFill>
                  <a:latin typeface="Montserrat Medium"/>
                  <a:ea typeface="Montserrat Medium"/>
                  <a:cs typeface="Montserrat Medium"/>
                  <a:sym typeface="Montserrat Medium"/>
                </a:defRPr>
              </a:lvl1pPr>
            </a:lstStyle>
            <a:p>
              <a:r>
                <a:t>Slide design by: Hamish Henderson, Madeleine Borthwick</a:t>
              </a:r>
            </a:p>
          </p:txBody>
        </p:sp>
      </p:gr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1163</TotalTime>
  <Words>1020</Words>
  <Application>Microsoft Macintosh PowerPoint</Application>
  <PresentationFormat>Custom</PresentationFormat>
  <Paragraphs>139</Paragraphs>
  <Slides>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vt:i4>
      </vt:variant>
    </vt:vector>
  </HeadingPairs>
  <TitlesOfParts>
    <vt:vector size="22" baseType="lpstr">
      <vt:lpstr>Helvetica Neue Light</vt:lpstr>
      <vt:lpstr>Times</vt:lpstr>
      <vt:lpstr>Montserrat Bold</vt:lpstr>
      <vt:lpstr>Montserrat-Italic</vt:lpstr>
      <vt:lpstr>Montserrat-BoldItalic</vt:lpstr>
      <vt:lpstr>Tw Cen MT</vt:lpstr>
      <vt:lpstr>Montserrat Medium</vt:lpstr>
      <vt:lpstr>Helvetica Neue Thin</vt:lpstr>
      <vt:lpstr>Palatino</vt:lpstr>
      <vt:lpstr>Helvetica Neue Medium</vt:lpstr>
      <vt:lpstr>Helvetica Light</vt:lpstr>
      <vt:lpstr>Helvetica Neue</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Melinda Gaughwin</cp:lastModifiedBy>
  <cp:revision>25</cp:revision>
  <dcterms:modified xsi:type="dcterms:W3CDTF">2021-01-31T06:23:29Z</dcterms:modified>
</cp:coreProperties>
</file>