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embeddedFontLst>
    <p:embeddedFont>
      <p:font typeface="Montserrat Bold" pitchFamily="2" charset="77"/>
      <p:bold r:id="rId11"/>
      <p:italic r:id="rId12"/>
      <p:boldItalic r:id="rId13"/>
    </p:embeddedFont>
    <p:embeddedFont>
      <p:font typeface="Montserrat Medium" pitchFamily="2" charset="77"/>
      <p:regular r:id="rId14"/>
      <p:italic r:id="rId15"/>
    </p:embeddedFont>
    <p:embeddedFont>
      <p:font typeface="Montserrat-BoldItalic" pitchFamily="2" charset="77"/>
      <p:bold r:id="rId16"/>
      <p:italic r:id="rId17"/>
      <p:boldItalic r:id="rId18"/>
    </p:embeddedFont>
    <p:embeddedFont>
      <p:font typeface="Montserrat-Italic" pitchFamily="2" charset="77"/>
      <p:italic r:id="rId19"/>
    </p:embeddedFont>
    <p:embeddedFont>
      <p:font typeface="Tw Cen MT" panose="020B0602020104020603" pitchFamily="34" charset="77"/>
      <p:regular r:id="rId20"/>
      <p:bold r:id="rId21"/>
      <p:italic r:id="rId22"/>
      <p:boldItalic r:id="rId2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p:restoredTop sz="94694"/>
  </p:normalViewPr>
  <p:slideViewPr>
    <p:cSldViewPr snapToGrid="0" snapToObjects="1">
      <p:cViewPr varScale="1">
        <p:scale>
          <a:sx n="60" d="100"/>
          <a:sy n="60" d="100"/>
        </p:scale>
        <p:origin x="14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6208F97-6423-F847-9F7D-C47F81E4994F}"/>
              </a:ext>
            </a:extLst>
          </p:cNvPr>
          <p:cNvGrpSpPr/>
          <p:nvPr/>
        </p:nvGrpSpPr>
        <p:grpSpPr>
          <a:xfrm>
            <a:off x="-22552" y="-46537"/>
            <a:ext cx="24442002" cy="13307790"/>
            <a:chOff x="-22552" y="-46537"/>
            <a:chExt cx="24442002" cy="13307790"/>
          </a:xfrm>
        </p:grpSpPr>
        <p:pic>
          <p:nvPicPr>
            <p:cNvPr id="119" name="Forced association.jpg"/>
            <p:cNvPicPr>
              <a:picLocks noChangeAspect="1"/>
            </p:cNvPicPr>
            <p:nvPr/>
          </p:nvPicPr>
          <p:blipFill>
            <a:blip r:embed="rId2"/>
            <a:srcRect t="10207" b="10207"/>
            <a:stretch>
              <a:fillRect/>
            </a:stretch>
          </p:blipFill>
          <p:spPr>
            <a:xfrm>
              <a:off x="-22552" y="-12383"/>
              <a:ext cx="24419839" cy="11336887"/>
            </a:xfrm>
            <a:prstGeom prst="rect">
              <a:avLst/>
            </a:prstGeom>
            <a:ln w="12700">
              <a:miter lim="400000"/>
            </a:ln>
          </p:spPr>
        </p:pic>
        <p:sp>
          <p:nvSpPr>
            <p:cNvPr id="120" name="Shape 120"/>
            <p:cNvSpPr/>
            <p:nvPr/>
          </p:nvSpPr>
          <p:spPr>
            <a:xfrm>
              <a:off x="585599" y="11962671"/>
              <a:ext cx="6798083" cy="10191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a:solidFill>
                    <a:srgbClr val="EE5150"/>
                  </a:solidFill>
                </a:rPr>
                <a:t>TURN TO: </a:t>
              </a:r>
              <a:r>
                <a:t>Page 66</a:t>
              </a:r>
            </a:p>
          </p:txBody>
        </p:sp>
        <p:sp>
          <p:nvSpPr>
            <p:cNvPr id="121" name="Shape 121"/>
            <p:cNvSpPr/>
            <p:nvPr/>
          </p:nvSpPr>
          <p:spPr>
            <a:xfrm>
              <a:off x="-11196" y="-46537"/>
              <a:ext cx="24406392"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16100488" y="12508777"/>
              <a:ext cx="776414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Lottie, Public Domain Dedication (CC0),</a:t>
              </a:r>
            </a:p>
            <a:p>
              <a:pPr algn="r">
                <a:defRPr sz="2000" b="0">
                  <a:solidFill>
                    <a:srgbClr val="919191"/>
                  </a:solidFill>
                  <a:latin typeface="Montserrat Medium"/>
                  <a:ea typeface="Montserrat Medium"/>
                  <a:cs typeface="Montserrat Medium"/>
                  <a:sym typeface="Montserrat Medium"/>
                </a:defRPr>
              </a:pPr>
              <a:r>
                <a:t> https://www.flickr.com/photos/milkyfactory/16979768317/ </a:t>
              </a:r>
            </a:p>
          </p:txBody>
        </p:sp>
        <p:sp>
          <p:nvSpPr>
            <p:cNvPr id="124" name="Shape 124"/>
            <p:cNvSpPr/>
            <p:nvPr/>
          </p:nvSpPr>
          <p:spPr>
            <a:xfrm>
              <a:off x="-11907" y="1730111"/>
              <a:ext cx="10559216"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0004064" y="224034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5" y="881362"/>
              <a:ext cx="8667474"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Forced</a:t>
              </a:r>
            </a:p>
          </p:txBody>
        </p:sp>
        <p:sp>
          <p:nvSpPr>
            <p:cNvPr id="127" name="Shape 127"/>
            <p:cNvSpPr/>
            <p:nvPr/>
          </p:nvSpPr>
          <p:spPr>
            <a:xfrm>
              <a:off x="1205292" y="7275075"/>
              <a:ext cx="13014919" cy="1108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sz="5700" i="1">
                  <a:solidFill>
                    <a:srgbClr val="FFFFFF"/>
                  </a:solidFill>
                  <a:latin typeface="Palatino"/>
                  <a:ea typeface="Palatino"/>
                  <a:cs typeface="Palatino"/>
                  <a:sym typeface="Palatino"/>
                </a:defRPr>
              </a:lvl1pPr>
            </a:lstStyle>
            <a:p>
              <a:r>
                <a:t>Unlikely matches lead to new ideas</a:t>
              </a:r>
            </a:p>
          </p:txBody>
        </p:sp>
        <p:sp>
          <p:nvSpPr>
            <p:cNvPr id="128" name="Shape 128"/>
            <p:cNvSpPr/>
            <p:nvPr/>
          </p:nvSpPr>
          <p:spPr>
            <a:xfrm>
              <a:off x="8240" y="4495128"/>
              <a:ext cx="14378166"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3850342" y="5020288"/>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504899" y="3676124"/>
              <a:ext cx="14148098"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Association</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FE9703-4870-5646-B374-222C2CE9B764}"/>
              </a:ext>
            </a:extLst>
          </p:cNvPr>
          <p:cNvGrpSpPr/>
          <p:nvPr/>
        </p:nvGrpSpPr>
        <p:grpSpPr>
          <a:xfrm>
            <a:off x="-254236" y="-375470"/>
            <a:ext cx="24118870" cy="13484323"/>
            <a:chOff x="-254236" y="-375470"/>
            <a:chExt cx="24118870" cy="13484323"/>
          </a:xfrm>
        </p:grpSpPr>
        <p:sp>
          <p:nvSpPr>
            <p:cNvPr id="132" name="Shape 132"/>
            <p:cNvSpPr/>
            <p:nvPr/>
          </p:nvSpPr>
          <p:spPr>
            <a:xfrm>
              <a:off x="5037" y="-375470"/>
              <a:ext cx="17893267"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6437433"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1"/>
              <a:ext cx="18096576" cy="4924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defRPr sz="15000" b="0" spc="-300">
                  <a:solidFill>
                    <a:srgbClr val="EE5150"/>
                  </a:solidFill>
                  <a:latin typeface="Montserrat Bold"/>
                  <a:ea typeface="Montserrat Bold"/>
                  <a:cs typeface="Montserrat Bold"/>
                  <a:sym typeface="Montserrat Bold"/>
                </a:defRPr>
              </a:pPr>
              <a:r>
                <a:rPr sz="16000" spc="-319" dirty="0"/>
                <a:t>Forced</a:t>
              </a:r>
              <a:r>
                <a:rPr lang="zh-CN" altLang="en-US" sz="16000" spc="-319" dirty="0"/>
                <a:t> </a:t>
              </a:r>
              <a:r>
                <a:rPr lang="en-AU" altLang="zh-CN" sz="16000" spc="-319" dirty="0"/>
                <a:t>	</a:t>
              </a:r>
              <a:r>
                <a:rPr sz="16000" spc="-319" dirty="0"/>
                <a:t>Association</a:t>
              </a:r>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a:off x="562593" y="10470228"/>
            <a:ext cx="286978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a:t>
            </a:r>
          </a:p>
        </p:txBody>
      </p:sp>
      <p:sp>
        <p:nvSpPr>
          <p:cNvPr id="151" name="Shape 151"/>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60" name="Shape 160"/>
          <p:cNvSpPr/>
          <p:nvPr/>
        </p:nvSpPr>
        <p:spPr>
          <a:xfrm>
            <a:off x="75585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161" name="Shape 161"/>
          <p:cNvSpPr/>
          <p:nvPr/>
        </p:nvSpPr>
        <p:spPr>
          <a:xfrm>
            <a:off x="13681651" y="10470228"/>
            <a:ext cx="308516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mins] </a:t>
            </a:r>
          </a:p>
        </p:txBody>
      </p:sp>
      <p:grpSp>
        <p:nvGrpSpPr>
          <p:cNvPr id="2" name="Group 1">
            <a:extLst>
              <a:ext uri="{FF2B5EF4-FFF2-40B4-BE49-F238E27FC236}">
                <a16:creationId xmlns:a16="http://schemas.microsoft.com/office/drawing/2014/main" id="{529453AC-2C11-CC41-B349-568BB73776C4}"/>
              </a:ext>
            </a:extLst>
          </p:cNvPr>
          <p:cNvGrpSpPr/>
          <p:nvPr/>
        </p:nvGrpSpPr>
        <p:grpSpPr>
          <a:xfrm>
            <a:off x="-347308" y="-75167"/>
            <a:ext cx="24810267" cy="13336420"/>
            <a:chOff x="-347308" y="-75167"/>
            <a:chExt cx="24810267" cy="13336420"/>
          </a:xfrm>
        </p:grpSpPr>
        <p:pic>
          <p:nvPicPr>
            <p:cNvPr id="138" name="Forced association.jpg"/>
            <p:cNvPicPr>
              <a:picLocks noChangeAspect="1"/>
            </p:cNvPicPr>
            <p:nvPr/>
          </p:nvPicPr>
          <p:blipFill>
            <a:blip r:embed="rId2"/>
            <a:srcRect t="23988" b="23988"/>
            <a:stretch>
              <a:fillRect/>
            </a:stretch>
          </p:blipFill>
          <p:spPr>
            <a:xfrm>
              <a:off x="1212" y="-9608"/>
              <a:ext cx="19473580" cy="5909701"/>
            </a:xfrm>
            <a:prstGeom prst="rect">
              <a:avLst/>
            </a:prstGeom>
            <a:ln w="12700">
              <a:miter lim="400000"/>
            </a:ln>
          </p:spPr>
        </p:pic>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66</a:t>
              </a:r>
            </a:p>
          </p:txBody>
        </p:sp>
        <p:sp>
          <p:nvSpPr>
            <p:cNvPr id="143" name="Shape 143"/>
            <p:cNvSpPr/>
            <p:nvPr/>
          </p:nvSpPr>
          <p:spPr>
            <a:xfrm>
              <a:off x="1372043" y="661409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generate out-of-the-box ideas using a set of keywords that are ‘forced’ together in unlikely combinations. Focus on your own design problem, or follow the ‘Museum Visitor Experience’ brief (p.142), and the resources on the companion website. </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20913150" y="3770358"/>
              <a:ext cx="3308732" cy="1082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Pen, paper  </a:t>
              </a: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2" name="Shape 152"/>
            <p:cNvSpPr/>
            <p:nvPr/>
          </p:nvSpPr>
          <p:spPr>
            <a:xfrm>
              <a:off x="-6795" y="632249"/>
              <a:ext cx="796631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3" name="Shape 153"/>
            <p:cNvSpPr/>
            <p:nvPr/>
          </p:nvSpPr>
          <p:spPr>
            <a:xfrm rot="5400000">
              <a:off x="742776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233723" y="-55936"/>
              <a:ext cx="7340436"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Forced</a:t>
              </a:r>
            </a:p>
          </p:txBody>
        </p:sp>
        <p:sp>
          <p:nvSpPr>
            <p:cNvPr id="155" name="Shape 155"/>
            <p:cNvSpPr/>
            <p:nvPr/>
          </p:nvSpPr>
          <p:spPr>
            <a:xfrm>
              <a:off x="-39958" y="3219466"/>
              <a:ext cx="1181064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6" name="Shape 156"/>
            <p:cNvSpPr/>
            <p:nvPr/>
          </p:nvSpPr>
          <p:spPr>
            <a:xfrm rot="5400000">
              <a:off x="11246947" y="3744627"/>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7" name="Shape 157"/>
            <p:cNvSpPr/>
            <p:nvPr/>
          </p:nvSpPr>
          <p:spPr>
            <a:xfrm>
              <a:off x="-347308" y="2542166"/>
              <a:ext cx="11785418"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Association</a:t>
              </a:r>
            </a:p>
          </p:txBody>
        </p:sp>
        <p:sp>
          <p:nvSpPr>
            <p:cNvPr id="158" name="Shape 158"/>
            <p:cNvSpPr/>
            <p:nvPr/>
          </p:nvSpPr>
          <p:spPr>
            <a:xfrm>
              <a:off x="8091589"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9" name="Shape 159"/>
            <p:cNvSpPr/>
            <p:nvPr/>
          </p:nvSpPr>
          <p:spPr>
            <a:xfrm>
              <a:off x="1470496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2" name="Shape 162"/>
            <p:cNvSpPr/>
            <p:nvPr/>
          </p:nvSpPr>
          <p:spPr>
            <a:xfrm>
              <a:off x="16100488" y="12508777"/>
              <a:ext cx="776414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Lottie, Public Domain Dedication (CC0),</a:t>
              </a:r>
            </a:p>
            <a:p>
              <a:pPr algn="r">
                <a:defRPr sz="2000" b="0">
                  <a:solidFill>
                    <a:srgbClr val="919191"/>
                  </a:solidFill>
                  <a:latin typeface="Montserrat Medium"/>
                  <a:ea typeface="Montserrat Medium"/>
                  <a:cs typeface="Montserrat Medium"/>
                  <a:sym typeface="Montserrat Medium"/>
                </a:defRPr>
              </a:pPr>
              <a:r>
                <a:t> https://www.flickr.com/photos/milkyfactory/16979768317/ </a:t>
              </a:r>
            </a:p>
          </p:txBody>
        </p:sp>
      </p:grpSp>
      <p:sp>
        <p:nvSpPr>
          <p:cNvPr id="163" name="Shape 163"/>
          <p:cNvSpPr/>
          <p:nvPr/>
        </p:nvSpPr>
        <p:spPr>
          <a:xfrm>
            <a:off x="2078528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562593" y="10470228"/>
            <a:ext cx="286978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a:t>
            </a:r>
          </a:p>
        </p:txBody>
      </p:sp>
      <p:sp>
        <p:nvSpPr>
          <p:cNvPr id="178" name="Shape 178"/>
          <p:cNvSpPr/>
          <p:nvPr/>
        </p:nvSpPr>
        <p:spPr>
          <a:xfrm>
            <a:off x="6766978"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87" name="Shape 187"/>
          <p:cNvSpPr/>
          <p:nvPr/>
        </p:nvSpPr>
        <p:spPr>
          <a:xfrm>
            <a:off x="75585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188" name="Shape 188"/>
          <p:cNvSpPr/>
          <p:nvPr/>
        </p:nvSpPr>
        <p:spPr>
          <a:xfrm>
            <a:off x="13681651" y="10470228"/>
            <a:ext cx="308516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mins] </a:t>
            </a:r>
          </a:p>
        </p:txBody>
      </p:sp>
      <p:sp>
        <p:nvSpPr>
          <p:cNvPr id="190" name="Shape 190"/>
          <p:cNvSpPr/>
          <p:nvPr/>
        </p:nvSpPr>
        <p:spPr>
          <a:xfrm>
            <a:off x="2078528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grpSp>
        <p:nvGrpSpPr>
          <p:cNvPr id="2" name="Group 1">
            <a:extLst>
              <a:ext uri="{FF2B5EF4-FFF2-40B4-BE49-F238E27FC236}">
                <a16:creationId xmlns:a16="http://schemas.microsoft.com/office/drawing/2014/main" id="{21FF1F7B-2F38-0D4D-82CF-6091F1A2FE3D}"/>
              </a:ext>
            </a:extLst>
          </p:cNvPr>
          <p:cNvGrpSpPr/>
          <p:nvPr/>
        </p:nvGrpSpPr>
        <p:grpSpPr>
          <a:xfrm>
            <a:off x="-347308" y="-75167"/>
            <a:ext cx="24810267" cy="13336420"/>
            <a:chOff x="-347308" y="-75167"/>
            <a:chExt cx="24810267" cy="13336420"/>
          </a:xfrm>
        </p:grpSpPr>
        <p:pic>
          <p:nvPicPr>
            <p:cNvPr id="165" name="Forced association.jpg"/>
            <p:cNvPicPr>
              <a:picLocks noChangeAspect="1"/>
            </p:cNvPicPr>
            <p:nvPr/>
          </p:nvPicPr>
          <p:blipFill>
            <a:blip r:embed="rId2"/>
            <a:srcRect t="23988" b="23988"/>
            <a:stretch>
              <a:fillRect/>
            </a:stretch>
          </p:blipFill>
          <p:spPr>
            <a:xfrm>
              <a:off x="1212" y="-9608"/>
              <a:ext cx="19473580" cy="5909701"/>
            </a:xfrm>
            <a:prstGeom prst="rect">
              <a:avLst/>
            </a:prstGeom>
            <a:ln w="12700">
              <a:miter lim="400000"/>
            </a:ln>
          </p:spPr>
        </p:pic>
        <p:sp>
          <p:nvSpPr>
            <p:cNvPr id="166" name="Shape 16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8" name="Shape 16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372043" y="661409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generate out-of-the-box ideas using a set of keywords that are ‘forced’ together in unlikely combinations. Focus on your own design problem, or follow the ‘Museum Visitor Experience’ brief (p.142), and the resources on the companion website. </a:t>
              </a:r>
            </a:p>
          </p:txBody>
        </p:sp>
        <p:sp>
          <p:nvSpPr>
            <p:cNvPr id="172" name="Shape 172"/>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3" name="Shape 173"/>
            <p:cNvSpPr/>
            <p:nvPr/>
          </p:nvSpPr>
          <p:spPr>
            <a:xfrm>
              <a:off x="20913150" y="3770358"/>
              <a:ext cx="3308732" cy="1082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Pen, paper  </a:t>
              </a:r>
            </a:p>
          </p:txBody>
        </p:sp>
        <p:sp>
          <p:nvSpPr>
            <p:cNvPr id="174" name="Shape 174"/>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5" name="Shape 175"/>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76" name="Shape 176"/>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79" name="Shape 179"/>
            <p:cNvSpPr/>
            <p:nvPr/>
          </p:nvSpPr>
          <p:spPr>
            <a:xfrm>
              <a:off x="-6795" y="632249"/>
              <a:ext cx="796631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0" name="Shape 180"/>
            <p:cNvSpPr/>
            <p:nvPr/>
          </p:nvSpPr>
          <p:spPr>
            <a:xfrm rot="5400000">
              <a:off x="742776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2" name="Shape 182"/>
            <p:cNvSpPr/>
            <p:nvPr/>
          </p:nvSpPr>
          <p:spPr>
            <a:xfrm>
              <a:off x="-39958" y="3219466"/>
              <a:ext cx="1181064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3" name="Shape 183"/>
            <p:cNvSpPr/>
            <p:nvPr/>
          </p:nvSpPr>
          <p:spPr>
            <a:xfrm rot="5400000">
              <a:off x="11246947" y="3744627"/>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5" name="Shape 185"/>
            <p:cNvSpPr/>
            <p:nvPr/>
          </p:nvSpPr>
          <p:spPr>
            <a:xfrm>
              <a:off x="8091589"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6" name="Shape 186"/>
            <p:cNvSpPr/>
            <p:nvPr/>
          </p:nvSpPr>
          <p:spPr>
            <a:xfrm>
              <a:off x="1470496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9" name="Shape 189"/>
            <p:cNvSpPr/>
            <p:nvPr/>
          </p:nvSpPr>
          <p:spPr>
            <a:xfrm>
              <a:off x="16100488" y="12508777"/>
              <a:ext cx="776414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Lottie, Public Domain Dedication (CC0),</a:t>
              </a:r>
            </a:p>
            <a:p>
              <a:pPr algn="r">
                <a:defRPr sz="2000" b="0">
                  <a:solidFill>
                    <a:srgbClr val="919191"/>
                  </a:solidFill>
                  <a:latin typeface="Montserrat Medium"/>
                  <a:ea typeface="Montserrat Medium"/>
                  <a:cs typeface="Montserrat Medium"/>
                  <a:sym typeface="Montserrat Medium"/>
                </a:defRPr>
              </a:pPr>
              <a:r>
                <a:t> https://www.flickr.com/photos/milkyfactory/16979768317/ </a:t>
              </a:r>
            </a:p>
          </p:txBody>
        </p:sp>
        <p:sp>
          <p:nvSpPr>
            <p:cNvPr id="28" name="Shape 140">
              <a:extLst>
                <a:ext uri="{FF2B5EF4-FFF2-40B4-BE49-F238E27FC236}">
                  <a16:creationId xmlns:a16="http://schemas.microsoft.com/office/drawing/2014/main" id="{1BB4ADAC-A811-7C44-8E59-B17ABEF1CF9E}"/>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 name="Shape 142">
              <a:extLst>
                <a:ext uri="{FF2B5EF4-FFF2-40B4-BE49-F238E27FC236}">
                  <a16:creationId xmlns:a16="http://schemas.microsoft.com/office/drawing/2014/main" id="{042FE908-A47C-E64F-ACE9-0455E575007F}"/>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66</a:t>
              </a:r>
            </a:p>
          </p:txBody>
        </p:sp>
        <p:sp>
          <p:nvSpPr>
            <p:cNvPr id="30" name="Shape 144">
              <a:extLst>
                <a:ext uri="{FF2B5EF4-FFF2-40B4-BE49-F238E27FC236}">
                  <a16:creationId xmlns:a16="http://schemas.microsoft.com/office/drawing/2014/main" id="{80375671-CA6B-084B-89BF-283DE7DE0E14}"/>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54">
              <a:extLst>
                <a:ext uri="{FF2B5EF4-FFF2-40B4-BE49-F238E27FC236}">
                  <a16:creationId xmlns:a16="http://schemas.microsoft.com/office/drawing/2014/main" id="{0795EEA7-416D-6D43-9D3D-D61F44295C25}"/>
                </a:ext>
              </a:extLst>
            </p:cNvPr>
            <p:cNvSpPr/>
            <p:nvPr/>
          </p:nvSpPr>
          <p:spPr>
            <a:xfrm>
              <a:off x="-233723" y="-55936"/>
              <a:ext cx="7340436"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Forced</a:t>
              </a:r>
            </a:p>
          </p:txBody>
        </p:sp>
        <p:sp>
          <p:nvSpPr>
            <p:cNvPr id="32" name="Shape 157">
              <a:extLst>
                <a:ext uri="{FF2B5EF4-FFF2-40B4-BE49-F238E27FC236}">
                  <a16:creationId xmlns:a16="http://schemas.microsoft.com/office/drawing/2014/main" id="{FE8FFD2C-4214-9B46-953B-75DC6EDFFE73}"/>
                </a:ext>
              </a:extLst>
            </p:cNvPr>
            <p:cNvSpPr/>
            <p:nvPr/>
          </p:nvSpPr>
          <p:spPr>
            <a:xfrm>
              <a:off x="-347308" y="2542166"/>
              <a:ext cx="11785418"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Association</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nvSpPr>
        <p:spPr>
          <a:xfrm>
            <a:off x="562593" y="10470228"/>
            <a:ext cx="286978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a:t>
            </a:r>
          </a:p>
        </p:txBody>
      </p:sp>
      <p:sp>
        <p:nvSpPr>
          <p:cNvPr id="213" name="Shape 213"/>
          <p:cNvSpPr/>
          <p:nvPr/>
        </p:nvSpPr>
        <p:spPr>
          <a:xfrm>
            <a:off x="75585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14" name="Shape 214"/>
          <p:cNvSpPr/>
          <p:nvPr/>
        </p:nvSpPr>
        <p:spPr>
          <a:xfrm>
            <a:off x="13681651" y="10470228"/>
            <a:ext cx="308516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mins] </a:t>
            </a:r>
          </a:p>
        </p:txBody>
      </p:sp>
      <p:sp>
        <p:nvSpPr>
          <p:cNvPr id="216" name="Shape 216"/>
          <p:cNvSpPr/>
          <p:nvPr/>
        </p:nvSpPr>
        <p:spPr>
          <a:xfrm>
            <a:off x="2078528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grpSp>
        <p:nvGrpSpPr>
          <p:cNvPr id="3" name="Group 2">
            <a:extLst>
              <a:ext uri="{FF2B5EF4-FFF2-40B4-BE49-F238E27FC236}">
                <a16:creationId xmlns:a16="http://schemas.microsoft.com/office/drawing/2014/main" id="{46DB6C54-4A7C-DC40-8880-561A8C9457FA}"/>
              </a:ext>
            </a:extLst>
          </p:cNvPr>
          <p:cNvGrpSpPr/>
          <p:nvPr/>
        </p:nvGrpSpPr>
        <p:grpSpPr>
          <a:xfrm>
            <a:off x="-347308" y="-75167"/>
            <a:ext cx="24810267" cy="13336420"/>
            <a:chOff x="-347308" y="-75167"/>
            <a:chExt cx="24810267" cy="13336420"/>
          </a:xfrm>
        </p:grpSpPr>
        <p:pic>
          <p:nvPicPr>
            <p:cNvPr id="192" name="Forced association.jpg"/>
            <p:cNvPicPr>
              <a:picLocks noChangeAspect="1"/>
            </p:cNvPicPr>
            <p:nvPr/>
          </p:nvPicPr>
          <p:blipFill>
            <a:blip r:embed="rId2"/>
            <a:srcRect t="23988" b="23988"/>
            <a:stretch>
              <a:fillRect/>
            </a:stretch>
          </p:blipFill>
          <p:spPr>
            <a:xfrm>
              <a:off x="1212" y="-9608"/>
              <a:ext cx="19473580" cy="5909701"/>
            </a:xfrm>
            <a:prstGeom prst="rect">
              <a:avLst/>
            </a:prstGeom>
            <a:ln w="12700">
              <a:miter lim="400000"/>
            </a:ln>
          </p:spPr>
        </p:pic>
        <p:sp>
          <p:nvSpPr>
            <p:cNvPr id="193" name="Shape 193"/>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5" name="Shape 195"/>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7" name="Shape 197"/>
            <p:cNvSpPr/>
            <p:nvPr/>
          </p:nvSpPr>
          <p:spPr>
            <a:xfrm>
              <a:off x="1372043" y="661409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generate out-of-the-box ideas using a set of keywords that are ‘forced’ together in unlikely combinations. Focus on your own design problem, or follow the ‘Museum Visitor Experience’ brief (p.142), and the resources on the companion website. </a:t>
              </a:r>
            </a:p>
          </p:txBody>
        </p:sp>
        <p:sp>
          <p:nvSpPr>
            <p:cNvPr id="199" name="Shape 199"/>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00" name="Shape 200"/>
            <p:cNvSpPr/>
            <p:nvPr/>
          </p:nvSpPr>
          <p:spPr>
            <a:xfrm>
              <a:off x="20913150" y="3770358"/>
              <a:ext cx="3308732" cy="1082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Pen, paper  </a:t>
              </a:r>
            </a:p>
          </p:txBody>
        </p:sp>
        <p:sp>
          <p:nvSpPr>
            <p:cNvPr id="201" name="Shape 20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2" name="Shape 202"/>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03" name="Shape 203"/>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05" name="Shape 205"/>
            <p:cNvSpPr/>
            <p:nvPr/>
          </p:nvSpPr>
          <p:spPr>
            <a:xfrm>
              <a:off x="-6795" y="632249"/>
              <a:ext cx="796631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06" name="Shape 206"/>
            <p:cNvSpPr/>
            <p:nvPr/>
          </p:nvSpPr>
          <p:spPr>
            <a:xfrm rot="5400000">
              <a:off x="742776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8" name="Shape 208"/>
            <p:cNvSpPr/>
            <p:nvPr/>
          </p:nvSpPr>
          <p:spPr>
            <a:xfrm>
              <a:off x="-39958" y="3219466"/>
              <a:ext cx="1181064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09" name="Shape 209"/>
            <p:cNvSpPr/>
            <p:nvPr/>
          </p:nvSpPr>
          <p:spPr>
            <a:xfrm rot="5400000">
              <a:off x="11246947" y="3744627"/>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1" name="Shape 211"/>
            <p:cNvSpPr/>
            <p:nvPr/>
          </p:nvSpPr>
          <p:spPr>
            <a:xfrm>
              <a:off x="8091589"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12" name="Shape 212"/>
            <p:cNvSpPr/>
            <p:nvPr/>
          </p:nvSpPr>
          <p:spPr>
            <a:xfrm>
              <a:off x="14704964"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15" name="Shape 215"/>
            <p:cNvSpPr/>
            <p:nvPr/>
          </p:nvSpPr>
          <p:spPr>
            <a:xfrm>
              <a:off x="16100488" y="12508777"/>
              <a:ext cx="776414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Lottie, Public Domain Dedication (CC0),</a:t>
              </a:r>
            </a:p>
            <a:p>
              <a:pPr algn="r">
                <a:defRPr sz="2000" b="0">
                  <a:solidFill>
                    <a:srgbClr val="919191"/>
                  </a:solidFill>
                  <a:latin typeface="Montserrat Medium"/>
                  <a:ea typeface="Montserrat Medium"/>
                  <a:cs typeface="Montserrat Medium"/>
                  <a:sym typeface="Montserrat Medium"/>
                </a:defRPr>
              </a:pPr>
              <a:r>
                <a:t> https://www.flickr.com/photos/milkyfactory/16979768317/ </a:t>
              </a:r>
            </a:p>
          </p:txBody>
        </p:sp>
        <p:sp>
          <p:nvSpPr>
            <p:cNvPr id="28" name="Shape 140">
              <a:extLst>
                <a:ext uri="{FF2B5EF4-FFF2-40B4-BE49-F238E27FC236}">
                  <a16:creationId xmlns:a16="http://schemas.microsoft.com/office/drawing/2014/main" id="{05FC6B0D-F0F5-554F-8A54-6D0BD5B8B90E}"/>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 name="Shape 142">
              <a:extLst>
                <a:ext uri="{FF2B5EF4-FFF2-40B4-BE49-F238E27FC236}">
                  <a16:creationId xmlns:a16="http://schemas.microsoft.com/office/drawing/2014/main" id="{C3C0FAA9-F1AA-D442-94C7-FAC60FAEA57A}"/>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66</a:t>
              </a:r>
            </a:p>
          </p:txBody>
        </p:sp>
        <p:sp>
          <p:nvSpPr>
            <p:cNvPr id="30" name="Shape 144">
              <a:extLst>
                <a:ext uri="{FF2B5EF4-FFF2-40B4-BE49-F238E27FC236}">
                  <a16:creationId xmlns:a16="http://schemas.microsoft.com/office/drawing/2014/main" id="{19C4B52B-7B57-544A-98D6-35C456E05C47}"/>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54">
              <a:extLst>
                <a:ext uri="{FF2B5EF4-FFF2-40B4-BE49-F238E27FC236}">
                  <a16:creationId xmlns:a16="http://schemas.microsoft.com/office/drawing/2014/main" id="{2580F2D2-2B3C-0640-B547-0D6346E08323}"/>
                </a:ext>
              </a:extLst>
            </p:cNvPr>
            <p:cNvSpPr/>
            <p:nvPr/>
          </p:nvSpPr>
          <p:spPr>
            <a:xfrm>
              <a:off x="-233723" y="-55936"/>
              <a:ext cx="7340436"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Forced</a:t>
              </a:r>
            </a:p>
          </p:txBody>
        </p:sp>
        <p:sp>
          <p:nvSpPr>
            <p:cNvPr id="32" name="Shape 157">
              <a:extLst>
                <a:ext uri="{FF2B5EF4-FFF2-40B4-BE49-F238E27FC236}">
                  <a16:creationId xmlns:a16="http://schemas.microsoft.com/office/drawing/2014/main" id="{928160B8-7BCA-A44B-971E-0139EF899F37}"/>
                </a:ext>
              </a:extLst>
            </p:cNvPr>
            <p:cNvSpPr/>
            <p:nvPr/>
          </p:nvSpPr>
          <p:spPr>
            <a:xfrm>
              <a:off x="-347308" y="2542166"/>
              <a:ext cx="11785418"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Association</a:t>
              </a:r>
            </a:p>
          </p:txBody>
        </p:sp>
      </p:grpSp>
      <p:sp>
        <p:nvSpPr>
          <p:cNvPr id="217" name="Shape 217"/>
          <p:cNvSpPr/>
          <p:nvPr/>
        </p:nvSpPr>
        <p:spPr>
          <a:xfrm>
            <a:off x="13380353"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p:nvPr/>
        </p:nvSpPr>
        <p:spPr>
          <a:xfrm>
            <a:off x="562593" y="10470228"/>
            <a:ext cx="286978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a:t>
            </a:r>
          </a:p>
        </p:txBody>
      </p:sp>
      <p:sp>
        <p:nvSpPr>
          <p:cNvPr id="240" name="Shape 240"/>
          <p:cNvSpPr/>
          <p:nvPr/>
        </p:nvSpPr>
        <p:spPr>
          <a:xfrm>
            <a:off x="755853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41" name="Shape 241"/>
          <p:cNvSpPr/>
          <p:nvPr/>
        </p:nvSpPr>
        <p:spPr>
          <a:xfrm>
            <a:off x="13681651" y="10470228"/>
            <a:ext cx="308516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[10-15 mins] </a:t>
            </a:r>
          </a:p>
        </p:txBody>
      </p:sp>
      <p:sp>
        <p:nvSpPr>
          <p:cNvPr id="243" name="Shape 243"/>
          <p:cNvSpPr/>
          <p:nvPr/>
        </p:nvSpPr>
        <p:spPr>
          <a:xfrm>
            <a:off x="2078528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grpSp>
        <p:nvGrpSpPr>
          <p:cNvPr id="2" name="Group 1">
            <a:extLst>
              <a:ext uri="{FF2B5EF4-FFF2-40B4-BE49-F238E27FC236}">
                <a16:creationId xmlns:a16="http://schemas.microsoft.com/office/drawing/2014/main" id="{5AF80AA4-7566-D845-BB24-D1AE45B4B893}"/>
              </a:ext>
            </a:extLst>
          </p:cNvPr>
          <p:cNvGrpSpPr/>
          <p:nvPr/>
        </p:nvGrpSpPr>
        <p:grpSpPr>
          <a:xfrm>
            <a:off x="-347308" y="-75167"/>
            <a:ext cx="24810267" cy="13336420"/>
            <a:chOff x="-347308" y="-75167"/>
            <a:chExt cx="24810267" cy="13336420"/>
          </a:xfrm>
        </p:grpSpPr>
        <p:pic>
          <p:nvPicPr>
            <p:cNvPr id="219" name="Forced association.jpg"/>
            <p:cNvPicPr>
              <a:picLocks noChangeAspect="1"/>
            </p:cNvPicPr>
            <p:nvPr/>
          </p:nvPicPr>
          <p:blipFill>
            <a:blip r:embed="rId2"/>
            <a:srcRect t="23988" b="23988"/>
            <a:stretch>
              <a:fillRect/>
            </a:stretch>
          </p:blipFill>
          <p:spPr>
            <a:xfrm>
              <a:off x="1212" y="-9608"/>
              <a:ext cx="19473580" cy="5909701"/>
            </a:xfrm>
            <a:prstGeom prst="rect">
              <a:avLst/>
            </a:prstGeom>
            <a:ln w="12700">
              <a:miter lim="400000"/>
            </a:ln>
          </p:spPr>
        </p:pic>
        <p:sp>
          <p:nvSpPr>
            <p:cNvPr id="220" name="Shape 220"/>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2" name="Shape 222"/>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4" name="Shape 224"/>
            <p:cNvSpPr/>
            <p:nvPr/>
          </p:nvSpPr>
          <p:spPr>
            <a:xfrm>
              <a:off x="1372043" y="661409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generate out-of-the-box ideas using a set of keywords that are ‘forced’ together in unlikely combinations. Focus on your own design problem, or follow the ‘Museum Visitor Experience’ brief (p.142), and the resources on the companion website. </a:t>
              </a:r>
            </a:p>
          </p:txBody>
        </p:sp>
        <p:sp>
          <p:nvSpPr>
            <p:cNvPr id="226" name="Shape 22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27" name="Shape 227"/>
            <p:cNvSpPr/>
            <p:nvPr/>
          </p:nvSpPr>
          <p:spPr>
            <a:xfrm>
              <a:off x="20913150" y="3770358"/>
              <a:ext cx="3308732" cy="1082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Pen, paper  </a:t>
              </a:r>
            </a:p>
          </p:txBody>
        </p:sp>
        <p:sp>
          <p:nvSpPr>
            <p:cNvPr id="228" name="Shape 22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9" name="Shape 22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30" name="Shape 230"/>
            <p:cNvSpPr/>
            <p:nvPr/>
          </p:nvSpPr>
          <p:spPr>
            <a:xfrm>
              <a:off x="21318340"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32" name="Shape 232"/>
            <p:cNvSpPr/>
            <p:nvPr/>
          </p:nvSpPr>
          <p:spPr>
            <a:xfrm>
              <a:off x="-6795" y="632249"/>
              <a:ext cx="796631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33" name="Shape 233"/>
            <p:cNvSpPr/>
            <p:nvPr/>
          </p:nvSpPr>
          <p:spPr>
            <a:xfrm rot="5400000">
              <a:off x="742776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5" name="Shape 235"/>
            <p:cNvSpPr/>
            <p:nvPr/>
          </p:nvSpPr>
          <p:spPr>
            <a:xfrm>
              <a:off x="-39958" y="3219466"/>
              <a:ext cx="1181064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36" name="Shape 236"/>
            <p:cNvSpPr/>
            <p:nvPr/>
          </p:nvSpPr>
          <p:spPr>
            <a:xfrm rot="5400000">
              <a:off x="11246947" y="3744627"/>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8" name="Shape 238"/>
            <p:cNvSpPr/>
            <p:nvPr/>
          </p:nvSpPr>
          <p:spPr>
            <a:xfrm>
              <a:off x="8091589"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39" name="Shape 239"/>
            <p:cNvSpPr/>
            <p:nvPr/>
          </p:nvSpPr>
          <p:spPr>
            <a:xfrm>
              <a:off x="1470496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42" name="Shape 242"/>
            <p:cNvSpPr/>
            <p:nvPr/>
          </p:nvSpPr>
          <p:spPr>
            <a:xfrm>
              <a:off x="16100488" y="12508777"/>
              <a:ext cx="776414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Lottie, Public Domain Dedication (CC0),</a:t>
              </a:r>
            </a:p>
            <a:p>
              <a:pPr algn="r">
                <a:defRPr sz="2000" b="0">
                  <a:solidFill>
                    <a:srgbClr val="919191"/>
                  </a:solidFill>
                  <a:latin typeface="Montserrat Medium"/>
                  <a:ea typeface="Montserrat Medium"/>
                  <a:cs typeface="Montserrat Medium"/>
                  <a:sym typeface="Montserrat Medium"/>
                </a:defRPr>
              </a:pPr>
              <a:r>
                <a:t> https://www.flickr.com/photos/milkyfactory/16979768317/ </a:t>
              </a:r>
            </a:p>
          </p:txBody>
        </p:sp>
        <p:sp>
          <p:nvSpPr>
            <p:cNvPr id="28" name="Shape 140">
              <a:extLst>
                <a:ext uri="{FF2B5EF4-FFF2-40B4-BE49-F238E27FC236}">
                  <a16:creationId xmlns:a16="http://schemas.microsoft.com/office/drawing/2014/main" id="{9C542B35-6ACF-A546-94FF-C89AEF048AA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 name="Shape 142">
              <a:extLst>
                <a:ext uri="{FF2B5EF4-FFF2-40B4-BE49-F238E27FC236}">
                  <a16:creationId xmlns:a16="http://schemas.microsoft.com/office/drawing/2014/main" id="{8A25516A-C756-824D-A2E8-4EE826745A22}"/>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66</a:t>
              </a:r>
            </a:p>
          </p:txBody>
        </p:sp>
        <p:sp>
          <p:nvSpPr>
            <p:cNvPr id="30" name="Shape 144">
              <a:extLst>
                <a:ext uri="{FF2B5EF4-FFF2-40B4-BE49-F238E27FC236}">
                  <a16:creationId xmlns:a16="http://schemas.microsoft.com/office/drawing/2014/main" id="{A5FF43F9-3AC1-F94F-BA80-CC93055526D6}"/>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54">
              <a:extLst>
                <a:ext uri="{FF2B5EF4-FFF2-40B4-BE49-F238E27FC236}">
                  <a16:creationId xmlns:a16="http://schemas.microsoft.com/office/drawing/2014/main" id="{6C922E57-75DD-8043-AD9C-2801C61B0C11}"/>
                </a:ext>
              </a:extLst>
            </p:cNvPr>
            <p:cNvSpPr/>
            <p:nvPr/>
          </p:nvSpPr>
          <p:spPr>
            <a:xfrm>
              <a:off x="-233723" y="-55936"/>
              <a:ext cx="7340436"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Forced</a:t>
              </a:r>
            </a:p>
          </p:txBody>
        </p:sp>
        <p:sp>
          <p:nvSpPr>
            <p:cNvPr id="32" name="Shape 157">
              <a:extLst>
                <a:ext uri="{FF2B5EF4-FFF2-40B4-BE49-F238E27FC236}">
                  <a16:creationId xmlns:a16="http://schemas.microsoft.com/office/drawing/2014/main" id="{F8BBA745-814D-1341-8F32-CDCA6F14D299}"/>
                </a:ext>
              </a:extLst>
            </p:cNvPr>
            <p:cNvSpPr/>
            <p:nvPr/>
          </p:nvSpPr>
          <p:spPr>
            <a:xfrm>
              <a:off x="-347308" y="2542166"/>
              <a:ext cx="11785418" cy="232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dirty="0"/>
                <a:t>Association</a:t>
              </a:r>
            </a:p>
          </p:txBody>
        </p:sp>
      </p:grpSp>
      <p:sp>
        <p:nvSpPr>
          <p:cNvPr id="244" name="Shape 244"/>
          <p:cNvSpPr/>
          <p:nvPr/>
        </p:nvSpPr>
        <p:spPr>
          <a:xfrm>
            <a:off x="19993729"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2E083-EAD7-E54B-9F22-A30CF6D31FEE}"/>
              </a:ext>
            </a:extLst>
          </p:cNvPr>
          <p:cNvGrpSpPr/>
          <p:nvPr/>
        </p:nvGrpSpPr>
        <p:grpSpPr>
          <a:xfrm>
            <a:off x="-36937" y="-2011"/>
            <a:ext cx="24496471" cy="12569404"/>
            <a:chOff x="-36937" y="-2011"/>
            <a:chExt cx="24496471" cy="12569404"/>
          </a:xfrm>
        </p:grpSpPr>
        <p:pic>
          <p:nvPicPr>
            <p:cNvPr id="246"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247" name="Shape 247"/>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248" name="Shape 248"/>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9" name="Shape 249"/>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250" name="Shape 250"/>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251" name="Shape 251"/>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29622A-2537-7741-B774-8CE19C88C4CB}"/>
              </a:ext>
            </a:extLst>
          </p:cNvPr>
          <p:cNvGrpSpPr/>
          <p:nvPr/>
        </p:nvGrpSpPr>
        <p:grpSpPr>
          <a:xfrm>
            <a:off x="-36937" y="720955"/>
            <a:ext cx="24457874" cy="13025113"/>
            <a:chOff x="-36937" y="720955"/>
            <a:chExt cx="24457874" cy="13025113"/>
          </a:xfrm>
        </p:grpSpPr>
        <p:pic>
          <p:nvPicPr>
            <p:cNvPr id="253"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254"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255" name="Shape 255"/>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6" name="Shape 256"/>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257" name="Shape 257"/>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258" name="Shape 258"/>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259" name="Shape 259"/>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TotalTime>
  <Words>788</Words>
  <Application>Microsoft Macintosh PowerPoint</Application>
  <PresentationFormat>Custom</PresentationFormat>
  <Paragraphs>98</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Helvetica Neue Medium</vt:lpstr>
      <vt:lpstr>Montserrat-Italic</vt:lpstr>
      <vt:lpstr>Tw Cen MT</vt:lpstr>
      <vt:lpstr>Helvetica Neue</vt:lpstr>
      <vt:lpstr>Palatino</vt:lpstr>
      <vt:lpstr>Montserrat Medium</vt:lpstr>
      <vt:lpstr>Helvetica Light</vt:lpstr>
      <vt:lpstr>Helvetica Neue Light</vt:lpstr>
      <vt:lpstr>Helvetica Neue Thin</vt:lpstr>
      <vt:lpstr>Montserrat Bold</vt:lpstr>
      <vt:lpstr>Montserrat-BoldItalic</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Dongas</cp:lastModifiedBy>
  <cp:revision>9</cp:revision>
  <dcterms:modified xsi:type="dcterms:W3CDTF">2020-01-09T04:26:05Z</dcterms:modified>
</cp:coreProperties>
</file>