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embeddedFontLst>
    <p:embeddedFont>
      <p:font typeface="Montserrat Bold" pitchFamily="2" charset="77"/>
      <p:bold r:id="rId13"/>
      <p:italic r:id="rId14"/>
      <p:boldItalic r:id="rId15"/>
    </p:embeddedFont>
    <p:embeddedFont>
      <p:font typeface="Montserrat Medium" pitchFamily="2" charset="77"/>
      <p:regular r:id="rId16"/>
      <p:italic r:id="rId17"/>
    </p:embeddedFont>
    <p:embeddedFont>
      <p:font typeface="Montserrat-BoldItalic" pitchFamily="2" charset="77"/>
      <p:bold r:id="rId18"/>
      <p:italic r:id="rId19"/>
      <p:boldItalic r:id="rId20"/>
    </p:embeddedFont>
    <p:embeddedFont>
      <p:font typeface="Montserrat-Italic" pitchFamily="2" charset="77"/>
      <p:italic r:id="rId21"/>
    </p:embeddedFont>
    <p:embeddedFont>
      <p:font typeface="Tw Cen MT" panose="020B0602020104020603" pitchFamily="34" charset="77"/>
      <p:regular r:id="rId22"/>
      <p:bold r:id="rId23"/>
      <p:italic r:id="rId24"/>
      <p:boldItalic r:id="rId2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p:restoredTop sz="94694"/>
  </p:normalViewPr>
  <p:slideViewPr>
    <p:cSldViewPr snapToGrid="0" snapToObjects="1">
      <p:cViewPr varScale="1">
        <p:scale>
          <a:sx n="60" d="100"/>
          <a:sy n="60" d="100"/>
        </p:scale>
        <p:origin x="14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8C797-0979-DD45-910E-23A540C2E4D0}"/>
              </a:ext>
            </a:extLst>
          </p:cNvPr>
          <p:cNvGrpSpPr/>
          <p:nvPr/>
        </p:nvGrpSpPr>
        <p:grpSpPr>
          <a:xfrm>
            <a:off x="-22552" y="-21137"/>
            <a:ext cx="24455848" cy="13282390"/>
            <a:chOff x="-22552" y="-21137"/>
            <a:chExt cx="24455848" cy="13282390"/>
          </a:xfrm>
        </p:grpSpPr>
        <p:pic>
          <p:nvPicPr>
            <p:cNvPr id="119" name="Mockups.jpg"/>
            <p:cNvPicPr>
              <a:picLocks noChangeAspect="1"/>
            </p:cNvPicPr>
            <p:nvPr/>
          </p:nvPicPr>
          <p:blipFill>
            <a:blip r:embed="rId2"/>
            <a:srcRect t="15115" b="15115"/>
            <a:stretch>
              <a:fillRect/>
            </a:stretch>
          </p:blipFill>
          <p:spPr>
            <a:xfrm>
              <a:off x="-22552" y="-12382"/>
              <a:ext cx="24419839" cy="11336886"/>
            </a:xfrm>
            <a:prstGeom prst="rect">
              <a:avLst/>
            </a:prstGeom>
            <a:ln w="12700">
              <a:miter lim="400000"/>
            </a:ln>
          </p:spPr>
        </p:pic>
        <p:sp>
          <p:nvSpPr>
            <p:cNvPr id="120" name="Shape 120"/>
            <p:cNvSpPr/>
            <p:nvPr/>
          </p:nvSpPr>
          <p:spPr>
            <a:xfrm>
              <a:off x="585599" y="11962671"/>
              <a:ext cx="6798083" cy="10191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a:solidFill>
                    <a:srgbClr val="EE5150"/>
                  </a:solidFill>
                </a:rPr>
                <a:t>TURN TO: </a:t>
              </a:r>
              <a:r>
                <a:t>Page 90</a:t>
              </a:r>
            </a:p>
          </p:txBody>
        </p:sp>
        <p:sp>
          <p:nvSpPr>
            <p:cNvPr id="121" name="Shape 121"/>
            <p:cNvSpPr/>
            <p:nvPr/>
          </p:nvSpPr>
          <p:spPr>
            <a:xfrm>
              <a:off x="26904" y="-21137"/>
              <a:ext cx="24406392" cy="11221231"/>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124" name="Shape 124"/>
            <p:cNvSpPr/>
            <p:nvPr/>
          </p:nvSpPr>
          <p:spPr>
            <a:xfrm>
              <a:off x="-11907" y="173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5518519" y="225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5" y="809173"/>
              <a:ext cx="14141028"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sp>
          <p:nvSpPr>
            <p:cNvPr id="127" name="Shape 127"/>
            <p:cNvSpPr/>
            <p:nvPr/>
          </p:nvSpPr>
          <p:spPr>
            <a:xfrm>
              <a:off x="1205292" y="4400440"/>
              <a:ext cx="12242373" cy="2073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t>Creating visual models of envisioned</a:t>
              </a:r>
            </a:p>
            <a:p>
              <a:pPr algn="l">
                <a:defRPr sz="5700" i="1">
                  <a:solidFill>
                    <a:srgbClr val="FFFFFF"/>
                  </a:solidFill>
                  <a:latin typeface="Palatino"/>
                  <a:ea typeface="Palatino"/>
                  <a:cs typeface="Palatino"/>
                  <a:sym typeface="Palatino"/>
                </a:defRPr>
              </a:pPr>
              <a:r>
                <a:t>products</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BF70CF-93D8-EA4C-B339-4A67AB130F2D}"/>
              </a:ext>
            </a:extLst>
          </p:cNvPr>
          <p:cNvGrpSpPr/>
          <p:nvPr/>
        </p:nvGrpSpPr>
        <p:grpSpPr>
          <a:xfrm>
            <a:off x="-36937" y="720955"/>
            <a:ext cx="24457874" cy="13025113"/>
            <a:chOff x="-36937" y="720955"/>
            <a:chExt cx="24457874" cy="13025113"/>
          </a:xfrm>
        </p:grpSpPr>
        <p:pic>
          <p:nvPicPr>
            <p:cNvPr id="310"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11"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12" name="Shape 312"/>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3" name="Shape 313"/>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14" name="Shape 314"/>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15" name="Shape 315"/>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16" name="Shape 316"/>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2FB50B-DB3E-214D-95F4-27E8FBDD85E0}"/>
              </a:ext>
            </a:extLst>
          </p:cNvPr>
          <p:cNvGrpSpPr/>
          <p:nvPr/>
        </p:nvGrpSpPr>
        <p:grpSpPr>
          <a:xfrm>
            <a:off x="-254236" y="-375470"/>
            <a:ext cx="24118870" cy="13484323"/>
            <a:chOff x="-254236" y="-375470"/>
            <a:chExt cx="24118870" cy="13484323"/>
          </a:xfrm>
        </p:grpSpPr>
        <p:sp>
          <p:nvSpPr>
            <p:cNvPr id="129" name="Shape 129"/>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0" name="Shape 130"/>
            <p:cNvSpPr/>
            <p:nvPr/>
          </p:nvSpPr>
          <p:spPr>
            <a:xfrm rot="5400000">
              <a:off x="15628357"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1" name="Shape 131"/>
            <p:cNvSpPr/>
            <p:nvPr/>
          </p:nvSpPr>
          <p:spPr>
            <a:xfrm>
              <a:off x="-254236" y="391776"/>
              <a:ext cx="18411876"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EE5150"/>
                  </a:solidFill>
                  <a:latin typeface="Montserrat Bold"/>
                  <a:ea typeface="Montserrat Bold"/>
                  <a:cs typeface="Montserrat Bold"/>
                  <a:sym typeface="Montserrat Bold"/>
                </a:defRPr>
              </a:pPr>
              <a:r>
                <a:rPr dirty="0"/>
                <a:t>Mockups</a:t>
              </a:r>
            </a:p>
          </p:txBody>
        </p:sp>
        <p:sp>
          <p:nvSpPr>
            <p:cNvPr id="132" name="Shape 132"/>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3" name="Shape 133"/>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50" name="Shape 150"/>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51" name="Shape 151"/>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52" name="Shape 15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3" name="Shape 153"/>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158" name="Shape 158"/>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160" name="Shape 160"/>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grpSp>
        <p:nvGrpSpPr>
          <p:cNvPr id="2" name="Group 1">
            <a:extLst>
              <a:ext uri="{FF2B5EF4-FFF2-40B4-BE49-F238E27FC236}">
                <a16:creationId xmlns:a16="http://schemas.microsoft.com/office/drawing/2014/main" id="{4250E4CD-5022-764D-B1B5-D66A5B060123}"/>
              </a:ext>
            </a:extLst>
          </p:cNvPr>
          <p:cNvGrpSpPr/>
          <p:nvPr/>
        </p:nvGrpSpPr>
        <p:grpSpPr>
          <a:xfrm>
            <a:off x="-11907" y="-75167"/>
            <a:ext cx="24474866" cy="13336420"/>
            <a:chOff x="-11907" y="-75167"/>
            <a:chExt cx="24474866" cy="13336420"/>
          </a:xfrm>
        </p:grpSpPr>
        <p:pic>
          <p:nvPicPr>
            <p:cNvPr id="135"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136" name="Shape 13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7" name="Shape 13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8" name="Shape 13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Shape 139"/>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140" name="Shape 140"/>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141" name="Shape 141"/>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3" name="Shape 143"/>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144" name="Shape 144"/>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6" name="Shape 146"/>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47" name="Shape 147"/>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48" name="Shape 148"/>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4" name="Shape 154"/>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5" name="Shape 155"/>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6" name="Shape 156"/>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sp>
          <p:nvSpPr>
            <p:cNvPr id="157" name="Shape 157"/>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9" name="Shape 159"/>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61" name="Shape 161"/>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78" name="Shape 178"/>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79" name="Shape 179"/>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80" name="Shape 180"/>
          <p:cNvSpPr/>
          <p:nvPr/>
        </p:nvSpPr>
        <p:spPr>
          <a:xfrm>
            <a:off x="4121628"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81" name="Shape 181"/>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186" name="Shape 186"/>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188" name="Shape 188"/>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grpSp>
        <p:nvGrpSpPr>
          <p:cNvPr id="2" name="Group 1">
            <a:extLst>
              <a:ext uri="{FF2B5EF4-FFF2-40B4-BE49-F238E27FC236}">
                <a16:creationId xmlns:a16="http://schemas.microsoft.com/office/drawing/2014/main" id="{408DC458-8DF4-B345-A6F1-F1D267A5E1AA}"/>
              </a:ext>
            </a:extLst>
          </p:cNvPr>
          <p:cNvGrpSpPr/>
          <p:nvPr/>
        </p:nvGrpSpPr>
        <p:grpSpPr>
          <a:xfrm>
            <a:off x="-11907" y="-75167"/>
            <a:ext cx="24474866" cy="13336420"/>
            <a:chOff x="-11907" y="-75167"/>
            <a:chExt cx="24474866" cy="13336420"/>
          </a:xfrm>
        </p:grpSpPr>
        <p:pic>
          <p:nvPicPr>
            <p:cNvPr id="163"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164" name="Shape 16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6" name="Shape 166"/>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8" name="Shape 168"/>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170" name="Shape 170"/>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2" name="Shape 17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3" name="Shape 173"/>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74" name="Shape 174"/>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75" name="Shape 175"/>
            <p:cNvSpPr/>
            <p:nvPr/>
          </p:nvSpPr>
          <p:spPr>
            <a:xfrm>
              <a:off x="5446239"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76" name="Shape 176"/>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2" name="Shape 182"/>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3" name="Shape 183"/>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5" name="Shape 185"/>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7" name="Shape 187"/>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9" name="Shape 189"/>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29" name="Shape 137">
              <a:extLst>
                <a:ext uri="{FF2B5EF4-FFF2-40B4-BE49-F238E27FC236}">
                  <a16:creationId xmlns:a16="http://schemas.microsoft.com/office/drawing/2014/main" id="{ECB07458-BAE5-1F4C-8421-1251EA3489FC}"/>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DE9F8509-C420-2A4A-8DA0-0385BADF7E9D}"/>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31" name="Shape 141">
              <a:extLst>
                <a:ext uri="{FF2B5EF4-FFF2-40B4-BE49-F238E27FC236}">
                  <a16:creationId xmlns:a16="http://schemas.microsoft.com/office/drawing/2014/main" id="{5D7DBEC6-5879-474C-8E16-262C8FE7827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43">
              <a:extLst>
                <a:ext uri="{FF2B5EF4-FFF2-40B4-BE49-F238E27FC236}">
                  <a16:creationId xmlns:a16="http://schemas.microsoft.com/office/drawing/2014/main" id="{255E5CA3-778A-F54A-A835-3C7985A48367}"/>
                </a:ext>
              </a:extLst>
            </p:cNvPr>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33" name="Shape 156">
              <a:extLst>
                <a:ext uri="{FF2B5EF4-FFF2-40B4-BE49-F238E27FC236}">
                  <a16:creationId xmlns:a16="http://schemas.microsoft.com/office/drawing/2014/main" id="{5AFCFC4F-2BAC-BC4A-BCAD-22681B91999F}"/>
                </a:ext>
              </a:extLst>
            </p:cNvPr>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06" name="Shape 206"/>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07" name="Shape 207"/>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08" name="Shape 208"/>
          <p:cNvSpPr/>
          <p:nvPr/>
        </p:nvSpPr>
        <p:spPr>
          <a:xfrm>
            <a:off x="808965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209" name="Shape 209"/>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214" name="Shape 214"/>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216" name="Shape 216"/>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grpSp>
        <p:nvGrpSpPr>
          <p:cNvPr id="2" name="Group 1">
            <a:extLst>
              <a:ext uri="{FF2B5EF4-FFF2-40B4-BE49-F238E27FC236}">
                <a16:creationId xmlns:a16="http://schemas.microsoft.com/office/drawing/2014/main" id="{4CDCA9ED-C7D3-A740-92DF-71D04A5380B2}"/>
              </a:ext>
            </a:extLst>
          </p:cNvPr>
          <p:cNvGrpSpPr/>
          <p:nvPr/>
        </p:nvGrpSpPr>
        <p:grpSpPr>
          <a:xfrm>
            <a:off x="-11907" y="-75167"/>
            <a:ext cx="24474866" cy="13336420"/>
            <a:chOff x="-11907" y="-75167"/>
            <a:chExt cx="24474866" cy="13336420"/>
          </a:xfrm>
        </p:grpSpPr>
        <p:pic>
          <p:nvPicPr>
            <p:cNvPr id="191"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192" name="Shape 192"/>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4" name="Shape 194"/>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6" name="Shape 196"/>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198" name="Shape 198"/>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0" name="Shape 200"/>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1" name="Shape 201"/>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02" name="Shape 202"/>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03" name="Shape 203"/>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04" name="Shape 204"/>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10" name="Shape 210"/>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11" name="Shape 211"/>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3" name="Shape 213"/>
            <p:cNvSpPr/>
            <p:nvPr/>
          </p:nvSpPr>
          <p:spPr>
            <a:xfrm>
              <a:off x="9414264"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15" name="Shape 21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7" name="Shape 217"/>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29" name="Shape 137">
              <a:extLst>
                <a:ext uri="{FF2B5EF4-FFF2-40B4-BE49-F238E27FC236}">
                  <a16:creationId xmlns:a16="http://schemas.microsoft.com/office/drawing/2014/main" id="{31CA909F-12FF-FF4F-8CE6-1E1509D0DEBD}"/>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77E65DE2-128C-F040-BC76-3E5007F9BEC7}"/>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31" name="Shape 141">
              <a:extLst>
                <a:ext uri="{FF2B5EF4-FFF2-40B4-BE49-F238E27FC236}">
                  <a16:creationId xmlns:a16="http://schemas.microsoft.com/office/drawing/2014/main" id="{FE56D725-E363-3844-B3D0-B0455B9B832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43">
              <a:extLst>
                <a:ext uri="{FF2B5EF4-FFF2-40B4-BE49-F238E27FC236}">
                  <a16:creationId xmlns:a16="http://schemas.microsoft.com/office/drawing/2014/main" id="{9DFE5FE7-7556-3D4C-B156-AFEB8F625B31}"/>
                </a:ext>
              </a:extLst>
            </p:cNvPr>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33" name="Shape 156">
              <a:extLst>
                <a:ext uri="{FF2B5EF4-FFF2-40B4-BE49-F238E27FC236}">
                  <a16:creationId xmlns:a16="http://schemas.microsoft.com/office/drawing/2014/main" id="{17D8C137-D5E8-5B45-829C-78D3AAF6CBFA}"/>
                </a:ext>
              </a:extLst>
            </p:cNvPr>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34" name="Shape 234"/>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35" name="Shape 235"/>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36" name="Shape 236"/>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241" name="Shape 241"/>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243" name="Shape 243"/>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sp>
        <p:nvSpPr>
          <p:cNvPr id="245" name="Shape 245"/>
          <p:cNvSpPr/>
          <p:nvPr/>
        </p:nvSpPr>
        <p:spPr>
          <a:xfrm>
            <a:off x="12057678"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F7BCCEE6-99A0-C748-90E4-946B65BFCF6E}"/>
              </a:ext>
            </a:extLst>
          </p:cNvPr>
          <p:cNvGrpSpPr/>
          <p:nvPr/>
        </p:nvGrpSpPr>
        <p:grpSpPr>
          <a:xfrm>
            <a:off x="-11907" y="-75167"/>
            <a:ext cx="24474866" cy="13336420"/>
            <a:chOff x="-11907" y="-75167"/>
            <a:chExt cx="24474866" cy="13336420"/>
          </a:xfrm>
        </p:grpSpPr>
        <p:pic>
          <p:nvPicPr>
            <p:cNvPr id="219"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220" name="Shape 220"/>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2" name="Shape 222"/>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4" name="Shape 224"/>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226" name="Shape 22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28" name="Shape 22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9" name="Shape 22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30" name="Shape 230"/>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31" name="Shape 231"/>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32" name="Shape 232"/>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37" name="Shape 237"/>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8" name="Shape 238"/>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0" name="Shape 240"/>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42" name="Shape 242"/>
            <p:cNvSpPr/>
            <p:nvPr/>
          </p:nvSpPr>
          <p:spPr>
            <a:xfrm>
              <a:off x="13382290"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44" name="Shape 244"/>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29" name="Shape 137">
              <a:extLst>
                <a:ext uri="{FF2B5EF4-FFF2-40B4-BE49-F238E27FC236}">
                  <a16:creationId xmlns:a16="http://schemas.microsoft.com/office/drawing/2014/main" id="{949DED73-A79E-D14B-B8BA-CBA48F28F093}"/>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40E13CFF-D031-6D4D-9240-D2FCCF08A792}"/>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31" name="Shape 141">
              <a:extLst>
                <a:ext uri="{FF2B5EF4-FFF2-40B4-BE49-F238E27FC236}">
                  <a16:creationId xmlns:a16="http://schemas.microsoft.com/office/drawing/2014/main" id="{7BC191FA-5065-3947-BE64-2E02B886760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43">
              <a:extLst>
                <a:ext uri="{FF2B5EF4-FFF2-40B4-BE49-F238E27FC236}">
                  <a16:creationId xmlns:a16="http://schemas.microsoft.com/office/drawing/2014/main" id="{F470DDB2-665D-C949-9866-DAEF5C7C5BEE}"/>
                </a:ext>
              </a:extLst>
            </p:cNvPr>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33" name="Shape 156">
              <a:extLst>
                <a:ext uri="{FF2B5EF4-FFF2-40B4-BE49-F238E27FC236}">
                  <a16:creationId xmlns:a16="http://schemas.microsoft.com/office/drawing/2014/main" id="{0890DDCA-5571-A340-9710-C71364B514A7}"/>
                </a:ext>
              </a:extLst>
            </p:cNvPr>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62" name="Shape 262"/>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63" name="Shape 263"/>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64" name="Shape 264"/>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269" name="Shape 269"/>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271" name="Shape 271"/>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grpSp>
        <p:nvGrpSpPr>
          <p:cNvPr id="2" name="Group 1">
            <a:extLst>
              <a:ext uri="{FF2B5EF4-FFF2-40B4-BE49-F238E27FC236}">
                <a16:creationId xmlns:a16="http://schemas.microsoft.com/office/drawing/2014/main" id="{878E40EC-C866-2445-A11C-44136C6EF82E}"/>
              </a:ext>
            </a:extLst>
          </p:cNvPr>
          <p:cNvGrpSpPr/>
          <p:nvPr/>
        </p:nvGrpSpPr>
        <p:grpSpPr>
          <a:xfrm>
            <a:off x="-11907" y="-75167"/>
            <a:ext cx="24474866" cy="13336420"/>
            <a:chOff x="-11907" y="-75167"/>
            <a:chExt cx="24474866" cy="13336420"/>
          </a:xfrm>
        </p:grpSpPr>
        <p:pic>
          <p:nvPicPr>
            <p:cNvPr id="247"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248" name="Shape 24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0" name="Shape 25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2" name="Shape 252"/>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254" name="Shape 25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56" name="Shape 25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7" name="Shape 25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58" name="Shape 25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59" name="Shape 259"/>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60" name="Shape 260"/>
            <p:cNvSpPr/>
            <p:nvPr/>
          </p:nvSpPr>
          <p:spPr>
            <a:xfrm>
              <a:off x="17350314" y="9195086"/>
              <a:ext cx="1038541"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5" name="Shape 265"/>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66" name="Shape 266"/>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8" name="Shape 268"/>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0" name="Shape 270"/>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72" name="Shape 272"/>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29" name="Shape 137">
              <a:extLst>
                <a:ext uri="{FF2B5EF4-FFF2-40B4-BE49-F238E27FC236}">
                  <a16:creationId xmlns:a16="http://schemas.microsoft.com/office/drawing/2014/main" id="{49048C9B-0333-A744-BCD9-C93D378F9846}"/>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DE4CC865-A354-6B4E-BCEB-FFDB2FF80424}"/>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31" name="Shape 141">
              <a:extLst>
                <a:ext uri="{FF2B5EF4-FFF2-40B4-BE49-F238E27FC236}">
                  <a16:creationId xmlns:a16="http://schemas.microsoft.com/office/drawing/2014/main" id="{79D5D699-BC07-FA4D-9E2F-00FDBACDA3F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43">
              <a:extLst>
                <a:ext uri="{FF2B5EF4-FFF2-40B4-BE49-F238E27FC236}">
                  <a16:creationId xmlns:a16="http://schemas.microsoft.com/office/drawing/2014/main" id="{3FE885AB-7B3A-BC4A-8A44-79C6DB24BC50}"/>
                </a:ext>
              </a:extLst>
            </p:cNvPr>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33" name="Shape 156">
              <a:extLst>
                <a:ext uri="{FF2B5EF4-FFF2-40B4-BE49-F238E27FC236}">
                  <a16:creationId xmlns:a16="http://schemas.microsoft.com/office/drawing/2014/main" id="{A14897D0-BB3C-F645-8D13-0F5A8E9170FD}"/>
                </a:ext>
              </a:extLst>
            </p:cNvPr>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grpSp>
      <p:sp>
        <p:nvSpPr>
          <p:cNvPr id="273" name="Shape 273"/>
          <p:cNvSpPr/>
          <p:nvPr/>
        </p:nvSpPr>
        <p:spPr>
          <a:xfrm>
            <a:off x="1602570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90" name="Shape 290"/>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91" name="Shape 291"/>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292" name="Shape 292"/>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[80 mins]</a:t>
            </a:r>
          </a:p>
        </p:txBody>
      </p:sp>
      <p:sp>
        <p:nvSpPr>
          <p:cNvPr id="297" name="Shape 297"/>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[5 mins]</a:t>
            </a:r>
          </a:p>
        </p:txBody>
      </p:sp>
      <p:sp>
        <p:nvSpPr>
          <p:cNvPr id="299" name="Shape 299"/>
          <p:cNvSpPr/>
          <p:nvPr/>
        </p:nvSpPr>
        <p:spPr>
          <a:xfrm>
            <a:off x="12595235" y="10442288"/>
            <a:ext cx="255425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[20 mins] </a:t>
            </a:r>
          </a:p>
        </p:txBody>
      </p:sp>
      <p:grpSp>
        <p:nvGrpSpPr>
          <p:cNvPr id="2" name="Group 1">
            <a:extLst>
              <a:ext uri="{FF2B5EF4-FFF2-40B4-BE49-F238E27FC236}">
                <a16:creationId xmlns:a16="http://schemas.microsoft.com/office/drawing/2014/main" id="{BB8F00CB-F335-B64C-82AB-5D74AAC2C3A2}"/>
              </a:ext>
            </a:extLst>
          </p:cNvPr>
          <p:cNvGrpSpPr/>
          <p:nvPr/>
        </p:nvGrpSpPr>
        <p:grpSpPr>
          <a:xfrm>
            <a:off x="-11907" y="-75167"/>
            <a:ext cx="24474866" cy="13336420"/>
            <a:chOff x="-11907" y="-75167"/>
            <a:chExt cx="24474866" cy="13336420"/>
          </a:xfrm>
        </p:grpSpPr>
        <p:pic>
          <p:nvPicPr>
            <p:cNvPr id="275" name="Mockups.jpg"/>
            <p:cNvPicPr>
              <a:picLocks noChangeAspect="1"/>
            </p:cNvPicPr>
            <p:nvPr/>
          </p:nvPicPr>
          <p:blipFill>
            <a:blip r:embed="rId2"/>
            <a:srcRect t="27196" b="27196"/>
            <a:stretch>
              <a:fillRect/>
            </a:stretch>
          </p:blipFill>
          <p:spPr>
            <a:xfrm>
              <a:off x="1212" y="-9608"/>
              <a:ext cx="19473580" cy="5909701"/>
            </a:xfrm>
            <a:prstGeom prst="rect">
              <a:avLst/>
            </a:prstGeom>
            <a:ln w="12700">
              <a:miter lim="400000"/>
            </a:ln>
          </p:spPr>
        </p:pic>
        <p:sp>
          <p:nvSpPr>
            <p:cNvPr id="276" name="Shape 27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8" name="Shape 27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0" name="Shape 280"/>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t>In this exercise, you will create a series of mock-up screens for a digital solution. Start with existing wireframes, either from your own design problem, or follow the ‘Autonomous Vehicles’ brief (p.140). The wireframes provide the structure, functions and placeholder content and can be found in the resources on the companion website. </a:t>
              </a:r>
            </a:p>
          </p:txBody>
        </p:sp>
        <p:sp>
          <p:nvSpPr>
            <p:cNvPr id="282" name="Shape 282"/>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84" name="Shape 284"/>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5" name="Shape 285"/>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86" name="Shape 286"/>
            <p:cNvSpPr/>
            <p:nvPr/>
          </p:nvSpPr>
          <p:spPr>
            <a:xfrm>
              <a:off x="21318340" y="9195086"/>
              <a:ext cx="1038542" cy="1038541"/>
            </a:xfrm>
            <a:prstGeom prst="ellipse">
              <a:avLst/>
            </a:pr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87" name="Shape 287"/>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88" name="Shape 288"/>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93" name="Shape 293"/>
            <p:cNvSpPr/>
            <p:nvPr/>
          </p:nvSpPr>
          <p:spPr>
            <a:xfrm>
              <a:off x="-11907" y="1857111"/>
              <a:ext cx="1261329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94" name="Shape 294"/>
            <p:cNvSpPr/>
            <p:nvPr/>
          </p:nvSpPr>
          <p:spPr>
            <a:xfrm rot="5400000">
              <a:off x="12074552" y="238227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6" name="Shape 296"/>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98" name="Shape 298"/>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00" name="Shape 300"/>
            <p:cNvSpPr/>
            <p:nvPr/>
          </p:nvSpPr>
          <p:spPr>
            <a:xfrm>
              <a:off x="15573438" y="12508777"/>
              <a:ext cx="8291196" cy="7524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t>Image Attribution: WorldSkills UK, CC BY 2.0, </a:t>
              </a:r>
            </a:p>
            <a:p>
              <a:pPr algn="r">
                <a:defRPr sz="2000" b="0">
                  <a:solidFill>
                    <a:srgbClr val="919191"/>
                  </a:solidFill>
                  <a:latin typeface="Montserrat Medium"/>
                  <a:ea typeface="Montserrat Medium"/>
                  <a:cs typeface="Montserrat Medium"/>
                  <a:sym typeface="Montserrat Medium"/>
                </a:defRPr>
              </a:pPr>
              <a:r>
                <a:t>https://www.flickr.com/ photos/worldskillsteamuk/8189707845/</a:t>
              </a:r>
            </a:p>
          </p:txBody>
        </p:sp>
        <p:sp>
          <p:nvSpPr>
            <p:cNvPr id="29" name="Shape 137">
              <a:extLst>
                <a:ext uri="{FF2B5EF4-FFF2-40B4-BE49-F238E27FC236}">
                  <a16:creationId xmlns:a16="http://schemas.microsoft.com/office/drawing/2014/main" id="{2D2AE1B2-5D7F-E440-BF22-1C2757FDBA6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 name="Shape 139">
              <a:extLst>
                <a:ext uri="{FF2B5EF4-FFF2-40B4-BE49-F238E27FC236}">
                  <a16:creationId xmlns:a16="http://schemas.microsoft.com/office/drawing/2014/main" id="{B5272C0C-D66C-E04A-A60F-18212C6F1AA5}"/>
                </a:ext>
              </a:extLst>
            </p:cNvPr>
            <p:cNvSpPr/>
            <p:nvPr/>
          </p:nvSpPr>
          <p:spPr>
            <a:xfrm>
              <a:off x="19212262" y="25560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90</a:t>
              </a:r>
            </a:p>
          </p:txBody>
        </p:sp>
        <p:sp>
          <p:nvSpPr>
            <p:cNvPr id="31" name="Shape 141">
              <a:extLst>
                <a:ext uri="{FF2B5EF4-FFF2-40B4-BE49-F238E27FC236}">
                  <a16:creationId xmlns:a16="http://schemas.microsoft.com/office/drawing/2014/main" id="{9EA2FA95-5CA8-0342-B2EC-316195DF7D5C}"/>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 name="Shape 143">
              <a:extLst>
                <a:ext uri="{FF2B5EF4-FFF2-40B4-BE49-F238E27FC236}">
                  <a16:creationId xmlns:a16="http://schemas.microsoft.com/office/drawing/2014/main" id="{FB353753-4088-6947-AD15-090A8E999227}"/>
                </a:ext>
              </a:extLst>
            </p:cNvPr>
            <p:cNvSpPr/>
            <p:nvPr/>
          </p:nvSpPr>
          <p:spPr>
            <a:xfrm>
              <a:off x="17926491" y="3249658"/>
              <a:ext cx="6295391" cy="2200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t>YOU WILL NEED</a:t>
              </a:r>
              <a:br/>
              <a:r>
                <a:t>Sketch (sketchapp.com) </a:t>
              </a:r>
            </a:p>
            <a:p>
              <a:pPr marR="254000" algn="r">
                <a:defRPr sz="3000" b="0">
                  <a:solidFill>
                    <a:srgbClr val="FFFFFF"/>
                  </a:solidFill>
                  <a:latin typeface="Montserrat Bold"/>
                  <a:ea typeface="Montserrat Bold"/>
                  <a:cs typeface="Montserrat Bold"/>
                  <a:sym typeface="Montserrat Bold"/>
                </a:defRPr>
              </a:pPr>
              <a:r>
                <a:t>or an alternative vector- based</a:t>
              </a:r>
            </a:p>
            <a:p>
              <a:pPr marR="254000" algn="r">
                <a:defRPr sz="3000" b="0">
                  <a:solidFill>
                    <a:srgbClr val="FFFFFF"/>
                  </a:solidFill>
                  <a:latin typeface="Montserrat Bold"/>
                  <a:ea typeface="Montserrat Bold"/>
                  <a:cs typeface="Montserrat Bold"/>
                  <a:sym typeface="Montserrat Bold"/>
                </a:defRPr>
              </a:pPr>
              <a:r>
                <a:t> graphics tool </a:t>
              </a:r>
              <a:endParaRPr sz="1200" b="1">
                <a:solidFill>
                  <a:srgbClr val="000000"/>
                </a:solidFill>
                <a:latin typeface="Times"/>
                <a:ea typeface="Times"/>
                <a:cs typeface="Times"/>
                <a:sym typeface="Times"/>
              </a:endParaRPr>
            </a:p>
          </p:txBody>
        </p:sp>
        <p:sp>
          <p:nvSpPr>
            <p:cNvPr id="33" name="Shape 156">
              <a:extLst>
                <a:ext uri="{FF2B5EF4-FFF2-40B4-BE49-F238E27FC236}">
                  <a16:creationId xmlns:a16="http://schemas.microsoft.com/office/drawing/2014/main" id="{DE304564-F4CB-324B-9562-8DAFC13EDF03}"/>
                </a:ext>
              </a:extLst>
            </p:cNvPr>
            <p:cNvSpPr/>
            <p:nvPr/>
          </p:nvSpPr>
          <p:spPr>
            <a:xfrm>
              <a:off x="504899" y="944420"/>
              <a:ext cx="1060864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Mockups</a:t>
              </a:r>
            </a:p>
          </p:txBody>
        </p:sp>
      </p:grpSp>
      <p:sp>
        <p:nvSpPr>
          <p:cNvPr id="301" name="Shape 301"/>
          <p:cNvSpPr/>
          <p:nvPr/>
        </p:nvSpPr>
        <p:spPr>
          <a:xfrm>
            <a:off x="1999372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AC60DE-1760-B346-AC3C-89418F51E4EE}"/>
              </a:ext>
            </a:extLst>
          </p:cNvPr>
          <p:cNvGrpSpPr/>
          <p:nvPr/>
        </p:nvGrpSpPr>
        <p:grpSpPr>
          <a:xfrm>
            <a:off x="-36937" y="-2011"/>
            <a:ext cx="24496471" cy="12569404"/>
            <a:chOff x="-36937" y="-2011"/>
            <a:chExt cx="24496471" cy="12569404"/>
          </a:xfrm>
        </p:grpSpPr>
        <p:pic>
          <p:nvPicPr>
            <p:cNvPr id="303"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04" name="Shape 304"/>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05" name="Shape 305"/>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6" name="Shape 306"/>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07" name="Shape 307"/>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08" name="Shape 308"/>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1183</Words>
  <Application>Microsoft Macintosh PowerPoint</Application>
  <PresentationFormat>Custom</PresentationFormat>
  <Paragraphs>160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Montserrat Bold</vt:lpstr>
      <vt:lpstr>Times</vt:lpstr>
      <vt:lpstr>Montserrat-BoldItalic</vt:lpstr>
      <vt:lpstr>Helvetica Neue Light</vt:lpstr>
      <vt:lpstr>Helvetica Neue Medium</vt:lpstr>
      <vt:lpstr>Helvetica Light</vt:lpstr>
      <vt:lpstr>Montserrat Medium</vt:lpstr>
      <vt:lpstr>Tw Cen MT</vt:lpstr>
      <vt:lpstr>Helvetica Neue Thin</vt:lpstr>
      <vt:lpstr>Helvetica Neue</vt:lpstr>
      <vt:lpstr>Montserrat-Italic</vt:lpstr>
      <vt:lpstr>Palatino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 Dongas</cp:lastModifiedBy>
  <cp:revision>7</cp:revision>
  <dcterms:modified xsi:type="dcterms:W3CDTF">2020-01-09T04:21:59Z</dcterms:modified>
</cp:coreProperties>
</file>