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24384000" cy="13716000"/>
  <p:notesSz cx="6858000" cy="9144000"/>
  <p:embeddedFontLst>
    <p:embeddedFont>
      <p:font typeface="Montserrat Bold" pitchFamily="2" charset="77"/>
      <p:bold r:id="rId14"/>
      <p:italic r:id="rId15"/>
      <p:boldItalic r:id="rId16"/>
    </p:embeddedFont>
    <p:embeddedFont>
      <p:font typeface="Montserrat Medium" pitchFamily="2" charset="77"/>
      <p:regular r:id="rId17"/>
      <p:italic r:id="rId18"/>
    </p:embeddedFont>
    <p:embeddedFont>
      <p:font typeface="Montserrat-BoldItalic" pitchFamily="2" charset="77"/>
      <p:bold r:id="rId19"/>
      <p:italic r:id="rId20"/>
      <p:boldItalic r:id="rId21"/>
    </p:embeddedFont>
    <p:embeddedFont>
      <p:font typeface="Montserrat-Italic" pitchFamily="2" charset="77"/>
      <p:italic r:id="rId22"/>
    </p:embeddedFont>
    <p:embeddedFont>
      <p:font typeface="Tw Cen MT" panose="020B0602020104020603" pitchFamily="34" charset="77"/>
      <p:regular r:id="rId23"/>
      <p:bold r:id="rId24"/>
      <p:italic r:id="rId25"/>
      <p:boldItalic r:id="rId26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/>
    <p:restoredTop sz="94694"/>
  </p:normalViewPr>
  <p:slideViewPr>
    <p:cSldViewPr snapToGrid="0" snapToObjects="1">
      <p:cViewPr varScale="1">
        <p:scale>
          <a:sx n="60" d="100"/>
          <a:sy n="60" d="100"/>
        </p:scale>
        <p:origin x="14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signthinkmakebreakrepeat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BD827DF-F242-AC49-9486-97332A9DBAC8}"/>
              </a:ext>
            </a:extLst>
          </p:cNvPr>
          <p:cNvGrpSpPr/>
          <p:nvPr/>
        </p:nvGrpSpPr>
        <p:grpSpPr>
          <a:xfrm>
            <a:off x="-250563" y="-46537"/>
            <a:ext cx="24670013" cy="13053790"/>
            <a:chOff x="-250563" y="-46537"/>
            <a:chExt cx="24670013" cy="13053790"/>
          </a:xfrm>
        </p:grpSpPr>
        <p:pic>
          <p:nvPicPr>
            <p:cNvPr id="119" name="Service blueprint.jpg"/>
            <p:cNvPicPr>
              <a:picLocks noChangeAspect="1"/>
            </p:cNvPicPr>
            <p:nvPr/>
          </p:nvPicPr>
          <p:blipFill>
            <a:blip r:embed="rId2"/>
            <a:srcRect t="19053" b="19053"/>
            <a:stretch>
              <a:fillRect/>
            </a:stretch>
          </p:blipFill>
          <p:spPr>
            <a:xfrm>
              <a:off x="-22552" y="318"/>
              <a:ext cx="24419839" cy="1133688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20" name="Shape 120"/>
            <p:cNvSpPr/>
            <p:nvPr/>
          </p:nvSpPr>
          <p:spPr>
            <a:xfrm>
              <a:off x="585599" y="11962671"/>
              <a:ext cx="7244729" cy="10191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l">
                <a:defRPr sz="57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>
                  <a:solidFill>
                    <a:srgbClr val="EE5150"/>
                  </a:solidFill>
                </a:rPr>
                <a:t>TURN TO: </a:t>
              </a:r>
              <a:r>
                <a:t>Page 112</a:t>
              </a:r>
            </a:p>
          </p:txBody>
        </p:sp>
        <p:sp>
          <p:nvSpPr>
            <p:cNvPr id="121" name="Shape 121"/>
            <p:cNvSpPr/>
            <p:nvPr/>
          </p:nvSpPr>
          <p:spPr>
            <a:xfrm>
              <a:off x="-11196" y="-46537"/>
              <a:ext cx="24406392" cy="11221231"/>
            </a:xfrm>
            <a:prstGeom prst="rect">
              <a:avLst/>
            </a:prstGeom>
            <a:solidFill>
              <a:srgbClr val="000000">
                <a:alpha val="39844"/>
              </a:srgbClr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3058" y="11257466"/>
              <a:ext cx="24406392" cy="1"/>
            </a:xfrm>
            <a:prstGeom prst="line">
              <a:avLst/>
            </a:prstGeom>
            <a:ln w="203200">
              <a:solidFill>
                <a:srgbClr val="FF283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6936402" y="12254777"/>
              <a:ext cx="6928232" cy="7524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Image Attribution: pin add, CC BY 2.0,</a:t>
              </a:r>
            </a:p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 https://www.flickr. com/photos/pinadd/2858659917/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-11907" y="1730111"/>
              <a:ext cx="16055862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rot="5400000">
              <a:off x="15518519" y="2255272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-245115" y="977615"/>
              <a:ext cx="15920418" cy="2476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sz="16000" spc="-319" dirty="0"/>
                <a:t>Service</a:t>
              </a:r>
            </a:p>
          </p:txBody>
        </p:sp>
        <p:sp>
          <p:nvSpPr>
            <p:cNvPr id="127" name="Shape 127"/>
            <p:cNvSpPr/>
            <p:nvPr/>
          </p:nvSpPr>
          <p:spPr>
            <a:xfrm>
              <a:off x="537603" y="7260145"/>
              <a:ext cx="8165133" cy="20732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>
              <a:spAutoFit/>
            </a:bodyPr>
            <a:lstStyle/>
            <a:p>
              <a:pPr algn="l">
                <a:defRPr sz="5700" i="1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  <a:r>
                <a:t>Documenting the visible</a:t>
              </a:r>
            </a:p>
            <a:p>
              <a:pPr algn="l">
                <a:defRPr sz="5700" i="1">
                  <a:solidFill>
                    <a:srgbClr val="FFFFFF"/>
                  </a:solidFill>
                  <a:latin typeface="Palatino"/>
                  <a:ea typeface="Palatino"/>
                  <a:cs typeface="Palatino"/>
                  <a:sym typeface="Palatino"/>
                </a:defRPr>
              </a:pPr>
              <a:r>
                <a:t>and the invisible</a:t>
              </a:r>
            </a:p>
          </p:txBody>
        </p:sp>
        <p:sp>
          <p:nvSpPr>
            <p:cNvPr id="128" name="Shape 128"/>
            <p:cNvSpPr/>
            <p:nvPr/>
          </p:nvSpPr>
          <p:spPr>
            <a:xfrm>
              <a:off x="8240" y="4495128"/>
              <a:ext cx="14648969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 rot="5400000">
              <a:off x="14119200" y="5032988"/>
              <a:ext cx="2321716" cy="127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-250563" y="3620435"/>
              <a:ext cx="15293913" cy="2476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Blueprints</a:t>
              </a:r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0455CC0-B117-5547-9046-77742DDD9610}"/>
              </a:ext>
            </a:extLst>
          </p:cNvPr>
          <p:cNvGrpSpPr/>
          <p:nvPr/>
        </p:nvGrpSpPr>
        <p:grpSpPr>
          <a:xfrm>
            <a:off x="-36937" y="-2011"/>
            <a:ext cx="24496471" cy="12569404"/>
            <a:chOff x="-36937" y="-2011"/>
            <a:chExt cx="24496471" cy="12569404"/>
          </a:xfrm>
        </p:grpSpPr>
        <p:pic>
          <p:nvPicPr>
            <p:cNvPr id="369" name="pasted-image.pdf"/>
            <p:cNvPicPr>
              <a:picLocks noChangeAspect="1"/>
            </p:cNvPicPr>
            <p:nvPr/>
          </p:nvPicPr>
          <p:blipFill>
            <a:blip r:embed="rId2"/>
            <a:srcRect l="57245" t="62662" r="8715"/>
            <a:stretch>
              <a:fillRect/>
            </a:stretch>
          </p:blipFill>
          <p:spPr>
            <a:xfrm>
              <a:off x="1587" y="-2011"/>
              <a:ext cx="24457947" cy="1256940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70" name="Shape 370"/>
            <p:cNvSpPr/>
            <p:nvPr/>
          </p:nvSpPr>
          <p:spPr>
            <a:xfrm>
              <a:off x="765506" y="1801174"/>
              <a:ext cx="11256646" cy="16922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>
              <a:spAutoFit/>
            </a:bodyPr>
            <a:lstStyle>
              <a:lvl1pPr algn="l">
                <a:defRPr sz="10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Share your work!</a:t>
              </a:r>
            </a:p>
          </p:txBody>
        </p:sp>
        <p:sp>
          <p:nvSpPr>
            <p:cNvPr id="371" name="Shape 371"/>
            <p:cNvSpPr/>
            <p:nvPr/>
          </p:nvSpPr>
          <p:spPr>
            <a:xfrm>
              <a:off x="-36937" y="3546077"/>
              <a:ext cx="24457874" cy="1"/>
            </a:xfrm>
            <a:prstGeom prst="line">
              <a:avLst/>
            </a:prstGeom>
            <a:ln w="215900">
              <a:solidFill>
                <a:srgbClr val="FFFFFF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855906" y="4285057"/>
              <a:ext cx="18232196" cy="7651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>
              <a:lvl1pPr algn="l" defTabSz="457200"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Upload photos of your work:</a:t>
              </a:r>
            </a:p>
          </p:txBody>
        </p:sp>
        <p:sp>
          <p:nvSpPr>
            <p:cNvPr id="373" name="Shape 373"/>
            <p:cNvSpPr/>
            <p:nvPr/>
          </p:nvSpPr>
          <p:spPr>
            <a:xfrm>
              <a:off x="855906" y="5114881"/>
              <a:ext cx="18232196" cy="44989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Go to: </a:t>
              </a:r>
              <a:r>
                <a:rPr i="1">
                  <a:latin typeface="Montserrat-Italic"/>
                  <a:ea typeface="Montserrat-Italic"/>
                  <a:cs typeface="Montserrat-Italic"/>
                  <a:sym typeface="Montserrat-Italic"/>
                </a:rPr>
                <a:t>add URL here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Enter the password: </a:t>
              </a:r>
              <a:r>
                <a:rPr i="1">
                  <a:latin typeface="Montserrat-Italic"/>
                  <a:ea typeface="Montserrat-Italic"/>
                  <a:cs typeface="Montserrat-Italic"/>
                  <a:sym typeface="Montserrat-Italic"/>
                </a:rPr>
                <a:t>password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Upload a photo and caption of your work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Wait for moderation</a:t>
              </a:r>
            </a:p>
            <a:p>
              <a:pPr marL="793750" indent="-793750" algn="l" defTabSz="457200">
                <a:buSzPct val="100000"/>
                <a:buAutoNum type="arabicParenR"/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View others’ ideas  </a:t>
              </a:r>
            </a:p>
          </p:txBody>
        </p:sp>
        <p:sp>
          <p:nvSpPr>
            <p:cNvPr id="374" name="Shape 374"/>
            <p:cNvSpPr/>
            <p:nvPr/>
          </p:nvSpPr>
          <p:spPr>
            <a:xfrm>
              <a:off x="765719" y="9722610"/>
              <a:ext cx="18232198" cy="21240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A note to facilitators: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Use this slide to give instructions for post-exercise sharing activities. These could take the form of facilitator-guided discussions, mini-presentations, or digital sharing via existing platforms (e.g. padlet) - as described here. Delete this paragraph when ready.</a:t>
              </a:r>
            </a:p>
          </p:txBody>
        </p:sp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EABCF9-48AD-7043-8593-657730371E8A}"/>
              </a:ext>
            </a:extLst>
          </p:cNvPr>
          <p:cNvGrpSpPr/>
          <p:nvPr/>
        </p:nvGrpSpPr>
        <p:grpSpPr>
          <a:xfrm>
            <a:off x="-36937" y="720955"/>
            <a:ext cx="24457874" cy="13025113"/>
            <a:chOff x="-36937" y="720955"/>
            <a:chExt cx="24457874" cy="13025113"/>
          </a:xfrm>
        </p:grpSpPr>
        <p:pic>
          <p:nvPicPr>
            <p:cNvPr id="376" name="pasted-image.pdf"/>
            <p:cNvPicPr>
              <a:picLocks noChangeAspect="1"/>
            </p:cNvPicPr>
            <p:nvPr/>
          </p:nvPicPr>
          <p:blipFill>
            <a:blip r:embed="rId2"/>
            <a:srcRect l="27630"/>
            <a:stretch>
              <a:fillRect/>
            </a:stretch>
          </p:blipFill>
          <p:spPr>
            <a:xfrm rot="10800000">
              <a:off x="4304849" y="720955"/>
              <a:ext cx="20114295" cy="13021637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377" name="pasted-image.pdf"/>
            <p:cNvPicPr>
              <a:picLocks noChangeAspect="1"/>
            </p:cNvPicPr>
            <p:nvPr/>
          </p:nvPicPr>
          <p:blipFill>
            <a:blip r:embed="rId2"/>
            <a:srcRect t="33454" r="50402"/>
            <a:stretch>
              <a:fillRect/>
            </a:stretch>
          </p:blipFill>
          <p:spPr>
            <a:xfrm rot="10800000">
              <a:off x="-4557" y="6312722"/>
              <a:ext cx="11825051" cy="743334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78" name="Shape 378"/>
            <p:cNvSpPr/>
            <p:nvPr/>
          </p:nvSpPr>
          <p:spPr>
            <a:xfrm>
              <a:off x="-36937" y="12049959"/>
              <a:ext cx="24457874" cy="1"/>
            </a:xfrm>
            <a:prstGeom prst="line">
              <a:avLst/>
            </a:prstGeom>
            <a:ln w="215900">
              <a:solidFill>
                <a:srgbClr val="FFFFFF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975503" y="891390"/>
              <a:ext cx="3253868" cy="47783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>
              <a:spAutoFit/>
            </a:bodyPr>
            <a:lstStyle/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Design.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Think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Make.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Break. </a:t>
              </a:r>
            </a:p>
            <a:p>
              <a:pPr algn="l">
                <a:defRPr sz="6000" b="0"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Repeat.</a:t>
              </a:r>
            </a:p>
          </p:txBody>
        </p:sp>
        <p:sp>
          <p:nvSpPr>
            <p:cNvPr id="380" name="Shape 380"/>
            <p:cNvSpPr/>
            <p:nvPr/>
          </p:nvSpPr>
          <p:spPr>
            <a:xfrm>
              <a:off x="8634748" y="2755150"/>
              <a:ext cx="14424722" cy="26064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This work is licensed under a Creative Commons Attribution-</a:t>
              </a:r>
              <a:r>
                <a:rPr dirty="0" err="1"/>
                <a:t>NonCommercial</a:t>
              </a:r>
              <a:r>
                <a:rPr dirty="0"/>
                <a:t>-</a:t>
              </a:r>
              <a:r>
                <a:rPr dirty="0" err="1"/>
                <a:t>ShareAlike</a:t>
              </a:r>
              <a:r>
                <a:rPr dirty="0"/>
                <a:t> 4.0 International License. Designed by the authors of “Design. Think. Make. Break. Repeat. A Handbook of Methods” (BIS Publishers).</a:t>
              </a:r>
            </a:p>
            <a:p>
              <a:pPr algn="l" defTabSz="457200">
                <a:defRPr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u="sng" dirty="0">
                  <a:solidFill>
                    <a:schemeClr val="bg1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www.designthinkmakebreakrepeat.com</a:t>
              </a:r>
            </a:p>
          </p:txBody>
        </p:sp>
        <p:sp>
          <p:nvSpPr>
            <p:cNvPr id="381" name="Shape 381"/>
            <p:cNvSpPr/>
            <p:nvPr/>
          </p:nvSpPr>
          <p:spPr>
            <a:xfrm>
              <a:off x="746861" y="6774665"/>
              <a:ext cx="23078331" cy="47275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defTabSz="457200">
                <a:defRPr sz="4000" b="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How to use these slides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t>These companion slides for the published book “Design Think Make Break Repeat: A Handbook of Methods”, support facilitation of the published exercises during workshops, tutorials or other guided design sessions. </a:t>
              </a:r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endParaRPr/>
            </a:p>
            <a:p>
              <a:pPr algn="l" defTabSz="457200">
                <a:defRPr b="0" i="1">
                  <a:solidFill>
                    <a:srgbClr val="FFFFFF"/>
                  </a:solidFill>
                  <a:latin typeface="Montserrat-Italic"/>
                  <a:ea typeface="Montserrat-Italic"/>
                  <a:cs typeface="Montserrat-Italic"/>
                  <a:sym typeface="Montserrat-Italic"/>
                </a:defRPr>
              </a:pPr>
              <a:r>
                <a:rPr b="1">
                  <a:latin typeface="Montserrat-BoldItalic"/>
                  <a:ea typeface="Montserrat-BoldItalic"/>
                  <a:cs typeface="Montserrat-BoldItalic"/>
                  <a:sym typeface="Montserrat-BoldItalic"/>
                </a:rPr>
                <a:t>Slide 1: Title.</a:t>
              </a:r>
              <a:r>
                <a:t> Introduce the method, using the description from the book.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2: Examples.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Use this slide to add your own images/examples of the method in use, or extra information.</a:t>
              </a:r>
              <a:r>
                <a:t> 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3+: Steps.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Use one slide for each step of the method, to track timing and progress. The tip boxes can be used to offer extra guidance for specific steps, where needed. </a:t>
              </a:r>
            </a:p>
            <a:p>
              <a:pPr algn="l" defTabSz="457200">
                <a:defRPr i="1">
                  <a:solidFill>
                    <a:srgbClr val="FFFFFF"/>
                  </a:solidFill>
                  <a:latin typeface="Montserrat-BoldItalic"/>
                  <a:ea typeface="Montserrat-BoldItalic"/>
                  <a:cs typeface="Montserrat-BoldItalic"/>
                  <a:sym typeface="Montserrat-BoldItalic"/>
                </a:defRPr>
              </a:pPr>
              <a:r>
                <a:t>Slide 4: Sharing. </a:t>
              </a:r>
              <a:r>
                <a:rPr b="0">
                  <a:latin typeface="Montserrat-Italic"/>
                  <a:ea typeface="Montserrat-Italic"/>
                  <a:cs typeface="Montserrat-Italic"/>
                  <a:sym typeface="Montserrat-Italic"/>
                </a:rPr>
                <a:t>Results of the exercise are shared and discussed, in an appropriate format.</a:t>
              </a:r>
            </a:p>
          </p:txBody>
        </p:sp>
        <p:sp>
          <p:nvSpPr>
            <p:cNvPr id="382" name="Shape 382"/>
            <p:cNvSpPr/>
            <p:nvPr/>
          </p:nvSpPr>
          <p:spPr>
            <a:xfrm>
              <a:off x="16322992" y="12661177"/>
              <a:ext cx="7541642" cy="447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 algn="r">
                <a:defRPr sz="2000" b="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Slide design by: Hamish Henderson, Madeleine Borthwick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5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30B94EF-0A11-C840-9AB0-147E30969E89}"/>
              </a:ext>
            </a:extLst>
          </p:cNvPr>
          <p:cNvGrpSpPr/>
          <p:nvPr/>
        </p:nvGrpSpPr>
        <p:grpSpPr>
          <a:xfrm>
            <a:off x="-254236" y="-375470"/>
            <a:ext cx="24118870" cy="13484323"/>
            <a:chOff x="-254236" y="-375470"/>
            <a:chExt cx="24118870" cy="13484323"/>
          </a:xfrm>
        </p:grpSpPr>
        <p:sp>
          <p:nvSpPr>
            <p:cNvPr id="132" name="Shape 132"/>
            <p:cNvSpPr/>
            <p:nvPr/>
          </p:nvSpPr>
          <p:spPr>
            <a:xfrm>
              <a:off x="5037" y="-375470"/>
              <a:ext cx="17058978" cy="5562601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 rot="5400000">
              <a:off x="15628357" y="1429342"/>
              <a:ext cx="5169185" cy="2282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-254236" y="108340"/>
              <a:ext cx="18411876" cy="49244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defRPr sz="16000" b="0" spc="-319">
                  <a:solidFill>
                    <a:srgbClr val="EE5150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Service</a:t>
              </a:r>
              <a:r>
                <a:rPr lang="en-AU" dirty="0"/>
                <a:t> 	</a:t>
              </a:r>
              <a:r>
                <a:rPr dirty="0"/>
                <a:t>Blueprints</a:t>
              </a:r>
            </a:p>
          </p:txBody>
        </p:sp>
        <p:sp>
          <p:nvSpPr>
            <p:cNvPr id="135" name="Shape 135"/>
            <p:cNvSpPr/>
            <p:nvPr/>
          </p:nvSpPr>
          <p:spPr>
            <a:xfrm>
              <a:off x="18745136" y="12661177"/>
              <a:ext cx="5119498" cy="447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rPr>
                  <a:solidFill>
                    <a:srgbClr val="FFFFFF"/>
                  </a:solidFill>
                </a:rPr>
                <a:t>Image Attribution: Lorum ipsum dolor</a:t>
              </a:r>
              <a:r>
                <a:t> </a:t>
              </a:r>
            </a:p>
          </p:txBody>
        </p:sp>
      </p:grpSp>
      <p:sp>
        <p:nvSpPr>
          <p:cNvPr id="136" name="Shape 136"/>
          <p:cNvSpPr/>
          <p:nvPr/>
        </p:nvSpPr>
        <p:spPr>
          <a:xfrm>
            <a:off x="688027" y="5976336"/>
            <a:ext cx="3419298" cy="98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lnSpc>
                <a:spcPts val="7500"/>
              </a:lnSpc>
              <a:defRPr sz="5400" b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Example: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10460226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[5 mins]</a:t>
            </a:r>
          </a:p>
        </p:txBody>
      </p:sp>
      <p:sp>
        <p:nvSpPr>
          <p:cNvPr id="152" name="Shape 152"/>
          <p:cNvSpPr/>
          <p:nvPr/>
        </p:nvSpPr>
        <p:spPr>
          <a:xfrm>
            <a:off x="720356" y="10442288"/>
            <a:ext cx="255425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[3 mins]</a:t>
            </a:r>
          </a:p>
        </p:txBody>
      </p:sp>
      <p:sp>
        <p:nvSpPr>
          <p:cNvPr id="153" name="Shape 153"/>
          <p:cNvSpPr/>
          <p:nvPr/>
        </p:nvSpPr>
        <p:spPr>
          <a:xfrm>
            <a:off x="153602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164" name="Shape 164"/>
          <p:cNvSpPr/>
          <p:nvPr/>
        </p:nvSpPr>
        <p:spPr>
          <a:xfrm>
            <a:off x="4027043" y="10442288"/>
            <a:ext cx="255425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[10 mins]</a:t>
            </a:r>
          </a:p>
        </p:txBody>
      </p:sp>
      <p:sp>
        <p:nvSpPr>
          <p:cNvPr id="165" name="Shape 165"/>
          <p:cNvSpPr/>
          <p:nvPr/>
        </p:nvSpPr>
        <p:spPr>
          <a:xfrm>
            <a:off x="17073602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[5 mins]</a:t>
            </a:r>
          </a:p>
        </p:txBody>
      </p:sp>
      <p:sp>
        <p:nvSpPr>
          <p:cNvPr id="166" name="Shape 166"/>
          <p:cNvSpPr/>
          <p:nvPr/>
        </p:nvSpPr>
        <p:spPr>
          <a:xfrm>
            <a:off x="20380290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[30 mins]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C75A988-5FC5-8740-94DF-FEC2B33333F3}"/>
              </a:ext>
            </a:extLst>
          </p:cNvPr>
          <p:cNvGrpSpPr/>
          <p:nvPr/>
        </p:nvGrpSpPr>
        <p:grpSpPr>
          <a:xfrm>
            <a:off x="-11907" y="-348077"/>
            <a:ext cx="24474866" cy="13355330"/>
            <a:chOff x="-11907" y="-348077"/>
            <a:chExt cx="24474866" cy="13355330"/>
          </a:xfrm>
        </p:grpSpPr>
        <p:pic>
          <p:nvPicPr>
            <p:cNvPr id="138" name="Service blueprint.jpg"/>
            <p:cNvPicPr>
              <a:picLocks noChangeAspect="1"/>
            </p:cNvPicPr>
            <p:nvPr/>
          </p:nvPicPr>
          <p:blipFill>
            <a:blip r:embed="rId2"/>
            <a:srcRect t="29770" b="29770"/>
            <a:stretch>
              <a:fillRect/>
            </a:stretch>
          </p:blipFill>
          <p:spPr>
            <a:xfrm>
              <a:off x="1212" y="-9608"/>
              <a:ext cx="19473580" cy="59097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39" name="Shape 139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9212262" y="255600"/>
              <a:ext cx="5250697" cy="1092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112</a:t>
              </a:r>
            </a:p>
          </p:txBody>
        </p:sp>
        <p:sp>
          <p:nvSpPr>
            <p:cNvPr id="143" name="Shape 143"/>
            <p:cNvSpPr/>
            <p:nvPr/>
          </p:nvSpPr>
          <p:spPr>
            <a:xfrm>
              <a:off x="1334644" y="6636377"/>
              <a:ext cx="21354888" cy="16287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In this exercise, you will plot all the steps of a system onto a service blueprint, including potential failure points. Use the template on the companion website to support you. </a:t>
              </a:r>
            </a:p>
          </p:txBody>
        </p:sp>
        <p:sp>
          <p:nvSpPr>
            <p:cNvPr id="144" name="Shape 144"/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9833015" y="3808458"/>
              <a:ext cx="4388867" cy="1082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YOU WILL NEED</a:t>
              </a:r>
              <a:br/>
              <a:r>
                <a:t>Pen, paper, a partner </a:t>
              </a:r>
            </a:p>
          </p:txBody>
        </p:sp>
        <p:sp>
          <p:nvSpPr>
            <p:cNvPr id="147" name="Shape 147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4784901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54" name="Shape 154"/>
            <p:cNvSpPr/>
            <p:nvPr/>
          </p:nvSpPr>
          <p:spPr>
            <a:xfrm>
              <a:off x="-11907" y="460111"/>
              <a:ext cx="16524914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 rot="5400000">
              <a:off x="15987630" y="992313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365199" y="-348077"/>
              <a:ext cx="16183739" cy="2476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sz="16000" spc="-319" dirty="0"/>
                <a:t>Service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8240" y="3225128"/>
              <a:ext cx="15214524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 rot="5400000">
              <a:off x="14695200" y="3750289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365199" y="2350430"/>
              <a:ext cx="15462162" cy="2476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Blueprints</a:t>
              </a:r>
            </a:p>
          </p:txBody>
        </p:sp>
        <p:sp>
          <p:nvSpPr>
            <p:cNvPr id="160" name="Shape 160"/>
            <p:cNvSpPr/>
            <p:nvPr/>
          </p:nvSpPr>
          <p:spPr>
            <a:xfrm>
              <a:off x="8091589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61" name="Shape 161"/>
            <p:cNvSpPr/>
            <p:nvPr/>
          </p:nvSpPr>
          <p:spPr>
            <a:xfrm>
              <a:off x="11398277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62" name="Shape 162"/>
            <p:cNvSpPr/>
            <p:nvPr/>
          </p:nvSpPr>
          <p:spPr>
            <a:xfrm>
              <a:off x="1470496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18011652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167" name="Shape 167"/>
            <p:cNvSpPr/>
            <p:nvPr/>
          </p:nvSpPr>
          <p:spPr>
            <a:xfrm>
              <a:off x="16936402" y="12254777"/>
              <a:ext cx="6928232" cy="7524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Image Attribution: pin add, CC BY 2.0,</a:t>
              </a:r>
            </a:p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 https://www.flickr. com/photos/pinadd/2858659917/</a:t>
              </a:r>
            </a:p>
          </p:txBody>
        </p:sp>
      </p:grpSp>
      <p:sp>
        <p:nvSpPr>
          <p:cNvPr id="168" name="Shape 168"/>
          <p:cNvSpPr/>
          <p:nvPr/>
        </p:nvSpPr>
        <p:spPr>
          <a:xfrm>
            <a:off x="7333732" y="10442288"/>
            <a:ext cx="255425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[10 mins]</a:t>
            </a:r>
          </a:p>
        </p:txBody>
      </p:sp>
      <p:sp>
        <p:nvSpPr>
          <p:cNvPr id="169" name="Shape 169"/>
          <p:cNvSpPr/>
          <p:nvPr/>
        </p:nvSpPr>
        <p:spPr>
          <a:xfrm>
            <a:off x="13766914" y="10449329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[5 mins]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10460226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[5 mins]</a:t>
            </a:r>
          </a:p>
        </p:txBody>
      </p:sp>
      <p:sp>
        <p:nvSpPr>
          <p:cNvPr id="185" name="Shape 185"/>
          <p:cNvSpPr/>
          <p:nvPr/>
        </p:nvSpPr>
        <p:spPr>
          <a:xfrm>
            <a:off x="720356" y="10442288"/>
            <a:ext cx="255425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[3 mins]</a:t>
            </a:r>
          </a:p>
        </p:txBody>
      </p:sp>
      <p:sp>
        <p:nvSpPr>
          <p:cNvPr id="186" name="Shape 186"/>
          <p:cNvSpPr/>
          <p:nvPr/>
        </p:nvSpPr>
        <p:spPr>
          <a:xfrm>
            <a:off x="3460290" y="11163560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197" name="Shape 197"/>
          <p:cNvSpPr/>
          <p:nvPr/>
        </p:nvSpPr>
        <p:spPr>
          <a:xfrm>
            <a:off x="4027043" y="10442288"/>
            <a:ext cx="255425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[10 mins]</a:t>
            </a:r>
          </a:p>
        </p:txBody>
      </p:sp>
      <p:sp>
        <p:nvSpPr>
          <p:cNvPr id="198" name="Shape 198"/>
          <p:cNvSpPr/>
          <p:nvPr/>
        </p:nvSpPr>
        <p:spPr>
          <a:xfrm>
            <a:off x="17073602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[5 mins]</a:t>
            </a:r>
          </a:p>
        </p:txBody>
      </p:sp>
      <p:sp>
        <p:nvSpPr>
          <p:cNvPr id="199" name="Shape 199"/>
          <p:cNvSpPr/>
          <p:nvPr/>
        </p:nvSpPr>
        <p:spPr>
          <a:xfrm>
            <a:off x="20380290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[30 mins]</a:t>
            </a:r>
          </a:p>
        </p:txBody>
      </p:sp>
      <p:sp>
        <p:nvSpPr>
          <p:cNvPr id="201" name="Shape 201"/>
          <p:cNvSpPr/>
          <p:nvPr/>
        </p:nvSpPr>
        <p:spPr>
          <a:xfrm>
            <a:off x="7333732" y="10442288"/>
            <a:ext cx="255425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[10 mins]</a:t>
            </a:r>
          </a:p>
        </p:txBody>
      </p:sp>
      <p:sp>
        <p:nvSpPr>
          <p:cNvPr id="202" name="Shape 202"/>
          <p:cNvSpPr/>
          <p:nvPr/>
        </p:nvSpPr>
        <p:spPr>
          <a:xfrm>
            <a:off x="13766914" y="10449329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[5 mins]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F452930-90E2-1747-B5E4-06A71EDD9F98}"/>
              </a:ext>
            </a:extLst>
          </p:cNvPr>
          <p:cNvGrpSpPr/>
          <p:nvPr/>
        </p:nvGrpSpPr>
        <p:grpSpPr>
          <a:xfrm>
            <a:off x="-11907" y="-348077"/>
            <a:ext cx="24474866" cy="13355330"/>
            <a:chOff x="-11907" y="-348077"/>
            <a:chExt cx="24474866" cy="13355330"/>
          </a:xfrm>
        </p:grpSpPr>
        <p:pic>
          <p:nvPicPr>
            <p:cNvPr id="171" name="Service blueprint.jpg"/>
            <p:cNvPicPr>
              <a:picLocks noChangeAspect="1"/>
            </p:cNvPicPr>
            <p:nvPr/>
          </p:nvPicPr>
          <p:blipFill>
            <a:blip r:embed="rId2"/>
            <a:srcRect t="29770" b="29770"/>
            <a:stretch>
              <a:fillRect/>
            </a:stretch>
          </p:blipFill>
          <p:spPr>
            <a:xfrm>
              <a:off x="1212" y="-9608"/>
              <a:ext cx="19473580" cy="59097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72" name="Shape 172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334644" y="6636377"/>
              <a:ext cx="21354888" cy="16287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In this exercise, you will plot all the steps of a system onto a service blueprint, including potential failure points. Use the template on the companion website to support you. 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9833015" y="3808458"/>
              <a:ext cx="4388867" cy="1082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YOU WILL NEED</a:t>
              </a:r>
              <a:br/>
              <a:r>
                <a:t>Pen, paper, a partner </a:t>
              </a:r>
            </a:p>
          </p:txBody>
        </p:sp>
        <p:sp>
          <p:nvSpPr>
            <p:cNvPr id="180" name="Shape 180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82" name="Shape 182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183" name="Shape 183"/>
            <p:cNvSpPr/>
            <p:nvPr/>
          </p:nvSpPr>
          <p:spPr>
            <a:xfrm>
              <a:off x="4784901" y="9195086"/>
              <a:ext cx="1038542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87" name="Shape 187"/>
            <p:cNvSpPr/>
            <p:nvPr/>
          </p:nvSpPr>
          <p:spPr>
            <a:xfrm>
              <a:off x="-11907" y="460111"/>
              <a:ext cx="16524914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 rot="5400000">
              <a:off x="15987630" y="992313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8240" y="3225128"/>
              <a:ext cx="15214524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8091589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94" name="Shape 194"/>
            <p:cNvSpPr/>
            <p:nvPr/>
          </p:nvSpPr>
          <p:spPr>
            <a:xfrm>
              <a:off x="11398277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95" name="Shape 195"/>
            <p:cNvSpPr/>
            <p:nvPr/>
          </p:nvSpPr>
          <p:spPr>
            <a:xfrm>
              <a:off x="1470496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18011652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200" name="Shape 200"/>
            <p:cNvSpPr/>
            <p:nvPr/>
          </p:nvSpPr>
          <p:spPr>
            <a:xfrm>
              <a:off x="16936402" y="12254777"/>
              <a:ext cx="6928232" cy="7524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Image Attribution: pin add, CC BY 2.0,</a:t>
              </a:r>
            </a:p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 https://www.flickr. com/photos/pinadd/2858659917/</a:t>
              </a:r>
            </a:p>
          </p:txBody>
        </p:sp>
        <p:sp>
          <p:nvSpPr>
            <p:cNvPr id="34" name="Shape 140">
              <a:extLst>
                <a:ext uri="{FF2B5EF4-FFF2-40B4-BE49-F238E27FC236}">
                  <a16:creationId xmlns:a16="http://schemas.microsoft.com/office/drawing/2014/main" id="{0536647C-0101-D346-BA8E-154B6DE5DD1E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5" name="Shape 142">
              <a:extLst>
                <a:ext uri="{FF2B5EF4-FFF2-40B4-BE49-F238E27FC236}">
                  <a16:creationId xmlns:a16="http://schemas.microsoft.com/office/drawing/2014/main" id="{227DA909-A16D-A046-ABA8-0868B3A9D22F}"/>
                </a:ext>
              </a:extLst>
            </p:cNvPr>
            <p:cNvSpPr/>
            <p:nvPr/>
          </p:nvSpPr>
          <p:spPr>
            <a:xfrm>
              <a:off x="19212262" y="255600"/>
              <a:ext cx="5250697" cy="1092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112</a:t>
              </a:r>
            </a:p>
          </p:txBody>
        </p:sp>
        <p:sp>
          <p:nvSpPr>
            <p:cNvPr id="36" name="Shape 144">
              <a:extLst>
                <a:ext uri="{FF2B5EF4-FFF2-40B4-BE49-F238E27FC236}">
                  <a16:creationId xmlns:a16="http://schemas.microsoft.com/office/drawing/2014/main" id="{78B19A3B-17B9-064C-976F-9A62B5AC0190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7" name="Shape 156">
              <a:extLst>
                <a:ext uri="{FF2B5EF4-FFF2-40B4-BE49-F238E27FC236}">
                  <a16:creationId xmlns:a16="http://schemas.microsoft.com/office/drawing/2014/main" id="{6990FC77-7C00-FC46-AAD2-036D6EA041FB}"/>
                </a:ext>
              </a:extLst>
            </p:cNvPr>
            <p:cNvSpPr/>
            <p:nvPr/>
          </p:nvSpPr>
          <p:spPr>
            <a:xfrm>
              <a:off x="365199" y="-348077"/>
              <a:ext cx="16183739" cy="2476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sz="16000" spc="-319" dirty="0"/>
                <a:t>Service</a:t>
              </a:r>
            </a:p>
          </p:txBody>
        </p:sp>
        <p:sp>
          <p:nvSpPr>
            <p:cNvPr id="38" name="Shape 158">
              <a:extLst>
                <a:ext uri="{FF2B5EF4-FFF2-40B4-BE49-F238E27FC236}">
                  <a16:creationId xmlns:a16="http://schemas.microsoft.com/office/drawing/2014/main" id="{6B00102F-5761-F445-A74D-9410F8B3A2BA}"/>
                </a:ext>
              </a:extLst>
            </p:cNvPr>
            <p:cNvSpPr/>
            <p:nvPr/>
          </p:nvSpPr>
          <p:spPr>
            <a:xfrm rot="5400000">
              <a:off x="14695200" y="3750289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" name="Shape 159">
              <a:extLst>
                <a:ext uri="{FF2B5EF4-FFF2-40B4-BE49-F238E27FC236}">
                  <a16:creationId xmlns:a16="http://schemas.microsoft.com/office/drawing/2014/main" id="{0D35140E-2226-FF45-B62D-98C8D41C6FFF}"/>
                </a:ext>
              </a:extLst>
            </p:cNvPr>
            <p:cNvSpPr/>
            <p:nvPr/>
          </p:nvSpPr>
          <p:spPr>
            <a:xfrm>
              <a:off x="365199" y="2350430"/>
              <a:ext cx="15462162" cy="2476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Blueprints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10460226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[5 mins]</a:t>
            </a:r>
          </a:p>
        </p:txBody>
      </p:sp>
      <p:sp>
        <p:nvSpPr>
          <p:cNvPr id="218" name="Shape 218"/>
          <p:cNvSpPr/>
          <p:nvPr/>
        </p:nvSpPr>
        <p:spPr>
          <a:xfrm>
            <a:off x="720356" y="10442288"/>
            <a:ext cx="255425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[3 mins]</a:t>
            </a:r>
          </a:p>
        </p:txBody>
      </p:sp>
      <p:sp>
        <p:nvSpPr>
          <p:cNvPr id="219" name="Shape 219"/>
          <p:cNvSpPr/>
          <p:nvPr/>
        </p:nvSpPr>
        <p:spPr>
          <a:xfrm>
            <a:off x="6766978" y="10987347"/>
            <a:ext cx="3687763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230" name="Shape 230"/>
          <p:cNvSpPr/>
          <p:nvPr/>
        </p:nvSpPr>
        <p:spPr>
          <a:xfrm>
            <a:off x="4027043" y="10442288"/>
            <a:ext cx="255425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[10 mins]</a:t>
            </a:r>
          </a:p>
        </p:txBody>
      </p:sp>
      <p:sp>
        <p:nvSpPr>
          <p:cNvPr id="231" name="Shape 231"/>
          <p:cNvSpPr/>
          <p:nvPr/>
        </p:nvSpPr>
        <p:spPr>
          <a:xfrm>
            <a:off x="17073602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[5 mins]</a:t>
            </a:r>
          </a:p>
        </p:txBody>
      </p:sp>
      <p:sp>
        <p:nvSpPr>
          <p:cNvPr id="232" name="Shape 232"/>
          <p:cNvSpPr/>
          <p:nvPr/>
        </p:nvSpPr>
        <p:spPr>
          <a:xfrm>
            <a:off x="20380290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[30 mins]</a:t>
            </a:r>
          </a:p>
        </p:txBody>
      </p:sp>
      <p:sp>
        <p:nvSpPr>
          <p:cNvPr id="234" name="Shape 234"/>
          <p:cNvSpPr/>
          <p:nvPr/>
        </p:nvSpPr>
        <p:spPr>
          <a:xfrm>
            <a:off x="7333732" y="10442288"/>
            <a:ext cx="255425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[10 mins]</a:t>
            </a:r>
          </a:p>
        </p:txBody>
      </p:sp>
      <p:sp>
        <p:nvSpPr>
          <p:cNvPr id="235" name="Shape 235"/>
          <p:cNvSpPr/>
          <p:nvPr/>
        </p:nvSpPr>
        <p:spPr>
          <a:xfrm>
            <a:off x="13766914" y="10449329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[5 mins]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9636244-42F3-CE49-9C13-579566622C55}"/>
              </a:ext>
            </a:extLst>
          </p:cNvPr>
          <p:cNvGrpSpPr/>
          <p:nvPr/>
        </p:nvGrpSpPr>
        <p:grpSpPr>
          <a:xfrm>
            <a:off x="-11907" y="-348077"/>
            <a:ext cx="24474866" cy="13355330"/>
            <a:chOff x="-11907" y="-348077"/>
            <a:chExt cx="24474866" cy="13355330"/>
          </a:xfrm>
        </p:grpSpPr>
        <p:pic>
          <p:nvPicPr>
            <p:cNvPr id="204" name="Service blueprint.jpg"/>
            <p:cNvPicPr>
              <a:picLocks noChangeAspect="1"/>
            </p:cNvPicPr>
            <p:nvPr/>
          </p:nvPicPr>
          <p:blipFill>
            <a:blip r:embed="rId2"/>
            <a:srcRect t="29770" b="29770"/>
            <a:stretch>
              <a:fillRect/>
            </a:stretch>
          </p:blipFill>
          <p:spPr>
            <a:xfrm>
              <a:off x="1212" y="-9608"/>
              <a:ext cx="19473580" cy="59097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05" name="Shape 205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1334644" y="6636377"/>
              <a:ext cx="21354888" cy="16287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In this exercise, you will plot all the steps of a system onto a service blueprint, including potential failure points. Use the template on the companion website to support you. 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19833015" y="3808458"/>
              <a:ext cx="4388867" cy="1082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YOU WILL NEED</a:t>
              </a:r>
              <a:br/>
              <a:r>
                <a:t>Pen, paper, a partner </a:t>
              </a:r>
            </a:p>
          </p:txBody>
        </p:sp>
        <p:sp>
          <p:nvSpPr>
            <p:cNvPr id="213" name="Shape 213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15" name="Shape 215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216" name="Shape 216"/>
            <p:cNvSpPr/>
            <p:nvPr/>
          </p:nvSpPr>
          <p:spPr>
            <a:xfrm>
              <a:off x="4784901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20" name="Shape 220"/>
            <p:cNvSpPr/>
            <p:nvPr/>
          </p:nvSpPr>
          <p:spPr>
            <a:xfrm>
              <a:off x="-11907" y="460111"/>
              <a:ext cx="16524914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 rot="5400000">
              <a:off x="15987630" y="992313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8240" y="3225128"/>
              <a:ext cx="15214524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8091589" y="9195086"/>
              <a:ext cx="1038542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227" name="Shape 227"/>
            <p:cNvSpPr/>
            <p:nvPr/>
          </p:nvSpPr>
          <p:spPr>
            <a:xfrm>
              <a:off x="11398277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228" name="Shape 228"/>
            <p:cNvSpPr/>
            <p:nvPr/>
          </p:nvSpPr>
          <p:spPr>
            <a:xfrm>
              <a:off x="1470496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29" name="Shape 229"/>
            <p:cNvSpPr/>
            <p:nvPr/>
          </p:nvSpPr>
          <p:spPr>
            <a:xfrm>
              <a:off x="18011652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233" name="Shape 233"/>
            <p:cNvSpPr/>
            <p:nvPr/>
          </p:nvSpPr>
          <p:spPr>
            <a:xfrm>
              <a:off x="16936402" y="12254777"/>
              <a:ext cx="6928232" cy="7524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Image Attribution: pin add, CC BY 2.0,</a:t>
              </a:r>
            </a:p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 https://www.flickr. com/photos/pinadd/2858659917/</a:t>
              </a:r>
            </a:p>
          </p:txBody>
        </p:sp>
        <p:sp>
          <p:nvSpPr>
            <p:cNvPr id="34" name="Shape 140">
              <a:extLst>
                <a:ext uri="{FF2B5EF4-FFF2-40B4-BE49-F238E27FC236}">
                  <a16:creationId xmlns:a16="http://schemas.microsoft.com/office/drawing/2014/main" id="{60A9F6F0-C4F6-4F47-8B0D-C818E7081AC7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5" name="Shape 142">
              <a:extLst>
                <a:ext uri="{FF2B5EF4-FFF2-40B4-BE49-F238E27FC236}">
                  <a16:creationId xmlns:a16="http://schemas.microsoft.com/office/drawing/2014/main" id="{45A46A2B-7B8F-684E-971B-785FE14984B8}"/>
                </a:ext>
              </a:extLst>
            </p:cNvPr>
            <p:cNvSpPr/>
            <p:nvPr/>
          </p:nvSpPr>
          <p:spPr>
            <a:xfrm>
              <a:off x="19212262" y="255600"/>
              <a:ext cx="5250697" cy="1092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112</a:t>
              </a:r>
            </a:p>
          </p:txBody>
        </p:sp>
        <p:sp>
          <p:nvSpPr>
            <p:cNvPr id="36" name="Shape 144">
              <a:extLst>
                <a:ext uri="{FF2B5EF4-FFF2-40B4-BE49-F238E27FC236}">
                  <a16:creationId xmlns:a16="http://schemas.microsoft.com/office/drawing/2014/main" id="{DC511D93-71DA-8D4A-80A5-8CE097667D03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7" name="Shape 156">
              <a:extLst>
                <a:ext uri="{FF2B5EF4-FFF2-40B4-BE49-F238E27FC236}">
                  <a16:creationId xmlns:a16="http://schemas.microsoft.com/office/drawing/2014/main" id="{5E9D0DD2-6523-474B-B6A9-71B464B8BA72}"/>
                </a:ext>
              </a:extLst>
            </p:cNvPr>
            <p:cNvSpPr/>
            <p:nvPr/>
          </p:nvSpPr>
          <p:spPr>
            <a:xfrm>
              <a:off x="365199" y="-348077"/>
              <a:ext cx="16183739" cy="2476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sz="16000" spc="-319" dirty="0"/>
                <a:t>Service</a:t>
              </a:r>
            </a:p>
          </p:txBody>
        </p:sp>
        <p:sp>
          <p:nvSpPr>
            <p:cNvPr id="38" name="Shape 158">
              <a:extLst>
                <a:ext uri="{FF2B5EF4-FFF2-40B4-BE49-F238E27FC236}">
                  <a16:creationId xmlns:a16="http://schemas.microsoft.com/office/drawing/2014/main" id="{091677A0-F52F-B84E-9332-53E5258E0B8D}"/>
                </a:ext>
              </a:extLst>
            </p:cNvPr>
            <p:cNvSpPr/>
            <p:nvPr/>
          </p:nvSpPr>
          <p:spPr>
            <a:xfrm rot="5400000">
              <a:off x="14695200" y="3750289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" name="Shape 159">
              <a:extLst>
                <a:ext uri="{FF2B5EF4-FFF2-40B4-BE49-F238E27FC236}">
                  <a16:creationId xmlns:a16="http://schemas.microsoft.com/office/drawing/2014/main" id="{7F762588-4128-A84A-8470-5F042EB1216D}"/>
                </a:ext>
              </a:extLst>
            </p:cNvPr>
            <p:cNvSpPr/>
            <p:nvPr/>
          </p:nvSpPr>
          <p:spPr>
            <a:xfrm>
              <a:off x="365199" y="2350430"/>
              <a:ext cx="15462162" cy="2476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Blueprints</a:t>
              </a: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/>
        </p:nvSpPr>
        <p:spPr>
          <a:xfrm>
            <a:off x="10460226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[5 mins]</a:t>
            </a:r>
          </a:p>
        </p:txBody>
      </p:sp>
      <p:sp>
        <p:nvSpPr>
          <p:cNvPr id="251" name="Shape 251"/>
          <p:cNvSpPr/>
          <p:nvPr/>
        </p:nvSpPr>
        <p:spPr>
          <a:xfrm>
            <a:off x="720356" y="10442288"/>
            <a:ext cx="255425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[3 mins]</a:t>
            </a:r>
          </a:p>
        </p:txBody>
      </p:sp>
      <p:sp>
        <p:nvSpPr>
          <p:cNvPr id="252" name="Shape 252"/>
          <p:cNvSpPr/>
          <p:nvPr/>
        </p:nvSpPr>
        <p:spPr>
          <a:xfrm>
            <a:off x="9983570" y="10987347"/>
            <a:ext cx="3687763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263" name="Shape 263"/>
          <p:cNvSpPr/>
          <p:nvPr/>
        </p:nvSpPr>
        <p:spPr>
          <a:xfrm>
            <a:off x="4027043" y="10442288"/>
            <a:ext cx="255425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[10 mins]</a:t>
            </a:r>
          </a:p>
        </p:txBody>
      </p:sp>
      <p:sp>
        <p:nvSpPr>
          <p:cNvPr id="264" name="Shape 264"/>
          <p:cNvSpPr/>
          <p:nvPr/>
        </p:nvSpPr>
        <p:spPr>
          <a:xfrm>
            <a:off x="17073602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[5 mins]</a:t>
            </a:r>
          </a:p>
        </p:txBody>
      </p:sp>
      <p:sp>
        <p:nvSpPr>
          <p:cNvPr id="265" name="Shape 265"/>
          <p:cNvSpPr/>
          <p:nvPr/>
        </p:nvSpPr>
        <p:spPr>
          <a:xfrm>
            <a:off x="20380290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[30 mins]</a:t>
            </a:r>
          </a:p>
        </p:txBody>
      </p:sp>
      <p:sp>
        <p:nvSpPr>
          <p:cNvPr id="267" name="Shape 267"/>
          <p:cNvSpPr/>
          <p:nvPr/>
        </p:nvSpPr>
        <p:spPr>
          <a:xfrm>
            <a:off x="7333732" y="10442288"/>
            <a:ext cx="255425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[10 mins]</a:t>
            </a:r>
          </a:p>
        </p:txBody>
      </p:sp>
      <p:sp>
        <p:nvSpPr>
          <p:cNvPr id="268" name="Shape 268"/>
          <p:cNvSpPr/>
          <p:nvPr/>
        </p:nvSpPr>
        <p:spPr>
          <a:xfrm>
            <a:off x="13766914" y="10449329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[5 mins]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699D9E5-5E61-1041-BFA8-C953F99B0CB4}"/>
              </a:ext>
            </a:extLst>
          </p:cNvPr>
          <p:cNvGrpSpPr/>
          <p:nvPr/>
        </p:nvGrpSpPr>
        <p:grpSpPr>
          <a:xfrm>
            <a:off x="-11907" y="-348077"/>
            <a:ext cx="24474866" cy="13355330"/>
            <a:chOff x="-11907" y="-348077"/>
            <a:chExt cx="24474866" cy="13355330"/>
          </a:xfrm>
        </p:grpSpPr>
        <p:pic>
          <p:nvPicPr>
            <p:cNvPr id="237" name="Service blueprint.jpg"/>
            <p:cNvPicPr>
              <a:picLocks noChangeAspect="1"/>
            </p:cNvPicPr>
            <p:nvPr/>
          </p:nvPicPr>
          <p:blipFill>
            <a:blip r:embed="rId2"/>
            <a:srcRect t="29770" b="29770"/>
            <a:stretch>
              <a:fillRect/>
            </a:stretch>
          </p:blipFill>
          <p:spPr>
            <a:xfrm>
              <a:off x="1212" y="-9608"/>
              <a:ext cx="19473580" cy="59097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38" name="Shape 238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334644" y="6636377"/>
              <a:ext cx="21354888" cy="16287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In this exercise, you will plot all the steps of a system onto a service blueprint, including potential failure points. Use the template on the companion website to support you. </a:t>
              </a:r>
            </a:p>
          </p:txBody>
        </p:sp>
        <p:sp>
          <p:nvSpPr>
            <p:cNvPr id="244" name="Shape 244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19833015" y="3808458"/>
              <a:ext cx="4388867" cy="1082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YOU WILL NEED</a:t>
              </a:r>
              <a:br/>
              <a:r>
                <a:t>Pen, paper, a partner </a:t>
              </a:r>
            </a:p>
          </p:txBody>
        </p:sp>
        <p:sp>
          <p:nvSpPr>
            <p:cNvPr id="246" name="Shape 246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48" name="Shape 248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249" name="Shape 249"/>
            <p:cNvSpPr/>
            <p:nvPr/>
          </p:nvSpPr>
          <p:spPr>
            <a:xfrm>
              <a:off x="4784901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53" name="Shape 253"/>
            <p:cNvSpPr/>
            <p:nvPr/>
          </p:nvSpPr>
          <p:spPr>
            <a:xfrm>
              <a:off x="-11907" y="460111"/>
              <a:ext cx="16524914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 rot="5400000">
              <a:off x="15987630" y="992313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8240" y="3225128"/>
              <a:ext cx="15214524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8091589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260" name="Shape 260"/>
            <p:cNvSpPr/>
            <p:nvPr/>
          </p:nvSpPr>
          <p:spPr>
            <a:xfrm>
              <a:off x="11398277" y="9195086"/>
              <a:ext cx="1038541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261" name="Shape 261"/>
            <p:cNvSpPr/>
            <p:nvPr/>
          </p:nvSpPr>
          <p:spPr>
            <a:xfrm>
              <a:off x="1470496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62" name="Shape 262"/>
            <p:cNvSpPr/>
            <p:nvPr/>
          </p:nvSpPr>
          <p:spPr>
            <a:xfrm>
              <a:off x="18011652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266" name="Shape 266"/>
            <p:cNvSpPr/>
            <p:nvPr/>
          </p:nvSpPr>
          <p:spPr>
            <a:xfrm>
              <a:off x="16936402" y="12254777"/>
              <a:ext cx="6928232" cy="7524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Image Attribution: pin add, CC BY 2.0,</a:t>
              </a:r>
            </a:p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 https://www.flickr. com/photos/pinadd/2858659917/</a:t>
              </a:r>
            </a:p>
          </p:txBody>
        </p:sp>
        <p:sp>
          <p:nvSpPr>
            <p:cNvPr id="34" name="Shape 140">
              <a:extLst>
                <a:ext uri="{FF2B5EF4-FFF2-40B4-BE49-F238E27FC236}">
                  <a16:creationId xmlns:a16="http://schemas.microsoft.com/office/drawing/2014/main" id="{DCD3D1FF-B03F-A44C-9FC6-4CEE64DC1357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5" name="Shape 142">
              <a:extLst>
                <a:ext uri="{FF2B5EF4-FFF2-40B4-BE49-F238E27FC236}">
                  <a16:creationId xmlns:a16="http://schemas.microsoft.com/office/drawing/2014/main" id="{FB4A001C-95E2-6544-BFAE-E41F5AEDB63B}"/>
                </a:ext>
              </a:extLst>
            </p:cNvPr>
            <p:cNvSpPr/>
            <p:nvPr/>
          </p:nvSpPr>
          <p:spPr>
            <a:xfrm>
              <a:off x="19212262" y="255600"/>
              <a:ext cx="5250697" cy="1092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112</a:t>
              </a:r>
            </a:p>
          </p:txBody>
        </p:sp>
        <p:sp>
          <p:nvSpPr>
            <p:cNvPr id="36" name="Shape 144">
              <a:extLst>
                <a:ext uri="{FF2B5EF4-FFF2-40B4-BE49-F238E27FC236}">
                  <a16:creationId xmlns:a16="http://schemas.microsoft.com/office/drawing/2014/main" id="{054CFDC4-6775-5E46-913D-2A03E64ABF26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7" name="Shape 156">
              <a:extLst>
                <a:ext uri="{FF2B5EF4-FFF2-40B4-BE49-F238E27FC236}">
                  <a16:creationId xmlns:a16="http://schemas.microsoft.com/office/drawing/2014/main" id="{E1B9B15C-F17A-DC46-8153-F84BEB9734BD}"/>
                </a:ext>
              </a:extLst>
            </p:cNvPr>
            <p:cNvSpPr/>
            <p:nvPr/>
          </p:nvSpPr>
          <p:spPr>
            <a:xfrm>
              <a:off x="365199" y="-348077"/>
              <a:ext cx="16183739" cy="2476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sz="16000" spc="-319" dirty="0"/>
                <a:t>Service</a:t>
              </a:r>
            </a:p>
          </p:txBody>
        </p:sp>
        <p:sp>
          <p:nvSpPr>
            <p:cNvPr id="38" name="Shape 158">
              <a:extLst>
                <a:ext uri="{FF2B5EF4-FFF2-40B4-BE49-F238E27FC236}">
                  <a16:creationId xmlns:a16="http://schemas.microsoft.com/office/drawing/2014/main" id="{5140DC0B-412A-5842-93DB-CCBB067D1F5F}"/>
                </a:ext>
              </a:extLst>
            </p:cNvPr>
            <p:cNvSpPr/>
            <p:nvPr/>
          </p:nvSpPr>
          <p:spPr>
            <a:xfrm rot="5400000">
              <a:off x="14695200" y="3750289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" name="Shape 159">
              <a:extLst>
                <a:ext uri="{FF2B5EF4-FFF2-40B4-BE49-F238E27FC236}">
                  <a16:creationId xmlns:a16="http://schemas.microsoft.com/office/drawing/2014/main" id="{38BA7EC8-F375-C24B-AF55-EDA4C88F396D}"/>
                </a:ext>
              </a:extLst>
            </p:cNvPr>
            <p:cNvSpPr/>
            <p:nvPr/>
          </p:nvSpPr>
          <p:spPr>
            <a:xfrm>
              <a:off x="365199" y="2350430"/>
              <a:ext cx="15462162" cy="2476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Blueprints</a:t>
              </a:r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/>
        </p:nvSpPr>
        <p:spPr>
          <a:xfrm>
            <a:off x="10460226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[5 mins]</a:t>
            </a:r>
          </a:p>
        </p:txBody>
      </p:sp>
      <p:sp>
        <p:nvSpPr>
          <p:cNvPr id="284" name="Shape 284"/>
          <p:cNvSpPr/>
          <p:nvPr/>
        </p:nvSpPr>
        <p:spPr>
          <a:xfrm>
            <a:off x="720356" y="10442288"/>
            <a:ext cx="255425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[3 mins]</a:t>
            </a:r>
          </a:p>
        </p:txBody>
      </p:sp>
      <p:sp>
        <p:nvSpPr>
          <p:cNvPr id="285" name="Shape 285"/>
          <p:cNvSpPr/>
          <p:nvPr/>
        </p:nvSpPr>
        <p:spPr>
          <a:xfrm>
            <a:off x="13380353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  <p:sp>
        <p:nvSpPr>
          <p:cNvPr id="296" name="Shape 296"/>
          <p:cNvSpPr/>
          <p:nvPr/>
        </p:nvSpPr>
        <p:spPr>
          <a:xfrm>
            <a:off x="4027043" y="10442288"/>
            <a:ext cx="255425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[10 mins]</a:t>
            </a:r>
          </a:p>
        </p:txBody>
      </p:sp>
      <p:sp>
        <p:nvSpPr>
          <p:cNvPr id="297" name="Shape 297"/>
          <p:cNvSpPr/>
          <p:nvPr/>
        </p:nvSpPr>
        <p:spPr>
          <a:xfrm>
            <a:off x="17073602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[5 mins]</a:t>
            </a:r>
          </a:p>
        </p:txBody>
      </p:sp>
      <p:sp>
        <p:nvSpPr>
          <p:cNvPr id="298" name="Shape 298"/>
          <p:cNvSpPr/>
          <p:nvPr/>
        </p:nvSpPr>
        <p:spPr>
          <a:xfrm>
            <a:off x="20380290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[30 mins]</a:t>
            </a:r>
          </a:p>
        </p:txBody>
      </p:sp>
      <p:sp>
        <p:nvSpPr>
          <p:cNvPr id="300" name="Shape 300"/>
          <p:cNvSpPr/>
          <p:nvPr/>
        </p:nvSpPr>
        <p:spPr>
          <a:xfrm>
            <a:off x="7333732" y="10442288"/>
            <a:ext cx="255425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[10 mins]</a:t>
            </a:r>
          </a:p>
        </p:txBody>
      </p:sp>
      <p:sp>
        <p:nvSpPr>
          <p:cNvPr id="301" name="Shape 301"/>
          <p:cNvSpPr/>
          <p:nvPr/>
        </p:nvSpPr>
        <p:spPr>
          <a:xfrm>
            <a:off x="13766914" y="10449329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[5 mins]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1BEB84-8AD6-404B-B34F-BDDE0713E88F}"/>
              </a:ext>
            </a:extLst>
          </p:cNvPr>
          <p:cNvGrpSpPr/>
          <p:nvPr/>
        </p:nvGrpSpPr>
        <p:grpSpPr>
          <a:xfrm>
            <a:off x="-11907" y="-348077"/>
            <a:ext cx="24474866" cy="13355330"/>
            <a:chOff x="-11907" y="-348077"/>
            <a:chExt cx="24474866" cy="13355330"/>
          </a:xfrm>
        </p:grpSpPr>
        <p:pic>
          <p:nvPicPr>
            <p:cNvPr id="270" name="Service blueprint.jpg"/>
            <p:cNvPicPr>
              <a:picLocks noChangeAspect="1"/>
            </p:cNvPicPr>
            <p:nvPr/>
          </p:nvPicPr>
          <p:blipFill>
            <a:blip r:embed="rId2"/>
            <a:srcRect t="29770" b="29770"/>
            <a:stretch>
              <a:fillRect/>
            </a:stretch>
          </p:blipFill>
          <p:spPr>
            <a:xfrm>
              <a:off x="1212" y="-9608"/>
              <a:ext cx="19473580" cy="59097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71" name="Shape 271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1334644" y="6636377"/>
              <a:ext cx="21354888" cy="16287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In this exercise, you will plot all the steps of a system onto a service blueprint, including potential failure points. Use the template on the companion website to support you. </a:t>
              </a:r>
            </a:p>
          </p:txBody>
        </p:sp>
        <p:sp>
          <p:nvSpPr>
            <p:cNvPr id="277" name="Shape 277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19833015" y="3808458"/>
              <a:ext cx="4388867" cy="1082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YOU WILL NEED</a:t>
              </a:r>
              <a:br/>
              <a:r>
                <a:t>Pen, paper, a partner </a:t>
              </a:r>
            </a:p>
          </p:txBody>
        </p:sp>
        <p:sp>
          <p:nvSpPr>
            <p:cNvPr id="279" name="Shape 279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81" name="Shape 281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282" name="Shape 282"/>
            <p:cNvSpPr/>
            <p:nvPr/>
          </p:nvSpPr>
          <p:spPr>
            <a:xfrm>
              <a:off x="4784901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86" name="Shape 286"/>
            <p:cNvSpPr/>
            <p:nvPr/>
          </p:nvSpPr>
          <p:spPr>
            <a:xfrm>
              <a:off x="-11907" y="460111"/>
              <a:ext cx="16524914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 rot="5400000">
              <a:off x="15987630" y="992313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8240" y="3225128"/>
              <a:ext cx="15214524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8091589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293" name="Shape 293"/>
            <p:cNvSpPr/>
            <p:nvPr/>
          </p:nvSpPr>
          <p:spPr>
            <a:xfrm>
              <a:off x="11398277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294" name="Shape 294"/>
            <p:cNvSpPr/>
            <p:nvPr/>
          </p:nvSpPr>
          <p:spPr>
            <a:xfrm>
              <a:off x="14704964" y="9195086"/>
              <a:ext cx="1038541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95" name="Shape 295"/>
            <p:cNvSpPr/>
            <p:nvPr/>
          </p:nvSpPr>
          <p:spPr>
            <a:xfrm>
              <a:off x="18011652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299" name="Shape 299"/>
            <p:cNvSpPr/>
            <p:nvPr/>
          </p:nvSpPr>
          <p:spPr>
            <a:xfrm>
              <a:off x="16936402" y="12254777"/>
              <a:ext cx="6928232" cy="7524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Image Attribution: pin add, CC BY 2.0,</a:t>
              </a:r>
            </a:p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 https://www.flickr. com/photos/pinadd/2858659917/</a:t>
              </a:r>
            </a:p>
          </p:txBody>
        </p:sp>
        <p:sp>
          <p:nvSpPr>
            <p:cNvPr id="34" name="Shape 140">
              <a:extLst>
                <a:ext uri="{FF2B5EF4-FFF2-40B4-BE49-F238E27FC236}">
                  <a16:creationId xmlns:a16="http://schemas.microsoft.com/office/drawing/2014/main" id="{69323C93-124B-9343-9931-DB0D04E31AA2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5" name="Shape 142">
              <a:extLst>
                <a:ext uri="{FF2B5EF4-FFF2-40B4-BE49-F238E27FC236}">
                  <a16:creationId xmlns:a16="http://schemas.microsoft.com/office/drawing/2014/main" id="{458A348F-8ECF-1142-A19D-612D04385ECC}"/>
                </a:ext>
              </a:extLst>
            </p:cNvPr>
            <p:cNvSpPr/>
            <p:nvPr/>
          </p:nvSpPr>
          <p:spPr>
            <a:xfrm>
              <a:off x="19212262" y="255600"/>
              <a:ext cx="5250697" cy="1092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112</a:t>
              </a:r>
            </a:p>
          </p:txBody>
        </p:sp>
        <p:sp>
          <p:nvSpPr>
            <p:cNvPr id="36" name="Shape 144">
              <a:extLst>
                <a:ext uri="{FF2B5EF4-FFF2-40B4-BE49-F238E27FC236}">
                  <a16:creationId xmlns:a16="http://schemas.microsoft.com/office/drawing/2014/main" id="{93E8FCBF-8425-BC40-861A-5C1AE06BF18B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7" name="Shape 156">
              <a:extLst>
                <a:ext uri="{FF2B5EF4-FFF2-40B4-BE49-F238E27FC236}">
                  <a16:creationId xmlns:a16="http://schemas.microsoft.com/office/drawing/2014/main" id="{96E92518-4EB0-EB45-8D42-EBEF00AA6769}"/>
                </a:ext>
              </a:extLst>
            </p:cNvPr>
            <p:cNvSpPr/>
            <p:nvPr/>
          </p:nvSpPr>
          <p:spPr>
            <a:xfrm>
              <a:off x="365199" y="-348077"/>
              <a:ext cx="16183739" cy="2476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sz="16000" spc="-319" dirty="0"/>
                <a:t>Service</a:t>
              </a:r>
            </a:p>
          </p:txBody>
        </p:sp>
        <p:sp>
          <p:nvSpPr>
            <p:cNvPr id="38" name="Shape 158">
              <a:extLst>
                <a:ext uri="{FF2B5EF4-FFF2-40B4-BE49-F238E27FC236}">
                  <a16:creationId xmlns:a16="http://schemas.microsoft.com/office/drawing/2014/main" id="{F30E74C9-684A-534D-8426-A0533380402C}"/>
                </a:ext>
              </a:extLst>
            </p:cNvPr>
            <p:cNvSpPr/>
            <p:nvPr/>
          </p:nvSpPr>
          <p:spPr>
            <a:xfrm rot="5400000">
              <a:off x="14695200" y="3750289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" name="Shape 159">
              <a:extLst>
                <a:ext uri="{FF2B5EF4-FFF2-40B4-BE49-F238E27FC236}">
                  <a16:creationId xmlns:a16="http://schemas.microsoft.com/office/drawing/2014/main" id="{1F72842B-89FF-884C-9577-2216C11884BA}"/>
                </a:ext>
              </a:extLst>
            </p:cNvPr>
            <p:cNvSpPr/>
            <p:nvPr/>
          </p:nvSpPr>
          <p:spPr>
            <a:xfrm>
              <a:off x="365199" y="2350430"/>
              <a:ext cx="15462162" cy="2476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Blueprints</a:t>
              </a:r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/>
        </p:nvSpPr>
        <p:spPr>
          <a:xfrm>
            <a:off x="10460226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[5 mins]</a:t>
            </a:r>
          </a:p>
        </p:txBody>
      </p:sp>
      <p:sp>
        <p:nvSpPr>
          <p:cNvPr id="317" name="Shape 317"/>
          <p:cNvSpPr/>
          <p:nvPr/>
        </p:nvSpPr>
        <p:spPr>
          <a:xfrm>
            <a:off x="720356" y="10442288"/>
            <a:ext cx="255425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[3 mins]</a:t>
            </a:r>
          </a:p>
        </p:txBody>
      </p:sp>
      <p:sp>
        <p:nvSpPr>
          <p:cNvPr id="328" name="Shape 328"/>
          <p:cNvSpPr/>
          <p:nvPr/>
        </p:nvSpPr>
        <p:spPr>
          <a:xfrm>
            <a:off x="4027043" y="10442288"/>
            <a:ext cx="255425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[10 mins]</a:t>
            </a:r>
          </a:p>
        </p:txBody>
      </p:sp>
      <p:sp>
        <p:nvSpPr>
          <p:cNvPr id="329" name="Shape 329"/>
          <p:cNvSpPr/>
          <p:nvPr/>
        </p:nvSpPr>
        <p:spPr>
          <a:xfrm>
            <a:off x="17073602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[5 mins]</a:t>
            </a:r>
          </a:p>
        </p:txBody>
      </p:sp>
      <p:sp>
        <p:nvSpPr>
          <p:cNvPr id="330" name="Shape 330"/>
          <p:cNvSpPr/>
          <p:nvPr/>
        </p:nvSpPr>
        <p:spPr>
          <a:xfrm>
            <a:off x="20380290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[30 mins]</a:t>
            </a:r>
          </a:p>
        </p:txBody>
      </p:sp>
      <p:sp>
        <p:nvSpPr>
          <p:cNvPr id="332" name="Shape 332"/>
          <p:cNvSpPr/>
          <p:nvPr/>
        </p:nvSpPr>
        <p:spPr>
          <a:xfrm>
            <a:off x="7333732" y="10442288"/>
            <a:ext cx="255425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[10 mins]</a:t>
            </a:r>
          </a:p>
        </p:txBody>
      </p:sp>
      <p:sp>
        <p:nvSpPr>
          <p:cNvPr id="333" name="Shape 333"/>
          <p:cNvSpPr/>
          <p:nvPr/>
        </p:nvSpPr>
        <p:spPr>
          <a:xfrm>
            <a:off x="13766914" y="10449329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[5 mins]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7D3868-6DEF-CD43-BE65-52C46EEC9DC1}"/>
              </a:ext>
            </a:extLst>
          </p:cNvPr>
          <p:cNvGrpSpPr/>
          <p:nvPr/>
        </p:nvGrpSpPr>
        <p:grpSpPr>
          <a:xfrm>
            <a:off x="-11907" y="-348077"/>
            <a:ext cx="24474866" cy="13355330"/>
            <a:chOff x="-11907" y="-348077"/>
            <a:chExt cx="24474866" cy="13355330"/>
          </a:xfrm>
        </p:grpSpPr>
        <p:pic>
          <p:nvPicPr>
            <p:cNvPr id="303" name="Service blueprint.jpg"/>
            <p:cNvPicPr>
              <a:picLocks noChangeAspect="1"/>
            </p:cNvPicPr>
            <p:nvPr/>
          </p:nvPicPr>
          <p:blipFill>
            <a:blip r:embed="rId2"/>
            <a:srcRect t="29770" b="29770"/>
            <a:stretch>
              <a:fillRect/>
            </a:stretch>
          </p:blipFill>
          <p:spPr>
            <a:xfrm>
              <a:off x="1212" y="-9608"/>
              <a:ext cx="19473580" cy="59097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04" name="Shape 304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1334644" y="6636377"/>
              <a:ext cx="21354888" cy="16287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In this exercise, you will plot all the steps of a system onto a service blueprint, including potential failure points. Use the template on the companion website to support you. 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19833015" y="3808458"/>
              <a:ext cx="4388867" cy="1082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YOU WILL NEED</a:t>
              </a:r>
              <a:br/>
              <a:r>
                <a:t>Pen, paper, a partner </a:t>
              </a:r>
            </a:p>
          </p:txBody>
        </p:sp>
        <p:sp>
          <p:nvSpPr>
            <p:cNvPr id="312" name="Shape 312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314" name="Shape 314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315" name="Shape 315"/>
            <p:cNvSpPr/>
            <p:nvPr/>
          </p:nvSpPr>
          <p:spPr>
            <a:xfrm>
              <a:off x="4784901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318" name="Shape 318"/>
            <p:cNvSpPr/>
            <p:nvPr/>
          </p:nvSpPr>
          <p:spPr>
            <a:xfrm>
              <a:off x="-11907" y="460111"/>
              <a:ext cx="16524914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 rot="5400000">
              <a:off x="15987630" y="992313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8240" y="3225128"/>
              <a:ext cx="15214524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8091589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25" name="Shape 325"/>
            <p:cNvSpPr/>
            <p:nvPr/>
          </p:nvSpPr>
          <p:spPr>
            <a:xfrm>
              <a:off x="11398277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326" name="Shape 326"/>
            <p:cNvSpPr/>
            <p:nvPr/>
          </p:nvSpPr>
          <p:spPr>
            <a:xfrm>
              <a:off x="1470496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327" name="Shape 327"/>
            <p:cNvSpPr/>
            <p:nvPr/>
          </p:nvSpPr>
          <p:spPr>
            <a:xfrm>
              <a:off x="18011652" y="9195086"/>
              <a:ext cx="1038541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331" name="Shape 331"/>
            <p:cNvSpPr/>
            <p:nvPr/>
          </p:nvSpPr>
          <p:spPr>
            <a:xfrm>
              <a:off x="16936402" y="12254777"/>
              <a:ext cx="6928232" cy="7524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Image Attribution: pin add, CC BY 2.0,</a:t>
              </a:r>
            </a:p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 https://www.flickr. com/photos/pinadd/2858659917/</a:t>
              </a:r>
            </a:p>
          </p:txBody>
        </p:sp>
        <p:sp>
          <p:nvSpPr>
            <p:cNvPr id="34" name="Shape 140">
              <a:extLst>
                <a:ext uri="{FF2B5EF4-FFF2-40B4-BE49-F238E27FC236}">
                  <a16:creationId xmlns:a16="http://schemas.microsoft.com/office/drawing/2014/main" id="{00F1D185-D1E9-DE46-99D2-1344C88763FA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5" name="Shape 142">
              <a:extLst>
                <a:ext uri="{FF2B5EF4-FFF2-40B4-BE49-F238E27FC236}">
                  <a16:creationId xmlns:a16="http://schemas.microsoft.com/office/drawing/2014/main" id="{F0EAFC25-C51B-4B4E-922C-BD1BF717D8F5}"/>
                </a:ext>
              </a:extLst>
            </p:cNvPr>
            <p:cNvSpPr/>
            <p:nvPr/>
          </p:nvSpPr>
          <p:spPr>
            <a:xfrm>
              <a:off x="19212262" y="255600"/>
              <a:ext cx="5250697" cy="1092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112</a:t>
              </a:r>
            </a:p>
          </p:txBody>
        </p:sp>
        <p:sp>
          <p:nvSpPr>
            <p:cNvPr id="36" name="Shape 144">
              <a:extLst>
                <a:ext uri="{FF2B5EF4-FFF2-40B4-BE49-F238E27FC236}">
                  <a16:creationId xmlns:a16="http://schemas.microsoft.com/office/drawing/2014/main" id="{90A75CE5-0DB3-7449-BEC4-5BEAB3CDA07E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7" name="Shape 156">
              <a:extLst>
                <a:ext uri="{FF2B5EF4-FFF2-40B4-BE49-F238E27FC236}">
                  <a16:creationId xmlns:a16="http://schemas.microsoft.com/office/drawing/2014/main" id="{5CD7FA78-E7E7-9443-A2CB-80A8F1299FBC}"/>
                </a:ext>
              </a:extLst>
            </p:cNvPr>
            <p:cNvSpPr/>
            <p:nvPr/>
          </p:nvSpPr>
          <p:spPr>
            <a:xfrm>
              <a:off x="365199" y="-348077"/>
              <a:ext cx="16183739" cy="2476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sz="16000" spc="-319" dirty="0"/>
                <a:t>Service</a:t>
              </a:r>
            </a:p>
          </p:txBody>
        </p:sp>
        <p:sp>
          <p:nvSpPr>
            <p:cNvPr id="38" name="Shape 158">
              <a:extLst>
                <a:ext uri="{FF2B5EF4-FFF2-40B4-BE49-F238E27FC236}">
                  <a16:creationId xmlns:a16="http://schemas.microsoft.com/office/drawing/2014/main" id="{05FAEE47-5D6F-234E-917D-24F63DF15CEE}"/>
                </a:ext>
              </a:extLst>
            </p:cNvPr>
            <p:cNvSpPr/>
            <p:nvPr/>
          </p:nvSpPr>
          <p:spPr>
            <a:xfrm rot="5400000">
              <a:off x="14695200" y="3750289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" name="Shape 159">
              <a:extLst>
                <a:ext uri="{FF2B5EF4-FFF2-40B4-BE49-F238E27FC236}">
                  <a16:creationId xmlns:a16="http://schemas.microsoft.com/office/drawing/2014/main" id="{AE40A0B6-491A-6F4B-B86A-6940D7ADCD77}"/>
                </a:ext>
              </a:extLst>
            </p:cNvPr>
            <p:cNvSpPr/>
            <p:nvPr/>
          </p:nvSpPr>
          <p:spPr>
            <a:xfrm>
              <a:off x="365199" y="2350430"/>
              <a:ext cx="15462162" cy="2476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Blueprints</a:t>
              </a:r>
            </a:p>
          </p:txBody>
        </p:sp>
      </p:grpSp>
      <p:sp>
        <p:nvSpPr>
          <p:cNvPr id="334" name="Shape 334"/>
          <p:cNvSpPr/>
          <p:nvPr/>
        </p:nvSpPr>
        <p:spPr>
          <a:xfrm>
            <a:off x="16687041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/>
        </p:nvSpPr>
        <p:spPr>
          <a:xfrm>
            <a:off x="10460226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[5 mins]</a:t>
            </a:r>
          </a:p>
        </p:txBody>
      </p:sp>
      <p:sp>
        <p:nvSpPr>
          <p:cNvPr id="350" name="Shape 350"/>
          <p:cNvSpPr/>
          <p:nvPr/>
        </p:nvSpPr>
        <p:spPr>
          <a:xfrm>
            <a:off x="720356" y="10442288"/>
            <a:ext cx="255425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[3 mins]</a:t>
            </a:r>
          </a:p>
        </p:txBody>
      </p:sp>
      <p:sp>
        <p:nvSpPr>
          <p:cNvPr id="361" name="Shape 361"/>
          <p:cNvSpPr/>
          <p:nvPr/>
        </p:nvSpPr>
        <p:spPr>
          <a:xfrm>
            <a:off x="4027043" y="10442288"/>
            <a:ext cx="255425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[10 mins]</a:t>
            </a:r>
          </a:p>
        </p:txBody>
      </p:sp>
      <p:sp>
        <p:nvSpPr>
          <p:cNvPr id="362" name="Shape 362"/>
          <p:cNvSpPr/>
          <p:nvPr/>
        </p:nvSpPr>
        <p:spPr>
          <a:xfrm>
            <a:off x="17073602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[5 mins]</a:t>
            </a:r>
          </a:p>
        </p:txBody>
      </p:sp>
      <p:sp>
        <p:nvSpPr>
          <p:cNvPr id="363" name="Shape 363"/>
          <p:cNvSpPr/>
          <p:nvPr/>
        </p:nvSpPr>
        <p:spPr>
          <a:xfrm>
            <a:off x="20380290" y="10442288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[30 mins]</a:t>
            </a:r>
          </a:p>
        </p:txBody>
      </p:sp>
      <p:sp>
        <p:nvSpPr>
          <p:cNvPr id="365" name="Shape 365"/>
          <p:cNvSpPr/>
          <p:nvPr/>
        </p:nvSpPr>
        <p:spPr>
          <a:xfrm>
            <a:off x="7333732" y="10442288"/>
            <a:ext cx="2554257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[10 mins]</a:t>
            </a:r>
          </a:p>
        </p:txBody>
      </p:sp>
      <p:sp>
        <p:nvSpPr>
          <p:cNvPr id="366" name="Shape 366"/>
          <p:cNvSpPr/>
          <p:nvPr/>
        </p:nvSpPr>
        <p:spPr>
          <a:xfrm>
            <a:off x="13766914" y="10449329"/>
            <a:ext cx="2914642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>
              <a:defRPr b="0">
                <a:solidFill>
                  <a:srgbClr val="FF283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[5 mins]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1F8F9AC-063E-9142-8671-D2D38E0CBD89}"/>
              </a:ext>
            </a:extLst>
          </p:cNvPr>
          <p:cNvGrpSpPr/>
          <p:nvPr/>
        </p:nvGrpSpPr>
        <p:grpSpPr>
          <a:xfrm>
            <a:off x="-11907" y="-348077"/>
            <a:ext cx="24474866" cy="13355330"/>
            <a:chOff x="-11907" y="-348077"/>
            <a:chExt cx="24474866" cy="13355330"/>
          </a:xfrm>
        </p:grpSpPr>
        <p:pic>
          <p:nvPicPr>
            <p:cNvPr id="336" name="Service blueprint.jpg"/>
            <p:cNvPicPr>
              <a:picLocks noChangeAspect="1"/>
            </p:cNvPicPr>
            <p:nvPr/>
          </p:nvPicPr>
          <p:blipFill>
            <a:blip r:embed="rId2"/>
            <a:srcRect t="29770" b="29770"/>
            <a:stretch>
              <a:fillRect/>
            </a:stretch>
          </p:blipFill>
          <p:spPr>
            <a:xfrm>
              <a:off x="1212" y="-9608"/>
              <a:ext cx="19473580" cy="59097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37" name="Shape 337"/>
            <p:cNvSpPr/>
            <p:nvPr/>
          </p:nvSpPr>
          <p:spPr>
            <a:xfrm rot="16200000">
              <a:off x="14734463" y="1317089"/>
              <a:ext cx="6120259" cy="33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19899076" y="-60452"/>
              <a:ext cx="4496226" cy="3047293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1334644" y="6636377"/>
              <a:ext cx="21354888" cy="16287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>
              <a:spAutoFit/>
            </a:bodyPr>
            <a:lstStyle>
              <a:lvl1pPr algn="l">
                <a:defRPr b="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In this exercise, you will plot all the steps of a system onto a service blueprint, including potential failure points. Use the template on the companion website to support you. </a:t>
              </a:r>
            </a:p>
          </p:txBody>
        </p:sp>
        <p:sp>
          <p:nvSpPr>
            <p:cNvPr id="343" name="Shape 343"/>
            <p:cNvSpPr/>
            <p:nvPr/>
          </p:nvSpPr>
          <p:spPr>
            <a:xfrm>
              <a:off x="18112142" y="3266047"/>
              <a:ext cx="6294408" cy="2107692"/>
            </a:xfrm>
            <a:prstGeom prst="rect">
              <a:avLst/>
            </a:pr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9833015" y="3808458"/>
              <a:ext cx="4388867" cy="10826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marR="254000" algn="r">
                <a:defRPr sz="3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t>YOU WILL NEED</a:t>
              </a:r>
              <a:br/>
              <a:r>
                <a:t>Pen, paper, a partner </a:t>
              </a:r>
            </a:p>
          </p:txBody>
        </p:sp>
        <p:sp>
          <p:nvSpPr>
            <p:cNvPr id="345" name="Shape 345"/>
            <p:cNvSpPr/>
            <p:nvPr/>
          </p:nvSpPr>
          <p:spPr>
            <a:xfrm>
              <a:off x="2479707" y="9714356"/>
              <a:ext cx="1913956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1478213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347" name="Shape 347"/>
            <p:cNvSpPr/>
            <p:nvPr/>
          </p:nvSpPr>
          <p:spPr>
            <a:xfrm>
              <a:off x="21318340" y="9195086"/>
              <a:ext cx="1038542" cy="1038541"/>
            </a:xfrm>
            <a:prstGeom prst="ellipse">
              <a:avLst/>
            </a:prstGeom>
            <a:solidFill>
              <a:srgbClr val="EE515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348" name="Shape 348"/>
            <p:cNvSpPr/>
            <p:nvPr/>
          </p:nvSpPr>
          <p:spPr>
            <a:xfrm>
              <a:off x="4784901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351" name="Shape 351"/>
            <p:cNvSpPr/>
            <p:nvPr/>
          </p:nvSpPr>
          <p:spPr>
            <a:xfrm>
              <a:off x="-11907" y="460111"/>
              <a:ext cx="16524914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 rot="5400000">
              <a:off x="15987630" y="992313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8240" y="3225128"/>
              <a:ext cx="15214524" cy="2321716"/>
            </a:xfrm>
            <a:prstGeom prst="rect">
              <a:avLst/>
            </a:prstGeom>
            <a:solidFill>
              <a:srgbClr val="EE51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3" algn="l" defTabSz="642937">
                <a:lnSpc>
                  <a:spcPts val="27900"/>
                </a:lnSpc>
                <a:defRPr sz="96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8091589" y="9195086"/>
              <a:ext cx="1038542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58" name="Shape 358"/>
            <p:cNvSpPr/>
            <p:nvPr/>
          </p:nvSpPr>
          <p:spPr>
            <a:xfrm>
              <a:off x="11398277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359" name="Shape 359"/>
            <p:cNvSpPr/>
            <p:nvPr/>
          </p:nvSpPr>
          <p:spPr>
            <a:xfrm>
              <a:off x="14704964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360" name="Shape 360"/>
            <p:cNvSpPr/>
            <p:nvPr/>
          </p:nvSpPr>
          <p:spPr>
            <a:xfrm>
              <a:off x="18011652" y="9195086"/>
              <a:ext cx="1038541" cy="1038541"/>
            </a:xfrm>
            <a:prstGeom prst="ellipse">
              <a:avLst/>
            </a:prstGeom>
            <a:solidFill>
              <a:srgbClr val="D6D6D6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7" tIns="71437" rIns="71437" bIns="71437" anchor="ctr"/>
            <a:lstStyle>
              <a:lvl1pPr>
                <a:defRPr sz="4000" b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364" name="Shape 364"/>
            <p:cNvSpPr/>
            <p:nvPr/>
          </p:nvSpPr>
          <p:spPr>
            <a:xfrm>
              <a:off x="16936402" y="12254777"/>
              <a:ext cx="6928232" cy="7524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7" tIns="71437" rIns="71437" bIns="71437" anchor="ctr">
              <a:spAutoFit/>
            </a:bodyPr>
            <a:lstStyle/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Image Attribution: pin add, CC BY 2.0,</a:t>
              </a:r>
            </a:p>
            <a:p>
              <a:pPr algn="r">
                <a:defRPr sz="2000" b="0">
                  <a:solidFill>
                    <a:srgbClr val="91919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 https://www.flickr. com/photos/pinadd/2858659917/</a:t>
              </a:r>
            </a:p>
          </p:txBody>
        </p:sp>
        <p:sp>
          <p:nvSpPr>
            <p:cNvPr id="34" name="Shape 140">
              <a:extLst>
                <a:ext uri="{FF2B5EF4-FFF2-40B4-BE49-F238E27FC236}">
                  <a16:creationId xmlns:a16="http://schemas.microsoft.com/office/drawing/2014/main" id="{B652FF1D-ADBA-6E4A-B7B6-B20B17DE1F3E}"/>
                </a:ext>
              </a:extLst>
            </p:cNvPr>
            <p:cNvSpPr/>
            <p:nvPr/>
          </p:nvSpPr>
          <p:spPr>
            <a:xfrm rot="16200000">
              <a:off x="17562253" y="615600"/>
              <a:ext cx="3063687" cy="168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5" name="Shape 142">
              <a:extLst>
                <a:ext uri="{FF2B5EF4-FFF2-40B4-BE49-F238E27FC236}">
                  <a16:creationId xmlns:a16="http://schemas.microsoft.com/office/drawing/2014/main" id="{E7615D9B-8030-374D-B2A7-83CE819A94BA}"/>
                </a:ext>
              </a:extLst>
            </p:cNvPr>
            <p:cNvSpPr/>
            <p:nvPr/>
          </p:nvSpPr>
          <p:spPr>
            <a:xfrm>
              <a:off x="19212262" y="255600"/>
              <a:ext cx="5250697" cy="1092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24800"/>
                </a:lnSpc>
                <a:defRPr sz="7000" b="0" spc="-14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PAGE 112</a:t>
              </a:r>
            </a:p>
          </p:txBody>
        </p:sp>
        <p:sp>
          <p:nvSpPr>
            <p:cNvPr id="36" name="Shape 144">
              <a:extLst>
                <a:ext uri="{FF2B5EF4-FFF2-40B4-BE49-F238E27FC236}">
                  <a16:creationId xmlns:a16="http://schemas.microsoft.com/office/drawing/2014/main" id="{22F9F514-304D-DD4E-82EC-23C9907A0F71}"/>
                </a:ext>
              </a:extLst>
            </p:cNvPr>
            <p:cNvSpPr/>
            <p:nvPr/>
          </p:nvSpPr>
          <p:spPr>
            <a:xfrm rot="16200000">
              <a:off x="16480800" y="3733069"/>
              <a:ext cx="2107691" cy="115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12121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7" name="Shape 156">
              <a:extLst>
                <a:ext uri="{FF2B5EF4-FFF2-40B4-BE49-F238E27FC236}">
                  <a16:creationId xmlns:a16="http://schemas.microsoft.com/office/drawing/2014/main" id="{3A23437C-AACC-FF40-9A71-E1C987D75E07}"/>
                </a:ext>
              </a:extLst>
            </p:cNvPr>
            <p:cNvSpPr/>
            <p:nvPr/>
          </p:nvSpPr>
          <p:spPr>
            <a:xfrm>
              <a:off x="365199" y="-348077"/>
              <a:ext cx="16183739" cy="2476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5000" b="0" spc="-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sz="16000" spc="-319" dirty="0"/>
                <a:t>Service</a:t>
              </a:r>
            </a:p>
          </p:txBody>
        </p:sp>
        <p:sp>
          <p:nvSpPr>
            <p:cNvPr id="38" name="Shape 158">
              <a:extLst>
                <a:ext uri="{FF2B5EF4-FFF2-40B4-BE49-F238E27FC236}">
                  <a16:creationId xmlns:a16="http://schemas.microsoft.com/office/drawing/2014/main" id="{8E8A4AC8-A50D-4541-B046-6FD7B3F73344}"/>
                </a:ext>
              </a:extLst>
            </p:cNvPr>
            <p:cNvSpPr/>
            <p:nvPr/>
          </p:nvSpPr>
          <p:spPr>
            <a:xfrm rot="5400000">
              <a:off x="14695200" y="3750289"/>
              <a:ext cx="2321716" cy="127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E5150"/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" name="Shape 159">
              <a:extLst>
                <a:ext uri="{FF2B5EF4-FFF2-40B4-BE49-F238E27FC236}">
                  <a16:creationId xmlns:a16="http://schemas.microsoft.com/office/drawing/2014/main" id="{1D05ABFA-3C8A-F342-936B-F044D514F5C0}"/>
                </a:ext>
              </a:extLst>
            </p:cNvPr>
            <p:cNvSpPr/>
            <p:nvPr/>
          </p:nvSpPr>
          <p:spPr>
            <a:xfrm>
              <a:off x="365199" y="2350430"/>
              <a:ext cx="15462162" cy="2476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lvl="3" algn="l" defTabSz="642937">
                <a:lnSpc>
                  <a:spcPts val="35600"/>
                </a:lnSpc>
                <a:defRPr sz="16000" b="0" spc="-31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pPr>
              <a:r>
                <a:rPr dirty="0"/>
                <a:t>Blueprints</a:t>
              </a:r>
            </a:p>
          </p:txBody>
        </p:sp>
      </p:grpSp>
      <p:sp>
        <p:nvSpPr>
          <p:cNvPr id="367" name="Shape 367"/>
          <p:cNvSpPr/>
          <p:nvPr/>
        </p:nvSpPr>
        <p:spPr>
          <a:xfrm>
            <a:off x="19993729" y="10987347"/>
            <a:ext cx="3687764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2" y="0"/>
                </a:moveTo>
                <a:lnTo>
                  <a:pt x="8659" y="4150"/>
                </a:lnTo>
                <a:lnTo>
                  <a:pt x="1492" y="4150"/>
                </a:lnTo>
                <a:cubicBezTo>
                  <a:pt x="668" y="4150"/>
                  <a:pt x="0" y="5252"/>
                  <a:pt x="0" y="6612"/>
                </a:cubicBezTo>
                <a:lnTo>
                  <a:pt x="0" y="19138"/>
                </a:lnTo>
                <a:cubicBezTo>
                  <a:pt x="0" y="20498"/>
                  <a:pt x="668" y="21600"/>
                  <a:pt x="1492" y="21600"/>
                </a:cubicBezTo>
                <a:lnTo>
                  <a:pt x="20108" y="21600"/>
                </a:lnTo>
                <a:cubicBezTo>
                  <a:pt x="20932" y="21600"/>
                  <a:pt x="21600" y="20498"/>
                  <a:pt x="21600" y="19138"/>
                </a:cubicBezTo>
                <a:lnTo>
                  <a:pt x="21600" y="6612"/>
                </a:lnTo>
                <a:cubicBezTo>
                  <a:pt x="21600" y="5252"/>
                  <a:pt x="20932" y="4150"/>
                  <a:pt x="20108" y="4150"/>
                </a:cubicBezTo>
                <a:lnTo>
                  <a:pt x="13143" y="4150"/>
                </a:lnTo>
                <a:lnTo>
                  <a:pt x="10902" y="0"/>
                </a:lnTo>
                <a:close/>
              </a:path>
            </a:pathLst>
          </a:custGeom>
          <a:solidFill>
            <a:srgbClr val="EE51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t>Lorum ipsum dolor sit amet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1126</Words>
  <Application>Microsoft Macintosh PowerPoint</Application>
  <PresentationFormat>Custom</PresentationFormat>
  <Paragraphs>189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Helvetica Neue Medium</vt:lpstr>
      <vt:lpstr>Montserrat-Italic</vt:lpstr>
      <vt:lpstr>Tw Cen MT</vt:lpstr>
      <vt:lpstr>Helvetica Neue</vt:lpstr>
      <vt:lpstr>Palatino</vt:lpstr>
      <vt:lpstr>Montserrat Medium</vt:lpstr>
      <vt:lpstr>Helvetica Light</vt:lpstr>
      <vt:lpstr>Helvetica Neue Light</vt:lpstr>
      <vt:lpstr>Helvetica Neue Thin</vt:lpstr>
      <vt:lpstr>Montserrat Bold</vt:lpstr>
      <vt:lpstr>Montserrat-BoldItalic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Robert Dongas</cp:lastModifiedBy>
  <cp:revision>7</cp:revision>
  <dcterms:modified xsi:type="dcterms:W3CDTF">2020-01-09T04:15:05Z</dcterms:modified>
</cp:coreProperties>
</file>