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8" r:id="rId2"/>
    <p:sldId id="257" r:id="rId3"/>
    <p:sldId id="481" r:id="rId4"/>
    <p:sldId id="482" r:id="rId5"/>
    <p:sldId id="300" r:id="rId6"/>
    <p:sldId id="467" r:id="rId7"/>
    <p:sldId id="468" r:id="rId8"/>
    <p:sldId id="469" r:id="rId9"/>
    <p:sldId id="470" r:id="rId10"/>
    <p:sldId id="484" r:id="rId11"/>
    <p:sldId id="485" r:id="rId12"/>
    <p:sldId id="327" r:id="rId13"/>
    <p:sldId id="260" r:id="rId14"/>
    <p:sldId id="328" r:id="rId15"/>
    <p:sldId id="329" r:id="rId16"/>
    <p:sldId id="261" r:id="rId17"/>
    <p:sldId id="341" r:id="rId18"/>
    <p:sldId id="342" r:id="rId19"/>
    <p:sldId id="343" r:id="rId20"/>
    <p:sldId id="344" r:id="rId21"/>
    <p:sldId id="486" r:id="rId22"/>
    <p:sldId id="487" r:id="rId23"/>
    <p:sldId id="345" r:id="rId24"/>
    <p:sldId id="413" r:id="rId25"/>
    <p:sldId id="414" r:id="rId26"/>
    <p:sldId id="471" r:id="rId27"/>
    <p:sldId id="405" r:id="rId28"/>
    <p:sldId id="406" r:id="rId29"/>
    <p:sldId id="407" r:id="rId30"/>
    <p:sldId id="408" r:id="rId31"/>
    <p:sldId id="409" r:id="rId32"/>
    <p:sldId id="404" r:id="rId33"/>
    <p:sldId id="410" r:id="rId34"/>
    <p:sldId id="411" r:id="rId35"/>
    <p:sldId id="412" r:id="rId36"/>
    <p:sldId id="347" r:id="rId37"/>
    <p:sldId id="488" r:id="rId38"/>
    <p:sldId id="472" r:id="rId39"/>
    <p:sldId id="473" r:id="rId40"/>
    <p:sldId id="474" r:id="rId41"/>
    <p:sldId id="477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66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3C7F9"/>
    <a:srgbClr val="777777"/>
    <a:srgbClr val="00FF00"/>
    <a:srgbClr val="0066FF"/>
    <a:srgbClr val="C0F3F4"/>
    <a:srgbClr val="00CC00"/>
    <a:srgbClr val="75FB78"/>
    <a:srgbClr val="808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3.1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결합확률분포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3.2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조건부 확률분포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3.3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결합분포에 대한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기댓값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3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결합확률분포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00034" y="5000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≤ 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범위 안의 경합확률질량함수 값들을 모두 더한다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1468438" y="1000108"/>
          <a:ext cx="5811837" cy="911225"/>
        </p:xfrm>
        <a:graphic>
          <a:graphicData uri="http://schemas.openxmlformats.org/presentationml/2006/ole">
            <p:oleObj spid="_x0000_s545797" name="Equation" r:id="rId4" imgW="4190760" imgH="67284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0034" y="198809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주변확률질량함수를 이용하여 확률을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2438400" y="2500306"/>
          <a:ext cx="3875088" cy="309563"/>
        </p:xfrm>
        <a:graphic>
          <a:graphicData uri="http://schemas.openxmlformats.org/presentationml/2006/ole">
            <p:oleObj spid="_x0000_s545798" name="Equation" r:id="rId5" imgW="279396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571472" y="4347420"/>
            <a:ext cx="3857652" cy="72465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7224" y="1857364"/>
            <a:ext cx="4857784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44624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20887" y="57148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결합확률밀도함수</a:t>
            </a:r>
            <a:r>
              <a:rPr lang="en-US" altLang="ko-KR" sz="2400" dirty="0" smtClean="0">
                <a:latin typeface="Book Antiqua" pitchFamily="18" charset="0"/>
              </a:rPr>
              <a:t>(joint </a:t>
            </a:r>
            <a:r>
              <a:rPr lang="en-US" altLang="ko-KR" sz="2400" dirty="0" err="1" smtClean="0">
                <a:latin typeface="Book Antiqua" pitchFamily="18" charset="0"/>
              </a:rPr>
              <a:t>p.d.f</a:t>
            </a:r>
            <a:r>
              <a:rPr lang="en-US" altLang="ko-KR" sz="2400" dirty="0" smtClean="0">
                <a:latin typeface="Book Antiqua" pitchFamily="18" charset="0"/>
              </a:rPr>
              <a:t>) :</a:t>
            </a:r>
            <a:r>
              <a:rPr lang="ko-KR" altLang="en-US" sz="2400" dirty="0" smtClean="0">
                <a:latin typeface="Book Antiqua" pitchFamily="18" charset="0"/>
              </a:rPr>
              <a:t> 연속확률변수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의 상태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공간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 대하여 다음 두 조건을 만족하는 함수 </a:t>
            </a:r>
            <a:r>
              <a:rPr lang="en-US" altLang="ko-KR" sz="2400" i="1" dirty="0" smtClean="0">
                <a:latin typeface="Book Antiqua" pitchFamily="18" charset="0"/>
              </a:rPr>
              <a:t>f(</a:t>
            </a:r>
            <a:r>
              <a:rPr lang="en-US" altLang="ko-KR" sz="2400" i="1" dirty="0" err="1" smtClean="0">
                <a:latin typeface="Book Antiqua" pitchFamily="18" charset="0"/>
              </a:rPr>
              <a:t>x,y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endParaRPr lang="ko-KR" altLang="en-US" sz="2400" i="1" dirty="0">
              <a:latin typeface="Book Antiqua" pitchFamily="18" charset="0"/>
            </a:endParaRPr>
          </a:p>
        </p:txBody>
      </p:sp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919902" y="2296184"/>
          <a:ext cx="2376488" cy="449263"/>
        </p:xfrm>
        <a:graphic>
          <a:graphicData uri="http://schemas.openxmlformats.org/presentationml/2006/ole">
            <p:oleObj spid="_x0000_s546825" name="Equation" r:id="rId4" imgW="1714320" imgH="330120" progId="Equation.DSMT4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57224" y="1857364"/>
            <a:ext cx="4857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임의의 실수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x, y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에 대하여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f(x, y)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</p:txBody>
      </p:sp>
      <p:pic>
        <p:nvPicPr>
          <p:cNvPr id="69" name="Picture 5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5834" y="3665539"/>
            <a:ext cx="4382446" cy="2335229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</p:spPr>
      </p:pic>
      <p:graphicFrame>
        <p:nvGraphicFramePr>
          <p:cNvPr id="70" name="Object 27"/>
          <p:cNvGraphicFramePr>
            <a:graphicFrameLocks noChangeAspect="1"/>
          </p:cNvGraphicFramePr>
          <p:nvPr/>
        </p:nvGraphicFramePr>
        <p:xfrm>
          <a:off x="658813" y="4454528"/>
          <a:ext cx="3627437" cy="449263"/>
        </p:xfrm>
        <a:graphic>
          <a:graphicData uri="http://schemas.openxmlformats.org/presentationml/2006/ole">
            <p:oleObj spid="_x0000_s546827" name="Equation" r:id="rId6" imgW="2616120" imgH="33012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00034" y="320254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영역 </a:t>
            </a:r>
            <a:r>
              <a:rPr lang="en-US" altLang="ko-KR" i="1" dirty="0" smtClean="0">
                <a:latin typeface="Book Antiqua" pitchFamily="18" charset="0"/>
              </a:rPr>
              <a:t>A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(x, y)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a ≤ X ≤ b, c ≤ Y ≤ d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}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P(a ≤ X ≤ b, c ≤ Y ≤ d)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기하학적 의미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28662" y="571480"/>
            <a:ext cx="271464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X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의  주변확률밀도함수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28586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연속확률변수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상태공간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, S</a:t>
            </a:r>
            <a:r>
              <a:rPr lang="en-US" altLang="ko-KR" i="1" baseline="-25000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에서 결합확률밀도함수를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라 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주변확률밀도함수</a:t>
            </a:r>
            <a:r>
              <a:rPr lang="en-US" altLang="ko-KR" dirty="0" smtClean="0">
                <a:latin typeface="Book Antiqua" pitchFamily="18" charset="0"/>
              </a:rPr>
              <a:t>(marginal </a:t>
            </a:r>
            <a:r>
              <a:rPr lang="en-US" altLang="ko-KR" dirty="0" err="1" smtClean="0">
                <a:latin typeface="Book Antiqua" pitchFamily="18" charset="0"/>
              </a:rPr>
              <a:t>p.d.f</a:t>
            </a:r>
            <a:r>
              <a:rPr lang="en-US" altLang="ko-KR" dirty="0" smtClean="0">
                <a:latin typeface="Book Antiqua" pitchFamily="18" charset="0"/>
              </a:rPr>
              <a:t>)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를 다음과 같이 정의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00364" y="2194006"/>
            <a:ext cx="3163820" cy="64294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3147933" y="2255170"/>
          <a:ext cx="2801937" cy="479425"/>
        </p:xfrm>
        <a:graphic>
          <a:graphicData uri="http://schemas.openxmlformats.org/presentationml/2006/ole">
            <p:oleObj spid="_x0000_s392204" name="Equation" r:id="rId5" imgW="1879560" imgH="33012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0034" y="300037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같은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방법으로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의 주변확률밀도함수</a:t>
            </a:r>
            <a:r>
              <a:rPr lang="en-US" altLang="ko-KR" dirty="0" smtClean="0">
                <a:latin typeface="Book Antiqua" pitchFamily="18" charset="0"/>
              </a:rPr>
              <a:t>(marginal </a:t>
            </a:r>
            <a:r>
              <a:rPr lang="en-US" altLang="ko-KR" dirty="0" err="1" smtClean="0">
                <a:latin typeface="Book Antiqua" pitchFamily="18" charset="0"/>
              </a:rPr>
              <a:t>p.d.f</a:t>
            </a:r>
            <a:r>
              <a:rPr lang="en-US" altLang="ko-KR" dirty="0" smtClean="0">
                <a:latin typeface="Book Antiqua" pitchFamily="18" charset="0"/>
              </a:rPr>
              <a:t>)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를 다음과 같이 정의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0364" y="3714752"/>
            <a:ext cx="3163820" cy="64294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Object 27"/>
          <p:cNvGraphicFramePr>
            <a:graphicFrameLocks noChangeAspect="1"/>
          </p:cNvGraphicFramePr>
          <p:nvPr/>
        </p:nvGraphicFramePr>
        <p:xfrm>
          <a:off x="3147933" y="3775916"/>
          <a:ext cx="2801937" cy="479425"/>
        </p:xfrm>
        <a:graphic>
          <a:graphicData uri="http://schemas.openxmlformats.org/presentationml/2006/ole">
            <p:oleObj spid="_x0000_s392206" name="Equation" r:id="rId6" imgW="1879560" imgH="33012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0034" y="449077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확률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P(a ≤ X ≤ b)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06052" y="5000636"/>
            <a:ext cx="4551964" cy="64294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Object 27"/>
          <p:cNvGraphicFramePr>
            <a:graphicFrameLocks noChangeAspect="1"/>
          </p:cNvGraphicFramePr>
          <p:nvPr/>
        </p:nvGraphicFramePr>
        <p:xfrm>
          <a:off x="2438400" y="5061127"/>
          <a:ext cx="4221163" cy="479425"/>
        </p:xfrm>
        <a:graphic>
          <a:graphicData uri="http://schemas.openxmlformats.org/presentationml/2006/ole">
            <p:oleObj spid="_x0000_s392207" name="Equation" r:id="rId7" imgW="283176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결합확률밀도함수가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주변확률밀도함수를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P(0 ≤ X ≤ ½, ½ ≤ Y ≤ 1), P(0 ≤ X ≤ ½, P(½ ≤ Y ≤ 1)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39804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2771915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1733550" y="3092149"/>
          <a:ext cx="5283200" cy="928687"/>
        </p:xfrm>
        <a:graphic>
          <a:graphicData uri="http://schemas.openxmlformats.org/presentationml/2006/ole">
            <p:oleObj spid="_x0000_s407564" name="Equation" r:id="rId5" imgW="3809880" imgH="6858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1081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3152775" y="1112162"/>
          <a:ext cx="3170238" cy="654050"/>
        </p:xfrm>
        <a:graphic>
          <a:graphicData uri="http://schemas.openxmlformats.org/presentationml/2006/ole">
            <p:oleObj spid="_x0000_s407566" name="Equation" r:id="rId6" imgW="2286000" imgH="482400" progId="Equation.DSMT4">
              <p:embed/>
            </p:oleObj>
          </a:graphicData>
        </a:graphic>
      </p:graphicFrame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1000100" y="4085585"/>
          <a:ext cx="5951538" cy="2098675"/>
        </p:xfrm>
        <a:graphic>
          <a:graphicData uri="http://schemas.openxmlformats.org/presentationml/2006/ole">
            <p:oleObj spid="_x0000_s407567" name="Equation" r:id="rId7" imgW="429228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387632" y="4735432"/>
            <a:ext cx="3612996" cy="7652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4624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20887" y="57148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결합분포함수</a:t>
            </a:r>
            <a:r>
              <a:rPr lang="en-US" altLang="ko-KR" sz="2400" dirty="0" smtClean="0">
                <a:latin typeface="Book Antiqua" pitchFamily="18" charset="0"/>
              </a:rPr>
              <a:t>(joint distribution function) :</a:t>
            </a:r>
            <a:r>
              <a:rPr lang="ko-KR" altLang="en-US" sz="2400" dirty="0" smtClean="0">
                <a:latin typeface="Book Antiqua" pitchFamily="18" charset="0"/>
              </a:rPr>
              <a:t> 임의의 실수 </a:t>
            </a:r>
            <a:r>
              <a:rPr lang="en-US" altLang="ko-KR" sz="2400" i="1" dirty="0" smtClean="0">
                <a:latin typeface="Book Antiqua" pitchFamily="18" charset="0"/>
              </a:rPr>
              <a:t>x,</a:t>
            </a:r>
          </a:p>
          <a:p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 대하여 결합확률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solidFill>
                  <a:schemeClr val="tx2"/>
                </a:solidFill>
                <a:latin typeface="Book Antiqua" pitchFamily="18" charset="0"/>
              </a:rPr>
              <a:t>P(X ≤ x, Y ≤ x)</a:t>
            </a:r>
            <a:endParaRPr lang="ko-KR" altLang="en-US" sz="2400" i="1" dirty="0">
              <a:latin typeface="Book Antiqua" pitchFamily="18" charset="0"/>
            </a:endParaRP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1500166" y="1857364"/>
            <a:ext cx="6072230" cy="178595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1738313" y="1984375"/>
          <a:ext cx="5646737" cy="1516063"/>
        </p:xfrm>
        <a:graphic>
          <a:graphicData uri="http://schemas.openxmlformats.org/presentationml/2006/ole">
            <p:oleObj spid="_x0000_s548867" name="Equation" r:id="rId4" imgW="3429000" imgH="939600" progId="Equation.DSMT4">
              <p:embed/>
            </p:oleObj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5357818" y="3643314"/>
            <a:ext cx="3433080" cy="2371117"/>
            <a:chOff x="5357818" y="3643314"/>
            <a:chExt cx="3433080" cy="2371117"/>
          </a:xfrm>
        </p:grpSpPr>
        <p:pic>
          <p:nvPicPr>
            <p:cNvPr id="54886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57818" y="4000504"/>
              <a:ext cx="311467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직사각형 30"/>
            <p:cNvSpPr/>
            <p:nvPr/>
          </p:nvSpPr>
          <p:spPr>
            <a:xfrm>
              <a:off x="8490816" y="487782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05346" y="364331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y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53140" y="5007174"/>
              <a:ext cx="28725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a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09022" y="5009042"/>
              <a:ext cx="29206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51716" y="5153036"/>
              <a:ext cx="28725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551716" y="3908998"/>
              <a:ext cx="30008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d</a:t>
              </a:r>
              <a:endParaRPr lang="ko-KR" altLang="en-US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 rot="5400000" flipH="1" flipV="1">
              <a:off x="5974520" y="5107793"/>
              <a:ext cx="178595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357818" y="5050418"/>
              <a:ext cx="2928958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000892" y="4286256"/>
              <a:ext cx="1064715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a &lt; x ≤ b </a:t>
              </a:r>
            </a:p>
            <a:p>
              <a:r>
                <a:rPr lang="en-US" altLang="ko-KR" i="1" dirty="0" smtClean="0">
                  <a:latin typeface="Book Antiqua" pitchFamily="18" charset="0"/>
                </a:rPr>
                <a:t>c &lt; y ≤ d </a:t>
              </a:r>
              <a:endParaRPr lang="ko-KR" altLang="en-US" dirty="0" smtClean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14326" y="5364711"/>
              <a:ext cx="715260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 ≤ b </a:t>
              </a:r>
            </a:p>
            <a:p>
              <a:r>
                <a:rPr lang="en-US" altLang="ko-KR" i="1" dirty="0" smtClean="0">
                  <a:latin typeface="Book Antiqua" pitchFamily="18" charset="0"/>
                </a:rPr>
                <a:t>y ≤ d </a:t>
              </a:r>
              <a:endParaRPr lang="ko-KR" altLang="en-US" dirty="0" smtClean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2132" y="5368100"/>
              <a:ext cx="715260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 ≤ a </a:t>
              </a:r>
            </a:p>
            <a:p>
              <a:r>
                <a:rPr lang="en-US" altLang="ko-KR" i="1" dirty="0" smtClean="0">
                  <a:latin typeface="Book Antiqua" pitchFamily="18" charset="0"/>
                </a:rPr>
                <a:t>y ≤ c </a:t>
              </a:r>
              <a:endParaRPr lang="ko-KR" altLang="en-US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72132" y="4337146"/>
              <a:ext cx="715260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 ≤ a </a:t>
              </a:r>
            </a:p>
            <a:p>
              <a:r>
                <a:rPr lang="en-US" altLang="ko-KR" i="1" dirty="0" smtClean="0">
                  <a:latin typeface="Book Antiqua" pitchFamily="18" charset="0"/>
                </a:rPr>
                <a:t>y ≤ d </a:t>
              </a:r>
              <a:endParaRPr lang="ko-KR" altLang="en-US" dirty="0" smtClean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85786" y="4143380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P(a ≤ X ≤ b, c ≤ Y ≤ d)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결합분포함수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548869" name="Object 5"/>
          <p:cNvGraphicFramePr>
            <a:graphicFrameLocks noChangeAspect="1"/>
          </p:cNvGraphicFramePr>
          <p:nvPr/>
        </p:nvGraphicFramePr>
        <p:xfrm>
          <a:off x="1500166" y="4845064"/>
          <a:ext cx="3344863" cy="584200"/>
        </p:xfrm>
        <a:graphic>
          <a:graphicData uri="http://schemas.openxmlformats.org/presentationml/2006/ole">
            <p:oleObj spid="_x0000_s548869" name="Equation" r:id="rId6" imgW="2412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1031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연속확률변수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결합확률밀도함수를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와 결합분포함수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의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</a:t>
            </a:r>
            <a:r>
              <a:rPr lang="ko-KR" altLang="en-US" dirty="0" smtClean="0">
                <a:latin typeface="Book Antiqua" pitchFamily="18" charset="0"/>
              </a:rPr>
              <a:t>관계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7896" y="1367572"/>
            <a:ext cx="2398550" cy="73492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3516313" y="1388219"/>
          <a:ext cx="2063750" cy="663575"/>
        </p:xfrm>
        <a:graphic>
          <a:graphicData uri="http://schemas.openxmlformats.org/presentationml/2006/ole">
            <p:oleObj spid="_x0000_s404488" name="Equation" r:id="rId4" imgW="1384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결합분포함수가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F(x, y) = 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(1 – e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-2y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), 0 ≤ x ≤ 1, y &gt; 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주변확률밀도함수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P( 0 ≤ X ≤ 1, 0 &lt; Y ≤ 1)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34" y="239804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36" name="Object 27"/>
          <p:cNvGraphicFramePr>
            <a:graphicFrameLocks noChangeAspect="1"/>
          </p:cNvGraphicFramePr>
          <p:nvPr/>
        </p:nvGraphicFramePr>
        <p:xfrm>
          <a:off x="589805" y="2786058"/>
          <a:ext cx="4543425" cy="963612"/>
        </p:xfrm>
        <a:graphic>
          <a:graphicData uri="http://schemas.openxmlformats.org/presentationml/2006/ole">
            <p:oleObj spid="_x0000_s550917" name="Equation" r:id="rId4" imgW="3276360" imgH="711000" progId="Equation.DSMT4">
              <p:embed/>
            </p:oleObj>
          </a:graphicData>
        </a:graphic>
      </p:graphicFrame>
      <p:graphicFrame>
        <p:nvGraphicFramePr>
          <p:cNvPr id="550919" name="Object 7"/>
          <p:cNvGraphicFramePr>
            <a:graphicFrameLocks noChangeAspect="1"/>
          </p:cNvGraphicFramePr>
          <p:nvPr/>
        </p:nvGraphicFramePr>
        <p:xfrm>
          <a:off x="571508" y="3929072"/>
          <a:ext cx="5072062" cy="928688"/>
        </p:xfrm>
        <a:graphic>
          <a:graphicData uri="http://schemas.openxmlformats.org/presentationml/2006/ole">
            <p:oleObj spid="_x0000_s550919" name="Equation" r:id="rId5" imgW="3657600" imgH="685800" progId="Equation.DSMT4">
              <p:embed/>
            </p:oleObj>
          </a:graphicData>
        </a:graphic>
      </p:graphicFrame>
      <p:graphicFrame>
        <p:nvGraphicFramePr>
          <p:cNvPr id="550920" name="Object 8"/>
          <p:cNvGraphicFramePr>
            <a:graphicFrameLocks noChangeAspect="1"/>
          </p:cNvGraphicFramePr>
          <p:nvPr/>
        </p:nvGraphicFramePr>
        <p:xfrm>
          <a:off x="572534" y="4991776"/>
          <a:ext cx="6305550" cy="825500"/>
        </p:xfrm>
        <a:graphic>
          <a:graphicData uri="http://schemas.openxmlformats.org/presentationml/2006/ole">
            <p:oleObj spid="_x0000_s550920" name="Equation" r:id="rId6" imgW="454644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357422" y="1755104"/>
            <a:ext cx="3786214" cy="81664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802" y="540658"/>
            <a:ext cx="245932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3.2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조건부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확률분포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2474913" y="1785934"/>
          <a:ext cx="3503612" cy="752475"/>
        </p:xfrm>
        <a:graphic>
          <a:graphicData uri="http://schemas.openxmlformats.org/presentationml/2006/ole">
            <p:oleObj spid="_x0000_s495623" name="Equation" r:id="rId4" imgW="1968480" imgH="4316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114298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P(B) &gt; 0</a:t>
            </a:r>
            <a:r>
              <a:rPr lang="ko-KR" altLang="en-US" dirty="0" smtClean="0">
                <a:latin typeface="Book Antiqua" pitchFamily="18" charset="0"/>
              </a:rPr>
              <a:t>인 사건 </a:t>
            </a:r>
            <a:r>
              <a:rPr lang="en-US" altLang="ko-KR" i="1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가 주어졌을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사건 </a:t>
            </a:r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의 조건부 확률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857496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이산확률변수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A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en-US" altLang="ko-KR" i="1" dirty="0" smtClean="0">
                <a:latin typeface="Book Antiqua" pitchFamily="18" charset="0"/>
              </a:rPr>
              <a:t>, B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Y = y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A∩</a:t>
            </a:r>
            <a:r>
              <a:rPr lang="en-US" altLang="ko-KR" i="1" dirty="0" smtClean="0">
                <a:latin typeface="Book Antiqua" pitchFamily="18" charset="0"/>
              </a:rPr>
              <a:t>B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X = x, Y = y</a:t>
            </a:r>
            <a:r>
              <a:rPr lang="en-US" altLang="ko-KR" dirty="0" smtClean="0">
                <a:latin typeface="Book Antiqua" pitchFamily="18" charset="0"/>
              </a:rPr>
              <a:t>} 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</a:p>
          <a:p>
            <a:endParaRPr lang="en-US" altLang="ko-KR" i="1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확률질량함수를 각각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(x),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</a:t>
            </a:r>
            <a:r>
              <a:rPr lang="ko-KR" altLang="en-US" dirty="0" smtClean="0">
                <a:latin typeface="Book Antiqua" pitchFamily="18" charset="0"/>
              </a:rPr>
              <a:t>그리고 결합질량함수를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P(A)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(x), P(B)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(y), P(A∩B) = f(x, y)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사건 </a:t>
            </a:r>
            <a:r>
              <a:rPr lang="en-US" altLang="ko-KR" i="1" dirty="0" smtClean="0">
                <a:latin typeface="Book Antiqua" pitchFamily="18" charset="0"/>
              </a:rPr>
              <a:t>B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Y = y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가 주어졌을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사건 </a:t>
            </a:r>
            <a:r>
              <a:rPr lang="en-US" altLang="ko-KR" i="1" dirty="0" smtClean="0">
                <a:latin typeface="Book Antiqua" pitchFamily="18" charset="0"/>
              </a:rPr>
              <a:t>A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의 조건부 확률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495624" name="Object 8"/>
          <p:cNvGraphicFramePr>
            <a:graphicFrameLocks noChangeAspect="1"/>
          </p:cNvGraphicFramePr>
          <p:nvPr/>
        </p:nvGraphicFramePr>
        <p:xfrm>
          <a:off x="1928794" y="5143512"/>
          <a:ext cx="4856174" cy="587951"/>
        </p:xfrm>
        <a:graphic>
          <a:graphicData uri="http://schemas.openxmlformats.org/presentationml/2006/ole">
            <p:oleObj spid="_x0000_s495624" name="Equation" r:id="rId5" imgW="3492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571604" y="4572008"/>
            <a:ext cx="5929354" cy="81664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4624" y="79373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0887" y="785794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조건부 확률분포</a:t>
            </a:r>
            <a:r>
              <a:rPr lang="en-US" altLang="ko-KR" sz="2400" dirty="0" smtClean="0">
                <a:latin typeface="Book Antiqua" pitchFamily="18" charset="0"/>
              </a:rPr>
              <a:t>(conditional  probability distribution) :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대하여 </a:t>
            </a:r>
            <a:r>
              <a:rPr lang="en-US" altLang="ko-KR" sz="2400" i="1" dirty="0" smtClean="0">
                <a:latin typeface="Book Antiqua" pitchFamily="18" charset="0"/>
              </a:rPr>
              <a:t>Y = y</a:t>
            </a:r>
            <a:r>
              <a:rPr lang="ko-KR" altLang="en-US" sz="2400" dirty="0" smtClean="0">
                <a:latin typeface="Book Antiqua" pitchFamily="18" charset="0"/>
              </a:rPr>
              <a:t>가 주어졌을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포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3188" y="265112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19451" y="2643182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조건부 확률질량함수</a:t>
            </a:r>
            <a:r>
              <a:rPr lang="en-US" altLang="ko-KR" sz="2400" dirty="0" smtClean="0">
                <a:latin typeface="Book Antiqua" pitchFamily="18" charset="0"/>
              </a:rPr>
              <a:t>(conditional  </a:t>
            </a:r>
            <a:r>
              <a:rPr lang="en-US" altLang="ko-KR" sz="2400" dirty="0" err="1" smtClean="0">
                <a:latin typeface="Book Antiqua" pitchFamily="18" charset="0"/>
              </a:rPr>
              <a:t>p.m.f</a:t>
            </a:r>
            <a:r>
              <a:rPr lang="en-US" altLang="ko-KR" sz="2400" dirty="0" smtClean="0">
                <a:latin typeface="Book Antiqua" pitchFamily="18" charset="0"/>
              </a:rPr>
              <a:t>.) :</a:t>
            </a:r>
            <a:r>
              <a:rPr lang="ko-KR" altLang="en-US" sz="2400" dirty="0" smtClean="0">
                <a:latin typeface="Book Antiqua" pitchFamily="18" charset="0"/>
              </a:rPr>
              <a:t> 이산확률변수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대하여 </a:t>
            </a:r>
            <a:r>
              <a:rPr lang="en-US" altLang="ko-KR" sz="2400" i="1" dirty="0" err="1" smtClean="0">
                <a:latin typeface="Book Antiqua" pitchFamily="18" charset="0"/>
              </a:rPr>
              <a:t>f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Y</a:t>
            </a:r>
            <a:r>
              <a:rPr lang="en-US" altLang="ko-KR" sz="2400" i="1" dirty="0" smtClean="0">
                <a:latin typeface="Book Antiqua" pitchFamily="18" charset="0"/>
              </a:rPr>
              <a:t>(y) &gt; 0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r>
              <a:rPr lang="en-US" altLang="ko-KR" sz="2400" i="1" dirty="0" smtClean="0">
                <a:latin typeface="Book Antiqua" pitchFamily="18" charset="0"/>
              </a:rPr>
              <a:t>Y = y</a:t>
            </a:r>
            <a:r>
              <a:rPr lang="ko-KR" altLang="en-US" sz="2400" dirty="0" smtClean="0">
                <a:latin typeface="Book Antiqua" pitchFamily="18" charset="0"/>
              </a:rPr>
              <a:t>가 주어졌을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조건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부 확률질량함수를 다음과 같이 정의한다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1724044" y="4714884"/>
          <a:ext cx="5634038" cy="587375"/>
        </p:xfrm>
        <a:graphic>
          <a:graphicData uri="http://schemas.openxmlformats.org/presentationml/2006/ole">
            <p:oleObj spid="_x0000_s551939" name="Equation" r:id="rId4" imgW="40510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1802" y="2285992"/>
            <a:ext cx="2928958" cy="81664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3188" y="60976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19451" y="601822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조건부 확률밀도함수</a:t>
            </a:r>
            <a:r>
              <a:rPr lang="en-US" altLang="ko-KR" sz="2400" dirty="0" smtClean="0">
                <a:latin typeface="Book Antiqua" pitchFamily="18" charset="0"/>
              </a:rPr>
              <a:t>(conditional  </a:t>
            </a:r>
            <a:r>
              <a:rPr lang="en-US" altLang="ko-KR" sz="2400" dirty="0" err="1" smtClean="0">
                <a:latin typeface="Book Antiqua" pitchFamily="18" charset="0"/>
              </a:rPr>
              <a:t>p.d.f</a:t>
            </a:r>
            <a:r>
              <a:rPr lang="en-US" altLang="ko-KR" sz="2400" dirty="0" smtClean="0">
                <a:latin typeface="Book Antiqua" pitchFamily="18" charset="0"/>
              </a:rPr>
              <a:t>.) :</a:t>
            </a:r>
            <a:r>
              <a:rPr lang="ko-KR" altLang="en-US" sz="2400" dirty="0" smtClean="0">
                <a:latin typeface="Book Antiqua" pitchFamily="18" charset="0"/>
              </a:rPr>
              <a:t> 연속확률변수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대하여 </a:t>
            </a:r>
            <a:r>
              <a:rPr lang="en-US" altLang="ko-KR" sz="2400" i="1" dirty="0" err="1" smtClean="0">
                <a:latin typeface="Book Antiqua" pitchFamily="18" charset="0"/>
              </a:rPr>
              <a:t>f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Y</a:t>
            </a:r>
            <a:r>
              <a:rPr lang="en-US" altLang="ko-KR" sz="2400" i="1" dirty="0" smtClean="0">
                <a:latin typeface="Book Antiqua" pitchFamily="18" charset="0"/>
              </a:rPr>
              <a:t>(y) &gt; 0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r>
              <a:rPr lang="en-US" altLang="ko-KR" sz="2400" i="1" dirty="0" smtClean="0">
                <a:latin typeface="Book Antiqua" pitchFamily="18" charset="0"/>
              </a:rPr>
              <a:t>Y = y</a:t>
            </a:r>
            <a:r>
              <a:rPr lang="ko-KR" altLang="en-US" sz="2400" dirty="0" smtClean="0">
                <a:latin typeface="Book Antiqua" pitchFamily="18" charset="0"/>
              </a:rPr>
              <a:t>가 주어졌을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조건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부 확률밀도함수를 다음과 같이 정의한다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268663" y="2428694"/>
          <a:ext cx="2543175" cy="587375"/>
        </p:xfrm>
        <a:graphic>
          <a:graphicData uri="http://schemas.openxmlformats.org/presentationml/2006/ole">
            <p:oleObj spid="_x0000_s552962" name="Equation" r:id="rId4" imgW="1828800" imgH="4316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1897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연속확률변수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</a:t>
            </a:r>
            <a:r>
              <a:rPr lang="en-US" altLang="ko-KR" i="1" dirty="0" smtClean="0">
                <a:latin typeface="Book Antiqua" pitchFamily="18" charset="0"/>
              </a:rPr>
              <a:t> P(Y =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= 0</a:t>
            </a:r>
            <a:r>
              <a:rPr lang="ko-KR" altLang="en-US" dirty="0" smtClean="0">
                <a:latin typeface="Book Antiqua" pitchFamily="18" charset="0"/>
              </a:rPr>
              <a:t>이지만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이산확률변수와 동일하게 표현되는 것으로 알려졌다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214353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3.1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결합확률분포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결합확률분포</a:t>
            </a:r>
            <a:r>
              <a:rPr lang="en-US" altLang="ko-KR" sz="2400" dirty="0" smtClean="0">
                <a:latin typeface="Book Antiqua" pitchFamily="18" charset="0"/>
              </a:rPr>
              <a:t>(joint  probability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두 개 이상의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확률변수가 결합된 확률분포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624" y="300831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20887" y="3000372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결합확률질량함수</a:t>
            </a:r>
            <a:r>
              <a:rPr lang="en-US" altLang="ko-KR" sz="2400" dirty="0" smtClean="0">
                <a:latin typeface="Book Antiqua" pitchFamily="18" charset="0"/>
              </a:rPr>
              <a:t>(joint </a:t>
            </a:r>
            <a:r>
              <a:rPr lang="en-US" altLang="ko-KR" sz="2400" dirty="0" err="1" smtClean="0">
                <a:latin typeface="Book Antiqua" pitchFamily="18" charset="0"/>
              </a:rPr>
              <a:t>p.m.f</a:t>
            </a:r>
            <a:r>
              <a:rPr lang="en-US" altLang="ko-KR" sz="2400" dirty="0" smtClean="0">
                <a:latin typeface="Book Antiqua" pitchFamily="18" charset="0"/>
              </a:rPr>
              <a:t>) :</a:t>
            </a:r>
            <a:r>
              <a:rPr lang="ko-KR" altLang="en-US" sz="2400" dirty="0" smtClean="0">
                <a:latin typeface="Book Antiqua" pitchFamily="18" charset="0"/>
              </a:rPr>
              <a:t> 이산확률변수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의 상태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공간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에 대하여 확률 </a:t>
            </a:r>
            <a:r>
              <a:rPr lang="en-US" altLang="ko-KR" sz="2400" i="1" dirty="0" smtClean="0">
                <a:latin typeface="Book Antiqua" pitchFamily="18" charset="0"/>
              </a:rPr>
              <a:t>P(X = x, Y = y)</a:t>
            </a:r>
            <a:r>
              <a:rPr lang="ko-KR" altLang="en-US" sz="2400" dirty="0" smtClean="0">
                <a:latin typeface="Book Antiqua" pitchFamily="18" charset="0"/>
              </a:rPr>
              <a:t>를 대응하는 함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수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22241" name="Object 27"/>
          <p:cNvGraphicFramePr>
            <a:graphicFrameLocks noChangeAspect="1"/>
          </p:cNvGraphicFramePr>
          <p:nvPr/>
        </p:nvGraphicFramePr>
        <p:xfrm>
          <a:off x="2592402" y="4714875"/>
          <a:ext cx="4051300" cy="703263"/>
        </p:xfrm>
        <a:graphic>
          <a:graphicData uri="http://schemas.openxmlformats.org/presentationml/2006/ole">
            <p:oleObj spid="_x0000_s522241" name="Equation" r:id="rId5" imgW="271764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" name="Picture 1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099" y="3571471"/>
            <a:ext cx="7143801" cy="228642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grpSp>
        <p:nvGrpSpPr>
          <p:cNvPr id="30" name="그룹 29"/>
          <p:cNvGrpSpPr/>
          <p:nvPr/>
        </p:nvGrpSpPr>
        <p:grpSpPr>
          <a:xfrm>
            <a:off x="1000100" y="1250267"/>
            <a:ext cx="7143800" cy="2097365"/>
            <a:chOff x="1000100" y="714356"/>
            <a:chExt cx="7143800" cy="2097365"/>
          </a:xfrm>
        </p:grpSpPr>
        <p:pic>
          <p:nvPicPr>
            <p:cNvPr id="11" name="Picture 10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763588"/>
              <a:ext cx="7143800" cy="204813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22" name="Rectangle 122"/>
            <p:cNvSpPr>
              <a:spLocks noChangeArrowheads="1"/>
            </p:cNvSpPr>
            <p:nvPr/>
          </p:nvSpPr>
          <p:spPr bwMode="auto">
            <a:xfrm>
              <a:off x="6929454" y="714356"/>
              <a:ext cx="1214446" cy="576262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 flipH="1">
              <a:off x="7215206" y="1306408"/>
              <a:ext cx="146050" cy="21590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553986" name="Object 2"/>
            <p:cNvGraphicFramePr>
              <a:graphicFrameLocks noChangeAspect="1"/>
            </p:cNvGraphicFramePr>
            <p:nvPr/>
          </p:nvGraphicFramePr>
          <p:xfrm>
            <a:off x="6929454" y="785794"/>
            <a:ext cx="1176340" cy="483070"/>
          </p:xfrm>
          <a:graphic>
            <a:graphicData uri="http://schemas.openxmlformats.org/presentationml/2006/ole">
              <p:oleObj spid="_x0000_s553986" name="Equation" r:id="rId6" imgW="1028520" imgH="431640" progId="Equation.DSMT4">
                <p:embed/>
              </p:oleObj>
            </a:graphicData>
          </a:graphic>
        </p:graphicFrame>
        <p:sp>
          <p:nvSpPr>
            <p:cNvPr id="27" name="Rectangle 122"/>
            <p:cNvSpPr>
              <a:spLocks noChangeArrowheads="1"/>
            </p:cNvSpPr>
            <p:nvPr/>
          </p:nvSpPr>
          <p:spPr bwMode="auto">
            <a:xfrm>
              <a:off x="5143504" y="714356"/>
              <a:ext cx="1214446" cy="576262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23"/>
            <p:cNvSpPr>
              <a:spLocks noChangeShapeType="1"/>
            </p:cNvSpPr>
            <p:nvPr/>
          </p:nvSpPr>
          <p:spPr bwMode="auto">
            <a:xfrm flipH="1">
              <a:off x="5000628" y="1285860"/>
              <a:ext cx="146050" cy="42862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29" name="Object 2"/>
            <p:cNvGraphicFramePr>
              <a:graphicFrameLocks noChangeAspect="1"/>
            </p:cNvGraphicFramePr>
            <p:nvPr/>
          </p:nvGraphicFramePr>
          <p:xfrm>
            <a:off x="5143504" y="785794"/>
            <a:ext cx="1176340" cy="483070"/>
          </p:xfrm>
          <a:graphic>
            <a:graphicData uri="http://schemas.openxmlformats.org/presentationml/2006/ole">
              <p:oleObj spid="_x0000_s553987" name="Equation" r:id="rId7" imgW="1028520" imgH="431640" progId="Equation.DSMT4">
                <p:embed/>
              </p:oleObj>
            </a:graphicData>
          </a:graphic>
        </p:graphicFrame>
      </p:grpSp>
      <p:sp>
        <p:nvSpPr>
          <p:cNvPr id="31" name="모서리가 둥근 직사각형 30"/>
          <p:cNvSpPr/>
          <p:nvPr/>
        </p:nvSpPr>
        <p:spPr>
          <a:xfrm>
            <a:off x="928662" y="571480"/>
            <a:ext cx="378621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조건부 확률함수의  기하학적 의미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결합확률질량함수가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조건부 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조건부 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= 1|Y = 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32553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969278" y="4572008"/>
          <a:ext cx="1831975" cy="533400"/>
        </p:xfrm>
        <a:graphic>
          <a:graphicData uri="http://schemas.openxmlformats.org/presentationml/2006/ole">
            <p:oleObj spid="_x0000_s555013" name="Equation" r:id="rId4" imgW="1320480" imgH="393480" progId="Equation.DSMT4">
              <p:embed/>
            </p:oleObj>
          </a:graphicData>
        </a:graphic>
      </p:graphicFrame>
      <p:graphicFrame>
        <p:nvGraphicFramePr>
          <p:cNvPr id="555015" name="Object 7"/>
          <p:cNvGraphicFramePr>
            <a:graphicFrameLocks noChangeAspect="1"/>
          </p:cNvGraphicFramePr>
          <p:nvPr/>
        </p:nvGraphicFramePr>
        <p:xfrm>
          <a:off x="2643174" y="1153258"/>
          <a:ext cx="3751262" cy="654050"/>
        </p:xfrm>
        <a:graphic>
          <a:graphicData uri="http://schemas.openxmlformats.org/presentationml/2006/ole">
            <p:oleObj spid="_x0000_s555015" name="Equation" r:id="rId5" imgW="2705040" imgH="4824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034" y="370261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55016" name="Object 8"/>
          <p:cNvGraphicFramePr>
            <a:graphicFrameLocks noChangeAspect="1"/>
          </p:cNvGraphicFramePr>
          <p:nvPr/>
        </p:nvGraphicFramePr>
        <p:xfrm>
          <a:off x="2054225" y="4071942"/>
          <a:ext cx="3962400" cy="533400"/>
        </p:xfrm>
        <a:graphic>
          <a:graphicData uri="http://schemas.openxmlformats.org/presentationml/2006/ole">
            <p:oleObj spid="_x0000_s555016" name="Equation" r:id="rId6" imgW="2857320" imgH="393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0034" y="463130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                                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 = 2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조건부 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55017" name="Object 9"/>
          <p:cNvGraphicFramePr>
            <a:graphicFrameLocks noChangeAspect="1"/>
          </p:cNvGraphicFramePr>
          <p:nvPr/>
        </p:nvGraphicFramePr>
        <p:xfrm>
          <a:off x="1895493" y="5189538"/>
          <a:ext cx="5248275" cy="584200"/>
        </p:xfrm>
        <a:graphic>
          <a:graphicData uri="http://schemas.openxmlformats.org/presentationml/2006/ole">
            <p:oleObj spid="_x0000_s555017" name="Equation" r:id="rId7" imgW="37843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989826" y="592138"/>
          <a:ext cx="1303337" cy="533400"/>
        </p:xfrm>
        <a:graphic>
          <a:graphicData uri="http://schemas.openxmlformats.org/presentationml/2006/ole">
            <p:oleObj spid="_x0000_s556036" name="Equation" r:id="rId4" imgW="939600" imgH="3934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65084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                        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 = y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조건부 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301875" y="1209675"/>
          <a:ext cx="4437063" cy="584200"/>
        </p:xfrm>
        <a:graphic>
          <a:graphicData uri="http://schemas.openxmlformats.org/presentationml/2006/ole">
            <p:oleObj spid="_x0000_s556037" name="Equation" r:id="rId5" imgW="3200400" imgH="431640" progId="Equation.DSMT4">
              <p:embed/>
            </p:oleObj>
          </a:graphicData>
        </a:graphic>
      </p:graphicFrame>
      <p:graphicFrame>
        <p:nvGraphicFramePr>
          <p:cNvPr id="556038" name="Object 6"/>
          <p:cNvGraphicFramePr>
            <a:graphicFrameLocks noChangeAspect="1"/>
          </p:cNvGraphicFramePr>
          <p:nvPr/>
        </p:nvGraphicFramePr>
        <p:xfrm>
          <a:off x="571472" y="2008002"/>
          <a:ext cx="4103688" cy="533400"/>
        </p:xfrm>
        <a:graphic>
          <a:graphicData uri="http://schemas.openxmlformats.org/presentationml/2006/ole">
            <p:oleObj spid="_x0000_s556038" name="Equation" r:id="rId6" imgW="29588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9002" y="3387904"/>
            <a:ext cx="5073328" cy="81664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97972" y="1775652"/>
            <a:ext cx="5317234" cy="81664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571480"/>
            <a:ext cx="16430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조건부 확률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557058" name="Object 2"/>
          <p:cNvGraphicFramePr>
            <a:graphicFrameLocks noChangeAspect="1"/>
          </p:cNvGraphicFramePr>
          <p:nvPr/>
        </p:nvGraphicFramePr>
        <p:xfrm>
          <a:off x="2020888" y="1867638"/>
          <a:ext cx="5000625" cy="584200"/>
        </p:xfrm>
        <a:graphic>
          <a:graphicData uri="http://schemas.openxmlformats.org/presentationml/2006/ole">
            <p:oleObj spid="_x0000_s557058" name="Equation" r:id="rId4" imgW="360648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2144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이산확률변수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</a:t>
            </a:r>
            <a:r>
              <a:rPr lang="en-US" altLang="ko-KR" i="1" dirty="0" smtClean="0">
                <a:latin typeface="Book Antiqua" pitchFamily="18" charset="0"/>
              </a:rPr>
              <a:t> Y = y</a:t>
            </a:r>
            <a:r>
              <a:rPr lang="ko-KR" altLang="en-US" dirty="0" smtClean="0">
                <a:latin typeface="Book Antiqua" pitchFamily="18" charset="0"/>
              </a:rPr>
              <a:t>일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a &lt; X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 b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일 조건부 확률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84535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연속확률변수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</a:t>
            </a:r>
            <a:r>
              <a:rPr lang="en-US" altLang="ko-KR" i="1" dirty="0" smtClean="0">
                <a:latin typeface="Book Antiqua" pitchFamily="18" charset="0"/>
              </a:rPr>
              <a:t> Y = y</a:t>
            </a:r>
            <a:r>
              <a:rPr lang="ko-KR" altLang="en-US" dirty="0" smtClean="0">
                <a:latin typeface="Book Antiqua" pitchFamily="18" charset="0"/>
              </a:rPr>
              <a:t>일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a &lt; X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≤ b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일 조건부 확률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57059" name="Object 3"/>
          <p:cNvGraphicFramePr>
            <a:graphicFrameLocks noChangeAspect="1"/>
          </p:cNvGraphicFramePr>
          <p:nvPr/>
        </p:nvGraphicFramePr>
        <p:xfrm>
          <a:off x="2160588" y="3538538"/>
          <a:ext cx="4719637" cy="584200"/>
        </p:xfrm>
        <a:graphic>
          <a:graphicData uri="http://schemas.openxmlformats.org/presentationml/2006/ole">
            <p:oleObj spid="_x0000_s557059" name="Equation" r:id="rId5" imgW="34034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342902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조건부 확률의  기하학적 의미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179131"/>
            <a:ext cx="5786478" cy="246418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770595"/>
            <a:ext cx="5786478" cy="2301611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결합확률이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조건 아래서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조건부 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조건 아래서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= 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또는</a:t>
            </a:r>
            <a:r>
              <a:rPr lang="ko-KR" altLang="en-US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=3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41089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85820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결합확률표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28860" y="2120268"/>
          <a:ext cx="426924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799419"/>
                <a:gridCol w="857256"/>
              </a:tblGrid>
              <a:tr h="469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         Y</a:t>
                      </a:r>
                    </a:p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0.09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2428860" y="2153390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39068" y="4263408"/>
          <a:ext cx="507209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799419"/>
                <a:gridCol w="802852"/>
                <a:gridCol w="857256"/>
              </a:tblGrid>
              <a:tr h="469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         Y</a:t>
                      </a:r>
                    </a:p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4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(x)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0.33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0.09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400" i="1" baseline="-25000" dirty="0" err="1" smtClean="0">
                          <a:latin typeface="Book Antiqua" pitchFamily="18" charset="0"/>
                        </a:rPr>
                        <a:t>Y</a:t>
                      </a: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(y)</a:t>
                      </a:r>
                      <a:endParaRPr lang="ko-KR" altLang="en-US" sz="1400" i="1" dirty="0" smtClean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0.30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1.00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1939068" y="4296530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21455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Y = 2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조건부 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587500" y="2581186"/>
          <a:ext cx="5864225" cy="1787525"/>
        </p:xfrm>
        <a:graphic>
          <a:graphicData uri="http://schemas.openxmlformats.org/presentationml/2006/ole">
            <p:oleObj spid="_x0000_s559107" name="Equation" r:id="rId4" imgW="4228920" imgH="1320480" progId="Equation.DSMT4">
              <p:embed/>
            </p:oleObj>
          </a:graphicData>
        </a:graphic>
      </p:graphicFrame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1714500" y="896938"/>
          <a:ext cx="5618163" cy="1169987"/>
        </p:xfrm>
        <a:graphic>
          <a:graphicData uri="http://schemas.openxmlformats.org/presentationml/2006/ole">
            <p:oleObj spid="_x0000_s559108" name="Equation" r:id="rId5" imgW="4051080" imgH="8632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44884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Y = 2</a:t>
            </a:r>
            <a:r>
              <a:rPr lang="ko-KR" altLang="en-US" dirty="0" smtClean="0">
                <a:latin typeface="Book Antiqua" pitchFamily="18" charset="0"/>
              </a:rPr>
              <a:t>인 조건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아래서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= 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또는</a:t>
            </a:r>
            <a:r>
              <a:rPr lang="ko-KR" altLang="en-US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=3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일 확률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59109" name="Object 5"/>
          <p:cNvGraphicFramePr>
            <a:graphicFrameLocks noChangeAspect="1"/>
          </p:cNvGraphicFramePr>
          <p:nvPr/>
        </p:nvGraphicFramePr>
        <p:xfrm>
          <a:off x="1285852" y="5051526"/>
          <a:ext cx="6481763" cy="342900"/>
        </p:xfrm>
        <a:graphic>
          <a:graphicData uri="http://schemas.openxmlformats.org/presentationml/2006/ole">
            <p:oleObj spid="_x0000_s559109" name="Equation" r:id="rId6" imgW="46735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4678" y="1071546"/>
            <a:ext cx="2071702" cy="60232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3367088" y="1173806"/>
          <a:ext cx="1719262" cy="442913"/>
        </p:xfrm>
        <a:graphic>
          <a:graphicData uri="http://schemas.openxmlformats.org/presentationml/2006/ole">
            <p:oleObj spid="_x0000_s560130" name="Equation" r:id="rId4" imgW="96516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57148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P(A) &gt; 0, P(B) &gt; 0</a:t>
            </a:r>
            <a:r>
              <a:rPr lang="ko-KR" altLang="en-US" dirty="0" smtClean="0">
                <a:latin typeface="Book Antiqua" pitchFamily="18" charset="0"/>
              </a:rPr>
              <a:t>인 사건 </a:t>
            </a:r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에 대하여 두 사건이 독립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969179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이산확률변수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A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en-US" altLang="ko-KR" i="1" dirty="0" smtClean="0">
                <a:latin typeface="Book Antiqua" pitchFamily="18" charset="0"/>
              </a:rPr>
              <a:t>, B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Y = y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A∩</a:t>
            </a:r>
            <a:r>
              <a:rPr lang="en-US" altLang="ko-KR" i="1" dirty="0" smtClean="0">
                <a:latin typeface="Book Antiqua" pitchFamily="18" charset="0"/>
              </a:rPr>
              <a:t>B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X = x, Y = y</a:t>
            </a:r>
            <a:r>
              <a:rPr lang="en-US" altLang="ko-KR" dirty="0" smtClean="0">
                <a:latin typeface="Book Antiqua" pitchFamily="18" charset="0"/>
              </a:rPr>
              <a:t>} 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가 독립이면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다음과 같이 표현이 가능하다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P(X = x) = P(X = </a:t>
            </a:r>
            <a:r>
              <a:rPr lang="en-US" altLang="ko-KR" i="1" dirty="0" err="1" smtClean="0">
                <a:latin typeface="Book Antiqua" pitchFamily="18" charset="0"/>
              </a:rPr>
              <a:t>x|Y</a:t>
            </a:r>
            <a:r>
              <a:rPr lang="en-US" altLang="ko-KR" i="1" dirty="0" smtClean="0">
                <a:latin typeface="Book Antiqua" pitchFamily="18" charset="0"/>
              </a:rPr>
              <a:t> = y),   P(Y = y) = P(Y = </a:t>
            </a:r>
            <a:r>
              <a:rPr lang="en-US" altLang="ko-KR" i="1" dirty="0" err="1" smtClean="0">
                <a:latin typeface="Book Antiqua" pitchFamily="18" charset="0"/>
              </a:rPr>
              <a:t>y|X</a:t>
            </a:r>
            <a:r>
              <a:rPr lang="en-US" altLang="ko-KR" i="1" dirty="0" smtClean="0">
                <a:latin typeface="Book Antiqua" pitchFamily="18" charset="0"/>
              </a:rPr>
              <a:t> = x)</a:t>
            </a:r>
          </a:p>
          <a:p>
            <a:r>
              <a:rPr lang="ko-KR" altLang="en-US" dirty="0" smtClean="0">
                <a:latin typeface="Book Antiqua" pitchFamily="18" charset="0"/>
              </a:rPr>
              <a:t>또는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f(</a:t>
            </a:r>
            <a:r>
              <a:rPr lang="en-US" altLang="ko-KR" i="1" dirty="0" err="1" smtClean="0">
                <a:latin typeface="Book Antiqua" pitchFamily="18" charset="0"/>
              </a:rPr>
              <a:t>x|y</a:t>
            </a:r>
            <a:r>
              <a:rPr lang="en-US" altLang="ko-KR" i="1" dirty="0" smtClean="0">
                <a:latin typeface="Book Antiqua" pitchFamily="18" charset="0"/>
              </a:rPr>
              <a:t>), 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= f(</a:t>
            </a:r>
            <a:r>
              <a:rPr lang="en-US" altLang="ko-KR" i="1" dirty="0" err="1" smtClean="0">
                <a:latin typeface="Book Antiqua" pitchFamily="18" charset="0"/>
              </a:rPr>
              <a:t>y|x</a:t>
            </a:r>
            <a:r>
              <a:rPr lang="en-US" altLang="ko-KR" i="1" dirty="0" smtClean="0">
                <a:latin typeface="Book Antiqua" pitchFamily="18" charset="0"/>
              </a:rPr>
              <a:t>),   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&gt; 0, 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&gt; 0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285852" y="4572008"/>
            <a:ext cx="6572296" cy="908146"/>
            <a:chOff x="714348" y="4643446"/>
            <a:chExt cx="6572296" cy="908146"/>
          </a:xfrm>
        </p:grpSpPr>
        <p:sp>
          <p:nvSpPr>
            <p:cNvPr id="12" name="직사각형 11"/>
            <p:cNvSpPr/>
            <p:nvPr/>
          </p:nvSpPr>
          <p:spPr>
            <a:xfrm>
              <a:off x="714348" y="4643446"/>
              <a:ext cx="6572296" cy="90814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459297" y="4713378"/>
            <a:ext cx="2620401" cy="766775"/>
          </p:xfrm>
          <a:graphic>
            <a:graphicData uri="http://schemas.openxmlformats.org/presentationml/2006/ole">
              <p:oleObj spid="_x0000_s560131" name="Equation" r:id="rId5" imgW="1701720" imgH="507960" progId="Equation.DSMT4">
                <p:embed/>
              </p:oleObj>
            </a:graphicData>
          </a:graphic>
        </p:graphicFrame>
        <p:sp>
          <p:nvSpPr>
            <p:cNvPr id="14" name="직사각형 13"/>
            <p:cNvSpPr/>
            <p:nvPr/>
          </p:nvSpPr>
          <p:spPr>
            <a:xfrm>
              <a:off x="785786" y="4908650"/>
              <a:ext cx="2582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latin typeface="Book Antiqua" pitchFamily="18" charset="0"/>
                </a:rPr>
                <a:t>확률변수 </a:t>
              </a:r>
              <a:r>
                <a:rPr lang="en-US" altLang="ko-KR" i="1" dirty="0" smtClean="0">
                  <a:latin typeface="Book Antiqua" pitchFamily="18" charset="0"/>
                </a:rPr>
                <a:t>X</a:t>
              </a:r>
              <a:r>
                <a:rPr lang="ko-KR" altLang="en-US" dirty="0" smtClean="0">
                  <a:latin typeface="Book Antiqua" pitchFamily="18" charset="0"/>
                </a:rPr>
                <a:t>와 </a:t>
              </a:r>
              <a:r>
                <a:rPr lang="en-US" altLang="ko-KR" i="1" dirty="0" smtClean="0">
                  <a:latin typeface="Book Antiqua" pitchFamily="18" charset="0"/>
                </a:rPr>
                <a:t>Y</a:t>
              </a:r>
              <a:r>
                <a:rPr lang="ko-KR" altLang="en-US" dirty="0" smtClean="0">
                  <a:latin typeface="Book Antiqua" pitchFamily="18" charset="0"/>
                </a:rPr>
                <a:t>가 독립</a:t>
              </a:r>
              <a:endParaRPr lang="ko-KR" altLang="en-US" dirty="0"/>
            </a:p>
          </p:txBody>
        </p:sp>
        <p:sp>
          <p:nvSpPr>
            <p:cNvPr id="15" name="왼쪽/오른쪽 화살표 14"/>
            <p:cNvSpPr/>
            <p:nvPr/>
          </p:nvSpPr>
          <p:spPr>
            <a:xfrm>
              <a:off x="3500430" y="4980088"/>
              <a:ext cx="500066" cy="285752"/>
            </a:xfrm>
            <a:prstGeom prst="leftRightArrow">
              <a:avLst/>
            </a:prstGeom>
            <a:solidFill>
              <a:srgbClr val="FF66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28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결합확률밀도함수가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주변확률밀도함수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조건부 확률밀도함수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조건 아래서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½ ≤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≤ 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확률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독립성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2553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994025" y="1135063"/>
          <a:ext cx="3048000" cy="688975"/>
        </p:xfrm>
        <a:graphic>
          <a:graphicData uri="http://schemas.openxmlformats.org/presentationml/2006/ole">
            <p:oleObj spid="_x0000_s561155" name="Equation" r:id="rId4" imgW="2197080" imgH="5079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70261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549420" y="4097338"/>
          <a:ext cx="5951538" cy="481012"/>
        </p:xfrm>
        <a:graphic>
          <a:graphicData uri="http://schemas.openxmlformats.org/presentationml/2006/ole">
            <p:oleObj spid="_x0000_s561156" name="Equation" r:id="rId5" imgW="4292280" imgH="35532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463130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ko-KR" altLang="en-US" dirty="0" smtClean="0">
                <a:latin typeface="Book Antiqua" pitchFamily="18" charset="0"/>
              </a:rPr>
              <a:t>우선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주변확률밀도함수를 먼저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1158" name="Object 6"/>
          <p:cNvGraphicFramePr>
            <a:graphicFrameLocks noChangeAspect="1"/>
          </p:cNvGraphicFramePr>
          <p:nvPr/>
        </p:nvGraphicFramePr>
        <p:xfrm>
          <a:off x="1638300" y="5067121"/>
          <a:ext cx="5775325" cy="652463"/>
        </p:xfrm>
        <a:graphic>
          <a:graphicData uri="http://schemas.openxmlformats.org/presentationml/2006/ole">
            <p:oleObj spid="_x0000_s561158" name="Equation" r:id="rId6" imgW="41655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57148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</a:t>
            </a:r>
            <a:r>
              <a:rPr lang="en-US" altLang="ko-KR" i="1" dirty="0" smtClean="0">
                <a:latin typeface="Book Antiqua" pitchFamily="18" charset="0"/>
              </a:rPr>
              <a:t>Y = y</a:t>
            </a:r>
            <a:r>
              <a:rPr lang="ko-KR" altLang="en-US" dirty="0" smtClean="0">
                <a:latin typeface="Book Antiqua" pitchFamily="18" charset="0"/>
              </a:rPr>
              <a:t>일 때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조건부 확률밀도함수는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2178" name="Object 2"/>
          <p:cNvGraphicFramePr>
            <a:graphicFrameLocks noChangeAspect="1"/>
          </p:cNvGraphicFramePr>
          <p:nvPr/>
        </p:nvGraphicFramePr>
        <p:xfrm>
          <a:off x="2447925" y="1143000"/>
          <a:ext cx="4156075" cy="617538"/>
        </p:xfrm>
        <a:graphic>
          <a:graphicData uri="http://schemas.openxmlformats.org/presentationml/2006/ole">
            <p:oleObj spid="_x0000_s562178" name="Equation" r:id="rId4" imgW="2997000" imgH="457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192880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0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≤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≤ 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대하여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2x = f(</a:t>
            </a:r>
            <a:r>
              <a:rPr lang="en-US" altLang="ko-KR" i="1" dirty="0" err="1" smtClean="0">
                <a:latin typeface="Book Antiqua" pitchFamily="18" charset="0"/>
              </a:rPr>
              <a:t>x|y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643314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조건부 확률함수의 정의로부터 다음과 같이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독립일 필요충분조건을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8992" y="4678698"/>
            <a:ext cx="2214578" cy="60232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613150" y="4791232"/>
          <a:ext cx="1814513" cy="307975"/>
        </p:xfrm>
        <a:graphic>
          <a:graphicData uri="http://schemas.openxmlformats.org/presentationml/2006/ole">
            <p:oleObj spid="_x0000_s562180" name="Equation" r:id="rId5" imgW="1307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8662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결합확률질량함수의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42910" y="1142984"/>
            <a:ext cx="8001056" cy="1643079"/>
            <a:chOff x="642910" y="1357298"/>
            <a:chExt cx="8001056" cy="1643079"/>
          </a:xfrm>
        </p:grpSpPr>
        <p:graphicFrame>
          <p:nvGraphicFramePr>
            <p:cNvPr id="34" name="Object 27"/>
            <p:cNvGraphicFramePr>
              <a:graphicFrameLocks noChangeAspect="1"/>
            </p:cNvGraphicFramePr>
            <p:nvPr/>
          </p:nvGraphicFramePr>
          <p:xfrm>
            <a:off x="714347" y="1928802"/>
            <a:ext cx="2077469" cy="500066"/>
          </p:xfrm>
          <a:graphic>
            <a:graphicData uri="http://schemas.openxmlformats.org/presentationml/2006/ole">
              <p:oleObj spid="_x0000_s520193" name="Equation" r:id="rId5" imgW="1498320" imgH="368280" progId="Equation.DSMT4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642910" y="1357298"/>
              <a:ext cx="8001056" cy="4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Both"/>
              </a:pPr>
              <a:r>
                <a:rPr lang="ko-KR" altLang="en-US" dirty="0" smtClean="0">
                  <a:latin typeface="Book Antiqua" pitchFamily="18" charset="0"/>
                  <a:ea typeface="+mn-ea"/>
                </a:rPr>
                <a:t>임의의 실수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x, y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에 대하여 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f(x, y) </a:t>
              </a:r>
              <a:r>
                <a:rPr lang="en-US" altLang="ko-KR" i="1" dirty="0" smtClean="0">
                  <a:latin typeface="Book Antiqua" pitchFamily="18" charset="0"/>
                  <a:ea typeface="바탕"/>
                </a:rPr>
                <a:t>≥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 0</a:t>
              </a:r>
              <a:r>
                <a:rPr lang="ko-KR" altLang="en-US" dirty="0" smtClean="0">
                  <a:latin typeface="Book Antiqua" pitchFamily="18" charset="0"/>
                  <a:ea typeface="+mn-ea"/>
                </a:rPr>
                <a:t>이다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.</a:t>
              </a:r>
            </a:p>
          </p:txBody>
        </p:sp>
        <p:graphicFrame>
          <p:nvGraphicFramePr>
            <p:cNvPr id="520194" name="Object 27"/>
            <p:cNvGraphicFramePr>
              <a:graphicFrameLocks noChangeAspect="1"/>
            </p:cNvGraphicFramePr>
            <p:nvPr/>
          </p:nvGraphicFramePr>
          <p:xfrm>
            <a:off x="731838" y="2500314"/>
            <a:ext cx="3944937" cy="500063"/>
          </p:xfrm>
          <a:graphic>
            <a:graphicData uri="http://schemas.openxmlformats.org/presentationml/2006/ole">
              <p:oleObj spid="_x0000_s520194" name="Equation" r:id="rId6" imgW="2844720" imgH="368280" progId="Equation.DSMT4">
                <p:embed/>
              </p:oleObj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622842" y="3143248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공정한 주사위 두 개를 던져서 나온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작은 눈의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큰 눈의 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만일 두 눈의 수가 같으면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= 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결합확률질량함수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f(x, y)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≥ 4, Y ≥ 4)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44921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34" y="4937951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눈의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결과가 </a:t>
            </a:r>
            <a:r>
              <a:rPr lang="en-US" altLang="ko-KR" i="1" dirty="0" smtClean="0">
                <a:latin typeface="Book Antiqua" pitchFamily="18" charset="0"/>
              </a:rPr>
              <a:t>(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, 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인 경우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두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눈의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결과가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, j), (j,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&lt; j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경우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20195" name="Object 27"/>
          <p:cNvGraphicFramePr>
            <a:graphicFrameLocks noChangeAspect="1"/>
          </p:cNvGraphicFramePr>
          <p:nvPr/>
        </p:nvGraphicFramePr>
        <p:xfrm>
          <a:off x="3500430" y="4865522"/>
          <a:ext cx="1760537" cy="533400"/>
        </p:xfrm>
        <a:graphic>
          <a:graphicData uri="http://schemas.openxmlformats.org/presentationml/2006/ole">
            <p:oleObj spid="_x0000_s520195" name="Equation" r:id="rId7" imgW="1269720" imgH="393480" progId="Equation.DSMT4">
              <p:embed/>
            </p:oleObj>
          </a:graphicData>
        </a:graphic>
      </p:graphicFrame>
      <p:graphicFrame>
        <p:nvGraphicFramePr>
          <p:cNvPr id="520197" name="Object 27"/>
          <p:cNvGraphicFramePr>
            <a:graphicFrameLocks noChangeAspect="1"/>
          </p:cNvGraphicFramePr>
          <p:nvPr/>
        </p:nvGraphicFramePr>
        <p:xfrm>
          <a:off x="4848240" y="5416478"/>
          <a:ext cx="1795462" cy="533400"/>
        </p:xfrm>
        <a:graphic>
          <a:graphicData uri="http://schemas.openxmlformats.org/presentationml/2006/ole">
            <p:oleObj spid="_x0000_s520197" name="Equation" r:id="rId8" imgW="1295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30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독립성을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2553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71472" y="1275227"/>
          <a:ext cx="7786688" cy="1654175"/>
        </p:xfrm>
        <a:graphic>
          <a:graphicData uri="http://schemas.openxmlformats.org/presentationml/2006/ole">
            <p:oleObj spid="_x0000_s565250" name="Equation" r:id="rId4" imgW="5613120" imgH="12189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70261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5251" name="Object 3"/>
          <p:cNvGraphicFramePr>
            <a:graphicFrameLocks noChangeAspect="1"/>
          </p:cNvGraphicFramePr>
          <p:nvPr/>
        </p:nvGraphicFramePr>
        <p:xfrm>
          <a:off x="1689100" y="4092575"/>
          <a:ext cx="5670550" cy="654050"/>
        </p:xfrm>
        <a:graphic>
          <a:graphicData uri="http://schemas.openxmlformats.org/presentationml/2006/ole">
            <p:oleObj spid="_x0000_s565251" name="Equation" r:id="rId5" imgW="4089240" imgH="482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477418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 = 1, 2, y = 1, 2, …, 6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f(x,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 = 1/12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31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93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697038" y="893751"/>
          <a:ext cx="5653087" cy="963613"/>
        </p:xfrm>
        <a:graphic>
          <a:graphicData uri="http://schemas.openxmlformats.org/presentationml/2006/ole">
            <p:oleObj spid="_x0000_s566274" name="Equation" r:id="rId4" imgW="4076640" imgH="7110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189355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(x, y) = (1, 1)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f(x, y) = 0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≠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Y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(y</a:t>
            </a:r>
            <a:r>
              <a:rPr lang="en-US" altLang="ko-KR" i="1" dirty="0" smtClean="0">
                <a:latin typeface="Book Antiqua" pitchFamily="18" charset="0"/>
              </a:rPr>
              <a:t>)  = 1/64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 아니다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00037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714480" y="3406784"/>
          <a:ext cx="4665663" cy="1308100"/>
        </p:xfrm>
        <a:graphic>
          <a:graphicData uri="http://schemas.openxmlformats.org/presentationml/2006/ole">
            <p:oleObj spid="_x0000_s566275" name="Equation" r:id="rId5" imgW="3365280" imgH="96516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85776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0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x ≤ 1,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0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y ≤ 1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i="1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 아니다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2433651" y="5119435"/>
          <a:ext cx="3995737" cy="585787"/>
        </p:xfrm>
        <a:graphic>
          <a:graphicData uri="http://schemas.openxmlformats.org/presentationml/2006/ole">
            <p:oleObj spid="_x0000_s566276" name="Equation" r:id="rId6" imgW="2882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93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(4)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670061" y="928688"/>
          <a:ext cx="4545013" cy="930275"/>
        </p:xfrm>
        <a:graphic>
          <a:graphicData uri="http://schemas.openxmlformats.org/presentationml/2006/ole">
            <p:oleObj spid="_x0000_s567298" name="Equation" r:id="rId4" imgW="3276360" imgH="685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240832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&gt; 0, y</a:t>
            </a:r>
            <a:r>
              <a:rPr lang="ko-KR" altLang="en-US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&gt; 0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i="1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084513" y="2798763"/>
          <a:ext cx="2693987" cy="327025"/>
        </p:xfrm>
        <a:graphic>
          <a:graphicData uri="http://schemas.openxmlformats.org/presentationml/2006/ole">
            <p:oleObj spid="_x0000_s567299" name="Equation" r:id="rId5" imgW="19429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33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93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확률변수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Y, </a:t>
            </a:r>
            <a:r>
              <a:rPr lang="en-US" altLang="ko-KR" b="1" dirty="0" smtClean="0">
                <a:latin typeface="Book Antiqua" pitchFamily="18" charset="0"/>
              </a:rPr>
              <a:t>Z</a:t>
            </a:r>
            <a:r>
              <a:rPr lang="ko-KR" altLang="en-US" dirty="0" smtClean="0">
                <a:latin typeface="Book Antiqua" pitchFamily="18" charset="0"/>
              </a:rPr>
              <a:t>에 대하여 다음이 성립할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X, Y, </a:t>
            </a:r>
            <a:r>
              <a:rPr lang="en-US" altLang="ko-KR" b="1" dirty="0" smtClean="0">
                <a:latin typeface="Book Antiqua" pitchFamily="18" charset="0"/>
              </a:rPr>
              <a:t>Z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</a:rPr>
              <a:t>독립</a:t>
            </a:r>
            <a:r>
              <a:rPr lang="ko-KR" altLang="en-US" dirty="0" smtClean="0">
                <a:latin typeface="Book Antiqua" pitchFamily="18" charset="0"/>
              </a:rPr>
              <a:t>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3240" y="1545220"/>
            <a:ext cx="2857520" cy="60232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295650" y="1698625"/>
          <a:ext cx="2449513" cy="307975"/>
        </p:xfrm>
        <a:graphic>
          <a:graphicData uri="http://schemas.openxmlformats.org/presentationml/2006/ole">
            <p:oleObj spid="_x0000_s568322" name="Equation" r:id="rId4" imgW="176508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41672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확률변수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Y, </a:t>
            </a:r>
            <a:r>
              <a:rPr lang="en-US" altLang="ko-KR" b="1" dirty="0" smtClean="0">
                <a:latin typeface="Book Antiqua" pitchFamily="18" charset="0"/>
              </a:rPr>
              <a:t>Z</a:t>
            </a:r>
            <a:r>
              <a:rPr lang="ko-KR" altLang="en-US" dirty="0" smtClean="0">
                <a:latin typeface="Book Antiqua" pitchFamily="18" charset="0"/>
              </a:rPr>
              <a:t>에 대하여 다음이 성립할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X, Y, </a:t>
            </a:r>
            <a:r>
              <a:rPr lang="en-US" altLang="ko-KR" b="1" dirty="0" smtClean="0">
                <a:latin typeface="Book Antiqua" pitchFamily="18" charset="0"/>
              </a:rPr>
              <a:t>Z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</a:rPr>
              <a:t>쌍마다 독립</a:t>
            </a:r>
            <a:r>
              <a:rPr lang="ko-KR" altLang="en-US" dirty="0" smtClean="0">
                <a:latin typeface="Book Antiqua" pitchFamily="18" charset="0"/>
              </a:rPr>
              <a:t>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8992" y="3071810"/>
            <a:ext cx="2214578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613150" y="3158291"/>
          <a:ext cx="1814513" cy="923925"/>
        </p:xfrm>
        <a:graphic>
          <a:graphicData uri="http://schemas.openxmlformats.org/presentationml/2006/ole">
            <p:oleObj spid="_x0000_s568323" name="Equation" r:id="rId5" imgW="130788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940812"/>
            <a:ext cx="8143932" cy="1702370"/>
          </a:xfrm>
          <a:prstGeom prst="rect">
            <a:avLst/>
          </a:prstGeom>
          <a:solidFill>
            <a:srgbClr val="C0F3F4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034" y="869374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Book Antiqua" pitchFamily="18" charset="0"/>
              </a:rPr>
              <a:t>임의의 두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 대하여 다음은 동치이다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ko-KR" altLang="en-US" dirty="0" smtClean="0">
                <a:latin typeface="Book Antiqua" pitchFamily="18" charset="0"/>
              </a:rPr>
              <a:t>임의의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실수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F(x, y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) =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 F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Y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(y)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i="1" dirty="0" smtClean="0">
              <a:latin typeface="Book Antiqua" pitchFamily="18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</a:rPr>
              <a:t>(3)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P(a &lt; X </a:t>
            </a:r>
            <a:r>
              <a:rPr lang="en-US" altLang="ko-KR" i="1" dirty="0" smtClean="0">
                <a:latin typeface="Book Antiqua" pitchFamily="18" charset="0"/>
              </a:rPr>
              <a:t>≤ b,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c &lt; Y </a:t>
            </a:r>
            <a:r>
              <a:rPr lang="en-US" altLang="ko-KR" i="1" dirty="0" smtClean="0">
                <a:latin typeface="Book Antiqua" pitchFamily="18" charset="0"/>
              </a:rPr>
              <a:t>≤ d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) = P(a &lt; X </a:t>
            </a:r>
            <a:r>
              <a:rPr lang="en-US" altLang="ko-KR" i="1" dirty="0" smtClean="0">
                <a:latin typeface="Book Antiqua" pitchFamily="18" charset="0"/>
              </a:rPr>
              <a:t>≤ b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) P(c &lt; Y </a:t>
            </a:r>
            <a:r>
              <a:rPr lang="en-US" altLang="ko-KR" i="1" dirty="0" smtClean="0">
                <a:latin typeface="Book Antiqua" pitchFamily="18" charset="0"/>
              </a:rPr>
              <a:t>≤ d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)</a:t>
            </a:r>
            <a:endParaRPr lang="ko-KR" altLang="en-US" i="1" dirty="0" smtClean="0">
              <a:latin typeface="Book Antiqua" pitchFamily="18" charset="0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58" y="50004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정리 </a:t>
            </a:r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1]</a:t>
            </a:r>
            <a:endParaRPr lang="ko-KR" altLang="en-US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5121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 pitchFamily="18" charset="-127"/>
                <a:ea typeface="휴먼옛체" pitchFamily="18" charset="-127"/>
              </a:rPr>
              <a:t>독립에 대한 필요충분조건</a:t>
            </a:r>
            <a:endParaRPr lang="ko-KR" altLang="en-US" dirty="0"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58" y="2714620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증명</a:t>
            </a:r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]</a:t>
            </a:r>
            <a:endParaRPr lang="ko-KR" altLang="en-US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307181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latin typeface="Book Antiqua" pitchFamily="18" charset="0"/>
                <a:ea typeface="+mn-ea"/>
              </a:rPr>
              <a:t>(1) ⇔ (2)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연속확률변수인 경우에 대하여 증명함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독립이면 </a:t>
            </a:r>
            <a:r>
              <a:rPr lang="en-US" altLang="ko-KR" i="1" dirty="0" smtClean="0">
                <a:latin typeface="Book Antiqua" pitchFamily="18" charset="0"/>
              </a:rPr>
              <a:t>f(x,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이므로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69346" name="Object 2"/>
          <p:cNvGraphicFramePr>
            <a:graphicFrameLocks noChangeAspect="1"/>
          </p:cNvGraphicFramePr>
          <p:nvPr/>
        </p:nvGraphicFramePr>
        <p:xfrm>
          <a:off x="1130324" y="3861651"/>
          <a:ext cx="6870700" cy="1343025"/>
        </p:xfrm>
        <a:graphic>
          <a:graphicData uri="http://schemas.openxmlformats.org/presentationml/2006/ole">
            <p:oleObj spid="_x0000_s569346" name="Equation" r:id="rId4" imgW="4952880" imgH="99036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535443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Book Antiqua" pitchFamily="18" charset="0"/>
                <a:ea typeface="+mn-ea"/>
              </a:rPr>
              <a:t>역으로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F(x, y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=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(x) F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(y)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결합밀도함수는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570370" name="Object 2"/>
          <p:cNvGraphicFramePr>
            <a:graphicFrameLocks noChangeAspect="1"/>
          </p:cNvGraphicFramePr>
          <p:nvPr/>
        </p:nvGraphicFramePr>
        <p:xfrm>
          <a:off x="1771650" y="677863"/>
          <a:ext cx="5586413" cy="1273175"/>
        </p:xfrm>
        <a:graphic>
          <a:graphicData uri="http://schemas.openxmlformats.org/presentationml/2006/ole">
            <p:oleObj spid="_x0000_s570370" name="Equation" r:id="rId4" imgW="4025880" imgH="939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250030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(1) ⇔ (3)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독립이면 </a:t>
            </a:r>
            <a:r>
              <a:rPr lang="en-US" altLang="ko-KR" dirty="0" smtClean="0">
                <a:latin typeface="Book Antiqua" pitchFamily="18" charset="0"/>
              </a:rPr>
              <a:t>(2)</a:t>
            </a:r>
            <a:r>
              <a:rPr lang="ko-KR" altLang="en-US" dirty="0" smtClean="0">
                <a:latin typeface="Book Antiqua" pitchFamily="18" charset="0"/>
              </a:rPr>
              <a:t>에 의하여 </a:t>
            </a:r>
            <a:r>
              <a:rPr lang="en-US" altLang="ko-KR" i="1" dirty="0" smtClean="0">
                <a:latin typeface="Book Antiqua" pitchFamily="18" charset="0"/>
              </a:rPr>
              <a:t>F(x, y) = F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F</a:t>
            </a:r>
            <a:r>
              <a:rPr lang="en-US" altLang="ko-KR" i="1" baseline="-25000" dirty="0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이므로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71488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역으로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a =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- ∞, c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- ∞ , b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= x, d = 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이면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  <a:ea typeface="+mn-ea"/>
            </a:endParaRPr>
          </a:p>
          <a:p>
            <a:pPr algn="ctr"/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P(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- ∞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&lt; 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x,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- ∞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&lt; 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y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= P(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- ∞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&lt; 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x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P(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- ∞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&lt; 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y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</a:t>
            </a: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는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F(x, y) = F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(x)F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Y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(y)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와 동치이다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0716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>
                <a:latin typeface="Book Antiqua" pitchFamily="18" charset="0"/>
                <a:ea typeface="+mn-ea"/>
              </a:rPr>
              <a:t>따라서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70371" name="Object 3"/>
          <p:cNvGraphicFramePr>
            <a:graphicFrameLocks noChangeAspect="1"/>
          </p:cNvGraphicFramePr>
          <p:nvPr/>
        </p:nvGraphicFramePr>
        <p:xfrm>
          <a:off x="1377972" y="3262320"/>
          <a:ext cx="6702916" cy="1309688"/>
        </p:xfrm>
        <a:graphic>
          <a:graphicData uri="http://schemas.openxmlformats.org/presentationml/2006/ole">
            <p:oleObj spid="_x0000_s570371" name="Equation" r:id="rId5" imgW="457200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한 달 동안 인접한 두 도시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교통사고 건수를 조사한 결과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각각의 교통사고 건수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다음 결합확률함수를 갖는다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독립성을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도시의 교통사고 건수가 각각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초과하지 못할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2553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89175" y="1471513"/>
          <a:ext cx="4351338" cy="620713"/>
        </p:xfrm>
        <a:graphic>
          <a:graphicData uri="http://schemas.openxmlformats.org/presentationml/2006/ole">
            <p:oleObj spid="_x0000_s571394" name="Equation" r:id="rId4" imgW="3136680" imgH="457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70261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= 0, 1, 2, …,  y = 0, 1, 2, …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대하여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44550" y="4071942"/>
          <a:ext cx="7359650" cy="1857375"/>
        </p:xfrm>
        <a:graphic>
          <a:graphicData uri="http://schemas.openxmlformats.org/presentationml/2006/ole">
            <p:oleObj spid="_x0000_s571395" name="Equation" r:id="rId5" imgW="530856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30864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모든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= 0, 1, 2, …,  y = 0, 1, 2, …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대하여 다음이 성립한다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i="1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pPr algn="ctr"/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독립이므로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P(X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1,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= P(X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P(Y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다음 확률을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72418" name="Object 2"/>
          <p:cNvGraphicFramePr>
            <a:graphicFrameLocks noChangeAspect="1"/>
          </p:cNvGraphicFramePr>
          <p:nvPr/>
        </p:nvGraphicFramePr>
        <p:xfrm>
          <a:off x="3048000" y="928670"/>
          <a:ext cx="2976563" cy="619125"/>
        </p:xfrm>
        <a:graphic>
          <a:graphicData uri="http://schemas.openxmlformats.org/presentationml/2006/ole">
            <p:oleObj spid="_x0000_s572418" name="Equation" r:id="rId3" imgW="2145960" imgH="457200" progId="Equation.DSMT4">
              <p:embed/>
            </p:oleObj>
          </a:graphicData>
        </a:graphic>
      </p:graphicFrame>
      <p:graphicFrame>
        <p:nvGraphicFramePr>
          <p:cNvPr id="572419" name="Object 3"/>
          <p:cNvGraphicFramePr>
            <a:graphicFrameLocks noChangeAspect="1"/>
          </p:cNvGraphicFramePr>
          <p:nvPr/>
        </p:nvGraphicFramePr>
        <p:xfrm>
          <a:off x="2214546" y="2714620"/>
          <a:ext cx="4579938" cy="1200150"/>
        </p:xfrm>
        <a:graphic>
          <a:graphicData uri="http://schemas.openxmlformats.org/presentationml/2006/ole">
            <p:oleObj spid="_x0000_s572419" name="Equation" r:id="rId4" imgW="3124080" imgH="8380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4051155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P(X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1,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 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= P(X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P(Y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≤ 1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바탕"/>
              </a:rPr>
              <a:t>) = (0.4060)(0.1991)=0.0808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868" y="2000240"/>
            <a:ext cx="1785950" cy="53088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71480"/>
            <a:ext cx="16430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항등분포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698874" y="2076451"/>
          <a:ext cx="1472635" cy="372965"/>
        </p:xfrm>
        <a:graphic>
          <a:graphicData uri="http://schemas.openxmlformats.org/presentationml/2006/ole">
            <p:oleObj spid="_x0000_s574466" name="Equation" r:id="rId4" imgW="87624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121442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밀도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함수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대하여 다음이 성립하는 경우에</a:t>
            </a:r>
            <a:r>
              <a:rPr lang="en-US" altLang="ko-KR" i="1" dirty="0" smtClean="0">
                <a:latin typeface="Book Antiqua" pitchFamily="18" charset="0"/>
              </a:rPr>
              <a:t> 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항등적으로 분포한다</a:t>
            </a:r>
            <a:r>
              <a:rPr lang="en-US" altLang="ko-KR" dirty="0" smtClean="0">
                <a:latin typeface="Book Antiqua" pitchFamily="18" charset="0"/>
              </a:rPr>
              <a:t>(identically distributed)</a:t>
            </a:r>
            <a:r>
              <a:rPr lang="ko-KR" altLang="en-US" dirty="0" smtClean="0">
                <a:latin typeface="Book Antiqua" pitchFamily="18" charset="0"/>
              </a:rPr>
              <a:t>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711231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독립이고 </a:t>
            </a:r>
            <a:r>
              <a:rPr lang="ko-KR" altLang="en-US" dirty="0" err="1" smtClean="0">
                <a:latin typeface="Book Antiqua" pitchFamily="18" charset="0"/>
              </a:rPr>
              <a:t>항등적으로</a:t>
            </a:r>
            <a:r>
              <a:rPr lang="ko-KR" altLang="en-US" dirty="0" smtClean="0">
                <a:latin typeface="Book Antiqua" pitchFamily="18" charset="0"/>
              </a:rPr>
              <a:t> 분포를 이룬다면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간단히 </a:t>
            </a:r>
            <a:r>
              <a:rPr lang="en-US" altLang="ko-KR" dirty="0" err="1" smtClean="0">
                <a:latin typeface="Book Antiqua" pitchFamily="18" charset="0"/>
              </a:rPr>
              <a:t>i.i.d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확률변수라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0034" y="378619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385762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결합확률밀도함수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f(x, y) = e</a:t>
            </a:r>
            <a:r>
              <a:rPr lang="en-US" altLang="ko-KR" i="1" baseline="40000" dirty="0" smtClean="0">
                <a:latin typeface="Book Antiqua" pitchFamily="18" charset="0"/>
              </a:rPr>
              <a:t>–(x + y)</a:t>
            </a:r>
            <a:r>
              <a:rPr lang="en-US" altLang="ko-KR" i="1" dirty="0" smtClean="0">
                <a:latin typeface="Book Antiqua" pitchFamily="18" charset="0"/>
              </a:rPr>
              <a:t> ,  x &gt; 0, y &gt; 0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34555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e</a:t>
            </a:r>
            <a:r>
              <a:rPr lang="en-US" altLang="ko-KR" i="1" baseline="40000" dirty="0" smtClean="0">
                <a:latin typeface="Book Antiqua" pitchFamily="18" charset="0"/>
              </a:rPr>
              <a:t>–x</a:t>
            </a:r>
            <a:r>
              <a:rPr lang="en-US" altLang="ko-KR" i="1" dirty="0" smtClean="0">
                <a:latin typeface="Book Antiqua" pitchFamily="18" charset="0"/>
              </a:rPr>
              <a:t> ,  x &gt; 0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                                             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 = e</a:t>
            </a:r>
            <a:r>
              <a:rPr lang="en-US" altLang="ko-KR" i="1" baseline="40000" dirty="0" smtClean="0">
                <a:latin typeface="Book Antiqua" pitchFamily="18" charset="0"/>
              </a:rPr>
              <a:t>–y</a:t>
            </a:r>
            <a:r>
              <a:rPr lang="en-US" altLang="ko-KR" i="1" dirty="0" smtClean="0">
                <a:latin typeface="Book Antiqua" pitchFamily="18" charset="0"/>
              </a:rPr>
              <a:t> ,   y &gt; 0</a:t>
            </a:r>
            <a:endParaRPr lang="ko-KR" altLang="en-US" i="1" dirty="0" smtClean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140123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f(x,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(x) = e</a:t>
            </a:r>
            <a:r>
              <a:rPr lang="en-US" altLang="ko-KR" i="1" baseline="40000" dirty="0" smtClean="0">
                <a:latin typeface="Book Antiqua" pitchFamily="18" charset="0"/>
              </a:rPr>
              <a:t>–(x + y)</a:t>
            </a:r>
            <a:r>
              <a:rPr lang="en-US" altLang="ko-KR" i="1" dirty="0" smtClean="0">
                <a:latin typeface="Book Antiqua" pitchFamily="18" charset="0"/>
              </a:rPr>
              <a:t>,  x &gt; 0, y &gt; 0 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(x) = e</a:t>
            </a:r>
            <a:r>
              <a:rPr lang="en-US" altLang="ko-KR" i="1" baseline="40000" dirty="0" smtClean="0">
                <a:latin typeface="Book Antiqua" pitchFamily="18" charset="0"/>
              </a:rPr>
              <a:t>–x</a:t>
            </a:r>
            <a:r>
              <a:rPr lang="en-US" altLang="ko-KR" i="1" dirty="0" smtClean="0">
                <a:latin typeface="Book Antiqua" pitchFamily="18" charset="0"/>
              </a:rPr>
              <a:t> ,  x &gt; 0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dirty="0" err="1" smtClean="0">
                <a:latin typeface="Book Antiqua" pitchFamily="18" charset="0"/>
              </a:rPr>
              <a:t>i.i.d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확률변수이다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i="1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결합분포가 다음과 같을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  <a:latin typeface="Book Antiqua" pitchFamily="18" charset="0"/>
              </a:rPr>
              <a:t>i.i.d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확률변수인지 보여라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00037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4348" y="1400170"/>
          <a:ext cx="4016375" cy="1314450"/>
        </p:xfrm>
        <a:graphic>
          <a:graphicData uri="http://schemas.openxmlformats.org/presentationml/2006/ole">
            <p:oleObj spid="_x0000_s573442" name="Equation" r:id="rId4" imgW="2895480" imgH="9651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44768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결합확률밀도함수와 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1727200" y="3836058"/>
          <a:ext cx="5675313" cy="1547812"/>
        </p:xfrm>
        <a:graphic>
          <a:graphicData uri="http://schemas.openxmlformats.org/presentationml/2006/ole">
            <p:oleObj spid="_x0000_s573443" name="Equation" r:id="rId5" imgW="4089240" imgH="11430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544794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 &gt; 0, y &gt; 0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</a:rPr>
              <a:t>f(x,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57148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결합확률표를</a:t>
            </a:r>
            <a:r>
              <a:rPr lang="ko-KR" altLang="en-US" dirty="0" smtClean="0"/>
              <a:t> 얻는다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500166" y="1071546"/>
          <a:ext cx="6095999" cy="251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64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         </a:t>
                      </a: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Y</a:t>
                      </a:r>
                    </a:p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4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1527222" y="1103282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2643174" y="3857628"/>
          <a:ext cx="3205163" cy="655637"/>
        </p:xfrm>
        <a:graphic>
          <a:graphicData uri="http://schemas.openxmlformats.org/presentationml/2006/ole">
            <p:oleObj spid="_x0000_s518148" name="Equation" r:id="rId4" imgW="2311200" imgH="4824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0034" y="400050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결합확률질량함수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596075" y="4753739"/>
          <a:ext cx="5986463" cy="828675"/>
        </p:xfrm>
        <a:graphic>
          <a:graphicData uri="http://schemas.openxmlformats.org/presentationml/2006/ole">
            <p:oleObj spid="_x0000_s518149" name="Equation" r:id="rId5" imgW="431784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조건부 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93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그러나 </a:t>
            </a:r>
            <a:r>
              <a:rPr lang="en-US" altLang="ko-KR" i="1" dirty="0" smtClean="0">
                <a:latin typeface="Book Antiqua" pitchFamily="18" charset="0"/>
              </a:rPr>
              <a:t>x &gt; 0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2e </a:t>
            </a:r>
            <a:r>
              <a:rPr lang="en-US" altLang="ko-KR" i="1" baseline="40000" dirty="0" smtClean="0">
                <a:latin typeface="Book Antiqua" pitchFamily="18" charset="0"/>
              </a:rPr>
              <a:t>-2</a:t>
            </a:r>
            <a:r>
              <a:rPr lang="en-US" altLang="ko-KR" i="1" baseline="40000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≠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Y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</a:t>
            </a:r>
            <a:r>
              <a:rPr lang="en-US" altLang="ko-KR" i="1" dirty="0" smtClean="0">
                <a:latin typeface="Book Antiqua" pitchFamily="18" charset="0"/>
              </a:rPr>
              <a:t>) = 3e </a:t>
            </a:r>
            <a:r>
              <a:rPr lang="en-US" altLang="ko-KR" i="1" baseline="40000" dirty="0" smtClean="0">
                <a:latin typeface="Book Antiqua" pitchFamily="18" charset="0"/>
              </a:rPr>
              <a:t>-3x</a:t>
            </a:r>
            <a:r>
              <a:rPr lang="ko-KR" altLang="en-US" dirty="0" smtClean="0">
                <a:latin typeface="Book Antiqua" pitchFamily="18" charset="0"/>
              </a:rPr>
              <a:t>이므로 항등분포는 아니다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09161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주변확률질량함수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97038" y="1434433"/>
          <a:ext cx="5653087" cy="963613"/>
        </p:xfrm>
        <a:graphic>
          <a:graphicData uri="http://schemas.openxmlformats.org/presentationml/2006/ole">
            <p:oleObj spid="_x0000_s575490" name="Equation" r:id="rId4" imgW="4076640" imgH="7110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434232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 = 0, 1, 2, 3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(x) 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항등분포를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r>
              <a:rPr lang="ko-KR" altLang="en-US" dirty="0" smtClean="0">
                <a:latin typeface="Book Antiqua" pitchFamily="18" charset="0"/>
              </a:rPr>
              <a:t>그러나  </a:t>
            </a:r>
            <a:r>
              <a:rPr lang="en-US" altLang="ko-KR" i="1" dirty="0" smtClean="0">
                <a:latin typeface="Book Antiqua" pitchFamily="18" charset="0"/>
              </a:rPr>
              <a:t>(x, y) = (1, 1)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f(x, y) = 0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≠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Y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(y</a:t>
            </a:r>
            <a:r>
              <a:rPr lang="en-US" altLang="ko-KR" i="1" dirty="0" smtClean="0">
                <a:latin typeface="Book Antiqua" pitchFamily="18" charset="0"/>
              </a:rPr>
              <a:t>)  = 1/64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독립이 아니다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41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3802" y="540658"/>
            <a:ext cx="327846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3.3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결합분포에 대한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기댓값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14298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두 확률변수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</a:t>
            </a:r>
            <a:r>
              <a:rPr lang="ko-KR" altLang="en-US" dirty="0" smtClean="0">
                <a:latin typeface="Book Antiqua" pitchFamily="18" charset="0"/>
              </a:rPr>
              <a:t>의 결합확률함수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에 대하여 기댓값 </a:t>
            </a:r>
            <a:r>
              <a:rPr lang="en-US" altLang="ko-KR" i="1" dirty="0" smtClean="0">
                <a:latin typeface="Book Antiqua" pitchFamily="18" charset="0"/>
              </a:rPr>
              <a:t>E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u(X, Y)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를 다음과 같이 정의한다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1000100" y="1857364"/>
            <a:ext cx="7031746" cy="1408212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1142071" y="2020975"/>
          <a:ext cx="6711950" cy="1146175"/>
        </p:xfrm>
        <a:graphic>
          <a:graphicData uri="http://schemas.openxmlformats.org/presentationml/2006/ole">
            <p:oleObj spid="_x0000_s576516" name="Equation" r:id="rId4" imgW="4076640" imgH="711000" progId="Equation.DSMT4">
              <p:embed/>
            </p:oleObj>
          </a:graphicData>
        </a:graphic>
      </p:graphicFrame>
      <p:graphicFrame>
        <p:nvGraphicFramePr>
          <p:cNvPr id="576517" name="Object 27"/>
          <p:cNvGraphicFramePr>
            <a:graphicFrameLocks noChangeAspect="1"/>
          </p:cNvGraphicFramePr>
          <p:nvPr/>
        </p:nvGraphicFramePr>
        <p:xfrm>
          <a:off x="1331913" y="3623676"/>
          <a:ext cx="5740417" cy="2162778"/>
        </p:xfrm>
        <a:graphic>
          <a:graphicData uri="http://schemas.openxmlformats.org/presentationml/2006/ole">
            <p:oleObj spid="_x0000_s576517" name="Equation" r:id="rId5" imgW="3759120" imgH="1447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42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결합확률질량함수가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E(X), E(X + Y), E(XY)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92893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428860" y="1591680"/>
          <a:ext cx="407196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745015"/>
                <a:gridCol w="714380"/>
              </a:tblGrid>
              <a:tr h="469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         Y</a:t>
                      </a:r>
                    </a:p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0.08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0.14</a:t>
                      </a:r>
                      <a:endParaRPr lang="ko-KR" altLang="en-US" sz="1400" i="1" dirty="0" smtClean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439134" y="1643050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7538" name="Object 2"/>
          <p:cNvGraphicFramePr>
            <a:graphicFrameLocks noChangeAspect="1"/>
          </p:cNvGraphicFramePr>
          <p:nvPr/>
        </p:nvGraphicFramePr>
        <p:xfrm>
          <a:off x="1551056" y="5061800"/>
          <a:ext cx="4514850" cy="906463"/>
        </p:xfrm>
        <a:graphic>
          <a:graphicData uri="http://schemas.openxmlformats.org/presentationml/2006/ole">
            <p:oleObj spid="_x0000_s577538" name="Equation" r:id="rId4" imgW="3276360" imgH="672840" progId="Equation.DSMT4">
              <p:embed/>
            </p:oleObj>
          </a:graphicData>
        </a:graphic>
      </p:graphicFrame>
      <p:graphicFrame>
        <p:nvGraphicFramePr>
          <p:cNvPr id="577539" name="Object 3"/>
          <p:cNvGraphicFramePr>
            <a:graphicFrameLocks noChangeAspect="1"/>
          </p:cNvGraphicFramePr>
          <p:nvPr/>
        </p:nvGraphicFramePr>
        <p:xfrm>
          <a:off x="1695550" y="3000372"/>
          <a:ext cx="4356100" cy="855663"/>
        </p:xfrm>
        <a:graphic>
          <a:graphicData uri="http://schemas.openxmlformats.org/presentationml/2006/ole">
            <p:oleObj spid="_x0000_s577539" name="Equation" r:id="rId5" imgW="3162240" imgH="634680" progId="Equation.DSMT4">
              <p:embed/>
            </p:oleObj>
          </a:graphicData>
        </a:graphic>
      </p:graphicFrame>
      <p:graphicFrame>
        <p:nvGraphicFramePr>
          <p:cNvPr id="577540" name="Object 4"/>
          <p:cNvGraphicFramePr>
            <a:graphicFrameLocks noChangeAspect="1"/>
          </p:cNvGraphicFramePr>
          <p:nvPr/>
        </p:nvGraphicFramePr>
        <p:xfrm>
          <a:off x="1357313" y="4071942"/>
          <a:ext cx="7050087" cy="908050"/>
        </p:xfrm>
        <a:graphic>
          <a:graphicData uri="http://schemas.openxmlformats.org/presentationml/2006/ole">
            <p:oleObj spid="_x0000_s577540" name="Equation" r:id="rId6" imgW="5117760" imgH="672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43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93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기댓값은</a:t>
            </a:r>
            <a:r>
              <a:rPr lang="ko-KR" altLang="en-US" dirty="0" smtClean="0">
                <a:latin typeface="Book Antiqua" pitchFamily="18" charset="0"/>
              </a:rPr>
              <a:t> 선형적 성질이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857356" y="1000108"/>
            <a:ext cx="5214974" cy="66349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2112963" y="1163052"/>
          <a:ext cx="4767262" cy="347662"/>
        </p:xfrm>
        <a:graphic>
          <a:graphicData uri="http://schemas.openxmlformats.org/presentationml/2006/ole">
            <p:oleObj spid="_x0000_s578562" name="Equation" r:id="rId4" imgW="2895480" imgH="215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00024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두 확률변수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</a:t>
            </a:r>
            <a:r>
              <a:rPr lang="ko-KR" altLang="en-US" dirty="0" smtClean="0">
                <a:latin typeface="Book Antiqua" pitchFamily="18" charset="0"/>
              </a:rPr>
              <a:t>가 독립이면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곱의 </a:t>
            </a:r>
            <a:r>
              <a:rPr lang="ko-KR" altLang="en-US" dirty="0" err="1" smtClean="0">
                <a:latin typeface="Book Antiqua" pitchFamily="18" charset="0"/>
              </a:rPr>
              <a:t>기댓값은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기댓값의</a:t>
            </a:r>
            <a:r>
              <a:rPr lang="ko-KR" altLang="en-US" dirty="0" smtClean="0">
                <a:latin typeface="Book Antiqua" pitchFamily="18" charset="0"/>
              </a:rPr>
              <a:t> 곱과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286116" y="2551196"/>
            <a:ext cx="2500330" cy="66349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3481388" y="2714624"/>
          <a:ext cx="2028825" cy="347662"/>
        </p:xfrm>
        <a:graphic>
          <a:graphicData uri="http://schemas.openxmlformats.org/presentationml/2006/ole">
            <p:oleObj spid="_x0000_s578564" name="Equation" r:id="rId5" imgW="1231560" imgH="215640" progId="Equation.DSMT4">
              <p:embed/>
            </p:oleObj>
          </a:graphicData>
        </a:graphic>
      </p:graphicFrame>
      <p:graphicFrame>
        <p:nvGraphicFramePr>
          <p:cNvPr id="578565" name="Object 5"/>
          <p:cNvGraphicFramePr>
            <a:graphicFrameLocks noChangeAspect="1"/>
          </p:cNvGraphicFramePr>
          <p:nvPr/>
        </p:nvGraphicFramePr>
        <p:xfrm>
          <a:off x="1922463" y="3857628"/>
          <a:ext cx="4557712" cy="1819275"/>
        </p:xfrm>
        <a:graphic>
          <a:graphicData uri="http://schemas.openxmlformats.org/presentationml/2006/ole">
            <p:oleObj spid="_x0000_s578565" name="Equation" r:id="rId6" imgW="2984400" imgH="121896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334542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예를 들어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이산 확률변수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</a:t>
            </a:r>
            <a:r>
              <a:rPr lang="ko-KR" altLang="en-US" dirty="0" smtClean="0">
                <a:latin typeface="Book Antiqua" pitchFamily="18" charset="0"/>
              </a:rPr>
              <a:t>가 독립이면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f(x, y) 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5715016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</a:rPr>
              <a:t>그러나 역은 성립하지 않는다</a:t>
            </a:r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44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f(x, y) = 3e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–(x+3y)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 &gt; 0, y &gt; 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독립성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             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E(Y)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  (4)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E(XY)</a:t>
            </a:r>
            <a:endParaRPr lang="en-US" altLang="ko-KR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573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30467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308225" y="2714620"/>
          <a:ext cx="4511675" cy="928687"/>
        </p:xfrm>
        <a:graphic>
          <a:graphicData uri="http://schemas.openxmlformats.org/presentationml/2006/ole">
            <p:oleObj spid="_x0000_s579587" name="Equation" r:id="rId4" imgW="3251160" imgH="6858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370261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f(x, y) = 3e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–(x+3y) </a:t>
            </a:r>
            <a:r>
              <a:rPr lang="en-US" altLang="ko-KR" i="1" dirty="0" smtClean="0">
                <a:latin typeface="Book Antiqua" pitchFamily="18" charset="0"/>
              </a:rPr>
              <a:t>=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독립이다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579590" name="Object 6"/>
          <p:cNvGraphicFramePr>
            <a:graphicFrameLocks noChangeAspect="1"/>
          </p:cNvGraphicFramePr>
          <p:nvPr/>
        </p:nvGraphicFramePr>
        <p:xfrm>
          <a:off x="570755" y="4091842"/>
          <a:ext cx="4562475" cy="1684338"/>
        </p:xfrm>
        <a:graphic>
          <a:graphicData uri="http://schemas.openxmlformats.org/presentationml/2006/ole">
            <p:oleObj spid="_x0000_s579590" name="Equation" r:id="rId5" imgW="3288960" imgH="124452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577431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그러므로 </a:t>
            </a:r>
            <a:r>
              <a:rPr lang="en-US" altLang="ko-KR" i="1" dirty="0" smtClean="0">
                <a:solidFill>
                  <a:srgbClr val="FF66FF"/>
                </a:solidFill>
                <a:latin typeface="Book Antiqua" pitchFamily="18" charset="0"/>
              </a:rPr>
              <a:t>E(XY) = E(X)E(Y)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가 성립한다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결합확률밀도함수가 다음과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독립성을 조사하라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), 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E(Y),  E(XY)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i="1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i="1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4881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250030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246313" y="2857496"/>
          <a:ext cx="4017962" cy="1135062"/>
        </p:xfrm>
        <a:graphic>
          <a:graphicData uri="http://schemas.openxmlformats.org/presentationml/2006/ole">
            <p:oleObj spid="_x0000_s580610" name="Equation" r:id="rId4" imgW="2895480" imgH="8380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400050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f(x, y)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+mn-ea"/>
              </a:rPr>
              <a:t>≠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는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rgbClr val="FF66FF"/>
                </a:solidFill>
                <a:latin typeface="Book Antiqua" pitchFamily="18" charset="0"/>
              </a:rPr>
              <a:t>독립이 아니다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580612" name="Object 4"/>
          <p:cNvGraphicFramePr>
            <a:graphicFrameLocks noChangeAspect="1"/>
          </p:cNvGraphicFramePr>
          <p:nvPr/>
        </p:nvGraphicFramePr>
        <p:xfrm>
          <a:off x="2428860" y="1693940"/>
          <a:ext cx="4246562" cy="568325"/>
        </p:xfrm>
        <a:graphic>
          <a:graphicData uri="http://schemas.openxmlformats.org/presentationml/2006/ole">
            <p:oleObj spid="_x0000_s580612" name="Equation" r:id="rId5" imgW="3060360" imgH="419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442913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X,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XY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0613" name="Object 5"/>
          <p:cNvGraphicFramePr>
            <a:graphicFrameLocks noChangeAspect="1"/>
          </p:cNvGraphicFramePr>
          <p:nvPr/>
        </p:nvGraphicFramePr>
        <p:xfrm>
          <a:off x="2192347" y="4817144"/>
          <a:ext cx="3736975" cy="1100138"/>
        </p:xfrm>
        <a:graphic>
          <a:graphicData uri="http://schemas.openxmlformats.org/presentationml/2006/ole">
            <p:oleObj spid="_x0000_s580613" name="Equation" r:id="rId6" imgW="2692080" imgH="812520" progId="Equation.DSMT4">
              <p:embed/>
            </p:oleObj>
          </a:graphicData>
        </a:graphic>
      </p:graphicFrame>
      <p:graphicFrame>
        <p:nvGraphicFramePr>
          <p:cNvPr id="580614" name="Object 6"/>
          <p:cNvGraphicFramePr>
            <a:graphicFrameLocks noChangeAspect="1"/>
          </p:cNvGraphicFramePr>
          <p:nvPr/>
        </p:nvGraphicFramePr>
        <p:xfrm>
          <a:off x="6500826" y="5429264"/>
          <a:ext cx="1709737" cy="292100"/>
        </p:xfrm>
        <a:graphic>
          <a:graphicData uri="http://schemas.openxmlformats.org/presentationml/2006/ole">
            <p:oleObj spid="_x0000_s580614" name="Equation" r:id="rId7" imgW="12315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46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1188" y="1683666"/>
            <a:ext cx="3786214" cy="53088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71480"/>
            <a:ext cx="235745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종속관계의 척도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706688" y="1759876"/>
          <a:ext cx="3459162" cy="373063"/>
        </p:xfrm>
        <a:graphic>
          <a:graphicData uri="http://schemas.openxmlformats.org/presentationml/2006/ole">
            <p:oleObj spid="_x0000_s581634" name="Equation" r:id="rId4" imgW="205740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12144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공분산</a:t>
            </a:r>
            <a:r>
              <a:rPr lang="en-US" altLang="ko-KR" dirty="0" smtClean="0">
                <a:latin typeface="Book Antiqua" pitchFamily="18" charset="0"/>
              </a:rPr>
              <a:t>(covariance) : </a:t>
            </a:r>
            <a:r>
              <a:rPr lang="ko-KR" altLang="en-US" dirty="0" smtClean="0">
                <a:latin typeface="Book Antiqua" pitchFamily="18" charset="0"/>
              </a:rPr>
              <a:t>다음과 같이 정의한다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711231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 상관계수</a:t>
            </a:r>
            <a:r>
              <a:rPr lang="en-US" altLang="ko-KR" dirty="0" smtClean="0">
                <a:latin typeface="Book Antiqua" pitchFamily="18" charset="0"/>
              </a:rPr>
              <a:t>(correlation coefficient) : </a:t>
            </a:r>
            <a:r>
              <a:rPr lang="ko-KR" altLang="en-US" dirty="0" smtClean="0">
                <a:latin typeface="Book Antiqua" pitchFamily="18" charset="0"/>
              </a:rPr>
              <a:t>다음과 같이 정의한다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6050" y="3183864"/>
            <a:ext cx="3357586" cy="88807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940050" y="3264832"/>
          <a:ext cx="2990850" cy="704850"/>
        </p:xfrm>
        <a:graphic>
          <a:graphicData uri="http://schemas.openxmlformats.org/presentationml/2006/ole">
            <p:oleObj spid="_x0000_s581635" name="Equation" r:id="rId5" imgW="1777680" imgH="4316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4586125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err="1" smtClean="0">
                <a:latin typeface="Book Antiqua" pitchFamily="18" charset="0"/>
              </a:rPr>
              <a:t>공분산의</a:t>
            </a:r>
            <a:r>
              <a:rPr lang="ko-KR" altLang="en-US" dirty="0" smtClean="0">
                <a:latin typeface="Book Antiqua" pitchFamily="18" charset="0"/>
              </a:rPr>
              <a:t> 단위는 확률변수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X, 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단위의 곱으로 나타난다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예를 들어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키</a:t>
            </a:r>
            <a:r>
              <a:rPr lang="en-US" altLang="ko-KR" dirty="0" smtClean="0">
                <a:latin typeface="Book Antiqua" pitchFamily="18" charset="0"/>
              </a:rPr>
              <a:t>(cm)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는 몸무게</a:t>
            </a:r>
            <a:r>
              <a:rPr lang="en-US" altLang="ko-KR" dirty="0" smtClean="0">
                <a:latin typeface="Book Antiqua" pitchFamily="18" charset="0"/>
              </a:rPr>
              <a:t>(kg)</a:t>
            </a:r>
            <a:r>
              <a:rPr lang="ko-KR" altLang="en-US" dirty="0" smtClean="0">
                <a:latin typeface="Book Antiqua" pitchFamily="18" charset="0"/>
              </a:rPr>
              <a:t>이면 공분산의 단위는 </a:t>
            </a:r>
            <a:r>
              <a:rPr lang="en-US" altLang="ko-KR" dirty="0" err="1" smtClean="0">
                <a:latin typeface="Book Antiqua" pitchFamily="18" charset="0"/>
              </a:rPr>
              <a:t>cm</a:t>
            </a:r>
            <a:r>
              <a:rPr lang="en-US" altLang="ko-KR" dirty="0" err="1" smtClean="0">
                <a:latin typeface="바탕"/>
                <a:ea typeface="바탕"/>
              </a:rPr>
              <a:t>∙</a:t>
            </a:r>
            <a:r>
              <a:rPr lang="en-US" altLang="ko-KR" dirty="0" err="1" smtClean="0">
                <a:latin typeface="Book Antiqua" pitchFamily="18" charset="0"/>
              </a:rPr>
              <a:t>kg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따라서 단위에 있어서 모호함을 갖지만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상관계수는 동일한 단위로 나누므로 단위가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47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00026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공분산의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성질</a:t>
            </a:r>
            <a:endParaRPr lang="en-US" altLang="ko-KR" dirty="0" smtClean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582658" name="Object 2"/>
          <p:cNvGraphicFramePr>
            <a:graphicFrameLocks noChangeAspect="1"/>
          </p:cNvGraphicFramePr>
          <p:nvPr/>
        </p:nvGraphicFramePr>
        <p:xfrm>
          <a:off x="685805" y="1285873"/>
          <a:ext cx="4600575" cy="1857375"/>
        </p:xfrm>
        <a:graphic>
          <a:graphicData uri="http://schemas.openxmlformats.org/presentationml/2006/ole">
            <p:oleObj spid="_x0000_s582658" name="Equation" r:id="rId4" imgW="3314520" imgH="1371600" progId="Equation.DSMT4">
              <p:embed/>
            </p:oleObj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926863" y="3571876"/>
            <a:ext cx="200026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상관계수의 성질</a:t>
            </a:r>
            <a:endParaRPr lang="en-US" altLang="ko-KR" dirty="0" smtClean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83526" y="4244990"/>
          <a:ext cx="4406900" cy="1255712"/>
        </p:xfrm>
        <a:graphic>
          <a:graphicData uri="http://schemas.openxmlformats.org/presentationml/2006/ole">
            <p:oleObj spid="_x0000_s582659" name="Equation" r:id="rId5" imgW="3174840" imgH="927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48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결합확률밀도함수가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f(x, y) = 15x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y, 0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≤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&lt; y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 ≤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주변확률밀도함수를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Cov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(X, Y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(X+Y)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4881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250030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647825" y="2857500"/>
          <a:ext cx="5216525" cy="1135063"/>
        </p:xfrm>
        <a:graphic>
          <a:graphicData uri="http://schemas.openxmlformats.org/presentationml/2006/ole">
            <p:oleObj spid="_x0000_s583682" name="Equation" r:id="rId4" imgW="3759120" imgH="8380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0719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 </a:t>
            </a:r>
            <a:r>
              <a:rPr lang="en-US" altLang="ko-KR" i="1" dirty="0" smtClean="0">
                <a:latin typeface="Book Antiqua" pitchFamily="18" charset="0"/>
              </a:rPr>
              <a:t>X,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XY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1160463" y="4362450"/>
          <a:ext cx="4260850" cy="1735138"/>
        </p:xfrm>
        <a:graphic>
          <a:graphicData uri="http://schemas.openxmlformats.org/presentationml/2006/ole">
            <p:oleObj spid="_x0000_s583684" name="Equation" r:id="rId5" imgW="3073320" imgH="1282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49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6120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X,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공분산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4706" name="Object 2"/>
          <p:cNvGraphicFramePr>
            <a:graphicFrameLocks noChangeAspect="1"/>
          </p:cNvGraphicFramePr>
          <p:nvPr/>
        </p:nvGraphicFramePr>
        <p:xfrm>
          <a:off x="2221016" y="520110"/>
          <a:ext cx="4330700" cy="531812"/>
        </p:xfrm>
        <a:graphic>
          <a:graphicData uri="http://schemas.openxmlformats.org/presentationml/2006/ole">
            <p:oleObj spid="_x0000_s584706" name="Equation" r:id="rId4" imgW="3124080" imgH="3934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35729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 </a:t>
            </a:r>
            <a:r>
              <a:rPr lang="en-US" altLang="ko-KR" i="1" dirty="0" smtClean="0">
                <a:latin typeface="Book Antiqua" pitchFamily="18" charset="0"/>
              </a:rPr>
              <a:t>X,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분산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4707" name="Object 3"/>
          <p:cNvGraphicFramePr>
            <a:graphicFrameLocks noChangeAspect="1"/>
          </p:cNvGraphicFramePr>
          <p:nvPr/>
        </p:nvGraphicFramePr>
        <p:xfrm>
          <a:off x="857224" y="1811343"/>
          <a:ext cx="4437063" cy="2474913"/>
        </p:xfrm>
        <a:graphic>
          <a:graphicData uri="http://schemas.openxmlformats.org/presentationml/2006/ole">
            <p:oleObj spid="_x0000_s584707" name="Equation" r:id="rId5" imgW="3200400" imgH="182880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785786" y="4429132"/>
          <a:ext cx="6375400" cy="533400"/>
        </p:xfrm>
        <a:graphic>
          <a:graphicData uri="http://schemas.openxmlformats.org/presentationml/2006/ole">
            <p:oleObj spid="_x0000_s584708" name="Equation" r:id="rId6" imgW="45972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524000" y="2111383"/>
          <a:ext cx="6095999" cy="331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7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Y = 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(1, 6)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(2, 6)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(3, 6)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(4, 6)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(5, 6)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 = 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(6, 1)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(6, 2)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(6, 3)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(6, 4)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(6, 5)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(6, 6)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28662" y="571480"/>
            <a:ext cx="228601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상태공간의 분할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28586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예제 </a:t>
            </a:r>
            <a:r>
              <a:rPr lang="en-US" altLang="ko-KR" dirty="0" smtClean="0">
                <a:latin typeface="Book Antiqua" pitchFamily="18" charset="0"/>
              </a:rPr>
              <a:t>1]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상태공간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XY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(x, y)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x, y = 1, 2, 3, 4, 5, 6 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을 다음과 같이 분할 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1056" y="2622634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51056" y="3082084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51056" y="3571876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51056" y="4041600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1056" y="4531392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51056" y="5001116"/>
            <a:ext cx="6072230" cy="428628"/>
          </a:xfrm>
          <a:prstGeom prst="roundRect">
            <a:avLst/>
          </a:prstGeom>
          <a:noFill/>
          <a:ln w="38100">
            <a:solidFill>
              <a:srgbClr val="FF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7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175" y="541333"/>
            <a:ext cx="8353425" cy="2244725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</p:spPr>
      </p:pic>
      <p:graphicFrame>
        <p:nvGraphicFramePr>
          <p:cNvPr id="585730" name="Object 2"/>
          <p:cNvGraphicFramePr>
            <a:graphicFrameLocks noChangeAspect="1"/>
          </p:cNvGraphicFramePr>
          <p:nvPr/>
        </p:nvGraphicFramePr>
        <p:xfrm>
          <a:off x="928662" y="649288"/>
          <a:ext cx="527050" cy="274637"/>
        </p:xfrm>
        <a:graphic>
          <a:graphicData uri="http://schemas.openxmlformats.org/presentationml/2006/ole">
            <p:oleObj spid="_x0000_s585730" name="Equation" r:id="rId5" imgW="380880" imgH="203040" progId="Equation.DSMT4">
              <p:embed/>
            </p:oleObj>
          </a:graphicData>
        </a:graphic>
      </p:graphicFrame>
      <p:graphicFrame>
        <p:nvGraphicFramePr>
          <p:cNvPr id="585731" name="Object 3"/>
          <p:cNvGraphicFramePr>
            <a:graphicFrameLocks noChangeAspect="1"/>
          </p:cNvGraphicFramePr>
          <p:nvPr/>
        </p:nvGraphicFramePr>
        <p:xfrm>
          <a:off x="4116388" y="653192"/>
          <a:ext cx="527050" cy="274637"/>
        </p:xfrm>
        <a:graphic>
          <a:graphicData uri="http://schemas.openxmlformats.org/presentationml/2006/ole">
            <p:oleObj spid="_x0000_s585731" name="Equation" r:id="rId6" imgW="380880" imgH="203040" progId="Equation.DSMT4">
              <p:embed/>
            </p:oleObj>
          </a:graphicData>
        </a:graphic>
      </p:graphicFrame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6572264" y="653192"/>
          <a:ext cx="527050" cy="274637"/>
        </p:xfrm>
        <a:graphic>
          <a:graphicData uri="http://schemas.openxmlformats.org/presentationml/2006/ole">
            <p:oleObj spid="_x0000_s585732" name="Equation" r:id="rId7" imgW="380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결합분포에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51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Corr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(X, Y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),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Corr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(X+1, 1-2Y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78592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분산과 공분산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6754" name="Object 2"/>
          <p:cNvGraphicFramePr>
            <a:graphicFrameLocks noChangeAspect="1"/>
          </p:cNvGraphicFramePr>
          <p:nvPr/>
        </p:nvGraphicFramePr>
        <p:xfrm>
          <a:off x="3152796" y="1714488"/>
          <a:ext cx="4419600" cy="531812"/>
        </p:xfrm>
        <a:graphic>
          <a:graphicData uri="http://schemas.openxmlformats.org/presentationml/2006/ole">
            <p:oleObj spid="_x0000_s586754" name="Equation" r:id="rId4" imgW="3187440" imgH="3934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241672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표준편차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2595563" y="2266950"/>
          <a:ext cx="2271712" cy="600075"/>
        </p:xfrm>
        <a:graphic>
          <a:graphicData uri="http://schemas.openxmlformats.org/presentationml/2006/ole">
            <p:oleObj spid="_x0000_s586755" name="Equation" r:id="rId5" imgW="1638000" imgH="4442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320254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상관계수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2616200" y="3089275"/>
          <a:ext cx="4648200" cy="890588"/>
        </p:xfrm>
        <a:graphic>
          <a:graphicData uri="http://schemas.openxmlformats.org/presentationml/2006/ole">
            <p:oleObj spid="_x0000_s586756" name="Equation" r:id="rId6" imgW="3352680" imgH="6602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435769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+ 1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과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1 - 2Y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상관계수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en-US" altLang="ko-KR" i="1" dirty="0" smtClean="0">
                <a:solidFill>
                  <a:schemeClr val="accent1"/>
                </a:solidFill>
                <a:latin typeface="Book Antiqua" pitchFamily="18" charset="0"/>
              </a:rPr>
              <a:t>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Cov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(X+1, 1- 2Y) = -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Corr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(X, Y) = - 0.5423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571480"/>
            <a:ext cx="200026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X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의  질량함수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128586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사건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dirty="0" smtClean="0">
                <a:latin typeface="Book Antiqua" pitchFamily="18" charset="0"/>
              </a:rPr>
              <a:t>], </a:t>
            </a:r>
            <a:r>
              <a:rPr lang="en-US" altLang="ko-KR" i="1" dirty="0" smtClean="0">
                <a:latin typeface="Book Antiqua" pitchFamily="18" charset="0"/>
              </a:rPr>
              <a:t>x = 1, 2, 3, 4, 5, 6</a:t>
            </a:r>
            <a:r>
              <a:rPr lang="ko-KR" altLang="en-US" dirty="0" smtClean="0">
                <a:latin typeface="Book Antiqua" pitchFamily="18" charset="0"/>
              </a:rPr>
              <a:t>은 주사위를 두 번 던져서 나온 눈 중에서 작거나 같은 눈의 수를 나타내며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이때 확률질량함수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00166" y="2131509"/>
          <a:ext cx="6095999" cy="80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6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6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600" i="1" dirty="0" smtClean="0">
                          <a:latin typeface="Book Antiqua" pitchFamily="18" charset="0"/>
                        </a:rPr>
                        <a:t>(x)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034" y="329924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사건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 = 1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 = 1, 2, 3, 4, 5, 6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따른 분할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24000" y="3846840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(1)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1571604" y="3874140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1431948" y="5143512"/>
          <a:ext cx="6497638" cy="534987"/>
        </p:xfrm>
        <a:graphic>
          <a:graphicData uri="http://schemas.openxmlformats.org/presentationml/2006/ole">
            <p:oleObj spid="_x0000_s466949" name="Equation" r:id="rId4" imgW="46861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47877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사건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 = 1, 2, 3, 4, 5, 6</a:t>
            </a:r>
            <a:r>
              <a:rPr lang="ko-KR" altLang="en-US" dirty="0" smtClean="0">
                <a:latin typeface="Book Antiqua" pitchFamily="18" charset="0"/>
              </a:rPr>
              <a:t>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따른 분할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24000" y="848398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(2)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571604" y="875698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1899420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(3)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7/36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1571604" y="1926720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30508" y="2949928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(4)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78112" y="2977228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530508" y="4011738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(5)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Book Antiqua" pitchFamily="18" charset="0"/>
                        </a:rPr>
                        <a:t>2/36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578112" y="4039038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530508" y="5072040"/>
          <a:ext cx="626271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92871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     Y</a:t>
                      </a:r>
                    </a:p>
                    <a:p>
                      <a:pPr algn="l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 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 err="1" smtClean="0">
                          <a:latin typeface="Book Antiqua" pitchFamily="18" charset="0"/>
                        </a:rPr>
                        <a:t>f</a:t>
                      </a:r>
                      <a:r>
                        <a:rPr lang="en-US" altLang="ko-KR" sz="1800" i="1" baseline="-25000" dirty="0" err="1" smtClean="0">
                          <a:latin typeface="Book Antiqua" pitchFamily="18" charset="0"/>
                        </a:rPr>
                        <a:t>X</a:t>
                      </a:r>
                      <a:r>
                        <a:rPr lang="en-US" altLang="ko-KR" sz="1800" i="1" dirty="0" smtClean="0">
                          <a:latin typeface="Book Antiqua" pitchFamily="18" charset="0"/>
                        </a:rPr>
                        <a:t>(6)</a:t>
                      </a:r>
                      <a:endParaRPr lang="ko-KR" altLang="en-US" sz="1800" dirty="0" smtClean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1/36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1578112" y="5099340"/>
            <a:ext cx="714380" cy="5715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8662" y="571480"/>
            <a:ext cx="271464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X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의  주변확률질량함수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85860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이산확률변수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상태공간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, S</a:t>
            </a:r>
            <a:r>
              <a:rPr lang="en-US" altLang="ko-KR" i="1" baseline="-25000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에서 결합확률질량함수를 </a:t>
            </a:r>
            <a:r>
              <a:rPr lang="en-US" altLang="ko-KR" i="1" dirty="0" smtClean="0">
                <a:latin typeface="Book Antiqua" pitchFamily="18" charset="0"/>
              </a:rPr>
              <a:t>f(x, y)</a:t>
            </a:r>
            <a:r>
              <a:rPr lang="ko-KR" altLang="en-US" dirty="0" smtClean="0">
                <a:latin typeface="Book Antiqua" pitchFamily="18" charset="0"/>
              </a:rPr>
              <a:t>라 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다음과 같이 확률 </a:t>
            </a:r>
            <a:r>
              <a:rPr lang="en-US" altLang="ko-KR" i="1" dirty="0" smtClean="0">
                <a:latin typeface="Book Antiqua" pitchFamily="18" charset="0"/>
              </a:rPr>
              <a:t>P(X = x)</a:t>
            </a:r>
            <a:r>
              <a:rPr lang="ko-KR" altLang="en-US" dirty="0" smtClean="0">
                <a:latin typeface="Book Antiqua" pitchFamily="18" charset="0"/>
              </a:rPr>
              <a:t>에 대응하는 함수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(x)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주변확률질량함수</a:t>
            </a:r>
            <a:r>
              <a:rPr lang="en-US" altLang="ko-KR" dirty="0" smtClean="0">
                <a:latin typeface="Book Antiqua" pitchFamily="18" charset="0"/>
              </a:rPr>
              <a:t>(marginal </a:t>
            </a:r>
            <a:r>
              <a:rPr lang="en-US" altLang="ko-KR" dirty="0" err="1" smtClean="0">
                <a:latin typeface="Book Antiqua" pitchFamily="18" charset="0"/>
              </a:rPr>
              <a:t>p.m.f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0298" y="2357430"/>
            <a:ext cx="414340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2662238" y="2513013"/>
          <a:ext cx="3767137" cy="534987"/>
        </p:xfrm>
        <a:graphic>
          <a:graphicData uri="http://schemas.openxmlformats.org/presentationml/2006/ole">
            <p:oleObj spid="_x0000_s468999" name="Equation" r:id="rId4" imgW="2527200" imgH="3682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0034" y="335756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같은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방법으로 확률 </a:t>
            </a:r>
            <a:r>
              <a:rPr lang="en-US" altLang="ko-KR" i="1" dirty="0" smtClean="0">
                <a:latin typeface="Book Antiqua" pitchFamily="18" charset="0"/>
              </a:rPr>
              <a:t>P(Y = y)</a:t>
            </a:r>
            <a:r>
              <a:rPr lang="ko-KR" altLang="en-US" dirty="0" smtClean="0">
                <a:latin typeface="Book Antiqua" pitchFamily="18" charset="0"/>
              </a:rPr>
              <a:t>에 대응하는 함수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(y)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 주변확률질량함수라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00298" y="4071942"/>
            <a:ext cx="414340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2681288" y="4244973"/>
          <a:ext cx="3729037" cy="498475"/>
        </p:xfrm>
        <a:graphic>
          <a:graphicData uri="http://schemas.openxmlformats.org/presentationml/2006/ole">
            <p:oleObj spid="_x0000_s469000" name="Equation" r:id="rId5" imgW="250164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결합확률분포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03084" y="1857364"/>
          <a:ext cx="348342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</a:tblGrid>
              <a:tr h="469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         Y</a:t>
                      </a:r>
                    </a:p>
                    <a:p>
                      <a:pPr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0.23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0.13</a:t>
                      </a:r>
                      <a:endParaRPr lang="ko-KR" altLang="en-US" sz="1400" i="1" dirty="0" smtClean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0.15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0.13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0.16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>
                          <a:latin typeface="Book Antiqua" pitchFamily="18" charset="0"/>
                        </a:rPr>
                        <a:t>0.07</a:t>
                      </a:r>
                      <a:endParaRPr lang="ko-KR" altLang="en-US" sz="1400" i="1" dirty="0">
                        <a:latin typeface="Book Antiqua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2826666" y="1897980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이산확률변수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결합확률이 다음 표와 같다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주변확률질량함수를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P(X≤ 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311429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356008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주변확률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 smtClean="0">
              <a:latin typeface="Book Antiqua" pitchFamily="18" charset="0"/>
            </a:endParaRP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1214414" y="3929066"/>
          <a:ext cx="6321426" cy="911225"/>
        </p:xfrm>
        <a:graphic>
          <a:graphicData uri="http://schemas.openxmlformats.org/presentationml/2006/ole">
            <p:oleObj spid="_x0000_s538627" name="Equation" r:id="rId4" imgW="4559040" imgH="672840" progId="Equation.DSMT4">
              <p:embed/>
            </p:oleObj>
          </a:graphicData>
        </a:graphic>
      </p:graphicFrame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2097110" y="5108594"/>
          <a:ext cx="5618162" cy="963612"/>
        </p:xfrm>
        <a:graphic>
          <a:graphicData uri="http://schemas.openxmlformats.org/presentationml/2006/ole">
            <p:oleObj spid="_x0000_s538629" name="Equation" r:id="rId5" imgW="4051080" imgH="7110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0034" y="482435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주변확률질량함수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10393</TotalTime>
  <Words>3741</Words>
  <Application>Microsoft Office PowerPoint</Application>
  <PresentationFormat>화면 슬라이드 쇼(4:3)</PresentationFormat>
  <Paragraphs>757</Paragraphs>
  <Slides>52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1176</cp:revision>
  <dcterms:created xsi:type="dcterms:W3CDTF">2009-03-10T04:11:20Z</dcterms:created>
  <dcterms:modified xsi:type="dcterms:W3CDTF">2016-03-13T10:24:00Z</dcterms:modified>
</cp:coreProperties>
</file>