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8" r:id="rId2"/>
    <p:sldId id="257" r:id="rId3"/>
    <p:sldId id="481" r:id="rId4"/>
    <p:sldId id="517" r:id="rId5"/>
    <p:sldId id="482" r:id="rId6"/>
    <p:sldId id="300" r:id="rId7"/>
    <p:sldId id="518" r:id="rId8"/>
    <p:sldId id="467" r:id="rId9"/>
    <p:sldId id="468" r:id="rId10"/>
    <p:sldId id="469" r:id="rId11"/>
    <p:sldId id="470" r:id="rId12"/>
    <p:sldId id="484" r:id="rId13"/>
    <p:sldId id="485" r:id="rId14"/>
    <p:sldId id="327" r:id="rId15"/>
    <p:sldId id="260" r:id="rId16"/>
    <p:sldId id="328" r:id="rId17"/>
    <p:sldId id="329" r:id="rId18"/>
    <p:sldId id="261" r:id="rId19"/>
    <p:sldId id="341" r:id="rId20"/>
    <p:sldId id="342" r:id="rId21"/>
    <p:sldId id="343" r:id="rId22"/>
    <p:sldId id="499" r:id="rId23"/>
    <p:sldId id="344" r:id="rId24"/>
    <p:sldId id="486" r:id="rId25"/>
    <p:sldId id="487" r:id="rId26"/>
    <p:sldId id="345" r:id="rId27"/>
    <p:sldId id="413" r:id="rId28"/>
    <p:sldId id="414" r:id="rId29"/>
    <p:sldId id="471" r:id="rId30"/>
    <p:sldId id="405" r:id="rId31"/>
    <p:sldId id="500" r:id="rId32"/>
    <p:sldId id="406" r:id="rId33"/>
    <p:sldId id="407" r:id="rId34"/>
    <p:sldId id="408" r:id="rId35"/>
    <p:sldId id="409" r:id="rId36"/>
    <p:sldId id="404" r:id="rId37"/>
    <p:sldId id="501" r:id="rId38"/>
    <p:sldId id="410" r:id="rId39"/>
    <p:sldId id="411" r:id="rId40"/>
    <p:sldId id="347" r:id="rId41"/>
    <p:sldId id="503" r:id="rId42"/>
    <p:sldId id="507" r:id="rId43"/>
    <p:sldId id="504" r:id="rId44"/>
    <p:sldId id="505" r:id="rId45"/>
    <p:sldId id="519" r:id="rId46"/>
    <p:sldId id="520" r:id="rId47"/>
    <p:sldId id="521" r:id="rId48"/>
    <p:sldId id="522" r:id="rId49"/>
    <p:sldId id="523" r:id="rId50"/>
    <p:sldId id="534" r:id="rId51"/>
    <p:sldId id="524" r:id="rId52"/>
    <p:sldId id="525" r:id="rId53"/>
    <p:sldId id="526" r:id="rId54"/>
    <p:sldId id="527" r:id="rId55"/>
    <p:sldId id="528" r:id="rId56"/>
    <p:sldId id="529" r:id="rId57"/>
    <p:sldId id="530" r:id="rId58"/>
    <p:sldId id="531" r:id="rId59"/>
    <p:sldId id="532" r:id="rId60"/>
    <p:sldId id="535" r:id="rId61"/>
    <p:sldId id="533" r:id="rId62"/>
    <p:sldId id="472" r:id="rId63"/>
    <p:sldId id="502" r:id="rId64"/>
    <p:sldId id="506" r:id="rId65"/>
    <p:sldId id="510" r:id="rId66"/>
    <p:sldId id="488" r:id="rId67"/>
    <p:sldId id="508" r:id="rId68"/>
    <p:sldId id="509" r:id="rId69"/>
    <p:sldId id="466" r:id="rId7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C7F9"/>
    <a:srgbClr val="FF66FF"/>
    <a:srgbClr val="00FF00"/>
    <a:srgbClr val="75FB78"/>
    <a:srgbClr val="777777"/>
    <a:srgbClr val="FFFFFF"/>
    <a:srgbClr val="0066FF"/>
    <a:srgbClr val="C0F3F4"/>
    <a:srgbClr val="00CC00"/>
    <a:srgbClr val="8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8.wmf"/><Relationship Id="rId7" Type="http://schemas.openxmlformats.org/officeDocument/2006/relationships/image" Target="../media/image160.wmf"/><Relationship Id="rId2" Type="http://schemas.openxmlformats.org/officeDocument/2006/relationships/image" Target="../media/image157.wmf"/><Relationship Id="rId1" Type="http://schemas.openxmlformats.org/officeDocument/2006/relationships/image" Target="../media/image71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159.wmf"/><Relationship Id="rId9" Type="http://schemas.openxmlformats.org/officeDocument/2006/relationships/image" Target="../media/image162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6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55C3-06D7-48AA-BB59-C4D02DBCE520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19068-6ACB-4D7B-A9ED-F31C9B1B8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344C-5DAE-4DF6-88B7-D602B6715F54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069E3-AD45-41A0-BFEA-7DF9B651FC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985C16-EAA5-41BD-AA66-75C71ABF67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7355B06-857A-457A-A8EF-8640FBB4498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D533A2-337E-416D-8D5F-D09ECA33B3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B0BE5C-6AE3-4694-AA8E-9A8B6FD3A58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5EC257-CBA5-43CB-935D-989A5567D6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1B5668-92CA-468B-8437-6A8D1A1C2F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9FADFF-4EFC-4F51-BFCF-73421D6348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5AF1E6-70E6-42BA-A884-07F5D600C5A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7934AE-40BA-4301-A76A-039582DAF07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0A6E12-5C1B-46B0-975E-B2FF4D275E9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5233D8-D055-4C55-AFA8-33C195F2277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3D26115F-1E2F-448A-9102-67BA2D5B5B5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4.png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oleObject" Target="../embeddings/oleObject62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59.bin"/><Relationship Id="rId4" Type="http://schemas.openxmlformats.org/officeDocument/2006/relationships/image" Target="../media/image61.png"/><Relationship Id="rId9" Type="http://schemas.openxmlformats.org/officeDocument/2006/relationships/oleObject" Target="../embeddings/oleObject5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6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oleObject" Target="../embeddings/oleObject6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4.emf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77.png"/><Relationship Id="rId9" Type="http://schemas.openxmlformats.org/officeDocument/2006/relationships/oleObject" Target="../embeddings/oleObject6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7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7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13.png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16.png"/><Relationship Id="rId4" Type="http://schemas.openxmlformats.org/officeDocument/2006/relationships/oleObject" Target="../embeddings/oleObject10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10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oleObject" Target="../embeddings/oleObject11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5.bin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7.bin"/><Relationship Id="rId14" Type="http://schemas.openxmlformats.org/officeDocument/2006/relationships/oleObject" Target="../embeddings/oleObject13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41.bin"/><Relationship Id="rId5" Type="http://schemas.openxmlformats.org/officeDocument/2006/relationships/oleObject" Target="../embeddings/oleObject140.bin"/><Relationship Id="rId4" Type="http://schemas.openxmlformats.org/officeDocument/2006/relationships/oleObject" Target="../embeddings/oleObject13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oleObject" Target="../embeddings/oleObject149.bin"/><Relationship Id="rId3" Type="http://schemas.openxmlformats.org/officeDocument/2006/relationships/image" Target="../media/image77.png"/><Relationship Id="rId7" Type="http://schemas.openxmlformats.org/officeDocument/2006/relationships/image" Target="../media/image4.emf"/><Relationship Id="rId12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44.bin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3.bin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63.png"/><Relationship Id="rId14" Type="http://schemas.openxmlformats.org/officeDocument/2006/relationships/oleObject" Target="../embeddings/oleObject15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oleObject" Target="../embeddings/oleObject15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4" Type="http://schemas.openxmlformats.org/officeDocument/2006/relationships/oleObject" Target="../embeddings/oleObject15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69.png"/><Relationship Id="rId4" Type="http://schemas.openxmlformats.org/officeDocument/2006/relationships/oleObject" Target="../embeddings/oleObject155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oleObject" Target="../embeddings/oleObject163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158.bin"/><Relationship Id="rId12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57.bin"/><Relationship Id="rId11" Type="http://schemas.openxmlformats.org/officeDocument/2006/relationships/oleObject" Target="../embeddings/oleObject161.bin"/><Relationship Id="rId5" Type="http://schemas.openxmlformats.org/officeDocument/2006/relationships/image" Target="../media/image179.png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80.png"/><Relationship Id="rId14" Type="http://schemas.openxmlformats.org/officeDocument/2006/relationships/oleObject" Target="../embeddings/oleObject16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oleObject" Target="../embeddings/oleObject16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0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5" Type="http://schemas.openxmlformats.org/officeDocument/2006/relationships/oleObject" Target="../embeddings/oleObject167.bin"/><Relationship Id="rId4" Type="http://schemas.openxmlformats.org/officeDocument/2006/relationships/oleObject" Target="../embeddings/oleObject16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5" Type="http://schemas.openxmlformats.org/officeDocument/2006/relationships/oleObject" Target="../embeddings/oleObject169.bin"/><Relationship Id="rId4" Type="http://schemas.openxmlformats.org/officeDocument/2006/relationships/oleObject" Target="../embeddings/oleObject16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187.png"/><Relationship Id="rId4" Type="http://schemas.openxmlformats.org/officeDocument/2006/relationships/oleObject" Target="../embeddings/oleObject170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173.bin"/><Relationship Id="rId5" Type="http://schemas.openxmlformats.org/officeDocument/2006/relationships/oleObject" Target="../embeddings/oleObject172.bin"/><Relationship Id="rId4" Type="http://schemas.openxmlformats.org/officeDocument/2006/relationships/oleObject" Target="../embeddings/oleObject17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176.bin"/><Relationship Id="rId5" Type="http://schemas.openxmlformats.org/officeDocument/2006/relationships/oleObject" Target="../embeddings/oleObject175.bin"/><Relationship Id="rId4" Type="http://schemas.openxmlformats.org/officeDocument/2006/relationships/oleObject" Target="../embeddings/oleObject174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179.bin"/><Relationship Id="rId5" Type="http://schemas.openxmlformats.org/officeDocument/2006/relationships/oleObject" Target="../embeddings/oleObject178.bin"/><Relationship Id="rId4" Type="http://schemas.openxmlformats.org/officeDocument/2006/relationships/oleObject" Target="../embeddings/oleObject177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182.bin"/><Relationship Id="rId5" Type="http://schemas.openxmlformats.org/officeDocument/2006/relationships/oleObject" Target="../embeddings/oleObject181.bin"/><Relationship Id="rId4" Type="http://schemas.openxmlformats.org/officeDocument/2006/relationships/oleObject" Target="../embeddings/oleObject180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5.png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66647" y="3000372"/>
            <a:ext cx="4857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5.1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균등분포</a:t>
            </a:r>
            <a:endParaRPr lang="en-US" altLang="ko-K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5.2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기하분포와 감마분포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5.3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정규분포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5.4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정규분포에 관련된 연속분포들</a:t>
            </a:r>
            <a:endParaRPr lang="ko-KR" alt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571480"/>
            <a:ext cx="8643998" cy="2143140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morning" dir="t"/>
          </a:scene3d>
          <a:sp3d contourW="38100" prstMaterial="dkEdge">
            <a:bevelT prst="angle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1005472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제</a:t>
            </a:r>
            <a:r>
              <a:rPr lang="en-US" altLang="ko-KR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5</a:t>
            </a:r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장  연속확률분포</a:t>
            </a:r>
            <a:endParaRPr lang="ko-KR" altLang="en-US" sz="5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지수분포와 감마분포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8662" y="571480"/>
            <a:ext cx="335758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생존함수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(survival function)</a:t>
            </a:r>
            <a:endParaRPr lang="ko-KR" altLang="en-US" dirty="0" smtClean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1142984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연속확률변수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에 대하여 꼬리확률 </a:t>
            </a:r>
            <a:r>
              <a:rPr lang="en-US" altLang="ko-KR" i="1" dirty="0" smtClean="0">
                <a:latin typeface="Book Antiqua" pitchFamily="18" charset="0"/>
              </a:rPr>
              <a:t>P(X &gt; x)</a:t>
            </a:r>
            <a:r>
              <a:rPr lang="ko-KR" altLang="en-US" dirty="0" smtClean="0">
                <a:latin typeface="Book Antiqua" pitchFamily="18" charset="0"/>
              </a:rPr>
              <a:t>를 생존함수라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1802" y="1653324"/>
            <a:ext cx="2857520" cy="58177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Object 27"/>
          <p:cNvGraphicFramePr>
            <a:graphicFrameLocks noChangeAspect="1"/>
          </p:cNvGraphicFramePr>
          <p:nvPr/>
        </p:nvGraphicFramePr>
        <p:xfrm>
          <a:off x="3262231" y="1782933"/>
          <a:ext cx="2401887" cy="307975"/>
        </p:xfrm>
        <a:graphic>
          <a:graphicData uri="http://schemas.openxmlformats.org/presentationml/2006/ole">
            <p:oleObj spid="_x0000_s469005" name="Equation" r:id="rId4" imgW="1650960" imgH="21564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85786" y="2488164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확률변수 </a:t>
            </a:r>
            <a:r>
              <a:rPr lang="en-US" altLang="ko-KR" i="1" dirty="0" smtClean="0">
                <a:latin typeface="Book Antiqua" pitchFamily="18" charset="0"/>
              </a:rPr>
              <a:t>X ~ Exp(</a:t>
            </a:r>
            <a:r>
              <a:rPr lang="en-US" altLang="ko-KR" i="1" dirty="0" smtClean="0">
                <a:latin typeface="Symbol" pitchFamily="18" charset="2"/>
              </a:rPr>
              <a:t>l</a:t>
            </a:r>
            <a:r>
              <a:rPr lang="en-US" altLang="ko-KR" i="1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에 대한 생존함수 </a:t>
            </a:r>
            <a:r>
              <a:rPr lang="en-US" altLang="ko-KR" dirty="0" smtClean="0">
                <a:latin typeface="Book Antiqua" pitchFamily="18" charset="0"/>
              </a:rPr>
              <a:t>:  </a:t>
            </a:r>
            <a:r>
              <a:rPr lang="en-US" altLang="ko-KR" i="1" dirty="0" smtClean="0">
                <a:latin typeface="Book Antiqua" pitchFamily="18" charset="0"/>
              </a:rPr>
              <a:t>S(x) = e</a:t>
            </a:r>
            <a:r>
              <a:rPr lang="en-US" altLang="ko-KR" i="1" baseline="40000" dirty="0" smtClean="0">
                <a:latin typeface="Book Antiqua" pitchFamily="18" charset="0"/>
              </a:rPr>
              <a:t>-</a:t>
            </a:r>
            <a:r>
              <a:rPr lang="en-US" altLang="ko-KR" i="1" baseline="40000" dirty="0" smtClean="0">
                <a:latin typeface="Symbol" pitchFamily="18" charset="2"/>
              </a:rPr>
              <a:t>l</a:t>
            </a:r>
            <a:r>
              <a:rPr lang="en-US" altLang="ko-KR" i="1" baseline="40000" dirty="0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,  x &gt; 0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endParaRPr lang="ko-KR" altLang="en-US" i="1" dirty="0">
              <a:latin typeface="Book Antiqua" pitchFamily="18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465421" y="2917866"/>
            <a:ext cx="4106843" cy="3082902"/>
            <a:chOff x="2336875" y="2704346"/>
            <a:chExt cx="4106843" cy="3082902"/>
          </a:xfrm>
        </p:grpSpPr>
        <p:pic>
          <p:nvPicPr>
            <p:cNvPr id="21" name="Picture 1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09850" y="3367836"/>
              <a:ext cx="3248034" cy="2270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4" name="직선 연결선 23"/>
            <p:cNvCxnSpPr/>
            <p:nvPr/>
          </p:nvCxnSpPr>
          <p:spPr>
            <a:xfrm>
              <a:off x="2643174" y="3346180"/>
              <a:ext cx="3500462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6143636" y="540919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x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96243" y="270434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y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336875" y="318434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1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graphicFrame>
          <p:nvGraphicFramePr>
            <p:cNvPr id="29" name="Object 13"/>
            <p:cNvGraphicFramePr>
              <a:graphicFrameLocks noChangeAspect="1"/>
            </p:cNvGraphicFramePr>
            <p:nvPr/>
          </p:nvGraphicFramePr>
          <p:xfrm>
            <a:off x="3843341" y="3520986"/>
            <a:ext cx="1228725" cy="319087"/>
          </p:xfrm>
          <a:graphic>
            <a:graphicData uri="http://schemas.openxmlformats.org/presentationml/2006/ole">
              <p:oleObj spid="_x0000_s469006" name="Equation" r:id="rId6" imgW="901440" imgH="241200" progId="Equation.DSMT4">
                <p:embed/>
              </p:oleObj>
            </a:graphicData>
          </a:graphic>
        </p:graphicFrame>
        <p:graphicFrame>
          <p:nvGraphicFramePr>
            <p:cNvPr id="30" name="Object 14"/>
            <p:cNvGraphicFramePr>
              <a:graphicFrameLocks noChangeAspect="1"/>
            </p:cNvGraphicFramePr>
            <p:nvPr/>
          </p:nvGraphicFramePr>
          <p:xfrm>
            <a:off x="3925888" y="5204676"/>
            <a:ext cx="935037" cy="319088"/>
          </p:xfrm>
          <a:graphic>
            <a:graphicData uri="http://schemas.openxmlformats.org/presentationml/2006/ole">
              <p:oleObj spid="_x0000_s469007" name="Equation" r:id="rId7" imgW="685800" imgH="241200" progId="Equation.DSMT4">
                <p:embed/>
              </p:oleObj>
            </a:graphicData>
          </a:graphic>
        </p:graphicFrame>
        <p:cxnSp>
          <p:nvCxnSpPr>
            <p:cNvPr id="32" name="직선 화살표 연결선 31"/>
            <p:cNvCxnSpPr/>
            <p:nvPr/>
          </p:nvCxnSpPr>
          <p:spPr>
            <a:xfrm>
              <a:off x="2439134" y="5602482"/>
              <a:ext cx="3714776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5400000" flipH="1" flipV="1">
              <a:off x="1276372" y="4429132"/>
              <a:ext cx="271464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지수분포와 감마분포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42" y="550932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암 말기인 어떤 환자는 의사로부터 평균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정도 살 수 있다는 통보를 받았다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그리고 이 환자가 사망할 때까지 걸리는 시간은 지수분포에 따른다고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환자가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이전에 사망할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환자가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이상 생존할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271462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3160407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이 환자가 사망할 때까지 걸리는 시간을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라 하면 평균 </a:t>
            </a:r>
            <a:r>
              <a:rPr lang="en-US" altLang="ko-KR" dirty="0" smtClean="0">
                <a:latin typeface="Book Antiqua" pitchFamily="18" charset="0"/>
              </a:rPr>
              <a:t>50</a:t>
            </a:r>
            <a:r>
              <a:rPr lang="ko-KR" altLang="en-US" dirty="0" smtClean="0">
                <a:latin typeface="Book Antiqua" pitchFamily="18" charset="0"/>
              </a:rPr>
              <a:t>일인 지수분포를 이루므로 </a:t>
            </a:r>
            <a:r>
              <a:rPr lang="en-US" altLang="ko-KR" i="1" dirty="0" smtClean="0">
                <a:latin typeface="Book Antiqua" pitchFamily="18" charset="0"/>
              </a:rPr>
              <a:t>X ~ Exp(1/50)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2" name="Object 27"/>
          <p:cNvGraphicFramePr>
            <a:graphicFrameLocks noChangeAspect="1"/>
          </p:cNvGraphicFramePr>
          <p:nvPr/>
        </p:nvGraphicFramePr>
        <p:xfrm>
          <a:off x="2286000" y="3908341"/>
          <a:ext cx="4489450" cy="327025"/>
        </p:xfrm>
        <a:graphic>
          <a:graphicData uri="http://schemas.openxmlformats.org/presentationml/2006/ole">
            <p:oleObj spid="_x0000_s538632" name="Equation" r:id="rId4" imgW="3238200" imgH="2412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034" y="434555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이 환자가 </a:t>
            </a:r>
            <a:r>
              <a:rPr lang="en-US" altLang="ko-KR" dirty="0" smtClean="0">
                <a:latin typeface="Book Antiqua" pitchFamily="18" charset="0"/>
              </a:rPr>
              <a:t>60</a:t>
            </a:r>
            <a:r>
              <a:rPr lang="ko-KR" altLang="en-US" dirty="0" smtClean="0">
                <a:latin typeface="Book Antiqua" pitchFamily="18" charset="0"/>
              </a:rPr>
              <a:t>일 이상 생존할 확률은 </a:t>
            </a:r>
            <a:r>
              <a:rPr lang="en-US" altLang="ko-KR" i="1" dirty="0" smtClean="0">
                <a:latin typeface="Book Antiqua" pitchFamily="18" charset="0"/>
              </a:rPr>
              <a:t>S(60) = e</a:t>
            </a:r>
            <a:r>
              <a:rPr lang="en-US" altLang="ko-KR" i="1" baseline="40000" dirty="0" smtClean="0">
                <a:latin typeface="Book Antiqua" pitchFamily="18" charset="0"/>
              </a:rPr>
              <a:t>-60/50</a:t>
            </a:r>
            <a:r>
              <a:rPr lang="en-US" altLang="ko-KR" i="1" dirty="0" smtClean="0">
                <a:latin typeface="Book Antiqua" pitchFamily="18" charset="0"/>
              </a:rPr>
              <a:t> = 0.3012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지수분포와 감마분포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8662" y="571480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비기억성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성질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28596" y="1285860"/>
            <a:ext cx="7715304" cy="4286280"/>
            <a:chOff x="428596" y="1285860"/>
            <a:chExt cx="7715304" cy="4286280"/>
          </a:xfrm>
        </p:grpSpPr>
        <p:sp>
          <p:nvSpPr>
            <p:cNvPr id="21" name="직사각형 20"/>
            <p:cNvSpPr/>
            <p:nvPr/>
          </p:nvSpPr>
          <p:spPr>
            <a:xfrm>
              <a:off x="2786050" y="1765378"/>
              <a:ext cx="3357586" cy="602326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2" name="Object 27"/>
            <p:cNvGraphicFramePr>
              <a:graphicFrameLocks noChangeAspect="1"/>
            </p:cNvGraphicFramePr>
            <p:nvPr/>
          </p:nvGraphicFramePr>
          <p:xfrm>
            <a:off x="3013075" y="1866900"/>
            <a:ext cx="2801938" cy="369888"/>
          </p:xfrm>
          <a:graphic>
            <a:graphicData uri="http://schemas.openxmlformats.org/presentationml/2006/ole">
              <p:oleObj spid="_x0000_s545802" name="Equation" r:id="rId4" imgW="1879560" imgH="253800" progId="Equation.DSMT4">
                <p:embed/>
              </p:oleObj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428596" y="128586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X ~ Exp(</a:t>
              </a:r>
              <a:r>
                <a:rPr lang="en-US" altLang="ko-KR" i="1" dirty="0" smtClean="0">
                  <a:latin typeface="Symbol" pitchFamily="18" charset="2"/>
                </a:rPr>
                <a:t>l</a:t>
              </a:r>
              <a:r>
                <a:rPr lang="en-US" altLang="ko-KR" i="1" dirty="0" smtClean="0">
                  <a:latin typeface="Book Antiqua" pitchFamily="18" charset="0"/>
                </a:rPr>
                <a:t>)</a:t>
              </a:r>
              <a:r>
                <a:rPr lang="ko-KR" altLang="en-US" dirty="0" smtClean="0">
                  <a:latin typeface="Book Antiqua" pitchFamily="18" charset="0"/>
                </a:rPr>
                <a:t>이면 양의 정수 </a:t>
              </a:r>
              <a:r>
                <a:rPr lang="en-US" altLang="ko-KR" i="1" dirty="0" smtClean="0">
                  <a:latin typeface="Book Antiqua" pitchFamily="18" charset="0"/>
                </a:rPr>
                <a:t>a, b</a:t>
              </a:r>
              <a:r>
                <a:rPr lang="ko-KR" altLang="en-US" dirty="0" smtClean="0">
                  <a:latin typeface="Book Antiqua" pitchFamily="18" charset="0"/>
                </a:rPr>
                <a:t>에 대하여 다음이 성립한다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  <a:endParaRPr lang="ko-KR" altLang="en-US" dirty="0">
                <a:latin typeface="Book Antiqua" pitchFamily="18" charset="0"/>
              </a:endParaRPr>
            </a:p>
          </p:txBody>
        </p:sp>
        <p:grpSp>
          <p:nvGrpSpPr>
            <p:cNvPr id="24" name="그룹 19"/>
            <p:cNvGrpSpPr/>
            <p:nvPr/>
          </p:nvGrpSpPr>
          <p:grpSpPr>
            <a:xfrm>
              <a:off x="1214414" y="2643182"/>
              <a:ext cx="6643734" cy="2928958"/>
              <a:chOff x="571472" y="2643182"/>
              <a:chExt cx="6643734" cy="2928958"/>
            </a:xfrm>
          </p:grpSpPr>
          <p:graphicFrame>
            <p:nvGraphicFramePr>
              <p:cNvPr id="25" name="Object 27"/>
              <p:cNvGraphicFramePr>
                <a:graphicFrameLocks noChangeAspect="1"/>
              </p:cNvGraphicFramePr>
              <p:nvPr/>
            </p:nvGraphicFramePr>
            <p:xfrm>
              <a:off x="857224" y="3654425"/>
              <a:ext cx="3824287" cy="498475"/>
            </p:xfrm>
            <a:graphic>
              <a:graphicData uri="http://schemas.openxmlformats.org/presentationml/2006/ole">
                <p:oleObj spid="_x0000_s545803" name="Equation" r:id="rId5" imgW="2565360" imgH="342720" progId="Equation.DSMT4">
                  <p:embed/>
                </p:oleObj>
              </a:graphicData>
            </a:graphic>
          </p:graphicFrame>
          <p:graphicFrame>
            <p:nvGraphicFramePr>
              <p:cNvPr id="26" name="Object 27"/>
              <p:cNvGraphicFramePr>
                <a:graphicFrameLocks noChangeAspect="1"/>
              </p:cNvGraphicFramePr>
              <p:nvPr/>
            </p:nvGraphicFramePr>
            <p:xfrm>
              <a:off x="865183" y="2714625"/>
              <a:ext cx="5132388" cy="627063"/>
            </p:xfrm>
            <a:graphic>
              <a:graphicData uri="http://schemas.openxmlformats.org/presentationml/2006/ole">
                <p:oleObj spid="_x0000_s545804" name="Equation" r:id="rId6" imgW="3441600" imgH="431640" progId="Equation.DSMT4">
                  <p:embed/>
                </p:oleObj>
              </a:graphicData>
            </a:graphic>
          </p:graphicFrame>
          <p:sp>
            <p:nvSpPr>
              <p:cNvPr id="27" name="TextBox 26"/>
              <p:cNvSpPr txBox="1"/>
              <p:nvPr/>
            </p:nvSpPr>
            <p:spPr>
              <a:xfrm>
                <a:off x="6081722" y="2806606"/>
                <a:ext cx="776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Book Antiqua" pitchFamily="18" charset="0"/>
                  </a:rPr>
                  <a:t>이고</a:t>
                </a:r>
                <a:endParaRPr lang="ko-KR" altLang="en-US" dirty="0">
                  <a:latin typeface="Book Antiqua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72000" y="3712884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Book Antiqua" pitchFamily="18" charset="0"/>
                  </a:rPr>
                  <a:t>이므로</a:t>
                </a:r>
                <a:endParaRPr lang="ko-KR" altLang="en-US" dirty="0">
                  <a:latin typeface="Book Antiqua" pitchFamily="18" charset="0"/>
                </a:endParaRPr>
              </a:p>
            </p:txBody>
          </p:sp>
          <p:graphicFrame>
            <p:nvGraphicFramePr>
              <p:cNvPr id="29" name="Object 6"/>
              <p:cNvGraphicFramePr>
                <a:graphicFrameLocks noChangeAspect="1"/>
              </p:cNvGraphicFramePr>
              <p:nvPr/>
            </p:nvGraphicFramePr>
            <p:xfrm>
              <a:off x="857224" y="4262266"/>
              <a:ext cx="3675063" cy="350838"/>
            </p:xfrm>
            <a:graphic>
              <a:graphicData uri="http://schemas.openxmlformats.org/presentationml/2006/ole">
                <p:oleObj spid="_x0000_s545805" name="Equation" r:id="rId7" imgW="2463480" imgH="241200" progId="Equation.DSMT4">
                  <p:embed/>
                </p:oleObj>
              </a:graphicData>
            </a:graphic>
          </p:graphicFrame>
          <p:graphicFrame>
            <p:nvGraphicFramePr>
              <p:cNvPr id="30" name="Object 7"/>
              <p:cNvGraphicFramePr>
                <a:graphicFrameLocks noChangeAspect="1"/>
              </p:cNvGraphicFramePr>
              <p:nvPr/>
            </p:nvGraphicFramePr>
            <p:xfrm>
              <a:off x="1214414" y="4714875"/>
              <a:ext cx="5622925" cy="665163"/>
            </p:xfrm>
            <a:graphic>
              <a:graphicData uri="http://schemas.openxmlformats.org/presentationml/2006/ole">
                <p:oleObj spid="_x0000_s545806" name="Equation" r:id="rId8" imgW="3771720" imgH="457200" progId="Equation.DSMT4">
                  <p:embed/>
                </p:oleObj>
              </a:graphicData>
            </a:graphic>
          </p:graphicFrame>
          <p:sp>
            <p:nvSpPr>
              <p:cNvPr id="31" name="직사각형 30"/>
              <p:cNvSpPr/>
              <p:nvPr/>
            </p:nvSpPr>
            <p:spPr>
              <a:xfrm>
                <a:off x="571472" y="2643182"/>
                <a:ext cx="6643734" cy="2928958"/>
              </a:xfrm>
              <a:prstGeom prst="rect">
                <a:avLst/>
              </a:prstGeom>
              <a:noFill/>
              <a:ln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지수분포와 감마분포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6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91270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842" y="550932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2]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환자가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이상 생존했다는 조건 아래서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환자가 앞으로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이상 더 생존할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164305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2088837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지수분포의 </a:t>
            </a:r>
            <a:r>
              <a:rPr lang="ko-KR" altLang="en-US" dirty="0" err="1" smtClean="0">
                <a:latin typeface="Book Antiqua" pitchFamily="18" charset="0"/>
              </a:rPr>
              <a:t>비기억성</a:t>
            </a:r>
            <a:r>
              <a:rPr lang="ko-KR" altLang="en-US" dirty="0" smtClean="0">
                <a:latin typeface="Book Antiqua" pitchFamily="18" charset="0"/>
              </a:rPr>
              <a:t> 성질에 의해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7" name="Object 27"/>
          <p:cNvGraphicFramePr>
            <a:graphicFrameLocks noChangeAspect="1"/>
          </p:cNvGraphicFramePr>
          <p:nvPr/>
        </p:nvGraphicFramePr>
        <p:xfrm>
          <a:off x="1908175" y="2643182"/>
          <a:ext cx="5246688" cy="342900"/>
        </p:xfrm>
        <a:graphic>
          <a:graphicData uri="http://schemas.openxmlformats.org/presentationml/2006/ole">
            <p:oleObj spid="_x0000_s564226" name="Equation" r:id="rId4" imgW="378432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지수분포와 감마분포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357422" y="3429000"/>
            <a:ext cx="4429156" cy="1735540"/>
            <a:chOff x="1683658" y="2857496"/>
            <a:chExt cx="4429156" cy="1735540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1683658" y="3418726"/>
              <a:ext cx="4429156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Object 1"/>
            <p:cNvGraphicFramePr>
              <a:graphicFrameLocks noChangeAspect="1"/>
            </p:cNvGraphicFramePr>
            <p:nvPr/>
          </p:nvGraphicFramePr>
          <p:xfrm>
            <a:off x="1745302" y="3296398"/>
            <a:ext cx="263528" cy="285040"/>
          </p:xfrm>
          <a:graphic>
            <a:graphicData uri="http://schemas.openxmlformats.org/presentationml/2006/ole">
              <p:oleObj spid="_x0000_s563204" name="Equation" r:id="rId5" imgW="114120" imgH="126720" progId="Equation.DSMT4">
                <p:embed/>
              </p:oleObj>
            </a:graphicData>
          </a:graphic>
        </p:graphicFrame>
        <p:graphicFrame>
          <p:nvGraphicFramePr>
            <p:cNvPr id="18" name="Object 2"/>
            <p:cNvGraphicFramePr>
              <a:graphicFrameLocks noChangeAspect="1"/>
            </p:cNvGraphicFramePr>
            <p:nvPr/>
          </p:nvGraphicFramePr>
          <p:xfrm>
            <a:off x="2287663" y="3296398"/>
            <a:ext cx="263525" cy="285750"/>
          </p:xfrm>
          <a:graphic>
            <a:graphicData uri="http://schemas.openxmlformats.org/presentationml/2006/ole">
              <p:oleObj spid="_x0000_s563205" name="Equation" r:id="rId6" imgW="114120" imgH="126720" progId="Equation.DSMT4">
                <p:embed/>
              </p:oleObj>
            </a:graphicData>
          </a:graphic>
        </p:graphicFrame>
        <p:graphicFrame>
          <p:nvGraphicFramePr>
            <p:cNvPr id="19" name="Object 3"/>
            <p:cNvGraphicFramePr>
              <a:graphicFrameLocks noChangeAspect="1"/>
            </p:cNvGraphicFramePr>
            <p:nvPr/>
          </p:nvGraphicFramePr>
          <p:xfrm>
            <a:off x="2714612" y="3296398"/>
            <a:ext cx="263525" cy="285750"/>
          </p:xfrm>
          <a:graphic>
            <a:graphicData uri="http://schemas.openxmlformats.org/presentationml/2006/ole">
              <p:oleObj spid="_x0000_s563206" name="Equation" r:id="rId7" imgW="114120" imgH="126720" progId="Equation.DSMT4">
                <p:embed/>
              </p:oleObj>
            </a:graphicData>
          </a:graphic>
        </p:graphicFrame>
        <p:graphicFrame>
          <p:nvGraphicFramePr>
            <p:cNvPr id="21" name="Object 4"/>
            <p:cNvGraphicFramePr>
              <a:graphicFrameLocks noChangeAspect="1"/>
            </p:cNvGraphicFramePr>
            <p:nvPr/>
          </p:nvGraphicFramePr>
          <p:xfrm>
            <a:off x="3594095" y="3306672"/>
            <a:ext cx="263525" cy="285750"/>
          </p:xfrm>
          <a:graphic>
            <a:graphicData uri="http://schemas.openxmlformats.org/presentationml/2006/ole">
              <p:oleObj spid="_x0000_s563207" name="Equation" r:id="rId8" imgW="114120" imgH="126720" progId="Equation.DSMT4">
                <p:embed/>
              </p:oleObj>
            </a:graphicData>
          </a:graphic>
        </p:graphicFrame>
        <p:graphicFrame>
          <p:nvGraphicFramePr>
            <p:cNvPr id="22" name="Object 5"/>
            <p:cNvGraphicFramePr>
              <a:graphicFrameLocks noChangeAspect="1"/>
            </p:cNvGraphicFramePr>
            <p:nvPr/>
          </p:nvGraphicFramePr>
          <p:xfrm>
            <a:off x="4879979" y="3306672"/>
            <a:ext cx="263525" cy="285750"/>
          </p:xfrm>
          <a:graphic>
            <a:graphicData uri="http://schemas.openxmlformats.org/presentationml/2006/ole">
              <p:oleObj spid="_x0000_s563208" name="Equation" r:id="rId9" imgW="114120" imgH="126720" progId="Equation.DSMT4">
                <p:embed/>
              </p:oleObj>
            </a:graphicData>
          </a:graphic>
        </p:graphicFrame>
        <p:graphicFrame>
          <p:nvGraphicFramePr>
            <p:cNvPr id="23" name="Object 5"/>
            <p:cNvGraphicFramePr>
              <a:graphicFrameLocks noChangeAspect="1"/>
            </p:cNvGraphicFramePr>
            <p:nvPr/>
          </p:nvGraphicFramePr>
          <p:xfrm>
            <a:off x="5421621" y="3308172"/>
            <a:ext cx="263525" cy="285750"/>
          </p:xfrm>
          <a:graphic>
            <a:graphicData uri="http://schemas.openxmlformats.org/presentationml/2006/ole">
              <p:oleObj spid="_x0000_s563209" name="Equation" r:id="rId10" imgW="114120" imgH="126720" progId="Equation.DSMT4">
                <p:embed/>
              </p:oleObj>
            </a:graphicData>
          </a:graphic>
        </p:graphicFrame>
        <p:cxnSp>
          <p:nvCxnSpPr>
            <p:cNvPr id="24" name="직선 연결선 23"/>
            <p:cNvCxnSpPr/>
            <p:nvPr/>
          </p:nvCxnSpPr>
          <p:spPr>
            <a:xfrm>
              <a:off x="1857356" y="3784602"/>
              <a:ext cx="571504" cy="1588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418586" y="3784602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857488" y="3784602"/>
              <a:ext cx="857256" cy="1588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714744" y="3784602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21176" y="3784602"/>
              <a:ext cx="500066" cy="1588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 flipH="1" flipV="1">
              <a:off x="2300841" y="3780499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2720303" y="378129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 flipH="1" flipV="1">
              <a:off x="3617067" y="3780499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5400000" flipH="1" flipV="1">
              <a:off x="4894265" y="378129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 flipH="1" flipV="1">
              <a:off x="5433839" y="3780499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1857356" y="4214818"/>
              <a:ext cx="400052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5400000" flipH="1" flipV="1">
              <a:off x="5464181" y="4025155"/>
              <a:ext cx="785818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1465241" y="4035429"/>
              <a:ext cx="785818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1857356" y="4223704"/>
              <a:ext cx="3929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T =T</a:t>
              </a:r>
              <a:r>
                <a:rPr lang="en-US" altLang="ko-KR" i="1" baseline="-25000" dirty="0" smtClean="0">
                  <a:latin typeface="Book Antiqua" pitchFamily="18" charset="0"/>
                </a:rPr>
                <a:t>1 </a:t>
              </a:r>
              <a:r>
                <a:rPr lang="en-US" altLang="ko-KR" i="1" dirty="0" smtClean="0">
                  <a:latin typeface="Book Antiqua" pitchFamily="18" charset="0"/>
                </a:rPr>
                <a:t>+ T</a:t>
              </a:r>
              <a:r>
                <a:rPr lang="en-US" altLang="ko-KR" i="1" baseline="-25000" dirty="0" smtClean="0">
                  <a:latin typeface="Book Antiqua" pitchFamily="18" charset="0"/>
                </a:rPr>
                <a:t>2</a:t>
              </a:r>
              <a:r>
                <a:rPr lang="en-US" altLang="ko-KR" i="1" dirty="0" smtClean="0">
                  <a:latin typeface="Book Antiqua" pitchFamily="18" charset="0"/>
                </a:rPr>
                <a:t> + T</a:t>
              </a:r>
              <a:r>
                <a:rPr lang="en-US" altLang="ko-KR" i="1" baseline="-25000" dirty="0" smtClean="0">
                  <a:latin typeface="Book Antiqua" pitchFamily="18" charset="0"/>
                </a:rPr>
                <a:t>3</a:t>
              </a:r>
              <a:r>
                <a:rPr lang="en-US" altLang="ko-KR" i="1" dirty="0" smtClean="0">
                  <a:latin typeface="Book Antiqua" pitchFamily="18" charset="0"/>
                </a:rPr>
                <a:t> + T</a:t>
              </a:r>
              <a:r>
                <a:rPr lang="en-US" altLang="ko-KR" i="1" baseline="-25000" dirty="0" smtClean="0">
                  <a:latin typeface="Book Antiqua" pitchFamily="18" charset="0"/>
                </a:rPr>
                <a:t>4</a:t>
              </a:r>
              <a:r>
                <a:rPr lang="en-US" altLang="ko-KR" i="1" dirty="0" smtClean="0">
                  <a:latin typeface="Book Antiqua" pitchFamily="18" charset="0"/>
                </a:rPr>
                <a:t> + T</a:t>
              </a:r>
              <a:r>
                <a:rPr lang="en-US" altLang="ko-KR" i="1" baseline="-25000" dirty="0" smtClean="0">
                  <a:latin typeface="Book Antiqua" pitchFamily="18" charset="0"/>
                </a:rPr>
                <a:t>5</a:t>
              </a:r>
              <a:r>
                <a:rPr lang="en-US" altLang="ko-KR" i="1" dirty="0" smtClean="0">
                  <a:latin typeface="Book Antiqua" pitchFamily="18" charset="0"/>
                </a:rPr>
                <a:t> 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959136" y="3784322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T</a:t>
              </a:r>
              <a:r>
                <a:rPr lang="en-US" altLang="ko-KR" i="1" baseline="-25000" dirty="0" smtClean="0">
                  <a:latin typeface="Book Antiqua" pitchFamily="18" charset="0"/>
                </a:rPr>
                <a:t>1</a:t>
              </a:r>
              <a:endParaRPr lang="ko-KR" altLang="en-US" i="1" baseline="-25000" dirty="0">
                <a:latin typeface="Book Antiqua" pitchFamily="18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28860" y="3786190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T</a:t>
              </a:r>
              <a:r>
                <a:rPr lang="en-US" altLang="ko-KR" i="1" baseline="-25000" dirty="0" smtClean="0">
                  <a:latin typeface="Book Antiqua" pitchFamily="18" charset="0"/>
                </a:rPr>
                <a:t>2</a:t>
              </a:r>
              <a:endParaRPr lang="ko-KR" altLang="en-US" i="1" baseline="-25000" dirty="0">
                <a:latin typeface="Book Antiqua" pitchFamily="18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169194" y="3786190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T</a:t>
              </a:r>
              <a:r>
                <a:rPr lang="en-US" altLang="ko-KR" i="1" baseline="-25000" dirty="0" smtClean="0">
                  <a:latin typeface="Book Antiqua" pitchFamily="18" charset="0"/>
                </a:rPr>
                <a:t>3</a:t>
              </a:r>
              <a:endParaRPr lang="ko-KR" altLang="en-US" i="1" baseline="-25000" dirty="0">
                <a:latin typeface="Book Antiqua" pitchFamily="18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261312" y="3786190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T</a:t>
              </a:r>
              <a:r>
                <a:rPr lang="en-US" altLang="ko-KR" i="1" baseline="-25000" dirty="0" smtClean="0">
                  <a:latin typeface="Book Antiqua" pitchFamily="18" charset="0"/>
                </a:rPr>
                <a:t>4</a:t>
              </a:r>
              <a:endParaRPr lang="ko-KR" altLang="en-US" i="1" baseline="-25000" dirty="0">
                <a:latin typeface="Book Antiqua" pitchFamily="18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087746" y="3786190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T</a:t>
              </a:r>
              <a:r>
                <a:rPr lang="en-US" altLang="ko-KR" i="1" baseline="-25000" dirty="0" smtClean="0">
                  <a:latin typeface="Book Antiqua" pitchFamily="18" charset="0"/>
                </a:rPr>
                <a:t>5</a:t>
              </a:r>
              <a:endParaRPr lang="ko-KR" altLang="en-US" i="1" baseline="-25000" dirty="0">
                <a:latin typeface="Book Antiqua" pitchFamily="18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85918" y="2857496"/>
              <a:ext cx="41192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600" i="1" dirty="0" smtClean="0">
                  <a:latin typeface="Book Antiqua" pitchFamily="18" charset="0"/>
                </a:rPr>
                <a:t>t</a:t>
              </a:r>
              <a:r>
                <a:rPr lang="en-US" altLang="ko-KR" dirty="0" smtClean="0">
                  <a:latin typeface="Book Antiqua" pitchFamily="18" charset="0"/>
                </a:rPr>
                <a:t> </a:t>
              </a:r>
              <a:r>
                <a:rPr lang="ko-KR" altLang="en-US" sz="1400" dirty="0" smtClean="0">
                  <a:latin typeface="Book Antiqua" pitchFamily="18" charset="0"/>
                </a:rPr>
                <a:t>시간</a:t>
              </a:r>
              <a:r>
                <a:rPr lang="en-US" altLang="ko-KR" sz="1400" dirty="0" smtClean="0">
                  <a:latin typeface="Book Antiqua" pitchFamily="18" charset="0"/>
                </a:rPr>
                <a:t> </a:t>
              </a:r>
              <a:r>
                <a:rPr lang="ko-KR" altLang="en-US" sz="1400" dirty="0" smtClean="0">
                  <a:latin typeface="Book Antiqua" pitchFamily="18" charset="0"/>
                </a:rPr>
                <a:t>동안 사건이 발생한 횟수 </a:t>
              </a:r>
              <a:r>
                <a:rPr lang="en-US" altLang="ko-KR" sz="1400" dirty="0" smtClean="0">
                  <a:latin typeface="Book Antiqua" pitchFamily="18" charset="0"/>
                </a:rPr>
                <a:t>: </a:t>
              </a:r>
              <a:r>
                <a:rPr lang="en-US" altLang="ko-KR" sz="1600" i="1" dirty="0" smtClean="0">
                  <a:latin typeface="Book Antiqua" pitchFamily="18" charset="0"/>
                </a:rPr>
                <a:t>X(t) ~ P(</a:t>
              </a:r>
              <a:r>
                <a:rPr lang="en-US" altLang="ko-KR" sz="1600" i="1" dirty="0" smtClean="0">
                  <a:latin typeface="Symbol" pitchFamily="18" charset="2"/>
                </a:rPr>
                <a:t>l</a:t>
              </a:r>
              <a:r>
                <a:rPr lang="en-US" altLang="ko-KR" sz="1600" i="1" dirty="0" smtClean="0">
                  <a:latin typeface="Book Antiqua" pitchFamily="18" charset="0"/>
                </a:rPr>
                <a:t> t) </a:t>
              </a:r>
              <a:endParaRPr lang="ko-KR" altLang="en-US" sz="1600" i="1" dirty="0">
                <a:latin typeface="Book Antiqua" pitchFamily="18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18602" y="3367836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t</a:t>
              </a:r>
              <a:endParaRPr lang="ko-KR" altLang="en-US" i="1" dirty="0">
                <a:latin typeface="Book Antiqua" pitchFamily="18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85786" y="571480"/>
            <a:ext cx="7715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smtClean="0">
                <a:latin typeface="Book Antiqua" pitchFamily="18" charset="0"/>
              </a:rPr>
              <a:t>비율 </a:t>
            </a:r>
            <a:r>
              <a:rPr lang="en-US" altLang="ko-KR" dirty="0" smtClean="0">
                <a:latin typeface="Symbol" pitchFamily="18" charset="2"/>
              </a:rPr>
              <a:t>l</a:t>
            </a:r>
            <a:r>
              <a:rPr lang="ko-KR" altLang="en-US" dirty="0" smtClean="0">
                <a:latin typeface="Book Antiqua" pitchFamily="18" charset="0"/>
              </a:rPr>
              <a:t>인 포아송과정에 따라 어떤 사건이 발생한다면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이웃하는 두 사건 사이의 대기시간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ko-KR" altLang="en-US" dirty="0" smtClean="0">
                <a:latin typeface="Book Antiqua" pitchFamily="18" charset="0"/>
              </a:rPr>
              <a:t>는 모수 </a:t>
            </a:r>
            <a:r>
              <a:rPr lang="en-US" altLang="ko-KR" dirty="0" smtClean="0">
                <a:latin typeface="Symbol" pitchFamily="18" charset="2"/>
              </a:rPr>
              <a:t>l</a:t>
            </a:r>
            <a:r>
              <a:rPr lang="ko-KR" altLang="en-US" dirty="0" smtClean="0">
                <a:latin typeface="Book Antiqua" pitchFamily="18" charset="0"/>
              </a:rPr>
              <a:t>인 지수분포를 이룬다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특히 </a:t>
            </a:r>
            <a:r>
              <a:rPr lang="ko-KR" altLang="en-US" dirty="0" err="1" smtClean="0">
                <a:latin typeface="Book Antiqua" pitchFamily="18" charset="0"/>
              </a:rPr>
              <a:t>비기억성</a:t>
            </a:r>
            <a:r>
              <a:rPr lang="ko-KR" altLang="en-US" dirty="0" smtClean="0">
                <a:latin typeface="Book Antiqua" pitchFamily="18" charset="0"/>
              </a:rPr>
              <a:t> 성질로부터 어느 한 사건이 발생한 후 다음 사건이 발생할 때까지 걸리는 대기시간은 </a:t>
            </a:r>
            <a:r>
              <a:rPr lang="ko-KR" altLang="en-US" dirty="0" err="1" smtClean="0">
                <a:latin typeface="Book Antiqua" pitchFamily="18" charset="0"/>
              </a:rPr>
              <a:t>모수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Symbol" pitchFamily="18" charset="2"/>
              </a:rPr>
              <a:t>l</a:t>
            </a:r>
            <a:r>
              <a:rPr lang="ko-KR" altLang="en-US" dirty="0" smtClean="0">
                <a:latin typeface="Book Antiqua" pitchFamily="18" charset="0"/>
              </a:rPr>
              <a:t>인 지수분포에 따라 새롭게 다시 시작하므로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이웃하는 사건 사이의 대기시간들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i</a:t>
            </a:r>
            <a:r>
              <a:rPr lang="ko-KR" altLang="en-US" dirty="0" smtClean="0">
                <a:latin typeface="Book Antiqua" pitchFamily="18" charset="0"/>
              </a:rPr>
              <a:t>는 </a:t>
            </a:r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ko-KR" altLang="en-US" dirty="0" smtClean="0">
                <a:latin typeface="Book Antiqua" pitchFamily="18" charset="0"/>
              </a:rPr>
              <a:t>그림</a:t>
            </a:r>
            <a:r>
              <a:rPr lang="en-US" altLang="ko-KR" dirty="0" smtClean="0">
                <a:latin typeface="Book Antiqua" pitchFamily="18" charset="0"/>
              </a:rPr>
              <a:t>]</a:t>
            </a:r>
            <a:r>
              <a:rPr lang="ko-KR" altLang="en-US" dirty="0" smtClean="0">
                <a:latin typeface="Book Antiqua" pitchFamily="18" charset="0"/>
              </a:rPr>
              <a:t>과 같이 모수 </a:t>
            </a:r>
            <a:r>
              <a:rPr lang="en-US" altLang="ko-KR" dirty="0" smtClean="0">
                <a:latin typeface="Symbol" pitchFamily="18" charset="2"/>
              </a:rPr>
              <a:t>l</a:t>
            </a:r>
            <a:r>
              <a:rPr lang="ko-KR" altLang="en-US" dirty="0" smtClean="0">
                <a:latin typeface="Book Antiqua" pitchFamily="18" charset="0"/>
              </a:rPr>
              <a:t>를 가지는 </a:t>
            </a:r>
            <a:r>
              <a:rPr lang="en-US" altLang="ko-KR" dirty="0" err="1" smtClean="0">
                <a:latin typeface="Book Antiqua" pitchFamily="18" charset="0"/>
              </a:rPr>
              <a:t>i.i.d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지수분포를 이루고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ko-KR" altLang="en-US" dirty="0" smtClean="0">
                <a:latin typeface="Book Antiqua" pitchFamily="18" charset="0"/>
              </a:rPr>
              <a:t>시간 동안 사건이 발생한 횟수 </a:t>
            </a:r>
            <a:r>
              <a:rPr lang="en-US" altLang="ko-KR" i="1" dirty="0" smtClean="0">
                <a:latin typeface="Book Antiqua" pitchFamily="18" charset="0"/>
              </a:rPr>
              <a:t>X(t)</a:t>
            </a:r>
            <a:r>
              <a:rPr lang="ko-KR" altLang="en-US" dirty="0" smtClean="0">
                <a:latin typeface="Book Antiqua" pitchFamily="18" charset="0"/>
              </a:rPr>
              <a:t>는 모수 </a:t>
            </a:r>
            <a:r>
              <a:rPr lang="en-US" altLang="ko-KR" dirty="0" err="1" smtClean="0">
                <a:latin typeface="Symbol" pitchFamily="18" charset="2"/>
              </a:rPr>
              <a:t>l</a:t>
            </a:r>
            <a:r>
              <a:rPr lang="en-US" altLang="ko-KR" i="1" dirty="0" err="1" smtClean="0">
                <a:latin typeface="Book Antiqua" pitchFamily="18" charset="0"/>
              </a:rPr>
              <a:t>t</a:t>
            </a:r>
            <a:r>
              <a:rPr lang="ko-KR" altLang="en-US" dirty="0" smtClean="0">
                <a:latin typeface="Book Antiqua" pitchFamily="18" charset="0"/>
              </a:rPr>
              <a:t>인 포아송분포를 이룬다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지수분포와 감마분포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571480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err="1" smtClean="0">
                <a:latin typeface="Book Antiqua" pitchFamily="18" charset="0"/>
              </a:rPr>
              <a:t>포아송과정에</a:t>
            </a:r>
            <a:r>
              <a:rPr lang="ko-KR" altLang="en-US" dirty="0" smtClean="0">
                <a:latin typeface="Book Antiqua" pitchFamily="18" charset="0"/>
              </a:rPr>
              <a:t> 따라 어떤 특정한 사건이 관찰될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관측을 시작한 이후로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번째 사건이 발생할 때까지 걸리는 전체 시간에 관한 확률분포는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감마분포이다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50825" y="207961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827088" y="2071678"/>
            <a:ext cx="7959725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감마분포</a:t>
            </a:r>
            <a:r>
              <a:rPr lang="en-US" altLang="ko-KR" sz="2400" dirty="0" smtClean="0">
                <a:latin typeface="Book Antiqua" pitchFamily="18" charset="0"/>
              </a:rPr>
              <a:t>(Gamma distribution)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확률변수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 상태공간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</a:p>
          <a:p>
            <a:r>
              <a:rPr lang="en-US" altLang="ko-KR" sz="2400" i="1" dirty="0" smtClean="0">
                <a:latin typeface="Book Antiqua" pitchFamily="18" charset="0"/>
              </a:rPr>
              <a:t>S</a:t>
            </a:r>
            <a:r>
              <a:rPr lang="en-US" altLang="ko-KR" sz="2400" i="1" baseline="-25000" dirty="0" smtClean="0">
                <a:latin typeface="Book Antiqua" pitchFamily="18" charset="0"/>
              </a:rPr>
              <a:t>X</a:t>
            </a:r>
            <a:r>
              <a:rPr lang="en-US" altLang="ko-KR" sz="2400" i="1" dirty="0" smtClean="0">
                <a:latin typeface="Book Antiqua" pitchFamily="18" charset="0"/>
              </a:rPr>
              <a:t>= </a:t>
            </a:r>
            <a:r>
              <a:rPr lang="en-US" altLang="ko-KR" sz="2400" dirty="0" smtClean="0">
                <a:latin typeface="Book Antiqua" pitchFamily="18" charset="0"/>
              </a:rPr>
              <a:t>{</a:t>
            </a:r>
            <a:r>
              <a:rPr lang="en-US" altLang="ko-KR" sz="2400" i="1" dirty="0" smtClean="0">
                <a:latin typeface="Book Antiqua" pitchFamily="18" charset="0"/>
              </a:rPr>
              <a:t>x : x &gt; 0</a:t>
            </a:r>
            <a:r>
              <a:rPr lang="en-US" altLang="ko-KR" sz="2400" dirty="0" smtClean="0">
                <a:latin typeface="Book Antiqua" pitchFamily="18" charset="0"/>
              </a:rPr>
              <a:t>}</a:t>
            </a:r>
            <a:r>
              <a:rPr lang="ko-KR" altLang="en-US" sz="2400" dirty="0" smtClean="0">
                <a:latin typeface="Book Antiqua" pitchFamily="18" charset="0"/>
              </a:rPr>
              <a:t>에서 다음 확률밀도함수를 갖는 확률분포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</a:p>
          <a:p>
            <a:r>
              <a:rPr lang="ko-KR" altLang="en-US" sz="2400" dirty="0" smtClean="0">
                <a:latin typeface="Book Antiqua" pitchFamily="18" charset="0"/>
              </a:rPr>
              <a:t>이때 </a:t>
            </a:r>
            <a:r>
              <a:rPr lang="en-US" altLang="ko-KR" sz="2400" i="1" dirty="0" smtClean="0">
                <a:latin typeface="Book Antiqua" pitchFamily="18" charset="0"/>
              </a:rPr>
              <a:t>X ~ </a:t>
            </a:r>
            <a:r>
              <a:rPr lang="en-US" altLang="ko-KR" sz="2400" i="1" dirty="0" smtClean="0">
                <a:latin typeface="Symbol" pitchFamily="18" charset="2"/>
              </a:rPr>
              <a:t>G</a:t>
            </a:r>
            <a:r>
              <a:rPr lang="en-US" altLang="ko-KR" sz="2400" i="1" dirty="0" smtClean="0">
                <a:latin typeface="Book Antiqua" pitchFamily="18" charset="0"/>
              </a:rPr>
              <a:t>(</a:t>
            </a:r>
            <a:r>
              <a:rPr lang="en-US" altLang="ko-KR" sz="2400" i="1" dirty="0" smtClean="0">
                <a:latin typeface="Symbol" pitchFamily="18" charset="2"/>
              </a:rPr>
              <a:t>a</a:t>
            </a:r>
            <a:r>
              <a:rPr lang="en-US" altLang="ko-KR" sz="2400" i="1" dirty="0" smtClean="0">
                <a:latin typeface="Book Antiqua" pitchFamily="18" charset="0"/>
              </a:rPr>
              <a:t>, </a:t>
            </a:r>
            <a:r>
              <a:rPr lang="en-US" altLang="ko-KR" sz="2400" i="1" dirty="0" smtClean="0">
                <a:latin typeface="Symbol" pitchFamily="18" charset="2"/>
              </a:rPr>
              <a:t>b</a:t>
            </a:r>
            <a:r>
              <a:rPr lang="en-US" altLang="ko-KR" sz="2400" i="1" dirty="0" smtClean="0">
                <a:latin typeface="Book Antiqua" pitchFamily="18" charset="0"/>
              </a:rPr>
              <a:t>)</a:t>
            </a:r>
            <a:r>
              <a:rPr lang="ko-KR" altLang="en-US" sz="2400" dirty="0" smtClean="0">
                <a:latin typeface="Book Antiqua" pitchFamily="18" charset="0"/>
              </a:rPr>
              <a:t>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8860" y="4357694"/>
            <a:ext cx="4286280" cy="115328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Object 27"/>
          <p:cNvGraphicFramePr>
            <a:graphicFrameLocks noChangeAspect="1"/>
          </p:cNvGraphicFramePr>
          <p:nvPr/>
        </p:nvGraphicFramePr>
        <p:xfrm>
          <a:off x="2600339" y="4442588"/>
          <a:ext cx="3900487" cy="996950"/>
        </p:xfrm>
        <a:graphic>
          <a:graphicData uri="http://schemas.openxmlformats.org/presentationml/2006/ole">
            <p:oleObj spid="_x0000_s550914" name="Equation" r:id="rId5" imgW="2616120" imgH="685800" progId="Equation.DSMT4">
              <p:embed/>
            </p:oleObj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928662" y="3571876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확률밀도함수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지수분포와 감마분포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14678" y="1255038"/>
            <a:ext cx="2500330" cy="673764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62" y="571480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평균과 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3535363" y="1449388"/>
          <a:ext cx="1855787" cy="349250"/>
        </p:xfrm>
        <a:graphic>
          <a:graphicData uri="http://schemas.openxmlformats.org/presentationml/2006/ole">
            <p:oleObj spid="_x0000_s548867" name="Equation" r:id="rId4" imgW="1244520" imgH="24120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85786" y="2428868"/>
            <a:ext cx="7715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 = 1</a:t>
            </a:r>
            <a:r>
              <a:rPr lang="ko-KR" altLang="en-US" dirty="0" smtClean="0">
                <a:latin typeface="Book Antiqua" pitchFamily="18" charset="0"/>
              </a:rPr>
              <a:t>이면 감마분포는 모수 </a:t>
            </a:r>
            <a:r>
              <a:rPr lang="en-US" altLang="ko-KR" i="1" dirty="0" smtClean="0">
                <a:latin typeface="Symbol" pitchFamily="18" charset="2"/>
              </a:rPr>
              <a:t>l </a:t>
            </a:r>
            <a:r>
              <a:rPr lang="en-US" altLang="ko-KR" i="1" dirty="0" smtClean="0">
                <a:latin typeface="Book Antiqua" pitchFamily="18" charset="0"/>
              </a:rPr>
              <a:t>= 1/</a:t>
            </a:r>
            <a:r>
              <a:rPr lang="en-US" altLang="ko-KR" i="1" dirty="0" smtClean="0">
                <a:latin typeface="Symbol" pitchFamily="18" charset="2"/>
              </a:rPr>
              <a:t>b</a:t>
            </a:r>
            <a:r>
              <a:rPr lang="ko-KR" altLang="en-US" dirty="0" smtClean="0">
                <a:latin typeface="Book Antiqua" pitchFamily="18" charset="0"/>
              </a:rPr>
              <a:t>인 지수분포이다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Symbol" pitchFamily="18" charset="2"/>
              </a:rPr>
              <a:t>G</a:t>
            </a:r>
            <a:r>
              <a:rPr lang="en-US" altLang="ko-KR" i="1" dirty="0" smtClean="0">
                <a:latin typeface="Book Antiqua" pitchFamily="18" charset="0"/>
              </a:rPr>
              <a:t>(1, </a:t>
            </a:r>
            <a:r>
              <a:rPr lang="en-US" altLang="ko-KR" i="1" dirty="0" smtClean="0">
                <a:latin typeface="Symbol" pitchFamily="18" charset="2"/>
              </a:rPr>
              <a:t>b</a:t>
            </a:r>
            <a:r>
              <a:rPr lang="en-US" altLang="ko-KR" i="1" dirty="0" smtClean="0">
                <a:latin typeface="Book Antiqua" pitchFamily="18" charset="0"/>
              </a:rPr>
              <a:t>) = Exp(1/</a:t>
            </a:r>
            <a:r>
              <a:rPr lang="en-US" altLang="ko-KR" i="1" dirty="0" smtClean="0">
                <a:latin typeface="Symbol" pitchFamily="18" charset="2"/>
              </a:rPr>
              <a:t> b</a:t>
            </a:r>
            <a:r>
              <a:rPr lang="en-US" altLang="ko-KR" i="1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독립인 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 ~ Exp(</a:t>
            </a:r>
            <a:r>
              <a:rPr lang="en-US" altLang="ko-KR" i="1" dirty="0" smtClean="0">
                <a:latin typeface="Symbol" pitchFamily="18" charset="2"/>
              </a:rPr>
              <a:t>l</a:t>
            </a:r>
            <a:r>
              <a:rPr lang="en-US" altLang="ko-KR" i="1" dirty="0" smtClean="0">
                <a:latin typeface="Book Antiqua" pitchFamily="18" charset="0"/>
              </a:rPr>
              <a:t>), </a:t>
            </a:r>
            <a:r>
              <a:rPr lang="en-US" altLang="ko-KR" i="1" dirty="0" err="1" smtClean="0">
                <a:latin typeface="Book Antiqua" pitchFamily="18" charset="0"/>
              </a:rPr>
              <a:t>i</a:t>
            </a:r>
            <a:r>
              <a:rPr lang="en-US" altLang="ko-KR" i="1" dirty="0" smtClean="0">
                <a:latin typeface="Book Antiqua" pitchFamily="18" charset="0"/>
              </a:rPr>
              <a:t> = 1, 2, …, n</a:t>
            </a:r>
            <a:r>
              <a:rPr lang="ko-KR" altLang="en-US" dirty="0" smtClean="0">
                <a:latin typeface="Book Antiqua" pitchFamily="18" charset="0"/>
              </a:rPr>
              <a:t>에 대하여 </a:t>
            </a:r>
            <a:r>
              <a:rPr lang="en-US" altLang="ko-KR" i="1" dirty="0" smtClean="0">
                <a:latin typeface="Book Antiqua" pitchFamily="18" charset="0"/>
              </a:rPr>
              <a:t>X = X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+ X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 + …+ </a:t>
            </a:r>
            <a:r>
              <a:rPr lang="en-US" altLang="ko-KR" i="1" dirty="0" err="1" smtClean="0">
                <a:latin typeface="Book Antiqua" pitchFamily="18" charset="0"/>
              </a:rPr>
              <a:t>X</a:t>
            </a:r>
            <a:r>
              <a:rPr lang="en-US" altLang="ko-KR" i="1" baseline="-25000" dirty="0" err="1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은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 = n, </a:t>
            </a:r>
            <a:r>
              <a:rPr lang="en-US" altLang="ko-KR" i="1" dirty="0" smtClean="0">
                <a:latin typeface="Symbol" pitchFamily="18" charset="2"/>
              </a:rPr>
              <a:t>b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=</a:t>
            </a:r>
            <a:r>
              <a:rPr lang="en-US" altLang="ko-KR" dirty="0" smtClean="0">
                <a:latin typeface="Book Antiqua" pitchFamily="18" charset="0"/>
              </a:rPr>
              <a:t> 1/</a:t>
            </a:r>
            <a:r>
              <a:rPr lang="en-US" altLang="ko-KR" i="1" dirty="0" smtClean="0">
                <a:latin typeface="Symbol" pitchFamily="18" charset="2"/>
              </a:rPr>
              <a:t>l</a:t>
            </a:r>
            <a:r>
              <a:rPr lang="ko-KR" altLang="en-US" dirty="0" smtClean="0">
                <a:latin typeface="Book Antiqua" pitchFamily="18" charset="0"/>
              </a:rPr>
              <a:t> 인 감마분포이다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548868" name="Object 27"/>
          <p:cNvGraphicFramePr>
            <a:graphicFrameLocks noChangeAspect="1"/>
          </p:cNvGraphicFramePr>
          <p:nvPr/>
        </p:nvGraphicFramePr>
        <p:xfrm>
          <a:off x="3575050" y="3248028"/>
          <a:ext cx="1951038" cy="609600"/>
        </p:xfrm>
        <a:graphic>
          <a:graphicData uri="http://schemas.openxmlformats.org/presentationml/2006/ole">
            <p:oleObj spid="_x0000_s548868" name="Equation" r:id="rId5" imgW="130788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지수분포와 감마분포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842" y="550932"/>
            <a:ext cx="766393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특정 정보에 대한 검색 신호들이 데이터베이스 시스템에 들어오고 있으며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시스템의 응답시간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초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는 평균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지수분포에 따른다고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그리고 이 시스템은 들어온 신호에 응답하자마자 곧바로 다음 신호를 받는다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오전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시 정각으로부터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초 동안 시스템에 접수된 신호의 횟수를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X(t)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하자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X(t)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확률질량함수를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9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시부터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초 안에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건의 검색 신호가 있을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건의 검색 신호가 들어올 때까지 걸리는 평균시간을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(4) 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건의 검색 신호가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초 이내에 있을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335756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3803349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시스템의 평균 응답시간이 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초이므로 </a:t>
            </a:r>
            <a:r>
              <a:rPr lang="en-US" altLang="ko-KR" i="1" dirty="0" smtClean="0">
                <a:latin typeface="Symbol" pitchFamily="18" charset="2"/>
              </a:rPr>
              <a:t>l</a:t>
            </a:r>
            <a:r>
              <a:rPr lang="en-US" altLang="ko-KR" i="1" dirty="0" smtClean="0">
                <a:latin typeface="Book Antiqua" pitchFamily="18" charset="0"/>
              </a:rPr>
              <a:t> = 1/2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ko-KR" altLang="en-US" dirty="0" smtClean="0">
                <a:latin typeface="Book Antiqua" pitchFamily="18" charset="0"/>
              </a:rPr>
              <a:t>초 동안 사건이 발생한 횟수 </a:t>
            </a:r>
            <a:r>
              <a:rPr lang="en-US" altLang="ko-KR" i="1" dirty="0" smtClean="0">
                <a:latin typeface="Book Antiqua" pitchFamily="18" charset="0"/>
              </a:rPr>
              <a:t>X(t)</a:t>
            </a:r>
            <a:r>
              <a:rPr lang="ko-KR" altLang="en-US" dirty="0" smtClean="0">
                <a:latin typeface="Book Antiqua" pitchFamily="18" charset="0"/>
              </a:rPr>
              <a:t>는 모수 </a:t>
            </a:r>
            <a:r>
              <a:rPr lang="en-US" altLang="ko-KR" i="1" dirty="0" err="1" smtClean="0">
                <a:latin typeface="Symbol" pitchFamily="18" charset="2"/>
              </a:rPr>
              <a:t>l</a:t>
            </a:r>
            <a:r>
              <a:rPr lang="en-US" altLang="ko-KR" i="1" dirty="0" err="1" smtClean="0">
                <a:latin typeface="Book Antiqua" pitchFamily="18" charset="0"/>
              </a:rPr>
              <a:t>t</a:t>
            </a:r>
            <a:r>
              <a:rPr lang="ko-KR" altLang="en-US" dirty="0" smtClean="0">
                <a:latin typeface="Book Antiqua" pitchFamily="18" charset="0"/>
              </a:rPr>
              <a:t>인 포아송분포를 이루므로 </a:t>
            </a:r>
            <a:r>
              <a:rPr lang="en-US" altLang="ko-KR" i="1" dirty="0" smtClean="0">
                <a:latin typeface="Book Antiqua" pitchFamily="18" charset="0"/>
              </a:rPr>
              <a:t>X(t) ~ P(t/2)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i="1" dirty="0" smtClean="0">
                <a:latin typeface="Book Antiqua" pitchFamily="18" charset="0"/>
              </a:rPr>
              <a:t>X(t)</a:t>
            </a:r>
            <a:r>
              <a:rPr lang="ko-KR" altLang="en-US" dirty="0" smtClean="0">
                <a:latin typeface="Book Antiqua" pitchFamily="18" charset="0"/>
              </a:rPr>
              <a:t>의 확률질량함수는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6" name="Object 27"/>
          <p:cNvGraphicFramePr>
            <a:graphicFrameLocks noChangeAspect="1"/>
          </p:cNvGraphicFramePr>
          <p:nvPr/>
        </p:nvGraphicFramePr>
        <p:xfrm>
          <a:off x="2735263" y="4746625"/>
          <a:ext cx="3590925" cy="565150"/>
        </p:xfrm>
        <a:graphic>
          <a:graphicData uri="http://schemas.openxmlformats.org/presentationml/2006/ole">
            <p:oleObj spid="_x0000_s547843" name="Equation" r:id="rId4" imgW="259056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지수분포와 감마분포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50004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en-US" altLang="ko-KR" i="1" dirty="0" smtClean="0">
                <a:latin typeface="Book Antiqua" pitchFamily="18" charset="0"/>
              </a:rPr>
              <a:t>t = 10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i="1" dirty="0" smtClean="0">
                <a:latin typeface="Book Antiqua" pitchFamily="18" charset="0"/>
              </a:rPr>
              <a:t>X(10) ~ P(5)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따라서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7" name="Object 27"/>
          <p:cNvGraphicFramePr>
            <a:graphicFrameLocks noChangeAspect="1"/>
          </p:cNvGraphicFramePr>
          <p:nvPr/>
        </p:nvGraphicFramePr>
        <p:xfrm>
          <a:off x="2708275" y="1000108"/>
          <a:ext cx="3644900" cy="565150"/>
        </p:xfrm>
        <a:graphic>
          <a:graphicData uri="http://schemas.openxmlformats.org/presentationml/2006/ole">
            <p:oleObj spid="_x0000_s587778" name="Equation" r:id="rId4" imgW="2628720" imgH="41904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034" y="1702346"/>
            <a:ext cx="8143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(3) </a:t>
            </a:r>
            <a:r>
              <a:rPr lang="ko-KR" altLang="en-US" dirty="0" smtClean="0">
                <a:latin typeface="Book Antiqua" pitchFamily="18" charset="0"/>
              </a:rPr>
              <a:t>응답시간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ko-KR" altLang="en-US" dirty="0" smtClean="0">
                <a:latin typeface="Book Antiqua" pitchFamily="18" charset="0"/>
              </a:rPr>
              <a:t>가 평균 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인 지수분포에 따르므로 </a:t>
            </a:r>
            <a:r>
              <a:rPr lang="en-US" altLang="ko-KR" i="1" dirty="0" smtClean="0">
                <a:latin typeface="Book Antiqua" pitchFamily="18" charset="0"/>
              </a:rPr>
              <a:t>T ~ Exp(1/2)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그러므로 오전 </a:t>
            </a:r>
            <a:r>
              <a:rPr lang="en-US" altLang="ko-KR" dirty="0" smtClean="0">
                <a:latin typeface="Book Antiqua" pitchFamily="18" charset="0"/>
              </a:rPr>
              <a:t>9</a:t>
            </a:r>
            <a:r>
              <a:rPr lang="ko-KR" altLang="en-US" dirty="0" smtClean="0">
                <a:latin typeface="Book Antiqua" pitchFamily="18" charset="0"/>
              </a:rPr>
              <a:t>시 정각부터 처음 신호가 들어올 때까지 걸리는 시간은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~ Exp(1/2)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첫 번째 신호와 두 번째 신호 사이의 시간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 ~ Exp(1/2)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그리고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가 독립이므로 두 번째 신호가 들어올 때까지 걸리는 시간 </a:t>
            </a:r>
            <a:r>
              <a:rPr lang="en-US" altLang="ko-KR" i="1" dirty="0" smtClean="0">
                <a:latin typeface="Book Antiqua" pitchFamily="18" charset="0"/>
              </a:rPr>
              <a:t>T = T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+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는 모수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 = 2, </a:t>
            </a:r>
            <a:r>
              <a:rPr lang="en-US" altLang="ko-KR" i="1" dirty="0" smtClean="0">
                <a:latin typeface="Symbol" pitchFamily="18" charset="2"/>
              </a:rPr>
              <a:t>b</a:t>
            </a:r>
            <a:r>
              <a:rPr lang="en-US" altLang="ko-KR" i="1" dirty="0" smtClean="0">
                <a:latin typeface="Book Antiqua" pitchFamily="18" charset="0"/>
              </a:rPr>
              <a:t> = 2</a:t>
            </a:r>
            <a:r>
              <a:rPr lang="ko-KR" altLang="en-US" dirty="0" smtClean="0">
                <a:latin typeface="Book Antiqua" pitchFamily="18" charset="0"/>
              </a:rPr>
              <a:t>인 감마분포 </a:t>
            </a:r>
            <a:r>
              <a:rPr lang="en-US" altLang="ko-KR" i="1" dirty="0" smtClean="0">
                <a:latin typeface="Symbol" pitchFamily="18" charset="2"/>
              </a:rPr>
              <a:t>G</a:t>
            </a:r>
            <a:r>
              <a:rPr lang="en-US" altLang="ko-KR" i="1" dirty="0" smtClean="0">
                <a:latin typeface="Book Antiqua" pitchFamily="18" charset="0"/>
              </a:rPr>
              <a:t>(2, 2)</a:t>
            </a:r>
            <a:r>
              <a:rPr lang="ko-KR" altLang="en-US" dirty="0" smtClean="0">
                <a:latin typeface="Book Antiqua" pitchFamily="18" charset="0"/>
              </a:rPr>
              <a:t>를 이룬다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건의 검색 신호가 들어올 때까지 걸리는 평균시간은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dirty="0" smtClean="0">
                <a:latin typeface="Book Antiqua" pitchFamily="18" charset="0"/>
              </a:rPr>
              <a:t> = </a:t>
            </a:r>
            <a:r>
              <a:rPr lang="en-US" altLang="ko-KR" i="1" dirty="0" err="1" smtClean="0">
                <a:latin typeface="Symbol" pitchFamily="18" charset="2"/>
              </a:rPr>
              <a:t>ab</a:t>
            </a:r>
            <a:r>
              <a:rPr lang="en-US" altLang="ko-KR" i="1" dirty="0" smtClean="0">
                <a:latin typeface="Book Antiqua" pitchFamily="18" charset="0"/>
              </a:rPr>
              <a:t> = 4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(4) 2</a:t>
            </a:r>
            <a:r>
              <a:rPr lang="ko-KR" altLang="en-US" dirty="0" smtClean="0">
                <a:latin typeface="Book Antiqua" pitchFamily="18" charset="0"/>
              </a:rPr>
              <a:t>건의 신호가 들어올 때까지 걸리는 시간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ko-KR" altLang="en-US" dirty="0" smtClean="0">
                <a:latin typeface="Book Antiqua" pitchFamily="18" charset="0"/>
              </a:rPr>
              <a:t>의 확률밀도함수는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587779" name="Object 3"/>
          <p:cNvGraphicFramePr>
            <a:graphicFrameLocks noChangeAspect="1"/>
          </p:cNvGraphicFramePr>
          <p:nvPr/>
        </p:nvGraphicFramePr>
        <p:xfrm>
          <a:off x="1997075" y="5135579"/>
          <a:ext cx="5068888" cy="650875"/>
        </p:xfrm>
        <a:graphic>
          <a:graphicData uri="http://schemas.openxmlformats.org/presentationml/2006/ole">
            <p:oleObj spid="_x0000_s587779" name="Equation" r:id="rId5" imgW="3657600" imgH="482400" progId="Equation.DSMT4">
              <p:embed/>
            </p:oleObj>
          </a:graphicData>
        </a:graphic>
      </p:graphicFrame>
      <p:graphicFrame>
        <p:nvGraphicFramePr>
          <p:cNvPr id="587780" name="Object 4"/>
          <p:cNvGraphicFramePr>
            <a:graphicFrameLocks noChangeAspect="1"/>
          </p:cNvGraphicFramePr>
          <p:nvPr/>
        </p:nvGraphicFramePr>
        <p:xfrm>
          <a:off x="2959100" y="4033838"/>
          <a:ext cx="3151188" cy="582612"/>
        </p:xfrm>
        <a:graphic>
          <a:graphicData uri="http://schemas.openxmlformats.org/presentationml/2006/ole">
            <p:oleObj spid="_x0000_s587780" name="Equation" r:id="rId6" imgW="2273040" imgH="43164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0034" y="477418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33802" y="540658"/>
            <a:ext cx="164019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5.3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정규분포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50825" y="122236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827088" y="1214422"/>
            <a:ext cx="7959725" cy="1428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정규분포</a:t>
            </a:r>
            <a:r>
              <a:rPr lang="en-US" altLang="ko-KR" sz="2400" dirty="0" smtClean="0">
                <a:latin typeface="Book Antiqua" pitchFamily="18" charset="0"/>
              </a:rPr>
              <a:t>(normal distribution)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Book Antiqua" pitchFamily="18" charset="0"/>
              </a:rPr>
              <a:t>-∞ &lt; x &lt; ∞</a:t>
            </a:r>
            <a:r>
              <a:rPr lang="ko-KR" altLang="en-US" sz="2400" dirty="0" smtClean="0">
                <a:latin typeface="Book Antiqua" pitchFamily="18" charset="0"/>
              </a:rPr>
              <a:t>에서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확률변수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 확률밀도함수가 다음과 같을 때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는 평균 </a:t>
            </a:r>
            <a:r>
              <a:rPr lang="en-US" altLang="ko-KR" sz="2400" dirty="0" smtClean="0">
                <a:latin typeface="Symbol" pitchFamily="18" charset="2"/>
              </a:rPr>
              <a:t>m</a:t>
            </a:r>
            <a:r>
              <a:rPr lang="ko-KR" altLang="en-US" sz="2400" dirty="0" smtClean="0">
                <a:latin typeface="Symbol" pitchFamily="18" charset="2"/>
              </a:rPr>
              <a:t>와 분산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Symbol" pitchFamily="18" charset="2"/>
              </a:rPr>
              <a:t>s</a:t>
            </a:r>
            <a:r>
              <a:rPr lang="en-US" altLang="ko-KR" sz="2400" i="1" baseline="40000" dirty="0" smtClean="0">
                <a:latin typeface="Book Antiqua" pitchFamily="18" charset="0"/>
              </a:rPr>
              <a:t>2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을 갖는 정규분포에 따른다 하고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en-US" altLang="ko-KR" sz="2400" i="1" dirty="0" smtClean="0">
                <a:latin typeface="Book Antiqua" pitchFamily="18" charset="0"/>
              </a:rPr>
              <a:t>X ~ N(</a:t>
            </a:r>
            <a:r>
              <a:rPr lang="en-US" altLang="ko-KR" sz="2400" dirty="0" smtClean="0">
                <a:latin typeface="Symbol" pitchFamily="18" charset="2"/>
              </a:rPr>
              <a:t>m</a:t>
            </a:r>
            <a:r>
              <a:rPr lang="en-US" altLang="ko-KR" sz="2400" i="1" dirty="0" smtClean="0">
                <a:latin typeface="Book Antiqua" pitchFamily="18" charset="0"/>
              </a:rPr>
              <a:t>, </a:t>
            </a:r>
            <a:r>
              <a:rPr lang="en-US" altLang="ko-KR" sz="2400" dirty="0" smtClean="0">
                <a:latin typeface="Symbol" pitchFamily="18" charset="2"/>
              </a:rPr>
              <a:t>s</a:t>
            </a:r>
            <a:r>
              <a:rPr lang="en-US" altLang="ko-KR" sz="2400" i="1" baseline="40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)</a:t>
            </a:r>
            <a:r>
              <a:rPr lang="ko-KR" altLang="en-US" sz="2400" dirty="0" smtClean="0">
                <a:latin typeface="Book Antiqua" pitchFamily="18" charset="0"/>
              </a:rPr>
              <a:t>으로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28860" y="4071942"/>
            <a:ext cx="4286280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Object 27"/>
          <p:cNvGraphicFramePr>
            <a:graphicFrameLocks noChangeAspect="1"/>
          </p:cNvGraphicFramePr>
          <p:nvPr/>
        </p:nvGraphicFramePr>
        <p:xfrm>
          <a:off x="2714536" y="4214818"/>
          <a:ext cx="3711575" cy="609600"/>
        </p:xfrm>
        <a:graphic>
          <a:graphicData uri="http://schemas.openxmlformats.org/presentationml/2006/ole">
            <p:oleObj spid="_x0000_s495626" name="Equation" r:id="rId4" imgW="2489040" imgH="419040" progId="Equation.DSMT4">
              <p:embed/>
            </p:oleObj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928662" y="3357562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확률밀도함수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7620" y="2714620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휴먼옛체"/>
                <a:ea typeface="휴먼옛체"/>
              </a:rPr>
              <a:t>※ </a:t>
            </a:r>
            <a:r>
              <a:rPr lang="ko-KR" altLang="en-US" dirty="0" smtClean="0">
                <a:latin typeface="Book Antiqua" pitchFamily="18" charset="0"/>
              </a:rPr>
              <a:t>정규분포를 </a:t>
            </a:r>
            <a:r>
              <a:rPr lang="ko-KR" altLang="en-US" dirty="0" err="1" smtClean="0">
                <a:latin typeface="Book Antiqua" pitchFamily="18" charset="0"/>
              </a:rPr>
              <a:t>가우스분포라고도</a:t>
            </a:r>
            <a:r>
              <a:rPr lang="ko-KR" altLang="en-US" dirty="0" smtClean="0">
                <a:latin typeface="Book Antiqua" pitchFamily="18" charset="0"/>
              </a:rPr>
              <a:t>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071802" y="5184128"/>
            <a:ext cx="2857520" cy="79609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71802" y="3275850"/>
            <a:ext cx="2857520" cy="115328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균등분포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직사각형 79"/>
          <p:cNvSpPr/>
          <p:nvPr/>
        </p:nvSpPr>
        <p:spPr>
          <a:xfrm>
            <a:off x="933802" y="540658"/>
            <a:ext cx="164019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5.1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균등분포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50825" y="129379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827088" y="1285860"/>
            <a:ext cx="7959725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균등분포</a:t>
            </a:r>
            <a:r>
              <a:rPr lang="en-US" altLang="ko-KR" sz="2400" dirty="0" smtClean="0">
                <a:latin typeface="Book Antiqua" pitchFamily="18" charset="0"/>
              </a:rPr>
              <a:t>(uniform distribution)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확률변수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 상태공간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S</a:t>
            </a:r>
            <a:r>
              <a:rPr lang="en-US" altLang="ko-KR" sz="2400" i="1" baseline="-25000" dirty="0" smtClean="0">
                <a:latin typeface="Book Antiqua" pitchFamily="18" charset="0"/>
              </a:rPr>
              <a:t>X</a:t>
            </a:r>
            <a:r>
              <a:rPr lang="en-US" altLang="ko-KR" sz="2400" i="1" dirty="0" smtClean="0">
                <a:latin typeface="Book Antiqua" pitchFamily="18" charset="0"/>
              </a:rPr>
              <a:t>= </a:t>
            </a:r>
            <a:r>
              <a:rPr lang="en-US" altLang="ko-KR" sz="2400" dirty="0" smtClean="0">
                <a:latin typeface="Book Antiqua" pitchFamily="18" charset="0"/>
              </a:rPr>
              <a:t>[</a:t>
            </a:r>
            <a:r>
              <a:rPr lang="en-US" altLang="ko-KR" sz="2400" i="1" dirty="0" smtClean="0">
                <a:latin typeface="Book Antiqua" pitchFamily="18" charset="0"/>
              </a:rPr>
              <a:t>a, b</a:t>
            </a:r>
            <a:r>
              <a:rPr lang="en-US" altLang="ko-KR" sz="2400" dirty="0" smtClean="0">
                <a:latin typeface="Book Antiqua" pitchFamily="18" charset="0"/>
              </a:rPr>
              <a:t>]</a:t>
            </a:r>
            <a:r>
              <a:rPr lang="ko-KR" altLang="en-US" sz="2400" dirty="0" smtClean="0">
                <a:latin typeface="Book Antiqua" pitchFamily="18" charset="0"/>
              </a:rPr>
              <a:t>에 대하여 다음 확률밀도함수를 갖는 확률분포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</a:p>
          <a:p>
            <a:r>
              <a:rPr lang="ko-KR" altLang="en-US" sz="2400" dirty="0" smtClean="0">
                <a:latin typeface="Book Antiqua" pitchFamily="18" charset="0"/>
              </a:rPr>
              <a:t>이때 </a:t>
            </a:r>
            <a:r>
              <a:rPr lang="en-US" altLang="ko-KR" sz="2400" i="1" dirty="0" smtClean="0">
                <a:latin typeface="Book Antiqua" pitchFamily="18" charset="0"/>
              </a:rPr>
              <a:t>X ~ U(a, b)</a:t>
            </a:r>
            <a:r>
              <a:rPr lang="ko-KR" altLang="en-US" sz="2400" dirty="0" smtClean="0">
                <a:latin typeface="Book Antiqua" pitchFamily="18" charset="0"/>
              </a:rPr>
              <a:t>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522241" name="Object 27"/>
          <p:cNvGraphicFramePr>
            <a:graphicFrameLocks noChangeAspect="1"/>
          </p:cNvGraphicFramePr>
          <p:nvPr/>
        </p:nvGraphicFramePr>
        <p:xfrm>
          <a:off x="3092450" y="3357563"/>
          <a:ext cx="2744788" cy="962025"/>
        </p:xfrm>
        <a:graphic>
          <a:graphicData uri="http://schemas.openxmlformats.org/presentationml/2006/ole">
            <p:oleObj spid="_x0000_s522241" name="Equation" r:id="rId5" imgW="1841400" imgH="660240" progId="Equation.DSMT4">
              <p:embed/>
            </p:oleObj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928662" y="2786058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확률밀도함수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8662" y="4500570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평균과 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522242" name="Object 27"/>
          <p:cNvGraphicFramePr>
            <a:graphicFrameLocks noChangeAspect="1"/>
          </p:cNvGraphicFramePr>
          <p:nvPr/>
        </p:nvGraphicFramePr>
        <p:xfrm>
          <a:off x="3279775" y="5248275"/>
          <a:ext cx="2366963" cy="609600"/>
        </p:xfrm>
        <a:graphic>
          <a:graphicData uri="http://schemas.openxmlformats.org/presentationml/2006/ole">
            <p:oleObj spid="_x0000_s522242" name="Equation" r:id="rId6" imgW="158724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000364" y="3643314"/>
            <a:ext cx="3807160" cy="2464447"/>
            <a:chOff x="5000628" y="1285860"/>
            <a:chExt cx="3807160" cy="2464447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628" y="1285860"/>
              <a:ext cx="3807160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6674524" y="3438794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>
                  <a:latin typeface="Symbol" pitchFamily="18" charset="2"/>
                </a:rPr>
                <a:t>m</a:t>
              </a:r>
              <a:endParaRPr lang="ko-KR" altLang="en-US" sz="1400" i="1" dirty="0">
                <a:latin typeface="Symbol" pitchFamily="18" charset="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78564" y="3438794"/>
              <a:ext cx="71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err="1" smtClean="0">
                  <a:latin typeface="Symbol" pitchFamily="18" charset="2"/>
                </a:rPr>
                <a:t>m</a:t>
              </a:r>
              <a:r>
                <a:rPr lang="en-US" altLang="ko-KR" sz="1400" dirty="0" err="1" smtClean="0">
                  <a:latin typeface="Symbol" pitchFamily="18" charset="2"/>
                </a:rPr>
                <a:t>+</a:t>
              </a:r>
              <a:r>
                <a:rPr lang="en-US" altLang="ko-KR" sz="1400" i="1" dirty="0" err="1" smtClean="0">
                  <a:latin typeface="Symbol" pitchFamily="18" charset="2"/>
                </a:rPr>
                <a:t>s</a:t>
              </a:r>
              <a:endParaRPr lang="ko-KR" altLang="en-US" sz="1400" i="1" dirty="0">
                <a:latin typeface="Symbol" pitchFamily="18" charset="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5754" y="3440662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Symbol" pitchFamily="18" charset="2"/>
                </a:rPr>
                <a:t>m</a:t>
              </a:r>
              <a:r>
                <a:rPr lang="en-US" altLang="ko-KR" sz="1400" dirty="0" smtClean="0">
                  <a:latin typeface="Symbol" pitchFamily="18" charset="2"/>
                </a:rPr>
                <a:t>+2</a:t>
              </a:r>
              <a:r>
                <a:rPr lang="en-US" altLang="ko-KR" sz="1400" i="1" dirty="0" smtClean="0">
                  <a:latin typeface="Symbol" pitchFamily="18" charset="2"/>
                </a:rPr>
                <a:t>s</a:t>
              </a:r>
              <a:endParaRPr lang="ko-KR" altLang="en-US" sz="1400" i="1" dirty="0">
                <a:latin typeface="Symbol" pitchFamily="18" charset="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84450" y="3440662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Symbol" pitchFamily="18" charset="2"/>
                </a:rPr>
                <a:t>m</a:t>
              </a:r>
              <a:r>
                <a:rPr lang="en-US" altLang="ko-KR" sz="1400" dirty="0" smtClean="0">
                  <a:latin typeface="Symbol" pitchFamily="18" charset="2"/>
                </a:rPr>
                <a:t>+3</a:t>
              </a:r>
              <a:r>
                <a:rPr lang="en-US" altLang="ko-KR" sz="1400" i="1" dirty="0" smtClean="0">
                  <a:latin typeface="Symbol" pitchFamily="18" charset="2"/>
                </a:rPr>
                <a:t>s</a:t>
              </a:r>
              <a:endParaRPr lang="ko-KR" altLang="en-US" sz="1400" i="1" dirty="0">
                <a:latin typeface="Symbol" pitchFamily="18" charset="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21308" y="3440662"/>
              <a:ext cx="71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Symbol" pitchFamily="18" charset="2"/>
                </a:rPr>
                <a:t>m</a:t>
              </a:r>
              <a:r>
                <a:rPr lang="en-US" altLang="ko-KR" sz="1400" dirty="0" smtClean="0">
                  <a:latin typeface="Symbol" pitchFamily="18" charset="2"/>
                </a:rPr>
                <a:t>-</a:t>
              </a:r>
              <a:r>
                <a:rPr lang="en-US" altLang="ko-KR" sz="1400" i="1" dirty="0" smtClean="0">
                  <a:latin typeface="Symbol" pitchFamily="18" charset="2"/>
                </a:rPr>
                <a:t>s</a:t>
              </a:r>
              <a:endParaRPr lang="ko-KR" altLang="en-US" sz="1400" i="1" dirty="0">
                <a:latin typeface="Symbol" pitchFamily="18" charset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10488" y="3442530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Symbol" pitchFamily="18" charset="2"/>
                </a:rPr>
                <a:t>m</a:t>
              </a:r>
              <a:r>
                <a:rPr lang="en-US" altLang="ko-KR" sz="1400" dirty="0" smtClean="0">
                  <a:latin typeface="Symbol" pitchFamily="18" charset="2"/>
                </a:rPr>
                <a:t>-2</a:t>
              </a:r>
              <a:r>
                <a:rPr lang="en-US" altLang="ko-KR" sz="1400" i="1" dirty="0" smtClean="0">
                  <a:latin typeface="Symbol" pitchFamily="18" charset="2"/>
                </a:rPr>
                <a:t>s</a:t>
              </a:r>
              <a:endParaRPr lang="ko-KR" altLang="en-US" sz="1400" i="1" dirty="0">
                <a:latin typeface="Symbol" pitchFamily="18" charset="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1724" y="3442530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Symbol" pitchFamily="18" charset="2"/>
                </a:rPr>
                <a:t>m</a:t>
              </a:r>
              <a:r>
                <a:rPr lang="en-US" altLang="ko-KR" sz="1400" dirty="0" smtClean="0">
                  <a:latin typeface="Symbol" pitchFamily="18" charset="2"/>
                </a:rPr>
                <a:t>-3</a:t>
              </a:r>
              <a:r>
                <a:rPr lang="en-US" altLang="ko-KR" sz="1400" i="1" dirty="0" smtClean="0">
                  <a:latin typeface="Symbol" pitchFamily="18" charset="2"/>
                </a:rPr>
                <a:t>s</a:t>
              </a:r>
              <a:endParaRPr lang="ko-KR" altLang="en-US" sz="1400" i="1" dirty="0">
                <a:latin typeface="Symbol" pitchFamily="18" charset="2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928662" y="571480"/>
            <a:ext cx="235745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정규분포의 특성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10" y="1285860"/>
            <a:ext cx="7643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457200"/>
            <a:r>
              <a:rPr lang="en-US" altLang="ko-KR" dirty="0" smtClean="0">
                <a:latin typeface="Book Antiqua" pitchFamily="18" charset="0"/>
              </a:rPr>
              <a:t>1. </a:t>
            </a:r>
            <a:r>
              <a:rPr lang="ko-KR" altLang="en-US" dirty="0" smtClean="0">
                <a:latin typeface="Book Antiqua" pitchFamily="18" charset="0"/>
              </a:rPr>
              <a:t>분포의 중심위치에서 </a:t>
            </a:r>
            <a:r>
              <a:rPr lang="ko-KR" altLang="en-US" dirty="0" err="1" smtClean="0">
                <a:latin typeface="Book Antiqua" pitchFamily="18" charset="0"/>
              </a:rPr>
              <a:t>꼭짓점이</a:t>
            </a:r>
            <a:r>
              <a:rPr lang="ko-KR" altLang="en-US" dirty="0" smtClean="0">
                <a:latin typeface="Book Antiqua" pitchFamily="18" charset="0"/>
              </a:rPr>
              <a:t> 하나인 종 모양이다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이때 평균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중위수</a:t>
            </a:r>
            <a:r>
              <a:rPr lang="ko-KR" altLang="en-US" dirty="0" smtClean="0">
                <a:latin typeface="Book Antiqua" pitchFamily="18" charset="0"/>
              </a:rPr>
              <a:t> 그리고 </a:t>
            </a:r>
            <a:r>
              <a:rPr lang="ko-KR" altLang="en-US" dirty="0" err="1" smtClean="0">
                <a:latin typeface="Book Antiqua" pitchFamily="18" charset="0"/>
              </a:rPr>
              <a:t>최빈값이</a:t>
            </a:r>
            <a:r>
              <a:rPr lang="ko-KR" altLang="en-US" dirty="0" smtClean="0">
                <a:latin typeface="Book Antiqua" pitchFamily="18" charset="0"/>
              </a:rPr>
              <a:t> 동일하고 분포의 중심위치이다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230400" indent="-457200"/>
            <a:r>
              <a:rPr lang="en-US" altLang="ko-KR" dirty="0" smtClean="0">
                <a:latin typeface="Book Antiqua" pitchFamily="18" charset="0"/>
              </a:rPr>
              <a:t>2. </a:t>
            </a:r>
            <a:r>
              <a:rPr lang="ko-KR" altLang="en-US" dirty="0" smtClean="0">
                <a:latin typeface="Book Antiqua" pitchFamily="18" charset="0"/>
              </a:rPr>
              <a:t>정규분포는 평균에 대하여 좌우대칭이다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평균을 중심으로 아래쪽 방향 위쪽 방향으로 곡선 아래의 넓이가 동일하게 </a:t>
            </a:r>
            <a:r>
              <a:rPr lang="en-US" altLang="ko-KR" dirty="0" smtClean="0">
                <a:latin typeface="Book Antiqua" pitchFamily="18" charset="0"/>
              </a:rPr>
              <a:t>0.5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230400" indent="-457200"/>
            <a:r>
              <a:rPr lang="en-US" altLang="ko-KR" dirty="0" smtClean="0">
                <a:latin typeface="Book Antiqua" pitchFamily="18" charset="0"/>
              </a:rPr>
              <a:t>3. </a:t>
            </a:r>
            <a:r>
              <a:rPr lang="ko-KR" altLang="en-US" dirty="0" smtClean="0">
                <a:latin typeface="Book Antiqua" pitchFamily="18" charset="0"/>
              </a:rPr>
              <a:t>곡선의 </a:t>
            </a:r>
            <a:r>
              <a:rPr lang="ko-KR" altLang="en-US" dirty="0" err="1" smtClean="0">
                <a:latin typeface="Book Antiqua" pitchFamily="18" charset="0"/>
              </a:rPr>
              <a:t>꼭짓점에서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±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s </a:t>
            </a:r>
            <a:r>
              <a:rPr lang="ko-KR" altLang="en-US" dirty="0" smtClean="0">
                <a:latin typeface="Book Antiqua" pitchFamily="18" charset="0"/>
              </a:rPr>
              <a:t>까지 곡선이 급하게 하강하고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그 이후부터 완만하게 감소한다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230400" indent="-457200"/>
            <a:r>
              <a:rPr lang="en-US" altLang="ko-KR" dirty="0" smtClean="0">
                <a:latin typeface="Book Antiqua" pitchFamily="18" charset="0"/>
              </a:rPr>
              <a:t>4. </a:t>
            </a:r>
            <a:r>
              <a:rPr lang="ko-KR" altLang="en-US" dirty="0" smtClean="0">
                <a:latin typeface="Book Antiqua" pitchFamily="18" charset="0"/>
              </a:rPr>
              <a:t>정규분포의 중심은 평균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ko-KR" altLang="en-US" dirty="0" smtClean="0">
                <a:latin typeface="Book Antiqua" pitchFamily="18" charset="0"/>
              </a:rPr>
              <a:t>에 의해 결정되고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밀집 정도 또는 퍼짐 정도는 표준편차 </a:t>
            </a:r>
            <a:r>
              <a:rPr lang="en-US" altLang="ko-KR" i="1" dirty="0" smtClean="0">
                <a:latin typeface="Symbol" pitchFamily="18" charset="2"/>
              </a:rPr>
              <a:t>s</a:t>
            </a:r>
            <a:r>
              <a:rPr lang="ko-KR" altLang="en-US" dirty="0" smtClean="0">
                <a:latin typeface="Book Antiqua" pitchFamily="18" charset="0"/>
              </a:rPr>
              <a:t>에 의해 결정된다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42977" y="872133"/>
            <a:ext cx="3429023" cy="2342553"/>
            <a:chOff x="1142977" y="714357"/>
            <a:chExt cx="3429023" cy="2342553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2977" y="714357"/>
              <a:ext cx="3429023" cy="199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3061528" y="2714620"/>
              <a:ext cx="377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i="1" dirty="0" smtClean="0">
                  <a:latin typeface="Symbol" pitchFamily="18" charset="2"/>
                </a:rPr>
                <a:t>m</a:t>
              </a:r>
              <a:r>
                <a:rPr lang="en-US" altLang="ko-KR" sz="1600" i="1" baseline="-25000" dirty="0" smtClean="0">
                  <a:latin typeface="Book Antiqua" pitchFamily="18" charset="0"/>
                </a:rPr>
                <a:t>2</a:t>
              </a:r>
              <a:endParaRPr lang="ko-KR" altLang="en-US" sz="1600" i="1" dirty="0">
                <a:latin typeface="Symbol" pitchFamily="18" charset="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7356" y="2718356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Symbol" pitchFamily="18" charset="2"/>
                </a:rPr>
                <a:t>m</a:t>
              </a:r>
              <a:r>
                <a:rPr lang="en-US" altLang="ko-KR" sz="1600" i="1" baseline="-25000" dirty="0" smtClean="0">
                  <a:latin typeface="Book Antiqua" pitchFamily="18" charset="0"/>
                </a:rPr>
                <a:t>1</a:t>
              </a:r>
              <a:endParaRPr lang="ko-KR" altLang="en-US" sz="1600" i="1" dirty="0"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28794" y="1193874"/>
              <a:ext cx="418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solidFill>
                    <a:schemeClr val="bg2">
                      <a:lumMod val="50000"/>
                    </a:schemeClr>
                  </a:solidFill>
                  <a:latin typeface="Symbol" pitchFamily="18" charset="2"/>
                </a:rPr>
                <a:t>s</a:t>
              </a:r>
              <a:endParaRPr lang="ko-KR" altLang="en-US" sz="1600" i="1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53382" y="1195786"/>
              <a:ext cx="418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solidFill>
                    <a:schemeClr val="bg2">
                      <a:lumMod val="50000"/>
                    </a:schemeClr>
                  </a:solidFill>
                  <a:latin typeface="Symbol" pitchFamily="18" charset="2"/>
                </a:rPr>
                <a:t>s</a:t>
              </a:r>
              <a:endParaRPr lang="ko-KR" altLang="en-US" sz="1600" i="1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77556" y="1195786"/>
              <a:ext cx="418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solidFill>
                    <a:schemeClr val="bg2">
                      <a:lumMod val="50000"/>
                    </a:schemeClr>
                  </a:solidFill>
                  <a:latin typeface="Symbol" pitchFamily="18" charset="2"/>
                </a:rPr>
                <a:t>s</a:t>
              </a:r>
              <a:endParaRPr lang="ko-KR" altLang="en-US" sz="1600" i="1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43240" y="1195786"/>
              <a:ext cx="418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solidFill>
                    <a:schemeClr val="bg2">
                      <a:lumMod val="50000"/>
                    </a:schemeClr>
                  </a:solidFill>
                  <a:latin typeface="Symbol" pitchFamily="18" charset="2"/>
                </a:rPr>
                <a:t>s</a:t>
              </a:r>
              <a:endParaRPr lang="ko-KR" altLang="en-US" sz="1600" i="1" dirty="0">
                <a:solidFill>
                  <a:schemeClr val="bg2">
                    <a:lumMod val="50000"/>
                  </a:schemeClr>
                </a:solidFill>
                <a:latin typeface="Symbol" pitchFamily="18" charset="2"/>
              </a:endParaRPr>
            </a:p>
          </p:txBody>
        </p:sp>
        <p:graphicFrame>
          <p:nvGraphicFramePr>
            <p:cNvPr id="14" name="Object 3"/>
            <p:cNvGraphicFramePr>
              <a:graphicFrameLocks noChangeAspect="1"/>
            </p:cNvGraphicFramePr>
            <p:nvPr/>
          </p:nvGraphicFramePr>
          <p:xfrm>
            <a:off x="1183592" y="785794"/>
            <a:ext cx="923910" cy="343292"/>
          </p:xfrm>
          <a:graphic>
            <a:graphicData uri="http://schemas.openxmlformats.org/presentationml/2006/ole">
              <p:oleObj spid="_x0000_s656385" name="Equation" r:id="rId5" imgW="749160" imgH="279360" progId="Equation.DSMT4">
                <p:embed/>
              </p:oleObj>
            </a:graphicData>
          </a:graphic>
        </p:graphicFrame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3560762" y="785794"/>
            <a:ext cx="939800" cy="342900"/>
          </p:xfrm>
          <a:graphic>
            <a:graphicData uri="http://schemas.openxmlformats.org/presentationml/2006/ole">
              <p:oleObj spid="_x0000_s656386" name="Equation" r:id="rId6" imgW="761760" imgH="279360" progId="Equation.DSMT4">
                <p:embed/>
              </p:oleObj>
            </a:graphicData>
          </a:graphic>
        </p:graphicFrame>
      </p:grp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5081508" y="540658"/>
          <a:ext cx="1058826" cy="316574"/>
        </p:xfrm>
        <a:graphic>
          <a:graphicData uri="http://schemas.openxmlformats.org/presentationml/2006/ole">
            <p:oleObj spid="_x0000_s656387" name="Equation" r:id="rId7" imgW="761760" imgH="228600" progId="Equation.DSMT4">
              <p:embed/>
            </p:oleObj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1000100" y="3571876"/>
            <a:ext cx="3588079" cy="2553131"/>
            <a:chOff x="4984418" y="3357563"/>
            <a:chExt cx="3588079" cy="2553131"/>
          </a:xfrm>
        </p:grpSpPr>
        <p:pic>
          <p:nvPicPr>
            <p:cNvPr id="19" name="Picture 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984418" y="3357563"/>
              <a:ext cx="3588079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21" name="Object 8"/>
            <p:cNvGraphicFramePr>
              <a:graphicFrameLocks noChangeAspect="1"/>
            </p:cNvGraphicFramePr>
            <p:nvPr/>
          </p:nvGraphicFramePr>
          <p:xfrm>
            <a:off x="6143636" y="3571876"/>
            <a:ext cx="469900" cy="217487"/>
          </p:xfrm>
          <a:graphic>
            <a:graphicData uri="http://schemas.openxmlformats.org/presentationml/2006/ole">
              <p:oleObj spid="_x0000_s656388" name="Equation" r:id="rId9" imgW="380880" imgH="177480" progId="Equation.DSMT4">
                <p:embed/>
              </p:oleObj>
            </a:graphicData>
          </a:graphic>
        </p:graphicFrame>
        <p:graphicFrame>
          <p:nvGraphicFramePr>
            <p:cNvPr id="23" name="Object 9"/>
            <p:cNvGraphicFramePr>
              <a:graphicFrameLocks noChangeAspect="1"/>
            </p:cNvGraphicFramePr>
            <p:nvPr/>
          </p:nvGraphicFramePr>
          <p:xfrm>
            <a:off x="7786710" y="3786190"/>
            <a:ext cx="469900" cy="217488"/>
          </p:xfrm>
          <a:graphic>
            <a:graphicData uri="http://schemas.openxmlformats.org/presentationml/2006/ole">
              <p:oleObj spid="_x0000_s656389" name="Equation" r:id="rId10" imgW="380880" imgH="177480" progId="Equation.DSMT4">
                <p:embed/>
              </p:oleObj>
            </a:graphicData>
          </a:graphic>
        </p:graphicFrame>
        <p:graphicFrame>
          <p:nvGraphicFramePr>
            <p:cNvPr id="24" name="Object 10"/>
            <p:cNvGraphicFramePr>
              <a:graphicFrameLocks noChangeAspect="1"/>
            </p:cNvGraphicFramePr>
            <p:nvPr/>
          </p:nvGraphicFramePr>
          <p:xfrm>
            <a:off x="7786710" y="4146554"/>
            <a:ext cx="469900" cy="217488"/>
          </p:xfrm>
          <a:graphic>
            <a:graphicData uri="http://schemas.openxmlformats.org/presentationml/2006/ole">
              <p:oleObj spid="_x0000_s656390" name="Equation" r:id="rId11" imgW="380880" imgH="177480" progId="Equation.DSMT4">
                <p:embed/>
              </p:oleObj>
            </a:graphicData>
          </a:graphic>
        </p:graphicFrame>
        <p:graphicFrame>
          <p:nvGraphicFramePr>
            <p:cNvPr id="25" name="Object 11"/>
            <p:cNvGraphicFramePr>
              <a:graphicFrameLocks noChangeAspect="1"/>
            </p:cNvGraphicFramePr>
            <p:nvPr/>
          </p:nvGraphicFramePr>
          <p:xfrm>
            <a:off x="7786710" y="4582283"/>
            <a:ext cx="469900" cy="217487"/>
          </p:xfrm>
          <a:graphic>
            <a:graphicData uri="http://schemas.openxmlformats.org/presentationml/2006/ole">
              <p:oleObj spid="_x0000_s656391" name="Equation" r:id="rId12" imgW="380880" imgH="177480" progId="Equation.DSMT4">
                <p:embed/>
              </p:oleObj>
            </a:graphicData>
          </a:graphic>
        </p:graphicFrame>
        <p:graphicFrame>
          <p:nvGraphicFramePr>
            <p:cNvPr id="26" name="Object 12"/>
            <p:cNvGraphicFramePr>
              <a:graphicFrameLocks noChangeAspect="1"/>
            </p:cNvGraphicFramePr>
            <p:nvPr/>
          </p:nvGraphicFramePr>
          <p:xfrm>
            <a:off x="7787190" y="5018011"/>
            <a:ext cx="469900" cy="217487"/>
          </p:xfrm>
          <a:graphic>
            <a:graphicData uri="http://schemas.openxmlformats.org/presentationml/2006/ole">
              <p:oleObj spid="_x0000_s656392" name="Equation" r:id="rId13" imgW="380880" imgH="177480" progId="Equation.DSMT4">
                <p:embed/>
              </p:oleObj>
            </a:graphicData>
          </a:graphic>
        </p:graphicFrame>
        <p:cxnSp>
          <p:nvCxnSpPr>
            <p:cNvPr id="27" name="직선 화살표 연결선 26"/>
            <p:cNvCxnSpPr/>
            <p:nvPr/>
          </p:nvCxnSpPr>
          <p:spPr>
            <a:xfrm rot="10800000" flipV="1">
              <a:off x="6776304" y="4000504"/>
              <a:ext cx="1010406" cy="50006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 flipV="1">
              <a:off x="6786578" y="4286256"/>
              <a:ext cx="1000132" cy="571504"/>
            </a:xfrm>
            <a:prstGeom prst="straightConnector1">
              <a:avLst/>
            </a:prstGeom>
            <a:ln>
              <a:solidFill>
                <a:srgbClr val="00C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rot="10800000" flipV="1">
              <a:off x="6817400" y="4714884"/>
              <a:ext cx="969310" cy="28575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rot="10800000" flipV="1">
              <a:off x="7429520" y="5143512"/>
              <a:ext cx="357190" cy="214314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3154" y="557214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i="1" dirty="0" smtClean="0">
                  <a:latin typeface="Symbol" pitchFamily="18" charset="2"/>
                </a:rPr>
                <a:t>m</a:t>
              </a:r>
              <a:endParaRPr lang="ko-KR" altLang="en-US" sz="1600" i="1" dirty="0">
                <a:latin typeface="Symbol" pitchFamily="18" charset="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71472" y="3143248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평균이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동일하고 표준편차가 다른 경우</a:t>
            </a:r>
            <a:r>
              <a:rPr lang="en-US" altLang="ko-KR" dirty="0" smtClean="0">
                <a:latin typeface="Book Antiqua" pitchFamily="18" charset="0"/>
              </a:rPr>
              <a:t> : </a:t>
            </a:r>
            <a:r>
              <a:rPr lang="ko-KR" altLang="en-US" dirty="0" smtClean="0">
                <a:latin typeface="Book Antiqua" pitchFamily="18" charset="0"/>
              </a:rPr>
              <a:t>표준편차가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클수록 넓게 분포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952" y="50004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평균이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다르고 표준편차가 동일한 경우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54065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27088" y="604158"/>
            <a:ext cx="7816877" cy="12858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표준정규분포</a:t>
            </a:r>
            <a:r>
              <a:rPr lang="en-US" altLang="ko-KR" sz="2400" dirty="0" smtClean="0">
                <a:latin typeface="Book Antiqua" pitchFamily="18" charset="0"/>
              </a:rPr>
              <a:t>(standard normal distribution)</a:t>
            </a:r>
            <a:r>
              <a:rPr lang="ko-KR" altLang="en-US" sz="2400" dirty="0" smtClean="0">
                <a:latin typeface="Book Antiqua" pitchFamily="18" charset="0"/>
              </a:rPr>
              <a:t>는 평균 </a:t>
            </a:r>
            <a:r>
              <a:rPr lang="en-US" altLang="ko-KR" sz="2400" i="1" dirty="0" smtClean="0">
                <a:latin typeface="Symbol" pitchFamily="18" charset="2"/>
              </a:rPr>
              <a:t>m</a:t>
            </a:r>
            <a:r>
              <a:rPr lang="en-US" altLang="ko-KR" sz="2400" i="1" dirty="0" smtClean="0">
                <a:latin typeface="Book Antiqua" pitchFamily="18" charset="0"/>
              </a:rPr>
              <a:t> = 0</a:t>
            </a:r>
            <a:r>
              <a:rPr lang="en-US" altLang="ko-KR" sz="2400" dirty="0" smtClean="0">
                <a:latin typeface="Book Antiqua" pitchFamily="18" charset="0"/>
              </a:rPr>
              <a:t>,</a:t>
            </a:r>
          </a:p>
          <a:p>
            <a:r>
              <a:rPr lang="ko-KR" altLang="en-US" sz="2400" dirty="0" smtClean="0">
                <a:latin typeface="Book Antiqua" pitchFamily="18" charset="0"/>
              </a:rPr>
              <a:t>분산 </a:t>
            </a:r>
            <a:r>
              <a:rPr lang="en-US" altLang="ko-KR" sz="2400" i="1" dirty="0" smtClean="0">
                <a:latin typeface="Symbol" pitchFamily="18" charset="2"/>
              </a:rPr>
              <a:t>s </a:t>
            </a:r>
            <a:r>
              <a:rPr lang="en-US" altLang="ko-KR" sz="2400" i="1" baseline="40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 = 1</a:t>
            </a:r>
            <a:r>
              <a:rPr lang="ko-KR" altLang="en-US" sz="2400" dirty="0" smtClean="0">
                <a:latin typeface="Book Antiqua" pitchFamily="18" charset="0"/>
              </a:rPr>
              <a:t>인 정규분포를 의미하며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이것을 </a:t>
            </a:r>
            <a:r>
              <a:rPr lang="en-US" altLang="ko-KR" sz="2400" i="1" dirty="0" smtClean="0">
                <a:latin typeface="Book Antiqua" pitchFamily="18" charset="0"/>
              </a:rPr>
              <a:t>Z ~ N(0, 1)</a:t>
            </a:r>
            <a:r>
              <a:rPr lang="ko-KR" altLang="en-US" sz="2400" dirty="0" smtClean="0">
                <a:latin typeface="Book Antiqua" pitchFamily="18" charset="0"/>
              </a:rPr>
              <a:t>로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69476" y="3000372"/>
            <a:ext cx="3286148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Object 27"/>
          <p:cNvGraphicFramePr>
            <a:graphicFrameLocks noChangeAspect="1"/>
          </p:cNvGraphicFramePr>
          <p:nvPr/>
        </p:nvGraphicFramePr>
        <p:xfrm>
          <a:off x="2680625" y="3106730"/>
          <a:ext cx="2860675" cy="682625"/>
        </p:xfrm>
        <a:graphic>
          <a:graphicData uri="http://schemas.openxmlformats.org/presentationml/2006/ole">
            <p:oleObj spid="_x0000_s655362" name="Equation" r:id="rId4" imgW="1917360" imgH="469800" progId="Equation.DSMT4">
              <p:embed/>
            </p:oleObj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928662" y="2285992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확률밀도함수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23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43174" y="3286124"/>
            <a:ext cx="3807160" cy="2464447"/>
            <a:chOff x="2643174" y="3286124"/>
            <a:chExt cx="3807160" cy="2464447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3286124"/>
              <a:ext cx="3807160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317070" y="5439058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>
                  <a:latin typeface="Book Antiqua" pitchFamily="18" charset="0"/>
                </a:rPr>
                <a:t>0</a:t>
              </a:r>
              <a:endParaRPr lang="ko-KR" altLang="en-US" sz="1400" i="1" dirty="0"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21110" y="5439058"/>
              <a:ext cx="71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Book Antiqua" pitchFamily="18" charset="0"/>
                </a:rPr>
                <a:t>1</a:t>
              </a:r>
              <a:endParaRPr lang="ko-KR" altLang="en-US" sz="1400" i="1" dirty="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78300" y="5440926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Book Antiqua" pitchFamily="18" charset="0"/>
                </a:rPr>
                <a:t>2</a:t>
              </a:r>
              <a:endParaRPr lang="ko-KR" altLang="en-US" sz="1400" i="1" dirty="0">
                <a:latin typeface="Book Antiqu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26996" y="5440926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Book Antiqua" pitchFamily="18" charset="0"/>
                </a:rPr>
                <a:t>3</a:t>
              </a:r>
              <a:endParaRPr lang="ko-KR" altLang="en-US" sz="1400" i="1" dirty="0">
                <a:latin typeface="Book Antiqua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63854" y="5440926"/>
              <a:ext cx="71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Book Antiqua" pitchFamily="18" charset="0"/>
                </a:rPr>
                <a:t>-1</a:t>
              </a:r>
              <a:endParaRPr lang="ko-KR" altLang="en-US" sz="1400" i="1" dirty="0">
                <a:latin typeface="Book Antiqua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53034" y="5442794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Book Antiqua" pitchFamily="18" charset="0"/>
                </a:rPr>
                <a:t>-2</a:t>
              </a:r>
              <a:endParaRPr lang="ko-KR" altLang="en-US" sz="1400" i="1" dirty="0"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84270" y="5442794"/>
              <a:ext cx="85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Book Antiqua" pitchFamily="18" charset="0"/>
                </a:rPr>
                <a:t>-3</a:t>
              </a:r>
              <a:endParaRPr lang="ko-KR" altLang="en-US" sz="1400" i="1" dirty="0">
                <a:latin typeface="Book Antiqua" pitchFamily="18" charset="0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928662" y="571480"/>
            <a:ext cx="250033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표준정규분포의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특성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10" y="1285860"/>
            <a:ext cx="7643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457200"/>
            <a:r>
              <a:rPr lang="en-US" altLang="ko-KR" dirty="0" smtClean="0">
                <a:latin typeface="Book Antiqua" pitchFamily="18" charset="0"/>
              </a:rPr>
              <a:t>1. </a:t>
            </a:r>
            <a:r>
              <a:rPr lang="ko-KR" altLang="en-US" dirty="0" smtClean="0">
                <a:latin typeface="Book Antiqua" pitchFamily="18" charset="0"/>
              </a:rPr>
              <a:t>분포의 중심위치 </a:t>
            </a:r>
            <a:r>
              <a:rPr lang="en-US" altLang="ko-KR" i="1" dirty="0" smtClean="0">
                <a:latin typeface="Book Antiqua" pitchFamily="18" charset="0"/>
              </a:rPr>
              <a:t>z = 0</a:t>
            </a:r>
            <a:r>
              <a:rPr lang="ko-KR" altLang="en-US" dirty="0" smtClean="0">
                <a:latin typeface="Book Antiqua" pitchFamily="18" charset="0"/>
              </a:rPr>
              <a:t>에서 꼭짓점이 하나인 종 모양이다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이때 평균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중위수</a:t>
            </a:r>
            <a:r>
              <a:rPr lang="ko-KR" altLang="en-US" dirty="0" smtClean="0">
                <a:latin typeface="Book Antiqua" pitchFamily="18" charset="0"/>
              </a:rPr>
              <a:t> 그리고 </a:t>
            </a:r>
            <a:r>
              <a:rPr lang="ko-KR" altLang="en-US" dirty="0" err="1" smtClean="0">
                <a:latin typeface="Book Antiqua" pitchFamily="18" charset="0"/>
              </a:rPr>
              <a:t>최빈값이</a:t>
            </a:r>
            <a:r>
              <a:rPr lang="ko-KR" altLang="en-US" dirty="0" smtClean="0">
                <a:latin typeface="Book Antiqua" pitchFamily="18" charset="0"/>
              </a:rPr>
              <a:t> 동일하고 분포의 중심위치이다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230400" indent="-457200"/>
            <a:r>
              <a:rPr lang="en-US" altLang="ko-KR" dirty="0" smtClean="0">
                <a:latin typeface="Book Antiqua" pitchFamily="18" charset="0"/>
              </a:rPr>
              <a:t>2. </a:t>
            </a:r>
            <a:r>
              <a:rPr lang="ko-KR" altLang="en-US" dirty="0" smtClean="0">
                <a:latin typeface="Book Antiqua" pitchFamily="18" charset="0"/>
              </a:rPr>
              <a:t>정규분포는 </a:t>
            </a:r>
            <a:r>
              <a:rPr lang="en-US" altLang="ko-KR" i="1" dirty="0" smtClean="0">
                <a:latin typeface="Book Antiqua" pitchFamily="18" charset="0"/>
              </a:rPr>
              <a:t>z = 0</a:t>
            </a:r>
            <a:r>
              <a:rPr lang="ko-KR" altLang="en-US" dirty="0" smtClean="0">
                <a:latin typeface="Book Antiqua" pitchFamily="18" charset="0"/>
              </a:rPr>
              <a:t>에 대하여 좌우대칭이다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i="1" dirty="0" smtClean="0">
                <a:latin typeface="Book Antiqua" pitchFamily="18" charset="0"/>
              </a:rPr>
              <a:t>z = 0</a:t>
            </a:r>
            <a:r>
              <a:rPr lang="ko-KR" altLang="en-US" dirty="0" smtClean="0">
                <a:latin typeface="Book Antiqua" pitchFamily="18" charset="0"/>
              </a:rPr>
              <a:t>을 중심으로 아래쪽 방향 위쪽 방향으로 곡선 아래의 넓이가 동일하게 </a:t>
            </a:r>
            <a:r>
              <a:rPr lang="en-US" altLang="ko-KR" dirty="0" smtClean="0">
                <a:latin typeface="Book Antiqua" pitchFamily="18" charset="0"/>
              </a:rPr>
              <a:t>0.5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230400" indent="-457200"/>
            <a:r>
              <a:rPr lang="en-US" altLang="ko-KR" dirty="0" smtClean="0">
                <a:latin typeface="Book Antiqua" pitchFamily="18" charset="0"/>
              </a:rPr>
              <a:t>3. </a:t>
            </a:r>
            <a:r>
              <a:rPr lang="ko-KR" altLang="en-US" dirty="0" smtClean="0">
                <a:latin typeface="Book Antiqua" pitchFamily="18" charset="0"/>
              </a:rPr>
              <a:t>곡선의 </a:t>
            </a:r>
            <a:r>
              <a:rPr lang="ko-KR" altLang="en-US" dirty="0" err="1" smtClean="0">
                <a:latin typeface="Book Antiqua" pitchFamily="18" charset="0"/>
              </a:rPr>
              <a:t>꼭짓점에서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±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1</a:t>
            </a:r>
            <a:r>
              <a:rPr lang="ko-KR" altLang="en-US" dirty="0" smtClean="0">
                <a:latin typeface="Book Antiqua" pitchFamily="18" charset="0"/>
              </a:rPr>
              <a:t>까지 곡선이 급하게 하강하고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그 이후부터 완만하게 감소한다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24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307183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표준정규분포의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285860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표준정규분포 </a:t>
            </a:r>
            <a:r>
              <a:rPr lang="en-US" altLang="ko-KR" i="1" dirty="0" smtClean="0">
                <a:latin typeface="Book Antiqua" pitchFamily="18" charset="0"/>
              </a:rPr>
              <a:t>Z ~ N(0, 1)</a:t>
            </a:r>
            <a:r>
              <a:rPr lang="ko-KR" altLang="en-US" dirty="0" smtClean="0">
                <a:latin typeface="Book Antiqua" pitchFamily="18" charset="0"/>
              </a:rPr>
              <a:t>에 대한 확률 계산을 위해 다음 성질을 이용한다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54069" y="1812923"/>
          <a:ext cx="6775451" cy="1330325"/>
        </p:xfrm>
        <a:graphic>
          <a:graphicData uri="http://schemas.openxmlformats.org/presentationml/2006/ole">
            <p:oleObj spid="_x0000_s653313" name="Equation" r:id="rId4" imgW="4546440" imgH="914400" progId="Equation.DSMT4">
              <p:embed/>
            </p:oleObj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254898" y="3429000"/>
            <a:ext cx="8746258" cy="2286016"/>
            <a:chOff x="254898" y="3429000"/>
            <a:chExt cx="8746258" cy="2286016"/>
          </a:xfrm>
        </p:grpSpPr>
        <p:grpSp>
          <p:nvGrpSpPr>
            <p:cNvPr id="10" name="그룹 9"/>
            <p:cNvGrpSpPr/>
            <p:nvPr/>
          </p:nvGrpSpPr>
          <p:grpSpPr>
            <a:xfrm>
              <a:off x="254898" y="3429000"/>
              <a:ext cx="5961912" cy="2238862"/>
              <a:chOff x="957268" y="530384"/>
              <a:chExt cx="5961912" cy="2238862"/>
            </a:xfrm>
          </p:grpSpPr>
          <p:pic>
            <p:nvPicPr>
              <p:cNvPr id="11" name="Picture 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929058" y="530384"/>
                <a:ext cx="2925746" cy="18984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957268" y="530864"/>
                <a:ext cx="3044715" cy="18980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2316326" y="239804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i="1" dirty="0" smtClean="0">
                    <a:solidFill>
                      <a:schemeClr val="tx2"/>
                    </a:solidFill>
                    <a:latin typeface="Book Antiqua" pitchFamily="18" charset="0"/>
                  </a:rPr>
                  <a:t>0</a:t>
                </a:r>
                <a:endParaRPr lang="ko-KR" altLang="en-US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112154" y="1285860"/>
                <a:ext cx="10715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Book Antiqua" pitchFamily="18" charset="0"/>
                  </a:rPr>
                  <a:t>P(Z ≤ 0)</a:t>
                </a:r>
                <a:endParaRPr lang="ko-KR" altLang="en-US" i="1" dirty="0">
                  <a:latin typeface="Book Antiqua" pitchFamily="18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857488" y="1285860"/>
                <a:ext cx="10715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Book Antiqua" pitchFamily="18" charset="0"/>
                  </a:rPr>
                  <a:t>P(Z ≥ 0)</a:t>
                </a:r>
                <a:endParaRPr lang="ko-KR" altLang="en-US" i="1" dirty="0">
                  <a:latin typeface="Book Antiqua" pitchFamily="18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796192" y="1928802"/>
                <a:ext cx="5000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Book Antiqua" pitchFamily="18" charset="0"/>
                  </a:rPr>
                  <a:t>0.5</a:t>
                </a:r>
                <a:endParaRPr lang="ko-KR" altLang="en-US" i="1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602558" y="1928802"/>
                <a:ext cx="5000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Book Antiqua" pitchFamily="18" charset="0"/>
                  </a:rPr>
                  <a:t>0.5</a:t>
                </a:r>
                <a:endParaRPr lang="ko-KR" altLang="en-US" i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223710" y="239804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i="1" dirty="0" smtClean="0">
                    <a:solidFill>
                      <a:schemeClr val="tx2"/>
                    </a:solidFill>
                    <a:latin typeface="Book Antiqua" pitchFamily="18" charset="0"/>
                  </a:rPr>
                  <a:t>0</a:t>
                </a:r>
                <a:endParaRPr lang="ko-KR" altLang="en-US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908774" y="2399914"/>
                <a:ext cx="287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i="1" dirty="0" smtClean="0">
                    <a:solidFill>
                      <a:schemeClr val="tx2"/>
                    </a:solidFill>
                    <a:latin typeface="Book Antiqua" pitchFamily="18" charset="0"/>
                  </a:rPr>
                  <a:t>a</a:t>
                </a:r>
                <a:endParaRPr lang="ko-KR" altLang="en-US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500562" y="2399914"/>
                <a:ext cx="4286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i="1" dirty="0" smtClean="0">
                    <a:solidFill>
                      <a:schemeClr val="tx2"/>
                    </a:solidFill>
                    <a:latin typeface="Book Antiqua" pitchFamily="18" charset="0"/>
                  </a:rPr>
                  <a:t>- a</a:t>
                </a:r>
                <a:endParaRPr lang="ko-KR" altLang="en-US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939812" y="1387640"/>
                <a:ext cx="10715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Book Antiqua" pitchFamily="18" charset="0"/>
                  </a:rPr>
                  <a:t>P(Z ≤ -a)</a:t>
                </a:r>
                <a:endParaRPr lang="ko-KR" altLang="en-US" i="1" dirty="0">
                  <a:latin typeface="Book Antiqua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847610" y="1387640"/>
                <a:ext cx="10715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Book Antiqua" pitchFamily="18" charset="0"/>
                  </a:rPr>
                  <a:t>P(Z ≥ a)</a:t>
                </a:r>
                <a:endParaRPr lang="ko-KR" altLang="en-US" i="1" dirty="0">
                  <a:latin typeface="Book Antiqua" pitchFamily="18" charset="0"/>
                </a:endParaRPr>
              </a:p>
            </p:txBody>
          </p:sp>
          <p:cxnSp>
            <p:nvCxnSpPr>
              <p:cNvPr id="25" name="직선 화살표 연결선 24"/>
              <p:cNvCxnSpPr/>
              <p:nvPr/>
            </p:nvCxnSpPr>
            <p:spPr>
              <a:xfrm rot="5400000">
                <a:off x="4297002" y="2052998"/>
                <a:ext cx="571504" cy="158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 rot="5400000">
                <a:off x="5846816" y="2052204"/>
                <a:ext cx="571504" cy="158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/>
              <p:cNvSpPr/>
              <p:nvPr/>
            </p:nvSpPr>
            <p:spPr>
              <a:xfrm>
                <a:off x="3714744" y="702214"/>
                <a:ext cx="15001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i="1" dirty="0" smtClean="0">
                    <a:solidFill>
                      <a:srgbClr val="FF66FF"/>
                    </a:solidFill>
                    <a:latin typeface="Book Antiqua" pitchFamily="18" charset="0"/>
                  </a:rPr>
                  <a:t>P(-a ≤ Z ≤ a)</a:t>
                </a:r>
                <a:endParaRPr lang="ko-KR" altLang="en-US" b="1" i="1" dirty="0">
                  <a:solidFill>
                    <a:srgbClr val="FF66FF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8" name="직선 화살표 연결선 27"/>
              <p:cNvCxnSpPr/>
              <p:nvPr/>
            </p:nvCxnSpPr>
            <p:spPr>
              <a:xfrm rot="16200000" flipH="1">
                <a:off x="4750595" y="1107265"/>
                <a:ext cx="571504" cy="357190"/>
              </a:xfrm>
              <a:prstGeom prst="straightConnector1">
                <a:avLst/>
              </a:prstGeom>
              <a:ln>
                <a:solidFill>
                  <a:srgbClr val="FF66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061444" y="3435158"/>
              <a:ext cx="2939712" cy="1922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직사각형 29"/>
            <p:cNvSpPr/>
            <p:nvPr/>
          </p:nvSpPr>
          <p:spPr>
            <a:xfrm>
              <a:off x="7361717" y="534381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0</a:t>
              </a:r>
              <a:endParaRPr lang="ko-KR" altLang="en-US" i="1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76421" y="5345684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i="1" dirty="0" smtClean="0">
                  <a:latin typeface="Book Antiqua" pitchFamily="18" charset="0"/>
                </a:rPr>
                <a:t>a</a:t>
              </a:r>
              <a:endParaRPr lang="ko-KR" altLang="en-US" i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83373" y="3571876"/>
              <a:ext cx="12961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P(0 ≤ Z ≤ a)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rot="5400000">
              <a:off x="7536678" y="3964786"/>
              <a:ext cx="500066" cy="42862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000892" y="4488428"/>
              <a:ext cx="5000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0.5</a:t>
              </a:r>
              <a:endParaRPr lang="ko-KR" alt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25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776288" y="1428736"/>
          <a:ext cx="6529387" cy="701675"/>
        </p:xfrm>
        <a:graphic>
          <a:graphicData uri="http://schemas.openxmlformats.org/presentationml/2006/ole">
            <p:oleObj spid="_x0000_s591879" name="Equation" r:id="rId4" imgW="4381200" imgH="482400" progId="Equation.DSMT4">
              <p:embed/>
            </p:oleObj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928662" y="571480"/>
            <a:ext cx="307183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표준정규분포의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특수 확률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28596" y="2694072"/>
            <a:ext cx="8286808" cy="3083976"/>
            <a:chOff x="428596" y="2694072"/>
            <a:chExt cx="8286808" cy="3083976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8596" y="2694072"/>
              <a:ext cx="4048125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9" name="직선 연결선 18"/>
            <p:cNvCxnSpPr/>
            <p:nvPr/>
          </p:nvCxnSpPr>
          <p:spPr>
            <a:xfrm>
              <a:off x="1989958" y="3337014"/>
              <a:ext cx="928694" cy="1588"/>
            </a:xfrm>
            <a:prstGeom prst="line">
              <a:avLst/>
            </a:prstGeom>
            <a:ln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500166" y="4202956"/>
              <a:ext cx="1928826" cy="1588"/>
            </a:xfrm>
            <a:prstGeom prst="line">
              <a:avLst/>
            </a:prstGeom>
            <a:ln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000100" y="4978500"/>
              <a:ext cx="2928958" cy="1588"/>
            </a:xfrm>
            <a:prstGeom prst="line">
              <a:avLst/>
            </a:prstGeom>
            <a:ln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00232" y="295927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Book Antiqua" pitchFamily="18" charset="0"/>
                </a:rPr>
                <a:t>68.3%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00232" y="383708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Book Antiqua" pitchFamily="18" charset="0"/>
                </a:rPr>
                <a:t>95.4%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00232" y="461075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Book Antiqua" pitchFamily="18" charset="0"/>
                </a:rPr>
                <a:t>99.7%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11244" y="540498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0</a:t>
              </a:r>
              <a:endParaRPr lang="ko-KR" altLang="en-US" i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92334" y="54068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2</a:t>
              </a:r>
              <a:endParaRPr lang="ko-KR" altLang="en-US" i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92400" y="540871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3</a:t>
              </a:r>
              <a:endParaRPr lang="ko-KR" altLang="en-US" i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06598" y="540871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1</a:t>
              </a:r>
              <a:endParaRPr lang="ko-KR" altLang="en-US" i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295646" y="5408716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-2</a:t>
              </a:r>
              <a:endParaRPr lang="ko-KR" altLang="en-US" i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6356" y="5408716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-1</a:t>
              </a:r>
              <a:endParaRPr lang="ko-KR" altLang="en-US" i="1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6540" y="5408716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-3</a:t>
              </a:r>
              <a:endParaRPr lang="ko-KR" altLang="en-US" i="1" dirty="0"/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29179" y="2705114"/>
              <a:ext cx="4086225" cy="272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6190061" y="36828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Book Antiqua" pitchFamily="18" charset="0"/>
                </a:rPr>
                <a:t>90%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0061" y="411145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Book Antiqua" pitchFamily="18" charset="0"/>
                </a:rPr>
                <a:t>95%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90061" y="462179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Book Antiqua" pitchFamily="18" charset="0"/>
                </a:rPr>
                <a:t>99%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22730" y="4048426"/>
              <a:ext cx="5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1.96</a:t>
              </a:r>
              <a:endParaRPr lang="ko-KR" altLang="en-US" i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915327" y="4640478"/>
              <a:ext cx="5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2.58</a:t>
              </a:r>
              <a:endParaRPr lang="ko-KR" altLang="en-US" i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455944" y="3640346"/>
              <a:ext cx="704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1.645</a:t>
              </a:r>
              <a:endParaRPr lang="ko-KR" altLang="en-US" i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037259" y="4050294"/>
              <a:ext cx="6655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-1.96</a:t>
              </a:r>
              <a:endParaRPr lang="ko-KR" altLang="en-US" i="1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696231" y="4642346"/>
              <a:ext cx="6655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-2.58</a:t>
              </a:r>
              <a:endParaRPr lang="ko-KR" altLang="en-US" i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057807" y="3642214"/>
              <a:ext cx="7809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-1.645</a:t>
              </a:r>
              <a:endParaRPr lang="ko-KR" altLang="en-US" i="1" dirty="0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5394929" y="4991130"/>
              <a:ext cx="2500330" cy="1588"/>
            </a:xfrm>
            <a:prstGeom prst="line">
              <a:avLst/>
            </a:prstGeom>
            <a:ln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700749" y="4491064"/>
              <a:ext cx="1928826" cy="1588"/>
            </a:xfrm>
            <a:prstGeom prst="line">
              <a:avLst/>
            </a:prstGeom>
            <a:ln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864173" y="4062436"/>
              <a:ext cx="1571636" cy="1588"/>
            </a:xfrm>
            <a:prstGeom prst="line">
              <a:avLst/>
            </a:prstGeom>
            <a:ln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57158" y="2753368"/>
            <a:ext cx="4219575" cy="3033086"/>
            <a:chOff x="4638705" y="2753368"/>
            <a:chExt cx="4219575" cy="3033086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38705" y="2753368"/>
              <a:ext cx="4219575" cy="2714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3" name="직선 화살표 연결선 22"/>
            <p:cNvCxnSpPr/>
            <p:nvPr/>
          </p:nvCxnSpPr>
          <p:spPr>
            <a:xfrm rot="5400000">
              <a:off x="7566869" y="5043161"/>
              <a:ext cx="571504" cy="1588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7567663" y="5417122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err="1" smtClean="0">
                  <a:latin typeface="Book Antiqua" pitchFamily="18" charset="0"/>
                </a:rPr>
                <a:t>z</a:t>
              </a:r>
              <a:r>
                <a:rPr lang="en-US" altLang="ko-KR" i="1" baseline="-25000" dirty="0" err="1" smtClean="0">
                  <a:latin typeface="Book Antiqua" pitchFamily="18" charset="0"/>
                </a:rPr>
                <a:t>a</a:t>
              </a:r>
              <a:endParaRPr lang="ko-KR" altLang="en-US" i="1" dirty="0"/>
            </a:p>
          </p:txBody>
        </p:sp>
        <p:graphicFrame>
          <p:nvGraphicFramePr>
            <p:cNvPr id="25" name="Object 3"/>
            <p:cNvGraphicFramePr>
              <a:graphicFrameLocks noChangeAspect="1"/>
            </p:cNvGraphicFramePr>
            <p:nvPr/>
          </p:nvGraphicFramePr>
          <p:xfrm>
            <a:off x="7781977" y="4559866"/>
            <a:ext cx="188913" cy="169863"/>
          </p:xfrm>
          <a:graphic>
            <a:graphicData uri="http://schemas.openxmlformats.org/presentationml/2006/ole">
              <p:oleObj spid="_x0000_s592899" name="Equation" r:id="rId5" imgW="152280" imgH="139680" progId="Equation.DSMT4">
                <p:embed/>
              </p:oleObj>
            </a:graphicData>
          </a:graphic>
        </p:graphicFrame>
        <p:graphicFrame>
          <p:nvGraphicFramePr>
            <p:cNvPr id="26" name="Object 6"/>
            <p:cNvGraphicFramePr>
              <a:graphicFrameLocks noChangeAspect="1"/>
            </p:cNvGraphicFramePr>
            <p:nvPr/>
          </p:nvGraphicFramePr>
          <p:xfrm>
            <a:off x="6210341" y="4253566"/>
            <a:ext cx="1074737" cy="268287"/>
          </p:xfrm>
          <a:graphic>
            <a:graphicData uri="http://schemas.openxmlformats.org/presentationml/2006/ole">
              <p:oleObj spid="_x0000_s592900" name="Equation" r:id="rId6" imgW="1104840" imgH="228600" progId="Equation.DSMT4">
                <p:embed/>
              </p:oleObj>
            </a:graphicData>
          </a:graphic>
        </p:graphicFrame>
      </p:grpSp>
      <p:grpSp>
        <p:nvGrpSpPr>
          <p:cNvPr id="27" name="그룹 26"/>
          <p:cNvGrpSpPr/>
          <p:nvPr/>
        </p:nvGrpSpPr>
        <p:grpSpPr>
          <a:xfrm>
            <a:off x="4753005" y="2742134"/>
            <a:ext cx="4105275" cy="2992470"/>
            <a:chOff x="285720" y="2742134"/>
            <a:chExt cx="4105275" cy="299247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85720" y="2742134"/>
              <a:ext cx="4105275" cy="273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직사각형 28"/>
            <p:cNvSpPr/>
            <p:nvPr/>
          </p:nvSpPr>
          <p:spPr>
            <a:xfrm>
              <a:off x="3078500" y="5365272"/>
              <a:ext cx="4780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err="1" smtClean="0">
                  <a:latin typeface="Book Antiqua" pitchFamily="18" charset="0"/>
                </a:rPr>
                <a:t>z</a:t>
              </a:r>
              <a:r>
                <a:rPr lang="en-US" altLang="ko-KR" i="1" baseline="-25000" dirty="0" err="1" smtClean="0">
                  <a:latin typeface="Book Antiqua" pitchFamily="18" charset="0"/>
                </a:rPr>
                <a:t>a</a:t>
              </a:r>
              <a:r>
                <a:rPr lang="en-US" altLang="ko-KR" i="1" baseline="-25000" dirty="0" smtClean="0">
                  <a:latin typeface="Book Antiqua" pitchFamily="18" charset="0"/>
                </a:rPr>
                <a:t>/2</a:t>
              </a:r>
              <a:endParaRPr lang="ko-KR" altLang="en-US" i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41196" y="5365272"/>
              <a:ext cx="6429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i="1" dirty="0" smtClean="0">
                  <a:latin typeface="Book Antiqua" pitchFamily="18" charset="0"/>
                </a:rPr>
                <a:t>- </a:t>
              </a:r>
              <a:r>
                <a:rPr lang="en-US" altLang="ko-KR" i="1" dirty="0" err="1" smtClean="0">
                  <a:latin typeface="Book Antiqua" pitchFamily="18" charset="0"/>
                </a:rPr>
                <a:t>z</a:t>
              </a:r>
              <a:r>
                <a:rPr lang="en-US" altLang="ko-KR" i="1" baseline="-25000" dirty="0" err="1" smtClean="0">
                  <a:latin typeface="Book Antiqua" pitchFamily="18" charset="0"/>
                </a:rPr>
                <a:t>a</a:t>
              </a:r>
              <a:r>
                <a:rPr lang="en-US" altLang="ko-KR" i="1" baseline="-25000" dirty="0" smtClean="0">
                  <a:latin typeface="Book Antiqua" pitchFamily="18" charset="0"/>
                </a:rPr>
                <a:t>/2</a:t>
              </a:r>
              <a:endParaRPr lang="ko-KR" altLang="en-US" i="1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rot="5400000">
              <a:off x="857224" y="5069726"/>
              <a:ext cx="571504" cy="1588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rot="5400000">
              <a:off x="3213884" y="5068932"/>
              <a:ext cx="571504" cy="1588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Object 2"/>
            <p:cNvGraphicFramePr>
              <a:graphicFrameLocks noChangeAspect="1"/>
            </p:cNvGraphicFramePr>
            <p:nvPr/>
          </p:nvGraphicFramePr>
          <p:xfrm>
            <a:off x="857224" y="4559386"/>
            <a:ext cx="438150" cy="247650"/>
          </p:xfrm>
          <a:graphic>
            <a:graphicData uri="http://schemas.openxmlformats.org/presentationml/2006/ole">
              <p:oleObj spid="_x0000_s592901" name="Equation" r:id="rId8" imgW="355320" imgH="203040" progId="Equation.DSMT4">
                <p:embed/>
              </p:oleObj>
            </a:graphicData>
          </a:graphic>
        </p:graphicFrame>
        <p:graphicFrame>
          <p:nvGraphicFramePr>
            <p:cNvPr id="34" name="Object 3"/>
            <p:cNvGraphicFramePr>
              <a:graphicFrameLocks noChangeAspect="1"/>
            </p:cNvGraphicFramePr>
            <p:nvPr/>
          </p:nvGraphicFramePr>
          <p:xfrm>
            <a:off x="3357554" y="4559386"/>
            <a:ext cx="438150" cy="247650"/>
          </p:xfrm>
          <a:graphic>
            <a:graphicData uri="http://schemas.openxmlformats.org/presentationml/2006/ole">
              <p:oleObj spid="_x0000_s592902" name="Equation" r:id="rId9" imgW="355320" imgH="203040" progId="Equation.DSMT4">
                <p:embed/>
              </p:oleObj>
            </a:graphicData>
          </a:graphic>
        </p:graphicFrame>
        <p:graphicFrame>
          <p:nvGraphicFramePr>
            <p:cNvPr id="35" name="Object 4"/>
            <p:cNvGraphicFramePr>
              <a:graphicFrameLocks noChangeAspect="1"/>
            </p:cNvGraphicFramePr>
            <p:nvPr/>
          </p:nvGraphicFramePr>
          <p:xfrm>
            <a:off x="1428728" y="4972540"/>
            <a:ext cx="1755129" cy="301226"/>
          </p:xfrm>
          <a:graphic>
            <a:graphicData uri="http://schemas.openxmlformats.org/presentationml/2006/ole">
              <p:oleObj spid="_x0000_s592903" name="Equation" r:id="rId10" imgW="1688760" imgH="241200" progId="Equation.DSMT4">
                <p:embed/>
              </p:oleObj>
            </a:graphicData>
          </a:graphic>
        </p:graphicFrame>
      </p:grpSp>
      <p:sp>
        <p:nvSpPr>
          <p:cNvPr id="36" name="모서리가 둥근 직사각형 35"/>
          <p:cNvSpPr/>
          <p:nvPr/>
        </p:nvSpPr>
        <p:spPr>
          <a:xfrm>
            <a:off x="928662" y="571480"/>
            <a:ext cx="357190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표준정규분포의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백분위수 </a:t>
            </a:r>
            <a:r>
              <a:rPr lang="en-US" altLang="ko-KR" sz="2400" i="1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z</a:t>
            </a:r>
            <a:r>
              <a:rPr lang="en-US" altLang="ko-KR" sz="2400" i="1" baseline="-25000" dirty="0" err="1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a</a:t>
            </a:r>
            <a:endParaRPr lang="ko-KR" altLang="en-US" sz="2400" i="1" baseline="-25000" dirty="0">
              <a:solidFill>
                <a:srgbClr val="FFFF00"/>
              </a:solidFill>
              <a:latin typeface="Symbol" pitchFamily="18" charset="2"/>
              <a:ea typeface="휴먼엑스포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034" y="1285860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P(Z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≤ </a:t>
            </a:r>
            <a:r>
              <a:rPr lang="en-US" altLang="ko-KR" i="1" dirty="0" err="1" smtClean="0">
                <a:latin typeface="Book Antiqua" pitchFamily="18" charset="0"/>
                <a:ea typeface="바탕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바탕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) = 1 – </a:t>
            </a:r>
            <a:r>
              <a:rPr lang="en-US" altLang="ko-KR" i="1" dirty="0" smtClean="0">
                <a:latin typeface="Symbol" pitchFamily="18" charset="2"/>
                <a:ea typeface="바탕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또는 </a:t>
            </a:r>
            <a:r>
              <a:rPr lang="en-US" altLang="ko-KR" i="1" dirty="0" smtClean="0">
                <a:latin typeface="Book Antiqua" pitchFamily="18" charset="0"/>
              </a:rPr>
              <a:t>P(Z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바탕"/>
                <a:ea typeface="바탕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바탕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바탕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) = </a:t>
            </a:r>
            <a:r>
              <a:rPr lang="en-US" altLang="ko-KR" i="1" dirty="0" smtClean="0">
                <a:latin typeface="Symbol" pitchFamily="18" charset="2"/>
                <a:ea typeface="바탕"/>
              </a:rPr>
              <a:t>a</a:t>
            </a:r>
            <a:r>
              <a:rPr lang="ko-KR" altLang="en-US" dirty="0" smtClean="0">
                <a:latin typeface="+mn-ea"/>
                <a:ea typeface="+mn-ea"/>
              </a:rPr>
              <a:t>를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만족하는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100(1- </a:t>
            </a:r>
            <a:r>
              <a:rPr lang="en-US" altLang="ko-KR" i="1" dirty="0" smtClean="0">
                <a:latin typeface="Symbol" pitchFamily="18" charset="2"/>
                <a:ea typeface="+mn-ea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)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%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백분위수를 </a:t>
            </a:r>
            <a:r>
              <a:rPr lang="en-US" altLang="ko-KR" i="1" dirty="0" err="1" smtClean="0">
                <a:latin typeface="Book Antiqua" pitchFamily="18" charset="0"/>
                <a:ea typeface="바탕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바탕"/>
              </a:rPr>
              <a:t>a</a:t>
            </a:r>
            <a:r>
              <a:rPr lang="en-US" altLang="ko-KR" i="1" baseline="-25000" dirty="0" smtClean="0">
                <a:latin typeface="Symbol" pitchFamily="18" charset="2"/>
                <a:ea typeface="바탕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로 나타내며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다음과 같은 중심확률을 얻는다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38" name="Object 7"/>
          <p:cNvGraphicFramePr>
            <a:graphicFrameLocks noChangeAspect="1"/>
          </p:cNvGraphicFramePr>
          <p:nvPr/>
        </p:nvGraphicFramePr>
        <p:xfrm>
          <a:off x="2376488" y="2060575"/>
          <a:ext cx="3841750" cy="368300"/>
        </p:xfrm>
        <a:graphic>
          <a:graphicData uri="http://schemas.openxmlformats.org/presentationml/2006/ole">
            <p:oleObj spid="_x0000_s592904" name="Equation" r:id="rId11" imgW="2577960" imgH="253800" progId="Equation.DSMT4">
              <p:embed/>
            </p:oleObj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620849" y="5488080"/>
            <a:ext cx="1838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i="1" dirty="0" smtClean="0">
                <a:latin typeface="Book Antiqua" pitchFamily="18" charset="0"/>
              </a:rPr>
              <a:t>100(1- </a:t>
            </a:r>
            <a:r>
              <a:rPr lang="en-US" altLang="ko-KR" sz="1400" i="1" dirty="0" smtClean="0">
                <a:latin typeface="Symbol" pitchFamily="18" charset="2"/>
              </a:rPr>
              <a:t>a</a:t>
            </a:r>
            <a:r>
              <a:rPr lang="en-US" altLang="ko-KR" sz="1400" i="1" dirty="0" smtClean="0">
                <a:latin typeface="Book Antiqua" pitchFamily="18" charset="0"/>
              </a:rPr>
              <a:t>)</a:t>
            </a:r>
            <a:r>
              <a:rPr lang="en-US" altLang="ko-KR" sz="1400" dirty="0" smtClean="0">
                <a:latin typeface="Book Antiqua" pitchFamily="18" charset="0"/>
              </a:rPr>
              <a:t>% </a:t>
            </a:r>
            <a:r>
              <a:rPr lang="ko-KR" altLang="en-US" sz="1400" dirty="0" smtClean="0">
                <a:latin typeface="Book Antiqua" pitchFamily="18" charset="0"/>
              </a:rPr>
              <a:t>백분위수 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27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42916" y="2433654"/>
          <a:ext cx="7786736" cy="3352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498"/>
                <a:gridCol w="714380"/>
                <a:gridCol w="714380"/>
                <a:gridCol w="714380"/>
                <a:gridCol w="714380"/>
                <a:gridCol w="785818"/>
                <a:gridCol w="714380"/>
                <a:gridCol w="714380"/>
                <a:gridCol w="714380"/>
                <a:gridCol w="714380"/>
                <a:gridCol w="714380"/>
              </a:tblGrid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z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.00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.01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.02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.03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.04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.05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.06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.07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.08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.09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0.6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.7257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.7291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.7324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.7357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.7389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.7422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.7454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.7486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.7517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.7549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0.7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.7580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.7611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.7642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.7673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.7704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.7734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.7764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.7794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.7823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.7852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0.8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.7881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.7910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.9739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.7967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.7995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.8023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.8051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.8078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.8106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.8133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0.9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.8159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.8186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.8212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.8238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.8264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.8289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.8315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.9340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.8365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.8389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1.0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.8413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.8438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.8461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.8485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.8508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.8531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.8554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.8577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.8599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.8621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1.1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.8643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.8665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.8686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.8708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.8729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.8749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.8770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.8790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.8810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.8830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1.2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.8949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.8869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.8888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.8907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.8925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.8944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.8962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.8980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.8997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.9015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1.3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.9032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.9049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.9066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.9182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.9099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.9115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.9131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.9147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.9162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.9177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1.4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.9192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.9207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.9222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.9236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.9251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.9265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.9279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.9292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.9306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.9319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rot="5400000">
            <a:off x="5464975" y="2964653"/>
            <a:ext cx="2357454" cy="857256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707188" y="1857364"/>
          <a:ext cx="2005012" cy="312737"/>
        </p:xfrm>
        <a:graphic>
          <a:graphicData uri="http://schemas.openxmlformats.org/presentationml/2006/ole">
            <p:oleObj spid="_x0000_s659457" name="Equation" r:id="rId4" imgW="1346040" imgH="215640" progId="Equation.DSMT4">
              <p:embed/>
            </p:oleObj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928662" y="571480"/>
            <a:ext cx="364333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누적표준정규확률표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보는 방법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1142984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Z ~ N(0, 1)</a:t>
            </a:r>
            <a:r>
              <a:rPr lang="ko-KR" altLang="en-US" dirty="0" smtClean="0">
                <a:latin typeface="Book Antiqua" pitchFamily="18" charset="0"/>
              </a:rPr>
              <a:t>에 대하여 </a:t>
            </a:r>
            <a:r>
              <a:rPr lang="en-US" altLang="ko-KR" i="1" dirty="0" smtClean="0">
                <a:latin typeface="Book Antiqua" pitchFamily="18" charset="0"/>
              </a:rPr>
              <a:t>P(Z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≤ 1.1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6)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을 구한다고 하자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그러면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z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열에서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1.1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을 선택하고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z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행에서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.06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을 선택하여 만난 위치의 수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.8770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을 선택한다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842" y="550932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누적표준정규확률표를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이용하여 다음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P(0 Z &lt; 1.54)                          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P(-1.10 &lt; Z &lt; 1.10)</a:t>
            </a:r>
            <a:endParaRPr lang="ko-KR" altLang="en-US" i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P(Z &lt; - 1.78)                           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(4)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P(Z&gt; - 1.23)</a:t>
            </a:r>
            <a:endParaRPr lang="ko-KR" altLang="en-US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192880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14" name="Object 27"/>
          <p:cNvGraphicFramePr>
            <a:graphicFrameLocks noChangeAspect="1"/>
          </p:cNvGraphicFramePr>
          <p:nvPr/>
        </p:nvGraphicFramePr>
        <p:xfrm>
          <a:off x="571472" y="2479683"/>
          <a:ext cx="6661150" cy="2092325"/>
        </p:xfrm>
        <a:graphic>
          <a:graphicData uri="http://schemas.openxmlformats.org/presentationml/2006/ole">
            <p:oleObj spid="_x0000_s658433" name="Equation" r:id="rId4" imgW="4470120" imgH="1434960" progId="Equation.DSMT4">
              <p:embed/>
            </p:oleObj>
          </a:graphicData>
        </a:graphic>
      </p:graphicFrame>
      <p:sp>
        <p:nvSpPr>
          <p:cNvPr id="9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29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8662" y="571480"/>
            <a:ext cx="392909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정규분포와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표준정규분포의 관계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71538" y="1193775"/>
            <a:ext cx="4392613" cy="1403357"/>
            <a:chOff x="1898650" y="4714884"/>
            <a:chExt cx="4392613" cy="1403357"/>
          </a:xfrm>
        </p:grpSpPr>
        <p:graphicFrame>
          <p:nvGraphicFramePr>
            <p:cNvPr id="15" name="Object 27"/>
            <p:cNvGraphicFramePr>
              <a:graphicFrameLocks noChangeAspect="1"/>
            </p:cNvGraphicFramePr>
            <p:nvPr/>
          </p:nvGraphicFramePr>
          <p:xfrm>
            <a:off x="1898650" y="5321316"/>
            <a:ext cx="4392613" cy="393700"/>
          </p:xfrm>
          <a:graphic>
            <a:graphicData uri="http://schemas.openxmlformats.org/presentationml/2006/ole">
              <p:oleObj spid="_x0000_s605187" name="Equation" r:id="rId4" imgW="2641320" imgH="241200" progId="Equation.DSMT4">
                <p:embed/>
              </p:oleObj>
            </a:graphicData>
          </a:graphic>
        </p:graphicFrame>
        <p:graphicFrame>
          <p:nvGraphicFramePr>
            <p:cNvPr id="16" name="Object 27"/>
            <p:cNvGraphicFramePr>
              <a:graphicFrameLocks noChangeAspect="1"/>
            </p:cNvGraphicFramePr>
            <p:nvPr/>
          </p:nvGraphicFramePr>
          <p:xfrm>
            <a:off x="3643306" y="4714884"/>
            <a:ext cx="1141413" cy="641350"/>
          </p:xfrm>
          <a:graphic>
            <a:graphicData uri="http://schemas.openxmlformats.org/presentationml/2006/ole">
              <p:oleObj spid="_x0000_s605188" name="Equation" r:id="rId5" imgW="685800" imgH="393480" progId="Equation.DSMT4">
                <p:embed/>
              </p:oleObj>
            </a:graphicData>
          </a:graphic>
        </p:graphicFrame>
        <p:graphicFrame>
          <p:nvGraphicFramePr>
            <p:cNvPr id="17" name="Object 27"/>
            <p:cNvGraphicFramePr>
              <a:graphicFrameLocks noChangeAspect="1"/>
            </p:cNvGraphicFramePr>
            <p:nvPr/>
          </p:nvGraphicFramePr>
          <p:xfrm>
            <a:off x="3579813" y="5786454"/>
            <a:ext cx="1268412" cy="331787"/>
          </p:xfrm>
          <a:graphic>
            <a:graphicData uri="http://schemas.openxmlformats.org/presentationml/2006/ole">
              <p:oleObj spid="_x0000_s605189" name="Equation" r:id="rId6" imgW="761760" imgH="203040" progId="Equation.DSMT4">
                <p:embed/>
              </p:oleObj>
            </a:graphicData>
          </a:graphic>
        </p:graphicFrame>
        <p:cxnSp>
          <p:nvCxnSpPr>
            <p:cNvPr id="18" name="직선 화살표 연결선 17"/>
            <p:cNvCxnSpPr/>
            <p:nvPr/>
          </p:nvCxnSpPr>
          <p:spPr>
            <a:xfrm>
              <a:off x="3571868" y="5356238"/>
              <a:ext cx="1357322" cy="1588"/>
            </a:xfrm>
            <a:prstGeom prst="straightConnector1">
              <a:avLst/>
            </a:prstGeom>
            <a:ln w="57150">
              <a:solidFill>
                <a:srgbClr val="FF66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571868" y="5723702"/>
              <a:ext cx="1357322" cy="1588"/>
            </a:xfrm>
            <a:prstGeom prst="straightConnector1">
              <a:avLst/>
            </a:prstGeom>
            <a:ln w="57150">
              <a:solidFill>
                <a:srgbClr val="FF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모서리가 둥근 직사각형 19"/>
          <p:cNvSpPr/>
          <p:nvPr/>
        </p:nvSpPr>
        <p:spPr>
          <a:xfrm>
            <a:off x="928662" y="3287716"/>
            <a:ext cx="357190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정규분포의 확률 구하는 방법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22" name="Object 27"/>
          <p:cNvGraphicFramePr>
            <a:graphicFrameLocks noChangeAspect="1"/>
          </p:cNvGraphicFramePr>
          <p:nvPr/>
        </p:nvGraphicFramePr>
        <p:xfrm>
          <a:off x="5143504" y="5002228"/>
          <a:ext cx="2430463" cy="641350"/>
        </p:xfrm>
        <a:graphic>
          <a:graphicData uri="http://schemas.openxmlformats.org/presentationml/2006/ole">
            <p:oleObj spid="_x0000_s605191" name="Equation" r:id="rId7" imgW="1460160" imgH="393480" progId="Equation.DSMT4">
              <p:embed/>
            </p:oleObj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714612" y="4073534"/>
            <a:ext cx="3571900" cy="857256"/>
          </a:xfrm>
          <a:prstGeom prst="rect">
            <a:avLst/>
          </a:prstGeom>
          <a:solidFill>
            <a:srgbClr val="63C7F9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2982913" y="4310060"/>
          <a:ext cx="3062287" cy="414337"/>
        </p:xfrm>
        <a:graphic>
          <a:graphicData uri="http://schemas.openxmlformats.org/presentationml/2006/ole">
            <p:oleObj spid="_x0000_s605192" name="Equation" r:id="rId8" imgW="184140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균등분포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6" name="Object 27"/>
          <p:cNvGraphicFramePr>
            <a:graphicFrameLocks noChangeAspect="1"/>
          </p:cNvGraphicFramePr>
          <p:nvPr/>
        </p:nvGraphicFramePr>
        <p:xfrm>
          <a:off x="1792301" y="601491"/>
          <a:ext cx="4708525" cy="3868737"/>
        </p:xfrm>
        <a:graphic>
          <a:graphicData uri="http://schemas.openxmlformats.org/presentationml/2006/ole">
            <p:oleObj spid="_x0000_s520198" name="Equation" r:id="rId5" imgW="3238200" imgH="271764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92086" y="7549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평균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2086" y="348829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분산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9144" y="20800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차 </a:t>
            </a:r>
            <a:r>
              <a:rPr lang="ko-KR" altLang="en-US" dirty="0" err="1" smtClean="0">
                <a:latin typeface="Book Antiqua" pitchFamily="18" charset="0"/>
              </a:rPr>
              <a:t>기댓값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520199" name="Object 27"/>
          <p:cNvGraphicFramePr>
            <a:graphicFrameLocks noChangeAspect="1"/>
          </p:cNvGraphicFramePr>
          <p:nvPr/>
        </p:nvGraphicFramePr>
        <p:xfrm>
          <a:off x="1357290" y="5286388"/>
          <a:ext cx="4283075" cy="560387"/>
        </p:xfrm>
        <a:graphic>
          <a:graphicData uri="http://schemas.openxmlformats.org/presentationml/2006/ole">
            <p:oleObj spid="_x0000_s520199" name="Equation" r:id="rId6" imgW="2946240" imgH="393480" progId="Equation.DSMT4">
              <p:embed/>
            </p:oleObj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928662" y="4643446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분포함수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30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00034" y="642918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571480"/>
            <a:ext cx="7429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X ~ N(3, 4)</a:t>
            </a:r>
            <a:r>
              <a:rPr lang="ko-KR" altLang="en-US" dirty="0" smtClean="0">
                <a:latin typeface="Book Antiqua" pitchFamily="18" charset="0"/>
              </a:rPr>
              <a:t>에 대하여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i="1" dirty="0" smtClean="0">
                <a:latin typeface="Book Antiqua" pitchFamily="18" charset="0"/>
                <a:ea typeface="+mn-ea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P(X ≤ 4.5)</a:t>
            </a:r>
            <a:r>
              <a:rPr lang="ko-KR" altLang="en-US" dirty="0" smtClean="0">
                <a:latin typeface="Book Antiqua" pitchFamily="18" charset="0"/>
              </a:rPr>
              <a:t>를 구하는 방법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4.5</a:t>
            </a:r>
            <a:r>
              <a:rPr lang="ko-KR" altLang="en-US" dirty="0" smtClean="0">
                <a:latin typeface="Book Antiqua" pitchFamily="18" charset="0"/>
              </a:rPr>
              <a:t>를 표준화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P(1.5 ≤ X ≤ 5.5)</a:t>
            </a:r>
            <a:r>
              <a:rPr lang="ko-KR" altLang="en-US" dirty="0" smtClean="0">
                <a:latin typeface="Book Antiqua" pitchFamily="18" charset="0"/>
              </a:rPr>
              <a:t>를 구하는 방법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1.5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</a:rPr>
              <a:t>5.5</a:t>
            </a:r>
            <a:r>
              <a:rPr lang="ko-KR" altLang="en-US" dirty="0" smtClean="0">
                <a:latin typeface="Book Antiqua" pitchFamily="18" charset="0"/>
              </a:rPr>
              <a:t>를 표준화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608260" name="Object 4"/>
          <p:cNvGraphicFramePr>
            <a:graphicFrameLocks noChangeAspect="1"/>
          </p:cNvGraphicFramePr>
          <p:nvPr/>
        </p:nvGraphicFramePr>
        <p:xfrm>
          <a:off x="1522427" y="1571625"/>
          <a:ext cx="5121275" cy="530225"/>
        </p:xfrm>
        <a:graphic>
          <a:graphicData uri="http://schemas.openxmlformats.org/presentationml/2006/ole">
            <p:oleObj spid="_x0000_s608260" name="Equation" r:id="rId4" imgW="3720960" imgH="393480" progId="Equation.DSMT4">
              <p:embed/>
            </p:oleObj>
          </a:graphicData>
        </a:graphic>
      </p:graphicFrame>
      <p:graphicFrame>
        <p:nvGraphicFramePr>
          <p:cNvPr id="608261" name="Object 5"/>
          <p:cNvGraphicFramePr>
            <a:graphicFrameLocks noChangeAspect="1"/>
          </p:cNvGraphicFramePr>
          <p:nvPr/>
        </p:nvGraphicFramePr>
        <p:xfrm>
          <a:off x="1714480" y="2698760"/>
          <a:ext cx="4841875" cy="2087562"/>
        </p:xfrm>
        <a:graphic>
          <a:graphicData uri="http://schemas.openxmlformats.org/presentationml/2006/ole">
            <p:oleObj spid="_x0000_s608261" name="Equation" r:id="rId5" imgW="3517560" imgH="1549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31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42" y="550932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고속도로에서 시속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100km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로 속도가 제한된 구역을 지나는 차량의 속도는 평균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98km,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표준편차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2km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정규분포에 따른다고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시속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95km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이하로 통과하는 차량의 비율을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시속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97km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99km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사이로 통과하는 차량의 비율을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구간을 지나는 차량 중에서 제한속도를 넘는 차량의 비율을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242886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2786058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이 구간을 지나는 차량의 속력을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라 하면 </a:t>
            </a:r>
            <a:r>
              <a:rPr lang="en-US" altLang="ko-KR" i="1" dirty="0" smtClean="0">
                <a:latin typeface="Book Antiqua" pitchFamily="18" charset="0"/>
              </a:rPr>
              <a:t>X ~ N(98, 4)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구하고자 하는 비율은 </a:t>
            </a:r>
            <a:r>
              <a:rPr lang="en-US" altLang="ko-KR" i="1" dirty="0" smtClean="0">
                <a:latin typeface="Book Antiqua" pitchFamily="18" charset="0"/>
              </a:rPr>
              <a:t>P(X ≤ 95)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이제 </a:t>
            </a:r>
            <a:r>
              <a:rPr lang="en-US" altLang="ko-KR" i="1" dirty="0" smtClean="0">
                <a:latin typeface="Book Antiqua" pitchFamily="18" charset="0"/>
              </a:rPr>
              <a:t>95</a:t>
            </a:r>
            <a:r>
              <a:rPr lang="ko-KR" altLang="en-US" dirty="0" smtClean="0">
                <a:latin typeface="Book Antiqua" pitchFamily="18" charset="0"/>
              </a:rPr>
              <a:t>를 표준화 한다</a:t>
            </a:r>
            <a:r>
              <a:rPr lang="en-US" altLang="ko-KR" dirty="0" smtClean="0">
                <a:latin typeface="Book Antiqua" pitchFamily="18" charset="0"/>
              </a:rPr>
              <a:t>.   </a:t>
            </a:r>
            <a:r>
              <a:rPr lang="en-US" altLang="ko-KR" i="1" dirty="0" err="1" smtClean="0">
                <a:latin typeface="Book Antiqua" pitchFamily="18" charset="0"/>
              </a:rPr>
              <a:t>z</a:t>
            </a:r>
            <a:r>
              <a:rPr lang="en-US" altLang="ko-KR" i="1" baseline="-25000" dirty="0" err="1" smtClean="0">
                <a:latin typeface="Book Antiqua" pitchFamily="18" charset="0"/>
              </a:rPr>
              <a:t>u</a:t>
            </a:r>
            <a:r>
              <a:rPr lang="en-US" altLang="ko-KR" i="1" dirty="0" smtClean="0">
                <a:latin typeface="Book Antiqua" pitchFamily="18" charset="0"/>
              </a:rPr>
              <a:t> = (95 – 98)/2 = - 1.5 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660482" name="Object 2"/>
          <p:cNvGraphicFramePr>
            <a:graphicFrameLocks noChangeAspect="1"/>
          </p:cNvGraphicFramePr>
          <p:nvPr/>
        </p:nvGraphicFramePr>
        <p:xfrm>
          <a:off x="1239838" y="3602218"/>
          <a:ext cx="6469062" cy="290513"/>
        </p:xfrm>
        <a:graphic>
          <a:graphicData uri="http://schemas.openxmlformats.org/presentationml/2006/ole">
            <p:oleObj spid="_x0000_s660482" name="Equation" r:id="rId4" imgW="4698720" imgH="21564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0034" y="392906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en-US" altLang="ko-KR" i="1" dirty="0" smtClean="0">
                <a:latin typeface="Book Antiqua" pitchFamily="18" charset="0"/>
              </a:rPr>
              <a:t>97</a:t>
            </a:r>
            <a:r>
              <a:rPr lang="ko-KR" altLang="en-US" dirty="0" smtClean="0">
                <a:latin typeface="Book Antiqua" pitchFamily="18" charset="0"/>
              </a:rPr>
              <a:t>과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99</a:t>
            </a:r>
            <a:r>
              <a:rPr lang="ko-KR" altLang="en-US" dirty="0" smtClean="0">
                <a:latin typeface="Book Antiqua" pitchFamily="18" charset="0"/>
              </a:rPr>
              <a:t>를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표준화한다</a:t>
            </a:r>
            <a:r>
              <a:rPr lang="en-US" altLang="ko-KR" dirty="0" smtClean="0">
                <a:latin typeface="Book Antiqua" pitchFamily="18" charset="0"/>
              </a:rPr>
              <a:t>.   </a:t>
            </a:r>
            <a:r>
              <a:rPr lang="en-US" altLang="ko-KR" i="1" dirty="0" err="1" smtClean="0">
                <a:latin typeface="Book Antiqua" pitchFamily="18" charset="0"/>
              </a:rPr>
              <a:t>z</a:t>
            </a:r>
            <a:r>
              <a:rPr lang="en-US" altLang="ko-KR" i="1" baseline="-25000" dirty="0" err="1" smtClean="0">
                <a:latin typeface="Book Antiqua" pitchFamily="18" charset="0"/>
              </a:rPr>
              <a:t>l</a:t>
            </a:r>
            <a:r>
              <a:rPr lang="en-US" altLang="ko-KR" i="1" dirty="0" smtClean="0">
                <a:latin typeface="Book Antiqua" pitchFamily="18" charset="0"/>
              </a:rPr>
              <a:t> = (97 – 98)/2 = - 0.5, </a:t>
            </a:r>
            <a:r>
              <a:rPr lang="en-US" altLang="ko-KR" i="1" dirty="0" err="1" smtClean="0">
                <a:latin typeface="Book Antiqua" pitchFamily="18" charset="0"/>
              </a:rPr>
              <a:t>z</a:t>
            </a:r>
            <a:r>
              <a:rPr lang="en-US" altLang="ko-KR" i="1" baseline="-25000" dirty="0" err="1" smtClean="0">
                <a:latin typeface="Book Antiqua" pitchFamily="18" charset="0"/>
              </a:rPr>
              <a:t>u</a:t>
            </a:r>
            <a:r>
              <a:rPr lang="en-US" altLang="ko-KR" i="1" dirty="0" smtClean="0">
                <a:latin typeface="Book Antiqua" pitchFamily="18" charset="0"/>
              </a:rPr>
              <a:t> = (99 – 98)/2 = 0.5 </a:t>
            </a:r>
            <a:endParaRPr lang="en-US" altLang="ko-KR" i="1" dirty="0">
              <a:latin typeface="Book Antiqua" pitchFamily="18" charset="0"/>
            </a:endParaRPr>
          </a:p>
        </p:txBody>
      </p:sp>
      <p:graphicFrame>
        <p:nvGraphicFramePr>
          <p:cNvPr id="660483" name="Object 3"/>
          <p:cNvGraphicFramePr>
            <a:graphicFrameLocks noChangeAspect="1"/>
          </p:cNvGraphicFramePr>
          <p:nvPr/>
        </p:nvGraphicFramePr>
        <p:xfrm>
          <a:off x="1157288" y="4495800"/>
          <a:ext cx="6626225" cy="290513"/>
        </p:xfrm>
        <a:graphic>
          <a:graphicData uri="http://schemas.openxmlformats.org/presentationml/2006/ole">
            <p:oleObj spid="_x0000_s660483" name="Equation" r:id="rId5" imgW="4813200" imgH="21564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0034" y="4878317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(3) </a:t>
            </a:r>
            <a:r>
              <a:rPr lang="en-US" altLang="ko-KR" i="1" dirty="0" smtClean="0">
                <a:latin typeface="Book Antiqua" pitchFamily="18" charset="0"/>
              </a:rPr>
              <a:t>100</a:t>
            </a:r>
            <a:r>
              <a:rPr lang="ko-KR" altLang="en-US" dirty="0" smtClean="0">
                <a:latin typeface="Book Antiqua" pitchFamily="18" charset="0"/>
              </a:rPr>
              <a:t>을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표준화한다</a:t>
            </a:r>
            <a:r>
              <a:rPr lang="en-US" altLang="ko-KR" dirty="0" smtClean="0">
                <a:latin typeface="Book Antiqua" pitchFamily="18" charset="0"/>
              </a:rPr>
              <a:t>.   </a:t>
            </a:r>
            <a:r>
              <a:rPr lang="en-US" altLang="ko-KR" i="1" dirty="0" err="1" smtClean="0">
                <a:latin typeface="Book Antiqua" pitchFamily="18" charset="0"/>
              </a:rPr>
              <a:t>z</a:t>
            </a:r>
            <a:r>
              <a:rPr lang="en-US" altLang="ko-KR" i="1" baseline="-25000" dirty="0" err="1" smtClean="0">
                <a:latin typeface="Book Antiqua" pitchFamily="18" charset="0"/>
              </a:rPr>
              <a:t>l</a:t>
            </a:r>
            <a:r>
              <a:rPr lang="en-US" altLang="ko-KR" i="1" dirty="0" smtClean="0">
                <a:latin typeface="Book Antiqua" pitchFamily="18" charset="0"/>
              </a:rPr>
              <a:t> = (100 – 98)/2 = 1</a:t>
            </a:r>
            <a:endParaRPr lang="en-US" altLang="ko-KR" i="1" dirty="0">
              <a:latin typeface="Book Antiqua" pitchFamily="18" charset="0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1952625" y="5445125"/>
          <a:ext cx="5035550" cy="290513"/>
        </p:xfrm>
        <a:graphic>
          <a:graphicData uri="http://schemas.openxmlformats.org/presentationml/2006/ole">
            <p:oleObj spid="_x0000_s660484" name="Equation" r:id="rId6" imgW="365760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32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28662" y="571480"/>
            <a:ext cx="385765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정규분포의 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100(1 - </a:t>
            </a:r>
            <a:r>
              <a:rPr lang="en-US" altLang="ko-KR" dirty="0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a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)%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백분위수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71736" y="2285992"/>
            <a:ext cx="3571900" cy="785818"/>
          </a:xfrm>
          <a:prstGeom prst="rect">
            <a:avLst/>
          </a:prstGeom>
          <a:solidFill>
            <a:srgbClr val="63C7F9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0034" y="1214422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정규분포 </a:t>
            </a:r>
            <a:r>
              <a:rPr lang="en-US" altLang="ko-KR" i="1" dirty="0" smtClean="0">
                <a:latin typeface="Book Antiqua" pitchFamily="18" charset="0"/>
              </a:rPr>
              <a:t>X ~ N(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Symbol" pitchFamily="18" charset="2"/>
              </a:rPr>
              <a:t>s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P(X ≤ </a:t>
            </a:r>
            <a:r>
              <a:rPr lang="en-US" altLang="ko-KR" i="1" dirty="0" err="1" smtClean="0">
                <a:latin typeface="Book Antiqua" pitchFamily="18" charset="0"/>
              </a:rPr>
              <a:t>x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) = 1 –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를 만족하는 </a:t>
            </a:r>
            <a:r>
              <a:rPr lang="en-US" altLang="ko-KR" i="1" dirty="0" smtClean="0">
                <a:latin typeface="Book Antiqua" pitchFamily="18" charset="0"/>
              </a:rPr>
              <a:t>100(1 –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)% </a:t>
            </a:r>
          </a:p>
          <a:p>
            <a:r>
              <a:rPr lang="en-US" altLang="ko-KR" i="1" dirty="0" smtClean="0">
                <a:latin typeface="Book Antiqua" pitchFamily="18" charset="0"/>
              </a:rPr>
              <a:t>     </a:t>
            </a:r>
            <a:r>
              <a:rPr lang="ko-KR" altLang="en-US" dirty="0" smtClean="0">
                <a:latin typeface="Book Antiqua" pitchFamily="18" charset="0"/>
              </a:rPr>
              <a:t>백분위수를 구하는 방법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P(Z ≤ </a:t>
            </a:r>
            <a:r>
              <a:rPr lang="en-US" altLang="ko-KR" i="1" dirty="0" err="1" smtClean="0">
                <a:latin typeface="Book Antiqua" pitchFamily="18" charset="0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) = 1 –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를 만족하는 표준정규분포의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백분위수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err="1" smtClean="0">
                <a:latin typeface="Book Antiqua" pitchFamily="18" charset="0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baseline="-25000" dirty="0" smtClean="0">
                <a:latin typeface="Symbol" pitchFamily="18" charset="2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를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7" name="Object 27"/>
          <p:cNvGraphicFramePr>
            <a:graphicFrameLocks noChangeAspect="1"/>
          </p:cNvGraphicFramePr>
          <p:nvPr/>
        </p:nvGraphicFramePr>
        <p:xfrm>
          <a:off x="2714612" y="2335770"/>
          <a:ext cx="3275013" cy="641350"/>
        </p:xfrm>
        <a:graphic>
          <a:graphicData uri="http://schemas.openxmlformats.org/presentationml/2006/ole">
            <p:oleObj spid="_x0000_s593927" name="Equation" r:id="rId4" imgW="1968480" imgH="393480" progId="Equation.DSMT4">
              <p:embed/>
            </p:oleObj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42916" y="4181492"/>
          <a:ext cx="7786736" cy="167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498"/>
                <a:gridCol w="714380"/>
                <a:gridCol w="714380"/>
                <a:gridCol w="714380"/>
                <a:gridCol w="714380"/>
                <a:gridCol w="785818"/>
                <a:gridCol w="714380"/>
                <a:gridCol w="714380"/>
                <a:gridCol w="714380"/>
                <a:gridCol w="714380"/>
                <a:gridCol w="714380"/>
              </a:tblGrid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z</a:t>
                      </a:r>
                      <a:endParaRPr lang="ko-KR" altLang="en-US" sz="16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.00</a:t>
                      </a:r>
                      <a:endParaRPr lang="ko-KR" altLang="en-US" sz="16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.01</a:t>
                      </a:r>
                      <a:endParaRPr lang="ko-KR" altLang="en-US" sz="16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.02</a:t>
                      </a:r>
                      <a:endParaRPr lang="ko-KR" altLang="en-US" sz="16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.03</a:t>
                      </a:r>
                      <a:endParaRPr lang="ko-KR" altLang="en-US" sz="16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.04</a:t>
                      </a:r>
                      <a:endParaRPr lang="ko-KR" altLang="en-US" sz="16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.05</a:t>
                      </a:r>
                      <a:endParaRPr lang="ko-KR" altLang="en-US" sz="16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.06</a:t>
                      </a:r>
                      <a:endParaRPr lang="ko-KR" altLang="en-US" sz="16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.07</a:t>
                      </a:r>
                      <a:endParaRPr lang="ko-KR" altLang="en-US" sz="16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.08</a:t>
                      </a:r>
                      <a:endParaRPr lang="ko-KR" altLang="en-US" sz="16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.09</a:t>
                      </a:r>
                      <a:endParaRPr lang="ko-KR" altLang="en-US" sz="16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1.1</a:t>
                      </a:r>
                      <a:endParaRPr lang="ko-KR" altLang="en-US" sz="1600" b="1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.8643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.8665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.8686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.8708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.8729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.8749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.8770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.8790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.8810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.8830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1.2</a:t>
                      </a:r>
                      <a:endParaRPr lang="ko-KR" altLang="en-US" sz="1600" b="1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.8949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.8869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.8888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.8907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.8925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.8944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.8962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.8980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.8997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.9015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1.3</a:t>
                      </a:r>
                      <a:endParaRPr lang="ko-KR" altLang="en-US" sz="1600" b="1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.9032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.9049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.9066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.9182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Book Antiqua" pitchFamily="18" charset="0"/>
                        </a:rPr>
                        <a:t>.9099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.9115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.9131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.9147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.9162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.9177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1.4</a:t>
                      </a:r>
                      <a:endParaRPr lang="ko-KR" altLang="en-US" sz="1600" b="1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.9192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.9207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.9222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.9236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.9251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.9265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.9279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.9292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.9306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.9319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 rot="10800000">
            <a:off x="1071538" y="5467376"/>
            <a:ext cx="3000396" cy="1588"/>
          </a:xfrm>
          <a:prstGeom prst="straightConnector1">
            <a:avLst/>
          </a:prstGeom>
          <a:ln w="1905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5400000" flipH="1" flipV="1">
            <a:off x="4392611" y="4788715"/>
            <a:ext cx="785818" cy="1588"/>
          </a:xfrm>
          <a:prstGeom prst="straightConnector1">
            <a:avLst/>
          </a:prstGeom>
          <a:ln w="1905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034" y="3148612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Book Antiqua" pitchFamily="18" charset="0"/>
              </a:rPr>
              <a:t>X ~ N(3, 4)</a:t>
            </a:r>
            <a:r>
              <a:rPr lang="ko-KR" altLang="en-US" dirty="0" smtClean="0">
                <a:latin typeface="Book Antiqua" pitchFamily="18" charset="0"/>
              </a:rPr>
              <a:t>에 대한 </a:t>
            </a:r>
            <a:r>
              <a:rPr lang="en-US" altLang="ko-KR" i="1" dirty="0" smtClean="0">
                <a:latin typeface="Book Antiqua" pitchFamily="18" charset="0"/>
              </a:rPr>
              <a:t>P(X ≤ </a:t>
            </a:r>
            <a:r>
              <a:rPr lang="en-US" altLang="ko-KR" i="1" dirty="0" err="1" smtClean="0">
                <a:latin typeface="Book Antiqua" pitchFamily="18" charset="0"/>
              </a:rPr>
              <a:t>x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) = 0.9099</a:t>
            </a:r>
            <a:r>
              <a:rPr lang="ko-KR" altLang="en-US" dirty="0" smtClean="0">
                <a:latin typeface="Book Antiqua" pitchFamily="18" charset="0"/>
              </a:rPr>
              <a:t>를 만족하는 </a:t>
            </a:r>
            <a:r>
              <a:rPr lang="en-US" altLang="ko-KR" i="1" dirty="0" err="1" smtClean="0">
                <a:latin typeface="Book Antiqua" pitchFamily="18" charset="0"/>
              </a:rPr>
              <a:t>x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baseline="-25000" dirty="0" smtClean="0">
                <a:latin typeface="Symbol" pitchFamily="18" charset="2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593929" name="Object 9"/>
          <p:cNvGraphicFramePr>
            <a:graphicFrameLocks noChangeAspect="1"/>
          </p:cNvGraphicFramePr>
          <p:nvPr/>
        </p:nvGraphicFramePr>
        <p:xfrm>
          <a:off x="2491539" y="3520986"/>
          <a:ext cx="3805247" cy="547479"/>
        </p:xfrm>
        <a:graphic>
          <a:graphicData uri="http://schemas.openxmlformats.org/presentationml/2006/ole">
            <p:oleObj spid="_x0000_s593929" name="Equation" r:id="rId5" imgW="26794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33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42" y="550932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 ~ N(5, 4)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 &lt; 6.4)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 &lt; 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) = 0.9750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</a:t>
            </a:r>
            <a:endParaRPr lang="en-US" altLang="ko-KR" i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P(3 &lt; X &lt; 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) = 0.756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</a:t>
            </a:r>
            <a:endParaRPr lang="en-US" altLang="ko-KR" i="1" baseline="-250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14311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250030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dirty="0" smtClean="0">
                <a:latin typeface="Book Antiqua" pitchFamily="18" charset="0"/>
              </a:rPr>
              <a:t> = 5, </a:t>
            </a:r>
            <a:r>
              <a:rPr lang="en-US" altLang="ko-KR" i="1" dirty="0" smtClean="0">
                <a:latin typeface="Symbol" pitchFamily="18" charset="2"/>
              </a:rPr>
              <a:t>s</a:t>
            </a:r>
            <a:r>
              <a:rPr lang="en-US" altLang="ko-KR" i="1" dirty="0" smtClean="0">
                <a:latin typeface="Book Antiqua" pitchFamily="18" charset="0"/>
              </a:rPr>
              <a:t> = 2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i="1" dirty="0" smtClean="0">
                <a:latin typeface="Book Antiqua" pitchFamily="18" charset="0"/>
              </a:rPr>
              <a:t>6.4</a:t>
            </a:r>
            <a:r>
              <a:rPr lang="ko-KR" altLang="en-US" dirty="0" smtClean="0">
                <a:latin typeface="Book Antiqua" pitchFamily="18" charset="0"/>
              </a:rPr>
              <a:t>를 </a:t>
            </a:r>
            <a:r>
              <a:rPr lang="ko-KR" altLang="en-US" dirty="0" err="1" smtClean="0">
                <a:latin typeface="Book Antiqua" pitchFamily="18" charset="0"/>
              </a:rPr>
              <a:t>표준화하한다</a:t>
            </a:r>
            <a:r>
              <a:rPr lang="en-US" altLang="ko-KR" dirty="0" smtClean="0">
                <a:latin typeface="Book Antiqua" pitchFamily="18" charset="0"/>
              </a:rPr>
              <a:t>.   </a:t>
            </a:r>
            <a:r>
              <a:rPr lang="en-US" altLang="ko-KR" i="1" dirty="0" err="1" smtClean="0">
                <a:latin typeface="Book Antiqua" pitchFamily="18" charset="0"/>
              </a:rPr>
              <a:t>z</a:t>
            </a:r>
            <a:r>
              <a:rPr lang="en-US" altLang="ko-KR" i="1" baseline="-25000" dirty="0" err="1" smtClean="0">
                <a:latin typeface="Book Antiqua" pitchFamily="18" charset="0"/>
              </a:rPr>
              <a:t>u</a:t>
            </a:r>
            <a:r>
              <a:rPr lang="en-US" altLang="ko-KR" i="1" dirty="0" smtClean="0">
                <a:latin typeface="Book Antiqua" pitchFamily="18" charset="0"/>
              </a:rPr>
              <a:t> = (6.4 – 5)/2 = 0.70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989263" y="3000375"/>
          <a:ext cx="2971800" cy="290513"/>
        </p:xfrm>
        <a:graphic>
          <a:graphicData uri="http://schemas.openxmlformats.org/presentationml/2006/ole">
            <p:oleObj spid="_x0000_s667649" name="Equation" r:id="rId4" imgW="2158920" imgH="2156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0034" y="419475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(3) </a:t>
            </a:r>
            <a:r>
              <a:rPr lang="en-US" altLang="ko-KR" i="1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과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</a:t>
            </a:r>
            <a:r>
              <a:rPr lang="en-US" altLang="ko-KR" dirty="0" smtClean="0">
                <a:latin typeface="Book Antiqua" pitchFamily="18" charset="0"/>
              </a:rPr>
              <a:t>  </a:t>
            </a:r>
            <a:r>
              <a:rPr lang="ko-KR" altLang="en-US" dirty="0" smtClean="0">
                <a:latin typeface="Book Antiqua" pitchFamily="18" charset="0"/>
              </a:rPr>
              <a:t>표준화한다</a:t>
            </a:r>
            <a:r>
              <a:rPr lang="en-US" altLang="ko-KR" dirty="0" smtClean="0">
                <a:latin typeface="Book Antiqua" pitchFamily="18" charset="0"/>
              </a:rPr>
              <a:t>.  </a:t>
            </a:r>
            <a:r>
              <a:rPr lang="en-US" altLang="ko-KR" i="1" dirty="0" err="1" smtClean="0">
                <a:latin typeface="Book Antiqua" pitchFamily="18" charset="0"/>
              </a:rPr>
              <a:t>z</a:t>
            </a:r>
            <a:r>
              <a:rPr lang="en-US" altLang="ko-KR" i="1" baseline="-25000" dirty="0" err="1" smtClean="0">
                <a:latin typeface="Book Antiqua" pitchFamily="18" charset="0"/>
              </a:rPr>
              <a:t>l</a:t>
            </a:r>
            <a:r>
              <a:rPr lang="en-US" altLang="ko-KR" i="1" dirty="0" smtClean="0">
                <a:latin typeface="Book Antiqua" pitchFamily="18" charset="0"/>
              </a:rPr>
              <a:t> = (3 – 5)/2 = - 1, </a:t>
            </a:r>
            <a:r>
              <a:rPr lang="en-US" altLang="ko-KR" i="1" dirty="0" err="1" smtClean="0">
                <a:latin typeface="Book Antiqua" pitchFamily="18" charset="0"/>
              </a:rPr>
              <a:t>z</a:t>
            </a:r>
            <a:r>
              <a:rPr lang="en-US" altLang="ko-KR" i="1" baseline="-25000" dirty="0" err="1" smtClean="0">
                <a:latin typeface="Book Antiqua" pitchFamily="18" charset="0"/>
              </a:rPr>
              <a:t>u</a:t>
            </a:r>
            <a:r>
              <a:rPr lang="en-US" altLang="ko-KR" i="1" dirty="0" smtClean="0">
                <a:latin typeface="Book Antiqua" pitchFamily="18" charset="0"/>
              </a:rPr>
              <a:t> = (x</a:t>
            </a:r>
            <a:r>
              <a:rPr lang="en-US" altLang="ko-KR" i="1" baseline="-25000" dirty="0" smtClean="0">
                <a:latin typeface="Book Antiqua" pitchFamily="18" charset="0"/>
              </a:rPr>
              <a:t>0 </a:t>
            </a:r>
            <a:r>
              <a:rPr lang="en-US" altLang="ko-KR" i="1" dirty="0" smtClean="0">
                <a:latin typeface="Book Antiqua" pitchFamily="18" charset="0"/>
              </a:rPr>
              <a:t> – 5)/2</a:t>
            </a:r>
            <a:endParaRPr lang="en-US" altLang="ko-KR" i="1" dirty="0">
              <a:latin typeface="Book Antiqua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2451100" y="3808592"/>
          <a:ext cx="4038600" cy="307975"/>
        </p:xfrm>
        <a:graphic>
          <a:graphicData uri="http://schemas.openxmlformats.org/presentationml/2006/ole">
            <p:oleObj spid="_x0000_s667650" name="Equation" r:id="rId5" imgW="2933640" imgH="2286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034" y="335756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표준정규분포에서 </a:t>
            </a:r>
            <a:r>
              <a:rPr lang="en-US" altLang="ko-KR" i="1" dirty="0" smtClean="0">
                <a:latin typeface="Book Antiqua" pitchFamily="18" charset="0"/>
              </a:rPr>
              <a:t>P(Z &lt; 1.96) = 0.9750</a:t>
            </a:r>
            <a:r>
              <a:rPr lang="ko-KR" altLang="en-US" dirty="0" smtClean="0">
                <a:latin typeface="Book Antiqua" pitchFamily="18" charset="0"/>
              </a:rPr>
              <a:t>이므로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i="1" dirty="0">
              <a:latin typeface="Book Antiqua" pitchFamily="18" charset="0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838796" y="4666322"/>
          <a:ext cx="7570788" cy="307975"/>
        </p:xfrm>
        <a:graphic>
          <a:graphicData uri="http://schemas.openxmlformats.org/presentationml/2006/ole">
            <p:oleObj spid="_x0000_s667651" name="Equation" r:id="rId6" imgW="5499000" imgH="228600" progId="Equation.DSMT4">
              <p:embed/>
            </p:oleObj>
          </a:graphicData>
        </a:graphic>
      </p:graphicFrame>
      <p:graphicFrame>
        <p:nvGraphicFramePr>
          <p:cNvPr id="667652" name="Object 4"/>
          <p:cNvGraphicFramePr>
            <a:graphicFrameLocks noChangeAspect="1"/>
          </p:cNvGraphicFramePr>
          <p:nvPr/>
        </p:nvGraphicFramePr>
        <p:xfrm>
          <a:off x="1330346" y="5103813"/>
          <a:ext cx="6242050" cy="530225"/>
        </p:xfrm>
        <a:graphic>
          <a:graphicData uri="http://schemas.openxmlformats.org/presentationml/2006/ole">
            <p:oleObj spid="_x0000_s667652" name="Equation" r:id="rId7" imgW="453384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34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307183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독립인 두 정규분포의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합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2858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                                                     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ko-KR" altLang="en-US" dirty="0" smtClean="0">
                <a:latin typeface="Book Antiqua" pitchFamily="18" charset="0"/>
              </a:rPr>
              <a:t> 독립 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⇒ </a:t>
            </a:r>
            <a:r>
              <a:rPr lang="ko-KR" altLang="en-US" dirty="0" smtClean="0">
                <a:latin typeface="Book Antiqua" pitchFamily="18" charset="0"/>
              </a:rPr>
              <a:t>                                           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42910" y="1785926"/>
          <a:ext cx="4276725" cy="1441450"/>
        </p:xfrm>
        <a:graphic>
          <a:graphicData uri="http://schemas.openxmlformats.org/presentationml/2006/ole">
            <p:oleObj spid="_x0000_s666625" name="Equation" r:id="rId4" imgW="2869920" imgH="990360" progId="Equation.DSMT4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857224" y="1285875"/>
          <a:ext cx="3046413" cy="406400"/>
        </p:xfrm>
        <a:graphic>
          <a:graphicData uri="http://schemas.openxmlformats.org/presentationml/2006/ole">
            <p:oleObj spid="_x0000_s666626" name="Equation" r:id="rId5" imgW="2044440" imgH="27936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0034" y="370261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</a:t>
            </a:r>
            <a:r>
              <a:rPr lang="en-US" altLang="ko-KR" i="1" dirty="0" err="1" smtClean="0">
                <a:latin typeface="Book Antiqua" pitchFamily="18" charset="0"/>
              </a:rPr>
              <a:t>aX</a:t>
            </a:r>
            <a:r>
              <a:rPr lang="en-US" altLang="ko-KR" i="1" dirty="0" smtClean="0">
                <a:latin typeface="Book Antiqua" pitchFamily="18" charset="0"/>
              </a:rPr>
              <a:t> + b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X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±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Y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의 </a:t>
            </a:r>
            <a:r>
              <a:rPr lang="ko-KR" altLang="en-US" dirty="0" smtClean="0">
                <a:latin typeface="Book Antiqua" pitchFamily="18" charset="0"/>
              </a:rPr>
              <a:t>표준화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ko-KR" altLang="en-US" dirty="0" smtClean="0">
                <a:latin typeface="Book Antiqua" pitchFamily="18" charset="0"/>
              </a:rPr>
              <a:t>                                        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666627" name="Object 3"/>
          <p:cNvGraphicFramePr>
            <a:graphicFrameLocks noChangeAspect="1"/>
          </p:cNvGraphicFramePr>
          <p:nvPr/>
        </p:nvGraphicFramePr>
        <p:xfrm>
          <a:off x="648533" y="4234057"/>
          <a:ext cx="3198813" cy="1368425"/>
        </p:xfrm>
        <a:graphic>
          <a:graphicData uri="http://schemas.openxmlformats.org/presentationml/2006/ole">
            <p:oleObj spid="_x0000_s666627" name="Equation" r:id="rId6" imgW="214596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35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서점에서 판매되고 있는 전자공학개론 교재의 무게는 평균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1.59(㎏),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표준편차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0.58(㎏)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이고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일반물리학 교재의 무게는 평균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2.18(㎏),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표준편차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0.81(㎏)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정규분포에 따르며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교재들의 무게는 독립이라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서점에서 판매되고 있는 두 종류의 교재를 구입한다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구입한 전자공학 개론 교재의 무게가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㎏ 이하일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구입한 두 교재의 전체 무게가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5.04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㎏ 이상일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일반물리학 교재와 전자공학개론 교재의 무게 차이가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0.35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㎏ 이하일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22422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3581416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전자공학개론 교재의 무게를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라 하면 </a:t>
            </a:r>
            <a:r>
              <a:rPr lang="en-US" altLang="ko-KR" i="1" dirty="0" smtClean="0">
                <a:latin typeface="Book Antiqua" pitchFamily="18" charset="0"/>
              </a:rPr>
              <a:t>X ~ N(1.59, 0.58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i="1" dirty="0" smtClean="0">
                <a:latin typeface="Book Antiqua" pitchFamily="18" charset="0"/>
              </a:rPr>
              <a:t>2.35</a:t>
            </a:r>
            <a:r>
              <a:rPr lang="ko-KR" altLang="en-US" dirty="0" smtClean="0">
                <a:latin typeface="Book Antiqua" pitchFamily="18" charset="0"/>
              </a:rPr>
              <a:t>를 표준화한다</a:t>
            </a:r>
            <a:r>
              <a:rPr lang="en-US" altLang="ko-KR" dirty="0" smtClean="0">
                <a:latin typeface="Book Antiqua" pitchFamily="18" charset="0"/>
              </a:rPr>
              <a:t>.   </a:t>
            </a:r>
            <a:r>
              <a:rPr lang="en-US" altLang="ko-KR" i="1" dirty="0" err="1" smtClean="0">
                <a:latin typeface="Book Antiqua" pitchFamily="18" charset="0"/>
              </a:rPr>
              <a:t>z</a:t>
            </a:r>
            <a:r>
              <a:rPr lang="en-US" altLang="ko-KR" i="1" baseline="-25000" dirty="0" err="1" smtClean="0">
                <a:latin typeface="Book Antiqua" pitchFamily="18" charset="0"/>
              </a:rPr>
              <a:t>u</a:t>
            </a:r>
            <a:r>
              <a:rPr lang="en-US" altLang="ko-KR" i="1" dirty="0" smtClean="0">
                <a:latin typeface="Book Antiqua" pitchFamily="18" charset="0"/>
              </a:rPr>
              <a:t> = (2.35 – 1.59)/0.58 = 1.31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946400" y="4286250"/>
          <a:ext cx="3059113" cy="290513"/>
        </p:xfrm>
        <a:graphic>
          <a:graphicData uri="http://schemas.openxmlformats.org/presentationml/2006/ole">
            <p:oleObj spid="_x0000_s665601" name="Equation" r:id="rId4" imgW="2222280" imgH="21564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034" y="4631304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전자공학개론 교재의 무게를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라 하면 </a:t>
            </a:r>
            <a:r>
              <a:rPr lang="en-US" altLang="ko-KR" i="1" dirty="0" smtClean="0">
                <a:latin typeface="Book Antiqua" pitchFamily="18" charset="0"/>
              </a:rPr>
              <a:t>Y ~ N(2.18, 0.81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이므로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</a:rPr>
              <a:t>S  = X + Y ~ N(3.77, 0.9925)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5.04</a:t>
            </a:r>
            <a:r>
              <a:rPr lang="ko-KR" altLang="en-US" dirty="0" smtClean="0">
                <a:latin typeface="Book Antiqua" pitchFamily="18" charset="0"/>
              </a:rPr>
              <a:t>를 표준화한다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en-US" altLang="ko-KR" i="1" dirty="0">
              <a:latin typeface="Book Antiqua" pitchFamily="18" charset="0"/>
            </a:endParaRPr>
          </a:p>
        </p:txBody>
      </p:sp>
      <p:graphicFrame>
        <p:nvGraphicFramePr>
          <p:cNvPr id="665605" name="Object 5"/>
          <p:cNvGraphicFramePr>
            <a:graphicFrameLocks noChangeAspect="1"/>
          </p:cNvGraphicFramePr>
          <p:nvPr/>
        </p:nvGraphicFramePr>
        <p:xfrm>
          <a:off x="5869017" y="4902872"/>
          <a:ext cx="2989263" cy="342900"/>
        </p:xfrm>
        <a:graphic>
          <a:graphicData uri="http://schemas.openxmlformats.org/presentationml/2006/ole">
            <p:oleObj spid="_x0000_s665605" name="Equation" r:id="rId5" imgW="2171520" imgH="253800" progId="Equation.DSMT4">
              <p:embed/>
            </p:oleObj>
          </a:graphicData>
        </a:graphic>
      </p:graphicFrame>
      <p:graphicFrame>
        <p:nvGraphicFramePr>
          <p:cNvPr id="665606" name="Object 6"/>
          <p:cNvGraphicFramePr>
            <a:graphicFrameLocks noChangeAspect="1"/>
          </p:cNvGraphicFramePr>
          <p:nvPr/>
        </p:nvGraphicFramePr>
        <p:xfrm>
          <a:off x="1735138" y="5424488"/>
          <a:ext cx="5487987" cy="290512"/>
        </p:xfrm>
        <a:graphic>
          <a:graphicData uri="http://schemas.openxmlformats.org/presentationml/2006/ole">
            <p:oleObj spid="_x0000_s665606" name="Equation" r:id="rId6" imgW="398772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36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6120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(3) </a:t>
            </a:r>
            <a:r>
              <a:rPr lang="en-US" altLang="ko-KR" i="1" dirty="0" smtClean="0">
                <a:latin typeface="Book Antiqua" pitchFamily="18" charset="0"/>
              </a:rPr>
              <a:t>D  = X + Y ~ N(0.59, 0.9925)</a:t>
            </a:r>
            <a:r>
              <a:rPr lang="ko-KR" altLang="en-US" dirty="0" smtClean="0">
                <a:latin typeface="Book Antiqua" pitchFamily="18" charset="0"/>
              </a:rPr>
              <a:t>이므로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0.35</a:t>
            </a:r>
            <a:r>
              <a:rPr lang="ko-KR" altLang="en-US" dirty="0" smtClean="0">
                <a:latin typeface="Book Antiqua" pitchFamily="18" charset="0"/>
              </a:rPr>
              <a:t>를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표준화한다</a:t>
            </a:r>
            <a:r>
              <a:rPr lang="en-US" altLang="ko-KR" dirty="0" smtClean="0">
                <a:latin typeface="Book Antiqua" pitchFamily="18" charset="0"/>
              </a:rPr>
              <a:t>. :</a:t>
            </a:r>
            <a:endParaRPr lang="en-US" altLang="ko-KR" i="1" dirty="0">
              <a:latin typeface="Book Antiqua" pitchFamily="18" charset="0"/>
            </a:endParaRPr>
          </a:p>
        </p:txBody>
      </p:sp>
      <p:graphicFrame>
        <p:nvGraphicFramePr>
          <p:cNvPr id="664577" name="Object 1"/>
          <p:cNvGraphicFramePr>
            <a:graphicFrameLocks noChangeAspect="1"/>
          </p:cNvGraphicFramePr>
          <p:nvPr/>
        </p:nvGraphicFramePr>
        <p:xfrm>
          <a:off x="2940050" y="1014398"/>
          <a:ext cx="3111500" cy="342900"/>
        </p:xfrm>
        <a:graphic>
          <a:graphicData uri="http://schemas.openxmlformats.org/presentationml/2006/ole">
            <p:oleObj spid="_x0000_s664577" name="Equation" r:id="rId4" imgW="2260440" imgH="253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34" y="141659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그러므로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i="1" dirty="0">
              <a:latin typeface="Book Antiqua" pitchFamily="18" charset="0"/>
            </a:endParaRPr>
          </a:p>
        </p:txBody>
      </p:sp>
      <p:graphicFrame>
        <p:nvGraphicFramePr>
          <p:cNvPr id="664578" name="Object 2"/>
          <p:cNvGraphicFramePr>
            <a:graphicFrameLocks noChangeAspect="1"/>
          </p:cNvGraphicFramePr>
          <p:nvPr/>
        </p:nvGraphicFramePr>
        <p:xfrm>
          <a:off x="1936750" y="1894630"/>
          <a:ext cx="5084763" cy="615950"/>
        </p:xfrm>
        <a:graphic>
          <a:graphicData uri="http://schemas.openxmlformats.org/presentationml/2006/ole">
            <p:oleObj spid="_x0000_s664578" name="Equation" r:id="rId5" imgW="36954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663854" y="3806738"/>
            <a:ext cx="2683822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63854" y="5143512"/>
            <a:ext cx="2694096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37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571480"/>
            <a:ext cx="335758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표본평균과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중심극한정리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2858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                                                     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ko-KR" altLang="en-US" dirty="0" smtClean="0">
                <a:latin typeface="Book Antiqua" pitchFamily="18" charset="0"/>
              </a:rPr>
              <a:t> 독립 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⇒ </a:t>
            </a:r>
            <a:r>
              <a:rPr lang="ko-KR" altLang="en-US" dirty="0" smtClean="0">
                <a:latin typeface="Book Antiqua" pitchFamily="18" charset="0"/>
              </a:rPr>
              <a:t>                                           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854096" y="1785926"/>
          <a:ext cx="6718300" cy="1255712"/>
        </p:xfrm>
        <a:graphic>
          <a:graphicData uri="http://schemas.openxmlformats.org/presentationml/2006/ole">
            <p:oleObj spid="_x0000_s663553" name="Equation" r:id="rId4" imgW="4508280" imgH="863280" progId="Equation.DSMT4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923925" y="1285875"/>
          <a:ext cx="2913063" cy="406400"/>
        </p:xfrm>
        <a:graphic>
          <a:graphicData uri="http://schemas.openxmlformats.org/presentationml/2006/ole">
            <p:oleObj spid="_x0000_s663554" name="Equation" r:id="rId5" imgW="1955520" imgH="27936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0034" y="3308337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                                                     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err="1" smtClean="0">
                <a:latin typeface="Book Antiqua" pitchFamily="18" charset="0"/>
              </a:rPr>
              <a:t>i.i.d</a:t>
            </a:r>
            <a:r>
              <a:rPr lang="ko-KR" altLang="en-US" dirty="0" smtClean="0">
                <a:latin typeface="Book Antiqua" pitchFamily="18" charset="0"/>
              </a:rPr>
              <a:t> 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⇒ </a:t>
            </a:r>
            <a:r>
              <a:rPr lang="ko-KR" altLang="en-US" dirty="0" smtClean="0">
                <a:latin typeface="Book Antiqua" pitchFamily="18" charset="0"/>
              </a:rPr>
              <a:t>                                           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941388" y="3308350"/>
          <a:ext cx="2876550" cy="406400"/>
        </p:xfrm>
        <a:graphic>
          <a:graphicData uri="http://schemas.openxmlformats.org/presentationml/2006/ole">
            <p:oleObj spid="_x0000_s663555" name="Equation" r:id="rId6" imgW="1930320" imgH="279360" progId="Equation.DSMT4">
              <p:embed/>
            </p:oleObj>
          </a:graphicData>
        </a:graphic>
      </p:graphicFrame>
      <p:graphicFrame>
        <p:nvGraphicFramePr>
          <p:cNvPr id="663556" name="Object 4"/>
          <p:cNvGraphicFramePr>
            <a:graphicFrameLocks noChangeAspect="1"/>
          </p:cNvGraphicFramePr>
          <p:nvPr/>
        </p:nvGraphicFramePr>
        <p:xfrm>
          <a:off x="3767987" y="3870333"/>
          <a:ext cx="2365375" cy="701675"/>
        </p:xfrm>
        <a:graphic>
          <a:graphicData uri="http://schemas.openxmlformats.org/presentationml/2006/ole">
            <p:oleObj spid="_x0000_s663556" name="Equation" r:id="rId7" imgW="1587240" imgH="4824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66748" y="3998156"/>
            <a:ext cx="277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표본평균</a:t>
            </a:r>
            <a:r>
              <a:rPr lang="en-US" altLang="ko-KR" dirty="0" smtClean="0">
                <a:latin typeface="Book Antiqua" pitchFamily="18" charset="0"/>
              </a:rPr>
              <a:t>(sample mean) :</a:t>
            </a:r>
            <a:r>
              <a:rPr lang="ko-KR" altLang="en-US" dirty="0" smtClean="0">
                <a:latin typeface="Book Antiqua" pitchFamily="18" charset="0"/>
              </a:rPr>
              <a:t>                               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477418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</a:rPr>
              <a:t>i</a:t>
            </a:r>
            <a:r>
              <a:rPr lang="en-US" altLang="ko-KR" dirty="0" smtClean="0">
                <a:latin typeface="Book Antiqua" pitchFamily="18" charset="0"/>
              </a:rPr>
              <a:t> : </a:t>
            </a:r>
            <a:r>
              <a:rPr lang="ko-KR" altLang="en-US" dirty="0" smtClean="0">
                <a:latin typeface="Book Antiqua" pitchFamily="18" charset="0"/>
              </a:rPr>
              <a:t> 평균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Symbol" pitchFamily="18" charset="2"/>
              </a:rPr>
              <a:t>m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분산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Symbol" pitchFamily="18" charset="2"/>
              </a:rPr>
              <a:t>s</a:t>
            </a:r>
            <a:r>
              <a:rPr lang="en-US" altLang="ko-KR" baseline="40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인 임의의 </a:t>
            </a:r>
            <a:r>
              <a:rPr lang="en-US" altLang="ko-KR" dirty="0" err="1" smtClean="0">
                <a:latin typeface="Book Antiqua" pitchFamily="18" charset="0"/>
              </a:rPr>
              <a:t>i.i.d</a:t>
            </a:r>
            <a:r>
              <a:rPr lang="ko-KR" altLang="en-US" dirty="0" smtClean="0">
                <a:latin typeface="Book Antiqua" pitchFamily="18" charset="0"/>
              </a:rPr>
              <a:t> 확률변수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⇒ </a:t>
            </a:r>
            <a:r>
              <a:rPr lang="ko-KR" altLang="en-US" dirty="0" smtClean="0">
                <a:latin typeface="Book Antiqua" pitchFamily="18" charset="0"/>
              </a:rPr>
              <a:t>                                           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663557" name="Object 5"/>
          <p:cNvGraphicFramePr>
            <a:graphicFrameLocks noChangeAspect="1"/>
          </p:cNvGraphicFramePr>
          <p:nvPr/>
        </p:nvGraphicFramePr>
        <p:xfrm>
          <a:off x="3826798" y="5214950"/>
          <a:ext cx="2365375" cy="701675"/>
        </p:xfrm>
        <a:graphic>
          <a:graphicData uri="http://schemas.openxmlformats.org/presentationml/2006/ole">
            <p:oleObj spid="_x0000_s663557" name="Equation" r:id="rId8" imgW="1587240" imgH="48240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57224" y="5355958"/>
            <a:ext cx="2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중심극한정리</a:t>
            </a:r>
            <a:r>
              <a:rPr lang="en-US" altLang="ko-KR" dirty="0" smtClean="0">
                <a:latin typeface="Book Antiqua" pitchFamily="18" charset="0"/>
              </a:rPr>
              <a:t>(central limit theorem) :</a:t>
            </a:r>
            <a:r>
              <a:rPr lang="ko-KR" altLang="en-US" dirty="0" smtClean="0">
                <a:latin typeface="Book Antiqua" pitchFamily="18" charset="0"/>
              </a:rPr>
              <a:t>                               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38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어느 건전지 제조회사에서 만들어진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1.5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볼트 건전지는 실제로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1.45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볼트에서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1.65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볼트 사이에서 균등분포를 이룬다고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생산된 건전지 중에서 임의로 하나를 선정했을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평균 전압과 분산을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건전지 전압이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1.5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볼트보다 작을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100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개의 건전지에 대한 평균 전압이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1.54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볼트 이하일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71462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3158307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건전지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전압을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라 하면 </a:t>
            </a:r>
            <a:r>
              <a:rPr lang="en-US" altLang="ko-KR" i="1" dirty="0" smtClean="0">
                <a:latin typeface="Book Antiqua" pitchFamily="18" charset="0"/>
              </a:rPr>
              <a:t>X ~ U(1.45, 1.65)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평균과 분산은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178050" y="3766959"/>
          <a:ext cx="4597400" cy="563562"/>
        </p:xfrm>
        <a:graphic>
          <a:graphicData uri="http://schemas.openxmlformats.org/presentationml/2006/ole">
            <p:oleObj spid="_x0000_s662529" name="Equation" r:id="rId4" imgW="3340080" imgH="4190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0034" y="447136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확률밀도함수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ko-KR" altLang="en-US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Book Antiqua" pitchFamily="18" charset="0"/>
              </a:rPr>
              <a:t>f(x) = 1/(1.65 - 1.45) = 5, 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1.45 ≤ x</a:t>
            </a:r>
            <a:r>
              <a:rPr lang="en-US" altLang="ko-KR" i="1" dirty="0" smtClean="0">
                <a:latin typeface="Book Antiqua" pitchFamily="18" charset="0"/>
              </a:rPr>
              <a:t> ≤ 1.65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2649538" y="5061800"/>
          <a:ext cx="3654425" cy="444500"/>
        </p:xfrm>
        <a:graphic>
          <a:graphicData uri="http://schemas.openxmlformats.org/presentationml/2006/ole">
            <p:oleObj spid="_x0000_s662530" name="Equation" r:id="rId5" imgW="265428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39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60" y="550932"/>
            <a:ext cx="815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+mn-ea"/>
              </a:rPr>
              <a:t>(3)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중심극한정리에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의하여 크기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100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인 표본평균의 분포는 다음과 같다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en-US" altLang="ko-KR" dirty="0">
              <a:latin typeface="Book Antiqua" pitchFamily="18" charset="0"/>
              <a:ea typeface="+mn-ea"/>
            </a:endParaRPr>
          </a:p>
        </p:txBody>
      </p:sp>
      <p:graphicFrame>
        <p:nvGraphicFramePr>
          <p:cNvPr id="614401" name="Object 27"/>
          <p:cNvGraphicFramePr>
            <a:graphicFrameLocks noChangeAspect="1"/>
          </p:cNvGraphicFramePr>
          <p:nvPr/>
        </p:nvGraphicFramePr>
        <p:xfrm>
          <a:off x="2486025" y="985838"/>
          <a:ext cx="3957638" cy="628650"/>
        </p:xfrm>
        <a:graphic>
          <a:graphicData uri="http://schemas.openxmlformats.org/presentationml/2006/ole">
            <p:oleObj spid="_x0000_s614401" name="Equation" r:id="rId4" imgW="2654280" imgH="431640" progId="Equation.DSMT4">
              <p:embed/>
            </p:oleObj>
          </a:graphicData>
        </a:graphic>
      </p:graphicFrame>
      <p:graphicFrame>
        <p:nvGraphicFramePr>
          <p:cNvPr id="614402" name="Object 27"/>
          <p:cNvGraphicFramePr>
            <a:graphicFrameLocks noChangeAspect="1"/>
          </p:cNvGraphicFramePr>
          <p:nvPr/>
        </p:nvGraphicFramePr>
        <p:xfrm>
          <a:off x="1728788" y="2643182"/>
          <a:ext cx="5510212" cy="666750"/>
        </p:xfrm>
        <a:graphic>
          <a:graphicData uri="http://schemas.openxmlformats.org/presentationml/2006/ole">
            <p:oleObj spid="_x0000_s614402" name="Equation" r:id="rId5" imgW="3695400" imgH="4572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9760" y="1702346"/>
            <a:ext cx="815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+mn-ea"/>
              </a:rPr>
              <a:t>이제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1.54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를 표준화한다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 </a:t>
            </a:r>
            <a:endParaRPr lang="en-US" altLang="ko-KR" dirty="0">
              <a:latin typeface="Book Antiqua" pitchFamily="18" charset="0"/>
              <a:ea typeface="+mn-ea"/>
            </a:endParaRPr>
          </a:p>
        </p:txBody>
      </p:sp>
      <p:graphicFrame>
        <p:nvGraphicFramePr>
          <p:cNvPr id="614403" name="Object 3"/>
          <p:cNvGraphicFramePr>
            <a:graphicFrameLocks noChangeAspect="1"/>
          </p:cNvGraphicFramePr>
          <p:nvPr/>
        </p:nvGraphicFramePr>
        <p:xfrm>
          <a:off x="3200324" y="1704214"/>
          <a:ext cx="3321050" cy="342900"/>
        </p:xfrm>
        <a:graphic>
          <a:graphicData uri="http://schemas.openxmlformats.org/presentationml/2006/ole">
            <p:oleObj spid="_x0000_s614403" name="Equation" r:id="rId6" imgW="2412720" imgH="2538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9760" y="2130974"/>
            <a:ext cx="815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+mn-ea"/>
              </a:rPr>
              <a:t>따라서 구하고자 하는 확률은 다음과 같다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en-US" altLang="ko-KR" dirty="0">
              <a:latin typeface="Book Antiqua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균등분포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8662" y="571480"/>
            <a:ext cx="264320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백분위수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(percentiles)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1142984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</a:t>
            </a:r>
            <a:r>
              <a:rPr lang="en-US" altLang="ko-KR" i="1" dirty="0" smtClean="0">
                <a:latin typeface="Book Antiqua" pitchFamily="18" charset="0"/>
              </a:rPr>
              <a:t>0 &lt; p &lt; 1</a:t>
            </a:r>
            <a:r>
              <a:rPr lang="ko-KR" altLang="en-US" dirty="0" smtClean="0">
                <a:latin typeface="Book Antiqua" pitchFamily="18" charset="0"/>
              </a:rPr>
              <a:t>에 대하여 </a:t>
            </a:r>
            <a:r>
              <a:rPr lang="en-US" altLang="ko-KR" i="1" dirty="0" smtClean="0">
                <a:latin typeface="Book Antiqua" pitchFamily="18" charset="0"/>
              </a:rPr>
              <a:t>p = F(x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을 만족하는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을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</a:t>
            </a:r>
            <a:r>
              <a:rPr lang="en-US" altLang="ko-KR" i="1" dirty="0" smtClean="0">
                <a:latin typeface="Book Antiqua" pitchFamily="18" charset="0"/>
              </a:rPr>
              <a:t>100p-</a:t>
            </a:r>
            <a:r>
              <a:rPr lang="ko-KR" altLang="en-US" dirty="0" smtClean="0">
                <a:latin typeface="Book Antiqua" pitchFamily="18" charset="0"/>
              </a:rPr>
              <a:t>백분위수라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균등분포에 대한 </a:t>
            </a:r>
            <a:r>
              <a:rPr lang="en-US" altLang="ko-KR" i="1" dirty="0" smtClean="0">
                <a:latin typeface="Book Antiqua" pitchFamily="18" charset="0"/>
              </a:rPr>
              <a:t>100p-</a:t>
            </a:r>
            <a:r>
              <a:rPr lang="ko-KR" altLang="en-US" dirty="0" smtClean="0">
                <a:latin typeface="Book Antiqua" pitchFamily="18" charset="0"/>
              </a:rPr>
              <a:t>백분위수 </a:t>
            </a:r>
            <a:r>
              <a:rPr lang="en-US" altLang="ko-KR" dirty="0" smtClean="0">
                <a:latin typeface="Book Antiqua" pitchFamily="18" charset="0"/>
              </a:rPr>
              <a:t>:</a:t>
            </a:r>
          </a:p>
          <a:p>
            <a:r>
              <a:rPr lang="en-US" altLang="ko-KR" dirty="0" smtClean="0">
                <a:latin typeface="Book Antiqua" pitchFamily="18" charset="0"/>
              </a:rPr>
              <a:t>                     </a:t>
            </a:r>
            <a:r>
              <a:rPr lang="ko-KR" altLang="en-US" dirty="0" smtClean="0">
                <a:latin typeface="Book Antiqua" pitchFamily="18" charset="0"/>
              </a:rPr>
              <a:t>폐구간 </a:t>
            </a:r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en-US" altLang="ko-KR" i="1" dirty="0" smtClean="0">
                <a:latin typeface="Book Antiqua" pitchFamily="18" charset="0"/>
              </a:rPr>
              <a:t>a, b</a:t>
            </a:r>
            <a:r>
              <a:rPr lang="en-US" altLang="ko-KR" dirty="0" smtClean="0">
                <a:latin typeface="Book Antiqua" pitchFamily="18" charset="0"/>
              </a:rPr>
              <a:t>]</a:t>
            </a:r>
            <a:r>
              <a:rPr lang="ko-KR" altLang="en-US" dirty="0" smtClean="0">
                <a:latin typeface="Book Antiqua" pitchFamily="18" charset="0"/>
              </a:rPr>
              <a:t>를 </a:t>
            </a:r>
            <a:r>
              <a:rPr lang="en-US" altLang="ko-KR" i="1" dirty="0" smtClean="0">
                <a:latin typeface="Book Antiqua" pitchFamily="18" charset="0"/>
              </a:rPr>
              <a:t>p : 1 – p</a:t>
            </a:r>
            <a:r>
              <a:rPr lang="ko-KR" altLang="en-US" dirty="0" smtClean="0">
                <a:latin typeface="Book Antiqua" pitchFamily="18" charset="0"/>
              </a:rPr>
              <a:t>로 내분하는 점 </a:t>
            </a:r>
            <a:r>
              <a:rPr lang="en-US" altLang="ko-KR" i="1" dirty="0" smtClean="0">
                <a:latin typeface="Book Antiqua" pitchFamily="18" charset="0"/>
              </a:rPr>
              <a:t>(1 – p)a + </a:t>
            </a:r>
            <a:r>
              <a:rPr lang="en-US" altLang="ko-KR" i="1" dirty="0" err="1" smtClean="0">
                <a:latin typeface="Book Antiqua" pitchFamily="18" charset="0"/>
              </a:rPr>
              <a:t>pb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62" y="2428868"/>
            <a:ext cx="242889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사분위수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(quartiles)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036558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확률분포를 </a:t>
            </a:r>
            <a:r>
              <a:rPr lang="en-US" altLang="ko-KR" dirty="0" smtClean="0">
                <a:latin typeface="Book Antiqua" pitchFamily="18" charset="0"/>
              </a:rPr>
              <a:t>4</a:t>
            </a:r>
            <a:r>
              <a:rPr lang="ko-KR" altLang="en-US" dirty="0" smtClean="0">
                <a:latin typeface="Book Antiqua" pitchFamily="18" charset="0"/>
              </a:rPr>
              <a:t>등분하는 경계로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, Q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, Q</a:t>
            </a:r>
            <a:r>
              <a:rPr lang="en-US" altLang="ko-KR" i="1" baseline="-25000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으로 나타낸다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1 </a:t>
            </a:r>
            <a:r>
              <a:rPr lang="en-US" altLang="ko-KR" i="1" dirty="0" smtClean="0">
                <a:latin typeface="Book Antiqua" pitchFamily="18" charset="0"/>
              </a:rPr>
              <a:t>= </a:t>
            </a:r>
            <a:r>
              <a:rPr lang="ko-KR" altLang="en-US" dirty="0" smtClean="0">
                <a:latin typeface="Book Antiqua" pitchFamily="18" charset="0"/>
              </a:rPr>
              <a:t>제</a:t>
            </a:r>
            <a:r>
              <a:rPr lang="en-US" altLang="ko-KR" i="1" dirty="0" smtClean="0">
                <a:latin typeface="Book Antiqua" pitchFamily="18" charset="0"/>
              </a:rPr>
              <a:t>25</a:t>
            </a:r>
            <a:r>
              <a:rPr lang="ko-KR" altLang="en-US" dirty="0" smtClean="0">
                <a:latin typeface="Book Antiqua" pitchFamily="18" charset="0"/>
              </a:rPr>
              <a:t>백분위수</a:t>
            </a:r>
            <a:r>
              <a:rPr lang="en-US" altLang="ko-KR" dirty="0" smtClean="0">
                <a:latin typeface="Book Antiqua" pitchFamily="18" charset="0"/>
              </a:rPr>
              <a:t>,</a:t>
            </a:r>
            <a:r>
              <a:rPr lang="en-US" altLang="ko-KR" i="1" dirty="0" smtClean="0">
                <a:latin typeface="Book Antiqua" pitchFamily="18" charset="0"/>
              </a:rPr>
              <a:t>  Q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 = </a:t>
            </a:r>
            <a:r>
              <a:rPr lang="ko-KR" altLang="en-US" dirty="0" smtClean="0">
                <a:latin typeface="Book Antiqua" pitchFamily="18" charset="0"/>
              </a:rPr>
              <a:t>제</a:t>
            </a:r>
            <a:r>
              <a:rPr lang="en-US" altLang="ko-KR" i="1" dirty="0" smtClean="0">
                <a:latin typeface="Book Antiqua" pitchFamily="18" charset="0"/>
              </a:rPr>
              <a:t>50</a:t>
            </a:r>
            <a:r>
              <a:rPr lang="ko-KR" altLang="en-US" dirty="0" smtClean="0">
                <a:latin typeface="Book Antiqua" pitchFamily="18" charset="0"/>
              </a:rPr>
              <a:t>백분위수</a:t>
            </a:r>
            <a:r>
              <a:rPr lang="en-US" altLang="ko-KR" i="1" dirty="0" smtClean="0">
                <a:latin typeface="Book Antiqua" pitchFamily="18" charset="0"/>
              </a:rPr>
              <a:t>, Q</a:t>
            </a:r>
            <a:r>
              <a:rPr lang="en-US" altLang="ko-KR" i="1" baseline="-25000" dirty="0" smtClean="0">
                <a:latin typeface="Book Antiqua" pitchFamily="18" charset="0"/>
              </a:rPr>
              <a:t>3</a:t>
            </a:r>
            <a:r>
              <a:rPr lang="en-US" altLang="ko-KR" i="1" dirty="0" smtClean="0">
                <a:latin typeface="Book Antiqua" pitchFamily="18" charset="0"/>
              </a:rPr>
              <a:t> = </a:t>
            </a:r>
            <a:r>
              <a:rPr lang="ko-KR" altLang="en-US" dirty="0" smtClean="0">
                <a:latin typeface="Book Antiqua" pitchFamily="18" charset="0"/>
              </a:rPr>
              <a:t>제</a:t>
            </a:r>
            <a:r>
              <a:rPr lang="en-US" altLang="ko-KR" i="1" dirty="0" smtClean="0">
                <a:latin typeface="Book Antiqua" pitchFamily="18" charset="0"/>
              </a:rPr>
              <a:t>75</a:t>
            </a:r>
            <a:r>
              <a:rPr lang="ko-KR" altLang="en-US" dirty="0" smtClean="0">
                <a:latin typeface="Book Antiqua" pitchFamily="18" charset="0"/>
              </a:rPr>
              <a:t>백분위수</a:t>
            </a:r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i="1" dirty="0" smtClean="0">
                <a:latin typeface="Book Antiqua" pitchFamily="18" charset="0"/>
              </a:rPr>
              <a:t> Q</a:t>
            </a:r>
            <a:r>
              <a:rPr lang="en-US" altLang="ko-KR" i="1" baseline="-25000" dirty="0" smtClean="0">
                <a:latin typeface="Book Antiqua" pitchFamily="18" charset="0"/>
              </a:rPr>
              <a:t>2 </a:t>
            </a:r>
            <a:r>
              <a:rPr lang="en-US" altLang="ko-KR" i="1" dirty="0" smtClean="0">
                <a:latin typeface="Book Antiqua" pitchFamily="18" charset="0"/>
              </a:rPr>
              <a:t>= </a:t>
            </a:r>
            <a:r>
              <a:rPr lang="ko-KR" altLang="en-US" dirty="0" err="1" smtClean="0">
                <a:latin typeface="Book Antiqua" pitchFamily="18" charset="0"/>
              </a:rPr>
              <a:t>중위수</a:t>
            </a:r>
            <a:r>
              <a:rPr lang="en-US" altLang="ko-KR" i="1" baseline="-25000" dirty="0" smtClean="0">
                <a:latin typeface="Book Antiqua" pitchFamily="18" charset="0"/>
              </a:rPr>
              <a:t> </a:t>
            </a:r>
            <a:endParaRPr lang="en-US" altLang="ko-KR" i="1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Book Antiqua" pitchFamily="18" charset="0"/>
              </a:rPr>
              <a:t>사분위수범위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en-US" altLang="ko-KR" dirty="0" err="1" smtClean="0">
                <a:latin typeface="Book Antiqua" pitchFamily="18" charset="0"/>
              </a:rPr>
              <a:t>interquartile</a:t>
            </a:r>
            <a:r>
              <a:rPr lang="en-US" altLang="ko-KR" dirty="0" smtClean="0">
                <a:latin typeface="Book Antiqua" pitchFamily="18" charset="0"/>
              </a:rPr>
              <a:t> range) : I.Q.R </a:t>
            </a:r>
            <a:r>
              <a:rPr lang="en-US" altLang="ko-KR" i="1" dirty="0" smtClean="0">
                <a:latin typeface="Book Antiqua" pitchFamily="18" charset="0"/>
              </a:rPr>
              <a:t>= Q</a:t>
            </a:r>
            <a:r>
              <a:rPr lang="en-US" altLang="ko-KR" i="1" baseline="-25000" dirty="0" smtClean="0">
                <a:latin typeface="Book Antiqua" pitchFamily="18" charset="0"/>
              </a:rPr>
              <a:t>3</a:t>
            </a:r>
            <a:r>
              <a:rPr lang="en-US" altLang="ko-KR" i="1" dirty="0" smtClean="0">
                <a:latin typeface="Book Antiqua" pitchFamily="18" charset="0"/>
              </a:rPr>
              <a:t> – Q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endParaRPr lang="ko-KR" altLang="en-US" i="1" dirty="0">
              <a:latin typeface="Book Antiqua" pitchFamily="18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965284" y="4397236"/>
            <a:ext cx="4464104" cy="1797298"/>
            <a:chOff x="1822408" y="4397236"/>
            <a:chExt cx="4464104" cy="1797298"/>
          </a:xfrm>
        </p:grpSpPr>
        <p:pic>
          <p:nvPicPr>
            <p:cNvPr id="17" name="Picture 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02820" y="4704517"/>
              <a:ext cx="3324225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1" name="직선 화살표 연결선 20"/>
            <p:cNvCxnSpPr/>
            <p:nvPr/>
          </p:nvCxnSpPr>
          <p:spPr>
            <a:xfrm rot="5400000" flipH="1" flipV="1">
              <a:off x="1955873" y="5182260"/>
              <a:ext cx="157163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720349" y="4743358"/>
              <a:ext cx="7143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Object 2"/>
            <p:cNvGraphicFramePr>
              <a:graphicFrameLocks noChangeAspect="1"/>
            </p:cNvGraphicFramePr>
            <p:nvPr/>
          </p:nvGraphicFramePr>
          <p:xfrm>
            <a:off x="1822408" y="4641098"/>
            <a:ext cx="847051" cy="285734"/>
          </p:xfrm>
          <a:graphic>
            <a:graphicData uri="http://schemas.openxmlformats.org/presentationml/2006/ole">
              <p:oleObj spid="_x0000_s644100" name="Equation" r:id="rId6" imgW="622080" imgH="215640" progId="Equation.DSMT4">
                <p:embed/>
              </p:oleObj>
            </a:graphicData>
          </a:graphic>
        </p:graphicFrame>
        <p:graphicFrame>
          <p:nvGraphicFramePr>
            <p:cNvPr id="25" name="Object 3"/>
            <p:cNvGraphicFramePr>
              <a:graphicFrameLocks noChangeAspect="1"/>
            </p:cNvGraphicFramePr>
            <p:nvPr/>
          </p:nvGraphicFramePr>
          <p:xfrm>
            <a:off x="2822609" y="4651372"/>
            <a:ext cx="169863" cy="184150"/>
          </p:xfrm>
          <a:graphic>
            <a:graphicData uri="http://schemas.openxmlformats.org/presentationml/2006/ole">
              <p:oleObj spid="_x0000_s644101" name="Equation" r:id="rId7" imgW="114120" imgH="126720" progId="Equation.DSMT4">
                <p:embed/>
              </p:oleObj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5693759" y="4651550"/>
            <a:ext cx="169862" cy="184150"/>
          </p:xfrm>
          <a:graphic>
            <a:graphicData uri="http://schemas.openxmlformats.org/presentationml/2006/ole">
              <p:oleObj spid="_x0000_s644102" name="Equation" r:id="rId8" imgW="114120" imgH="126720" progId="Equation.DSMT4">
                <p:embed/>
              </p:oleObj>
            </a:graphicData>
          </a:graphic>
        </p:graphicFrame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3166082" y="4967946"/>
            <a:ext cx="207963" cy="520700"/>
          </p:xfrm>
          <a:graphic>
            <a:graphicData uri="http://schemas.openxmlformats.org/presentationml/2006/ole">
              <p:oleObj spid="_x0000_s644103" name="Equation" r:id="rId9" imgW="152280" imgH="393480" progId="Equation.DSMT4">
                <p:embed/>
              </p:oleObj>
            </a:graphicData>
          </a:graphic>
        </p:graphicFrame>
        <p:graphicFrame>
          <p:nvGraphicFramePr>
            <p:cNvPr id="28" name="Object 6"/>
            <p:cNvGraphicFramePr>
              <a:graphicFrameLocks noChangeAspect="1"/>
            </p:cNvGraphicFramePr>
            <p:nvPr/>
          </p:nvGraphicFramePr>
          <p:xfrm>
            <a:off x="3853563" y="4967946"/>
            <a:ext cx="207963" cy="520700"/>
          </p:xfrm>
          <a:graphic>
            <a:graphicData uri="http://schemas.openxmlformats.org/presentationml/2006/ole">
              <p:oleObj spid="_x0000_s644104" name="Equation" r:id="rId10" imgW="152280" imgH="393480" progId="Equation.DSMT4">
                <p:embed/>
              </p:oleObj>
            </a:graphicData>
          </a:graphic>
        </p:graphicFrame>
        <p:graphicFrame>
          <p:nvGraphicFramePr>
            <p:cNvPr id="29" name="Object 7"/>
            <p:cNvGraphicFramePr>
              <a:graphicFrameLocks noChangeAspect="1"/>
            </p:cNvGraphicFramePr>
            <p:nvPr/>
          </p:nvGraphicFramePr>
          <p:xfrm>
            <a:off x="4631629" y="4967946"/>
            <a:ext cx="207963" cy="520700"/>
          </p:xfrm>
          <a:graphic>
            <a:graphicData uri="http://schemas.openxmlformats.org/presentationml/2006/ole">
              <p:oleObj spid="_x0000_s644105" name="Equation" r:id="rId11" imgW="152280" imgH="393480" progId="Equation.DSMT4">
                <p:embed/>
              </p:oleObj>
            </a:graphicData>
          </a:graphic>
        </p:graphicFrame>
        <p:graphicFrame>
          <p:nvGraphicFramePr>
            <p:cNvPr id="30" name="Object 8"/>
            <p:cNvGraphicFramePr>
              <a:graphicFrameLocks noChangeAspect="1"/>
            </p:cNvGraphicFramePr>
            <p:nvPr/>
          </p:nvGraphicFramePr>
          <p:xfrm>
            <a:off x="5319017" y="4967946"/>
            <a:ext cx="207962" cy="520700"/>
          </p:xfrm>
          <a:graphic>
            <a:graphicData uri="http://schemas.openxmlformats.org/presentationml/2006/ole">
              <p:oleObj spid="_x0000_s644106" name="Equation" r:id="rId12" imgW="152280" imgH="393480" progId="Equation.DSMT4">
                <p:embed/>
              </p:oleObj>
            </a:graphicData>
          </a:graphic>
        </p:graphicFrame>
        <p:graphicFrame>
          <p:nvGraphicFramePr>
            <p:cNvPr id="31" name="Object 11"/>
            <p:cNvGraphicFramePr>
              <a:graphicFrameLocks noChangeAspect="1"/>
            </p:cNvGraphicFramePr>
            <p:nvPr/>
          </p:nvGraphicFramePr>
          <p:xfrm>
            <a:off x="3479102" y="5866298"/>
            <a:ext cx="277812" cy="303213"/>
          </p:xfrm>
          <a:graphic>
            <a:graphicData uri="http://schemas.openxmlformats.org/presentationml/2006/ole">
              <p:oleObj spid="_x0000_s644107" name="Equation" r:id="rId13" imgW="203040" imgH="228600" progId="Equation.DSMT4">
                <p:embed/>
              </p:oleObj>
            </a:graphicData>
          </a:graphic>
        </p:graphicFrame>
        <p:graphicFrame>
          <p:nvGraphicFramePr>
            <p:cNvPr id="32" name="Object 12"/>
            <p:cNvGraphicFramePr>
              <a:graphicFrameLocks noChangeAspect="1"/>
            </p:cNvGraphicFramePr>
            <p:nvPr/>
          </p:nvGraphicFramePr>
          <p:xfrm>
            <a:off x="4168077" y="5866298"/>
            <a:ext cx="276225" cy="303213"/>
          </p:xfrm>
          <a:graphic>
            <a:graphicData uri="http://schemas.openxmlformats.org/presentationml/2006/ole">
              <p:oleObj spid="_x0000_s644108" name="Equation" r:id="rId14" imgW="203040" imgH="228600" progId="Equation.DSMT4">
                <p:embed/>
              </p:oleObj>
            </a:graphicData>
          </a:graphic>
        </p:graphicFrame>
        <p:graphicFrame>
          <p:nvGraphicFramePr>
            <p:cNvPr id="33" name="Object 13"/>
            <p:cNvGraphicFramePr>
              <a:graphicFrameLocks noChangeAspect="1"/>
            </p:cNvGraphicFramePr>
            <p:nvPr/>
          </p:nvGraphicFramePr>
          <p:xfrm>
            <a:off x="4944364" y="5866298"/>
            <a:ext cx="277813" cy="303213"/>
          </p:xfrm>
          <a:graphic>
            <a:graphicData uri="http://schemas.openxmlformats.org/presentationml/2006/ole">
              <p:oleObj spid="_x0000_s644109" name="Equation" r:id="rId15" imgW="203040" imgH="228600" progId="Equation.DSMT4">
                <p:embed/>
              </p:oleObj>
            </a:graphicData>
          </a:graphic>
        </p:graphicFrame>
        <p:sp>
          <p:nvSpPr>
            <p:cNvPr id="34" name="직사각형 33"/>
            <p:cNvSpPr/>
            <p:nvPr/>
          </p:nvSpPr>
          <p:spPr>
            <a:xfrm>
              <a:off x="2760965" y="5825202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a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627733" y="5825202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b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86429" y="5621162"/>
              <a:ext cx="300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x</a:t>
              </a:r>
              <a:endParaRPr lang="ko-KR" altLang="en-US" i="1" dirty="0"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40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8662" y="571480"/>
            <a:ext cx="300039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이항분포의 정규근사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5718" y="1306408"/>
            <a:ext cx="7806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latin typeface="Book Antiqua" pitchFamily="18" charset="0"/>
              </a:rPr>
              <a:t>모수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과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ko-KR" altLang="en-US" dirty="0" smtClean="0">
                <a:latin typeface="Book Antiqua" pitchFamily="18" charset="0"/>
              </a:rPr>
              <a:t>인 이항분포에 대하여 </a:t>
            </a:r>
            <a:r>
              <a:rPr lang="en-US" altLang="ko-KR" i="1" dirty="0" err="1" smtClean="0">
                <a:latin typeface="Book Antiqua" pitchFamily="18" charset="0"/>
              </a:rPr>
              <a:t>np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≥ 5, </a:t>
            </a:r>
            <a:r>
              <a:rPr lang="en-US" altLang="ko-KR" i="1" dirty="0" err="1" smtClean="0">
                <a:latin typeface="Book Antiqua" pitchFamily="18" charset="0"/>
                <a:ea typeface="바탕"/>
              </a:rPr>
              <a:t>nq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≥ 5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인 경우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n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 커질수록 이항분포는 평균 </a:t>
            </a:r>
            <a:r>
              <a:rPr lang="en-US" altLang="ko-KR" i="1" dirty="0" smtClean="0">
                <a:latin typeface="Symbol" pitchFamily="18" charset="2"/>
                <a:ea typeface="+mn-ea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= </a:t>
            </a:r>
            <a:r>
              <a:rPr lang="en-US" altLang="ko-KR" i="1" dirty="0" err="1" smtClean="0">
                <a:latin typeface="Book Antiqua" pitchFamily="18" charset="0"/>
                <a:ea typeface="+mn-ea"/>
              </a:rPr>
              <a:t>np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분산 </a:t>
            </a:r>
            <a:r>
              <a:rPr lang="en-US" altLang="ko-KR" i="1" dirty="0" smtClean="0">
                <a:latin typeface="Symbol" pitchFamily="18" charset="2"/>
                <a:ea typeface="+mn-ea"/>
              </a:rPr>
              <a:t>s</a:t>
            </a:r>
            <a:r>
              <a:rPr lang="en-US" altLang="ko-KR" i="1" baseline="40000" dirty="0" smtClean="0">
                <a:latin typeface="Book Antiqua" pitchFamily="18" charset="0"/>
                <a:ea typeface="+mn-ea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= </a:t>
            </a:r>
            <a:r>
              <a:rPr lang="en-US" altLang="ko-KR" i="1" dirty="0" err="1" smtClean="0">
                <a:latin typeface="Book Antiqua" pitchFamily="18" charset="0"/>
                <a:ea typeface="+mn-ea"/>
              </a:rPr>
              <a:t>npq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인 정규분포에 근사하는 것으로 알려져 있다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따라서 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X ~ B(n, p), </a:t>
            </a:r>
            <a:r>
              <a:rPr lang="en-US" altLang="ko-KR" i="1" dirty="0" err="1" smtClean="0">
                <a:latin typeface="Book Antiqua" pitchFamily="18" charset="0"/>
              </a:rPr>
              <a:t>np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≥ 5, </a:t>
            </a:r>
            <a:r>
              <a:rPr lang="en-US" altLang="ko-KR" i="1" dirty="0" err="1" smtClean="0">
                <a:latin typeface="Book Antiqua" pitchFamily="18" charset="0"/>
                <a:ea typeface="바탕"/>
              </a:rPr>
              <a:t>nq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≥ 5</a:t>
            </a:r>
            <a:r>
              <a:rPr lang="ko-KR" altLang="en-US" dirty="0" smtClean="0">
                <a:latin typeface="Book Antiqua" pitchFamily="18" charset="0"/>
              </a:rPr>
              <a:t>이면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는 정규분포                             에 근사하며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이것을 </a:t>
            </a:r>
            <a:r>
              <a:rPr lang="ko-KR" altLang="en-US" b="1" dirty="0" smtClean="0">
                <a:solidFill>
                  <a:srgbClr val="FF66FF"/>
                </a:solidFill>
                <a:latin typeface="Book Antiqua" pitchFamily="18" charset="0"/>
              </a:rPr>
              <a:t>이항분포의 정규근사</a:t>
            </a:r>
            <a:r>
              <a:rPr lang="en-US" dirty="0" smtClean="0">
                <a:latin typeface="Book Antiqua" pitchFamily="18" charset="0"/>
              </a:rPr>
              <a:t>(normal approximation)</a:t>
            </a:r>
            <a:r>
              <a:rPr lang="ko-KR" altLang="en-US" dirty="0" smtClean="0">
                <a:latin typeface="Book Antiqua" pitchFamily="18" charset="0"/>
              </a:rPr>
              <a:t>라 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6429388" y="1857364"/>
          <a:ext cx="1570037" cy="369888"/>
        </p:xfrm>
        <a:graphic>
          <a:graphicData uri="http://schemas.openxmlformats.org/presentationml/2006/ole">
            <p:oleObj spid="_x0000_s618499" name="Equation" r:id="rId4" imgW="1054080" imgH="253800" progId="Equation.DSMT4">
              <p:embed/>
            </p:oleObj>
          </a:graphicData>
        </a:graphic>
      </p:graphicFrame>
      <p:pic>
        <p:nvPicPr>
          <p:cNvPr id="25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5513" y="2765510"/>
            <a:ext cx="4752975" cy="32083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41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285984" y="1428736"/>
            <a:ext cx="4071966" cy="928694"/>
            <a:chOff x="2285984" y="3439274"/>
            <a:chExt cx="4071966" cy="928694"/>
          </a:xfrm>
        </p:grpSpPr>
        <p:sp>
          <p:nvSpPr>
            <p:cNvPr id="26" name="직사각형 25"/>
            <p:cNvSpPr/>
            <p:nvPr/>
          </p:nvSpPr>
          <p:spPr>
            <a:xfrm>
              <a:off x="2285984" y="3439274"/>
              <a:ext cx="4071966" cy="928694"/>
            </a:xfrm>
            <a:prstGeom prst="rect">
              <a:avLst/>
            </a:prstGeom>
            <a:solidFill>
              <a:srgbClr val="63C7F9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7" name="Object 3"/>
            <p:cNvGraphicFramePr>
              <a:graphicFrameLocks noChangeAspect="1"/>
            </p:cNvGraphicFramePr>
            <p:nvPr/>
          </p:nvGraphicFramePr>
          <p:xfrm>
            <a:off x="2500298" y="3500438"/>
            <a:ext cx="3595688" cy="776287"/>
          </p:xfrm>
          <a:graphic>
            <a:graphicData uri="http://schemas.openxmlformats.org/presentationml/2006/ole">
              <p:oleObj spid="_x0000_s625669" name="Equation" r:id="rId4" imgW="2412720" imgH="533160" progId="Equation.DSMT4">
                <p:embed/>
              </p:oleObj>
            </a:graphicData>
          </a:graphic>
        </p:graphicFrame>
      </p:grpSp>
      <p:sp>
        <p:nvSpPr>
          <p:cNvPr id="28" name="TextBox 27"/>
          <p:cNvSpPr txBox="1"/>
          <p:nvPr/>
        </p:nvSpPr>
        <p:spPr>
          <a:xfrm>
            <a:off x="765718" y="561206"/>
            <a:ext cx="7806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이항분포의 근사확률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a, b = 0, 1, 2, …, n, a &lt; b</a:t>
            </a:r>
            <a:r>
              <a:rPr lang="ko-KR" altLang="en-US" dirty="0" smtClean="0">
                <a:latin typeface="Book Antiqua" pitchFamily="18" charset="0"/>
              </a:rPr>
              <a:t>에 대하여 정규분포를 이용하여 다음과 같이 근사확률을 구할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42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42" y="550932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6]</a:t>
            </a:r>
          </a:p>
          <a:p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 ~ B(15, 0.4)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때 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이항분포표를 이용하여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P(7 ≤ X ≤ 9)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정규근사에 의해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P(7 ≤ X ≤ 9)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정규근사에 의해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P(6.5 ≤ X ≤ 9.5)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214311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2586803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P(7 ≤ X ≤ 9) = P(X ≤ 9)  - P(X ≤ 6) = 0.9662 – 0.6098 = 0.3564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en-US" altLang="ko-KR" i="1" dirty="0" err="1" smtClean="0">
                <a:solidFill>
                  <a:schemeClr val="tx2"/>
                </a:solidFill>
                <a:latin typeface="Book Antiqua" pitchFamily="18" charset="0"/>
              </a:rPr>
              <a:t>np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15(0.4) =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6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이고 </a:t>
            </a:r>
            <a:r>
              <a:rPr lang="en-US" altLang="ko-KR" i="1" dirty="0" err="1" smtClean="0">
                <a:solidFill>
                  <a:schemeClr val="tx2"/>
                </a:solidFill>
                <a:latin typeface="Book Antiqua" pitchFamily="18" charset="0"/>
              </a:rPr>
              <a:t>npq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15(0.4)(0.6) =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3.6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이므로 근사적으로                      이다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따라서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7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과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9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를 표준화한다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 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627719" name="Object 7"/>
          <p:cNvGraphicFramePr>
            <a:graphicFrameLocks noChangeAspect="1"/>
          </p:cNvGraphicFramePr>
          <p:nvPr/>
        </p:nvGraphicFramePr>
        <p:xfrm>
          <a:off x="7149198" y="3194138"/>
          <a:ext cx="1239838" cy="290512"/>
        </p:xfrm>
        <a:graphic>
          <a:graphicData uri="http://schemas.openxmlformats.org/presentationml/2006/ole">
            <p:oleObj spid="_x0000_s627719" name="Equation" r:id="rId4" imgW="901440" imgH="215640" progId="Equation.DSMT4">
              <p:embed/>
            </p:oleObj>
          </a:graphicData>
        </a:graphic>
      </p:graphicFrame>
      <p:graphicFrame>
        <p:nvGraphicFramePr>
          <p:cNvPr id="627720" name="Object 8"/>
          <p:cNvGraphicFramePr>
            <a:graphicFrameLocks noChangeAspect="1"/>
          </p:cNvGraphicFramePr>
          <p:nvPr/>
        </p:nvGraphicFramePr>
        <p:xfrm>
          <a:off x="1857356" y="3786190"/>
          <a:ext cx="4491038" cy="342900"/>
        </p:xfrm>
        <a:graphic>
          <a:graphicData uri="http://schemas.openxmlformats.org/presentationml/2006/ole">
            <p:oleObj spid="_x0000_s627720" name="Equation" r:id="rId5" imgW="3263760" imgH="253800" progId="Equation.DSMT4">
              <p:embed/>
            </p:oleObj>
          </a:graphicData>
        </a:graphic>
      </p:graphicFrame>
      <p:graphicFrame>
        <p:nvGraphicFramePr>
          <p:cNvPr id="627721" name="Object 9"/>
          <p:cNvGraphicFramePr>
            <a:graphicFrameLocks noChangeAspect="1"/>
          </p:cNvGraphicFramePr>
          <p:nvPr/>
        </p:nvGraphicFramePr>
        <p:xfrm>
          <a:off x="720725" y="4286256"/>
          <a:ext cx="7500938" cy="290513"/>
        </p:xfrm>
        <a:graphic>
          <a:graphicData uri="http://schemas.openxmlformats.org/presentationml/2006/ole">
            <p:oleObj spid="_x0000_s627721" name="Equation" r:id="rId6" imgW="5448240" imgH="21564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034" y="472518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6.5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와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9.5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를 표준화한다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 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3498876" y="4714884"/>
          <a:ext cx="4787900" cy="342900"/>
        </p:xfrm>
        <a:graphic>
          <a:graphicData uri="http://schemas.openxmlformats.org/presentationml/2006/ole">
            <p:oleObj spid="_x0000_s627722" name="Equation" r:id="rId7" imgW="3479760" imgH="253800" progId="Equation.DSMT4">
              <p:embed/>
            </p:oleObj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1673225" y="5241942"/>
          <a:ext cx="5595938" cy="615950"/>
        </p:xfrm>
        <a:graphic>
          <a:graphicData uri="http://schemas.openxmlformats.org/presentationml/2006/ole">
            <p:oleObj spid="_x0000_s627723" name="Equation" r:id="rId8" imgW="40636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43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8662" y="571480"/>
            <a:ext cx="307183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연속성 수정 정규근사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1214422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ko-KR" altLang="en-US" dirty="0" smtClean="0">
                <a:latin typeface="Book Antiqua" pitchFamily="18" charset="0"/>
              </a:rPr>
              <a:t>예제 </a:t>
            </a:r>
            <a:r>
              <a:rPr lang="en-US" altLang="ko-KR" dirty="0" smtClean="0">
                <a:latin typeface="Book Antiqua" pitchFamily="18" charset="0"/>
              </a:rPr>
              <a:t>6]</a:t>
            </a:r>
            <a:r>
              <a:rPr lang="ko-KR" altLang="en-US" dirty="0" smtClean="0">
                <a:latin typeface="Book Antiqua" pitchFamily="18" charset="0"/>
              </a:rPr>
              <a:t>에서 구하고자 하는 확률은 그림 </a:t>
            </a:r>
            <a:r>
              <a:rPr lang="en-US" altLang="ko-KR" dirty="0" smtClean="0">
                <a:latin typeface="Book Antiqua" pitchFamily="18" charset="0"/>
              </a:rPr>
              <a:t>(a)</a:t>
            </a:r>
            <a:r>
              <a:rPr lang="ko-KR" altLang="en-US" dirty="0" smtClean="0">
                <a:latin typeface="Book Antiqua" pitchFamily="18" charset="0"/>
              </a:rPr>
              <a:t>이며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정규근사에 의한 근사확률은 그림 </a:t>
            </a:r>
            <a:r>
              <a:rPr lang="en-US" altLang="ko-KR" dirty="0" smtClean="0">
                <a:latin typeface="Book Antiqua" pitchFamily="18" charset="0"/>
              </a:rPr>
              <a:t>(b)</a:t>
            </a:r>
            <a:r>
              <a:rPr lang="ko-KR" altLang="en-US" dirty="0" smtClean="0">
                <a:latin typeface="Book Antiqua" pitchFamily="18" charset="0"/>
              </a:rPr>
              <a:t>와 같다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오차를 줄이기 위해 그림 </a:t>
            </a:r>
            <a:r>
              <a:rPr lang="en-US" altLang="ko-KR" dirty="0" smtClean="0">
                <a:latin typeface="Book Antiqua" pitchFamily="18" charset="0"/>
              </a:rPr>
              <a:t>(c)</a:t>
            </a:r>
            <a:r>
              <a:rPr lang="ko-KR" altLang="en-US" dirty="0" smtClean="0">
                <a:latin typeface="Book Antiqua" pitchFamily="18" charset="0"/>
              </a:rPr>
              <a:t>와 같이 수정한 정규근사를 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837288" y="2265444"/>
            <a:ext cx="4857784" cy="928694"/>
            <a:chOff x="1837288" y="2071678"/>
            <a:chExt cx="4857784" cy="928694"/>
          </a:xfrm>
          <a:solidFill>
            <a:srgbClr val="63C7F9"/>
          </a:solidFill>
        </p:grpSpPr>
        <p:sp>
          <p:nvSpPr>
            <p:cNvPr id="16" name="직사각형 15"/>
            <p:cNvSpPr/>
            <p:nvPr/>
          </p:nvSpPr>
          <p:spPr>
            <a:xfrm>
              <a:off x="1837288" y="2071678"/>
              <a:ext cx="4857784" cy="928694"/>
            </a:xfrm>
            <a:prstGeom prst="rect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7" name="Object 6"/>
            <p:cNvGraphicFramePr>
              <a:graphicFrameLocks noChangeAspect="1"/>
            </p:cNvGraphicFramePr>
            <p:nvPr/>
          </p:nvGraphicFramePr>
          <p:xfrm>
            <a:off x="2017713" y="2143125"/>
            <a:ext cx="4560887" cy="776288"/>
          </p:xfrm>
          <a:graphic>
            <a:graphicData uri="http://schemas.openxmlformats.org/presentationml/2006/ole">
              <p:oleObj spid="_x0000_s626691" name="Equation" r:id="rId4" imgW="3060360" imgH="533160" progId="Equation.DSMT4">
                <p:embed/>
              </p:oleObj>
            </a:graphicData>
          </a:graphic>
        </p:graphicFrame>
      </p:grpSp>
      <p:grpSp>
        <p:nvGrpSpPr>
          <p:cNvPr id="41" name="그룹 40"/>
          <p:cNvGrpSpPr/>
          <p:nvPr/>
        </p:nvGrpSpPr>
        <p:grpSpPr>
          <a:xfrm>
            <a:off x="214282" y="3694204"/>
            <a:ext cx="8717160" cy="2306564"/>
            <a:chOff x="214282" y="3694204"/>
            <a:chExt cx="8717160" cy="2306564"/>
          </a:xfrm>
        </p:grpSpPr>
        <p:sp>
          <p:nvSpPr>
            <p:cNvPr id="42" name="직사각형 41"/>
            <p:cNvSpPr/>
            <p:nvPr/>
          </p:nvSpPr>
          <p:spPr>
            <a:xfrm>
              <a:off x="1552016" y="5631436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Book Antiqua" pitchFamily="18" charset="0"/>
                </a:rPr>
                <a:t>(a)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12276" y="5631436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Book Antiqua" pitchFamily="18" charset="0"/>
                </a:rPr>
                <a:t>(b)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302398" y="5631436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Book Antiqua" pitchFamily="18" charset="0"/>
                </a:rPr>
                <a:t>(c)</a:t>
              </a:r>
              <a:endParaRPr lang="ko-KR" altLang="en-US" dirty="0"/>
            </a:p>
          </p:txBody>
        </p:sp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14282" y="3694883"/>
              <a:ext cx="2803529" cy="1873483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990091" y="3694204"/>
              <a:ext cx="2942000" cy="187793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949870" y="3694204"/>
              <a:ext cx="2981572" cy="186766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44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22842" y="550932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6]</a:t>
            </a:r>
          </a:p>
          <a:p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 ~ B(30, 0.2)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확률질량함수를 이용한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 = 4)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연속성을 수정한 근사확률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 = 4)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00034" y="162250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0034" y="202030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확률질량함수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97" name="Object 7"/>
          <p:cNvGraphicFramePr>
            <a:graphicFrameLocks noChangeAspect="1"/>
          </p:cNvGraphicFramePr>
          <p:nvPr/>
        </p:nvGraphicFramePr>
        <p:xfrm>
          <a:off x="2118474" y="1990725"/>
          <a:ext cx="3859213" cy="479425"/>
        </p:xfrm>
        <a:graphic>
          <a:graphicData uri="http://schemas.openxmlformats.org/presentationml/2006/ole">
            <p:oleObj spid="_x0000_s668673" name="Equation" r:id="rId4" imgW="2806560" imgH="355320" progId="Equation.DSMT4">
              <p:embed/>
            </p:oleObj>
          </a:graphicData>
        </a:graphic>
      </p:graphicFrame>
      <p:graphicFrame>
        <p:nvGraphicFramePr>
          <p:cNvPr id="98" name="Object 8"/>
          <p:cNvGraphicFramePr>
            <a:graphicFrameLocks noChangeAspect="1"/>
          </p:cNvGraphicFramePr>
          <p:nvPr/>
        </p:nvGraphicFramePr>
        <p:xfrm>
          <a:off x="2022492" y="3795713"/>
          <a:ext cx="5049838" cy="342900"/>
        </p:xfrm>
        <a:graphic>
          <a:graphicData uri="http://schemas.openxmlformats.org/presentationml/2006/ole">
            <p:oleObj spid="_x0000_s668674" name="Equation" r:id="rId5" imgW="3670200" imgH="253800" progId="Equation.DSMT4">
              <p:embed/>
            </p:oleObj>
          </a:graphicData>
        </a:graphic>
      </p:graphicFrame>
      <p:graphicFrame>
        <p:nvGraphicFramePr>
          <p:cNvPr id="102" name="Object 9"/>
          <p:cNvGraphicFramePr>
            <a:graphicFrameLocks noChangeAspect="1"/>
          </p:cNvGraphicFramePr>
          <p:nvPr/>
        </p:nvGraphicFramePr>
        <p:xfrm>
          <a:off x="1995488" y="4786322"/>
          <a:ext cx="4949825" cy="906463"/>
        </p:xfrm>
        <a:graphic>
          <a:graphicData uri="http://schemas.openxmlformats.org/presentationml/2006/ole">
            <p:oleObj spid="_x0000_s668677" name="Equation" r:id="rId6" imgW="3593880" imgH="672840" progId="Equation.DSMT4">
              <p:embed/>
            </p:oleObj>
          </a:graphicData>
        </a:graphic>
      </p:graphicFrame>
      <p:graphicFrame>
        <p:nvGraphicFramePr>
          <p:cNvPr id="668678" name="Object 6"/>
          <p:cNvGraphicFramePr>
            <a:graphicFrameLocks noChangeAspect="1"/>
          </p:cNvGraphicFramePr>
          <p:nvPr/>
        </p:nvGraphicFramePr>
        <p:xfrm>
          <a:off x="2141547" y="2571744"/>
          <a:ext cx="3859213" cy="479425"/>
        </p:xfrm>
        <a:graphic>
          <a:graphicData uri="http://schemas.openxmlformats.org/presentationml/2006/ole">
            <p:oleObj spid="_x0000_s668678" name="Equation" r:id="rId7" imgW="2806560" imgH="355320" progId="Equation.DSMT4">
              <p:embed/>
            </p:oleObj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500034" y="3088969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Symbol" pitchFamily="18" charset="2"/>
              </a:rPr>
              <a:t>m</a:t>
            </a:r>
            <a:r>
              <a:rPr lang="en-US" altLang="ko-KR" dirty="0" smtClean="0">
                <a:latin typeface="Book Antiqua" pitchFamily="18" charset="0"/>
              </a:rPr>
              <a:t> = </a:t>
            </a:r>
            <a:r>
              <a:rPr lang="en-US" altLang="ko-KR" i="1" dirty="0" err="1" smtClean="0">
                <a:solidFill>
                  <a:schemeClr val="tx2"/>
                </a:solidFill>
                <a:latin typeface="Book Antiqua" pitchFamily="18" charset="0"/>
              </a:rPr>
              <a:t>np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6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이고 </a:t>
            </a:r>
            <a:r>
              <a:rPr lang="en-US" altLang="ko-KR" dirty="0" smtClean="0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altLang="ko-KR" baseline="40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= </a:t>
            </a:r>
            <a:r>
              <a:rPr lang="en-US" altLang="ko-KR" i="1" dirty="0" err="1" smtClean="0">
                <a:solidFill>
                  <a:schemeClr val="tx2"/>
                </a:solidFill>
                <a:latin typeface="Book Antiqua" pitchFamily="18" charset="0"/>
              </a:rPr>
              <a:t>npq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= 4.8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이므로 근사적으로                      이다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따라서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3.5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4.5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를 표준화한다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 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04" name="Object 7"/>
          <p:cNvGraphicFramePr>
            <a:graphicFrameLocks noChangeAspect="1"/>
          </p:cNvGraphicFramePr>
          <p:nvPr/>
        </p:nvGraphicFramePr>
        <p:xfrm>
          <a:off x="5434686" y="3145348"/>
          <a:ext cx="1239838" cy="290512"/>
        </p:xfrm>
        <a:graphic>
          <a:graphicData uri="http://schemas.openxmlformats.org/presentationml/2006/ole">
            <p:oleObj spid="_x0000_s668679" name="Equation" r:id="rId8" imgW="901440" imgH="215640" progId="Equation.DSMT4">
              <p:embed/>
            </p:oleObj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500034" y="434555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그러면 근사확률은 다음과 같다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45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933802" y="540658"/>
            <a:ext cx="4033476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5.4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정규분포에 관련된 연속분포들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0825" y="125503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27088" y="1318538"/>
            <a:ext cx="7816877" cy="16430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카이제곱분포</a:t>
            </a:r>
            <a:r>
              <a:rPr lang="en-US" altLang="ko-KR" sz="2400" dirty="0" smtClean="0">
                <a:latin typeface="Book Antiqua" pitchFamily="18" charset="0"/>
              </a:rPr>
              <a:t>(chi-squared distribution)</a:t>
            </a:r>
            <a:r>
              <a:rPr lang="ko-KR" altLang="en-US" sz="2400" dirty="0" smtClean="0">
                <a:latin typeface="Book Antiqua" pitchFamily="18" charset="0"/>
              </a:rPr>
              <a:t>는 </a:t>
            </a:r>
            <a:r>
              <a:rPr lang="en-US" altLang="ko-KR" sz="2400" i="1" dirty="0" smtClean="0">
                <a:latin typeface="Book Antiqua" pitchFamily="18" charset="0"/>
              </a:rPr>
              <a:t>n</a:t>
            </a:r>
            <a:r>
              <a:rPr lang="ko-KR" altLang="en-US" sz="2400" dirty="0" smtClean="0">
                <a:latin typeface="Book Antiqua" pitchFamily="18" charset="0"/>
              </a:rPr>
              <a:t>개의 표준정규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확률변수 </a:t>
            </a:r>
            <a:r>
              <a:rPr lang="en-US" altLang="ko-KR" sz="2400" i="1" dirty="0" smtClean="0">
                <a:latin typeface="Book Antiqua" pitchFamily="18" charset="0"/>
              </a:rPr>
              <a:t>Z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Z</a:t>
            </a:r>
            <a:r>
              <a:rPr lang="en-US" altLang="ko-KR" sz="2400" i="1" baseline="-25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, …, Z</a:t>
            </a:r>
            <a:r>
              <a:rPr lang="en-US" altLang="ko-KR" sz="2400" i="1" baseline="-25000" dirty="0" smtClean="0">
                <a:latin typeface="Book Antiqua" pitchFamily="18" charset="0"/>
              </a:rPr>
              <a:t>n</a:t>
            </a:r>
            <a:r>
              <a:rPr lang="ko-KR" altLang="en-US" sz="2400" dirty="0" smtClean="0">
                <a:latin typeface="Book Antiqua" pitchFamily="18" charset="0"/>
              </a:rPr>
              <a:t>에 대하여                                으로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정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err="1" smtClean="0">
                <a:latin typeface="Book Antiqua" pitchFamily="18" charset="0"/>
              </a:rPr>
              <a:t>의되는</a:t>
            </a:r>
            <a:r>
              <a:rPr lang="ko-KR" altLang="en-US" sz="2400" dirty="0" smtClean="0">
                <a:latin typeface="Book Antiqua" pitchFamily="18" charset="0"/>
              </a:rPr>
              <a:t> 확률변수 </a:t>
            </a:r>
            <a:r>
              <a:rPr lang="en-US" altLang="ko-KR" sz="2400" i="1" dirty="0" smtClean="0">
                <a:latin typeface="Book Antiqua" pitchFamily="18" charset="0"/>
              </a:rPr>
              <a:t>V</a:t>
            </a:r>
            <a:r>
              <a:rPr lang="ko-KR" altLang="en-US" sz="2400" dirty="0" smtClean="0">
                <a:latin typeface="Book Antiqua" pitchFamily="18" charset="0"/>
              </a:rPr>
              <a:t>의 확률분포를 자유도 </a:t>
            </a:r>
            <a:r>
              <a:rPr lang="en-US" altLang="ko-KR" sz="2400" i="1" dirty="0" smtClean="0">
                <a:latin typeface="Book Antiqua" pitchFamily="18" charset="0"/>
              </a:rPr>
              <a:t>n</a:t>
            </a:r>
            <a:r>
              <a:rPr lang="ko-KR" altLang="en-US" sz="2400" dirty="0" smtClean="0">
                <a:latin typeface="Book Antiqua" pitchFamily="18" charset="0"/>
              </a:rPr>
              <a:t>인 카이제곱분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포라 하고 </a:t>
            </a:r>
            <a:r>
              <a:rPr lang="en-US" altLang="ko-KR" sz="2400" i="1" dirty="0" smtClean="0">
                <a:latin typeface="Book Antiqua" pitchFamily="18" charset="0"/>
              </a:rPr>
              <a:t>V ~ </a:t>
            </a:r>
            <a:r>
              <a:rPr lang="el-GR" altLang="ko-KR" sz="2400" i="1" dirty="0" smtClean="0">
                <a:latin typeface="Book Antiqua"/>
              </a:rPr>
              <a:t>χ</a:t>
            </a:r>
            <a:r>
              <a:rPr lang="en-US" altLang="ko-KR" sz="2400" i="1" baseline="40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(n)</a:t>
            </a:r>
            <a:r>
              <a:rPr lang="ko-KR" altLang="en-US" sz="2400" dirty="0" smtClean="0">
                <a:latin typeface="Book Antiqua" pitchFamily="18" charset="0"/>
              </a:rPr>
              <a:t>으로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450564" name="Object 27"/>
          <p:cNvGraphicFramePr>
            <a:graphicFrameLocks noChangeAspect="1"/>
          </p:cNvGraphicFramePr>
          <p:nvPr/>
        </p:nvGraphicFramePr>
        <p:xfrm>
          <a:off x="5227616" y="1747166"/>
          <a:ext cx="2416218" cy="428628"/>
        </p:xfrm>
        <a:graphic>
          <a:graphicData uri="http://schemas.openxmlformats.org/presentationml/2006/ole">
            <p:oleObj spid="_x0000_s672770" name="Equation" r:id="rId4" imgW="1333440" imgH="241200" progId="Equation.DSMT4">
              <p:embed/>
            </p:oleObj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214678" y="4898376"/>
            <a:ext cx="2500330" cy="673764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62" y="4214818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평균과 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3676650" y="5092707"/>
          <a:ext cx="1571625" cy="349250"/>
        </p:xfrm>
        <a:graphic>
          <a:graphicData uri="http://schemas.openxmlformats.org/presentationml/2006/ole">
            <p:oleObj spid="_x0000_s672772" name="Equation" r:id="rId5" imgW="1054080" imgH="24120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14810" y="3071810"/>
            <a:ext cx="414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b="1" dirty="0" smtClean="0">
                <a:solidFill>
                  <a:srgbClr val="FF0000"/>
                </a:solidFill>
                <a:latin typeface="Book Antiqua" pitchFamily="18" charset="0"/>
                <a:ea typeface="+mn-ea"/>
              </a:rPr>
              <a:t>※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자유도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n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인 카이제곱분포는 </a:t>
            </a:r>
            <a:r>
              <a:rPr lang="en-US" altLang="ko-KR" i="1" dirty="0" smtClean="0">
                <a:latin typeface="Symbol" pitchFamily="18" charset="2"/>
                <a:ea typeface="+mn-ea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= n/2,  </a:t>
            </a:r>
          </a:p>
          <a:p>
            <a:r>
              <a:rPr lang="en-US" altLang="ko-KR" i="1" dirty="0" smtClean="0">
                <a:latin typeface="Book Antiqua" pitchFamily="18" charset="0"/>
                <a:ea typeface="+mn-ea"/>
              </a:rPr>
              <a:t>      </a:t>
            </a:r>
            <a:r>
              <a:rPr lang="en-US" altLang="ko-KR" i="1" dirty="0" smtClean="0">
                <a:latin typeface="Symbol" pitchFamily="18" charset="2"/>
                <a:ea typeface="+mn-ea"/>
              </a:rPr>
              <a:t>b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= 2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인 감마분포와 동일하다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즉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</a:p>
          <a:p>
            <a:pPr algn="ctr"/>
            <a:r>
              <a:rPr lang="el-GR" altLang="ko-KR" i="1" dirty="0" smtClean="0">
                <a:latin typeface="Book Antiqua"/>
              </a:rPr>
              <a:t>χ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(n) = </a:t>
            </a:r>
            <a:r>
              <a:rPr lang="en-US" altLang="ko-KR" dirty="0" smtClean="0">
                <a:latin typeface="Symbol" pitchFamily="18" charset="2"/>
              </a:rPr>
              <a:t>G</a:t>
            </a:r>
            <a:r>
              <a:rPr lang="en-US" altLang="ko-KR" i="1" dirty="0" smtClean="0">
                <a:latin typeface="Book Antiqua" pitchFamily="18" charset="0"/>
              </a:rPr>
              <a:t>(n/2, 2)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그룹 20"/>
          <p:cNvGrpSpPr/>
          <p:nvPr/>
        </p:nvGrpSpPr>
        <p:grpSpPr>
          <a:xfrm>
            <a:off x="2571736" y="3143248"/>
            <a:ext cx="3429024" cy="2571768"/>
            <a:chOff x="4714876" y="3143248"/>
            <a:chExt cx="3429024" cy="2571768"/>
          </a:xfrm>
        </p:grpSpPr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96108" y="3438086"/>
              <a:ext cx="3266080" cy="2146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직사각형 28"/>
            <p:cNvSpPr/>
            <p:nvPr/>
          </p:nvSpPr>
          <p:spPr>
            <a:xfrm>
              <a:off x="4990354" y="3416858"/>
              <a:ext cx="7246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solidFill>
                    <a:schemeClr val="bg2">
                      <a:lumMod val="50000"/>
                    </a:schemeClr>
                  </a:solidFill>
                  <a:latin typeface="Book Antiqua" pitchFamily="18" charset="0"/>
                </a:rPr>
                <a:t>n = 3</a:t>
              </a:r>
              <a:endParaRPr lang="ko-KR" altLang="en-US" i="1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133230" y="3988362"/>
              <a:ext cx="785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solidFill>
                    <a:schemeClr val="bg2">
                      <a:lumMod val="50000"/>
                    </a:schemeClr>
                  </a:solidFill>
                  <a:latin typeface="Book Antiqua" pitchFamily="18" charset="0"/>
                </a:rPr>
                <a:t>n = 5</a:t>
              </a:r>
              <a:endParaRPr lang="ko-KR" altLang="en-US" i="1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418982" y="4416990"/>
              <a:ext cx="7652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solidFill>
                    <a:schemeClr val="bg2">
                      <a:lumMod val="50000"/>
                    </a:schemeClr>
                  </a:solidFill>
                  <a:latin typeface="Book Antiqua" pitchFamily="18" charset="0"/>
                </a:rPr>
                <a:t>n = 7</a:t>
              </a:r>
              <a:endParaRPr lang="ko-KR" altLang="en-US" i="1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61924" y="4642328"/>
              <a:ext cx="785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solidFill>
                    <a:schemeClr val="bg2">
                      <a:lumMod val="50000"/>
                    </a:schemeClr>
                  </a:solidFill>
                  <a:latin typeface="Book Antiqua" pitchFamily="18" charset="0"/>
                </a:rPr>
                <a:t>n = 9</a:t>
              </a:r>
              <a:endParaRPr lang="ko-KR" altLang="en-US" i="1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76304" y="4917056"/>
              <a:ext cx="9286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solidFill>
                    <a:schemeClr val="bg2">
                      <a:lumMod val="50000"/>
                    </a:schemeClr>
                  </a:solidFill>
                  <a:latin typeface="Book Antiqua" pitchFamily="18" charset="0"/>
                </a:rPr>
                <a:t>n = 15</a:t>
              </a:r>
              <a:endParaRPr lang="ko-KR" altLang="en-US" i="1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endParaRP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4714876" y="5551278"/>
              <a:ext cx="3429024" cy="158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5400000" flipH="1" flipV="1">
              <a:off x="3550526" y="4428338"/>
              <a:ext cx="2571768" cy="158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모서리가 둥근 직사각형 35"/>
          <p:cNvSpPr/>
          <p:nvPr/>
        </p:nvSpPr>
        <p:spPr>
          <a:xfrm>
            <a:off x="928662" y="571480"/>
            <a:ext cx="307183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카이제곱분포의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특성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034" y="1214422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왼쪽으로 치우치고 오른쪽으로 긴 꼬리를 갖는 분포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즉 양의 </a:t>
            </a:r>
            <a:r>
              <a:rPr lang="ko-KR" altLang="en-US" dirty="0" err="1" smtClean="0">
                <a:latin typeface="Book Antiqua" pitchFamily="18" charset="0"/>
              </a:rPr>
              <a:t>왜도를</a:t>
            </a:r>
            <a:r>
              <a:rPr lang="ko-KR" altLang="en-US" dirty="0" smtClean="0">
                <a:latin typeface="Book Antiqua" pitchFamily="18" charset="0"/>
              </a:rPr>
              <a:t> 갖는 분포를 이룬다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Book Antiqu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자유도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이 커질수록 종모양의 분포에 가까워진다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자유도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이 커질수록 카이제곱분포는 정규분포에 </a:t>
            </a:r>
            <a:r>
              <a:rPr lang="ko-KR" altLang="en-US" dirty="0" err="1" smtClean="0">
                <a:latin typeface="Book Antiqua" pitchFamily="18" charset="0"/>
              </a:rPr>
              <a:t>근사한다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28662" y="571480"/>
            <a:ext cx="357190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 </a:t>
            </a:r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카이제곱분포의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백분위수 </a:t>
            </a:r>
            <a:r>
              <a:rPr lang="ko-KR" altLang="en-US" sz="2400" i="1" baseline="-25000" dirty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 </a:t>
            </a:r>
            <a:r>
              <a:rPr lang="ko-KR" altLang="en-US" sz="2400" i="1" dirty="0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  </a:t>
            </a:r>
            <a:endParaRPr lang="en-US" altLang="ko-KR" dirty="0" smtClean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1285860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                       </a:t>
            </a:r>
            <a:r>
              <a:rPr lang="ko-KR" altLang="en-US" dirty="0" smtClean="0">
                <a:latin typeface="Book Antiqua" pitchFamily="18" charset="0"/>
              </a:rPr>
              <a:t>를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만족하는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100(1- </a:t>
            </a:r>
            <a:r>
              <a:rPr lang="en-US" altLang="ko-KR" i="1" dirty="0" smtClean="0">
                <a:latin typeface="Symbol" pitchFamily="18" charset="2"/>
                <a:ea typeface="+mn-ea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)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%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백분위수를           </a:t>
            </a:r>
            <a:r>
              <a:rPr lang="ko-KR" altLang="en-US" dirty="0" err="1" smtClean="0">
                <a:latin typeface="Book Antiqua" pitchFamily="18" charset="0"/>
                <a:ea typeface="+mn-ea"/>
              </a:rPr>
              <a:t>으로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나타내며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다음과 같다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또한 중심확률이 </a:t>
            </a:r>
            <a:r>
              <a:rPr lang="en-US" altLang="ko-KR" i="1" dirty="0" smtClean="0">
                <a:latin typeface="Book Antiqua" pitchFamily="18" charset="0"/>
              </a:rPr>
              <a:t>1-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인  두 임계점은                               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550924" y="1326476"/>
          <a:ext cx="1400175" cy="350837"/>
        </p:xfrm>
        <a:graphic>
          <a:graphicData uri="http://schemas.openxmlformats.org/presentationml/2006/ole">
            <p:oleObj spid="_x0000_s674818" name="Equation" r:id="rId3" imgW="939600" imgH="241200" progId="Equation.DSMT4">
              <p:embed/>
            </p:oleObj>
          </a:graphicData>
        </a:graphic>
      </p:graphicFrame>
      <p:graphicFrame>
        <p:nvGraphicFramePr>
          <p:cNvPr id="473096" name="Object 8"/>
          <p:cNvGraphicFramePr>
            <a:graphicFrameLocks noChangeAspect="1"/>
          </p:cNvGraphicFramePr>
          <p:nvPr/>
        </p:nvGraphicFramePr>
        <p:xfrm>
          <a:off x="3938852" y="642918"/>
          <a:ext cx="303212" cy="349250"/>
        </p:xfrm>
        <a:graphic>
          <a:graphicData uri="http://schemas.openxmlformats.org/presentationml/2006/ole">
            <p:oleObj spid="_x0000_s674819" name="Equation" r:id="rId4" imgW="203040" imgH="241200" progId="Equation.DSMT4">
              <p:embed/>
            </p:oleObj>
          </a:graphicData>
        </a:graphic>
      </p:graphicFrame>
      <p:graphicFrame>
        <p:nvGraphicFramePr>
          <p:cNvPr id="473100" name="Object 12"/>
          <p:cNvGraphicFramePr>
            <a:graphicFrameLocks noChangeAspect="1"/>
          </p:cNvGraphicFramePr>
          <p:nvPr/>
        </p:nvGraphicFramePr>
        <p:xfrm>
          <a:off x="5465773" y="1265238"/>
          <a:ext cx="606425" cy="349250"/>
        </p:xfrm>
        <a:graphic>
          <a:graphicData uri="http://schemas.openxmlformats.org/presentationml/2006/ole">
            <p:oleObj spid="_x0000_s674823" name="Equation" r:id="rId5" imgW="406080" imgH="241200" progId="Equation.DSMT4">
              <p:embed/>
            </p:oleObj>
          </a:graphicData>
        </a:graphic>
      </p:graphicFrame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74826" name="Object 10"/>
          <p:cNvGraphicFramePr>
            <a:graphicFrameLocks noChangeAspect="1"/>
          </p:cNvGraphicFramePr>
          <p:nvPr/>
        </p:nvGraphicFramePr>
        <p:xfrm>
          <a:off x="4857752" y="1570296"/>
          <a:ext cx="1743075" cy="368300"/>
        </p:xfrm>
        <a:graphic>
          <a:graphicData uri="http://schemas.openxmlformats.org/presentationml/2006/ole">
            <p:oleObj spid="_x0000_s674826" name="Equation" r:id="rId7" imgW="1168200" imgH="253800" progId="Equation.DSMT4">
              <p:embed/>
            </p:oleObj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785786" y="2357430"/>
            <a:ext cx="7914670" cy="2876568"/>
            <a:chOff x="785786" y="2357430"/>
            <a:chExt cx="7914670" cy="2876568"/>
          </a:xfrm>
        </p:grpSpPr>
        <p:sp>
          <p:nvSpPr>
            <p:cNvPr id="25" name="직사각형 24"/>
            <p:cNvSpPr/>
            <p:nvPr/>
          </p:nvSpPr>
          <p:spPr>
            <a:xfrm>
              <a:off x="2024255" y="4908650"/>
              <a:ext cx="18389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i="1" dirty="0" smtClean="0">
                  <a:latin typeface="Book Antiqua" pitchFamily="18" charset="0"/>
                </a:rPr>
                <a:t>100(1- </a:t>
              </a:r>
              <a:r>
                <a:rPr lang="en-US" altLang="ko-KR" sz="1400" i="1" dirty="0" smtClean="0">
                  <a:latin typeface="Symbol" pitchFamily="18" charset="2"/>
                </a:rPr>
                <a:t>a</a:t>
              </a:r>
              <a:r>
                <a:rPr lang="en-US" altLang="ko-KR" sz="1400" i="1" dirty="0" smtClean="0">
                  <a:latin typeface="Book Antiqua" pitchFamily="18" charset="0"/>
                </a:rPr>
                <a:t>)</a:t>
              </a:r>
              <a:r>
                <a:rPr lang="en-US" altLang="ko-KR" sz="1400" dirty="0" smtClean="0">
                  <a:latin typeface="Book Antiqua" pitchFamily="18" charset="0"/>
                </a:rPr>
                <a:t>% </a:t>
              </a:r>
              <a:r>
                <a:rPr lang="ko-KR" altLang="en-US" sz="1400" dirty="0" smtClean="0">
                  <a:latin typeface="Book Antiqua" pitchFamily="18" charset="0"/>
                </a:rPr>
                <a:t>백분위수 </a:t>
              </a:r>
              <a:endParaRPr lang="ko-KR" altLang="en-US" sz="1400" dirty="0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85786" y="2376711"/>
              <a:ext cx="3609967" cy="24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27" name="Object 3"/>
            <p:cNvGraphicFramePr>
              <a:graphicFrameLocks noChangeAspect="1"/>
            </p:cNvGraphicFramePr>
            <p:nvPr/>
          </p:nvGraphicFramePr>
          <p:xfrm>
            <a:off x="1681109" y="4847966"/>
            <a:ext cx="301019" cy="357190"/>
          </p:xfrm>
          <a:graphic>
            <a:graphicData uri="http://schemas.openxmlformats.org/presentationml/2006/ole">
              <p:oleObj spid="_x0000_s674820" name="Equation" r:id="rId9" imgW="203040" imgH="241200" progId="Equation.DSMT4">
                <p:embed/>
              </p:oleObj>
            </a:graphicData>
          </a:graphic>
        </p:graphicFrame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2038300" y="3736633"/>
            <a:ext cx="1285884" cy="324718"/>
          </p:xfrm>
          <a:graphic>
            <a:graphicData uri="http://schemas.openxmlformats.org/presentationml/2006/ole">
              <p:oleObj spid="_x0000_s674821" name="Equation" r:id="rId10" imgW="952200" imgH="241200" progId="Equation.DSMT4">
                <p:embed/>
              </p:oleObj>
            </a:graphicData>
          </a:graphic>
        </p:graphicFrame>
        <p:cxnSp>
          <p:nvCxnSpPr>
            <p:cNvPr id="29" name="직선 화살표 연결선 28"/>
            <p:cNvCxnSpPr/>
            <p:nvPr/>
          </p:nvCxnSpPr>
          <p:spPr>
            <a:xfrm rot="5400000">
              <a:off x="1823588" y="4133189"/>
              <a:ext cx="500860" cy="35719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Object 5"/>
            <p:cNvGraphicFramePr>
              <a:graphicFrameLocks noChangeAspect="1"/>
            </p:cNvGraphicFramePr>
            <p:nvPr/>
          </p:nvGraphicFramePr>
          <p:xfrm>
            <a:off x="1109605" y="4276462"/>
            <a:ext cx="527050" cy="263525"/>
          </p:xfrm>
          <a:graphic>
            <a:graphicData uri="http://schemas.openxmlformats.org/presentationml/2006/ole">
              <p:oleObj spid="_x0000_s674822" name="Equation" r:id="rId11" imgW="355320" imgH="177480" progId="Equation.DSMT4">
                <p:embed/>
              </p:oleObj>
            </a:graphicData>
          </a:graphic>
        </p:graphicFrame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750818" y="2357430"/>
              <a:ext cx="3949638" cy="2500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9" name="직선 화살표 연결선 18"/>
            <p:cNvCxnSpPr/>
            <p:nvPr/>
          </p:nvCxnSpPr>
          <p:spPr>
            <a:xfrm rot="5400000">
              <a:off x="6189455" y="4285859"/>
              <a:ext cx="500860" cy="35719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4699928" y="3867108"/>
              <a:ext cx="642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i="1" dirty="0" smtClean="0">
                  <a:latin typeface="Symbol" pitchFamily="18" charset="2"/>
                </a:rPr>
                <a:t>a</a:t>
              </a:r>
              <a:r>
                <a:rPr lang="en-US" altLang="ko-KR" sz="1600" i="1" dirty="0" smtClean="0">
                  <a:latin typeface="Book Antiqua" pitchFamily="18" charset="0"/>
                </a:rPr>
                <a:t>/2</a:t>
              </a:r>
              <a:endParaRPr lang="ko-KR" altLang="en-US" sz="1600" i="1" dirty="0">
                <a:latin typeface="Book Antiqua" pitchFamily="18" charset="0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rot="16200000" flipH="1">
              <a:off x="4741024" y="4306010"/>
              <a:ext cx="500066" cy="214314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Object 13"/>
            <p:cNvGraphicFramePr>
              <a:graphicFrameLocks noChangeAspect="1"/>
            </p:cNvGraphicFramePr>
            <p:nvPr/>
          </p:nvGraphicFramePr>
          <p:xfrm>
            <a:off x="4914910" y="4857760"/>
            <a:ext cx="584200" cy="376238"/>
          </p:xfrm>
          <a:graphic>
            <a:graphicData uri="http://schemas.openxmlformats.org/presentationml/2006/ole">
              <p:oleObj spid="_x0000_s674824" name="Equation" r:id="rId13" imgW="393480" imgH="253800" progId="Equation.DSMT4">
                <p:embed/>
              </p:oleObj>
            </a:graphicData>
          </a:graphic>
        </p:graphicFrame>
        <p:graphicFrame>
          <p:nvGraphicFramePr>
            <p:cNvPr id="33" name="Object 14"/>
            <p:cNvGraphicFramePr>
              <a:graphicFrameLocks noChangeAspect="1"/>
            </p:cNvGraphicFramePr>
            <p:nvPr/>
          </p:nvGraphicFramePr>
          <p:xfrm>
            <a:off x="5992824" y="4857760"/>
            <a:ext cx="452438" cy="376238"/>
          </p:xfrm>
          <a:graphic>
            <a:graphicData uri="http://schemas.openxmlformats.org/presentationml/2006/ole">
              <p:oleObj spid="_x0000_s674825" name="Equation" r:id="rId14" imgW="304560" imgH="253800" progId="Equation.DSMT4">
                <p:embed/>
              </p:oleObj>
            </a:graphicData>
          </a:graphic>
        </p:graphicFrame>
        <p:sp>
          <p:nvSpPr>
            <p:cNvPr id="34" name="직사각형 33"/>
            <p:cNvSpPr/>
            <p:nvPr/>
          </p:nvSpPr>
          <p:spPr>
            <a:xfrm>
              <a:off x="6353276" y="3877248"/>
              <a:ext cx="642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i="1" dirty="0" smtClean="0">
                  <a:latin typeface="Symbol" pitchFamily="18" charset="2"/>
                </a:rPr>
                <a:t>a</a:t>
              </a:r>
              <a:r>
                <a:rPr lang="en-US" altLang="ko-KR" sz="1600" i="1" dirty="0" smtClean="0">
                  <a:latin typeface="Book Antiqua" pitchFamily="18" charset="0"/>
                </a:rPr>
                <a:t>/2</a:t>
              </a:r>
              <a:endParaRPr lang="ko-KR" altLang="en-US" sz="1600" i="1" dirty="0">
                <a:latin typeface="Book Antiqua" pitchFamily="18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357818" y="3876264"/>
              <a:ext cx="642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i="1" dirty="0" smtClean="0">
                  <a:latin typeface="Book Antiqua" pitchFamily="18" charset="0"/>
                </a:rPr>
                <a:t>1 - </a:t>
              </a:r>
              <a:r>
                <a:rPr lang="en-US" altLang="ko-KR" sz="1600" i="1" dirty="0" smtClean="0">
                  <a:latin typeface="Symbol" pitchFamily="18" charset="2"/>
                </a:rPr>
                <a:t>a</a:t>
              </a:r>
              <a:endParaRPr lang="ko-KR" altLang="en-US" sz="1600" i="1" dirty="0">
                <a:latin typeface="Book Antiqua" pitchFamily="18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42916" y="2646060"/>
          <a:ext cx="7929612" cy="2926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498"/>
                <a:gridCol w="714380"/>
                <a:gridCol w="714380"/>
                <a:gridCol w="714380"/>
                <a:gridCol w="714380"/>
                <a:gridCol w="785818"/>
                <a:gridCol w="714380"/>
                <a:gridCol w="714380"/>
                <a:gridCol w="714380"/>
                <a:gridCol w="714380"/>
                <a:gridCol w="857256"/>
              </a:tblGrid>
              <a:tr h="3066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Symbol" pitchFamily="18" charset="2"/>
                        </a:rPr>
                        <a:t>a</a:t>
                      </a:r>
                    </a:p>
                    <a:p>
                      <a:pPr algn="l" latinLnBrk="1"/>
                      <a:r>
                        <a:rPr lang="en-US" altLang="ko-KR" sz="1600" i="0" dirty="0" err="1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d.f</a:t>
                      </a:r>
                      <a:endParaRPr lang="ko-KR" altLang="en-US" sz="1600" i="0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0.250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0.200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0.150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0.100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0.050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0.025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0.020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0.010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0.005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0.0025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1.32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1.64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2.07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2.71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3.84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5.02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5.41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6.63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7.88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9.14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2.77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3.22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3.79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4.61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5.99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7.38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7.82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9.21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10.60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11.98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4.11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4.64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5.32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6.25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7.81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9.35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9.84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11.34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12.84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14.31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5.39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5.99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6.74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7.78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9.49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11.14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11.67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13.28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14.86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16.42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6.63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7.29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8.12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9.24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11.07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12.83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13.39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15.09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16.75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18.39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6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7.84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8.56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9.45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10.64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12.59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14.45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15.03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16.81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18.55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20.25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7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9.04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9.80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10.75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12.02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14.07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16.01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16.62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18.48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20.28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22.04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rot="16200000" flipH="1">
            <a:off x="3077179" y="3574763"/>
            <a:ext cx="2275264" cy="1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14811" y="2079940"/>
          <a:ext cx="3157537" cy="349250"/>
        </p:xfrm>
        <a:graphic>
          <a:graphicData uri="http://schemas.openxmlformats.org/presentationml/2006/ole">
            <p:oleObj spid="_x0000_s675842" name="Equation" r:id="rId4" imgW="2120760" imgH="241200" progId="Equation.DSMT4">
              <p:embed/>
            </p:oleObj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928662" y="571480"/>
            <a:ext cx="54292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 </a:t>
            </a:r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카이제곱분포의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백분위수    </a:t>
            </a:r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를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구하는 방법 </a:t>
            </a:r>
            <a:r>
              <a:rPr lang="ko-KR" altLang="en-US" sz="2400" i="1" baseline="-25000" dirty="0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 </a:t>
            </a:r>
            <a:r>
              <a:rPr lang="ko-KR" altLang="en-US" sz="2400" i="1" dirty="0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  </a:t>
            </a:r>
            <a:endParaRPr lang="en-US" altLang="ko-KR" dirty="0" smtClean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3867894" y="642918"/>
          <a:ext cx="303212" cy="349250"/>
        </p:xfrm>
        <a:graphic>
          <a:graphicData uri="http://schemas.openxmlformats.org/presentationml/2006/ole">
            <p:oleObj spid="_x0000_s675843" name="Equation" r:id="rId5" imgW="203040" imgH="241200" progId="Equation.DSMT4">
              <p:embed/>
            </p:oleObj>
          </a:graphicData>
        </a:graphic>
      </p:graphicFrame>
      <p:cxnSp>
        <p:nvCxnSpPr>
          <p:cNvPr id="15" name="직선 연결선 14"/>
          <p:cNvCxnSpPr/>
          <p:nvPr/>
        </p:nvCxnSpPr>
        <p:spPr>
          <a:xfrm rot="16200000" flipV="1">
            <a:off x="642910" y="2651444"/>
            <a:ext cx="571504" cy="5715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5400000">
            <a:off x="2857488" y="2571744"/>
            <a:ext cx="428628" cy="1588"/>
          </a:xfrm>
          <a:prstGeom prst="straightConnector1">
            <a:avLst/>
          </a:prstGeom>
          <a:ln>
            <a:solidFill>
              <a:srgbClr val="FF66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>
            <a:off x="357952" y="2714620"/>
            <a:ext cx="714380" cy="1588"/>
          </a:xfrm>
          <a:prstGeom prst="straightConnector1">
            <a:avLst/>
          </a:prstGeom>
          <a:ln>
            <a:solidFill>
              <a:srgbClr val="FF66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7158" y="207167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자유도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500298" y="207167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꼬리확률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0034" y="12858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 V ~ </a:t>
            </a:r>
            <a:r>
              <a:rPr lang="en-US" altLang="ko-KR" i="1" dirty="0" smtClean="0">
                <a:latin typeface="Symbol" pitchFamily="18" charset="2"/>
              </a:rPr>
              <a:t>c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(5)</a:t>
            </a:r>
            <a:r>
              <a:rPr lang="ko-KR" altLang="en-US" dirty="0" smtClean="0">
                <a:latin typeface="Book Antiqua" pitchFamily="18" charset="0"/>
              </a:rPr>
              <a:t>에서          </a:t>
            </a:r>
            <a:r>
              <a:rPr lang="en-US" altLang="ko-KR" i="1" dirty="0" smtClean="0">
                <a:latin typeface="Book Antiqua" pitchFamily="18" charset="0"/>
              </a:rPr>
              <a:t>                     </a:t>
            </a:r>
            <a:r>
              <a:rPr lang="ko-KR" altLang="en-US" dirty="0" smtClean="0">
                <a:latin typeface="Book Antiqua" pitchFamily="18" charset="0"/>
              </a:rPr>
              <a:t>를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만족하는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95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%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백분위수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675845" name="Object 5"/>
          <p:cNvGraphicFramePr>
            <a:graphicFrameLocks noChangeAspect="1"/>
          </p:cNvGraphicFramePr>
          <p:nvPr/>
        </p:nvGraphicFramePr>
        <p:xfrm>
          <a:off x="2018456" y="1327150"/>
          <a:ext cx="1778000" cy="350838"/>
        </p:xfrm>
        <a:graphic>
          <a:graphicData uri="http://schemas.openxmlformats.org/presentationml/2006/ole">
            <p:oleObj spid="_x0000_s675845" name="Equation" r:id="rId6" imgW="1193760" imgH="241200" progId="Equation.DSMT4">
              <p:embed/>
            </p:oleObj>
          </a:graphicData>
        </a:graphic>
      </p:graphicFrame>
      <p:graphicFrame>
        <p:nvGraphicFramePr>
          <p:cNvPr id="675846" name="Object 6"/>
          <p:cNvGraphicFramePr>
            <a:graphicFrameLocks noChangeAspect="1"/>
          </p:cNvGraphicFramePr>
          <p:nvPr/>
        </p:nvGraphicFramePr>
        <p:xfrm>
          <a:off x="6618305" y="1306408"/>
          <a:ext cx="454025" cy="350838"/>
        </p:xfrm>
        <a:graphic>
          <a:graphicData uri="http://schemas.openxmlformats.org/presentationml/2006/ole">
            <p:oleObj spid="_x0000_s675846" name="Equation" r:id="rId7" imgW="304560" imgH="241200" progId="Equation.DSMT4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62400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42" y="571480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 ~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(7)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대하여 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 &lt; 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)= 0.975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</a:t>
            </a:r>
            <a:r>
              <a:rPr lang="ko-KR" altLang="en-US" i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                   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 ≤ 14.07)</a:t>
            </a:r>
            <a:endParaRPr lang="ko-KR" altLang="en-US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34" y="2071678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(1) 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P(X &lt; x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)= 0.975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이므로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P(X &gt; x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)= 0.025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이고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,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따라서 </a:t>
            </a:r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</a:rPr>
              <a:t>카이제곱분포표에서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latin typeface="Book Antiqua" pitchFamily="18" charset="0"/>
              </a:rPr>
              <a:t>d.f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. = 7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과 </a:t>
            </a:r>
            <a:r>
              <a:rPr lang="en-US" altLang="ko-KR" dirty="0" smtClean="0">
                <a:solidFill>
                  <a:schemeClr val="tx2"/>
                </a:solidFill>
                <a:latin typeface="Symbol" pitchFamily="18" charset="2"/>
              </a:rPr>
              <a:t>a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= 0.025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가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만나는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위치의 수를 택하면                                  이다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자유도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7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 행에서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14.07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대응하는 꼬리확률을 구하면 </a:t>
            </a:r>
            <a:r>
              <a:rPr lang="en-US" altLang="ko-KR" dirty="0" smtClean="0">
                <a:solidFill>
                  <a:schemeClr val="tx2"/>
                </a:solidFill>
                <a:latin typeface="Symbol" pitchFamily="18" charset="2"/>
              </a:rPr>
              <a:t>a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= 0.05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따라서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P(X &gt; 14.07) = 0.05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이고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P(X ≤ 14.07) = 0.95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75147" name="Object 11"/>
          <p:cNvGraphicFramePr>
            <a:graphicFrameLocks noChangeAspect="1"/>
          </p:cNvGraphicFramePr>
          <p:nvPr/>
        </p:nvGraphicFramePr>
        <p:xfrm>
          <a:off x="5500694" y="2357430"/>
          <a:ext cx="1857388" cy="329271"/>
        </p:xfrm>
        <a:graphic>
          <a:graphicData uri="http://schemas.openxmlformats.org/presentationml/2006/ole">
            <p:oleObj spid="_x0000_s676874" name="Equation" r:id="rId3" imgW="1320480" imgH="241200" progId="Equation.DSMT4">
              <p:embed/>
            </p:oleObj>
          </a:graphicData>
        </a:graphic>
      </p:graphicFrame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균등분포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2257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842" y="550932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 ~ U(1, 5)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대하여 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확률밀도함수와 분포함수          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평균과 분산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–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s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&lt; X &lt;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+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s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)                            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(4)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사분위수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185736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2303151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확률밀도함수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              분포함수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 </a:t>
            </a:r>
          </a:p>
        </p:txBody>
      </p:sp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3071802" y="2224088"/>
          <a:ext cx="1812925" cy="533400"/>
        </p:xfrm>
        <a:graphic>
          <a:graphicData uri="http://schemas.openxmlformats.org/presentationml/2006/ole">
            <p:oleObj spid="_x0000_s518150" name="Equation" r:id="rId4" imgW="1307880" imgH="393480" progId="Equation.DSMT4">
              <p:embed/>
            </p:oleObj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1571604" y="5453081"/>
          <a:ext cx="5267325" cy="619125"/>
        </p:xfrm>
        <a:graphic>
          <a:graphicData uri="http://schemas.openxmlformats.org/presentationml/2006/ole">
            <p:oleObj spid="_x0000_s518151" name="Equation" r:id="rId5" imgW="3797280" imgH="45720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0034" y="407194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(3) 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dirty="0" smtClean="0">
                <a:latin typeface="Book Antiqua" pitchFamily="18" charset="0"/>
              </a:rPr>
              <a:t> – </a:t>
            </a:r>
            <a:r>
              <a:rPr lang="en-US" altLang="ko-KR" i="1" dirty="0" smtClean="0">
                <a:latin typeface="Symbol" pitchFamily="18" charset="2"/>
              </a:rPr>
              <a:t>s</a:t>
            </a:r>
            <a:r>
              <a:rPr lang="en-US" altLang="ko-KR" i="1" dirty="0" smtClean="0">
                <a:latin typeface="Book Antiqua" pitchFamily="18" charset="0"/>
              </a:rPr>
              <a:t> = 1.8453,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dirty="0" smtClean="0">
                <a:latin typeface="Book Antiqua" pitchFamily="18" charset="0"/>
              </a:rPr>
              <a:t> + </a:t>
            </a:r>
            <a:r>
              <a:rPr lang="en-US" altLang="ko-KR" i="1" dirty="0" smtClean="0">
                <a:latin typeface="Symbol" pitchFamily="18" charset="2"/>
              </a:rPr>
              <a:t>s</a:t>
            </a:r>
            <a:r>
              <a:rPr lang="en-US" altLang="ko-KR" i="1" dirty="0" smtClean="0">
                <a:latin typeface="Book Antiqua" pitchFamily="18" charset="0"/>
              </a:rPr>
              <a:t> = 4.1547</a:t>
            </a:r>
            <a:r>
              <a:rPr lang="ko-KR" altLang="en-US" dirty="0" smtClean="0">
                <a:latin typeface="Book Antiqua" pitchFamily="18" charset="0"/>
              </a:rPr>
              <a:t>이므로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18152" name="Object 8"/>
          <p:cNvGraphicFramePr>
            <a:graphicFrameLocks noChangeAspect="1"/>
          </p:cNvGraphicFramePr>
          <p:nvPr/>
        </p:nvGraphicFramePr>
        <p:xfrm>
          <a:off x="577951" y="3360741"/>
          <a:ext cx="5688013" cy="568325"/>
        </p:xfrm>
        <a:graphic>
          <a:graphicData uri="http://schemas.openxmlformats.org/presentationml/2006/ole">
            <p:oleObj spid="_x0000_s518152" name="Equation" r:id="rId6" imgW="4101840" imgH="419040" progId="Equation.DSMT4">
              <p:embed/>
            </p:oleObj>
          </a:graphicData>
        </a:graphic>
      </p:graphicFrame>
      <p:graphicFrame>
        <p:nvGraphicFramePr>
          <p:cNvPr id="518153" name="Object 9"/>
          <p:cNvGraphicFramePr>
            <a:graphicFrameLocks noChangeAspect="1"/>
          </p:cNvGraphicFramePr>
          <p:nvPr/>
        </p:nvGraphicFramePr>
        <p:xfrm>
          <a:off x="3071802" y="2762998"/>
          <a:ext cx="2093912" cy="533400"/>
        </p:xfrm>
        <a:graphic>
          <a:graphicData uri="http://schemas.openxmlformats.org/presentationml/2006/ole">
            <p:oleObj spid="_x0000_s518153" name="Equation" r:id="rId7" imgW="1511280" imgH="393480" progId="Equation.DSMT4">
              <p:embed/>
            </p:oleObj>
          </a:graphicData>
        </a:graphic>
      </p:graphicFrame>
      <p:graphicFrame>
        <p:nvGraphicFramePr>
          <p:cNvPr id="518154" name="Object 10"/>
          <p:cNvGraphicFramePr>
            <a:graphicFrameLocks noChangeAspect="1"/>
          </p:cNvGraphicFramePr>
          <p:nvPr/>
        </p:nvGraphicFramePr>
        <p:xfrm>
          <a:off x="1598632" y="4467136"/>
          <a:ext cx="5688012" cy="533400"/>
        </p:xfrm>
        <a:graphic>
          <a:graphicData uri="http://schemas.openxmlformats.org/presentationml/2006/ole">
            <p:oleObj spid="_x0000_s518154" name="Equation" r:id="rId8" imgW="4101840" imgH="39348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034" y="498849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(4) </a:t>
            </a:r>
            <a:r>
              <a:rPr lang="ko-KR" altLang="en-US" dirty="0" smtClean="0">
                <a:latin typeface="Book Antiqua" pitchFamily="18" charset="0"/>
              </a:rPr>
              <a:t>사분위수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4692445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42" y="3639925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독립인 두 확률변수가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 ~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(3), Y ~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c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(5)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때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 + Y &gt; 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) = 0.01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만족하는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34" y="5140123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 ~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c</a:t>
            </a:r>
            <a:r>
              <a:rPr lang="en-US" altLang="ko-KR" i="1" baseline="40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(3), Y ~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c</a:t>
            </a:r>
            <a:r>
              <a:rPr lang="en-US" altLang="ko-KR" i="1" baseline="40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(5)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이고 독립이므로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 + Y ~ </a:t>
            </a:r>
            <a:r>
              <a:rPr lang="en-US" altLang="ko-KR" i="1" dirty="0" smtClean="0">
                <a:solidFill>
                  <a:schemeClr val="tx2"/>
                </a:solidFill>
                <a:latin typeface="Symbol" pitchFamily="18" charset="2"/>
              </a:rPr>
              <a:t>c</a:t>
            </a:r>
            <a:r>
              <a:rPr lang="en-US" altLang="ko-KR" i="1" baseline="40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(8)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그러므로 </a:t>
            </a:r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</a:rPr>
              <a:t>카이제곱분포표로부터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                                 이다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75147" name="Object 11"/>
          <p:cNvGraphicFramePr>
            <a:graphicFrameLocks noChangeAspect="1"/>
          </p:cNvGraphicFramePr>
          <p:nvPr/>
        </p:nvGraphicFramePr>
        <p:xfrm>
          <a:off x="1438522" y="5445768"/>
          <a:ext cx="1785937" cy="330200"/>
        </p:xfrm>
        <a:graphic>
          <a:graphicData uri="http://schemas.openxmlformats.org/presentationml/2006/ole">
            <p:oleObj spid="_x0000_s692226" name="Equation" r:id="rId3" imgW="1269720" imgH="241200" progId="Equation.DSMT4">
              <p:embed/>
            </p:oleObj>
          </a:graphicData>
        </a:graphic>
      </p:graphicFrame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28662" y="571480"/>
            <a:ext cx="400052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정규분포와 </a:t>
            </a:r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카이제곱분포의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관계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692227" name="Object 3"/>
          <p:cNvGraphicFramePr>
            <a:graphicFrameLocks noChangeAspect="1"/>
          </p:cNvGraphicFramePr>
          <p:nvPr/>
        </p:nvGraphicFramePr>
        <p:xfrm>
          <a:off x="696918" y="1063622"/>
          <a:ext cx="4732338" cy="1936750"/>
        </p:xfrm>
        <a:graphic>
          <a:graphicData uri="http://schemas.openxmlformats.org/presentationml/2006/ole">
            <p:oleObj spid="_x0000_s692227" name="Equation" r:id="rId5" imgW="3365280" imgH="1422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51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0825" y="500042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27088" y="563542"/>
            <a:ext cx="7816877" cy="13064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ko-KR" sz="2400" b="1" i="1" dirty="0" smtClean="0">
                <a:solidFill>
                  <a:srgbClr val="FF0000"/>
                </a:solidFill>
                <a:latin typeface="Book Antiqua" pitchFamily="18" charset="0"/>
              </a:rPr>
              <a:t>t-</a:t>
            </a:r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분포</a:t>
            </a:r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en-US" altLang="ko-KR" sz="2400" i="1" dirty="0" smtClean="0">
                <a:latin typeface="Book Antiqua" pitchFamily="18" charset="0"/>
              </a:rPr>
              <a:t>t-</a:t>
            </a:r>
            <a:r>
              <a:rPr lang="en-US" altLang="ko-KR" sz="2400" dirty="0" smtClean="0">
                <a:latin typeface="Book Antiqua" pitchFamily="18" charset="0"/>
              </a:rPr>
              <a:t>distribution)</a:t>
            </a:r>
            <a:r>
              <a:rPr lang="ko-KR" altLang="en-US" sz="2400" dirty="0" smtClean="0">
                <a:latin typeface="Book Antiqua" pitchFamily="18" charset="0"/>
              </a:rPr>
              <a:t>는 독립인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Book Antiqua" pitchFamily="18" charset="0"/>
              </a:rPr>
              <a:t>Z ~ N(0, 1)</a:t>
            </a:r>
            <a:r>
              <a:rPr lang="ko-KR" altLang="en-US" sz="2400" dirty="0" smtClean="0">
                <a:latin typeface="Book Antiqua" pitchFamily="18" charset="0"/>
              </a:rPr>
              <a:t>과 </a:t>
            </a:r>
            <a:r>
              <a:rPr lang="en-US" altLang="ko-KR" sz="2400" i="1" dirty="0" smtClean="0">
                <a:latin typeface="Book Antiqua" pitchFamily="18" charset="0"/>
              </a:rPr>
              <a:t>V ~ </a:t>
            </a:r>
            <a:r>
              <a:rPr lang="el-GR" altLang="ko-KR" sz="2400" i="1" dirty="0" smtClean="0">
                <a:latin typeface="Book Antiqua"/>
              </a:rPr>
              <a:t>χ</a:t>
            </a:r>
            <a:r>
              <a:rPr lang="en-US" altLang="ko-KR" sz="2400" i="1" baseline="40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(n)</a:t>
            </a:r>
            <a:r>
              <a:rPr lang="ko-KR" altLang="en-US" sz="2400" dirty="0" smtClean="0">
                <a:latin typeface="Book Antiqua" pitchFamily="18" charset="0"/>
              </a:rPr>
              <a:t>에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대하여 확률변수                        의 확률분포를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자유도 </a:t>
            </a:r>
            <a:r>
              <a:rPr lang="en-US" altLang="ko-KR" sz="2400" i="1" dirty="0" smtClean="0">
                <a:latin typeface="Book Antiqua" pitchFamily="18" charset="0"/>
              </a:rPr>
              <a:t>n</a:t>
            </a:r>
            <a:r>
              <a:rPr lang="ko-KR" altLang="en-US" sz="2400" dirty="0" smtClean="0">
                <a:latin typeface="Book Antiqua" pitchFamily="18" charset="0"/>
              </a:rPr>
              <a:t>인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t-</a:t>
            </a:r>
            <a:r>
              <a:rPr lang="ko-KR" altLang="en-US" sz="2400" dirty="0" smtClean="0">
                <a:latin typeface="Book Antiqua" pitchFamily="18" charset="0"/>
              </a:rPr>
              <a:t>분포라 하고 </a:t>
            </a:r>
            <a:r>
              <a:rPr lang="en-US" altLang="ko-KR" sz="2400" i="1" dirty="0" smtClean="0">
                <a:latin typeface="Book Antiqua" pitchFamily="18" charset="0"/>
              </a:rPr>
              <a:t>T ~ t(n)</a:t>
            </a:r>
            <a:r>
              <a:rPr lang="ko-KR" altLang="en-US" sz="2400" dirty="0" smtClean="0">
                <a:latin typeface="Book Antiqua" pitchFamily="18" charset="0"/>
              </a:rPr>
              <a:t>으로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28662" y="4214818"/>
            <a:ext cx="178595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평균과 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476164" name="Object 4"/>
          <p:cNvGraphicFramePr>
            <a:graphicFrameLocks noChangeAspect="1"/>
          </p:cNvGraphicFramePr>
          <p:nvPr/>
        </p:nvGraphicFramePr>
        <p:xfrm>
          <a:off x="3182904" y="991450"/>
          <a:ext cx="1756919" cy="449895"/>
        </p:xfrm>
        <a:graphic>
          <a:graphicData uri="http://schemas.openxmlformats.org/presentationml/2006/ole">
            <p:oleObj spid="_x0000_s677891" name="Equation" r:id="rId4" imgW="965160" imgH="2538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8794" y="2836948"/>
            <a:ext cx="4429156" cy="100013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2019300" y="2898775"/>
          <a:ext cx="4186238" cy="812800"/>
        </p:xfrm>
        <a:graphic>
          <a:graphicData uri="http://schemas.openxmlformats.org/presentationml/2006/ole">
            <p:oleObj spid="_x0000_s677892" name="Equation" r:id="rId5" imgW="2806560" imgH="558720" progId="Equation.DSMT4">
              <p:embed/>
            </p:oleObj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928662" y="2143116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확률밀도함수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10638" y="4858240"/>
            <a:ext cx="3071834" cy="81616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3263999" y="4990366"/>
          <a:ext cx="2573337" cy="571500"/>
        </p:xfrm>
        <a:graphic>
          <a:graphicData uri="http://schemas.openxmlformats.org/presentationml/2006/ole">
            <p:oleObj spid="_x0000_s677890" name="Equation" r:id="rId6" imgW="17269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모서리가 둥근 직사각형 35"/>
          <p:cNvSpPr/>
          <p:nvPr/>
        </p:nvSpPr>
        <p:spPr>
          <a:xfrm>
            <a:off x="928662" y="571480"/>
            <a:ext cx="207170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t-</a:t>
            </a:r>
            <a:r>
              <a:rPr lang="en-US" altLang="ko-KR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분포의 특성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034" y="1214422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분포곡선은 </a:t>
            </a:r>
            <a:r>
              <a:rPr lang="en-US" altLang="ko-KR" i="1" dirty="0" smtClean="0">
                <a:latin typeface="Book Antiqua" pitchFamily="18" charset="0"/>
              </a:rPr>
              <a:t>t = 0</a:t>
            </a:r>
            <a:r>
              <a:rPr lang="ko-KR" altLang="en-US" dirty="0" smtClean="0">
                <a:latin typeface="Book Antiqua" pitchFamily="18" charset="0"/>
              </a:rPr>
              <a:t>에서 최댓값을 갖고 대칭이다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따라서 평균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err="1" smtClean="0">
                <a:latin typeface="Book Antiqua" pitchFamily="18" charset="0"/>
              </a:rPr>
              <a:t>중위수</a:t>
            </a:r>
            <a:r>
              <a:rPr lang="ko-KR" altLang="en-US" dirty="0" smtClean="0">
                <a:latin typeface="Book Antiqua" pitchFamily="18" charset="0"/>
              </a:rPr>
              <a:t> 그리고 </a:t>
            </a:r>
            <a:r>
              <a:rPr lang="ko-KR" altLang="en-US" dirty="0" err="1" smtClean="0">
                <a:latin typeface="Book Antiqua" pitchFamily="18" charset="0"/>
              </a:rPr>
              <a:t>최빈값이</a:t>
            </a:r>
            <a:r>
              <a:rPr lang="ko-KR" altLang="en-US" dirty="0" smtClean="0">
                <a:latin typeface="Book Antiqua" pitchFamily="18" charset="0"/>
              </a:rPr>
              <a:t> 동일하고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분포의 중심위치를 나타낸다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분포곡선은 표준정규분포와 같이 종 모양이다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그림과 같이 </a:t>
            </a:r>
            <a:r>
              <a:rPr lang="en-US" altLang="ko-KR" i="1" dirty="0" smtClean="0">
                <a:latin typeface="Book Antiqua" pitchFamily="18" charset="0"/>
              </a:rPr>
              <a:t>t-</a:t>
            </a:r>
            <a:r>
              <a:rPr lang="ko-KR" altLang="en-US" dirty="0" smtClean="0">
                <a:latin typeface="Book Antiqua" pitchFamily="18" charset="0"/>
              </a:rPr>
              <a:t>분포의 꼬리부분이 표준정규분포보다 약간 두텁다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그림과 같이 자유도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이 증가하면 </a:t>
            </a:r>
            <a:r>
              <a:rPr lang="en-US" altLang="ko-KR" i="1" dirty="0" smtClean="0">
                <a:latin typeface="Book Antiqua" pitchFamily="18" charset="0"/>
              </a:rPr>
              <a:t>t-</a:t>
            </a:r>
            <a:r>
              <a:rPr lang="ko-KR" altLang="en-US" dirty="0" smtClean="0">
                <a:latin typeface="Book Antiqua" pitchFamily="18" charset="0"/>
              </a:rPr>
              <a:t>분포는 표준정규분포에 근접하게 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pSp>
        <p:nvGrpSpPr>
          <p:cNvPr id="2" name="그룹 48"/>
          <p:cNvGrpSpPr/>
          <p:nvPr/>
        </p:nvGrpSpPr>
        <p:grpSpPr>
          <a:xfrm>
            <a:off x="2357422" y="3357562"/>
            <a:ext cx="3714776" cy="2428892"/>
            <a:chOff x="2357422" y="3357562"/>
            <a:chExt cx="3714776" cy="24288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38405" y="3563693"/>
              <a:ext cx="3419479" cy="2093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3" name="직선 화살표 연결선 22"/>
            <p:cNvCxnSpPr/>
            <p:nvPr/>
          </p:nvCxnSpPr>
          <p:spPr>
            <a:xfrm>
              <a:off x="2357422" y="5632510"/>
              <a:ext cx="3714776" cy="158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rot="5400000" flipH="1" flipV="1">
              <a:off x="2928926" y="4571214"/>
              <a:ext cx="2428892" cy="158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888574" y="3519118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solidFill>
                    <a:srgbClr val="808000"/>
                  </a:solidFill>
                  <a:latin typeface="Book Antiqua" pitchFamily="18" charset="0"/>
                </a:rPr>
                <a:t>t(4)</a:t>
              </a:r>
              <a:endParaRPr lang="ko-KR" altLang="en-US" dirty="0">
                <a:solidFill>
                  <a:srgbClr val="80800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84093" y="3937472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solidFill>
                    <a:srgbClr val="FFC000"/>
                  </a:solidFill>
                  <a:latin typeface="Book Antiqua" pitchFamily="18" charset="0"/>
                </a:rPr>
                <a:t>t(3)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84093" y="4202676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solidFill>
                    <a:srgbClr val="FF0000"/>
                  </a:solidFill>
                  <a:latin typeface="Book Antiqua" pitchFamily="18" charset="0"/>
                </a:rPr>
                <a:t>t(2)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04641" y="4550072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solidFill>
                    <a:schemeClr val="accent2"/>
                  </a:solidFill>
                  <a:latin typeface="Book Antiqua" pitchFamily="18" charset="0"/>
                </a:rPr>
                <a:t>t(1)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503489" y="3673656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solidFill>
                    <a:srgbClr val="00FF00"/>
                  </a:solidFill>
                  <a:latin typeface="Book Antiqua" pitchFamily="18" charset="0"/>
                </a:rPr>
                <a:t>N(0, 1)</a:t>
              </a:r>
              <a:endParaRPr lang="ko-KR" alt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3286116" y="3857628"/>
              <a:ext cx="571504" cy="1588"/>
            </a:xfrm>
            <a:prstGeom prst="straightConnector1">
              <a:avLst/>
            </a:prstGeom>
            <a:ln>
              <a:solidFill>
                <a:srgbClr val="00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rot="10800000">
              <a:off x="4214810" y="3714752"/>
              <a:ext cx="714380" cy="1588"/>
            </a:xfrm>
            <a:prstGeom prst="straightConnector1">
              <a:avLst/>
            </a:prstGeom>
            <a:ln>
              <a:solidFill>
                <a:srgbClr val="808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rot="10800000">
              <a:off x="4378234" y="4141791"/>
              <a:ext cx="714380" cy="1588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rot="10800000">
              <a:off x="4439398" y="4398310"/>
              <a:ext cx="714380" cy="1588"/>
            </a:xfrm>
            <a:prstGeom prst="straightConnector1">
              <a:avLst/>
            </a:prstGeom>
            <a:ln>
              <a:solidFill>
                <a:srgbClr val="A500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rot="10800000">
              <a:off x="4521110" y="4734323"/>
              <a:ext cx="714380" cy="1588"/>
            </a:xfrm>
            <a:prstGeom prst="straightConnector1">
              <a:avLst/>
            </a:prstGeom>
            <a:ln>
              <a:solidFill>
                <a:srgbClr val="0066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28662" y="571480"/>
            <a:ext cx="285752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 </a:t>
            </a:r>
            <a:r>
              <a:rPr lang="en-US" altLang="ko-KR" sz="2400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t-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분포의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백분위수 </a:t>
            </a:r>
            <a:r>
              <a:rPr lang="en-US" altLang="ko-KR" sz="2000" i="1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t</a:t>
            </a:r>
            <a:r>
              <a:rPr lang="en-US" altLang="ko-KR" sz="2000" i="1" baseline="-25000" dirty="0" err="1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a</a:t>
            </a:r>
            <a:r>
              <a:rPr lang="en-US" altLang="ko-KR" sz="2000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(r)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</a:t>
            </a:r>
            <a:r>
              <a:rPr lang="ko-KR" altLang="en-US" sz="2400" i="1" baseline="-25000" dirty="0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 </a:t>
            </a:r>
            <a:r>
              <a:rPr lang="ko-KR" altLang="en-US" sz="2400" i="1" dirty="0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  </a:t>
            </a:r>
            <a:endParaRPr lang="en-US" altLang="ko-KR" dirty="0" smtClean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1285860"/>
            <a:ext cx="464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자유도 </a:t>
            </a:r>
            <a:r>
              <a:rPr lang="en-US" altLang="ko-KR" i="1" dirty="0" smtClean="0">
                <a:latin typeface="Book Antiqua" pitchFamily="18" charset="0"/>
              </a:rPr>
              <a:t>r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분포에서 </a:t>
            </a:r>
            <a:r>
              <a:rPr lang="en-US" altLang="ko-KR" i="1" dirty="0" smtClean="0">
                <a:latin typeface="Book Antiqua" pitchFamily="18" charset="0"/>
              </a:rPr>
              <a:t>P(T &gt; </a:t>
            </a:r>
            <a:r>
              <a:rPr lang="en-US" altLang="ko-KR" i="1" dirty="0" err="1" smtClean="0">
                <a:solidFill>
                  <a:schemeClr val="tx2"/>
                </a:solidFill>
                <a:latin typeface="Book Antiqua" pitchFamily="18" charset="0"/>
                <a:ea typeface="휴먼엑스포" pitchFamily="18" charset="-127"/>
              </a:rPr>
              <a:t>t</a:t>
            </a:r>
            <a:r>
              <a:rPr lang="en-US" altLang="ko-KR" i="1" baseline="-25000" dirty="0" err="1" smtClean="0">
                <a:solidFill>
                  <a:schemeClr val="tx2"/>
                </a:solidFill>
                <a:latin typeface="Symbol" pitchFamily="18" charset="2"/>
                <a:ea typeface="휴먼엑스포" pitchFamily="18" charset="-127"/>
              </a:rPr>
              <a:t>a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휴먼엑스포" pitchFamily="18" charset="-127"/>
              </a:rPr>
              <a:t>(r)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US" altLang="ko-KR" i="1" dirty="0" smtClean="0">
                <a:latin typeface="Book Antiqua" pitchFamily="18" charset="0"/>
              </a:rPr>
              <a:t>=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를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만족하는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100(1- </a:t>
            </a:r>
            <a:r>
              <a:rPr lang="en-US" altLang="ko-KR" i="1" dirty="0" smtClean="0">
                <a:latin typeface="Symbol" pitchFamily="18" charset="2"/>
                <a:ea typeface="+mn-ea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)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%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백분위수를 </a:t>
            </a:r>
            <a:r>
              <a:rPr lang="en-US" altLang="ko-KR" i="1" dirty="0" err="1" smtClean="0">
                <a:solidFill>
                  <a:schemeClr val="tx2"/>
                </a:solidFill>
                <a:latin typeface="Book Antiqua" pitchFamily="18" charset="0"/>
                <a:ea typeface="휴먼엑스포" pitchFamily="18" charset="-127"/>
              </a:rPr>
              <a:t>t</a:t>
            </a:r>
            <a:r>
              <a:rPr lang="en-US" altLang="ko-KR" i="1" baseline="-25000" dirty="0" err="1" smtClean="0">
                <a:solidFill>
                  <a:schemeClr val="tx2"/>
                </a:solidFill>
                <a:latin typeface="Symbol" pitchFamily="18" charset="2"/>
                <a:ea typeface="휴먼엑스포" pitchFamily="18" charset="-127"/>
              </a:rPr>
              <a:t>a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  <a:ea typeface="휴먼엑스포" pitchFamily="18" charset="-127"/>
              </a:rPr>
              <a:t>(r)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로 나타내며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다음과 같다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pSp>
        <p:nvGrpSpPr>
          <p:cNvPr id="2" name="그룹 32"/>
          <p:cNvGrpSpPr/>
          <p:nvPr/>
        </p:nvGrpSpPr>
        <p:grpSpPr>
          <a:xfrm>
            <a:off x="5214942" y="1285860"/>
            <a:ext cx="3071834" cy="2284424"/>
            <a:chOff x="4357687" y="2667191"/>
            <a:chExt cx="3071834" cy="2284424"/>
          </a:xfrm>
        </p:grpSpPr>
        <p:sp>
          <p:nvSpPr>
            <p:cNvPr id="25" name="직사각형 24"/>
            <p:cNvSpPr/>
            <p:nvPr/>
          </p:nvSpPr>
          <p:spPr>
            <a:xfrm>
              <a:off x="4681449" y="4643446"/>
              <a:ext cx="18389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i="1" dirty="0" smtClean="0">
                  <a:latin typeface="Book Antiqua" pitchFamily="18" charset="0"/>
                </a:rPr>
                <a:t>100(1- </a:t>
              </a:r>
              <a:r>
                <a:rPr lang="en-US" altLang="ko-KR" sz="1400" i="1" dirty="0" smtClean="0">
                  <a:latin typeface="Symbol" pitchFamily="18" charset="2"/>
                </a:rPr>
                <a:t>a</a:t>
              </a:r>
              <a:r>
                <a:rPr lang="en-US" altLang="ko-KR" sz="1400" i="1" dirty="0" smtClean="0">
                  <a:latin typeface="Book Antiqua" pitchFamily="18" charset="0"/>
                </a:rPr>
                <a:t>)</a:t>
              </a:r>
              <a:r>
                <a:rPr lang="en-US" altLang="ko-KR" sz="1400" dirty="0" smtClean="0">
                  <a:latin typeface="Book Antiqua" pitchFamily="18" charset="0"/>
                </a:rPr>
                <a:t>% </a:t>
              </a:r>
              <a:r>
                <a:rPr lang="ko-KR" altLang="en-US" sz="1400" dirty="0" smtClean="0">
                  <a:latin typeface="Book Antiqua" pitchFamily="18" charset="0"/>
                </a:rPr>
                <a:t>백분위수 </a:t>
              </a:r>
              <a:endParaRPr lang="ko-KR" altLang="en-US" sz="1400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57687" y="2667191"/>
              <a:ext cx="3071834" cy="1976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직선 화살표 연결선 17"/>
            <p:cNvCxnSpPr/>
            <p:nvPr/>
          </p:nvCxnSpPr>
          <p:spPr>
            <a:xfrm rot="5400000">
              <a:off x="6428594" y="4285462"/>
              <a:ext cx="571504" cy="1588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Object 3"/>
            <p:cNvGraphicFramePr>
              <a:graphicFrameLocks noChangeAspect="1"/>
            </p:cNvGraphicFramePr>
            <p:nvPr/>
          </p:nvGraphicFramePr>
          <p:xfrm>
            <a:off x="6643702" y="3802167"/>
            <a:ext cx="188913" cy="169863"/>
          </p:xfrm>
          <a:graphic>
            <a:graphicData uri="http://schemas.openxmlformats.org/presentationml/2006/ole">
              <p:oleObj spid="_x0000_s678914" name="Equation" r:id="rId4" imgW="152280" imgH="139680" progId="Equation.DSMT4">
                <p:embed/>
              </p:oleObj>
            </a:graphicData>
          </a:graphic>
        </p:graphicFrame>
        <p:graphicFrame>
          <p:nvGraphicFramePr>
            <p:cNvPr id="31" name="Object 6"/>
            <p:cNvGraphicFramePr>
              <a:graphicFrameLocks noChangeAspect="1"/>
            </p:cNvGraphicFramePr>
            <p:nvPr/>
          </p:nvGraphicFramePr>
          <p:xfrm>
            <a:off x="5200671" y="4211840"/>
            <a:ext cx="1304925" cy="288925"/>
          </p:xfrm>
          <a:graphic>
            <a:graphicData uri="http://schemas.openxmlformats.org/presentationml/2006/ole">
              <p:oleObj spid="_x0000_s678915" name="Equation" r:id="rId5" imgW="1244520" imgH="228600" progId="Equation.DSMT4">
                <p:embed/>
              </p:oleObj>
            </a:graphicData>
          </a:graphic>
        </p:graphicFrame>
        <p:graphicFrame>
          <p:nvGraphicFramePr>
            <p:cNvPr id="32" name="Object 7"/>
            <p:cNvGraphicFramePr>
              <a:graphicFrameLocks noChangeAspect="1"/>
            </p:cNvGraphicFramePr>
            <p:nvPr/>
          </p:nvGraphicFramePr>
          <p:xfrm>
            <a:off x="6403996" y="4623002"/>
            <a:ext cx="412750" cy="328613"/>
          </p:xfrm>
          <a:graphic>
            <a:graphicData uri="http://schemas.openxmlformats.org/presentationml/2006/ole">
              <p:oleObj spid="_x0000_s678916" name="Equation" r:id="rId6" imgW="342720" imgH="228600" progId="Equation.DSMT4">
                <p:embed/>
              </p:oleObj>
            </a:graphicData>
          </a:graphic>
        </p:graphicFrame>
      </p:grp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모서리가 둥근 직사각형 34"/>
          <p:cNvSpPr/>
          <p:nvPr/>
        </p:nvSpPr>
        <p:spPr>
          <a:xfrm>
            <a:off x="928662" y="3786190"/>
            <a:ext cx="285752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꼬리확률과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중심확률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37" name="Object 9"/>
          <p:cNvGraphicFramePr>
            <a:graphicFrameLocks noChangeAspect="1"/>
          </p:cNvGraphicFramePr>
          <p:nvPr/>
        </p:nvGraphicFramePr>
        <p:xfrm>
          <a:off x="682625" y="4416425"/>
          <a:ext cx="3502025" cy="700088"/>
        </p:xfrm>
        <a:graphic>
          <a:graphicData uri="http://schemas.openxmlformats.org/presentationml/2006/ole">
            <p:oleObj spid="_x0000_s678917" name="Equation" r:id="rId8" imgW="2349360" imgH="482400" progId="Equation.DSMT4">
              <p:embed/>
            </p:oleObj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5194902" y="3714752"/>
            <a:ext cx="3117248" cy="2316838"/>
            <a:chOff x="5194902" y="3857628"/>
            <a:chExt cx="3117248" cy="2316838"/>
          </a:xfrm>
        </p:grpSpPr>
        <p:pic>
          <p:nvPicPr>
            <p:cNvPr id="38" name="Picture 10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194902" y="3857628"/>
              <a:ext cx="3091874" cy="1996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9" name="직선 화살표 연결선 38"/>
            <p:cNvCxnSpPr/>
            <p:nvPr/>
          </p:nvCxnSpPr>
          <p:spPr>
            <a:xfrm rot="5400000">
              <a:off x="5449804" y="5480634"/>
              <a:ext cx="571504" cy="1588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rot="5400000">
              <a:off x="7163522" y="5469566"/>
              <a:ext cx="571504" cy="1588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6436683" y="5835912"/>
              <a:ext cx="3571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Book Antiqua" pitchFamily="18" charset="0"/>
                </a:rPr>
                <a:t>0</a:t>
              </a:r>
              <a:endParaRPr lang="ko-KR" altLang="en-US" sz="1600" i="1" dirty="0">
                <a:latin typeface="Symbol" pitchFamily="18" charset="2"/>
              </a:endParaRPr>
            </a:p>
          </p:txBody>
        </p:sp>
        <p:graphicFrame>
          <p:nvGraphicFramePr>
            <p:cNvPr id="42" name="Object 2"/>
            <p:cNvGraphicFramePr>
              <a:graphicFrameLocks noChangeAspect="1"/>
            </p:cNvGraphicFramePr>
            <p:nvPr/>
          </p:nvGraphicFramePr>
          <p:xfrm>
            <a:off x="5449804" y="4970294"/>
            <a:ext cx="438150" cy="247650"/>
          </p:xfrm>
          <a:graphic>
            <a:graphicData uri="http://schemas.openxmlformats.org/presentationml/2006/ole">
              <p:oleObj spid="_x0000_s678918" name="Equation" r:id="rId10" imgW="355320" imgH="203040" progId="Equation.DSMT4">
                <p:embed/>
              </p:oleObj>
            </a:graphicData>
          </a:graphic>
        </p:graphicFrame>
        <p:graphicFrame>
          <p:nvGraphicFramePr>
            <p:cNvPr id="43" name="Object 3"/>
            <p:cNvGraphicFramePr>
              <a:graphicFrameLocks noChangeAspect="1"/>
            </p:cNvGraphicFramePr>
            <p:nvPr/>
          </p:nvGraphicFramePr>
          <p:xfrm>
            <a:off x="7307192" y="4960020"/>
            <a:ext cx="438150" cy="247650"/>
          </p:xfrm>
          <a:graphic>
            <a:graphicData uri="http://schemas.openxmlformats.org/presentationml/2006/ole">
              <p:oleObj spid="_x0000_s678919" name="Equation" r:id="rId11" imgW="355320" imgH="203040" progId="Equation.DSMT4">
                <p:embed/>
              </p:oleObj>
            </a:graphicData>
          </a:graphic>
        </p:graphicFrame>
        <p:graphicFrame>
          <p:nvGraphicFramePr>
            <p:cNvPr id="44" name="Object 8"/>
            <p:cNvGraphicFramePr>
              <a:graphicFrameLocks noChangeAspect="1"/>
            </p:cNvGraphicFramePr>
            <p:nvPr/>
          </p:nvGraphicFramePr>
          <p:xfrm>
            <a:off x="7150100" y="5787097"/>
            <a:ext cx="520700" cy="347663"/>
          </p:xfrm>
          <a:graphic>
            <a:graphicData uri="http://schemas.openxmlformats.org/presentationml/2006/ole">
              <p:oleObj spid="_x0000_s678920" name="Equation" r:id="rId12" imgW="431640" imgH="241200" progId="Equation.DSMT4">
                <p:embed/>
              </p:oleObj>
            </a:graphicData>
          </a:graphic>
        </p:graphicFrame>
        <p:graphicFrame>
          <p:nvGraphicFramePr>
            <p:cNvPr id="45" name="Object 9"/>
            <p:cNvGraphicFramePr>
              <a:graphicFrameLocks noChangeAspect="1"/>
            </p:cNvGraphicFramePr>
            <p:nvPr/>
          </p:nvGraphicFramePr>
          <p:xfrm>
            <a:off x="5532438" y="5787097"/>
            <a:ext cx="627062" cy="347663"/>
          </p:xfrm>
          <a:graphic>
            <a:graphicData uri="http://schemas.openxmlformats.org/presentationml/2006/ole">
              <p:oleObj spid="_x0000_s678921" name="Equation" r:id="rId13" imgW="520560" imgH="241200" progId="Equation.DSMT4">
                <p:embed/>
              </p:oleObj>
            </a:graphicData>
          </a:graphic>
        </p:graphicFrame>
        <p:graphicFrame>
          <p:nvGraphicFramePr>
            <p:cNvPr id="46" name="Object 4"/>
            <p:cNvGraphicFramePr>
              <a:graphicFrameLocks noChangeAspect="1"/>
            </p:cNvGraphicFramePr>
            <p:nvPr/>
          </p:nvGraphicFramePr>
          <p:xfrm>
            <a:off x="6813550" y="3959885"/>
            <a:ext cx="1498600" cy="357187"/>
          </p:xfrm>
          <a:graphic>
            <a:graphicData uri="http://schemas.openxmlformats.org/presentationml/2006/ole">
              <p:oleObj spid="_x0000_s678922" name="Equation" r:id="rId14" imgW="1422360" imgH="279360" progId="Equation.DSMT4">
                <p:embed/>
              </p:oleObj>
            </a:graphicData>
          </a:graphic>
        </p:graphicFrame>
        <p:cxnSp>
          <p:nvCxnSpPr>
            <p:cNvPr id="47" name="직선 화살표 연결선 46"/>
            <p:cNvCxnSpPr/>
            <p:nvPr/>
          </p:nvCxnSpPr>
          <p:spPr>
            <a:xfrm rot="5400000">
              <a:off x="6597381" y="4459954"/>
              <a:ext cx="642942" cy="357190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85856" y="2767820"/>
          <a:ext cx="6072226" cy="2590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4019"/>
                <a:gridCol w="880034"/>
                <a:gridCol w="880034"/>
                <a:gridCol w="880034"/>
                <a:gridCol w="880034"/>
                <a:gridCol w="968037"/>
                <a:gridCol w="880034"/>
              </a:tblGrid>
              <a:tr h="30660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Symbol" pitchFamily="18" charset="2"/>
                        </a:rPr>
                        <a:t>a</a:t>
                      </a:r>
                    </a:p>
                    <a:p>
                      <a:pPr algn="l" latinLnBrk="1"/>
                      <a:r>
                        <a:rPr lang="en-US" altLang="ko-KR" sz="1600" i="0" dirty="0" err="1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d.f</a:t>
                      </a:r>
                      <a:endParaRPr lang="ko-KR" altLang="en-US" sz="1600" i="0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.25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.10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.05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.025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0.01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2"/>
                          </a:solidFill>
                          <a:latin typeface="Book Antiqua" pitchFamily="18" charset="0"/>
                        </a:rPr>
                        <a:t>0.005</a:t>
                      </a:r>
                      <a:endParaRPr lang="ko-KR" altLang="en-US" sz="1600" i="1" dirty="0">
                        <a:solidFill>
                          <a:schemeClr val="bg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1.000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3.078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6.314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12.706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31.821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63.675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0.816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1.886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2.920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4.303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6.965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9.925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.765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1.638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2.353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3.182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4.541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5.841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.741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1.533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2.132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2.776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C7F9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3.747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4.604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.727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1.476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2.015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2.571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3.365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4.032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smtClean="0">
                          <a:latin typeface="Book Antiqua" pitchFamily="18" charset="0"/>
                        </a:rPr>
                        <a:t>6</a:t>
                      </a:r>
                      <a:endParaRPr lang="ko-KR" altLang="en-US" sz="1600" b="1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.718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1.440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1.943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2.447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3.143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3.707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rot="5400000">
            <a:off x="3843242" y="3553648"/>
            <a:ext cx="1846637" cy="1588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59240" y="2298550"/>
          <a:ext cx="3233737" cy="331787"/>
        </p:xfrm>
        <a:graphic>
          <a:graphicData uri="http://schemas.openxmlformats.org/presentationml/2006/ole">
            <p:oleObj spid="_x0000_s679938" name="Equation" r:id="rId4" imgW="2171520" imgH="228600" progId="Equation.DSMT4">
              <p:embed/>
            </p:oleObj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928662" y="571480"/>
            <a:ext cx="457203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2400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t-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분포의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백분위수 </a:t>
            </a:r>
            <a:r>
              <a:rPr lang="en-US" altLang="ko-KR" i="1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t</a:t>
            </a:r>
            <a:r>
              <a:rPr lang="en-US" altLang="ko-KR" i="1" baseline="-25000" dirty="0" err="1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a</a:t>
            </a:r>
            <a:r>
              <a:rPr lang="en-US" altLang="ko-KR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(r)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을 구하는 방법 </a:t>
            </a:r>
            <a:r>
              <a:rPr lang="ko-KR" altLang="en-US" sz="2400" i="1" baseline="-25000" dirty="0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 </a:t>
            </a:r>
            <a:r>
              <a:rPr lang="ko-KR" altLang="en-US" sz="2400" i="1" dirty="0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  </a:t>
            </a:r>
            <a:endParaRPr lang="en-US" altLang="ko-KR" dirty="0" smtClean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10800000">
            <a:off x="1285850" y="2773204"/>
            <a:ext cx="714380" cy="571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128586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 X ~ t(4)</a:t>
            </a:r>
            <a:r>
              <a:rPr lang="ko-KR" altLang="en-US" dirty="0" smtClean="0">
                <a:latin typeface="Book Antiqua" pitchFamily="18" charset="0"/>
              </a:rPr>
              <a:t>에서 </a:t>
            </a:r>
            <a:r>
              <a:rPr lang="en-US" altLang="ko-KR" i="1" dirty="0" smtClean="0">
                <a:latin typeface="Book Antiqua" pitchFamily="18" charset="0"/>
              </a:rPr>
              <a:t>P(T &gt; t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r>
              <a:rPr lang="en-US" altLang="ko-KR" i="1" dirty="0" smtClean="0">
                <a:latin typeface="Book Antiqua" pitchFamily="18" charset="0"/>
              </a:rPr>
              <a:t>) = 0.025</a:t>
            </a:r>
            <a:r>
              <a:rPr lang="ko-KR" altLang="en-US" dirty="0" smtClean="0">
                <a:latin typeface="Book Antiqua" pitchFamily="18" charset="0"/>
              </a:rPr>
              <a:t>를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만족하는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97.5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%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백분위수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:</a:t>
            </a:r>
            <a:r>
              <a:rPr lang="en-US" altLang="ko-KR" i="1" dirty="0" smtClean="0">
                <a:latin typeface="Book Antiqua" pitchFamily="18" charset="0"/>
              </a:rPr>
              <a:t> t</a:t>
            </a:r>
            <a:r>
              <a:rPr lang="en-US" altLang="ko-KR" i="1" baseline="-25000" dirty="0" smtClean="0">
                <a:latin typeface="Book Antiqua" pitchFamily="18" charset="0"/>
              </a:rPr>
              <a:t>0.025</a:t>
            </a:r>
            <a:endParaRPr lang="ko-KR" altLang="en-US" dirty="0">
              <a:latin typeface="Book Antiqua" pitchFamily="18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rot="5400000">
            <a:off x="3071802" y="2714620"/>
            <a:ext cx="428628" cy="1588"/>
          </a:xfrm>
          <a:prstGeom prst="straightConnector1">
            <a:avLst/>
          </a:prstGeom>
          <a:ln>
            <a:solidFill>
              <a:srgbClr val="FF66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>
            <a:off x="1108051" y="2750339"/>
            <a:ext cx="500066" cy="1588"/>
          </a:xfrm>
          <a:prstGeom prst="straightConnector1">
            <a:avLst/>
          </a:prstGeom>
          <a:ln>
            <a:solidFill>
              <a:srgbClr val="FF66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0100" y="221455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자유도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14612" y="221455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꼬리확률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20086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42" y="571480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T ~ t(5)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대하여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t -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분포표를 이용하여 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P(T &gt; t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0.05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) = 0.05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만족하는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0.05</a:t>
            </a:r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P(|T| &lt; t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) = 0.99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만족하는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</a:t>
            </a:r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P(T ≤ 3.365)</a:t>
            </a:r>
            <a:endParaRPr lang="ko-KR" altLang="en-US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34" y="2648546"/>
            <a:ext cx="821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en-US" altLang="ko-KR" dirty="0" err="1" smtClean="0">
                <a:latin typeface="Book Antiqua" pitchFamily="18" charset="0"/>
              </a:rPr>
              <a:t>d.f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en-US" altLang="ko-KR" i="1" dirty="0" smtClean="0">
                <a:latin typeface="Book Antiqua" pitchFamily="18" charset="0"/>
              </a:rPr>
              <a:t>= 5,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 = 0.05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0.05</a:t>
            </a:r>
            <a:r>
              <a:rPr lang="en-US" altLang="ko-KR" i="1" dirty="0" smtClean="0">
                <a:latin typeface="Book Antiqua" pitchFamily="18" charset="0"/>
              </a:rPr>
              <a:t>(5) = 2.015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en-US" altLang="ko-KR" i="1" dirty="0" smtClean="0">
                <a:latin typeface="Book Antiqua" pitchFamily="18" charset="0"/>
              </a:rPr>
              <a:t>P(|T| &lt; 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) = 0.99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i="1" dirty="0" smtClean="0">
                <a:latin typeface="Book Antiqua" pitchFamily="18" charset="0"/>
              </a:rPr>
              <a:t>P(|T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| ≥ </a:t>
            </a:r>
            <a:r>
              <a:rPr lang="en-US" altLang="ko-KR" i="1" dirty="0" smtClean="0">
                <a:latin typeface="Book Antiqua" pitchFamily="18" charset="0"/>
              </a:rPr>
              <a:t> 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) = 0.01</a:t>
            </a:r>
            <a:r>
              <a:rPr lang="ko-KR" altLang="en-US" dirty="0" smtClean="0">
                <a:latin typeface="Book Antiqua" pitchFamily="18" charset="0"/>
              </a:rPr>
              <a:t>이고 </a:t>
            </a:r>
            <a:r>
              <a:rPr lang="en-US" altLang="ko-KR" i="1" dirty="0" smtClean="0">
                <a:latin typeface="Book Antiqua" pitchFamily="18" charset="0"/>
              </a:rPr>
              <a:t>t = 0</a:t>
            </a:r>
            <a:r>
              <a:rPr lang="ko-KR" altLang="en-US" dirty="0" smtClean="0">
                <a:latin typeface="Book Antiqua" pitchFamily="18" charset="0"/>
              </a:rPr>
              <a:t>에 대하여 대칭이므로 </a:t>
            </a:r>
            <a:r>
              <a:rPr lang="en-US" altLang="ko-KR" i="1" dirty="0" smtClean="0">
                <a:latin typeface="Book Antiqua" pitchFamily="18" charset="0"/>
              </a:rPr>
              <a:t>P(T ≥  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) = 0.005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t</a:t>
            </a:r>
            <a:r>
              <a:rPr lang="en-US" altLang="ko-KR" i="1" baseline="-25000" dirty="0" smtClean="0">
                <a:latin typeface="Book Antiqua" pitchFamily="18" charset="0"/>
              </a:rPr>
              <a:t>0.005</a:t>
            </a:r>
            <a:r>
              <a:rPr lang="en-US" altLang="ko-KR" i="1" dirty="0" smtClean="0">
                <a:latin typeface="Book Antiqua" pitchFamily="18" charset="0"/>
              </a:rPr>
              <a:t>(5) = 4.032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(3) </a:t>
            </a:r>
            <a:r>
              <a:rPr lang="ko-KR" altLang="en-US" dirty="0" smtClean="0">
                <a:latin typeface="Book Antiqua" pitchFamily="18" charset="0"/>
              </a:rPr>
              <a:t>자유도 </a:t>
            </a:r>
            <a:r>
              <a:rPr lang="en-US" altLang="ko-KR" i="1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인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 </a:t>
            </a:r>
            <a:r>
              <a:rPr lang="en-US" altLang="ko-KR" dirty="0" smtClean="0">
                <a:latin typeface="Book Antiqua" pitchFamily="18" charset="0"/>
              </a:rPr>
              <a:t>– </a:t>
            </a:r>
            <a:r>
              <a:rPr lang="ko-KR" altLang="en-US" dirty="0" smtClean="0">
                <a:latin typeface="Book Antiqua" pitchFamily="18" charset="0"/>
              </a:rPr>
              <a:t>분포표에서 </a:t>
            </a:r>
            <a:r>
              <a:rPr lang="en-US" altLang="ko-KR" i="1" dirty="0" smtClean="0">
                <a:latin typeface="Book Antiqua" pitchFamily="18" charset="0"/>
              </a:rPr>
              <a:t>3.365</a:t>
            </a:r>
            <a:r>
              <a:rPr lang="ko-KR" altLang="en-US" dirty="0" smtClean="0">
                <a:latin typeface="Book Antiqua" pitchFamily="18" charset="0"/>
              </a:rPr>
              <a:t>를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찾고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그에 대응하는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를 구하면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= 0.01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그러면 </a:t>
            </a:r>
            <a:r>
              <a:rPr lang="en-US" altLang="ko-KR" i="1" dirty="0" smtClean="0">
                <a:latin typeface="Book Antiqua" pitchFamily="18" charset="0"/>
              </a:rPr>
              <a:t>P(T &gt; 3.365) = 0.01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이므로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P(T ≤ 3.365) = 0.99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i="1" dirty="0"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56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0825" y="500042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27088" y="571480"/>
            <a:ext cx="7816877" cy="16636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ko-KR" sz="2400" b="1" i="1" dirty="0" smtClean="0">
                <a:solidFill>
                  <a:srgbClr val="FF0000"/>
                </a:solidFill>
                <a:latin typeface="Book Antiqua" pitchFamily="18" charset="0"/>
              </a:rPr>
              <a:t>F-</a:t>
            </a:r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분포</a:t>
            </a:r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en-US" altLang="ko-KR" sz="2400" i="1" dirty="0" smtClean="0">
                <a:latin typeface="Book Antiqua" pitchFamily="18" charset="0"/>
              </a:rPr>
              <a:t>F-</a:t>
            </a:r>
            <a:r>
              <a:rPr lang="en-US" altLang="ko-KR" sz="2400" dirty="0" smtClean="0">
                <a:latin typeface="Book Antiqua" pitchFamily="18" charset="0"/>
              </a:rPr>
              <a:t>distribution)</a:t>
            </a:r>
            <a:r>
              <a:rPr lang="ko-KR" altLang="en-US" sz="2400" dirty="0" smtClean="0">
                <a:latin typeface="Book Antiqua" pitchFamily="18" charset="0"/>
              </a:rPr>
              <a:t>는 독립인 </a:t>
            </a:r>
            <a:r>
              <a:rPr lang="en-US" altLang="ko-KR" sz="2400" i="1" dirty="0" smtClean="0">
                <a:latin typeface="Book Antiqua" pitchFamily="18" charset="0"/>
              </a:rPr>
              <a:t>U ~ x</a:t>
            </a:r>
            <a:r>
              <a:rPr lang="en-US" altLang="ko-KR" sz="2400" i="1" baseline="40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(m)</a:t>
            </a:r>
            <a:r>
              <a:rPr lang="ko-KR" altLang="en-US" sz="2400" dirty="0" smtClean="0">
                <a:latin typeface="Book Antiqua" pitchFamily="18" charset="0"/>
              </a:rPr>
              <a:t>과 </a:t>
            </a:r>
            <a:r>
              <a:rPr lang="en-US" altLang="ko-KR" sz="2400" i="1" dirty="0" smtClean="0">
                <a:latin typeface="Book Antiqua" pitchFamily="18" charset="0"/>
              </a:rPr>
              <a:t>V ~ x</a:t>
            </a:r>
            <a:r>
              <a:rPr lang="en-US" altLang="ko-KR" sz="2400" i="1" baseline="40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(n)</a:t>
            </a:r>
            <a:r>
              <a:rPr lang="ko-KR" altLang="en-US" sz="2400" dirty="0" smtClean="0">
                <a:latin typeface="Book Antiqua" pitchFamily="18" charset="0"/>
              </a:rPr>
              <a:t>에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대하여 확률변수                               의 확률분포를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분자와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분모의 자유도가 각각 </a:t>
            </a:r>
            <a:r>
              <a:rPr lang="en-US" altLang="ko-KR" sz="2400" i="1" dirty="0" smtClean="0">
                <a:latin typeface="Book Antiqua" pitchFamily="18" charset="0"/>
              </a:rPr>
              <a:t>m</a:t>
            </a:r>
            <a:r>
              <a:rPr lang="ko-KR" altLang="en-US" sz="2400" dirty="0" smtClean="0">
                <a:latin typeface="Book Antiqua" pitchFamily="18" charset="0"/>
              </a:rPr>
              <a:t>과 </a:t>
            </a:r>
            <a:r>
              <a:rPr lang="en-US" altLang="ko-KR" sz="2400" i="1" dirty="0" smtClean="0">
                <a:latin typeface="Book Antiqua" pitchFamily="18" charset="0"/>
              </a:rPr>
              <a:t>n</a:t>
            </a:r>
            <a:r>
              <a:rPr lang="ko-KR" altLang="en-US" sz="2400" dirty="0" smtClean="0">
                <a:latin typeface="Book Antiqua" pitchFamily="18" charset="0"/>
              </a:rPr>
              <a:t>인 </a:t>
            </a:r>
            <a:r>
              <a:rPr lang="en-US" altLang="ko-KR" sz="2400" i="1" dirty="0" smtClean="0">
                <a:latin typeface="Book Antiqua" pitchFamily="18" charset="0"/>
              </a:rPr>
              <a:t>F-</a:t>
            </a:r>
            <a:r>
              <a:rPr lang="ko-KR" altLang="en-US" sz="2400" dirty="0" smtClean="0">
                <a:latin typeface="Book Antiqua" pitchFamily="18" charset="0"/>
              </a:rPr>
              <a:t>분포라 하고 </a:t>
            </a:r>
            <a:r>
              <a:rPr lang="en-US" altLang="ko-KR" sz="2400" i="1" dirty="0" smtClean="0">
                <a:latin typeface="Book Antiqua" pitchFamily="18" charset="0"/>
              </a:rPr>
              <a:t>F ~ F(m, n)</a:t>
            </a:r>
          </a:p>
          <a:p>
            <a:r>
              <a:rPr lang="ko-KR" altLang="en-US" sz="2400" dirty="0" err="1" smtClean="0">
                <a:latin typeface="Book Antiqua" pitchFamily="18" charset="0"/>
              </a:rPr>
              <a:t>으로</a:t>
            </a:r>
            <a:r>
              <a:rPr lang="ko-KR" altLang="en-US" sz="2400" dirty="0" smtClean="0">
                <a:latin typeface="Book Antiqua" pitchFamily="18" charset="0"/>
              </a:rPr>
              <a:t>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476164" name="Object 4"/>
          <p:cNvGraphicFramePr>
            <a:graphicFrameLocks noChangeAspect="1"/>
          </p:cNvGraphicFramePr>
          <p:nvPr/>
        </p:nvGraphicFramePr>
        <p:xfrm>
          <a:off x="3160388" y="1054633"/>
          <a:ext cx="2382838" cy="381000"/>
        </p:xfrm>
        <a:graphic>
          <a:graphicData uri="http://schemas.openxmlformats.org/presentationml/2006/ole">
            <p:oleObj spid="_x0000_s681987" name="Equation" r:id="rId4" imgW="1307880" imgH="2156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62" y="4510844"/>
            <a:ext cx="178595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평균과 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00166" y="3132974"/>
            <a:ext cx="6143668" cy="100013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Object 27"/>
          <p:cNvGraphicFramePr>
            <a:graphicFrameLocks noChangeAspect="1"/>
          </p:cNvGraphicFramePr>
          <p:nvPr/>
        </p:nvGraphicFramePr>
        <p:xfrm>
          <a:off x="1576391" y="3249613"/>
          <a:ext cx="5930900" cy="701675"/>
        </p:xfrm>
        <a:graphic>
          <a:graphicData uri="http://schemas.openxmlformats.org/presentationml/2006/ole">
            <p:oleObj spid="_x0000_s681988" name="Equation" r:id="rId5" imgW="3974760" imgH="482400" progId="Equation.DSMT4">
              <p:embed/>
            </p:oleObj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928662" y="2439142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확률밀도함수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00232" y="5154266"/>
            <a:ext cx="5072098" cy="81616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2214546" y="5214950"/>
          <a:ext cx="4713287" cy="663575"/>
        </p:xfrm>
        <a:graphic>
          <a:graphicData uri="http://schemas.openxmlformats.org/presentationml/2006/ole">
            <p:oleObj spid="_x0000_s681986" name="Equation" r:id="rId6" imgW="316224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모서리가 둥근 직사각형 35"/>
          <p:cNvSpPr/>
          <p:nvPr/>
        </p:nvSpPr>
        <p:spPr>
          <a:xfrm>
            <a:off x="928662" y="571480"/>
            <a:ext cx="207170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F</a:t>
            </a:r>
            <a:r>
              <a:rPr lang="en-US" altLang="ko-KR" sz="2400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-</a:t>
            </a:r>
            <a:r>
              <a:rPr lang="en-US" altLang="ko-KR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분포의 특성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034" y="1214422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분모의 자유도가 커질수록                             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그림과 같이 자유도 </a:t>
            </a:r>
            <a:r>
              <a:rPr lang="en-US" altLang="ko-KR" i="1" dirty="0" smtClean="0">
                <a:latin typeface="Book Antiqua" pitchFamily="18" charset="0"/>
              </a:rPr>
              <a:t>m, n</a:t>
            </a:r>
            <a:r>
              <a:rPr lang="ko-KR" altLang="en-US" dirty="0" smtClean="0">
                <a:latin typeface="Book Antiqua" pitchFamily="18" charset="0"/>
              </a:rPr>
              <a:t>이 커지면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dirty="0" smtClean="0">
                <a:latin typeface="Book Antiqua" pitchFamily="18" charset="0"/>
              </a:rPr>
              <a:t> = 1</a:t>
            </a:r>
            <a:r>
              <a:rPr lang="ko-KR" altLang="en-US" dirty="0" smtClean="0">
                <a:latin typeface="Book Antiqua" pitchFamily="18" charset="0"/>
              </a:rPr>
              <a:t>을 중심으로 좌우대칭인 정규분포에 근사한다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 smtClean="0">
              <a:latin typeface="Book Antiqu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Book Antiqua" pitchFamily="18" charset="0"/>
              </a:rPr>
              <a:t>일반적으로 </a:t>
            </a:r>
            <a:r>
              <a:rPr lang="en-US" altLang="ko-KR" i="1" dirty="0" smtClean="0">
                <a:latin typeface="Book Antiqua" pitchFamily="18" charset="0"/>
              </a:rPr>
              <a:t>F</a:t>
            </a:r>
            <a:r>
              <a:rPr lang="en-US" altLang="ko-KR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분포는 왼쪽으로 치우치고 오른쪽으로 긴 꼬리를 갖는다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양의 </a:t>
            </a:r>
            <a:r>
              <a:rPr lang="ko-KR" altLang="en-US" dirty="0" err="1" smtClean="0">
                <a:latin typeface="Book Antiqua" pitchFamily="18" charset="0"/>
              </a:rPr>
              <a:t>왜도를</a:t>
            </a:r>
            <a:r>
              <a:rPr lang="ko-KR" altLang="en-US" dirty="0" smtClean="0">
                <a:latin typeface="Book Antiqua" pitchFamily="18" charset="0"/>
              </a:rPr>
              <a:t> 갖는다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85378" name="Object 2"/>
          <p:cNvGraphicFramePr>
            <a:graphicFrameLocks noChangeAspect="1"/>
          </p:cNvGraphicFramePr>
          <p:nvPr/>
        </p:nvGraphicFramePr>
        <p:xfrm>
          <a:off x="3582992" y="1214902"/>
          <a:ext cx="1703388" cy="349250"/>
        </p:xfrm>
        <a:graphic>
          <a:graphicData uri="http://schemas.openxmlformats.org/presentationml/2006/ole">
            <p:oleObj spid="_x0000_s683010" name="Equation" r:id="rId4" imgW="1143000" imgH="241200" progId="Equation.DSMT4">
              <p:embed/>
            </p:oleObj>
          </a:graphicData>
        </a:graphic>
      </p:graphicFrame>
      <p:grpSp>
        <p:nvGrpSpPr>
          <p:cNvPr id="2" name="그룹 50"/>
          <p:cNvGrpSpPr/>
          <p:nvPr/>
        </p:nvGrpSpPr>
        <p:grpSpPr>
          <a:xfrm>
            <a:off x="1520714" y="2857496"/>
            <a:ext cx="5322982" cy="3286148"/>
            <a:chOff x="1520714" y="2857496"/>
            <a:chExt cx="5322982" cy="3286148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14546" y="2999578"/>
              <a:ext cx="4629150" cy="287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4" name="직선 화살표 연결선 23"/>
            <p:cNvCxnSpPr/>
            <p:nvPr/>
          </p:nvCxnSpPr>
          <p:spPr>
            <a:xfrm rot="5400000" flipH="1" flipV="1">
              <a:off x="810917" y="4392619"/>
              <a:ext cx="307183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 flipH="1" flipV="1">
              <a:off x="1694726" y="4428338"/>
              <a:ext cx="2714644" cy="1588"/>
            </a:xfrm>
            <a:prstGeom prst="line">
              <a:avLst/>
            </a:prstGeom>
            <a:ln w="635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3643306" y="2999578"/>
              <a:ext cx="10001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i="1" dirty="0" smtClean="0">
                  <a:latin typeface="Book Antiqua" pitchFamily="18" charset="0"/>
                </a:rPr>
                <a:t>F(23, 23)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26600" y="3059265"/>
              <a:ext cx="6270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i="1" dirty="0" smtClean="0">
                  <a:latin typeface="Book Antiqua" pitchFamily="18" charset="0"/>
                </a:rPr>
                <a:t>F(2,3)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20714" y="4345149"/>
              <a:ext cx="6719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i="1" dirty="0" smtClean="0">
                  <a:latin typeface="Book Antiqua" pitchFamily="18" charset="0"/>
                </a:rPr>
                <a:t>F(5, 8)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00364" y="5214156"/>
              <a:ext cx="7617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i="1" dirty="0" smtClean="0">
                  <a:latin typeface="Book Antiqua" pitchFamily="18" charset="0"/>
                </a:rPr>
                <a:t>F(11, 7)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571868" y="3571082"/>
              <a:ext cx="10001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i="1" dirty="0" smtClean="0">
                  <a:latin typeface="Book Antiqua" pitchFamily="18" charset="0"/>
                </a:rPr>
                <a:t>F(18, 25)</a:t>
              </a: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2122560" y="4499776"/>
              <a:ext cx="357190" cy="1588"/>
            </a:xfrm>
            <a:prstGeom prst="straightConnector1">
              <a:avLst/>
            </a:prstGeom>
            <a:ln>
              <a:solidFill>
                <a:srgbClr val="FF66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10800000">
              <a:off x="2500298" y="5357032"/>
              <a:ext cx="500066" cy="1588"/>
            </a:xfrm>
            <a:prstGeom prst="straightConnector1">
              <a:avLst/>
            </a:prstGeom>
            <a:ln>
              <a:solidFill>
                <a:srgbClr val="FF66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rot="10800000">
              <a:off x="3214678" y="3142454"/>
              <a:ext cx="428628" cy="1588"/>
            </a:xfrm>
            <a:prstGeom prst="straightConnector1">
              <a:avLst/>
            </a:prstGeom>
            <a:ln>
              <a:solidFill>
                <a:srgbClr val="FF66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rot="10800000">
              <a:off x="3122692" y="3285330"/>
              <a:ext cx="449176" cy="357190"/>
            </a:xfrm>
            <a:prstGeom prst="straightConnector1">
              <a:avLst/>
            </a:prstGeom>
            <a:ln>
              <a:solidFill>
                <a:srgbClr val="FF66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2908378" y="5835867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i="1" dirty="0" smtClean="0">
                  <a:latin typeface="Book Antiqua" pitchFamily="18" charset="0"/>
                </a:rPr>
                <a:t>1</a:t>
              </a:r>
              <a:endParaRPr lang="ko-KR" altLang="en-US" sz="1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28662" y="571480"/>
            <a:ext cx="314327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 </a:t>
            </a:r>
            <a:r>
              <a:rPr lang="en-US" altLang="ko-KR" sz="2000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F</a:t>
            </a:r>
            <a:r>
              <a:rPr lang="en-US" altLang="ko-KR" sz="2400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-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분포의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백분위수 </a:t>
            </a:r>
            <a:r>
              <a:rPr lang="en-US" altLang="ko-KR" sz="2000" i="1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f</a:t>
            </a:r>
            <a:r>
              <a:rPr lang="en-US" altLang="ko-KR" sz="2000" i="1" baseline="-25000" dirty="0" err="1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a</a:t>
            </a:r>
            <a:r>
              <a:rPr lang="en-US" altLang="ko-KR" sz="2000" i="1" baseline="-25000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,m,n</a:t>
            </a:r>
            <a:r>
              <a:rPr lang="ko-KR" altLang="en-US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 </a:t>
            </a:r>
            <a:r>
              <a:rPr lang="ko-KR" altLang="en-US" sz="2400" i="1" baseline="-25000" dirty="0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 </a:t>
            </a:r>
            <a:r>
              <a:rPr lang="ko-KR" altLang="en-US" sz="2400" i="1" dirty="0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  </a:t>
            </a:r>
            <a:endParaRPr lang="en-US" altLang="ko-KR" dirty="0" smtClean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1285860"/>
            <a:ext cx="471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분자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분모의 자유도가 각각 </a:t>
            </a:r>
            <a:r>
              <a:rPr lang="en-US" altLang="ko-KR" i="1" dirty="0" smtClean="0">
                <a:latin typeface="Book Antiqua" pitchFamily="18" charset="0"/>
              </a:rPr>
              <a:t>m, n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i="1" dirty="0" smtClean="0">
                <a:latin typeface="Book Antiqua" pitchFamily="18" charset="0"/>
              </a:rPr>
              <a:t>F</a:t>
            </a:r>
            <a:r>
              <a:rPr lang="en-US" altLang="ko-KR" dirty="0" smtClean="0">
                <a:latin typeface="Book Antiqua" pitchFamily="18" charset="0"/>
              </a:rPr>
              <a:t> – </a:t>
            </a:r>
            <a:r>
              <a:rPr lang="ko-KR" altLang="en-US" dirty="0" smtClean="0">
                <a:latin typeface="Book Antiqua" pitchFamily="18" charset="0"/>
              </a:rPr>
              <a:t>분포에서 </a:t>
            </a:r>
            <a:r>
              <a:rPr lang="en-US" altLang="ko-KR" i="1" dirty="0" smtClean="0">
                <a:latin typeface="Book Antiqua" pitchFamily="18" charset="0"/>
              </a:rPr>
              <a:t>P(F &gt;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) =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ko-KR" altLang="en-US" dirty="0" smtClean="0">
                <a:latin typeface="Book Antiqua" pitchFamily="18" charset="0"/>
              </a:rPr>
              <a:t>를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만족하는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100(1- </a:t>
            </a:r>
            <a:r>
              <a:rPr lang="en-US" altLang="ko-KR" i="1" dirty="0" smtClean="0">
                <a:latin typeface="Symbol" pitchFamily="18" charset="2"/>
                <a:ea typeface="+mn-ea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)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%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백분위수를 </a:t>
            </a:r>
            <a:r>
              <a:rPr lang="en-US" altLang="ko-KR" i="1" dirty="0" err="1" smtClean="0">
                <a:latin typeface="Book Antiqua" pitchFamily="18" charset="0"/>
              </a:rPr>
              <a:t>f</a:t>
            </a:r>
            <a:r>
              <a:rPr lang="en-US" altLang="ko-KR" i="1" baseline="-25000" dirty="0" err="1" smtClean="0">
                <a:latin typeface="Symbol" pitchFamily="18" charset="2"/>
              </a:rPr>
              <a:t>a</a:t>
            </a:r>
            <a:r>
              <a:rPr lang="en-US" altLang="ko-KR" i="1" baseline="-25000" dirty="0" smtClean="0">
                <a:latin typeface="Symbol" pitchFamily="18" charset="2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(</a:t>
            </a:r>
            <a:r>
              <a:rPr lang="en-US" altLang="ko-KR" i="1" dirty="0" smtClean="0">
                <a:latin typeface="Book Antiqua" pitchFamily="18" charset="0"/>
              </a:rPr>
              <a:t>m, n)</a:t>
            </a:r>
            <a:r>
              <a:rPr lang="ko-KR" altLang="en-US" dirty="0" smtClean="0">
                <a:latin typeface="Book Antiqua" pitchFamily="18" charset="0"/>
              </a:rPr>
              <a:t>으로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 나타낸다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모서리가 둥근 직사각형 34"/>
          <p:cNvSpPr/>
          <p:nvPr/>
        </p:nvSpPr>
        <p:spPr>
          <a:xfrm>
            <a:off x="928662" y="3643314"/>
            <a:ext cx="285752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꼬리확률과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중심확률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37" name="Object 9"/>
          <p:cNvGraphicFramePr>
            <a:graphicFrameLocks noChangeAspect="1"/>
          </p:cNvGraphicFramePr>
          <p:nvPr/>
        </p:nvGraphicFramePr>
        <p:xfrm>
          <a:off x="642910" y="4297468"/>
          <a:ext cx="4070350" cy="1325562"/>
        </p:xfrm>
        <a:graphic>
          <a:graphicData uri="http://schemas.openxmlformats.org/presentationml/2006/ole">
            <p:oleObj spid="_x0000_s684034" name="Equation" r:id="rId4" imgW="2730240" imgH="914400" progId="Equation.DSMT4">
              <p:embed/>
            </p:oleObj>
          </a:graphicData>
        </a:graphic>
      </p:graphicFrame>
      <p:grpSp>
        <p:nvGrpSpPr>
          <p:cNvPr id="2" name="그룹 47"/>
          <p:cNvGrpSpPr/>
          <p:nvPr/>
        </p:nvGrpSpPr>
        <p:grpSpPr>
          <a:xfrm>
            <a:off x="5286380" y="1142984"/>
            <a:ext cx="3031218" cy="2132029"/>
            <a:chOff x="1112154" y="2001958"/>
            <a:chExt cx="3031218" cy="2132029"/>
          </a:xfrm>
        </p:grpSpPr>
        <p:sp>
          <p:nvSpPr>
            <p:cNvPr id="25" name="직사각형 24"/>
            <p:cNvSpPr/>
            <p:nvPr/>
          </p:nvSpPr>
          <p:spPr>
            <a:xfrm>
              <a:off x="1112154" y="3823345"/>
              <a:ext cx="18389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i="1" dirty="0" smtClean="0">
                  <a:latin typeface="Book Antiqua" pitchFamily="18" charset="0"/>
                </a:rPr>
                <a:t>100(1- </a:t>
              </a:r>
              <a:r>
                <a:rPr lang="en-US" altLang="ko-KR" sz="1400" i="1" dirty="0" smtClean="0">
                  <a:latin typeface="Symbol" pitchFamily="18" charset="2"/>
                </a:rPr>
                <a:t>a</a:t>
              </a:r>
              <a:r>
                <a:rPr lang="en-US" altLang="ko-KR" sz="1400" i="1" dirty="0" smtClean="0">
                  <a:latin typeface="Book Antiqua" pitchFamily="18" charset="0"/>
                </a:rPr>
                <a:t>)</a:t>
              </a:r>
              <a:r>
                <a:rPr lang="en-US" altLang="ko-KR" sz="1400" dirty="0" smtClean="0">
                  <a:latin typeface="Book Antiqua" pitchFamily="18" charset="0"/>
                </a:rPr>
                <a:t>% </a:t>
              </a:r>
              <a:r>
                <a:rPr lang="ko-KR" altLang="en-US" sz="1400" dirty="0" smtClean="0">
                  <a:latin typeface="Book Antiqua" pitchFamily="18" charset="0"/>
                </a:rPr>
                <a:t>백분위수 </a:t>
              </a:r>
              <a:endParaRPr lang="ko-KR" altLang="en-US" sz="1400" dirty="0"/>
            </a:p>
          </p:txBody>
        </p:sp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14414" y="2001958"/>
              <a:ext cx="2928958" cy="181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29" name="Object 6"/>
            <p:cNvGraphicFramePr>
              <a:graphicFrameLocks noChangeAspect="1"/>
            </p:cNvGraphicFramePr>
            <p:nvPr/>
          </p:nvGraphicFramePr>
          <p:xfrm>
            <a:off x="2788761" y="3795849"/>
            <a:ext cx="831850" cy="338138"/>
          </p:xfrm>
          <a:graphic>
            <a:graphicData uri="http://schemas.openxmlformats.org/presentationml/2006/ole">
              <p:oleObj spid="_x0000_s684035" name="Equation" r:id="rId6" imgW="558720" imgH="228600" progId="Equation.DSMT4">
                <p:embed/>
              </p:oleObj>
            </a:graphicData>
          </a:graphic>
        </p:graphicFrame>
        <p:graphicFrame>
          <p:nvGraphicFramePr>
            <p:cNvPr id="30" name="Object 7"/>
            <p:cNvGraphicFramePr>
              <a:graphicFrameLocks noChangeAspect="1"/>
            </p:cNvGraphicFramePr>
            <p:nvPr/>
          </p:nvGraphicFramePr>
          <p:xfrm>
            <a:off x="2118624" y="2795724"/>
            <a:ext cx="1870075" cy="338138"/>
          </p:xfrm>
          <a:graphic>
            <a:graphicData uri="http://schemas.openxmlformats.org/presentationml/2006/ole">
              <p:oleObj spid="_x0000_s684036" name="Equation" r:id="rId7" imgW="1257120" imgH="228600" progId="Equation.DSMT4">
                <p:embed/>
              </p:oleObj>
            </a:graphicData>
          </a:graphic>
        </p:graphicFrame>
        <p:cxnSp>
          <p:nvCxnSpPr>
            <p:cNvPr id="33" name="직선 화살표 연결선 32"/>
            <p:cNvCxnSpPr/>
            <p:nvPr/>
          </p:nvCxnSpPr>
          <p:spPr>
            <a:xfrm rot="5400000">
              <a:off x="2820963" y="3459822"/>
              <a:ext cx="57150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8"/>
            <p:cNvGraphicFramePr>
              <a:graphicFrameLocks noChangeAspect="1"/>
            </p:cNvGraphicFramePr>
            <p:nvPr/>
          </p:nvGraphicFramePr>
          <p:xfrm>
            <a:off x="1428727" y="3190880"/>
            <a:ext cx="530225" cy="261937"/>
          </p:xfrm>
          <a:graphic>
            <a:graphicData uri="http://schemas.openxmlformats.org/presentationml/2006/ole">
              <p:oleObj spid="_x0000_s684037" name="Equation" r:id="rId8" imgW="355320" imgH="177480" progId="Equation.DSMT4">
                <p:embed/>
              </p:oleObj>
            </a:graphicData>
          </a:graphic>
        </p:graphicFrame>
      </p:grp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86381" y="3592710"/>
            <a:ext cx="3143272" cy="199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1" name="Object 10"/>
          <p:cNvGraphicFramePr>
            <a:graphicFrameLocks noChangeAspect="1"/>
          </p:cNvGraphicFramePr>
          <p:nvPr/>
        </p:nvGraphicFramePr>
        <p:xfrm>
          <a:off x="5172075" y="5572125"/>
          <a:ext cx="1112838" cy="357188"/>
        </p:xfrm>
        <a:graphic>
          <a:graphicData uri="http://schemas.openxmlformats.org/presentationml/2006/ole">
            <p:oleObj spid="_x0000_s684038" name="Equation" r:id="rId10" imgW="749160" imgH="241200" progId="Equation.DSMT4">
              <p:embed/>
            </p:oleObj>
          </a:graphicData>
        </a:graphic>
      </p:graphicFrame>
      <p:graphicFrame>
        <p:nvGraphicFramePr>
          <p:cNvPr id="52" name="Object 11"/>
          <p:cNvGraphicFramePr>
            <a:graphicFrameLocks noChangeAspect="1"/>
          </p:cNvGraphicFramePr>
          <p:nvPr/>
        </p:nvGraphicFramePr>
        <p:xfrm>
          <a:off x="7278688" y="5572125"/>
          <a:ext cx="984250" cy="357188"/>
        </p:xfrm>
        <a:graphic>
          <a:graphicData uri="http://schemas.openxmlformats.org/presentationml/2006/ole">
            <p:oleObj spid="_x0000_s684039" name="Equation" r:id="rId11" imgW="660240" imgH="241200" progId="Equation.DSMT4">
              <p:embed/>
            </p:oleObj>
          </a:graphicData>
        </a:graphic>
      </p:graphicFrame>
      <p:graphicFrame>
        <p:nvGraphicFramePr>
          <p:cNvPr id="53" name="Object 12"/>
          <p:cNvGraphicFramePr>
            <a:graphicFrameLocks noChangeAspect="1"/>
          </p:cNvGraphicFramePr>
          <p:nvPr/>
        </p:nvGraphicFramePr>
        <p:xfrm>
          <a:off x="5429256" y="4214813"/>
          <a:ext cx="2865438" cy="285750"/>
        </p:xfrm>
        <a:graphic>
          <a:graphicData uri="http://schemas.openxmlformats.org/presentationml/2006/ole">
            <p:oleObj spid="_x0000_s684040" name="Equation" r:id="rId12" imgW="2412720" imgH="241200" progId="Equation.DSMT4">
              <p:embed/>
            </p:oleObj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rot="5400000">
            <a:off x="5679289" y="4893479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16"/>
          <p:cNvGraphicFramePr>
            <a:graphicFrameLocks noChangeAspect="1"/>
          </p:cNvGraphicFramePr>
          <p:nvPr/>
        </p:nvGraphicFramePr>
        <p:xfrm>
          <a:off x="7500958" y="4828733"/>
          <a:ext cx="428628" cy="242547"/>
        </p:xfrm>
        <a:graphic>
          <a:graphicData uri="http://schemas.openxmlformats.org/presentationml/2006/ole">
            <p:oleObj spid="_x0000_s684041" name="Equation" r:id="rId13" imgW="355320" imgH="203040" progId="Equation.DSMT4">
              <p:embed/>
            </p:oleObj>
          </a:graphicData>
        </a:graphic>
      </p:graphicFrame>
      <p:cxnSp>
        <p:nvCxnSpPr>
          <p:cNvPr id="56" name="직선 화살표 연결선 55"/>
          <p:cNvCxnSpPr/>
          <p:nvPr/>
        </p:nvCxnSpPr>
        <p:spPr>
          <a:xfrm rot="5400000">
            <a:off x="7480410" y="5306142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16"/>
          <p:cNvGraphicFramePr>
            <a:graphicFrameLocks noChangeAspect="1"/>
          </p:cNvGraphicFramePr>
          <p:nvPr/>
        </p:nvGraphicFramePr>
        <p:xfrm>
          <a:off x="4857752" y="4286256"/>
          <a:ext cx="428628" cy="242547"/>
        </p:xfrm>
        <a:graphic>
          <a:graphicData uri="http://schemas.openxmlformats.org/presentationml/2006/ole">
            <p:oleObj spid="_x0000_s684042" name="Equation" r:id="rId14" imgW="355320" imgH="203040" progId="Equation.DSMT4">
              <p:embed/>
            </p:oleObj>
          </a:graphicData>
        </a:graphic>
      </p:graphicFrame>
      <p:cxnSp>
        <p:nvCxnSpPr>
          <p:cNvPr id="58" name="직선 화살표 연결선 57"/>
          <p:cNvCxnSpPr/>
          <p:nvPr/>
        </p:nvCxnSpPr>
        <p:spPr>
          <a:xfrm rot="16200000" flipH="1">
            <a:off x="5010162" y="4622637"/>
            <a:ext cx="450491" cy="3055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928662" y="571480"/>
            <a:ext cx="500066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2000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F</a:t>
            </a:r>
            <a:r>
              <a:rPr lang="en-US" altLang="ko-KR" sz="2400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-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분포의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백분위수 </a:t>
            </a:r>
            <a:r>
              <a:rPr lang="en-US" altLang="ko-KR" sz="2000" i="1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f</a:t>
            </a:r>
            <a:r>
              <a:rPr lang="en-US" altLang="ko-KR" sz="2000" i="1" baseline="-25000" dirty="0" err="1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a</a:t>
            </a:r>
            <a:r>
              <a:rPr lang="en-US" altLang="ko-KR" sz="2000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(</a:t>
            </a:r>
            <a:r>
              <a:rPr lang="en-US" altLang="ko-KR" sz="2000" i="1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m,n</a:t>
            </a:r>
            <a:r>
              <a:rPr lang="en-US" altLang="ko-KR" sz="2000" i="1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)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을 구하는 방법 </a:t>
            </a:r>
            <a:r>
              <a:rPr lang="ko-KR" altLang="en-US" sz="2400" i="1" baseline="-25000" dirty="0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 </a:t>
            </a:r>
            <a:r>
              <a:rPr lang="ko-KR" altLang="en-US" sz="2400" i="1" dirty="0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  </a:t>
            </a:r>
            <a:endParaRPr lang="en-US" altLang="ko-KR" dirty="0" smtClean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00100" y="1714488"/>
          <a:ext cx="7572428" cy="4328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4"/>
                <a:gridCol w="642942"/>
                <a:gridCol w="714380"/>
                <a:gridCol w="714380"/>
                <a:gridCol w="642942"/>
                <a:gridCol w="714378"/>
                <a:gridCol w="714382"/>
                <a:gridCol w="714380"/>
                <a:gridCol w="714380"/>
                <a:gridCol w="714380"/>
                <a:gridCol w="714380"/>
              </a:tblGrid>
              <a:tr h="2403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분모의자유도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  <a:latin typeface="Symbol" pitchFamily="18" charset="2"/>
                        </a:rPr>
                        <a:t>a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Symbol" pitchFamily="18" charset="2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분자의 자유도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41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>
                        <a:latin typeface="Book Antiqua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71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0.010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4.54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4.32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4.19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4.11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4.05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4.01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3.98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3.95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3.94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371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0.050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7.71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6.94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6.59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6.39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6.26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6.16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6.09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6.04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6.00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71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0.025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12.22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10.65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9.98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 smtClean="0">
                          <a:latin typeface="Book Antiqua" pitchFamily="18" charset="0"/>
                        </a:rPr>
                        <a:t>9.60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9.36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9.20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7.07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8.98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8.90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71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0.005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21.20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18.00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16.69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 smtClean="0">
                          <a:latin typeface="Book Antiqua" pitchFamily="18" charset="0"/>
                        </a:rPr>
                        <a:t>15.98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15.52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15.21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14.98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14.80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14.66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71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0.001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74.14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61.25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56.18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 smtClean="0">
                          <a:latin typeface="Book Antiqua" pitchFamily="18" charset="0"/>
                        </a:rPr>
                        <a:t>53.44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51.71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50.53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49.66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49.00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48.47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714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71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0.010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4.06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3.78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3.62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3.52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3.45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3.40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3.37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3.34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3.32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71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0.050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6.61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5.79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5.41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 smtClean="0">
                          <a:latin typeface="Book Antiqua" pitchFamily="18" charset="0"/>
                        </a:rPr>
                        <a:t>5.19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5.05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4.95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4.88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4.82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4.77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71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0.025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10.01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8.43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7.76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 smtClean="0">
                          <a:latin typeface="Book Antiqua" pitchFamily="18" charset="0"/>
                        </a:rPr>
                        <a:t>7.39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7.15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6.98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6.85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6.76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6.68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71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0.005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16.26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13.27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12.06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 smtClean="0">
                          <a:latin typeface="Book Antiqua" pitchFamily="18" charset="0"/>
                        </a:rPr>
                        <a:t>11.39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10.97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10.67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10.46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10.29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10.16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371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0.001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47.18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37.12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33.20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dirty="0" smtClean="0">
                          <a:latin typeface="Book Antiqua" pitchFamily="18" charset="0"/>
                        </a:rPr>
                        <a:t>31.09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29.75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28.83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28.16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27.65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Book Antiqua" pitchFamily="18" charset="0"/>
                        </a:rPr>
                        <a:t>27.24</a:t>
                      </a:r>
                      <a:endParaRPr lang="ko-KR" altLang="en-US" sz="1600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rot="5400000">
            <a:off x="2791028" y="3208916"/>
            <a:ext cx="3275399" cy="79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4489471" y="1365238"/>
          <a:ext cx="3082925" cy="349250"/>
        </p:xfrm>
        <a:graphic>
          <a:graphicData uri="http://schemas.openxmlformats.org/presentationml/2006/ole">
            <p:oleObj spid="_x0000_s685059" name="Equation" r:id="rId4" imgW="2070000" imgH="2412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71604" y="2357430"/>
            <a:ext cx="571504" cy="3643338"/>
          </a:xfrm>
          <a:prstGeom prst="roundRect">
            <a:avLst/>
          </a:prstGeom>
          <a:solidFill>
            <a:srgbClr val="63C7F9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1643836" y="2000240"/>
            <a:ext cx="856462" cy="794"/>
          </a:xfrm>
          <a:prstGeom prst="straightConnector1">
            <a:avLst/>
          </a:prstGeom>
          <a:ln>
            <a:solidFill>
              <a:srgbClr val="FF66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0166" y="128586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꼬리확률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지수분포와 감마분포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3802" y="540658"/>
            <a:ext cx="2962671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5.2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지수분포와 감마분포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0034" y="1285860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1538" y="1214422"/>
            <a:ext cx="7429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년 동안 교차로에서 발생하는 교통사고가 평균 </a:t>
            </a:r>
            <a:r>
              <a:rPr lang="en-US" altLang="ko-KR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회인 </a:t>
            </a:r>
            <a:r>
              <a:rPr lang="ko-KR" altLang="en-US" dirty="0" err="1" smtClean="0">
                <a:latin typeface="Book Antiqua" pitchFamily="18" charset="0"/>
              </a:rPr>
              <a:t>포아송분포에</a:t>
            </a:r>
            <a:r>
              <a:rPr lang="ko-KR" altLang="en-US" dirty="0" smtClean="0">
                <a:latin typeface="Book Antiqua" pitchFamily="18" charset="0"/>
              </a:rPr>
              <a:t> 따라 발생한다고 하자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어느 날부터 관측한 이후로 처음 사고가 발생할 때까지 걸리는 시간에 대한 확률모형을 구한다고 하자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이때 사고건수를 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라 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처음 사고가 발생할 때까지 걸리는 시간을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ko-KR" altLang="en-US" dirty="0" smtClean="0">
                <a:latin typeface="Book Antiqua" pitchFamily="18" charset="0"/>
              </a:rPr>
              <a:t>라 하자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그러면 </a:t>
            </a:r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en-US" altLang="ko-KR" i="1" dirty="0" smtClean="0">
                <a:latin typeface="Book Antiqua" pitchFamily="18" charset="0"/>
              </a:rPr>
              <a:t>T &gt; t</a:t>
            </a:r>
            <a:r>
              <a:rPr lang="en-US" altLang="ko-KR" dirty="0" smtClean="0">
                <a:latin typeface="Book Antiqua" pitchFamily="18" charset="0"/>
              </a:rPr>
              <a:t>]</a:t>
            </a:r>
            <a:r>
              <a:rPr lang="ko-KR" altLang="en-US" dirty="0" smtClean="0">
                <a:latin typeface="Book Antiqua" pitchFamily="18" charset="0"/>
              </a:rPr>
              <a:t>인 사건은 관측을 시작한 이후로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ko-KR" altLang="en-US" dirty="0" smtClean="0">
                <a:latin typeface="Book Antiqua" pitchFamily="18" charset="0"/>
              </a:rPr>
              <a:t>시간을 초과한 이후에 교통사고가 발생함을 의미하고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이것은 </a:t>
            </a:r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en-US" altLang="ko-KR" i="1" dirty="0" smtClean="0">
                <a:latin typeface="Book Antiqua" pitchFamily="18" charset="0"/>
              </a:rPr>
              <a:t>0,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dirty="0" smtClean="0">
                <a:latin typeface="Book Antiqua" pitchFamily="18" charset="0"/>
              </a:rPr>
              <a:t>]</a:t>
            </a:r>
            <a:r>
              <a:rPr lang="ko-KR" altLang="en-US" dirty="0" smtClean="0">
                <a:latin typeface="Book Antiqua" pitchFamily="18" charset="0"/>
              </a:rPr>
              <a:t>에서 사고가 전혀 발생하지 않음을 의미한다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즉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두 사건 </a:t>
            </a:r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en-US" altLang="ko-KR" i="1" dirty="0" smtClean="0">
                <a:latin typeface="Book Antiqua" pitchFamily="18" charset="0"/>
              </a:rPr>
              <a:t>T &gt; t</a:t>
            </a:r>
            <a:r>
              <a:rPr lang="en-US" altLang="ko-KR" dirty="0" smtClean="0">
                <a:latin typeface="Book Antiqua" pitchFamily="18" charset="0"/>
              </a:rPr>
              <a:t>]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en-US" altLang="ko-KR" i="1" dirty="0" smtClean="0">
                <a:latin typeface="Book Antiqua" pitchFamily="18" charset="0"/>
              </a:rPr>
              <a:t>X(t) = 0</a:t>
            </a:r>
            <a:r>
              <a:rPr lang="en-US" altLang="ko-KR" dirty="0" smtClean="0">
                <a:latin typeface="Book Antiqua" pitchFamily="18" charset="0"/>
              </a:rPr>
              <a:t>]</a:t>
            </a:r>
            <a:r>
              <a:rPr lang="ko-KR" altLang="en-US" dirty="0" smtClean="0">
                <a:latin typeface="Book Antiqua" pitchFamily="18" charset="0"/>
              </a:rPr>
              <a:t>은 동치이다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따라서 다음 확률을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59202" y="4267200"/>
            <a:ext cx="3898736" cy="1773238"/>
            <a:chOff x="2459202" y="4267200"/>
            <a:chExt cx="3898736" cy="1773238"/>
          </a:xfrm>
        </p:grpSpPr>
        <p:graphicFrame>
          <p:nvGraphicFramePr>
            <p:cNvPr id="647169" name="Object 27"/>
            <p:cNvGraphicFramePr>
              <a:graphicFrameLocks noChangeAspect="1"/>
            </p:cNvGraphicFramePr>
            <p:nvPr/>
          </p:nvGraphicFramePr>
          <p:xfrm>
            <a:off x="2817813" y="4267200"/>
            <a:ext cx="3540125" cy="1773238"/>
          </p:xfrm>
          <a:graphic>
            <a:graphicData uri="http://schemas.openxmlformats.org/presentationml/2006/ole">
              <p:oleObj spid="_x0000_s647169" name="Equation" r:id="rId4" imgW="2374560" imgH="1218960" progId="Equation.DSMT4">
                <p:embed/>
              </p:oleObj>
            </a:graphicData>
          </a:graphic>
        </p:graphicFrame>
        <p:sp>
          <p:nvSpPr>
            <p:cNvPr id="10" name="오른쪽 화살표 9"/>
            <p:cNvSpPr/>
            <p:nvPr/>
          </p:nvSpPr>
          <p:spPr>
            <a:xfrm>
              <a:off x="2459202" y="5167771"/>
              <a:ext cx="285752" cy="2143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60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0034" y="642918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1538" y="571480"/>
            <a:ext cx="742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X ~ F(4, 5)</a:t>
            </a:r>
            <a:r>
              <a:rPr lang="ko-KR" altLang="en-US" dirty="0" smtClean="0">
                <a:latin typeface="Book Antiqua" pitchFamily="18" charset="0"/>
              </a:rPr>
              <a:t>에 대하여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i="1" dirty="0" smtClean="0">
                <a:latin typeface="Book Antiqua" pitchFamily="18" charset="0"/>
                <a:ea typeface="+mn-ea"/>
              </a:rPr>
              <a:t>P(X &gt; f</a:t>
            </a:r>
            <a:r>
              <a:rPr lang="en-US" altLang="ko-KR" i="1" baseline="-25000" dirty="0" smtClean="0">
                <a:latin typeface="Book Antiqua" pitchFamily="18" charset="0"/>
                <a:ea typeface="+mn-ea"/>
              </a:rPr>
              <a:t>0.05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(4,5)) = 0.05</a:t>
            </a:r>
            <a:r>
              <a:rPr lang="ko-KR" altLang="en-US" dirty="0" smtClean="0">
                <a:latin typeface="Book Antiqua" pitchFamily="18" charset="0"/>
              </a:rPr>
              <a:t>를 만족하는 </a:t>
            </a:r>
            <a:r>
              <a:rPr lang="en-US" altLang="ko-KR" i="1" dirty="0" smtClean="0"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</a:rPr>
              <a:t>0.05</a:t>
            </a:r>
            <a:r>
              <a:rPr lang="en-US" altLang="ko-KR" i="1" dirty="0" smtClean="0">
                <a:latin typeface="Book Antiqua" pitchFamily="18" charset="0"/>
              </a:rPr>
              <a:t>(4,5)</a:t>
            </a:r>
            <a:r>
              <a:rPr lang="ko-KR" altLang="en-US" dirty="0" smtClean="0">
                <a:latin typeface="Book Antiqua" pitchFamily="18" charset="0"/>
              </a:rPr>
              <a:t>는 </a:t>
            </a:r>
            <a:r>
              <a:rPr lang="en-US" altLang="ko-KR" dirty="0" smtClean="0">
                <a:latin typeface="Book Antiqua" pitchFamily="18" charset="0"/>
              </a:rPr>
              <a:t>5.19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en-US" altLang="ko-KR" i="1" dirty="0" smtClean="0">
                <a:latin typeface="Book Antiqua" pitchFamily="18" charset="0"/>
              </a:rPr>
              <a:t>P(X &gt; f</a:t>
            </a:r>
            <a:r>
              <a:rPr lang="en-US" altLang="ko-KR" i="1" baseline="-25000" dirty="0" smtClean="0">
                <a:latin typeface="Book Antiqua" pitchFamily="18" charset="0"/>
              </a:rPr>
              <a:t>0.95</a:t>
            </a:r>
            <a:r>
              <a:rPr lang="en-US" altLang="ko-KR" i="1" dirty="0" smtClean="0">
                <a:latin typeface="Book Antiqua" pitchFamily="18" charset="0"/>
              </a:rPr>
              <a:t>(4,5)) = 0.05</a:t>
            </a:r>
            <a:r>
              <a:rPr lang="ko-KR" altLang="en-US" dirty="0" smtClean="0">
                <a:latin typeface="Book Antiqua" pitchFamily="18" charset="0"/>
              </a:rPr>
              <a:t>를 만족하는 </a:t>
            </a:r>
            <a:r>
              <a:rPr lang="en-US" altLang="ko-KR" i="1" dirty="0" smtClean="0"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latin typeface="Book Antiqua" pitchFamily="18" charset="0"/>
              </a:rPr>
              <a:t>0.95</a:t>
            </a:r>
            <a:r>
              <a:rPr lang="en-US" altLang="ko-KR" i="1" dirty="0" smtClean="0">
                <a:latin typeface="Book Antiqua" pitchFamily="18" charset="0"/>
              </a:rPr>
              <a:t>(4,5)</a:t>
            </a:r>
            <a:r>
              <a:rPr lang="ko-KR" altLang="en-US" dirty="0" smtClean="0">
                <a:latin typeface="Book Antiqua" pitchFamily="18" charset="0"/>
              </a:rPr>
              <a:t>는 </a:t>
            </a:r>
            <a:r>
              <a:rPr lang="en-US" altLang="ko-KR" dirty="0" smtClean="0">
                <a:latin typeface="Book Antiqua" pitchFamily="18" charset="0"/>
              </a:rPr>
              <a:t>0.1597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2743200" y="1903413"/>
          <a:ext cx="3251200" cy="581025"/>
        </p:xfrm>
        <a:graphic>
          <a:graphicData uri="http://schemas.openxmlformats.org/presentationml/2006/ole">
            <p:oleObj spid="_x0000_s693250" name="Equation" r:id="rId4" imgW="2361960" imgH="43164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428727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42" y="3234754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 ~ F(4, 5)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대하여 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 &gt; f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0.025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) = 0.025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</a:t>
            </a:r>
            <a:r>
              <a:rPr lang="ko-KR" altLang="en-US" i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0.025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       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0.99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(4, 5)</a:t>
            </a:r>
            <a:endParaRPr lang="ko-KR" altLang="en-US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4734952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F -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분포표로부터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f</a:t>
            </a:r>
            <a:r>
              <a:rPr lang="en-US" altLang="ko-KR" i="1" baseline="-25000" dirty="0" smtClean="0">
                <a:solidFill>
                  <a:schemeClr val="tx2"/>
                </a:solidFill>
                <a:latin typeface="Book Antiqua" pitchFamily="18" charset="0"/>
              </a:rPr>
              <a:t>0.025</a:t>
            </a:r>
            <a:r>
              <a:rPr lang="ko-KR" altLang="en-US" i="1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(4, 5) = 7.39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(2)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943062" y="5195904"/>
          <a:ext cx="3322638" cy="590550"/>
        </p:xfrm>
        <a:graphic>
          <a:graphicData uri="http://schemas.openxmlformats.org/presentationml/2006/ole">
            <p:oleObj spid="_x0000_s693251" name="Equation" r:id="rId5" imgW="23619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00232" y="4990362"/>
            <a:ext cx="5000660" cy="79609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85984" y="2928934"/>
            <a:ext cx="4429156" cy="107157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50825" y="5794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827088" y="571480"/>
            <a:ext cx="7959725" cy="1357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로그정규분포</a:t>
            </a:r>
            <a:r>
              <a:rPr lang="en-US" altLang="ko-KR" sz="2400" dirty="0" smtClean="0">
                <a:latin typeface="Book Antiqua" pitchFamily="18" charset="0"/>
              </a:rPr>
              <a:t>(log-normal distribution)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정규확률변수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Y ~ N(</a:t>
            </a:r>
            <a:r>
              <a:rPr lang="en-US" altLang="ko-KR" sz="2400" i="1" dirty="0" smtClean="0">
                <a:latin typeface="Symbol" pitchFamily="18" charset="2"/>
              </a:rPr>
              <a:t>m</a:t>
            </a:r>
            <a:r>
              <a:rPr lang="en-US" altLang="ko-KR" sz="2400" i="1" dirty="0" smtClean="0">
                <a:latin typeface="Book Antiqua" pitchFamily="18" charset="0"/>
              </a:rPr>
              <a:t>, </a:t>
            </a:r>
            <a:r>
              <a:rPr lang="en-US" altLang="ko-KR" sz="2400" i="1" dirty="0" smtClean="0">
                <a:latin typeface="Symbol" pitchFamily="18" charset="2"/>
              </a:rPr>
              <a:t>s</a:t>
            </a:r>
            <a:r>
              <a:rPr lang="en-US" altLang="ko-KR" sz="2400" i="1" baseline="40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)</a:t>
            </a:r>
            <a:r>
              <a:rPr lang="ko-KR" altLang="en-US" sz="2400" dirty="0" smtClean="0">
                <a:latin typeface="Book Antiqua" pitchFamily="18" charset="0"/>
              </a:rPr>
              <a:t>에 대하여 </a:t>
            </a:r>
            <a:r>
              <a:rPr lang="en-US" altLang="ko-KR" sz="2400" i="1" dirty="0" smtClean="0">
                <a:latin typeface="Book Antiqua" pitchFamily="18" charset="0"/>
              </a:rPr>
              <a:t>X = </a:t>
            </a:r>
            <a:r>
              <a:rPr lang="en-US" altLang="ko-KR" sz="2400" i="1" dirty="0" err="1" smtClean="0">
                <a:latin typeface="Book Antiqua" pitchFamily="18" charset="0"/>
              </a:rPr>
              <a:t>e</a:t>
            </a:r>
            <a:r>
              <a:rPr lang="en-US" altLang="ko-KR" sz="2400" i="1" baseline="40000" dirty="0" err="1" smtClean="0">
                <a:latin typeface="Book Antiqua" pitchFamily="18" charset="0"/>
              </a:rPr>
              <a:t>Y</a:t>
            </a:r>
            <a:r>
              <a:rPr lang="ko-KR" altLang="en-US" sz="2400" dirty="0" smtClean="0">
                <a:latin typeface="Book Antiqua" pitchFamily="18" charset="0"/>
              </a:rPr>
              <a:t>의 확률분포를 모수 </a:t>
            </a:r>
            <a:r>
              <a:rPr lang="en-US" altLang="ko-KR" sz="2400" i="1" dirty="0" smtClean="0">
                <a:latin typeface="Symbol" pitchFamily="18" charset="2"/>
              </a:rPr>
              <a:t>m</a:t>
            </a:r>
            <a:r>
              <a:rPr lang="en-US" altLang="ko-KR" sz="2400" i="1" dirty="0" smtClean="0">
                <a:latin typeface="Book Antiqua" pitchFamily="18" charset="0"/>
              </a:rPr>
              <a:t>, </a:t>
            </a:r>
            <a:r>
              <a:rPr lang="en-US" altLang="ko-KR" sz="2400" i="1" dirty="0" smtClean="0">
                <a:latin typeface="Symbol" pitchFamily="18" charset="2"/>
              </a:rPr>
              <a:t>s</a:t>
            </a:r>
            <a:r>
              <a:rPr lang="en-US" altLang="ko-KR" sz="2400" i="1" baseline="40000" dirty="0" smtClean="0">
                <a:latin typeface="Book Antiqua" pitchFamily="18" charset="0"/>
              </a:rPr>
              <a:t>2</a:t>
            </a:r>
            <a:r>
              <a:rPr lang="ko-KR" altLang="en-US" sz="2400" dirty="0" smtClean="0">
                <a:latin typeface="Book Antiqua" pitchFamily="18" charset="0"/>
              </a:rPr>
              <a:t>인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로그정규분포라 하며</a:t>
            </a:r>
            <a:r>
              <a:rPr lang="en-US" altLang="ko-KR" sz="2400" dirty="0" smtClean="0">
                <a:latin typeface="Book Antiqua" pitchFamily="18" charset="0"/>
              </a:rPr>
              <a:t>,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Book Antiqua" pitchFamily="18" charset="0"/>
              </a:rPr>
              <a:t>X ~ </a:t>
            </a:r>
            <a:r>
              <a:rPr lang="en-US" altLang="ko-KR" sz="2400" i="1" dirty="0" err="1" smtClean="0">
                <a:latin typeface="Book Antiqua" pitchFamily="18" charset="0"/>
              </a:rPr>
              <a:t>LogN</a:t>
            </a:r>
            <a:r>
              <a:rPr lang="en-US" altLang="ko-KR" sz="2400" i="1" dirty="0" smtClean="0">
                <a:latin typeface="Book Antiqua" pitchFamily="18" charset="0"/>
              </a:rPr>
              <a:t>(</a:t>
            </a:r>
            <a:r>
              <a:rPr lang="en-US" altLang="ko-KR" sz="2400" i="1" dirty="0" smtClean="0">
                <a:latin typeface="Symbol" pitchFamily="18" charset="2"/>
              </a:rPr>
              <a:t>m</a:t>
            </a:r>
            <a:r>
              <a:rPr lang="en-US" altLang="ko-KR" sz="2400" i="1" dirty="0" smtClean="0">
                <a:latin typeface="Book Antiqua" pitchFamily="18" charset="0"/>
              </a:rPr>
              <a:t>, </a:t>
            </a:r>
            <a:r>
              <a:rPr lang="en-US" altLang="ko-KR" sz="2400" i="1" dirty="0" smtClean="0">
                <a:latin typeface="Symbol" pitchFamily="18" charset="2"/>
              </a:rPr>
              <a:t>s</a:t>
            </a:r>
            <a:r>
              <a:rPr lang="en-US" altLang="ko-KR" sz="2400" i="1" baseline="40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)</a:t>
            </a:r>
            <a:r>
              <a:rPr lang="ko-KR" altLang="en-US" sz="2400" dirty="0" smtClean="0">
                <a:latin typeface="Book Antiqua" pitchFamily="18" charset="0"/>
              </a:rPr>
              <a:t>으로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34" name="Object 27"/>
          <p:cNvGraphicFramePr>
            <a:graphicFrameLocks noChangeAspect="1"/>
          </p:cNvGraphicFramePr>
          <p:nvPr/>
        </p:nvGraphicFramePr>
        <p:xfrm>
          <a:off x="2478088" y="3079752"/>
          <a:ext cx="3973512" cy="701675"/>
        </p:xfrm>
        <a:graphic>
          <a:graphicData uri="http://schemas.openxmlformats.org/presentationml/2006/ole">
            <p:oleObj spid="_x0000_s686086" name="Equation" r:id="rId4" imgW="2666880" imgH="482400" progId="Equation.DSMT4">
              <p:embed/>
            </p:oleObj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928662" y="2285992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확률밀도함수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28662" y="4286256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평균과 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37" name="Object 27"/>
          <p:cNvGraphicFramePr>
            <a:graphicFrameLocks noChangeAspect="1"/>
          </p:cNvGraphicFramePr>
          <p:nvPr/>
        </p:nvGraphicFramePr>
        <p:xfrm>
          <a:off x="2124075" y="5008477"/>
          <a:ext cx="4676775" cy="701675"/>
        </p:xfrm>
        <a:graphic>
          <a:graphicData uri="http://schemas.openxmlformats.org/presentationml/2006/ole">
            <p:oleObj spid="_x0000_s686087" name="Equation" r:id="rId5" imgW="313668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62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43108" y="1245244"/>
            <a:ext cx="4714908" cy="928694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Object 27"/>
          <p:cNvGraphicFramePr>
            <a:graphicFrameLocks noChangeAspect="1"/>
          </p:cNvGraphicFramePr>
          <p:nvPr/>
        </p:nvGraphicFramePr>
        <p:xfrm>
          <a:off x="2279650" y="1401763"/>
          <a:ext cx="4370388" cy="628650"/>
        </p:xfrm>
        <a:graphic>
          <a:graphicData uri="http://schemas.openxmlformats.org/presentationml/2006/ole">
            <p:oleObj spid="_x0000_s619523" name="Equation" r:id="rId4" imgW="2933640" imgH="431640" progId="Equation.DSMT4">
              <p:embed/>
            </p:oleObj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928662" y="571480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분포함수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1" name="Picture 8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2413" y="2906731"/>
            <a:ext cx="8640762" cy="3094037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00034" y="2500306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모수에</a:t>
            </a:r>
            <a:r>
              <a:rPr lang="ko-KR" altLang="en-US" dirty="0" smtClean="0"/>
              <a:t> 따른 로그정규분포 확률밀도함수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63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312419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842" y="2071678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= 2, </a:t>
            </a:r>
            <a:r>
              <a:rPr lang="en-US" altLang="ko-KR" dirty="0" smtClean="0">
                <a:solidFill>
                  <a:schemeClr val="tx1"/>
                </a:solidFill>
                <a:latin typeface="Symbol" pitchFamily="18" charset="2"/>
              </a:rPr>
              <a:t>s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= 0.04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로그정규분포에 따를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평균과 표준편차           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       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P(X ≥ 8)</a:t>
            </a:r>
            <a:endParaRPr lang="ko-KR" altLang="en-US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034" y="3571876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(1)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 ~</a:t>
            </a:r>
            <a:r>
              <a:rPr lang="en-US" altLang="ko-KR" i="1" dirty="0" smtClean="0">
                <a:latin typeface="Book Antiqua" pitchFamily="18" charset="0"/>
              </a:rPr>
              <a:t> </a:t>
            </a:r>
            <a:r>
              <a:rPr lang="en-US" altLang="ko-KR" i="1" dirty="0" err="1" smtClean="0">
                <a:latin typeface="Book Antiqua" pitchFamily="18" charset="0"/>
              </a:rPr>
              <a:t>LogN</a:t>
            </a:r>
            <a:r>
              <a:rPr lang="en-US" altLang="ko-KR" i="1" dirty="0" smtClean="0">
                <a:latin typeface="Book Antiqua" pitchFamily="18" charset="0"/>
              </a:rPr>
              <a:t>(2, 0.04)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이므로 평균과 표준편차는 각각 다음과 같다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(2)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893692" y="5410218"/>
          <a:ext cx="6484938" cy="590550"/>
        </p:xfrm>
        <a:graphic>
          <a:graphicData uri="http://schemas.openxmlformats.org/presentationml/2006/ole">
            <p:oleObj spid="_x0000_s624648" name="Equation" r:id="rId4" imgW="4609800" imgH="431640" progId="Equation.DSMT4">
              <p:embed/>
            </p:oleObj>
          </a:graphicData>
        </a:graphic>
      </p:graphicFrame>
      <p:graphicFrame>
        <p:nvGraphicFramePr>
          <p:cNvPr id="624649" name="Object 9"/>
          <p:cNvGraphicFramePr>
            <a:graphicFrameLocks noChangeAspect="1"/>
          </p:cNvGraphicFramePr>
          <p:nvPr/>
        </p:nvGraphicFramePr>
        <p:xfrm>
          <a:off x="1752600" y="3955974"/>
          <a:ext cx="4600575" cy="1422400"/>
        </p:xfrm>
        <a:graphic>
          <a:graphicData uri="http://schemas.openxmlformats.org/presentationml/2006/ole">
            <p:oleObj spid="_x0000_s624649" name="Equation" r:id="rId5" imgW="3085920" imgH="977760" progId="Equation.DSMT4">
              <p:embed/>
            </p:oleObj>
          </a:graphicData>
        </a:graphic>
      </p:graphicFrame>
      <p:sp>
        <p:nvSpPr>
          <p:cNvPr id="24" name="모서리가 둥근 직사각형 23"/>
          <p:cNvSpPr/>
          <p:nvPr/>
        </p:nvSpPr>
        <p:spPr>
          <a:xfrm>
            <a:off x="928662" y="571480"/>
            <a:ext cx="450059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100(1 – </a:t>
            </a:r>
            <a:r>
              <a:rPr lang="en-US" altLang="ko-KR" dirty="0" smtClean="0">
                <a:solidFill>
                  <a:srgbClr val="FFFF00"/>
                </a:solidFill>
                <a:latin typeface="Symbol" pitchFamily="18" charset="2"/>
                <a:ea typeface="휴먼엑스포" pitchFamily="18" charset="-127"/>
              </a:rPr>
              <a:t>a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)%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백분위수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624650" name="Object 10"/>
          <p:cNvGraphicFramePr>
            <a:graphicFrameLocks noChangeAspect="1"/>
          </p:cNvGraphicFramePr>
          <p:nvPr/>
        </p:nvGraphicFramePr>
        <p:xfrm>
          <a:off x="896938" y="1214438"/>
          <a:ext cx="6913562" cy="590550"/>
        </p:xfrm>
        <a:graphic>
          <a:graphicData uri="http://schemas.openxmlformats.org/presentationml/2006/ole">
            <p:oleObj spid="_x0000_s624650" name="Equation" r:id="rId6" imgW="49147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64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5918" y="3214686"/>
            <a:ext cx="5357850" cy="107157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0825" y="5794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27088" y="571480"/>
            <a:ext cx="7959725" cy="17145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이변량정규분포</a:t>
            </a:r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en-US" altLang="ko-KR" sz="2400" dirty="0" err="1" smtClean="0">
                <a:latin typeface="Book Antiqua" pitchFamily="18" charset="0"/>
              </a:rPr>
              <a:t>bivariate</a:t>
            </a:r>
            <a:r>
              <a:rPr lang="en-US" altLang="ko-KR" sz="2400" dirty="0" smtClean="0">
                <a:latin typeface="Book Antiqua" pitchFamily="18" charset="0"/>
              </a:rPr>
              <a:t> normal distribution)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양의 상수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dirty="0" err="1" smtClean="0">
                <a:latin typeface="Symbol" pitchFamily="18" charset="2"/>
              </a:rPr>
              <a:t>s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X</a:t>
            </a:r>
            <a:r>
              <a:rPr lang="en-US" altLang="ko-KR" sz="2400" i="1" dirty="0" smtClean="0">
                <a:latin typeface="Book Antiqua" pitchFamily="18" charset="0"/>
              </a:rPr>
              <a:t>, </a:t>
            </a:r>
            <a:r>
              <a:rPr lang="en-US" altLang="ko-KR" sz="2400" dirty="0" err="1" smtClean="0">
                <a:latin typeface="Symbol" pitchFamily="18" charset="2"/>
              </a:rPr>
              <a:t>s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Y</a:t>
            </a:r>
            <a:r>
              <a:rPr lang="ko-KR" altLang="en-US" sz="2400" dirty="0" smtClean="0">
                <a:latin typeface="Book Antiqua" pitchFamily="18" charset="0"/>
              </a:rPr>
              <a:t>와</a:t>
            </a:r>
            <a:r>
              <a:rPr lang="en-US" altLang="ko-KR" sz="2400" i="1" dirty="0" smtClean="0">
                <a:latin typeface="Book Antiqua" pitchFamily="18" charset="0"/>
              </a:rPr>
              <a:t> -∞ &lt; </a:t>
            </a:r>
            <a:r>
              <a:rPr lang="en-US" altLang="ko-KR" sz="2400" dirty="0" err="1" smtClean="0">
                <a:latin typeface="Symbol" pitchFamily="18" charset="2"/>
              </a:rPr>
              <a:t>m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X</a:t>
            </a:r>
            <a:r>
              <a:rPr lang="en-US" altLang="ko-KR" sz="2400" i="1" dirty="0" smtClean="0">
                <a:latin typeface="Book Antiqua" pitchFamily="18" charset="0"/>
              </a:rPr>
              <a:t>, </a:t>
            </a:r>
            <a:r>
              <a:rPr lang="en-US" altLang="ko-KR" sz="2400" dirty="0" err="1" smtClean="0">
                <a:latin typeface="Symbol" pitchFamily="18" charset="2"/>
              </a:rPr>
              <a:t>m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Y</a:t>
            </a:r>
            <a:r>
              <a:rPr lang="en-US" altLang="ko-KR" sz="2400" i="1" dirty="0" smtClean="0">
                <a:latin typeface="Book Antiqua" pitchFamily="18" charset="0"/>
              </a:rPr>
              <a:t> &lt; ∞, -1 &lt; </a:t>
            </a:r>
            <a:r>
              <a:rPr lang="en-US" altLang="ko-KR" sz="2400" i="1" dirty="0" smtClean="0">
                <a:latin typeface="Symbol" pitchFamily="18" charset="2"/>
              </a:rPr>
              <a:t>r</a:t>
            </a:r>
            <a:r>
              <a:rPr lang="en-US" altLang="ko-KR" sz="2400" i="1" dirty="0" smtClean="0">
                <a:latin typeface="Book Antiqua" pitchFamily="18" charset="0"/>
              </a:rPr>
              <a:t> &lt; 1</a:t>
            </a:r>
            <a:r>
              <a:rPr lang="ko-KR" altLang="en-US" sz="2400" dirty="0" smtClean="0">
                <a:latin typeface="Book Antiqua" pitchFamily="18" charset="0"/>
              </a:rPr>
              <a:t>에 대하여 다음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결합밀도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함수를 갖는 확률분포</a:t>
            </a:r>
            <a:r>
              <a:rPr lang="en-US" altLang="ko-KR" sz="2400" dirty="0" smtClean="0">
                <a:latin typeface="Book Antiqua" pitchFamily="18" charset="0"/>
              </a:rPr>
              <a:t>. </a:t>
            </a:r>
            <a:r>
              <a:rPr lang="ko-KR" altLang="en-US" sz="2400" dirty="0" smtClean="0">
                <a:latin typeface="Book Antiqua" pitchFamily="18" charset="0"/>
              </a:rPr>
              <a:t>이때                                      </a:t>
            </a:r>
            <a:r>
              <a:rPr lang="ko-KR" altLang="en-US" sz="2400" dirty="0" err="1" smtClean="0">
                <a:latin typeface="Book Antiqua" pitchFamily="18" charset="0"/>
              </a:rPr>
              <a:t>으로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ko-KR" altLang="en-US" sz="2400" dirty="0" err="1" smtClean="0">
                <a:latin typeface="Book Antiqua" pitchFamily="18" charset="0"/>
              </a:rPr>
              <a:t>나타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/>
        </p:nvGraphicFramePr>
        <p:xfrm>
          <a:off x="1958975" y="3373438"/>
          <a:ext cx="5013325" cy="684212"/>
        </p:xfrm>
        <a:graphic>
          <a:graphicData uri="http://schemas.openxmlformats.org/presentationml/2006/ole">
            <p:oleObj spid="_x0000_s689153" name="Equation" r:id="rId4" imgW="3365280" imgH="469800" progId="Equation.DSMT4">
              <p:embed/>
            </p:oleObj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928662" y="2571744"/>
            <a:ext cx="257176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결합확률밀도함수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689154" name="Object 27"/>
          <p:cNvGraphicFramePr>
            <a:graphicFrameLocks noChangeAspect="1"/>
          </p:cNvGraphicFramePr>
          <p:nvPr/>
        </p:nvGraphicFramePr>
        <p:xfrm>
          <a:off x="4704243" y="1435089"/>
          <a:ext cx="2763837" cy="350837"/>
        </p:xfrm>
        <a:graphic>
          <a:graphicData uri="http://schemas.openxmlformats.org/presentationml/2006/ole">
            <p:oleObj spid="_x0000_s689154" name="Equation" r:id="rId5" imgW="1854000" imgH="241200" progId="Equation.DSMT4">
              <p:embed/>
            </p:oleObj>
          </a:graphicData>
        </a:graphic>
      </p:graphicFrame>
      <p:graphicFrame>
        <p:nvGraphicFramePr>
          <p:cNvPr id="689155" name="Object 27"/>
          <p:cNvGraphicFramePr>
            <a:graphicFrameLocks noChangeAspect="1"/>
          </p:cNvGraphicFramePr>
          <p:nvPr/>
        </p:nvGraphicFramePr>
        <p:xfrm>
          <a:off x="2725763" y="4429132"/>
          <a:ext cx="5561013" cy="814388"/>
        </p:xfrm>
        <a:graphic>
          <a:graphicData uri="http://schemas.openxmlformats.org/presentationml/2006/ole">
            <p:oleObj spid="_x0000_s689155" name="Equation" r:id="rId6" imgW="3733560" imgH="55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65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12" name="Picture 16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2153390"/>
            <a:ext cx="3887787" cy="3216275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0034" y="157161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Y</a:t>
            </a:r>
            <a:r>
              <a:rPr lang="ko-KR" altLang="en-US" dirty="0" smtClean="0">
                <a:latin typeface="Book Antiqua" pitchFamily="18" charset="0"/>
              </a:rPr>
              <a:t>가 독립인 경우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Symbol" pitchFamily="18" charset="2"/>
              </a:rPr>
              <a:t>r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= 0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8662" y="571480"/>
            <a:ext cx="314327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이변량정규분포의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성질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mtClean="0">
                <a:solidFill>
                  <a:schemeClr val="tx1"/>
                </a:solidFill>
              </a:rPr>
              <a:pPr>
                <a:defRPr/>
              </a:pPr>
              <a:t>66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900113" y="561206"/>
            <a:ext cx="7672415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ko-KR" dirty="0">
                <a:latin typeface="Book Antiqua" pitchFamily="18" charset="0"/>
                <a:ea typeface="굴림" pitchFamily="50" charset="-127"/>
              </a:rPr>
              <a:t>(1) </a:t>
            </a:r>
            <a:r>
              <a:rPr lang="en-US" altLang="ko-KR" i="1" dirty="0">
                <a:latin typeface="Symbol" pitchFamily="18" charset="2"/>
                <a:ea typeface="굴림" pitchFamily="50" charset="-127"/>
              </a:rPr>
              <a:t>r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&gt; 0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이면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,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와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Y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가 양의 상관관계에 있으므로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와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Y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의 결합밀도함수는 직선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y = x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에 근접하는 영역에 집중된다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.</a:t>
            </a:r>
            <a:endParaRPr lang="en-US" altLang="ko-KR" i="1" dirty="0">
              <a:latin typeface="Book Antiqua" pitchFamily="18" charset="0"/>
              <a:ea typeface="굴림" pitchFamily="50" charset="-127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altLang="ko-KR" dirty="0">
                <a:latin typeface="Book Antiqua" pitchFamily="18" charset="0"/>
                <a:ea typeface="굴림" pitchFamily="50" charset="-127"/>
              </a:rPr>
              <a:t>(2) </a:t>
            </a:r>
            <a:r>
              <a:rPr lang="en-US" altLang="ko-KR" i="1" dirty="0">
                <a:latin typeface="Symbol" pitchFamily="18" charset="2"/>
                <a:ea typeface="굴림" pitchFamily="50" charset="-127"/>
              </a:rPr>
              <a:t>r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&lt; 0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이면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,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와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Y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가 음의 상관관계에 있으므로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X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와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Y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의 결합밀도함수는 직선 </a:t>
            </a:r>
            <a:r>
              <a:rPr lang="en-US" altLang="ko-KR" i="1" dirty="0">
                <a:latin typeface="Book Antiqua" pitchFamily="18" charset="0"/>
                <a:ea typeface="굴림" pitchFamily="50" charset="-127"/>
              </a:rPr>
              <a:t>y = -x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에 근접하는 영역에 집중된다</a:t>
            </a:r>
            <a:r>
              <a:rPr lang="en-US" altLang="ko-KR" dirty="0">
                <a:latin typeface="Book Antiqua" pitchFamily="18" charset="0"/>
                <a:ea typeface="굴림" pitchFamily="50" charset="-127"/>
              </a:rPr>
              <a:t>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11188" y="2214554"/>
            <a:ext cx="7921625" cy="4000528"/>
            <a:chOff x="611188" y="2214554"/>
            <a:chExt cx="7921625" cy="4000528"/>
          </a:xfrm>
        </p:grpSpPr>
        <p:pic>
          <p:nvPicPr>
            <p:cNvPr id="8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14500" y="6119832"/>
              <a:ext cx="5715000" cy="9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2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1188" y="2214554"/>
              <a:ext cx="7921625" cy="3044825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</p:pic>
        <p:sp>
          <p:nvSpPr>
            <p:cNvPr id="31" name="직사각형 30"/>
            <p:cNvSpPr/>
            <p:nvPr/>
          </p:nvSpPr>
          <p:spPr>
            <a:xfrm>
              <a:off x="1714480" y="5286388"/>
              <a:ext cx="1489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Symbol" pitchFamily="18" charset="2"/>
                  <a:ea typeface="굴림" pitchFamily="50" charset="-127"/>
                </a:rPr>
                <a:t>r</a:t>
              </a:r>
              <a:r>
                <a:rPr lang="en-US" altLang="ko-KR" dirty="0" smtClean="0">
                  <a:latin typeface="Book Antiqua" pitchFamily="18" charset="0"/>
                  <a:ea typeface="굴림" pitchFamily="50" charset="-127"/>
                </a:rPr>
                <a:t>  </a:t>
              </a:r>
              <a:r>
                <a:rPr lang="en-US" altLang="ko-KR" i="1" dirty="0" smtClean="0">
                  <a:latin typeface="Book Antiqua" pitchFamily="18" charset="0"/>
                  <a:ea typeface="굴림" pitchFamily="50" charset="-127"/>
                </a:rPr>
                <a:t>&gt; 0</a:t>
              </a:r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인 경우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926280" y="5286388"/>
              <a:ext cx="1489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Symbol" pitchFamily="18" charset="2"/>
                  <a:ea typeface="굴림" pitchFamily="50" charset="-127"/>
                </a:rPr>
                <a:t>r</a:t>
              </a:r>
              <a:r>
                <a:rPr lang="en-US" altLang="ko-KR" dirty="0" smtClean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i="1" dirty="0" smtClean="0">
                  <a:latin typeface="Book Antiqua" pitchFamily="18" charset="0"/>
                  <a:ea typeface="굴림" pitchFamily="50" charset="-127"/>
                </a:rPr>
                <a:t> &lt; 0</a:t>
              </a:r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인 경우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67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928662" y="571480"/>
            <a:ext cx="250033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주변밀도함수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633863" name="Object 27"/>
          <p:cNvGraphicFramePr>
            <a:graphicFrameLocks noChangeAspect="1"/>
          </p:cNvGraphicFramePr>
          <p:nvPr/>
        </p:nvGraphicFramePr>
        <p:xfrm>
          <a:off x="1716107" y="1285860"/>
          <a:ext cx="5713413" cy="1516062"/>
        </p:xfrm>
        <a:graphic>
          <a:graphicData uri="http://schemas.openxmlformats.org/presentationml/2006/ole">
            <p:oleObj spid="_x0000_s633863" name="Equation" r:id="rId4" imgW="3835080" imgH="1041120" progId="Equation.DSMT4">
              <p:embed/>
            </p:oleObj>
          </a:graphicData>
        </a:graphic>
      </p:graphicFrame>
      <p:sp>
        <p:nvSpPr>
          <p:cNvPr id="136" name="모서리가 둥근 직사각형 135"/>
          <p:cNvSpPr/>
          <p:nvPr/>
        </p:nvSpPr>
        <p:spPr>
          <a:xfrm>
            <a:off x="928662" y="3055946"/>
            <a:ext cx="250033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조건부밀도함수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137" name="Object 27"/>
          <p:cNvGraphicFramePr>
            <a:graphicFrameLocks noChangeAspect="1"/>
          </p:cNvGraphicFramePr>
          <p:nvPr/>
        </p:nvGraphicFramePr>
        <p:xfrm>
          <a:off x="1716088" y="3733800"/>
          <a:ext cx="5713412" cy="1589088"/>
        </p:xfrm>
        <a:graphic>
          <a:graphicData uri="http://schemas.openxmlformats.org/presentationml/2006/ole">
            <p:oleObj spid="_x0000_s633865" name="Equation" r:id="rId5" imgW="3835080" imgH="1091880" progId="Equation.DSMT4">
              <p:embed/>
            </p:oleObj>
          </a:graphicData>
        </a:graphic>
      </p:graphicFrame>
      <p:graphicFrame>
        <p:nvGraphicFramePr>
          <p:cNvPr id="633866" name="Object 27"/>
          <p:cNvGraphicFramePr>
            <a:graphicFrameLocks noChangeAspect="1"/>
          </p:cNvGraphicFramePr>
          <p:nvPr/>
        </p:nvGraphicFramePr>
        <p:xfrm>
          <a:off x="1146175" y="5429250"/>
          <a:ext cx="7285038" cy="627063"/>
        </p:xfrm>
        <a:graphic>
          <a:graphicData uri="http://schemas.openxmlformats.org/presentationml/2006/ole">
            <p:oleObj spid="_x0000_s633866" name="Equation" r:id="rId6" imgW="48891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정규분포에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68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034" y="264318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842" y="642918"/>
            <a:ext cx="7663934" cy="18928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6]</a:t>
            </a:r>
          </a:p>
          <a:p>
            <a:pPr>
              <a:spcBef>
                <a:spcPct val="50000"/>
              </a:spcBef>
            </a:pP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신혼부부를 대상으로 한 모집단에서 남편의 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(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X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와 아내의 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(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Y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는 이변량정규분포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(X, Y ) ~ N(176, 160, 1.0, 1.5, 0.6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에 따른다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.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        </a:t>
            </a:r>
            <a:endParaRPr lang="en-US" altLang="ko-KR" dirty="0" smtClean="0">
              <a:solidFill>
                <a:schemeClr val="tx1"/>
              </a:solidFill>
              <a:latin typeface="Book Antiqua" pitchFamily="18" charset="0"/>
              <a:ea typeface="굴림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남편의 키가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173cm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일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Y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의 조건부 확률분포</a:t>
            </a:r>
          </a:p>
          <a:p>
            <a:pPr>
              <a:spcBef>
                <a:spcPct val="5000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rPr>
              <a:t>P(154 &lt; Y &lt; 158|X = 173) = ?</a:t>
            </a:r>
            <a:endParaRPr lang="ko-KR" altLang="en-US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034" y="3090860"/>
            <a:ext cx="821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조건부 평균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    조건부 분산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따라서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Y|X=173 ~ N(157.3, 1.44)</a:t>
            </a: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(2)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37" name="Object 9"/>
          <p:cNvGraphicFramePr>
            <a:graphicFrameLocks noChangeAspect="1"/>
          </p:cNvGraphicFramePr>
          <p:nvPr/>
        </p:nvGraphicFramePr>
        <p:xfrm>
          <a:off x="2285984" y="3684672"/>
          <a:ext cx="3086100" cy="350837"/>
        </p:xfrm>
        <a:graphic>
          <a:graphicData uri="http://schemas.openxmlformats.org/presentationml/2006/ole">
            <p:oleObj spid="_x0000_s690177" name="Equation" r:id="rId4" imgW="2070000" imgH="241200" progId="Equation.DSMT4">
              <p:embed/>
            </p:oleObj>
          </a:graphicData>
        </a:graphic>
      </p:graphicFrame>
      <p:graphicFrame>
        <p:nvGraphicFramePr>
          <p:cNvPr id="690178" name="Object 2"/>
          <p:cNvGraphicFramePr>
            <a:graphicFrameLocks noChangeAspect="1"/>
          </p:cNvGraphicFramePr>
          <p:nvPr/>
        </p:nvGraphicFramePr>
        <p:xfrm>
          <a:off x="2316188" y="3027267"/>
          <a:ext cx="5827712" cy="627063"/>
        </p:xfrm>
        <a:graphic>
          <a:graphicData uri="http://schemas.openxmlformats.org/presentationml/2006/ole">
            <p:oleObj spid="_x0000_s690178" name="Equation" r:id="rId5" imgW="3911400" imgH="431640" progId="Equation.DSMT4">
              <p:embed/>
            </p:oleObj>
          </a:graphicData>
        </a:graphic>
      </p:graphicFrame>
      <p:graphicFrame>
        <p:nvGraphicFramePr>
          <p:cNvPr id="690179" name="Object 3"/>
          <p:cNvGraphicFramePr>
            <a:graphicFrameLocks noChangeAspect="1"/>
          </p:cNvGraphicFramePr>
          <p:nvPr/>
        </p:nvGraphicFramePr>
        <p:xfrm>
          <a:off x="958850" y="4676876"/>
          <a:ext cx="7227888" cy="1293812"/>
        </p:xfrm>
        <a:graphic>
          <a:graphicData uri="http://schemas.openxmlformats.org/presentationml/2006/ole">
            <p:oleObj spid="_x0000_s690179" name="Equation" r:id="rId6" imgW="485136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7422" y="2714620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The End</a:t>
            </a:r>
            <a:endParaRPr lang="ko-KR" altLang="en-US" sz="80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지수분포와 감마분포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50825" y="5794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827088" y="571480"/>
            <a:ext cx="7959725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지수분포</a:t>
            </a:r>
            <a:r>
              <a:rPr lang="en-US" altLang="ko-KR" sz="2400" dirty="0" smtClean="0">
                <a:latin typeface="Book Antiqua" pitchFamily="18" charset="0"/>
              </a:rPr>
              <a:t>(exponential distribution)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확률변수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 상태공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간 </a:t>
            </a:r>
            <a:r>
              <a:rPr lang="en-US" altLang="ko-KR" sz="2400" i="1" dirty="0" smtClean="0">
                <a:latin typeface="Book Antiqua" pitchFamily="18" charset="0"/>
              </a:rPr>
              <a:t>S</a:t>
            </a:r>
            <a:r>
              <a:rPr lang="en-US" altLang="ko-KR" sz="2400" i="1" baseline="-25000" dirty="0" smtClean="0">
                <a:latin typeface="Book Antiqua" pitchFamily="18" charset="0"/>
              </a:rPr>
              <a:t>X</a:t>
            </a:r>
            <a:r>
              <a:rPr lang="en-US" altLang="ko-KR" sz="2400" i="1" dirty="0" smtClean="0">
                <a:latin typeface="Book Antiqua" pitchFamily="18" charset="0"/>
              </a:rPr>
              <a:t>= </a:t>
            </a:r>
            <a:r>
              <a:rPr lang="en-US" altLang="ko-KR" sz="2400" dirty="0" smtClean="0">
                <a:latin typeface="Book Antiqua" pitchFamily="18" charset="0"/>
              </a:rPr>
              <a:t>{</a:t>
            </a:r>
            <a:r>
              <a:rPr lang="en-US" altLang="ko-KR" sz="2400" i="1" dirty="0" smtClean="0">
                <a:latin typeface="Book Antiqua" pitchFamily="18" charset="0"/>
              </a:rPr>
              <a:t>x : x &gt; 0</a:t>
            </a:r>
            <a:r>
              <a:rPr lang="en-US" altLang="ko-KR" sz="2400" dirty="0" smtClean="0">
                <a:latin typeface="Book Antiqua" pitchFamily="18" charset="0"/>
              </a:rPr>
              <a:t>}</a:t>
            </a:r>
            <a:r>
              <a:rPr lang="ko-KR" altLang="en-US" sz="2400" dirty="0" smtClean="0">
                <a:latin typeface="Book Antiqua" pitchFamily="18" charset="0"/>
              </a:rPr>
              <a:t>에서 다음 확률밀도함수를 갖는 확률분포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</a:p>
          <a:p>
            <a:r>
              <a:rPr lang="ko-KR" altLang="en-US" sz="2400" dirty="0" smtClean="0">
                <a:latin typeface="Book Antiqua" pitchFamily="18" charset="0"/>
              </a:rPr>
              <a:t>이때 </a:t>
            </a:r>
            <a:r>
              <a:rPr lang="en-US" altLang="ko-KR" sz="2400" i="1" dirty="0" smtClean="0">
                <a:latin typeface="Book Antiqua" pitchFamily="18" charset="0"/>
              </a:rPr>
              <a:t>X ~ Exp(</a:t>
            </a:r>
            <a:r>
              <a:rPr lang="en-US" altLang="ko-KR" sz="2400" i="1" dirty="0" smtClean="0">
                <a:latin typeface="Symbol" pitchFamily="18" charset="2"/>
              </a:rPr>
              <a:t>l</a:t>
            </a:r>
            <a:r>
              <a:rPr lang="en-US" altLang="ko-KR" sz="2400" i="1" dirty="0" smtClean="0">
                <a:latin typeface="Book Antiqua" pitchFamily="18" charset="0"/>
              </a:rPr>
              <a:t>)</a:t>
            </a:r>
            <a:r>
              <a:rPr lang="ko-KR" altLang="en-US" sz="2400" dirty="0" smtClean="0">
                <a:latin typeface="Book Antiqua" pitchFamily="18" charset="0"/>
              </a:rPr>
              <a:t>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71802" y="1928802"/>
            <a:ext cx="3214710" cy="93896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Object 27"/>
          <p:cNvGraphicFramePr>
            <a:graphicFrameLocks noChangeAspect="1"/>
          </p:cNvGraphicFramePr>
          <p:nvPr/>
        </p:nvGraphicFramePr>
        <p:xfrm>
          <a:off x="3278189" y="2069252"/>
          <a:ext cx="2801938" cy="701675"/>
        </p:xfrm>
        <a:graphic>
          <a:graphicData uri="http://schemas.openxmlformats.org/presentationml/2006/ole">
            <p:oleObj spid="_x0000_s645128" name="Equation" r:id="rId4" imgW="1879560" imgH="482400" progId="Equation.DSMT4">
              <p:embed/>
            </p:oleObj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928662" y="2071678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확률밀도함수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12778" y="2642388"/>
            <a:ext cx="5463591" cy="3501256"/>
            <a:chOff x="1812778" y="2561470"/>
            <a:chExt cx="5463591" cy="3501256"/>
          </a:xfrm>
        </p:grpSpPr>
        <p:sp>
          <p:nvSpPr>
            <p:cNvPr id="47" name="직사각형 46"/>
            <p:cNvSpPr/>
            <p:nvPr/>
          </p:nvSpPr>
          <p:spPr>
            <a:xfrm>
              <a:off x="1812778" y="5212646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0.5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pic>
          <p:nvPicPr>
            <p:cNvPr id="48" name="Picture 1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14546" y="3143248"/>
              <a:ext cx="4505325" cy="280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9" name="직선 화살표 연결선 48"/>
            <p:cNvCxnSpPr/>
            <p:nvPr/>
          </p:nvCxnSpPr>
          <p:spPr>
            <a:xfrm>
              <a:off x="2265436" y="5857892"/>
              <a:ext cx="4714908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rot="5400000" flipH="1" flipV="1">
              <a:off x="724622" y="4490296"/>
              <a:ext cx="3143272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6976287" y="567205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x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49326" y="256147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y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989958" y="478632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1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989958" y="391879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2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89958" y="306153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i="1" dirty="0" smtClean="0">
                  <a:latin typeface="Book Antiqua" pitchFamily="18" charset="0"/>
                </a:rPr>
                <a:t>3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graphicFrame>
          <p:nvGraphicFramePr>
            <p:cNvPr id="56" name="Object 15"/>
            <p:cNvGraphicFramePr>
              <a:graphicFrameLocks noChangeAspect="1"/>
            </p:cNvGraphicFramePr>
            <p:nvPr/>
          </p:nvGraphicFramePr>
          <p:xfrm>
            <a:off x="3857620" y="3500438"/>
            <a:ext cx="1055688" cy="319087"/>
          </p:xfrm>
          <a:graphic>
            <a:graphicData uri="http://schemas.openxmlformats.org/presentationml/2006/ole">
              <p:oleObj spid="_x0000_s645129" name="Equation" r:id="rId6" imgW="774360" imgH="241200" progId="Equation.DSMT4">
                <p:embed/>
              </p:oleObj>
            </a:graphicData>
          </a:graphic>
        </p:graphicFrame>
        <p:graphicFrame>
          <p:nvGraphicFramePr>
            <p:cNvPr id="57" name="Object 16"/>
            <p:cNvGraphicFramePr>
              <a:graphicFrameLocks noChangeAspect="1"/>
            </p:cNvGraphicFramePr>
            <p:nvPr/>
          </p:nvGraphicFramePr>
          <p:xfrm>
            <a:off x="3857620" y="4143380"/>
            <a:ext cx="1073150" cy="319088"/>
          </p:xfrm>
          <a:graphic>
            <a:graphicData uri="http://schemas.openxmlformats.org/presentationml/2006/ole">
              <p:oleObj spid="_x0000_s645130" name="Equation" r:id="rId7" imgW="787320" imgH="241200" progId="Equation.DSMT4">
                <p:embed/>
              </p:oleObj>
            </a:graphicData>
          </a:graphic>
        </p:graphicFrame>
        <p:graphicFrame>
          <p:nvGraphicFramePr>
            <p:cNvPr id="58" name="Object 17"/>
            <p:cNvGraphicFramePr>
              <a:graphicFrameLocks noChangeAspect="1"/>
            </p:cNvGraphicFramePr>
            <p:nvPr/>
          </p:nvGraphicFramePr>
          <p:xfrm>
            <a:off x="3857620" y="4643446"/>
            <a:ext cx="900113" cy="319087"/>
          </p:xfrm>
          <a:graphic>
            <a:graphicData uri="http://schemas.openxmlformats.org/presentationml/2006/ole">
              <p:oleObj spid="_x0000_s645131" name="Equation" r:id="rId8" imgW="660240" imgH="241200" progId="Equation.DSMT4">
                <p:embed/>
              </p:oleObj>
            </a:graphicData>
          </a:graphic>
        </p:graphicFrame>
        <p:graphicFrame>
          <p:nvGraphicFramePr>
            <p:cNvPr id="59" name="Object 19"/>
            <p:cNvGraphicFramePr>
              <a:graphicFrameLocks noChangeAspect="1"/>
            </p:cNvGraphicFramePr>
            <p:nvPr/>
          </p:nvGraphicFramePr>
          <p:xfrm>
            <a:off x="3857620" y="5072074"/>
            <a:ext cx="1419225" cy="319088"/>
          </p:xfrm>
          <a:graphic>
            <a:graphicData uri="http://schemas.openxmlformats.org/presentationml/2006/ole">
              <p:oleObj spid="_x0000_s645132" name="Equation" r:id="rId9" imgW="1041120" imgH="241200" progId="Equation.DSMT4">
                <p:embed/>
              </p:oleObj>
            </a:graphicData>
          </a:graphic>
        </p:graphicFrame>
        <p:cxnSp>
          <p:nvCxnSpPr>
            <p:cNvPr id="60" name="직선 화살표 연결선 59"/>
            <p:cNvCxnSpPr/>
            <p:nvPr/>
          </p:nvCxnSpPr>
          <p:spPr>
            <a:xfrm rot="10800000">
              <a:off x="2357422" y="4286256"/>
              <a:ext cx="1500198" cy="1588"/>
            </a:xfrm>
            <a:prstGeom prst="straightConnector1">
              <a:avLst/>
            </a:prstGeom>
            <a:ln>
              <a:solidFill>
                <a:srgbClr val="FF66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rot="10800000" flipV="1">
              <a:off x="2499548" y="4786322"/>
              <a:ext cx="1358072" cy="285752"/>
            </a:xfrm>
            <a:prstGeom prst="straightConnector1">
              <a:avLst/>
            </a:prstGeom>
            <a:ln>
              <a:solidFill>
                <a:srgbClr val="FF66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rot="10800000" flipV="1">
              <a:off x="2622626" y="5214950"/>
              <a:ext cx="1234994" cy="214314"/>
            </a:xfrm>
            <a:prstGeom prst="straightConnector1">
              <a:avLst/>
            </a:prstGeom>
            <a:ln>
              <a:solidFill>
                <a:srgbClr val="FF66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rot="10800000">
              <a:off x="2428862" y="3643314"/>
              <a:ext cx="1428759" cy="1588"/>
            </a:xfrm>
            <a:prstGeom prst="straightConnector1">
              <a:avLst/>
            </a:prstGeom>
            <a:ln>
              <a:solidFill>
                <a:srgbClr val="FF66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지수분포와 감마분포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71802" y="1255038"/>
            <a:ext cx="2857520" cy="79609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928662" y="571480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평균과 분산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3629025" y="1338235"/>
          <a:ext cx="1666875" cy="571500"/>
        </p:xfrm>
        <a:graphic>
          <a:graphicData uri="http://schemas.openxmlformats.org/presentationml/2006/ole">
            <p:oleObj spid="_x0000_s649222" name="Equation" r:id="rId4" imgW="1117440" imgH="393480" progId="Equation.DSMT4">
              <p:embed/>
            </p:oleObj>
          </a:graphicData>
        </a:graphic>
      </p:graphicFrame>
      <p:graphicFrame>
        <p:nvGraphicFramePr>
          <p:cNvPr id="649227" name="Object 27"/>
          <p:cNvGraphicFramePr>
            <a:graphicFrameLocks noChangeAspect="1"/>
          </p:cNvGraphicFramePr>
          <p:nvPr/>
        </p:nvGraphicFramePr>
        <p:xfrm>
          <a:off x="1376363" y="2357430"/>
          <a:ext cx="5540375" cy="2205037"/>
        </p:xfrm>
        <a:graphic>
          <a:graphicData uri="http://schemas.openxmlformats.org/presentationml/2006/ole">
            <p:oleObj spid="_x0000_s649227" name="Equation" r:id="rId5" imgW="3809880" imgH="1549080" progId="Equation.DSMT4">
              <p:embed/>
            </p:oleObj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928662" y="4786322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분포함수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649228" name="Object 27"/>
          <p:cNvGraphicFramePr>
            <a:graphicFrameLocks noChangeAspect="1"/>
          </p:cNvGraphicFramePr>
          <p:nvPr/>
        </p:nvGraphicFramePr>
        <p:xfrm>
          <a:off x="1638300" y="5494338"/>
          <a:ext cx="5448300" cy="506412"/>
        </p:xfrm>
        <a:graphic>
          <a:graphicData uri="http://schemas.openxmlformats.org/presentationml/2006/ole">
            <p:oleObj spid="_x0000_s649228" name="Equation" r:id="rId6" imgW="3746160" imgH="355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지수분포와 감마분포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42" y="550932"/>
            <a:ext cx="7663934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년 동안 교차로에서 발생하는 교통사고 발생시간의 간격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는 확률밀도함수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f(x) = 4e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-4x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, x &gt; 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으로 관측된다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관측을 시작한 이후로 한 달이 지난 후에 사고가 처음 발생할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달 안에 사고가 처음 발생할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평균적으로 사고가 발생하는 일 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271462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3160407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달은 </a:t>
            </a:r>
            <a:r>
              <a:rPr lang="en-US" altLang="ko-KR" dirty="0" smtClean="0">
                <a:latin typeface="Book Antiqua" pitchFamily="18" charset="0"/>
              </a:rPr>
              <a:t>1/12</a:t>
            </a:r>
            <a:r>
              <a:rPr lang="ko-KR" altLang="en-US" dirty="0" smtClean="0">
                <a:latin typeface="Book Antiqua" pitchFamily="18" charset="0"/>
              </a:rPr>
              <a:t>년 이므로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1" name="Object 27"/>
          <p:cNvGraphicFramePr>
            <a:graphicFrameLocks noChangeAspect="1"/>
          </p:cNvGraphicFramePr>
          <p:nvPr/>
        </p:nvGraphicFramePr>
        <p:xfrm>
          <a:off x="1925638" y="3621091"/>
          <a:ext cx="5211762" cy="379413"/>
        </p:xfrm>
        <a:graphic>
          <a:graphicData uri="http://schemas.openxmlformats.org/presentationml/2006/ole">
            <p:oleObj spid="_x0000_s541698" name="Equation" r:id="rId4" imgW="3759120" imgH="27936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034" y="413123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두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달은 </a:t>
            </a:r>
            <a:r>
              <a:rPr lang="en-US" altLang="ko-KR" dirty="0" smtClean="0">
                <a:latin typeface="Book Antiqua" pitchFamily="18" charset="0"/>
              </a:rPr>
              <a:t>1/6</a:t>
            </a:r>
            <a:r>
              <a:rPr lang="ko-KR" altLang="en-US" dirty="0" smtClean="0">
                <a:latin typeface="Book Antiqua" pitchFamily="18" charset="0"/>
              </a:rPr>
              <a:t>년 이므로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541699" name="Object 3"/>
          <p:cNvGraphicFramePr>
            <a:graphicFrameLocks noChangeAspect="1"/>
          </p:cNvGraphicFramePr>
          <p:nvPr/>
        </p:nvGraphicFramePr>
        <p:xfrm>
          <a:off x="2720975" y="4575175"/>
          <a:ext cx="3627438" cy="328613"/>
        </p:xfrm>
        <a:graphic>
          <a:graphicData uri="http://schemas.openxmlformats.org/presentationml/2006/ole">
            <p:oleObj spid="_x0000_s541699" name="Equation" r:id="rId5" imgW="2616120" imgH="2412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034" y="4988494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(3) </a:t>
            </a:r>
            <a:r>
              <a:rPr lang="ko-KR" altLang="en-US" dirty="0" smtClean="0">
                <a:latin typeface="Book Antiqua" pitchFamily="18" charset="0"/>
              </a:rPr>
              <a:t>사고일 수는 </a:t>
            </a:r>
            <a:r>
              <a:rPr lang="ko-KR" altLang="en-US" dirty="0" err="1" smtClean="0">
                <a:latin typeface="Book Antiqua" pitchFamily="18" charset="0"/>
              </a:rPr>
              <a:t>모수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l</a:t>
            </a:r>
            <a:r>
              <a:rPr lang="en-US" altLang="ko-KR" i="1" dirty="0" smtClean="0">
                <a:latin typeface="Book Antiqua" pitchFamily="18" charset="0"/>
              </a:rPr>
              <a:t> = 4</a:t>
            </a:r>
            <a:r>
              <a:rPr lang="ko-KR" altLang="en-US" dirty="0" smtClean="0">
                <a:latin typeface="Book Antiqua" pitchFamily="18" charset="0"/>
              </a:rPr>
              <a:t>인 지수분포를 이루므로 연평균 사고일 수는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dirty="0" smtClean="0">
                <a:latin typeface="Book Antiqua" pitchFamily="18" charset="0"/>
              </a:rPr>
              <a:t> = ¼</a:t>
            </a:r>
            <a:r>
              <a:rPr lang="ko-KR" altLang="en-US" dirty="0" smtClean="0">
                <a:latin typeface="Book Antiqua" pitchFamily="18" charset="0"/>
              </a:rPr>
              <a:t>년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즉 </a:t>
            </a:r>
            <a:r>
              <a:rPr lang="en-US" altLang="ko-KR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개월이다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11794</TotalTime>
  <Words>5004</Words>
  <Application>Microsoft Office PowerPoint</Application>
  <PresentationFormat>화면 슬라이드 쇼(4:3)</PresentationFormat>
  <Paragraphs>1096</Paragraphs>
  <Slides>69</Slides>
  <Notes>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69</vt:i4>
      </vt:variant>
    </vt:vector>
  </HeadingPairs>
  <TitlesOfParts>
    <vt:vector size="72" baseType="lpstr">
      <vt:lpstr>모양</vt:lpstr>
      <vt:lpstr>Equation</vt:lpstr>
      <vt:lpstr>MathType 6.0 Equation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1328</cp:revision>
  <dcterms:created xsi:type="dcterms:W3CDTF">2009-03-10T04:11:20Z</dcterms:created>
  <dcterms:modified xsi:type="dcterms:W3CDTF">2016-03-13T22:59:13Z</dcterms:modified>
</cp:coreProperties>
</file>