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9"/>
  </p:notesMasterIdLst>
  <p:handoutMasterIdLst>
    <p:handoutMasterId r:id="rId70"/>
  </p:handoutMasterIdLst>
  <p:sldIdLst>
    <p:sldId id="258" r:id="rId2"/>
    <p:sldId id="257" r:id="rId3"/>
    <p:sldId id="481" r:id="rId4"/>
    <p:sldId id="517" r:id="rId5"/>
    <p:sldId id="482" r:id="rId6"/>
    <p:sldId id="300" r:id="rId7"/>
    <p:sldId id="518" r:id="rId8"/>
    <p:sldId id="467" r:id="rId9"/>
    <p:sldId id="468" r:id="rId10"/>
    <p:sldId id="469" r:id="rId11"/>
    <p:sldId id="470" r:id="rId12"/>
    <p:sldId id="484" r:id="rId13"/>
    <p:sldId id="485" r:id="rId14"/>
    <p:sldId id="327" r:id="rId15"/>
    <p:sldId id="536" r:id="rId16"/>
    <p:sldId id="260" r:id="rId17"/>
    <p:sldId id="328" r:id="rId18"/>
    <p:sldId id="329" r:id="rId19"/>
    <p:sldId id="261" r:id="rId20"/>
    <p:sldId id="341" r:id="rId21"/>
    <p:sldId id="342" r:id="rId22"/>
    <p:sldId id="343" r:id="rId23"/>
    <p:sldId id="537" r:id="rId24"/>
    <p:sldId id="499" r:id="rId25"/>
    <p:sldId id="344" r:id="rId26"/>
    <p:sldId id="486" r:id="rId27"/>
    <p:sldId id="487" r:id="rId28"/>
    <p:sldId id="345" r:id="rId29"/>
    <p:sldId id="413" r:id="rId30"/>
    <p:sldId id="414" r:id="rId31"/>
    <p:sldId id="471" r:id="rId32"/>
    <p:sldId id="405" r:id="rId33"/>
    <p:sldId id="500" r:id="rId34"/>
    <p:sldId id="406" r:id="rId35"/>
    <p:sldId id="407" r:id="rId36"/>
    <p:sldId id="408" r:id="rId37"/>
    <p:sldId id="409" r:id="rId38"/>
    <p:sldId id="404" r:id="rId39"/>
    <p:sldId id="501" r:id="rId40"/>
    <p:sldId id="410" r:id="rId41"/>
    <p:sldId id="411" r:id="rId42"/>
    <p:sldId id="347" r:id="rId43"/>
    <p:sldId id="503" r:id="rId44"/>
    <p:sldId id="507" r:id="rId45"/>
    <p:sldId id="504" r:id="rId46"/>
    <p:sldId id="505" r:id="rId47"/>
    <p:sldId id="519" r:id="rId48"/>
    <p:sldId id="520" r:id="rId49"/>
    <p:sldId id="521" r:id="rId50"/>
    <p:sldId id="522" r:id="rId51"/>
    <p:sldId id="523" r:id="rId52"/>
    <p:sldId id="534" r:id="rId53"/>
    <p:sldId id="524" r:id="rId54"/>
    <p:sldId id="525" r:id="rId55"/>
    <p:sldId id="526" r:id="rId56"/>
    <p:sldId id="527" r:id="rId57"/>
    <p:sldId id="528" r:id="rId58"/>
    <p:sldId id="529" r:id="rId59"/>
    <p:sldId id="530" r:id="rId60"/>
    <p:sldId id="531" r:id="rId61"/>
    <p:sldId id="532" r:id="rId62"/>
    <p:sldId id="535" r:id="rId63"/>
    <p:sldId id="533" r:id="rId64"/>
    <p:sldId id="472" r:id="rId65"/>
    <p:sldId id="502" r:id="rId66"/>
    <p:sldId id="506" r:id="rId67"/>
    <p:sldId id="466" r:id="rId68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C0F3F4"/>
    <a:srgbClr val="00FF00"/>
    <a:srgbClr val="63C7F9"/>
    <a:srgbClr val="75FB78"/>
    <a:srgbClr val="777777"/>
    <a:srgbClr val="FFFFFF"/>
    <a:srgbClr val="0066FF"/>
    <a:srgbClr val="00CC00"/>
    <a:srgbClr val="808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8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4" Type="http://schemas.openxmlformats.org/officeDocument/2006/relationships/image" Target="../media/image6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4" Type="http://schemas.openxmlformats.org/officeDocument/2006/relationships/image" Target="../media/image6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4" Type="http://schemas.openxmlformats.org/officeDocument/2006/relationships/image" Target="../media/image71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4855C3-06D7-48AA-BB59-C4D02DBCE520}" type="datetimeFigureOut">
              <a:rPr lang="ko-KR" altLang="en-US" smtClean="0"/>
              <a:pPr/>
              <a:t>2016-03-14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 smtClean="0"/>
              <a:t>한빛 아카데미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19068-6ACB-4D7B-A9ED-F31C9B1B84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C344C-5DAE-4DF6-88B7-D602B6715F54}" type="datetimeFigureOut">
              <a:rPr lang="ko-KR" altLang="en-US" smtClean="0"/>
              <a:pPr/>
              <a:t>2016-03-14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 smtClean="0"/>
              <a:t>한빛 아카데미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069E3-AD45-41A0-BFEA-7DF9B651FC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6" name="머리글 개체 틀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6" name="머리글 개체 틀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6" name="머리글 개체 틀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6" name="머리글 개체 틀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0" name="부제목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19" name="날짜 개체 틀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질적자료의 요약</a:t>
            </a:r>
            <a:endParaRPr lang="en-US" altLang="ko-KR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D985C16-EAA5-41BD-AA66-75C71ABF67F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질적자료의 요약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7355B06-857A-457A-A8EF-8640FBB4498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질적자료의 요약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5D533A2-337E-416D-8D5F-D09ECA33B3E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질적자료의 요약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BB0BE5C-6AE3-4694-AA8E-9A8B6FD3A58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질적자료의 요약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95EC257-CBA5-43CB-935D-989A5567D6A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질적자료의 요약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41B5668-92CA-468B-8437-6A8D1A1C2FB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질적자료의 요약</a:t>
            </a: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39FADFF-4EFC-4F51-BFCF-73421D634829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질적자료의 요약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65AF1E6-70E6-42BA-A884-07F5D600C5AD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질적자료의 요약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C7934AE-40BA-4301-A76A-039582DAF07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질적자료의 요약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90A6E12-5C1B-46B0-975E-B2FF4D275E9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한쪽 모서리가 둥근 사각형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질적자료의 요약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E5233D8-D055-4C55-AFA8-33C195F22774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제목 개체 틀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질적자료의 요약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>
              <a:defRPr/>
            </a:pPr>
            <a:fld id="{3D26115F-1E2F-448A-9102-67BA2D5B5B5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1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1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1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1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1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1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1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1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28.bin"/><Relationship Id="rId4" Type="http://schemas.openxmlformats.org/officeDocument/2006/relationships/oleObject" Target="../embeddings/oleObject27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1.bin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3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33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3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oleObject" Target="../embeddings/oleObject46.bin"/><Relationship Id="rId18" Type="http://schemas.openxmlformats.org/officeDocument/2006/relationships/oleObject" Target="../embeddings/oleObject51.bin"/><Relationship Id="rId26" Type="http://schemas.openxmlformats.org/officeDocument/2006/relationships/oleObject" Target="../embeddings/oleObject59.bin"/><Relationship Id="rId3" Type="http://schemas.openxmlformats.org/officeDocument/2006/relationships/image" Target="../media/image2.emf"/><Relationship Id="rId21" Type="http://schemas.openxmlformats.org/officeDocument/2006/relationships/oleObject" Target="../embeddings/oleObject54.bin"/><Relationship Id="rId7" Type="http://schemas.openxmlformats.org/officeDocument/2006/relationships/oleObject" Target="../embeddings/oleObject40.bin"/><Relationship Id="rId12" Type="http://schemas.openxmlformats.org/officeDocument/2006/relationships/oleObject" Target="../embeddings/oleObject45.bin"/><Relationship Id="rId17" Type="http://schemas.openxmlformats.org/officeDocument/2006/relationships/oleObject" Target="../embeddings/oleObject50.bin"/><Relationship Id="rId25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9.bin"/><Relationship Id="rId20" Type="http://schemas.openxmlformats.org/officeDocument/2006/relationships/oleObject" Target="../embeddings/oleObject53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9.bin"/><Relationship Id="rId11" Type="http://schemas.openxmlformats.org/officeDocument/2006/relationships/oleObject" Target="../embeddings/oleObject44.bin"/><Relationship Id="rId24" Type="http://schemas.openxmlformats.org/officeDocument/2006/relationships/oleObject" Target="../embeddings/oleObject57.bin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8.bin"/><Relationship Id="rId23" Type="http://schemas.openxmlformats.org/officeDocument/2006/relationships/oleObject" Target="../embeddings/oleObject56.bin"/><Relationship Id="rId10" Type="http://schemas.openxmlformats.org/officeDocument/2006/relationships/oleObject" Target="../embeddings/oleObject43.bin"/><Relationship Id="rId19" Type="http://schemas.openxmlformats.org/officeDocument/2006/relationships/oleObject" Target="../embeddings/oleObject52.bin"/><Relationship Id="rId4" Type="http://schemas.openxmlformats.org/officeDocument/2006/relationships/oleObject" Target="../embeddings/oleObject37.bin"/><Relationship Id="rId9" Type="http://schemas.openxmlformats.org/officeDocument/2006/relationships/oleObject" Target="../embeddings/oleObject42.bin"/><Relationship Id="rId14" Type="http://schemas.openxmlformats.org/officeDocument/2006/relationships/oleObject" Target="../embeddings/oleObject47.bin"/><Relationship Id="rId22" Type="http://schemas.openxmlformats.org/officeDocument/2006/relationships/oleObject" Target="../embeddings/oleObject55.bin"/><Relationship Id="rId27" Type="http://schemas.openxmlformats.org/officeDocument/2006/relationships/oleObject" Target="../embeddings/oleObject60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6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63.bin"/><Relationship Id="rId4" Type="http://schemas.openxmlformats.org/officeDocument/2006/relationships/oleObject" Target="../embeddings/oleObject62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64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3" Type="http://schemas.openxmlformats.org/officeDocument/2006/relationships/image" Target="../media/image2.emf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4.png"/><Relationship Id="rId5" Type="http://schemas.openxmlformats.org/officeDocument/2006/relationships/oleObject" Target="../embeddings/oleObject65.bin"/><Relationship Id="rId4" Type="http://schemas.openxmlformats.org/officeDocument/2006/relationships/image" Target="../media/image5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13" Type="http://schemas.openxmlformats.org/officeDocument/2006/relationships/oleObject" Target="../embeddings/oleObject77.bin"/><Relationship Id="rId18" Type="http://schemas.openxmlformats.org/officeDocument/2006/relationships/oleObject" Target="../embeddings/oleObject82.bin"/><Relationship Id="rId26" Type="http://schemas.openxmlformats.org/officeDocument/2006/relationships/oleObject" Target="../embeddings/oleObject90.bin"/><Relationship Id="rId3" Type="http://schemas.openxmlformats.org/officeDocument/2006/relationships/image" Target="../media/image2.emf"/><Relationship Id="rId21" Type="http://schemas.openxmlformats.org/officeDocument/2006/relationships/oleObject" Target="../embeddings/oleObject85.bin"/><Relationship Id="rId34" Type="http://schemas.openxmlformats.org/officeDocument/2006/relationships/oleObject" Target="../embeddings/oleObject98.bin"/><Relationship Id="rId7" Type="http://schemas.openxmlformats.org/officeDocument/2006/relationships/oleObject" Target="../embeddings/oleObject71.bin"/><Relationship Id="rId12" Type="http://schemas.openxmlformats.org/officeDocument/2006/relationships/oleObject" Target="../embeddings/oleObject76.bin"/><Relationship Id="rId17" Type="http://schemas.openxmlformats.org/officeDocument/2006/relationships/oleObject" Target="../embeddings/oleObject81.bin"/><Relationship Id="rId25" Type="http://schemas.openxmlformats.org/officeDocument/2006/relationships/oleObject" Target="../embeddings/oleObject89.bin"/><Relationship Id="rId33" Type="http://schemas.openxmlformats.org/officeDocument/2006/relationships/oleObject" Target="../embeddings/oleObject97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0.bin"/><Relationship Id="rId20" Type="http://schemas.openxmlformats.org/officeDocument/2006/relationships/oleObject" Target="../embeddings/oleObject84.bin"/><Relationship Id="rId29" Type="http://schemas.openxmlformats.org/officeDocument/2006/relationships/oleObject" Target="../embeddings/oleObject93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70.bin"/><Relationship Id="rId11" Type="http://schemas.openxmlformats.org/officeDocument/2006/relationships/oleObject" Target="../embeddings/oleObject75.bin"/><Relationship Id="rId24" Type="http://schemas.openxmlformats.org/officeDocument/2006/relationships/oleObject" Target="../embeddings/oleObject88.bin"/><Relationship Id="rId32" Type="http://schemas.openxmlformats.org/officeDocument/2006/relationships/oleObject" Target="../embeddings/oleObject96.bin"/><Relationship Id="rId5" Type="http://schemas.openxmlformats.org/officeDocument/2006/relationships/oleObject" Target="../embeddings/oleObject69.bin"/><Relationship Id="rId15" Type="http://schemas.openxmlformats.org/officeDocument/2006/relationships/oleObject" Target="../embeddings/oleObject79.bin"/><Relationship Id="rId23" Type="http://schemas.openxmlformats.org/officeDocument/2006/relationships/oleObject" Target="../embeddings/oleObject87.bin"/><Relationship Id="rId28" Type="http://schemas.openxmlformats.org/officeDocument/2006/relationships/oleObject" Target="../embeddings/oleObject92.bin"/><Relationship Id="rId10" Type="http://schemas.openxmlformats.org/officeDocument/2006/relationships/oleObject" Target="../embeddings/oleObject74.bin"/><Relationship Id="rId19" Type="http://schemas.openxmlformats.org/officeDocument/2006/relationships/oleObject" Target="../embeddings/oleObject83.bin"/><Relationship Id="rId31" Type="http://schemas.openxmlformats.org/officeDocument/2006/relationships/oleObject" Target="../embeddings/oleObject95.bin"/><Relationship Id="rId4" Type="http://schemas.openxmlformats.org/officeDocument/2006/relationships/oleObject" Target="../embeddings/oleObject68.bin"/><Relationship Id="rId9" Type="http://schemas.openxmlformats.org/officeDocument/2006/relationships/oleObject" Target="../embeddings/oleObject73.bin"/><Relationship Id="rId14" Type="http://schemas.openxmlformats.org/officeDocument/2006/relationships/oleObject" Target="../embeddings/oleObject78.bin"/><Relationship Id="rId22" Type="http://schemas.openxmlformats.org/officeDocument/2006/relationships/oleObject" Target="../embeddings/oleObject86.bin"/><Relationship Id="rId27" Type="http://schemas.openxmlformats.org/officeDocument/2006/relationships/oleObject" Target="../embeddings/oleObject91.bin"/><Relationship Id="rId30" Type="http://schemas.openxmlformats.org/officeDocument/2006/relationships/oleObject" Target="../embeddings/oleObject94.bin"/><Relationship Id="rId35" Type="http://schemas.openxmlformats.org/officeDocument/2006/relationships/oleObject" Target="../embeddings/oleObject99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100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101.bin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6.bin"/><Relationship Id="rId3" Type="http://schemas.openxmlformats.org/officeDocument/2006/relationships/image" Target="../media/image2.emf"/><Relationship Id="rId7" Type="http://schemas.openxmlformats.org/officeDocument/2006/relationships/oleObject" Target="../embeddings/oleObject10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04.bin"/><Relationship Id="rId5" Type="http://schemas.openxmlformats.org/officeDocument/2006/relationships/oleObject" Target="../embeddings/oleObject103.bin"/><Relationship Id="rId4" Type="http://schemas.openxmlformats.org/officeDocument/2006/relationships/oleObject" Target="../embeddings/oleObject102.bin"/><Relationship Id="rId9" Type="http://schemas.openxmlformats.org/officeDocument/2006/relationships/oleObject" Target="../embeddings/oleObject107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108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oleObject" Target="../embeddings/oleObject1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11.bin"/><Relationship Id="rId5" Type="http://schemas.openxmlformats.org/officeDocument/2006/relationships/oleObject" Target="../embeddings/oleObject110.bin"/><Relationship Id="rId4" Type="http://schemas.openxmlformats.org/officeDocument/2006/relationships/oleObject" Target="../embeddings/oleObject109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113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oleObject114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oleObject" Target="../embeddings/oleObject1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17.bin"/><Relationship Id="rId5" Type="http://schemas.openxmlformats.org/officeDocument/2006/relationships/oleObject" Target="../embeddings/oleObject116.bin"/><Relationship Id="rId4" Type="http://schemas.openxmlformats.org/officeDocument/2006/relationships/oleObject" Target="../embeddings/oleObject115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5" Type="http://schemas.openxmlformats.org/officeDocument/2006/relationships/oleObject" Target="../embeddings/oleObject120.bin"/><Relationship Id="rId4" Type="http://schemas.openxmlformats.org/officeDocument/2006/relationships/oleObject" Target="../embeddings/oleObject119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5" Type="http://schemas.openxmlformats.org/officeDocument/2006/relationships/oleObject" Target="../embeddings/oleObject122.bin"/><Relationship Id="rId4" Type="http://schemas.openxmlformats.org/officeDocument/2006/relationships/oleObject" Target="../embeddings/oleObject121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4" Type="http://schemas.openxmlformats.org/officeDocument/2006/relationships/oleObject" Target="../embeddings/oleObject123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5" Type="http://schemas.openxmlformats.org/officeDocument/2006/relationships/oleObject" Target="../embeddings/oleObject125.bin"/><Relationship Id="rId4" Type="http://schemas.openxmlformats.org/officeDocument/2006/relationships/oleObject" Target="../embeddings/oleObject124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4" Type="http://schemas.openxmlformats.org/officeDocument/2006/relationships/oleObject" Target="../embeddings/oleObject126.bin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28.bin"/><Relationship Id="rId5" Type="http://schemas.openxmlformats.org/officeDocument/2006/relationships/oleObject" Target="../embeddings/oleObject127.bin"/><Relationship Id="rId4" Type="http://schemas.openxmlformats.org/officeDocument/2006/relationships/image" Target="../media/image83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oleObject" Target="../embeddings/oleObject10.bin"/><Relationship Id="rId18" Type="http://schemas.openxmlformats.org/officeDocument/2006/relationships/oleObject" Target="../embeddings/oleObject15.bin"/><Relationship Id="rId26" Type="http://schemas.openxmlformats.org/officeDocument/2006/relationships/oleObject" Target="../embeddings/oleObject23.bin"/><Relationship Id="rId3" Type="http://schemas.openxmlformats.org/officeDocument/2006/relationships/image" Target="../media/image2.emf"/><Relationship Id="rId21" Type="http://schemas.openxmlformats.org/officeDocument/2006/relationships/oleObject" Target="../embeddings/oleObject18.bin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9.bin"/><Relationship Id="rId17" Type="http://schemas.openxmlformats.org/officeDocument/2006/relationships/oleObject" Target="../embeddings/oleObject14.bin"/><Relationship Id="rId25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.bin"/><Relationship Id="rId20" Type="http://schemas.openxmlformats.org/officeDocument/2006/relationships/oleObject" Target="../embeddings/oleObject1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8.bin"/><Relationship Id="rId24" Type="http://schemas.openxmlformats.org/officeDocument/2006/relationships/oleObject" Target="../embeddings/oleObject21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12.bin"/><Relationship Id="rId23" Type="http://schemas.openxmlformats.org/officeDocument/2006/relationships/oleObject" Target="../embeddings/oleObject20.bin"/><Relationship Id="rId28" Type="http://schemas.openxmlformats.org/officeDocument/2006/relationships/oleObject" Target="../embeddings/oleObject25.bin"/><Relationship Id="rId10" Type="http://schemas.openxmlformats.org/officeDocument/2006/relationships/oleObject" Target="../embeddings/oleObject7.bin"/><Relationship Id="rId19" Type="http://schemas.openxmlformats.org/officeDocument/2006/relationships/oleObject" Target="../embeddings/oleObject16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Relationship Id="rId14" Type="http://schemas.openxmlformats.org/officeDocument/2006/relationships/oleObject" Target="../embeddings/oleObject11.bin"/><Relationship Id="rId22" Type="http://schemas.openxmlformats.org/officeDocument/2006/relationships/oleObject" Target="../embeddings/oleObject19.bin"/><Relationship Id="rId27" Type="http://schemas.openxmlformats.org/officeDocument/2006/relationships/oleObject" Target="../embeddings/oleObject24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66647" y="3000372"/>
            <a:ext cx="48577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</a:rPr>
              <a:t>6.1 </a:t>
            </a:r>
            <a:r>
              <a:rPr lang="ko-KR" altLang="en-US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</a:rPr>
              <a:t>기술통계학</a:t>
            </a:r>
            <a:endParaRPr lang="en-US" altLang="ko-KR" sz="2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Book Antiqua" pitchFamily="18" charset="0"/>
            </a:endParaRPr>
          </a:p>
          <a:p>
            <a:r>
              <a:rPr lang="en-US" altLang="ko-KR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</a:rPr>
              <a:t>6.2 </a:t>
            </a:r>
            <a:r>
              <a:rPr lang="ko-KR" altLang="en-US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</a:rPr>
              <a:t>자료의 정리</a:t>
            </a:r>
            <a:endParaRPr lang="en-US" altLang="ko-KR" sz="24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Book Antiqua" pitchFamily="18" charset="0"/>
            </a:endParaRPr>
          </a:p>
          <a:p>
            <a:r>
              <a:rPr lang="en-US" altLang="ko-KR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</a:rPr>
              <a:t>6.3 </a:t>
            </a:r>
            <a:r>
              <a:rPr lang="ko-KR" altLang="en-US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</a:rPr>
              <a:t>위치척도</a:t>
            </a:r>
            <a:endParaRPr lang="en-US" altLang="ko-KR" sz="24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Book Antiqua" pitchFamily="18" charset="0"/>
            </a:endParaRPr>
          </a:p>
          <a:p>
            <a:r>
              <a:rPr lang="en-US" altLang="ko-KR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</a:rPr>
              <a:t>6.4 </a:t>
            </a:r>
            <a:r>
              <a:rPr lang="ko-KR" altLang="en-US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</a:rPr>
              <a:t>산포의 척도</a:t>
            </a:r>
            <a:endParaRPr lang="ko-KR" altLang="en-US" sz="2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Book Antiqua" pitchFamily="18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14282" y="571480"/>
            <a:ext cx="8643998" cy="2143140"/>
          </a:xfrm>
          <a:prstGeom prst="roundRect">
            <a:avLst/>
          </a:prstGeom>
          <a:solidFill>
            <a:schemeClr val="accent1"/>
          </a:solidFill>
          <a:scene3d>
            <a:camera prst="orthographicFront"/>
            <a:lightRig rig="morning" dir="t"/>
          </a:scene3d>
          <a:sp3d contourW="38100" prstMaterial="dkEdge">
            <a:bevelT prst="angle"/>
            <a:contourClr>
              <a:srgbClr val="00B0F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85720" y="1005472"/>
            <a:ext cx="8501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제</a:t>
            </a:r>
            <a:r>
              <a:rPr lang="en-US" altLang="ko-KR" sz="5400" b="1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6</a:t>
            </a:r>
            <a:r>
              <a:rPr lang="ko-KR" altLang="en-US" sz="5400" b="1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장  기술통계학</a:t>
            </a:r>
            <a:endParaRPr lang="ko-KR" altLang="en-US" sz="5400" b="1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6.2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자료의 정리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10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928662" y="571480"/>
            <a:ext cx="1785950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막대그래프</a:t>
            </a:r>
            <a:endParaRPr lang="ko-KR" altLang="en-US" dirty="0">
              <a:solidFill>
                <a:srgbClr val="FFFF00"/>
              </a:solidFill>
              <a:latin typeface="Book Antiqua" pitchFamily="18" charset="0"/>
              <a:ea typeface="휴먼엑스포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5786" y="1219786"/>
            <a:ext cx="77153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ko-KR" altLang="en-US" dirty="0" smtClean="0">
                <a:latin typeface="Book Antiqua" pitchFamily="18" charset="0"/>
                <a:ea typeface="+mn-ea"/>
              </a:rPr>
              <a:t>  </a:t>
            </a:r>
            <a:r>
              <a:rPr lang="ko-KR" altLang="en-US" b="1" dirty="0" smtClean="0">
                <a:solidFill>
                  <a:srgbClr val="FF0000"/>
                </a:solidFill>
                <a:latin typeface="Book Antiqua" pitchFamily="18" charset="0"/>
                <a:ea typeface="+mn-ea"/>
              </a:rPr>
              <a:t>막대그래프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(bar chart) : 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수평축에 각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 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범주를 작성하고 </a:t>
            </a:r>
            <a:r>
              <a:rPr lang="ko-KR" altLang="en-US" dirty="0" err="1" smtClean="0">
                <a:latin typeface="Book Antiqua" pitchFamily="18" charset="0"/>
                <a:ea typeface="+mn-ea"/>
              </a:rPr>
              <a:t>수직축에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 각 범주의 도수 또는 상대도수에 해당하는 높이를 갖는 동일한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 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폭의 막대로 나타낸 그림</a:t>
            </a:r>
            <a:endParaRPr lang="en-US" altLang="ko-KR" dirty="0" smtClean="0">
              <a:latin typeface="Book Antiqua" pitchFamily="18" charset="0"/>
              <a:ea typeface="+mn-ea"/>
            </a:endParaRPr>
          </a:p>
          <a:p>
            <a:pPr>
              <a:buFont typeface="Wingdings" pitchFamily="2" charset="2"/>
              <a:buChar char="l"/>
            </a:pPr>
            <a:r>
              <a:rPr lang="en-US" altLang="ko-KR" dirty="0" smtClean="0">
                <a:latin typeface="Book Antiqua" pitchFamily="18" charset="0"/>
                <a:ea typeface="+mn-ea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도수분포표에 비하여 각 범주의 도수 또는 상대도수를 시각적으로 쉽게 비교할 수 있다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pPr>
              <a:buFont typeface="Wingdings" pitchFamily="2" charset="2"/>
              <a:buChar char="l"/>
            </a:pPr>
            <a:r>
              <a:rPr lang="ko-KR" altLang="en-US" dirty="0" smtClean="0">
                <a:latin typeface="Book Antiqua" pitchFamily="18" charset="0"/>
                <a:ea typeface="+mn-ea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범주의 도수가 감소하도록 범주를 재배열한 그림을 </a:t>
            </a:r>
            <a:r>
              <a:rPr lang="ko-KR" altLang="en-US" b="1" dirty="0" err="1" smtClean="0">
                <a:solidFill>
                  <a:srgbClr val="FF0000"/>
                </a:solidFill>
                <a:latin typeface="Book Antiqua" pitchFamily="18" charset="0"/>
              </a:rPr>
              <a:t>파레토</a:t>
            </a:r>
            <a:r>
              <a:rPr lang="ko-KR" altLang="en-US" b="1" dirty="0" smtClean="0">
                <a:solidFill>
                  <a:srgbClr val="FF0000"/>
                </a:solidFill>
                <a:latin typeface="Book Antiqua" pitchFamily="18" charset="0"/>
              </a:rPr>
              <a:t> 그림</a:t>
            </a:r>
            <a:r>
              <a:rPr lang="en-US" altLang="ko-KR" dirty="0" smtClean="0">
                <a:latin typeface="Book Antiqua" pitchFamily="18" charset="0"/>
              </a:rPr>
              <a:t>(Pareto chart)</a:t>
            </a:r>
            <a:r>
              <a:rPr lang="ko-KR" altLang="en-US" dirty="0" smtClean="0">
                <a:latin typeface="Book Antiqua" pitchFamily="18" charset="0"/>
              </a:rPr>
              <a:t>이라 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>
              <a:latin typeface="Book Antiqua" pitchFamily="18" charset="0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245103" y="3357562"/>
            <a:ext cx="8664067" cy="2583910"/>
            <a:chOff x="245103" y="3357562"/>
            <a:chExt cx="8664067" cy="2583910"/>
          </a:xfrm>
        </p:grpSpPr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45103" y="3357562"/>
              <a:ext cx="2903987" cy="21431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1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112418" y="3357563"/>
              <a:ext cx="2896834" cy="2143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3" name="Picture 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011034" y="3357562"/>
              <a:ext cx="2898136" cy="2136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7" name="TextBox 36"/>
            <p:cNvSpPr txBox="1"/>
            <p:nvPr/>
          </p:nvSpPr>
          <p:spPr>
            <a:xfrm>
              <a:off x="673732" y="5572140"/>
              <a:ext cx="2000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도수 막대그래프</a:t>
              </a:r>
              <a:endParaRPr lang="ko-KR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57554" y="5572140"/>
              <a:ext cx="2428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/>
                <a:t>상대도수 막대그래프</a:t>
              </a:r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215074" y="5572140"/>
              <a:ext cx="2428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 smtClean="0"/>
                <a:t>파레토</a:t>
              </a:r>
              <a:r>
                <a:rPr lang="ko-KR" altLang="en-US" dirty="0" smtClean="0"/>
                <a:t> 그림</a:t>
              </a:r>
              <a:endParaRPr lang="ko-KR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6.2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자료의 정리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11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28662" y="571480"/>
            <a:ext cx="1785950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선그래프</a:t>
            </a:r>
            <a:endParaRPr lang="ko-KR" altLang="en-US" dirty="0">
              <a:solidFill>
                <a:srgbClr val="FFFF00"/>
              </a:solidFill>
              <a:latin typeface="Book Antiqua" pitchFamily="18" charset="0"/>
              <a:ea typeface="휴먼엑스포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5786" y="1219786"/>
            <a:ext cx="77153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ko-KR" altLang="en-US" dirty="0" smtClean="0">
                <a:latin typeface="Book Antiqua" pitchFamily="18" charset="0"/>
                <a:ea typeface="+mn-ea"/>
              </a:rPr>
              <a:t>  </a:t>
            </a:r>
            <a:r>
              <a:rPr lang="ko-KR" altLang="en-US" b="1" dirty="0" err="1" smtClean="0">
                <a:solidFill>
                  <a:srgbClr val="FF0000"/>
                </a:solidFill>
                <a:latin typeface="Book Antiqua" pitchFamily="18" charset="0"/>
                <a:ea typeface="+mn-ea"/>
              </a:rPr>
              <a:t>선그래프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(line graph) : </a:t>
            </a:r>
            <a:r>
              <a:rPr lang="ko-KR" altLang="en-US" dirty="0" smtClean="0"/>
              <a:t>각 범주에 대한 막대그래프의 상단 중심부를 선분으로 연결하여 각 범주를 비교하는 그림</a:t>
            </a:r>
          </a:p>
          <a:p>
            <a:pPr>
              <a:buFont typeface="Wingdings" pitchFamily="2" charset="2"/>
              <a:buChar char="l"/>
            </a:pPr>
            <a:endParaRPr lang="en-US" altLang="ko-KR" dirty="0" smtClean="0">
              <a:latin typeface="Book Antiqua" pitchFamily="18" charset="0"/>
              <a:ea typeface="+mn-ea"/>
            </a:endParaRPr>
          </a:p>
          <a:p>
            <a:pPr>
              <a:buFont typeface="Wingdings" pitchFamily="2" charset="2"/>
              <a:buChar char="l"/>
            </a:pPr>
            <a:r>
              <a:rPr lang="en-US" altLang="ko-KR" dirty="0" smtClean="0">
                <a:latin typeface="Book Antiqua" pitchFamily="18" charset="0"/>
                <a:ea typeface="+mn-ea"/>
              </a:rPr>
              <a:t> </a:t>
            </a:r>
            <a:r>
              <a:rPr lang="ko-KR" altLang="en-US" dirty="0" smtClean="0"/>
              <a:t>둘 이상의 자료집단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예를 들어 동아리 회원의 남자와 </a:t>
            </a:r>
            <a:r>
              <a:rPr lang="ko-KR" altLang="en-US" dirty="0" err="1" smtClean="0"/>
              <a:t>여자별</a:t>
            </a:r>
            <a:r>
              <a:rPr lang="ko-KR" altLang="en-US" dirty="0" smtClean="0"/>
              <a:t> 혈액형을 비교할 때 효과적이다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grpSp>
        <p:nvGrpSpPr>
          <p:cNvPr id="25" name="그룹 24"/>
          <p:cNvGrpSpPr/>
          <p:nvPr/>
        </p:nvGrpSpPr>
        <p:grpSpPr>
          <a:xfrm>
            <a:off x="963531" y="3061747"/>
            <a:ext cx="7037493" cy="2724707"/>
            <a:chOff x="963531" y="3061747"/>
            <a:chExt cx="7037493" cy="2724707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63531" y="3066485"/>
              <a:ext cx="3179841" cy="23356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781585" y="3061747"/>
              <a:ext cx="3219439" cy="2355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3" name="TextBox 22"/>
            <p:cNvSpPr txBox="1"/>
            <p:nvPr/>
          </p:nvSpPr>
          <p:spPr>
            <a:xfrm>
              <a:off x="1530988" y="5417122"/>
              <a:ext cx="2000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도수 </a:t>
              </a:r>
              <a:r>
                <a:rPr lang="ko-KR" altLang="en-US" dirty="0" err="1" smtClean="0"/>
                <a:t>선그래프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143504" y="5417122"/>
              <a:ext cx="2428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/>
                <a:t>상대도수 </a:t>
              </a:r>
              <a:r>
                <a:rPr lang="ko-KR" altLang="en-US" dirty="0" err="1" smtClean="0"/>
                <a:t>선그래프</a:t>
              </a:r>
              <a:endParaRPr lang="ko-KR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6.2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자료의 정리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18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12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20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928662" y="571480"/>
            <a:ext cx="1785950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원그래프</a:t>
            </a:r>
            <a:endParaRPr lang="ko-KR" altLang="en-US" dirty="0">
              <a:solidFill>
                <a:srgbClr val="FFFF00"/>
              </a:solidFill>
              <a:latin typeface="Book Antiqua" pitchFamily="18" charset="0"/>
              <a:ea typeface="휴먼엑스포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85786" y="1219786"/>
            <a:ext cx="77153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ko-KR" altLang="en-US" dirty="0" smtClean="0">
                <a:latin typeface="Book Antiqua" pitchFamily="18" charset="0"/>
                <a:ea typeface="+mn-ea"/>
              </a:rPr>
              <a:t>  </a:t>
            </a:r>
            <a:r>
              <a:rPr lang="ko-KR" altLang="en-US" b="1" dirty="0" err="1" smtClean="0">
                <a:solidFill>
                  <a:srgbClr val="FF0000"/>
                </a:solidFill>
                <a:latin typeface="Book Antiqua" pitchFamily="18" charset="0"/>
                <a:ea typeface="+mn-ea"/>
              </a:rPr>
              <a:t>원그래프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(pie chart) : </a:t>
            </a:r>
            <a:r>
              <a:rPr lang="ko-KR" altLang="en-US" dirty="0" smtClean="0"/>
              <a:t>질적 자료의 각 범주를 상대적으로 비교할 때 많이 사용하며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범주의 상대도수에 비례하는 중심각을 갖는 파이조각 모양으로 나누어진 원으로 작성한 그림</a:t>
            </a:r>
          </a:p>
          <a:p>
            <a:endParaRPr lang="en-US" altLang="ko-KR" dirty="0" smtClean="0">
              <a:latin typeface="Book Antiqua" pitchFamily="18" charset="0"/>
              <a:ea typeface="+mn-ea"/>
            </a:endParaRPr>
          </a:p>
          <a:p>
            <a:pPr>
              <a:buFont typeface="Wingdings" pitchFamily="2" charset="2"/>
              <a:buChar char="l"/>
            </a:pPr>
            <a:r>
              <a:rPr lang="en-US" altLang="ko-KR" dirty="0" smtClean="0">
                <a:latin typeface="Book Antiqua" pitchFamily="18" charset="0"/>
                <a:ea typeface="+mn-ea"/>
              </a:rPr>
              <a:t> </a:t>
            </a:r>
            <a:r>
              <a:rPr lang="ko-KR" altLang="en-US" dirty="0" err="1" smtClean="0"/>
              <a:t>원그래프의</a:t>
            </a:r>
            <a:r>
              <a:rPr lang="ko-KR" altLang="en-US" dirty="0" smtClean="0"/>
              <a:t> 각 파이조각에 범주의 명칭과 도수 그리고 상대도수 등을 기입하거나 범례를 사용하기도 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grpSp>
        <p:nvGrpSpPr>
          <p:cNvPr id="36" name="그룹 35"/>
          <p:cNvGrpSpPr/>
          <p:nvPr/>
        </p:nvGrpSpPr>
        <p:grpSpPr>
          <a:xfrm>
            <a:off x="1285852" y="3214686"/>
            <a:ext cx="6500858" cy="2638425"/>
            <a:chOff x="1643042" y="3214686"/>
            <a:chExt cx="6500858" cy="2638425"/>
          </a:xfrm>
        </p:grpSpPr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643042" y="3214686"/>
              <a:ext cx="2676525" cy="2638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45807" name="Picture 1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714876" y="3214686"/>
              <a:ext cx="3429024" cy="2617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6.2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자료의 정리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66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13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68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6191270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842" y="550932"/>
            <a:ext cx="7663934" cy="23083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1]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다음 표는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회 지방선거와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6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회 지방선거의 시간대별 투표율을 나타낸다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이때 단위는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%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(1)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두 지방선거의 투표자 수가 각각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2,251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만 명과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2,346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만 명이라 할 때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시간대별 투표자수와 투표율에 대한 도수분포표를 작성하라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(2)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시간대 별로 두 지방선거를 비교하는 도수 막대그래프를 그려라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(3)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시간대 별로 두 지방선거를 비교하는 도수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선그래프를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그려라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(4) 6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회 지방선거의 시간대 별 투표자의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원그래프를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그려라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714348" y="3000372"/>
          <a:ext cx="7429550" cy="1591056"/>
        </p:xfrm>
        <a:graphic>
          <a:graphicData uri="http://schemas.openxmlformats.org/drawingml/2006/table">
            <a:tbl>
              <a:tblPr/>
              <a:tblGrid>
                <a:gridCol w="1564094"/>
                <a:gridCol w="733182"/>
                <a:gridCol w="733182"/>
                <a:gridCol w="733182"/>
                <a:gridCol w="733182"/>
                <a:gridCol w="733182"/>
                <a:gridCol w="733182"/>
                <a:gridCol w="733182"/>
                <a:gridCol w="733182"/>
              </a:tblGrid>
              <a:tr h="3545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dirty="0">
                        <a:solidFill>
                          <a:schemeClr val="tx2"/>
                        </a:solidFill>
                        <a:latin typeface="Book Antiqua" pitchFamily="18" charset="0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+mn-ea"/>
                        </a:rPr>
                        <a:t>7</a:t>
                      </a:r>
                      <a:r>
                        <a:rPr lang="ko-KR" altLang="en-US" sz="18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+mn-ea"/>
                        </a:rPr>
                        <a:t>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+mn-ea"/>
                        </a:rPr>
                        <a:t>9</a:t>
                      </a:r>
                      <a:r>
                        <a:rPr lang="ko-KR" altLang="en-US" sz="18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+mn-ea"/>
                        </a:rPr>
                        <a:t>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+mn-ea"/>
                        </a:rPr>
                        <a:t>11</a:t>
                      </a:r>
                      <a:r>
                        <a:rPr lang="ko-KR" altLang="en-US" sz="18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+mn-ea"/>
                        </a:rPr>
                        <a:t>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+mn-ea"/>
                        </a:rPr>
                        <a:t>13</a:t>
                      </a:r>
                      <a:r>
                        <a:rPr lang="ko-KR" altLang="en-US" sz="18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+mn-ea"/>
                        </a:rPr>
                        <a:t>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+mn-ea"/>
                        </a:rPr>
                        <a:t>15</a:t>
                      </a:r>
                      <a:r>
                        <a:rPr lang="ko-KR" altLang="en-US" sz="18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+mn-ea"/>
                        </a:rPr>
                        <a:t>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+mn-ea"/>
                        </a:rPr>
                        <a:t>16</a:t>
                      </a:r>
                      <a:r>
                        <a:rPr lang="ko-KR" altLang="en-US" sz="18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+mn-ea"/>
                        </a:rPr>
                        <a:t>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+mn-ea"/>
                        </a:rPr>
                        <a:t>17</a:t>
                      </a:r>
                      <a:r>
                        <a:rPr lang="ko-KR" altLang="en-US" sz="18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+mn-ea"/>
                        </a:rPr>
                        <a:t>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+mn-ea"/>
                        </a:rPr>
                        <a:t>18</a:t>
                      </a:r>
                      <a:r>
                        <a:rPr lang="ko-KR" altLang="en-US" sz="18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+mn-ea"/>
                        </a:rPr>
                        <a:t>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8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>
                          <a:solidFill>
                            <a:schemeClr val="tx2"/>
                          </a:solidFill>
                          <a:latin typeface="Book Antiqua" pitchFamily="18" charset="0"/>
                          <a:ea typeface="+mn-ea"/>
                        </a:rPr>
                        <a:t>5</a:t>
                      </a:r>
                      <a:r>
                        <a:rPr lang="ko-KR" altLang="en-US" sz="1800">
                          <a:solidFill>
                            <a:schemeClr val="tx2"/>
                          </a:solidFill>
                          <a:latin typeface="Book Antiqua" pitchFamily="18" charset="0"/>
                          <a:ea typeface="+mn-ea"/>
                        </a:rPr>
                        <a:t>회 지방선거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>
                          <a:solidFill>
                            <a:schemeClr val="tx2"/>
                          </a:solidFill>
                          <a:latin typeface="Book Antiqua" pitchFamily="18" charset="0"/>
                          <a:ea typeface="+mn-ea"/>
                        </a:rPr>
                        <a:t>3.3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>
                          <a:solidFill>
                            <a:schemeClr val="tx2"/>
                          </a:solidFill>
                          <a:latin typeface="Book Antiqua" pitchFamily="18" charset="0"/>
                          <a:ea typeface="+mn-ea"/>
                        </a:rPr>
                        <a:t>11.1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>
                          <a:solidFill>
                            <a:schemeClr val="tx2"/>
                          </a:solidFill>
                          <a:latin typeface="Book Antiqua" pitchFamily="18" charset="0"/>
                          <a:ea typeface="+mn-ea"/>
                        </a:rPr>
                        <a:t>21.6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>
                          <a:solidFill>
                            <a:schemeClr val="tx2"/>
                          </a:solidFill>
                          <a:latin typeface="Book Antiqua" pitchFamily="18" charset="0"/>
                          <a:ea typeface="+mn-ea"/>
                        </a:rPr>
                        <a:t>34.1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>
                          <a:solidFill>
                            <a:schemeClr val="tx2"/>
                          </a:solidFill>
                          <a:latin typeface="Book Antiqua" pitchFamily="18" charset="0"/>
                          <a:ea typeface="+mn-ea"/>
                        </a:rPr>
                        <a:t>42.3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>
                          <a:solidFill>
                            <a:schemeClr val="tx2"/>
                          </a:solidFill>
                          <a:latin typeface="Book Antiqua" pitchFamily="18" charset="0"/>
                          <a:ea typeface="+mn-ea"/>
                        </a:rPr>
                        <a:t>46.0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>
                          <a:solidFill>
                            <a:schemeClr val="tx2"/>
                          </a:solidFill>
                          <a:latin typeface="Book Antiqua" pitchFamily="18" charset="0"/>
                          <a:ea typeface="+mn-ea"/>
                        </a:rPr>
                        <a:t>49.3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>
                          <a:solidFill>
                            <a:schemeClr val="tx2"/>
                          </a:solidFill>
                          <a:latin typeface="Book Antiqua" pitchFamily="18" charset="0"/>
                          <a:ea typeface="+mn-ea"/>
                        </a:rPr>
                        <a:t>54.5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8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+mn-ea"/>
                        </a:rPr>
                        <a:t>6</a:t>
                      </a:r>
                      <a:r>
                        <a:rPr lang="ko-KR" altLang="en-US" sz="18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+mn-ea"/>
                        </a:rPr>
                        <a:t>회 지방선거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+mn-ea"/>
                        </a:rPr>
                        <a:t>2.7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+mn-ea"/>
                        </a:rPr>
                        <a:t>9.3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+mn-ea"/>
                        </a:rPr>
                        <a:t>18.8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+mn-ea"/>
                        </a:rPr>
                        <a:t>38.8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+mn-ea"/>
                        </a:rPr>
                        <a:t>46.0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+mn-ea"/>
                        </a:rPr>
                        <a:t>49.1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+mn-ea"/>
                        </a:rPr>
                        <a:t>52.2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+mn-ea"/>
                        </a:rPr>
                        <a:t>56.8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00034" y="4857760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0034" y="5303547"/>
            <a:ext cx="8143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(1) </a:t>
            </a:r>
            <a:r>
              <a:rPr lang="ko-KR" altLang="en-US" dirty="0" smtClean="0">
                <a:latin typeface="Book Antiqua" pitchFamily="18" charset="0"/>
              </a:rPr>
              <a:t>주어진 자료는 시간대 별로 누적된 투표율을 나타내므로 시간대 별 투표율과 누적투표율은 다음 표와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6.2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자료의 정리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14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31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00034" y="4857760"/>
            <a:ext cx="8143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따라서 두 지방선거의 유권자 수가 각각 </a:t>
            </a:r>
            <a:r>
              <a:rPr lang="en-US" altLang="ko-KR" dirty="0" smtClean="0">
                <a:latin typeface="Book Antiqua" pitchFamily="18" charset="0"/>
              </a:rPr>
              <a:t>2,251</a:t>
            </a:r>
            <a:r>
              <a:rPr lang="ko-KR" altLang="en-US" dirty="0" smtClean="0">
                <a:latin typeface="Book Antiqua" pitchFamily="18" charset="0"/>
              </a:rPr>
              <a:t>만 명과 </a:t>
            </a:r>
            <a:r>
              <a:rPr lang="en-US" altLang="ko-KR" dirty="0" smtClean="0">
                <a:latin typeface="Book Antiqua" pitchFamily="18" charset="0"/>
              </a:rPr>
              <a:t>2,346</a:t>
            </a:r>
            <a:r>
              <a:rPr lang="ko-KR" altLang="en-US" dirty="0" smtClean="0">
                <a:latin typeface="Book Antiqua" pitchFamily="18" charset="0"/>
              </a:rPr>
              <a:t>만 명이라 할 때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도수분포표는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>
              <a:latin typeface="Book Antiqua" pitchFamily="18" charset="0"/>
            </a:endParaRPr>
          </a:p>
        </p:txBody>
      </p:sp>
      <p:graphicFrame>
        <p:nvGraphicFramePr>
          <p:cNvPr id="52" name="표 51"/>
          <p:cNvGraphicFramePr>
            <a:graphicFrameLocks noGrp="1"/>
          </p:cNvGraphicFramePr>
          <p:nvPr/>
        </p:nvGraphicFramePr>
        <p:xfrm>
          <a:off x="1285854" y="428604"/>
          <a:ext cx="6286542" cy="4316718"/>
        </p:xfrm>
        <a:graphic>
          <a:graphicData uri="http://schemas.openxmlformats.org/drawingml/2006/table">
            <a:tbl>
              <a:tblPr/>
              <a:tblGrid>
                <a:gridCol w="1652918"/>
                <a:gridCol w="1158406"/>
                <a:gridCol w="1158406"/>
                <a:gridCol w="1158406"/>
                <a:gridCol w="1158406"/>
              </a:tblGrid>
              <a:tr h="344201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ook Antiqua" pitchFamily="18" charset="0"/>
                        </a:rPr>
                        <a:t>시각</a:t>
                      </a:r>
                    </a:p>
                  </a:txBody>
                  <a:tcPr marL="42187" marR="42187" marT="21093" marB="2109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ook Antiqua" pitchFamily="18" charset="0"/>
                        </a:rPr>
                        <a:t>투표율</a:t>
                      </a:r>
                    </a:p>
                  </a:txBody>
                  <a:tcPr marL="42187" marR="42187" marT="21093" marB="21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ook Antiqua" pitchFamily="18" charset="0"/>
                        </a:rPr>
                        <a:t>누적투표율</a:t>
                      </a:r>
                    </a:p>
                  </a:txBody>
                  <a:tcPr marL="42187" marR="42187" marT="21093" marB="21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42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ook Antiqua" pitchFamily="18" charset="0"/>
                        </a:rPr>
                        <a:t>5</a:t>
                      </a:r>
                      <a:r>
                        <a:rPr lang="ko-KR" alt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ook Antiqua" pitchFamily="18" charset="0"/>
                        </a:rPr>
                        <a:t>회</a:t>
                      </a:r>
                      <a:r>
                        <a:rPr lang="en-US" altLang="ko-KR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ook Antiqua" pitchFamily="18" charset="0"/>
                        </a:rPr>
                        <a:t>(%)</a:t>
                      </a:r>
                      <a:endParaRPr lang="ko-KR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Book Antiqua" pitchFamily="18" charset="0"/>
                      </a:endParaRPr>
                    </a:p>
                  </a:txBody>
                  <a:tcPr marL="42187" marR="42187" marT="21093" marB="21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ook Antiqua" pitchFamily="18" charset="0"/>
                        </a:rPr>
                        <a:t>6</a:t>
                      </a:r>
                      <a:r>
                        <a:rPr lang="ko-KR" alt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ook Antiqua" pitchFamily="18" charset="0"/>
                        </a:rPr>
                        <a:t>회</a:t>
                      </a:r>
                      <a:r>
                        <a:rPr lang="en-US" altLang="ko-KR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ook Antiqua" pitchFamily="18" charset="0"/>
                        </a:rPr>
                        <a:t>(%)</a:t>
                      </a:r>
                      <a:endParaRPr lang="ko-KR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Book Antiqua" pitchFamily="18" charset="0"/>
                      </a:endParaRPr>
                    </a:p>
                  </a:txBody>
                  <a:tcPr marL="42187" marR="42187" marT="21093" marB="21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ook Antiqua" pitchFamily="18" charset="0"/>
                        </a:rPr>
                        <a:t>5</a:t>
                      </a:r>
                      <a:r>
                        <a:rPr lang="ko-KR" alt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ook Antiqua" pitchFamily="18" charset="0"/>
                        </a:rPr>
                        <a:t>회</a:t>
                      </a:r>
                      <a:r>
                        <a:rPr lang="en-US" altLang="ko-KR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ook Antiqua" pitchFamily="18" charset="0"/>
                        </a:rPr>
                        <a:t>(%)</a:t>
                      </a:r>
                      <a:endParaRPr lang="ko-KR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Book Antiqua" pitchFamily="18" charset="0"/>
                      </a:endParaRPr>
                    </a:p>
                  </a:txBody>
                  <a:tcPr marL="42187" marR="42187" marT="21093" marB="21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ook Antiqua" pitchFamily="18" charset="0"/>
                        </a:rPr>
                        <a:t>6</a:t>
                      </a:r>
                      <a:r>
                        <a:rPr lang="ko-KR" alt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ook Antiqua" pitchFamily="18" charset="0"/>
                        </a:rPr>
                        <a:t>회</a:t>
                      </a:r>
                      <a:r>
                        <a:rPr lang="en-US" altLang="ko-KR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ook Antiqua" pitchFamily="18" charset="0"/>
                        </a:rPr>
                        <a:t>(%)</a:t>
                      </a:r>
                      <a:endParaRPr lang="ko-KR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Book Antiqua" pitchFamily="18" charset="0"/>
                      </a:endParaRPr>
                    </a:p>
                  </a:txBody>
                  <a:tcPr marL="42187" marR="42187" marT="21093" marB="21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</a:tr>
              <a:tr h="3442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7</a:t>
                      </a:r>
                      <a:r>
                        <a:rPr lang="ko-KR" altLang="en-US" sz="1400" dirty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시</a:t>
                      </a:r>
                    </a:p>
                  </a:txBody>
                  <a:tcPr marL="42187" marR="42187" marT="21093" marB="2109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8448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3.3</a:t>
                      </a:r>
                    </a:p>
                  </a:txBody>
                  <a:tcPr marL="42187" marR="42187" marT="21093" marB="21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8448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2.7</a:t>
                      </a:r>
                    </a:p>
                  </a:txBody>
                  <a:tcPr marL="42187" marR="42187" marT="21093" marB="21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3.3</a:t>
                      </a:r>
                    </a:p>
                  </a:txBody>
                  <a:tcPr marL="42187" marR="42187" marT="21093" marB="21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2.7</a:t>
                      </a:r>
                    </a:p>
                  </a:txBody>
                  <a:tcPr marL="42187" marR="42187" marT="21093" marB="21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2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9</a:t>
                      </a:r>
                      <a:r>
                        <a:rPr lang="ko-KR" altLang="en-US" sz="1400" dirty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시</a:t>
                      </a:r>
                    </a:p>
                  </a:txBody>
                  <a:tcPr marL="42187" marR="42187" marT="21093" marB="2109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8448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7.8</a:t>
                      </a:r>
                    </a:p>
                  </a:txBody>
                  <a:tcPr marL="42187" marR="42187" marT="21093" marB="21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8448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6.6</a:t>
                      </a:r>
                    </a:p>
                  </a:txBody>
                  <a:tcPr marL="42187" marR="42187" marT="21093" marB="21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11.1</a:t>
                      </a:r>
                    </a:p>
                  </a:txBody>
                  <a:tcPr marL="42187" marR="42187" marT="21093" marB="21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9.3</a:t>
                      </a:r>
                    </a:p>
                  </a:txBody>
                  <a:tcPr marL="42187" marR="42187" marT="21093" marB="21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2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11</a:t>
                      </a:r>
                      <a:r>
                        <a:rPr lang="ko-KR" altLang="en-US" sz="140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시</a:t>
                      </a:r>
                    </a:p>
                  </a:txBody>
                  <a:tcPr marL="42187" marR="42187" marT="21093" marB="2109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8448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10.5</a:t>
                      </a:r>
                    </a:p>
                  </a:txBody>
                  <a:tcPr marL="42187" marR="42187" marT="21093" marB="21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8448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9.5</a:t>
                      </a:r>
                    </a:p>
                  </a:txBody>
                  <a:tcPr marL="42187" marR="42187" marT="21093" marB="21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21.6</a:t>
                      </a:r>
                    </a:p>
                  </a:txBody>
                  <a:tcPr marL="42187" marR="42187" marT="21093" marB="21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18.8</a:t>
                      </a:r>
                    </a:p>
                  </a:txBody>
                  <a:tcPr marL="42187" marR="42187" marT="21093" marB="21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2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13</a:t>
                      </a:r>
                      <a:r>
                        <a:rPr lang="ko-KR" altLang="en-US" sz="140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시</a:t>
                      </a:r>
                    </a:p>
                  </a:txBody>
                  <a:tcPr marL="42187" marR="42187" marT="21093" marB="2109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8448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12.5</a:t>
                      </a:r>
                    </a:p>
                  </a:txBody>
                  <a:tcPr marL="42187" marR="42187" marT="21093" marB="21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8448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20.0</a:t>
                      </a:r>
                    </a:p>
                  </a:txBody>
                  <a:tcPr marL="42187" marR="42187" marT="21093" marB="21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34.1</a:t>
                      </a:r>
                    </a:p>
                  </a:txBody>
                  <a:tcPr marL="42187" marR="42187" marT="21093" marB="21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38.8</a:t>
                      </a:r>
                    </a:p>
                  </a:txBody>
                  <a:tcPr marL="42187" marR="42187" marT="21093" marB="21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2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15</a:t>
                      </a:r>
                      <a:r>
                        <a:rPr lang="ko-KR" altLang="en-US" sz="140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시</a:t>
                      </a:r>
                    </a:p>
                  </a:txBody>
                  <a:tcPr marL="42187" marR="42187" marT="21093" marB="2109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8448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8.2</a:t>
                      </a:r>
                    </a:p>
                  </a:txBody>
                  <a:tcPr marL="42187" marR="42187" marT="21093" marB="21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8448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7.2</a:t>
                      </a:r>
                    </a:p>
                  </a:txBody>
                  <a:tcPr marL="42187" marR="42187" marT="21093" marB="21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42.3</a:t>
                      </a:r>
                    </a:p>
                  </a:txBody>
                  <a:tcPr marL="42187" marR="42187" marT="21093" marB="21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46.0</a:t>
                      </a:r>
                    </a:p>
                  </a:txBody>
                  <a:tcPr marL="42187" marR="42187" marT="21093" marB="21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2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16</a:t>
                      </a:r>
                      <a:r>
                        <a:rPr lang="ko-KR" altLang="en-US" sz="140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시</a:t>
                      </a:r>
                    </a:p>
                  </a:txBody>
                  <a:tcPr marL="42187" marR="42187" marT="21093" marB="2109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8448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3.7</a:t>
                      </a:r>
                    </a:p>
                  </a:txBody>
                  <a:tcPr marL="42187" marR="42187" marT="21093" marB="21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8448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3.1</a:t>
                      </a:r>
                    </a:p>
                  </a:txBody>
                  <a:tcPr marL="42187" marR="42187" marT="21093" marB="21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46.0</a:t>
                      </a:r>
                    </a:p>
                  </a:txBody>
                  <a:tcPr marL="42187" marR="42187" marT="21093" marB="21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49.1</a:t>
                      </a:r>
                    </a:p>
                  </a:txBody>
                  <a:tcPr marL="42187" marR="42187" marT="21093" marB="21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2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17</a:t>
                      </a:r>
                      <a:r>
                        <a:rPr lang="ko-KR" altLang="en-US" sz="140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시</a:t>
                      </a:r>
                    </a:p>
                  </a:txBody>
                  <a:tcPr marL="42187" marR="42187" marT="21093" marB="2109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8448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3.3</a:t>
                      </a:r>
                    </a:p>
                  </a:txBody>
                  <a:tcPr marL="42187" marR="42187" marT="21093" marB="21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8448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3.1</a:t>
                      </a:r>
                    </a:p>
                  </a:txBody>
                  <a:tcPr marL="42187" marR="42187" marT="21093" marB="21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49.3</a:t>
                      </a:r>
                    </a:p>
                  </a:txBody>
                  <a:tcPr marL="42187" marR="42187" marT="21093" marB="21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52.2</a:t>
                      </a:r>
                    </a:p>
                  </a:txBody>
                  <a:tcPr marL="42187" marR="42187" marT="21093" marB="21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2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18</a:t>
                      </a:r>
                      <a:r>
                        <a:rPr lang="ko-KR" altLang="en-US" sz="140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시</a:t>
                      </a:r>
                    </a:p>
                  </a:txBody>
                  <a:tcPr marL="42187" marR="42187" marT="21093" marB="2109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8448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5.2</a:t>
                      </a:r>
                    </a:p>
                  </a:txBody>
                  <a:tcPr marL="42187" marR="42187" marT="21093" marB="21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8448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4.6</a:t>
                      </a:r>
                    </a:p>
                  </a:txBody>
                  <a:tcPr marL="42187" marR="42187" marT="21093" marB="21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54.5</a:t>
                      </a:r>
                    </a:p>
                  </a:txBody>
                  <a:tcPr marL="42187" marR="42187" marT="21093" marB="21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56.8</a:t>
                      </a:r>
                    </a:p>
                  </a:txBody>
                  <a:tcPr marL="42187" marR="42187" marT="21093" marB="21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2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전체</a:t>
                      </a:r>
                    </a:p>
                  </a:txBody>
                  <a:tcPr marL="42187" marR="42187" marT="21093" marB="2109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8448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54.5</a:t>
                      </a:r>
                    </a:p>
                  </a:txBody>
                  <a:tcPr marL="42187" marR="42187" marT="21093" marB="21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8448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56.8</a:t>
                      </a:r>
                    </a:p>
                  </a:txBody>
                  <a:tcPr marL="42187" marR="42187" marT="21093" marB="21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8448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54.5</a:t>
                      </a:r>
                    </a:p>
                  </a:txBody>
                  <a:tcPr marL="42187" marR="42187" marT="21093" marB="21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8448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56.8</a:t>
                      </a:r>
                    </a:p>
                  </a:txBody>
                  <a:tcPr marL="42187" marR="42187" marT="21093" marB="21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6.2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자료의 정리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15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31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57223" y="500042"/>
          <a:ext cx="7358115" cy="4646234"/>
        </p:xfrm>
        <a:graphic>
          <a:graphicData uri="http://schemas.openxmlformats.org/drawingml/2006/table">
            <a:tbl>
              <a:tblPr/>
              <a:tblGrid>
                <a:gridCol w="1471623"/>
                <a:gridCol w="1471623"/>
                <a:gridCol w="1471623"/>
                <a:gridCol w="1471623"/>
                <a:gridCol w="1471623"/>
              </a:tblGrid>
              <a:tr h="305235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ook Antiqua" pitchFamily="18" charset="0"/>
                        </a:rPr>
                        <a:t>시각</a:t>
                      </a:r>
                    </a:p>
                  </a:txBody>
                  <a:tcPr marL="72142" marR="72142" marT="36071" marB="3607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ook Antiqua" pitchFamily="18" charset="0"/>
                        </a:rPr>
                        <a:t>5</a:t>
                      </a:r>
                      <a:r>
                        <a:rPr lang="ko-KR" altLang="en-US" sz="1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ook Antiqua" pitchFamily="18" charset="0"/>
                        </a:rPr>
                        <a:t>회 지방선거</a:t>
                      </a:r>
                    </a:p>
                  </a:txBody>
                  <a:tcPr marL="72142" marR="72142" marT="36071" marB="360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ook Antiqua" pitchFamily="18" charset="0"/>
                        </a:rPr>
                        <a:t>6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ook Antiqua" pitchFamily="18" charset="0"/>
                        </a:rPr>
                        <a:t>회 지방선거</a:t>
                      </a:r>
                    </a:p>
                  </a:txBody>
                  <a:tcPr marL="72142" marR="72142" marT="36071" marB="360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52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ook Antiqua" pitchFamily="18" charset="0"/>
                        </a:rPr>
                        <a:t>투표자수</a:t>
                      </a:r>
                    </a:p>
                  </a:txBody>
                  <a:tcPr marL="72142" marR="72142" marT="36071" marB="360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ook Antiqua" pitchFamily="18" charset="0"/>
                        </a:rPr>
                        <a:t>투표율</a:t>
                      </a:r>
                    </a:p>
                  </a:txBody>
                  <a:tcPr marL="72142" marR="72142" marT="36071" marB="360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ook Antiqua" pitchFamily="18" charset="0"/>
                        </a:rPr>
                        <a:t>투표자수</a:t>
                      </a:r>
                    </a:p>
                  </a:txBody>
                  <a:tcPr marL="72142" marR="72142" marT="36071" marB="360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ook Antiqua" pitchFamily="18" charset="0"/>
                        </a:rPr>
                        <a:t>투표율</a:t>
                      </a:r>
                    </a:p>
                  </a:txBody>
                  <a:tcPr marL="72142" marR="72142" marT="36071" marB="360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</a:tr>
              <a:tr h="3052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7</a:t>
                      </a:r>
                      <a:r>
                        <a:rPr lang="ko-KR" altLang="en-US" sz="1400" dirty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시</a:t>
                      </a:r>
                    </a:p>
                  </a:txBody>
                  <a:tcPr marL="72142" marR="72142" marT="36071" marB="3607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33401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74.28</a:t>
                      </a:r>
                    </a:p>
                  </a:txBody>
                  <a:tcPr marL="72142" marR="72142" marT="36071" marB="360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8448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3.3</a:t>
                      </a:r>
                    </a:p>
                  </a:txBody>
                  <a:tcPr marL="72142" marR="72142" marT="36071" marB="360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8448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63.34</a:t>
                      </a:r>
                    </a:p>
                  </a:txBody>
                  <a:tcPr marL="72142" marR="72142" marT="36071" marB="360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8448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2.7</a:t>
                      </a:r>
                    </a:p>
                  </a:txBody>
                  <a:tcPr marL="72142" marR="72142" marT="36071" marB="360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2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9</a:t>
                      </a:r>
                      <a:r>
                        <a:rPr lang="ko-KR" altLang="en-US" sz="140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시</a:t>
                      </a:r>
                    </a:p>
                  </a:txBody>
                  <a:tcPr marL="72142" marR="72142" marT="36071" marB="3607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33401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175.58</a:t>
                      </a:r>
                    </a:p>
                  </a:txBody>
                  <a:tcPr marL="72142" marR="72142" marT="36071" marB="360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8448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7.8</a:t>
                      </a:r>
                    </a:p>
                  </a:txBody>
                  <a:tcPr marL="72142" marR="72142" marT="36071" marB="360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8448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154.84</a:t>
                      </a:r>
                    </a:p>
                  </a:txBody>
                  <a:tcPr marL="72142" marR="72142" marT="36071" marB="360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8448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6.6</a:t>
                      </a:r>
                    </a:p>
                  </a:txBody>
                  <a:tcPr marL="72142" marR="72142" marT="36071" marB="360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2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11</a:t>
                      </a:r>
                      <a:r>
                        <a:rPr lang="ko-KR" altLang="en-US" sz="140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시</a:t>
                      </a:r>
                    </a:p>
                  </a:txBody>
                  <a:tcPr marL="72142" marR="72142" marT="36071" marB="3607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33401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236.36</a:t>
                      </a:r>
                    </a:p>
                  </a:txBody>
                  <a:tcPr marL="72142" marR="72142" marT="36071" marB="360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8448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10.5</a:t>
                      </a:r>
                    </a:p>
                  </a:txBody>
                  <a:tcPr marL="72142" marR="72142" marT="36071" marB="360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8448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222.87</a:t>
                      </a:r>
                    </a:p>
                  </a:txBody>
                  <a:tcPr marL="72142" marR="72142" marT="36071" marB="360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8448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9.5</a:t>
                      </a:r>
                    </a:p>
                  </a:txBody>
                  <a:tcPr marL="72142" marR="72142" marT="36071" marB="360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2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13</a:t>
                      </a:r>
                      <a:r>
                        <a:rPr lang="ko-KR" altLang="en-US" sz="140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시</a:t>
                      </a:r>
                    </a:p>
                  </a:txBody>
                  <a:tcPr marL="72142" marR="72142" marT="36071" marB="3607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33401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281.38</a:t>
                      </a:r>
                    </a:p>
                  </a:txBody>
                  <a:tcPr marL="72142" marR="72142" marT="36071" marB="360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8448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12.5</a:t>
                      </a:r>
                    </a:p>
                  </a:txBody>
                  <a:tcPr marL="72142" marR="72142" marT="36071" marB="360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8448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469.20</a:t>
                      </a:r>
                    </a:p>
                  </a:txBody>
                  <a:tcPr marL="72142" marR="72142" marT="36071" marB="360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8448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20.0</a:t>
                      </a:r>
                    </a:p>
                  </a:txBody>
                  <a:tcPr marL="72142" marR="72142" marT="36071" marB="360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2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15</a:t>
                      </a:r>
                      <a:r>
                        <a:rPr lang="ko-KR" altLang="en-US" sz="140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시</a:t>
                      </a:r>
                    </a:p>
                  </a:txBody>
                  <a:tcPr marL="72142" marR="72142" marT="36071" marB="3607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33401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184.58</a:t>
                      </a:r>
                    </a:p>
                  </a:txBody>
                  <a:tcPr marL="72142" marR="72142" marT="36071" marB="360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8448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8.2</a:t>
                      </a:r>
                    </a:p>
                  </a:txBody>
                  <a:tcPr marL="72142" marR="72142" marT="36071" marB="360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8448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168.91</a:t>
                      </a:r>
                    </a:p>
                  </a:txBody>
                  <a:tcPr marL="72142" marR="72142" marT="36071" marB="360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8448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7.2</a:t>
                      </a:r>
                    </a:p>
                  </a:txBody>
                  <a:tcPr marL="72142" marR="72142" marT="36071" marB="360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2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16</a:t>
                      </a:r>
                      <a:r>
                        <a:rPr lang="ko-KR" altLang="en-US" sz="140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시</a:t>
                      </a:r>
                    </a:p>
                  </a:txBody>
                  <a:tcPr marL="72142" marR="72142" marT="36071" marB="3607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33401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83.29</a:t>
                      </a:r>
                    </a:p>
                  </a:txBody>
                  <a:tcPr marL="72142" marR="72142" marT="36071" marB="360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8448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3.7</a:t>
                      </a:r>
                    </a:p>
                  </a:txBody>
                  <a:tcPr marL="72142" marR="72142" marT="36071" marB="360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8448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72.73</a:t>
                      </a:r>
                    </a:p>
                  </a:txBody>
                  <a:tcPr marL="72142" marR="72142" marT="36071" marB="360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8448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3.1</a:t>
                      </a:r>
                    </a:p>
                  </a:txBody>
                  <a:tcPr marL="72142" marR="72142" marT="36071" marB="360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2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17</a:t>
                      </a:r>
                      <a:r>
                        <a:rPr lang="ko-KR" altLang="en-US" sz="140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시</a:t>
                      </a:r>
                    </a:p>
                  </a:txBody>
                  <a:tcPr marL="72142" marR="72142" marT="36071" marB="3607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33401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74.28</a:t>
                      </a:r>
                    </a:p>
                  </a:txBody>
                  <a:tcPr marL="72142" marR="72142" marT="36071" marB="360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8448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3.3</a:t>
                      </a:r>
                    </a:p>
                  </a:txBody>
                  <a:tcPr marL="72142" marR="72142" marT="36071" marB="360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8448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72.73</a:t>
                      </a:r>
                    </a:p>
                  </a:txBody>
                  <a:tcPr marL="72142" marR="72142" marT="36071" marB="360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8448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3.1</a:t>
                      </a:r>
                    </a:p>
                  </a:txBody>
                  <a:tcPr marL="72142" marR="72142" marT="36071" marB="360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2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18</a:t>
                      </a:r>
                      <a:r>
                        <a:rPr lang="ko-KR" altLang="en-US" sz="140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시</a:t>
                      </a:r>
                    </a:p>
                  </a:txBody>
                  <a:tcPr marL="72142" marR="72142" marT="36071" marB="3607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33401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117.05</a:t>
                      </a:r>
                    </a:p>
                  </a:txBody>
                  <a:tcPr marL="72142" marR="72142" marT="36071" marB="360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8448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5.2</a:t>
                      </a:r>
                    </a:p>
                  </a:txBody>
                  <a:tcPr marL="72142" marR="72142" marT="36071" marB="360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8448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107.92</a:t>
                      </a:r>
                    </a:p>
                  </a:txBody>
                  <a:tcPr marL="72142" marR="72142" marT="36071" marB="360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8448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4.6</a:t>
                      </a:r>
                    </a:p>
                  </a:txBody>
                  <a:tcPr marL="72142" marR="72142" marT="36071" marB="360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2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전체</a:t>
                      </a:r>
                    </a:p>
                  </a:txBody>
                  <a:tcPr marL="72142" marR="72142" marT="36071" marB="3607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33401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1226.80</a:t>
                      </a:r>
                    </a:p>
                  </a:txBody>
                  <a:tcPr marL="72142" marR="72142" marT="36071" marB="360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8448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54.5</a:t>
                      </a:r>
                    </a:p>
                  </a:txBody>
                  <a:tcPr marL="72142" marR="72142" marT="36071" marB="360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8448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1332.54</a:t>
                      </a:r>
                    </a:p>
                  </a:txBody>
                  <a:tcPr marL="72142" marR="72142" marT="36071" marB="360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8448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56.8</a:t>
                      </a:r>
                    </a:p>
                  </a:txBody>
                  <a:tcPr marL="72142" marR="72142" marT="36071" marB="360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0860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57224" y="5214950"/>
            <a:ext cx="48013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5</a:t>
            </a:r>
            <a:r>
              <a:rPr lang="ko-KR" altLang="en-US" dirty="0" smtClean="0">
                <a:latin typeface="Book Antiqua" pitchFamily="18" charset="0"/>
              </a:rPr>
              <a:t>회 지방선거 투표자수 </a:t>
            </a:r>
            <a:r>
              <a:rPr lang="en-US" altLang="ko-KR" dirty="0" smtClean="0">
                <a:latin typeface="Book Antiqua" pitchFamily="18" charset="0"/>
              </a:rPr>
              <a:t>: </a:t>
            </a:r>
            <a:r>
              <a:rPr lang="ko-KR" altLang="en-US" dirty="0" smtClean="0">
                <a:latin typeface="Book Antiqua" pitchFamily="18" charset="0"/>
              </a:rPr>
              <a:t>투표율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× 2,251(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만</a:t>
            </a:r>
            <a:r>
              <a:rPr lang="ko-KR" altLang="en-US" dirty="0" smtClean="0">
                <a:latin typeface="Book Antiqua" pitchFamily="18" charset="0"/>
              </a:rPr>
              <a:t> 명</a:t>
            </a:r>
            <a:r>
              <a:rPr lang="en-US" altLang="ko-KR" dirty="0" smtClean="0">
                <a:latin typeface="Book Antiqua" pitchFamily="18" charset="0"/>
              </a:rPr>
              <a:t>)</a:t>
            </a:r>
          </a:p>
          <a:p>
            <a:r>
              <a:rPr lang="en-US" altLang="ko-KR" dirty="0" smtClean="0">
                <a:latin typeface="Book Antiqua" pitchFamily="18" charset="0"/>
              </a:rPr>
              <a:t>6</a:t>
            </a:r>
            <a:r>
              <a:rPr lang="ko-KR" altLang="en-US" dirty="0" smtClean="0">
                <a:latin typeface="Book Antiqua" pitchFamily="18" charset="0"/>
              </a:rPr>
              <a:t>회 지방선거 투표자수 </a:t>
            </a:r>
            <a:r>
              <a:rPr lang="en-US" altLang="ko-KR" dirty="0" smtClean="0">
                <a:latin typeface="Book Antiqua" pitchFamily="18" charset="0"/>
              </a:rPr>
              <a:t>: </a:t>
            </a:r>
            <a:r>
              <a:rPr lang="ko-KR" altLang="en-US" dirty="0" smtClean="0">
                <a:latin typeface="Book Antiqua" pitchFamily="18" charset="0"/>
              </a:rPr>
              <a:t>투표율</a:t>
            </a:r>
            <a:r>
              <a:rPr lang="en-US" altLang="ko-KR" dirty="0" smtClean="0">
                <a:latin typeface="Book Antiqua" pitchFamily="18" charset="0"/>
              </a:rPr>
              <a:t>× 2,346(</a:t>
            </a:r>
            <a:r>
              <a:rPr lang="ko-KR" altLang="en-US" dirty="0" smtClean="0">
                <a:latin typeface="Book Antiqua" pitchFamily="18" charset="0"/>
              </a:rPr>
              <a:t>만 명</a:t>
            </a:r>
            <a:r>
              <a:rPr lang="en-US" altLang="ko-KR" dirty="0" smtClean="0">
                <a:latin typeface="Book Antiqua" pitchFamily="18" charset="0"/>
              </a:rPr>
              <a:t>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6.2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자료의 정리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16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24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TextBox 26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pic>
        <p:nvPicPr>
          <p:cNvPr id="55091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59484" y="1255038"/>
            <a:ext cx="3582414" cy="2388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0916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76040" y="1255038"/>
            <a:ext cx="3582174" cy="2388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500034" y="500042"/>
            <a:ext cx="8143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(2)-(3) </a:t>
            </a:r>
            <a:r>
              <a:rPr lang="ko-KR" altLang="en-US" dirty="0" smtClean="0">
                <a:latin typeface="Book Antiqua" pitchFamily="18" charset="0"/>
              </a:rPr>
              <a:t>시간대 별로 두 지방선거를 비교하는 도수 막대그래프와 </a:t>
            </a:r>
            <a:r>
              <a:rPr lang="ko-KR" altLang="en-US" dirty="0" err="1" smtClean="0">
                <a:latin typeface="Book Antiqua" pitchFamily="18" charset="0"/>
              </a:rPr>
              <a:t>선그래프는</a:t>
            </a:r>
            <a:r>
              <a:rPr lang="ko-KR" altLang="en-US" dirty="0" smtClean="0">
                <a:latin typeface="Book Antiqua" pitchFamily="18" charset="0"/>
              </a:rPr>
              <a:t> 각각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>
              <a:latin typeface="Book Antiqua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0034" y="3854239"/>
            <a:ext cx="4357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(4)</a:t>
            </a:r>
            <a:r>
              <a:rPr lang="ko-KR" altLang="en-US" dirty="0" smtClean="0">
                <a:latin typeface="Book Antiqua" pitchFamily="18" charset="0"/>
              </a:rPr>
              <a:t> 다음과 같이 전체 투표자 수에 대한 각 시간대 별 투표자 수에 해당하는 중심각을 구하면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>
              <a:latin typeface="Book Antiqua" pitchFamily="18" charset="0"/>
            </a:endParaRPr>
          </a:p>
        </p:txBody>
      </p:sp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929190" y="3786190"/>
            <a:ext cx="3414698" cy="2276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8" name="그룹 27"/>
          <p:cNvGrpSpPr/>
          <p:nvPr/>
        </p:nvGrpSpPr>
        <p:grpSpPr>
          <a:xfrm>
            <a:off x="857224" y="4857760"/>
            <a:ext cx="2642374" cy="531813"/>
            <a:chOff x="1061264" y="4883150"/>
            <a:chExt cx="2642374" cy="531813"/>
          </a:xfrm>
        </p:grpSpPr>
        <p:graphicFrame>
          <p:nvGraphicFramePr>
            <p:cNvPr id="550918" name="Object 6"/>
            <p:cNvGraphicFramePr>
              <a:graphicFrameLocks noChangeAspect="1"/>
            </p:cNvGraphicFramePr>
            <p:nvPr/>
          </p:nvGraphicFramePr>
          <p:xfrm>
            <a:off x="1731963" y="4883150"/>
            <a:ext cx="1971675" cy="531813"/>
          </p:xfrm>
          <a:graphic>
            <a:graphicData uri="http://schemas.openxmlformats.org/presentationml/2006/ole">
              <p:oleObj spid="_x0000_s550918" name="Equation" r:id="rId8" imgW="1422360" imgH="393480" progId="Equation.DSMT4">
                <p:embed/>
              </p:oleObj>
            </a:graphicData>
          </a:graphic>
        </p:graphicFrame>
        <p:sp>
          <p:nvSpPr>
            <p:cNvPr id="26" name="TextBox 25"/>
            <p:cNvSpPr txBox="1"/>
            <p:nvPr/>
          </p:nvSpPr>
          <p:spPr>
            <a:xfrm>
              <a:off x="1061264" y="4967946"/>
              <a:ext cx="704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Book Antiqua" pitchFamily="18" charset="0"/>
                </a:rPr>
                <a:t>7</a:t>
              </a:r>
              <a:r>
                <a:rPr lang="ko-KR" altLang="en-US" dirty="0" smtClean="0">
                  <a:latin typeface="Book Antiqua" pitchFamily="18" charset="0"/>
                </a:rPr>
                <a:t>시 </a:t>
              </a:r>
              <a:r>
                <a:rPr lang="en-US" altLang="ko-KR" dirty="0" smtClean="0">
                  <a:latin typeface="Book Antiqua" pitchFamily="18" charset="0"/>
                </a:rPr>
                <a:t>:</a:t>
              </a:r>
              <a:endParaRPr lang="en-US" altLang="ko-KR" dirty="0">
                <a:latin typeface="Book Antiqua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6.2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자료의 정리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17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23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4" name="TextBox 53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928662" y="571480"/>
            <a:ext cx="3429024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집단화 자료의 도수분포표</a:t>
            </a:r>
            <a:endParaRPr lang="ko-KR" altLang="en-US" dirty="0">
              <a:solidFill>
                <a:srgbClr val="FFFF00"/>
              </a:solidFill>
              <a:latin typeface="Book Antiqua" pitchFamily="18" charset="0"/>
              <a:ea typeface="휴먼엑스포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5786" y="1219786"/>
            <a:ext cx="78581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ko-KR" altLang="en-US" dirty="0" smtClean="0">
                <a:latin typeface="Book Antiqua" pitchFamily="18" charset="0"/>
                <a:ea typeface="+mn-ea"/>
              </a:rPr>
              <a:t> </a:t>
            </a:r>
            <a:r>
              <a:rPr lang="ko-KR" altLang="en-US" dirty="0" err="1" smtClean="0">
                <a:latin typeface="Book Antiqua" pitchFamily="18" charset="0"/>
              </a:rPr>
              <a:t>양적자료를</a:t>
            </a:r>
            <a:r>
              <a:rPr lang="ko-KR" altLang="en-US" dirty="0" smtClean="0">
                <a:latin typeface="Book Antiqua" pitchFamily="18" charset="0"/>
              </a:rPr>
              <a:t> 적당한 크기로 집단화하여 도수분포표를 만들면 전체 자료가 갖는 특성을 좀 더 쉽게 이해할 수 있다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pPr>
              <a:buFont typeface="Wingdings" pitchFamily="2" charset="2"/>
              <a:buChar char="l"/>
            </a:pPr>
            <a:endParaRPr lang="en-US" altLang="ko-KR" dirty="0" smtClean="0">
              <a:latin typeface="Book Antiqua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ko-KR" altLang="en-US" b="1" dirty="0" smtClean="0">
                <a:solidFill>
                  <a:srgbClr val="FF0000"/>
                </a:solidFill>
                <a:latin typeface="Book Antiqua" pitchFamily="18" charset="0"/>
              </a:rPr>
              <a:t> 계급</a:t>
            </a:r>
            <a:r>
              <a:rPr lang="en-US" altLang="ko-KR" dirty="0" smtClean="0">
                <a:latin typeface="Book Antiqua" pitchFamily="18" charset="0"/>
              </a:rPr>
              <a:t>(class) : </a:t>
            </a:r>
            <a:r>
              <a:rPr lang="ko-KR" altLang="en-US" dirty="0" smtClean="0">
                <a:latin typeface="Book Antiqua" pitchFamily="18" charset="0"/>
              </a:rPr>
              <a:t>적당한 간격으로 집단화하여 나타낸 범주</a:t>
            </a:r>
            <a:endParaRPr lang="en-US" altLang="ko-KR" dirty="0" smtClean="0">
              <a:latin typeface="Book Antiqua" pitchFamily="18" charset="0"/>
            </a:endParaRPr>
          </a:p>
          <a:p>
            <a:pPr>
              <a:buFont typeface="Wingdings" pitchFamily="2" charset="2"/>
              <a:buChar char="l"/>
            </a:pPr>
            <a:endParaRPr lang="en-US" altLang="ko-KR" dirty="0" smtClean="0">
              <a:latin typeface="Book Antiqua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ko-KR" altLang="en-US" b="1" dirty="0" smtClean="0">
                <a:solidFill>
                  <a:srgbClr val="FF0000"/>
                </a:solidFill>
                <a:latin typeface="Book Antiqua" pitchFamily="18" charset="0"/>
              </a:rPr>
              <a:t>계급간격</a:t>
            </a:r>
            <a:r>
              <a:rPr lang="en-US" altLang="ko-KR" dirty="0" smtClean="0">
                <a:latin typeface="Book Antiqua" pitchFamily="18" charset="0"/>
              </a:rPr>
              <a:t>(class width) : </a:t>
            </a:r>
            <a:r>
              <a:rPr lang="ko-KR" altLang="en-US" dirty="0" smtClean="0">
                <a:latin typeface="Book Antiqua" pitchFamily="18" charset="0"/>
              </a:rPr>
              <a:t>각 계급의 위쪽 경계에서 아래쪽 경계를 뺀 값</a:t>
            </a:r>
            <a:endParaRPr lang="en-US" altLang="ko-KR" dirty="0" smtClean="0">
              <a:latin typeface="Book Antiqua" pitchFamily="18" charset="0"/>
            </a:endParaRPr>
          </a:p>
          <a:p>
            <a:pPr>
              <a:buFont typeface="Wingdings" pitchFamily="2" charset="2"/>
              <a:buChar char="l"/>
            </a:pPr>
            <a:endParaRPr lang="en-US" altLang="ko-KR" dirty="0" smtClean="0">
              <a:latin typeface="Book Antiqua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계급의 수 결정방법 </a:t>
            </a:r>
            <a:r>
              <a:rPr lang="en-US" altLang="ko-KR" dirty="0" smtClean="0">
                <a:latin typeface="Book Antiqua" pitchFamily="18" charset="0"/>
              </a:rPr>
              <a:t>: </a:t>
            </a:r>
            <a:r>
              <a:rPr lang="ko-KR" altLang="en-US" dirty="0" smtClean="0">
                <a:latin typeface="Book Antiqua" pitchFamily="18" charset="0"/>
              </a:rPr>
              <a:t>일반적으로 자료의 수</a:t>
            </a:r>
            <a:r>
              <a:rPr lang="en-US" altLang="ko-KR" dirty="0" smtClean="0">
                <a:latin typeface="Book Antiqua" pitchFamily="18" charset="0"/>
              </a:rPr>
              <a:t>(</a:t>
            </a:r>
            <a:r>
              <a:rPr lang="en-US" altLang="ko-KR" i="1" dirty="0" smtClean="0">
                <a:latin typeface="Book Antiqua" pitchFamily="18" charset="0"/>
              </a:rPr>
              <a:t>n</a:t>
            </a:r>
            <a:r>
              <a:rPr lang="en-US" altLang="ko-KR" dirty="0" smtClean="0">
                <a:latin typeface="Book Antiqua" pitchFamily="18" charset="0"/>
              </a:rPr>
              <a:t>)</a:t>
            </a:r>
            <a:r>
              <a:rPr lang="ko-KR" altLang="en-US" dirty="0" smtClean="0">
                <a:latin typeface="Book Antiqua" pitchFamily="18" charset="0"/>
              </a:rPr>
              <a:t>가 </a:t>
            </a:r>
            <a:r>
              <a:rPr lang="en-US" altLang="ko-KR" dirty="0" smtClean="0">
                <a:latin typeface="Book Antiqua" pitchFamily="18" charset="0"/>
              </a:rPr>
              <a:t>200 </a:t>
            </a:r>
            <a:r>
              <a:rPr lang="ko-KR" altLang="en-US" dirty="0" smtClean="0">
                <a:latin typeface="Book Antiqua" pitchFamily="18" charset="0"/>
              </a:rPr>
              <a:t>미만이면</a:t>
            </a:r>
            <a:endParaRPr lang="en-US" altLang="ko-KR" dirty="0" smtClean="0">
              <a:latin typeface="Book Antiqua" pitchFamily="18" charset="0"/>
            </a:endParaRPr>
          </a:p>
          <a:p>
            <a:r>
              <a:rPr lang="en-US" altLang="ko-KR" dirty="0" smtClean="0">
                <a:latin typeface="Book Antiqua" pitchFamily="18" charset="0"/>
              </a:rPr>
              <a:t>                   </a:t>
            </a:r>
            <a:r>
              <a:rPr lang="ko-KR" altLang="en-US" dirty="0" smtClean="0">
                <a:latin typeface="Book Antiqua" pitchFamily="18" charset="0"/>
              </a:rPr>
              <a:t>에 가까운 정수를 택하고</a:t>
            </a:r>
            <a:r>
              <a:rPr lang="en-US" altLang="ko-KR" dirty="0" smtClean="0">
                <a:latin typeface="Book Antiqua" pitchFamily="18" charset="0"/>
              </a:rPr>
              <a:t>, 200</a:t>
            </a:r>
            <a:r>
              <a:rPr lang="ko-KR" altLang="en-US" dirty="0" smtClean="0">
                <a:latin typeface="Book Antiqua" pitchFamily="18" charset="0"/>
              </a:rPr>
              <a:t>이상이면 </a:t>
            </a:r>
            <a:r>
              <a:rPr lang="en-US" altLang="ko-KR" dirty="0" err="1" smtClean="0">
                <a:latin typeface="Book Antiqua" pitchFamily="18" charset="0"/>
              </a:rPr>
              <a:t>Sturges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공식이라 부르는</a:t>
            </a:r>
            <a:endParaRPr lang="en-US" altLang="ko-KR" dirty="0" smtClean="0">
              <a:latin typeface="Book Antiqua" pitchFamily="18" charset="0"/>
            </a:endParaRPr>
          </a:p>
          <a:p>
            <a:r>
              <a:rPr lang="en-US" altLang="ko-KR" dirty="0" smtClean="0">
                <a:latin typeface="Book Antiqua" pitchFamily="18" charset="0"/>
              </a:rPr>
              <a:t>                                             </a:t>
            </a:r>
            <a:r>
              <a:rPr lang="ko-KR" altLang="en-US" dirty="0" smtClean="0">
                <a:latin typeface="Book Antiqua" pitchFamily="18" charset="0"/>
              </a:rPr>
              <a:t>에 가까운 정수를 택한다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>
              <a:latin typeface="Book Antiqua" pitchFamily="18" charset="0"/>
            </a:endParaRPr>
          </a:p>
        </p:txBody>
      </p:sp>
      <p:graphicFrame>
        <p:nvGraphicFramePr>
          <p:cNvPr id="703489" name="Object 1"/>
          <p:cNvGraphicFramePr>
            <a:graphicFrameLocks noChangeAspect="1"/>
          </p:cNvGraphicFramePr>
          <p:nvPr/>
        </p:nvGraphicFramePr>
        <p:xfrm>
          <a:off x="7334007" y="3153522"/>
          <a:ext cx="942975" cy="307975"/>
        </p:xfrm>
        <a:graphic>
          <a:graphicData uri="http://schemas.openxmlformats.org/presentationml/2006/ole">
            <p:oleObj spid="_x0000_s703489" name="Equation" r:id="rId4" imgW="685800" imgH="228600" progId="Equation.DSMT4">
              <p:embed/>
            </p:oleObj>
          </a:graphicData>
        </a:graphic>
      </p:graphicFrame>
      <p:graphicFrame>
        <p:nvGraphicFramePr>
          <p:cNvPr id="703490" name="Object 2"/>
          <p:cNvGraphicFramePr>
            <a:graphicFrameLocks noChangeAspect="1"/>
          </p:cNvGraphicFramePr>
          <p:nvPr/>
        </p:nvGraphicFramePr>
        <p:xfrm>
          <a:off x="1943182" y="3714752"/>
          <a:ext cx="1536700" cy="307975"/>
        </p:xfrm>
        <a:graphic>
          <a:graphicData uri="http://schemas.openxmlformats.org/presentationml/2006/ole">
            <p:oleObj spid="_x0000_s703490" name="Equation" r:id="rId5" imgW="1117440" imgH="228600" progId="Equation.DSMT4">
              <p:embed/>
            </p:oleObj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285854" y="4263408"/>
          <a:ext cx="7215236" cy="1444752"/>
        </p:xfrm>
        <a:graphic>
          <a:graphicData uri="http://schemas.openxmlformats.org/drawingml/2006/table">
            <a:tbl>
              <a:tblPr/>
              <a:tblGrid>
                <a:gridCol w="1143006"/>
                <a:gridCol w="1785950"/>
                <a:gridCol w="714380"/>
                <a:gridCol w="714380"/>
                <a:gridCol w="714380"/>
                <a:gridCol w="642942"/>
                <a:gridCol w="609008"/>
                <a:gridCol w="891190"/>
              </a:tblGrid>
              <a:tr h="234696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Book Antiqua" pitchFamily="18" charset="0"/>
                          <a:ea typeface="+mn-ea"/>
                        </a:rPr>
                        <a:t>자료의 수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Book Antiqua" pitchFamily="18" charset="0"/>
                          <a:ea typeface="휴먼명조"/>
                        </a:rPr>
                        <a:t>30</a:t>
                      </a:r>
                      <a:endParaRPr lang="en-US" sz="1600" dirty="0">
                        <a:solidFill>
                          <a:srgbClr val="000000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Book Antiqua" pitchFamily="18" charset="0"/>
                          <a:ea typeface="휴먼명조"/>
                        </a:rPr>
                        <a:t>50</a:t>
                      </a:r>
                      <a:endParaRPr lang="en-US" sz="1600" dirty="0">
                        <a:solidFill>
                          <a:srgbClr val="000000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Book Antiqua" pitchFamily="18" charset="0"/>
                          <a:ea typeface="휴먼명조"/>
                        </a:rPr>
                        <a:t>120</a:t>
                      </a:r>
                      <a:endParaRPr lang="en-US" sz="1600" dirty="0">
                        <a:solidFill>
                          <a:srgbClr val="000000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Book Antiqua" pitchFamily="18" charset="0"/>
                          <a:ea typeface="휴먼명조"/>
                        </a:rPr>
                        <a:t>250</a:t>
                      </a:r>
                      <a:endParaRPr lang="en-US" sz="1600" dirty="0">
                        <a:solidFill>
                          <a:srgbClr val="000000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Book Antiqua" pitchFamily="18" charset="0"/>
                          <a:ea typeface="휴먼명조"/>
                        </a:rPr>
                        <a:t>500</a:t>
                      </a:r>
                      <a:endParaRPr lang="en-US" sz="1600" dirty="0">
                        <a:solidFill>
                          <a:srgbClr val="000000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Book Antiqua" pitchFamily="18" charset="0"/>
                          <a:ea typeface="휴먼명조"/>
                        </a:rPr>
                        <a:t>1000</a:t>
                      </a:r>
                      <a:endParaRPr lang="en-US" sz="1600" dirty="0">
                        <a:solidFill>
                          <a:srgbClr val="000000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34696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</a:rPr>
                        <a:t>계급수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Book Antiqua" pitchFamily="18" charset="0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</a:rPr>
                        <a:t>200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</a:rPr>
                        <a:t>개이하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</a:rPr>
                        <a:t> 자료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Book Antiqua" pitchFamily="18" charset="0"/>
                          <a:ea typeface="휴먼명조"/>
                        </a:rPr>
                        <a:t>2~8</a:t>
                      </a:r>
                      <a:endParaRPr lang="en-US" sz="16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Book Antiqua" pitchFamily="18" charset="0"/>
                          <a:ea typeface="휴먼명조"/>
                        </a:rPr>
                        <a:t>4~10</a:t>
                      </a:r>
                      <a:endParaRPr lang="en-US" sz="16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Book Antiqua" pitchFamily="18" charset="0"/>
                          <a:ea typeface="휴먼명조"/>
                        </a:rPr>
                        <a:t>8~14</a:t>
                      </a:r>
                      <a:endParaRPr lang="en-US" sz="16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6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</a:rPr>
                        <a:t>Sturges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</a:rPr>
                        <a:t>방법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휴먼명조"/>
                        </a:rPr>
                        <a:t>6</a:t>
                      </a:r>
                      <a:endParaRPr lang="en-US" sz="16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휴먼명조"/>
                        </a:rPr>
                        <a:t>7</a:t>
                      </a:r>
                      <a:endParaRPr lang="en-US" sz="16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휴먼명조"/>
                        </a:rPr>
                        <a:t>8</a:t>
                      </a:r>
                      <a:endParaRPr lang="en-US" sz="16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휴먼명조"/>
                        </a:rPr>
                        <a:t>9</a:t>
                      </a:r>
                      <a:endParaRPr lang="en-US" sz="16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휴먼명조"/>
                        </a:rPr>
                        <a:t>10</a:t>
                      </a:r>
                      <a:endParaRPr lang="en-US" sz="16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휴먼명조"/>
                        </a:rPr>
                        <a:t>11</a:t>
                      </a:r>
                      <a:endParaRPr lang="en-US" sz="16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6.2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자료의 정리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18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21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928662" y="571480"/>
            <a:ext cx="2714644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도수분포표 작성요령</a:t>
            </a:r>
            <a:endParaRPr lang="ko-KR" altLang="en-US" dirty="0">
              <a:solidFill>
                <a:srgbClr val="FFFF00"/>
              </a:solidFill>
              <a:latin typeface="Book Antiqua" pitchFamily="18" charset="0"/>
              <a:ea typeface="휴먼엑스포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5786" y="1219786"/>
            <a:ext cx="78581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ko-KR" altLang="en-US" dirty="0" smtClean="0">
                <a:latin typeface="Book Antiqua" pitchFamily="18" charset="0"/>
                <a:ea typeface="+mn-ea"/>
              </a:rPr>
              <a:t>계급의 수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(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k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)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를 결정한다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.</a:t>
            </a:r>
          </a:p>
          <a:p>
            <a:pPr marL="342900" indent="-342900">
              <a:buFont typeface="Wingdings" pitchFamily="2" charset="2"/>
              <a:buChar char="l"/>
            </a:pPr>
            <a:r>
              <a:rPr lang="ko-KR" altLang="en-US" dirty="0" smtClean="0">
                <a:latin typeface="Book Antiqua" pitchFamily="18" charset="0"/>
              </a:rPr>
              <a:t>계급간격</a:t>
            </a:r>
            <a:r>
              <a:rPr lang="en-US" altLang="ko-KR" dirty="0" smtClean="0">
                <a:latin typeface="Book Antiqua" pitchFamily="18" charset="0"/>
              </a:rPr>
              <a:t>(</a:t>
            </a:r>
            <a:r>
              <a:rPr lang="en-US" altLang="ko-KR" i="1" dirty="0" smtClean="0">
                <a:latin typeface="Book Antiqua" pitchFamily="18" charset="0"/>
              </a:rPr>
              <a:t>w</a:t>
            </a:r>
            <a:r>
              <a:rPr lang="en-US" altLang="ko-KR" dirty="0" smtClean="0">
                <a:latin typeface="Book Antiqua" pitchFamily="18" charset="0"/>
              </a:rPr>
              <a:t>)</a:t>
            </a:r>
            <a:r>
              <a:rPr lang="ko-KR" altLang="en-US" dirty="0" smtClean="0">
                <a:latin typeface="Book Antiqua" pitchFamily="18" charset="0"/>
              </a:rPr>
              <a:t>을 결정한다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pPr marL="342900" indent="-342900">
              <a:buFont typeface="Wingdings" pitchFamily="2" charset="2"/>
              <a:buChar char="l"/>
            </a:pPr>
            <a:endParaRPr lang="en-US" altLang="ko-KR" dirty="0" smtClean="0">
              <a:latin typeface="Book Antiqua" pitchFamily="18" charset="0"/>
            </a:endParaRPr>
          </a:p>
          <a:p>
            <a:pPr marL="342900" indent="-342900"/>
            <a:endParaRPr lang="en-US" altLang="ko-KR" dirty="0" smtClean="0">
              <a:latin typeface="Book Antiqua" pitchFamily="18" charset="0"/>
            </a:endParaRPr>
          </a:p>
          <a:p>
            <a:pPr marL="342900" indent="-342900"/>
            <a:endParaRPr lang="en-US" altLang="ko-KR" dirty="0" smtClean="0">
              <a:latin typeface="Book Antiqua" pitchFamily="18" charset="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ko-KR" altLang="en-US" dirty="0" smtClean="0">
                <a:latin typeface="Book Antiqua" pitchFamily="18" charset="0"/>
              </a:rPr>
              <a:t>제 </a:t>
            </a:r>
            <a:r>
              <a:rPr lang="en-US" altLang="ko-KR" dirty="0" smtClean="0">
                <a:latin typeface="Book Antiqua" pitchFamily="18" charset="0"/>
              </a:rPr>
              <a:t>1</a:t>
            </a:r>
            <a:r>
              <a:rPr lang="ko-KR" altLang="en-US" dirty="0" smtClean="0">
                <a:latin typeface="Book Antiqua" pitchFamily="18" charset="0"/>
              </a:rPr>
              <a:t>계급의 하한을 결정한다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pPr marL="342900" indent="-342900"/>
            <a:endParaRPr lang="en-US" altLang="ko-KR" dirty="0" smtClean="0">
              <a:latin typeface="Book Antiqua" pitchFamily="18" charset="0"/>
            </a:endParaRPr>
          </a:p>
          <a:p>
            <a:pPr marL="342900" indent="-342900"/>
            <a:endParaRPr lang="en-US" altLang="ko-KR" dirty="0" smtClean="0">
              <a:latin typeface="Book Antiqua" pitchFamily="18" charset="0"/>
            </a:endParaRPr>
          </a:p>
          <a:p>
            <a:pPr marL="342900" indent="-342900"/>
            <a:endParaRPr lang="en-US" altLang="ko-KR" dirty="0" smtClean="0">
              <a:latin typeface="Book Antiqua" pitchFamily="18" charset="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ko-KR" altLang="en-US" dirty="0" smtClean="0">
                <a:latin typeface="Book Antiqua" pitchFamily="18" charset="0"/>
              </a:rPr>
              <a:t>계급간격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도수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상대도수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누적도수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누적상대도수 그리고 </a:t>
            </a:r>
            <a:r>
              <a:rPr lang="ko-KR" altLang="en-US" dirty="0" err="1" smtClean="0">
                <a:latin typeface="Book Antiqua" pitchFamily="18" charset="0"/>
              </a:rPr>
              <a:t>계급값을</a:t>
            </a:r>
            <a:r>
              <a:rPr lang="ko-KR" altLang="en-US" dirty="0" smtClean="0">
                <a:latin typeface="Book Antiqua" pitchFamily="18" charset="0"/>
              </a:rPr>
              <a:t> 기록한다</a:t>
            </a:r>
            <a:r>
              <a:rPr lang="en-US" altLang="ko-KR" dirty="0" smtClean="0">
                <a:latin typeface="Book Antiqua" pitchFamily="18" charset="0"/>
              </a:rPr>
              <a:t>. </a:t>
            </a:r>
            <a:r>
              <a:rPr lang="ko-KR" altLang="en-US" dirty="0" smtClean="0">
                <a:latin typeface="Book Antiqua" pitchFamily="18" charset="0"/>
              </a:rPr>
              <a:t>이때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err="1" smtClean="0">
                <a:latin typeface="Book Antiqua" pitchFamily="18" charset="0"/>
              </a:rPr>
              <a:t>계급값은</a:t>
            </a:r>
            <a:r>
              <a:rPr lang="ko-KR" altLang="en-US" dirty="0" smtClean="0">
                <a:latin typeface="Book Antiqua" pitchFamily="18" charset="0"/>
              </a:rPr>
              <a:t> 각 계급의 중앙값으로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>
              <a:latin typeface="Book Antiqua" pitchFamily="18" charset="0"/>
            </a:endParaRPr>
          </a:p>
        </p:txBody>
      </p:sp>
      <p:graphicFrame>
        <p:nvGraphicFramePr>
          <p:cNvPr id="702465" name="Object 1"/>
          <p:cNvGraphicFramePr>
            <a:graphicFrameLocks noChangeAspect="1"/>
          </p:cNvGraphicFramePr>
          <p:nvPr/>
        </p:nvGraphicFramePr>
        <p:xfrm>
          <a:off x="2865438" y="1928802"/>
          <a:ext cx="2951162" cy="530225"/>
        </p:xfrm>
        <a:graphic>
          <a:graphicData uri="http://schemas.openxmlformats.org/presentationml/2006/ole">
            <p:oleObj spid="_x0000_s702465" name="Equation" r:id="rId4" imgW="2145960" imgH="393480" progId="Equation.DSMT4">
              <p:embed/>
            </p:oleObj>
          </a:graphicData>
        </a:graphic>
      </p:graphicFrame>
      <p:graphicFrame>
        <p:nvGraphicFramePr>
          <p:cNvPr id="702466" name="Object 2"/>
          <p:cNvGraphicFramePr>
            <a:graphicFrameLocks noChangeAspect="1"/>
          </p:cNvGraphicFramePr>
          <p:nvPr/>
        </p:nvGraphicFramePr>
        <p:xfrm>
          <a:off x="3165475" y="3041650"/>
          <a:ext cx="2374900" cy="530225"/>
        </p:xfrm>
        <a:graphic>
          <a:graphicData uri="http://schemas.openxmlformats.org/presentationml/2006/ole">
            <p:oleObj spid="_x0000_s702466" name="Equation" r:id="rId5" imgW="1726920" imgH="393480" progId="Equation.DSMT4">
              <p:embed/>
            </p:oleObj>
          </a:graphicData>
        </a:graphic>
      </p:graphicFrame>
      <p:graphicFrame>
        <p:nvGraphicFramePr>
          <p:cNvPr id="702467" name="Object 3"/>
          <p:cNvGraphicFramePr>
            <a:graphicFrameLocks noChangeAspect="1"/>
          </p:cNvGraphicFramePr>
          <p:nvPr/>
        </p:nvGraphicFramePr>
        <p:xfrm>
          <a:off x="2979748" y="4491429"/>
          <a:ext cx="3021012" cy="530225"/>
        </p:xfrm>
        <a:graphic>
          <a:graphicData uri="http://schemas.openxmlformats.org/presentationml/2006/ole">
            <p:oleObj spid="_x0000_s702467" name="Equation" r:id="rId6" imgW="2197080" imgH="393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6.2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자료의 정리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19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2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0" name="TextBox 69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500034" y="571480"/>
            <a:ext cx="500066" cy="500066"/>
          </a:xfrm>
          <a:prstGeom prst="ellipse">
            <a:avLst/>
          </a:prstGeom>
          <a:solidFill>
            <a:srgbClr val="C0F3F4"/>
          </a:solidFill>
          <a:ln>
            <a:solidFill>
              <a:srgbClr val="00FFFF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휴먼옛체" pitchFamily="18" charset="-127"/>
                <a:ea typeface="휴먼옛체" pitchFamily="18" charset="-127"/>
              </a:rPr>
              <a:t>예</a:t>
            </a:r>
            <a:endParaRPr lang="ko-KR" altLang="en-US" dirty="0">
              <a:solidFill>
                <a:schemeClr val="tx1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1538" y="500042"/>
            <a:ext cx="7429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머리의 직경이 </a:t>
            </a:r>
            <a:r>
              <a:rPr lang="en-US" altLang="ko-KR" dirty="0" smtClean="0">
                <a:latin typeface="Book Antiqua" pitchFamily="18" charset="0"/>
              </a:rPr>
              <a:t>50㎜</a:t>
            </a:r>
            <a:r>
              <a:rPr lang="ko-KR" altLang="en-US" dirty="0" smtClean="0">
                <a:latin typeface="Book Antiqua" pitchFamily="18" charset="0"/>
              </a:rPr>
              <a:t>인 볼트를 제조하는 회사로부터 </a:t>
            </a:r>
            <a:r>
              <a:rPr lang="en-US" altLang="ko-KR" dirty="0" smtClean="0">
                <a:latin typeface="Book Antiqua" pitchFamily="18" charset="0"/>
              </a:rPr>
              <a:t>100</a:t>
            </a:r>
            <a:r>
              <a:rPr lang="ko-KR" altLang="en-US" dirty="0" smtClean="0">
                <a:latin typeface="Book Antiqua" pitchFamily="18" charset="0"/>
              </a:rPr>
              <a:t>개의 볼트를 임의로 수집하여 측정한 결과에 대하여 계급의 수가</a:t>
            </a:r>
            <a:r>
              <a:rPr lang="en-US" altLang="ko-KR" dirty="0" smtClean="0">
                <a:latin typeface="Book Antiqua" pitchFamily="18" charset="0"/>
              </a:rPr>
              <a:t>8</a:t>
            </a:r>
            <a:r>
              <a:rPr lang="ko-KR" altLang="en-US" dirty="0" smtClean="0">
                <a:latin typeface="Book Antiqua" pitchFamily="18" charset="0"/>
              </a:rPr>
              <a:t>인 도수분포표 작성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714480" y="1285860"/>
          <a:ext cx="5715040" cy="3657600"/>
        </p:xfrm>
        <a:graphic>
          <a:graphicData uri="http://schemas.openxmlformats.org/drawingml/2006/table">
            <a:tbl>
              <a:tblPr/>
              <a:tblGrid>
                <a:gridCol w="5715040"/>
              </a:tblGrid>
              <a:tr h="1686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Book Antiqua" pitchFamily="18" charset="0"/>
                          <a:ea typeface="휴먼명조"/>
                        </a:rPr>
                        <a:t>49.6 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휴먼명조"/>
                        </a:rPr>
                        <a:t>50.5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Book Antiqua" pitchFamily="18" charset="0"/>
                          <a:ea typeface="휴먼명조"/>
                        </a:rPr>
                        <a:t> 49.9  51.6  49.6  48.7  49.7  49.1  48.7  51.0</a:t>
                      </a:r>
                      <a:endParaRPr lang="en-US" sz="18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Book Antiqua" pitchFamily="18" charset="0"/>
                          <a:ea typeface="휴먼명조"/>
                        </a:rPr>
                        <a:t>50.1  48.7 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휴먼명조"/>
                        </a:rPr>
                        <a:t>50.4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Book Antiqua" pitchFamily="18" charset="0"/>
                          <a:ea typeface="휴먼명조"/>
                        </a:rPr>
                        <a:t> 50.6 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휴먼명조"/>
                        </a:rPr>
                        <a:t>51.5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Book Antiqua" pitchFamily="18" charset="0"/>
                          <a:ea typeface="휴먼명조"/>
                        </a:rPr>
                        <a:t> 49.4  51.1 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휴먼명조"/>
                        </a:rPr>
                        <a:t>49.8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Book Antiqua" pitchFamily="18" charset="0"/>
                          <a:ea typeface="휴먼명조"/>
                        </a:rPr>
                        <a:t> 49.8 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휴먼명조"/>
                        </a:rPr>
                        <a:t>49.0</a:t>
                      </a:r>
                      <a:endParaRPr lang="en-US" sz="18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FF66FF"/>
                          </a:solidFill>
                          <a:latin typeface="Book Antiqua" pitchFamily="18" charset="0"/>
                          <a:ea typeface="휴먼명조"/>
                        </a:rPr>
                        <a:t>47.2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Book Antiqua" pitchFamily="18" charset="0"/>
                          <a:ea typeface="휴먼명조"/>
                        </a:rPr>
                        <a:t> 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휴먼명조"/>
                        </a:rPr>
                        <a:t>50.4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Book Antiqua" pitchFamily="18" charset="0"/>
                          <a:ea typeface="휴먼명조"/>
                        </a:rPr>
                        <a:t> 49.1  50.5  50.9  49.8 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휴먼명조"/>
                        </a:rPr>
                        <a:t>49.6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Book Antiqua" pitchFamily="18" charset="0"/>
                          <a:ea typeface="휴먼명조"/>
                        </a:rPr>
                        <a:t> 49.3 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휴먼명조"/>
                        </a:rPr>
                        <a:t>50.5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Book Antiqua" pitchFamily="18" charset="0"/>
                          <a:ea typeface="휴먼명조"/>
                        </a:rPr>
                        <a:t> 50.2</a:t>
                      </a:r>
                      <a:endParaRPr lang="en-US" sz="18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휴먼명조"/>
                        </a:rPr>
                        <a:t>52.0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Book Antiqua" pitchFamily="18" charset="0"/>
                          <a:ea typeface="휴먼명조"/>
                        </a:rPr>
                        <a:t> 50.7  50.4  48.6  50.9 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휴먼명조"/>
                        </a:rPr>
                        <a:t>51.2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Book Antiqua" pitchFamily="18" charset="0"/>
                          <a:ea typeface="휴먼명조"/>
                        </a:rPr>
                        <a:t> 50.7  48.5  50.0  51.3</a:t>
                      </a:r>
                      <a:endParaRPr lang="en-US" sz="18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Book Antiqua" pitchFamily="18" charset="0"/>
                          <a:ea typeface="휴먼명조"/>
                        </a:rPr>
                        <a:t>47.6 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휴먼명조"/>
                        </a:rPr>
                        <a:t>49.1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Book Antiqua" pitchFamily="18" charset="0"/>
                          <a:ea typeface="휴먼명조"/>
                        </a:rPr>
                        <a:t> 51.0  51.9 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휴먼명조"/>
                        </a:rPr>
                        <a:t>49.5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Book Antiqua" pitchFamily="18" charset="0"/>
                          <a:ea typeface="휴먼명조"/>
                        </a:rPr>
                        <a:t> 49.7  48.6  49.7  48.5 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휴먼명조"/>
                        </a:rPr>
                        <a:t>48.3</a:t>
                      </a:r>
                      <a:endParaRPr lang="en-US" sz="18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Book Antiqua" pitchFamily="18" charset="0"/>
                          <a:ea typeface="휴먼명조"/>
                        </a:rPr>
                        <a:t>50.5 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휴먼명조"/>
                        </a:rPr>
                        <a:t>48.7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Book Antiqua" pitchFamily="18" charset="0"/>
                          <a:ea typeface="휴먼명조"/>
                        </a:rPr>
                        <a:t> 50.5  49.1  50.4 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휴먼명조"/>
                        </a:rPr>
                        <a:t>51.2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Book Antiqua" pitchFamily="18" charset="0"/>
                          <a:ea typeface="휴먼명조"/>
                        </a:rPr>
                        <a:t> 50.4  49.9  50.0 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휴먼명조"/>
                        </a:rPr>
                        <a:t>50.4</a:t>
                      </a:r>
                      <a:endParaRPr lang="en-US" sz="18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Book Antiqua" pitchFamily="18" charset="0"/>
                          <a:ea typeface="휴먼명조"/>
                        </a:rPr>
                        <a:t>50.7 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휴먼명조"/>
                        </a:rPr>
                        <a:t>49.3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Book Antiqua" pitchFamily="18" charset="0"/>
                          <a:ea typeface="휴먼명조"/>
                        </a:rPr>
                        <a:t> 50.8 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휴먼명조"/>
                        </a:rPr>
                        <a:t>49.8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Book Antiqua" pitchFamily="18" charset="0"/>
                          <a:ea typeface="휴먼명조"/>
                        </a:rPr>
                        <a:t> 48.9  49.0  49.5  49.9  49.7 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휴먼명조"/>
                        </a:rPr>
                        <a:t>51.3</a:t>
                      </a:r>
                      <a:endParaRPr lang="en-US" sz="18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휴먼명조"/>
                        </a:rPr>
                        <a:t>51.0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Book Antiqua" pitchFamily="18" charset="0"/>
                          <a:ea typeface="휴먼명조"/>
                        </a:rPr>
                        <a:t> 49.5  49.9 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휴먼명조"/>
                        </a:rPr>
                        <a:t>49.6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Book Antiqua" pitchFamily="18" charset="0"/>
                          <a:ea typeface="휴먼명조"/>
                        </a:rPr>
                        <a:t> 50.5  50.3 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휴먼명조"/>
                        </a:rPr>
                        <a:t>48.9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Book Antiqua" pitchFamily="18" charset="0"/>
                          <a:ea typeface="휴먼명조"/>
                        </a:rPr>
                        <a:t> 49.2  51.2 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휴먼명조"/>
                        </a:rPr>
                        <a:t>48.0</a:t>
                      </a:r>
                      <a:endParaRPr lang="en-US" sz="18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휴먼명조"/>
                        </a:rPr>
                        <a:t>49.8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Book Antiqua" pitchFamily="18" charset="0"/>
                          <a:ea typeface="휴먼명조"/>
                        </a:rPr>
                        <a:t> 49.1  48.8  51.7 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휴먼명조"/>
                        </a:rPr>
                        <a:t>49.7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Book Antiqua" pitchFamily="18" charset="0"/>
                          <a:ea typeface="휴먼명조"/>
                        </a:rPr>
                        <a:t> 50.3  50.6  50.0  49.6 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휴먼명조"/>
                        </a:rPr>
                        <a:t>51.2</a:t>
                      </a:r>
                      <a:endParaRPr lang="en-US" sz="18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휴먼명조"/>
                        </a:rPr>
                        <a:t>47.6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Book Antiqua" pitchFamily="18" charset="0"/>
                          <a:ea typeface="휴먼명조"/>
                        </a:rPr>
                        <a:t> 50.8 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휴먼명조"/>
                        </a:rPr>
                        <a:t>49.7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Book Antiqua" pitchFamily="18" charset="0"/>
                          <a:ea typeface="휴먼명조"/>
                        </a:rPr>
                        <a:t> 49.9 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휴먼명조"/>
                        </a:rPr>
                        <a:t>50.6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Book Antiqua" pitchFamily="18" charset="0"/>
                          <a:ea typeface="휴먼명조"/>
                        </a:rPr>
                        <a:t> 49.7 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휴먼명조"/>
                        </a:rPr>
                        <a:t>49.9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Book Antiqua" pitchFamily="18" charset="0"/>
                          <a:ea typeface="휴먼명조"/>
                        </a:rPr>
                        <a:t> 49.7  51.8  </a:t>
                      </a:r>
                      <a:r>
                        <a:rPr lang="en-US" sz="1800" dirty="0">
                          <a:solidFill>
                            <a:srgbClr val="FF66FF"/>
                          </a:solidFill>
                          <a:latin typeface="Book Antiqua" pitchFamily="18" charset="0"/>
                          <a:ea typeface="휴먼명조"/>
                        </a:rPr>
                        <a:t>55.1</a:t>
                      </a:r>
                      <a:endParaRPr lang="en-US" sz="1800" dirty="0">
                        <a:solidFill>
                          <a:srgbClr val="FF66FF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00034" y="5399105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계급간격을 결정 </a:t>
            </a:r>
            <a:r>
              <a:rPr lang="en-US" altLang="ko-KR" dirty="0" smtClean="0">
                <a:latin typeface="Book Antiqua" pitchFamily="18" charset="0"/>
              </a:rPr>
              <a:t>:</a:t>
            </a:r>
            <a:endParaRPr lang="en-US" altLang="ko-KR" i="1" dirty="0">
              <a:latin typeface="Book Antiqua" pitchFamily="18" charset="0"/>
            </a:endParaRPr>
          </a:p>
        </p:txBody>
      </p:sp>
      <p:graphicFrame>
        <p:nvGraphicFramePr>
          <p:cNvPr id="11" name="Object 1"/>
          <p:cNvGraphicFramePr>
            <a:graphicFrameLocks noChangeAspect="1"/>
          </p:cNvGraphicFramePr>
          <p:nvPr/>
        </p:nvGraphicFramePr>
        <p:xfrm>
          <a:off x="2500298" y="5327667"/>
          <a:ext cx="2479675" cy="530225"/>
        </p:xfrm>
        <a:graphic>
          <a:graphicData uri="http://schemas.openxmlformats.org/presentationml/2006/ole">
            <p:oleObj spid="_x0000_s701442" name="Equation" r:id="rId4" imgW="1803240" imgH="393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6.1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기술통계학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2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45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0" name="직사각형 79"/>
          <p:cNvSpPr/>
          <p:nvPr/>
        </p:nvSpPr>
        <p:spPr>
          <a:xfrm>
            <a:off x="933802" y="540658"/>
            <a:ext cx="1891865" cy="4001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ko-KR" sz="2000" b="1" dirty="0" smtClean="0">
                <a:solidFill>
                  <a:srgbClr val="00FF00"/>
                </a:solidFill>
                <a:latin typeface="Book Antiqua" pitchFamily="18" charset="0"/>
              </a:rPr>
              <a:t>6.1  </a:t>
            </a:r>
            <a:r>
              <a:rPr lang="ko-KR" altLang="en-US" sz="2000" b="1" dirty="0" smtClean="0">
                <a:solidFill>
                  <a:srgbClr val="00FF00"/>
                </a:solidFill>
                <a:latin typeface="Book Antiqua" pitchFamily="18" charset="0"/>
              </a:rPr>
              <a:t>기술통계학</a:t>
            </a:r>
            <a:endParaRPr lang="ko-KR" altLang="en-US" sz="2000" b="1" dirty="0">
              <a:solidFill>
                <a:srgbClr val="00FF00"/>
              </a:solidFill>
              <a:latin typeface="Book Antiqua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250825" y="1293798"/>
            <a:ext cx="504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600" b="0">
                <a:solidFill>
                  <a:srgbClr val="FF00FF"/>
                </a:solidFill>
              </a:rPr>
              <a:t>▶</a:t>
            </a: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827088" y="1285860"/>
            <a:ext cx="7959725" cy="114300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ko-KR" altLang="en-US" sz="2400" b="1" dirty="0" smtClean="0">
                <a:solidFill>
                  <a:srgbClr val="FF0000"/>
                </a:solidFill>
                <a:latin typeface="Book Antiqua" pitchFamily="18" charset="0"/>
              </a:rPr>
              <a:t>통계학</a:t>
            </a:r>
            <a:r>
              <a:rPr lang="en-US" altLang="ko-KR" sz="2400" dirty="0" smtClean="0">
                <a:latin typeface="Book Antiqua" pitchFamily="18" charset="0"/>
              </a:rPr>
              <a:t>(statistics)</a:t>
            </a:r>
            <a:r>
              <a:rPr lang="ko-KR" altLang="en-US" sz="2400" dirty="0" smtClean="0">
                <a:latin typeface="Book Antiqua" pitchFamily="18" charset="0"/>
              </a:rPr>
              <a:t> </a:t>
            </a:r>
            <a:r>
              <a:rPr lang="en-US" altLang="ko-KR" sz="2400" dirty="0" smtClean="0">
                <a:latin typeface="Book Antiqua" pitchFamily="18" charset="0"/>
              </a:rPr>
              <a:t>:</a:t>
            </a:r>
            <a:r>
              <a:rPr lang="ko-KR" altLang="en-US" sz="2400" dirty="0" smtClean="0">
                <a:latin typeface="Book Antiqua" pitchFamily="18" charset="0"/>
              </a:rPr>
              <a:t> 연속성과 객관성을 갖는 실험결과를 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ko-KR" altLang="en-US" sz="2400" dirty="0" smtClean="0">
                <a:latin typeface="Book Antiqua" pitchFamily="18" charset="0"/>
              </a:rPr>
              <a:t>수집</a:t>
            </a:r>
            <a:r>
              <a:rPr lang="ko-KR" altLang="en-US" sz="2400" dirty="0" smtClean="0">
                <a:latin typeface="+mn-ea"/>
              </a:rPr>
              <a:t>∙</a:t>
            </a:r>
            <a:r>
              <a:rPr lang="ko-KR" altLang="en-US" sz="2400" dirty="0" smtClean="0">
                <a:latin typeface="Book Antiqua" pitchFamily="18" charset="0"/>
              </a:rPr>
              <a:t>요약</a:t>
            </a:r>
            <a:r>
              <a:rPr lang="ko-KR" altLang="en-US" sz="2400" dirty="0" smtClean="0">
                <a:latin typeface="+mn-ea"/>
              </a:rPr>
              <a:t>∙</a:t>
            </a:r>
            <a:r>
              <a:rPr lang="ko-KR" altLang="en-US" sz="2400" dirty="0" smtClean="0">
                <a:latin typeface="Book Antiqua" pitchFamily="18" charset="0"/>
              </a:rPr>
              <a:t>분석 과정을 거쳐 실험결과가 갖는 특성을 표현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ko-KR" altLang="en-US" sz="2400" dirty="0" smtClean="0">
                <a:latin typeface="Book Antiqua" pitchFamily="18" charset="0"/>
              </a:rPr>
              <a:t>하고 의사결정을 내리는 학문</a:t>
            </a:r>
            <a:endParaRPr lang="ko-KR" altLang="en-US" sz="2400" dirty="0">
              <a:latin typeface="Book Antiqua" pitchFamily="18" charset="0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928662" y="2928934"/>
            <a:ext cx="2071702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통계조사 방법</a:t>
            </a:r>
            <a:endParaRPr lang="ko-KR" altLang="en-US" dirty="0">
              <a:solidFill>
                <a:srgbClr val="FFFF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0034" y="3631172"/>
            <a:ext cx="81439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  <a:latin typeface="Book Antiqua" pitchFamily="18" charset="0"/>
              </a:rPr>
              <a:t>전수조사</a:t>
            </a:r>
            <a:r>
              <a:rPr lang="en-US" altLang="ko-KR" dirty="0" smtClean="0">
                <a:latin typeface="Book Antiqua" pitchFamily="18" charset="0"/>
              </a:rPr>
              <a:t>(census) : </a:t>
            </a:r>
            <a:r>
              <a:rPr lang="ko-KR" altLang="en-US" dirty="0" smtClean="0">
                <a:latin typeface="Book Antiqua" pitchFamily="18" charset="0"/>
              </a:rPr>
              <a:t>조사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대상이 되는 모든 대상을 상대로 조사하는 방법</a:t>
            </a:r>
            <a:endParaRPr lang="en-US" altLang="ko-KR" dirty="0" smtClean="0">
              <a:latin typeface="Book Antiqua" pitchFamily="18" charset="0"/>
            </a:endParaRPr>
          </a:p>
          <a:p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                                     시간적</a:t>
            </a:r>
            <a:r>
              <a:rPr lang="ko-KR" altLang="en-US" dirty="0" smtClean="0">
                <a:latin typeface="Book Antiqua" pitchFamily="18" charset="0"/>
              </a:rPr>
              <a:t>∙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공간적</a:t>
            </a:r>
            <a:r>
              <a:rPr lang="ko-KR" altLang="en-US" dirty="0" smtClean="0">
                <a:latin typeface="Book Antiqua" pitchFamily="18" charset="0"/>
              </a:rPr>
              <a:t>∙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경제적 여러 가지 제약이 따른다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                                      (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예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: 5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년 주기로 실시하는 인구 총 조사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)</a:t>
            </a:r>
          </a:p>
          <a:p>
            <a:pPr>
              <a:buFont typeface="Wingdings" pitchFamily="2" charset="2"/>
              <a:buChar char="l"/>
            </a:pP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  <a:latin typeface="Book Antiqua" pitchFamily="18" charset="0"/>
              </a:rPr>
              <a:t>표본조사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(sample survey) : </a:t>
            </a:r>
            <a:r>
              <a:rPr lang="ko-KR" altLang="en-US" dirty="0" smtClean="0">
                <a:latin typeface="Book Antiqua" pitchFamily="18" charset="0"/>
              </a:rPr>
              <a:t>개개의 요소들이 선정될 가능성을 동등하게 부여</a:t>
            </a:r>
            <a:endParaRPr lang="en-US" altLang="ko-KR" dirty="0" smtClean="0">
              <a:latin typeface="Book Antiqua" pitchFamily="18" charset="0"/>
            </a:endParaRPr>
          </a:p>
          <a:p>
            <a:r>
              <a:rPr lang="en-US" altLang="ko-KR" dirty="0" smtClean="0">
                <a:latin typeface="Book Antiqua" pitchFamily="18" charset="0"/>
              </a:rPr>
              <a:t>             </a:t>
            </a:r>
            <a:r>
              <a:rPr lang="ko-KR" altLang="en-US" dirty="0" smtClean="0">
                <a:latin typeface="Book Antiqua" pitchFamily="18" charset="0"/>
              </a:rPr>
              <a:t>하여 객관적이고 공정하게 일부의 요소만을 선택하여</a:t>
            </a:r>
            <a:r>
              <a:rPr lang="en-US" altLang="ko-KR" dirty="0" smtClean="0">
                <a:latin typeface="Book Antiqua" pitchFamily="18" charset="0"/>
              </a:rPr>
              <a:t>(</a:t>
            </a:r>
            <a:r>
              <a:rPr lang="ko-KR" altLang="en-US" dirty="0" smtClean="0">
                <a:latin typeface="Book Antiqua" pitchFamily="18" charset="0"/>
              </a:rPr>
              <a:t>임의추출</a:t>
            </a:r>
            <a:r>
              <a:rPr lang="en-US" altLang="ko-KR" dirty="0" smtClean="0">
                <a:latin typeface="Book Antiqua" pitchFamily="18" charset="0"/>
              </a:rPr>
              <a:t>;random </a:t>
            </a:r>
          </a:p>
          <a:p>
            <a:r>
              <a:rPr lang="en-US" altLang="ko-KR" dirty="0" smtClean="0">
                <a:latin typeface="Book Antiqua" pitchFamily="18" charset="0"/>
              </a:rPr>
              <a:t>             sampling) </a:t>
            </a:r>
            <a:r>
              <a:rPr lang="ko-KR" altLang="en-US" dirty="0" smtClean="0">
                <a:latin typeface="Book Antiqua" pitchFamily="18" charset="0"/>
              </a:rPr>
              <a:t>조사하는 방법</a:t>
            </a:r>
            <a:r>
              <a:rPr lang="en-US" altLang="ko-KR" dirty="0" smtClean="0">
                <a:latin typeface="Book Antiqua" pitchFamily="18" charset="0"/>
              </a:rPr>
              <a:t>(</a:t>
            </a:r>
            <a:r>
              <a:rPr lang="ko-KR" altLang="en-US" dirty="0" smtClean="0">
                <a:latin typeface="Book Antiqua" pitchFamily="18" charset="0"/>
              </a:rPr>
              <a:t>예</a:t>
            </a:r>
            <a:r>
              <a:rPr lang="en-US" altLang="ko-KR" dirty="0" smtClean="0">
                <a:latin typeface="Book Antiqua" pitchFamily="18" charset="0"/>
              </a:rPr>
              <a:t>: </a:t>
            </a:r>
            <a:r>
              <a:rPr lang="ko-KR" altLang="en-US" dirty="0" smtClean="0">
                <a:latin typeface="Book Antiqua" pitchFamily="18" charset="0"/>
              </a:rPr>
              <a:t>제반 사회현상에 대한 설문조사</a:t>
            </a:r>
            <a:r>
              <a:rPr lang="en-US" altLang="ko-KR" dirty="0" smtClean="0">
                <a:latin typeface="Book Antiqua" pitchFamily="18" charset="0"/>
              </a:rPr>
              <a:t>)</a:t>
            </a:r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6.2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자료의 정리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20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7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34" y="479494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제</a:t>
            </a:r>
            <a:r>
              <a:rPr lang="en-US" altLang="ko-KR" dirty="0" smtClean="0">
                <a:latin typeface="Book Antiqua" pitchFamily="18" charset="0"/>
              </a:rPr>
              <a:t>1</a:t>
            </a:r>
            <a:r>
              <a:rPr lang="ko-KR" altLang="en-US" dirty="0" smtClean="0">
                <a:latin typeface="Book Antiqua" pitchFamily="18" charset="0"/>
              </a:rPr>
              <a:t>계급의 하한을 결정 </a:t>
            </a:r>
            <a:r>
              <a:rPr lang="en-US" altLang="ko-KR" dirty="0" smtClean="0">
                <a:latin typeface="Book Antiqua" pitchFamily="18" charset="0"/>
              </a:rPr>
              <a:t>: </a:t>
            </a:r>
            <a:r>
              <a:rPr lang="ko-KR" altLang="en-US" dirty="0" smtClean="0">
                <a:latin typeface="Book Antiqua" pitchFamily="18" charset="0"/>
              </a:rPr>
              <a:t>최소단위가 </a:t>
            </a:r>
            <a:r>
              <a:rPr lang="en-US" altLang="ko-KR" dirty="0" smtClean="0">
                <a:latin typeface="Book Antiqua" pitchFamily="18" charset="0"/>
              </a:rPr>
              <a:t>0.1</a:t>
            </a:r>
            <a:r>
              <a:rPr lang="ko-KR" altLang="en-US" dirty="0" smtClean="0">
                <a:latin typeface="Book Antiqua" pitchFamily="18" charset="0"/>
              </a:rPr>
              <a:t>이므로 </a:t>
            </a:r>
            <a:r>
              <a:rPr lang="en-US" altLang="ko-KR" dirty="0" smtClean="0">
                <a:latin typeface="Book Antiqua" pitchFamily="18" charset="0"/>
              </a:rPr>
              <a:t>1</a:t>
            </a:r>
            <a:r>
              <a:rPr lang="ko-KR" altLang="en-US" dirty="0" smtClean="0">
                <a:latin typeface="Book Antiqua" pitchFamily="18" charset="0"/>
              </a:rPr>
              <a:t>계급의 하한은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i="1" dirty="0">
              <a:latin typeface="Book Antiqua" pitchFamily="18" charset="0"/>
            </a:endParaRPr>
          </a:p>
        </p:txBody>
      </p:sp>
      <p:graphicFrame>
        <p:nvGraphicFramePr>
          <p:cNvPr id="11" name="Object 1"/>
          <p:cNvGraphicFramePr>
            <a:graphicFrameLocks noChangeAspect="1"/>
          </p:cNvGraphicFramePr>
          <p:nvPr/>
        </p:nvGraphicFramePr>
        <p:xfrm>
          <a:off x="3411541" y="836684"/>
          <a:ext cx="1589087" cy="530225"/>
        </p:xfrm>
        <a:graphic>
          <a:graphicData uri="http://schemas.openxmlformats.org/presentationml/2006/ole">
            <p:oleObj spid="_x0000_s700418" name="Equation" r:id="rId4" imgW="1155600" imgH="393480" progId="Equation.DSMT4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00034" y="1357298"/>
            <a:ext cx="8143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제</a:t>
            </a:r>
            <a:r>
              <a:rPr lang="en-US" altLang="ko-KR" dirty="0" smtClean="0">
                <a:latin typeface="Book Antiqua" pitchFamily="18" charset="0"/>
              </a:rPr>
              <a:t>1</a:t>
            </a:r>
            <a:r>
              <a:rPr lang="ko-KR" altLang="en-US" dirty="0" smtClean="0">
                <a:latin typeface="Book Antiqua" pitchFamily="18" charset="0"/>
              </a:rPr>
              <a:t>계급의 하한 </a:t>
            </a:r>
            <a:r>
              <a:rPr lang="en-US" altLang="ko-KR" dirty="0" smtClean="0">
                <a:latin typeface="Book Antiqua" pitchFamily="18" charset="0"/>
              </a:rPr>
              <a:t>47.15</a:t>
            </a:r>
            <a:r>
              <a:rPr lang="ko-KR" altLang="en-US" dirty="0" smtClean="0">
                <a:latin typeface="Book Antiqua" pitchFamily="18" charset="0"/>
              </a:rPr>
              <a:t>부터 계급간격이 </a:t>
            </a:r>
            <a:r>
              <a:rPr lang="en-US" altLang="ko-KR" dirty="0" smtClean="0">
                <a:latin typeface="Book Antiqua" pitchFamily="18" charset="0"/>
              </a:rPr>
              <a:t>1</a:t>
            </a:r>
            <a:r>
              <a:rPr lang="ko-KR" altLang="en-US" dirty="0" smtClean="0">
                <a:latin typeface="Book Antiqua" pitchFamily="18" charset="0"/>
              </a:rPr>
              <a:t>인 표를 작성하고 관찰되는 도수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상대도수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누적도수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누적상대도수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err="1" smtClean="0">
                <a:latin typeface="Book Antiqua" pitchFamily="18" charset="0"/>
              </a:rPr>
              <a:t>계급값</a:t>
            </a:r>
            <a:r>
              <a:rPr lang="ko-KR" altLang="en-US" dirty="0" smtClean="0">
                <a:latin typeface="Book Antiqua" pitchFamily="18" charset="0"/>
              </a:rPr>
              <a:t> 등을 기입한다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i="1" dirty="0">
              <a:latin typeface="Book Antiqua" pitchFamily="18" charset="0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1428725" y="2143116"/>
          <a:ext cx="6286547" cy="3821636"/>
        </p:xfrm>
        <a:graphic>
          <a:graphicData uri="http://schemas.openxmlformats.org/drawingml/2006/table">
            <a:tbl>
              <a:tblPr/>
              <a:tblGrid>
                <a:gridCol w="1428763"/>
                <a:gridCol w="714380"/>
                <a:gridCol w="928694"/>
                <a:gridCol w="1000132"/>
                <a:gridCol w="1214446"/>
                <a:gridCol w="1000132"/>
              </a:tblGrid>
              <a:tr h="2799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계급간격</a:t>
                      </a:r>
                    </a:p>
                  </a:txBody>
                  <a:tcPr marL="55418" marR="55418" marT="27709" marB="2770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도수</a:t>
                      </a:r>
                    </a:p>
                  </a:txBody>
                  <a:tcPr marL="55418" marR="55418" marT="27709" marB="27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상대도수</a:t>
                      </a:r>
                    </a:p>
                  </a:txBody>
                  <a:tcPr marL="55418" marR="55418" marT="27709" marB="27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누적도수</a:t>
                      </a:r>
                    </a:p>
                  </a:txBody>
                  <a:tcPr marL="55418" marR="55418" marT="27709" marB="27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누적상대도수</a:t>
                      </a:r>
                    </a:p>
                  </a:txBody>
                  <a:tcPr marL="55418" marR="55418" marT="27709" marB="27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계급값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55418" marR="55418" marT="27709" marB="27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318030">
                <a:tc>
                  <a:txBody>
                    <a:bodyPr/>
                    <a:lstStyle/>
                    <a:p>
                      <a:pPr marL="1270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47.15 </a:t>
                      </a:r>
                      <a:r>
                        <a:rPr lang="en-US" sz="1200" dirty="0" smtClean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 ~  </a:t>
                      </a:r>
                      <a:r>
                        <a:rPr lang="en-US" sz="12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48.15</a:t>
                      </a:r>
                      <a:endParaRPr lang="en-US" sz="12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marL="55418" marR="55418" marT="27709" marB="2770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9812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4</a:t>
                      </a:r>
                      <a:endParaRPr lang="en-US" sz="12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marL="55418" marR="55418" marT="27709" marB="27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0.04</a:t>
                      </a:r>
                      <a:endParaRPr lang="en-US" sz="12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marL="55418" marR="55418" marT="27709" marB="27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1844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4</a:t>
                      </a:r>
                      <a:endParaRPr lang="en-US" sz="12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marL="55418" marR="55418" marT="27709" marB="27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41783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0.04</a:t>
                      </a:r>
                      <a:endParaRPr lang="en-US" sz="12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marL="55418" marR="55418" marT="27709" marB="27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47.65</a:t>
                      </a:r>
                      <a:endParaRPr lang="en-US" sz="12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marL="55418" marR="55418" marT="27709" marB="27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030">
                <a:tc>
                  <a:txBody>
                    <a:bodyPr/>
                    <a:lstStyle/>
                    <a:p>
                      <a:pPr marL="1270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48.15 </a:t>
                      </a:r>
                      <a:r>
                        <a:rPr lang="en-US" sz="1200" dirty="0" smtClean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 ~  </a:t>
                      </a:r>
                      <a:r>
                        <a:rPr lang="en-US" sz="12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49.15</a:t>
                      </a:r>
                      <a:endParaRPr lang="en-US" sz="12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marL="55418" marR="55418" marT="27709" marB="2770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9812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18</a:t>
                      </a:r>
                      <a:endParaRPr lang="en-US" sz="12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marL="55418" marR="55418" marT="27709" marB="27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0.18</a:t>
                      </a:r>
                      <a:endParaRPr lang="en-US" sz="12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marL="55418" marR="55418" marT="27709" marB="27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1844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22</a:t>
                      </a:r>
                      <a:endParaRPr lang="en-US" sz="12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marL="55418" marR="55418" marT="27709" marB="27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41783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0.22</a:t>
                      </a:r>
                      <a:endParaRPr lang="en-US" sz="12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marL="55418" marR="55418" marT="27709" marB="27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48.65</a:t>
                      </a:r>
                      <a:endParaRPr lang="en-US" sz="12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marL="55418" marR="55418" marT="27709" marB="27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030">
                <a:tc>
                  <a:txBody>
                    <a:bodyPr/>
                    <a:lstStyle/>
                    <a:p>
                      <a:pPr marL="1270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49.15 </a:t>
                      </a:r>
                      <a:r>
                        <a:rPr lang="en-US" sz="1200" dirty="0" smtClean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 ~  </a:t>
                      </a:r>
                      <a:r>
                        <a:rPr lang="en-US" sz="12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50.15</a:t>
                      </a:r>
                      <a:endParaRPr lang="en-US" sz="12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marL="55418" marR="55418" marT="27709" marB="2770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9812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36</a:t>
                      </a:r>
                      <a:endParaRPr lang="en-US" sz="12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marL="55418" marR="55418" marT="27709" marB="27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0.36</a:t>
                      </a:r>
                      <a:endParaRPr lang="en-US" sz="12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marL="55418" marR="55418" marT="27709" marB="27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1844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58</a:t>
                      </a:r>
                      <a:endParaRPr lang="en-US" sz="12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marL="55418" marR="55418" marT="27709" marB="27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41783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66FF"/>
                          </a:solidFill>
                          <a:latin typeface="Book Antiqua" pitchFamily="18" charset="0"/>
                          <a:ea typeface="휴먼명조"/>
                        </a:rPr>
                        <a:t>0.58</a:t>
                      </a:r>
                      <a:endParaRPr lang="en-US" sz="1200" dirty="0">
                        <a:solidFill>
                          <a:srgbClr val="FF66FF"/>
                        </a:solidFill>
                        <a:latin typeface="Book Antiqua" pitchFamily="18" charset="0"/>
                      </a:endParaRPr>
                    </a:p>
                  </a:txBody>
                  <a:tcPr marL="55418" marR="55418" marT="27709" marB="27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49.65</a:t>
                      </a:r>
                      <a:endParaRPr lang="en-US" sz="12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marL="55418" marR="55418" marT="27709" marB="27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030">
                <a:tc>
                  <a:txBody>
                    <a:bodyPr/>
                    <a:lstStyle/>
                    <a:p>
                      <a:pPr marL="1270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50.15 </a:t>
                      </a:r>
                      <a:r>
                        <a:rPr lang="en-US" sz="1200" dirty="0" smtClean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 ~  </a:t>
                      </a:r>
                      <a:r>
                        <a:rPr lang="en-US" sz="12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51.15</a:t>
                      </a:r>
                      <a:endParaRPr lang="en-US" sz="12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marL="55418" marR="55418" marT="27709" marB="2770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9812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29</a:t>
                      </a:r>
                      <a:endParaRPr lang="en-US" sz="12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marL="55418" marR="55418" marT="27709" marB="27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0.29</a:t>
                      </a:r>
                      <a:endParaRPr lang="en-US" sz="12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marL="55418" marR="55418" marT="27709" marB="27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1844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87</a:t>
                      </a:r>
                      <a:endParaRPr lang="en-US" sz="12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marL="55418" marR="55418" marT="27709" marB="27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41783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0.87</a:t>
                      </a:r>
                      <a:endParaRPr lang="en-US" sz="12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marL="55418" marR="55418" marT="27709" marB="27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50.65</a:t>
                      </a:r>
                      <a:endParaRPr lang="en-US" sz="12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marL="55418" marR="55418" marT="27709" marB="27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030">
                <a:tc>
                  <a:txBody>
                    <a:bodyPr/>
                    <a:lstStyle/>
                    <a:p>
                      <a:pPr marL="1270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51.15 </a:t>
                      </a:r>
                      <a:r>
                        <a:rPr lang="en-US" sz="1200" dirty="0" smtClean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 ~  </a:t>
                      </a:r>
                      <a:r>
                        <a:rPr lang="en-US" sz="12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52.15</a:t>
                      </a:r>
                      <a:endParaRPr lang="en-US" sz="12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marL="55418" marR="55418" marT="27709" marB="2770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9812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12</a:t>
                      </a:r>
                      <a:endParaRPr lang="en-US" sz="12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marL="55418" marR="55418" marT="27709" marB="27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0.12</a:t>
                      </a:r>
                      <a:endParaRPr lang="en-US" sz="12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marL="55418" marR="55418" marT="27709" marB="27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1844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99</a:t>
                      </a:r>
                      <a:endParaRPr lang="en-US" sz="12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marL="55418" marR="55418" marT="27709" marB="27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41783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0.99</a:t>
                      </a:r>
                      <a:endParaRPr lang="en-US" sz="12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marL="55418" marR="55418" marT="27709" marB="27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51.65</a:t>
                      </a:r>
                      <a:endParaRPr lang="en-US" sz="12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marL="55418" marR="55418" marT="27709" marB="27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030">
                <a:tc>
                  <a:txBody>
                    <a:bodyPr/>
                    <a:lstStyle/>
                    <a:p>
                      <a:pPr marL="1270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52.15 </a:t>
                      </a:r>
                      <a:r>
                        <a:rPr lang="en-US" sz="1200" dirty="0" smtClean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 ~  </a:t>
                      </a:r>
                      <a:r>
                        <a:rPr lang="en-US" sz="12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53.15</a:t>
                      </a:r>
                      <a:endParaRPr lang="en-US" sz="12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marL="55418" marR="55418" marT="27709" marB="2770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9812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0</a:t>
                      </a:r>
                      <a:endParaRPr lang="en-US" sz="12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marL="55418" marR="55418" marT="27709" marB="27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0.00</a:t>
                      </a:r>
                      <a:endParaRPr lang="en-US" sz="12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marL="55418" marR="55418" marT="27709" marB="27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1844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99</a:t>
                      </a:r>
                      <a:endParaRPr lang="en-US" sz="12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marL="55418" marR="55418" marT="27709" marB="27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41783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0.99</a:t>
                      </a:r>
                      <a:endParaRPr lang="en-US" sz="12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marL="55418" marR="55418" marT="27709" marB="27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52.65</a:t>
                      </a:r>
                      <a:endParaRPr lang="en-US" sz="12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marL="55418" marR="55418" marT="27709" marB="27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030">
                <a:tc>
                  <a:txBody>
                    <a:bodyPr/>
                    <a:lstStyle/>
                    <a:p>
                      <a:pPr marL="1270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53.15 </a:t>
                      </a:r>
                      <a:r>
                        <a:rPr lang="en-US" sz="1200" dirty="0" smtClean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 ~  </a:t>
                      </a:r>
                      <a:r>
                        <a:rPr lang="en-US" sz="12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54.15</a:t>
                      </a:r>
                      <a:endParaRPr lang="en-US" sz="12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marL="55418" marR="55418" marT="27709" marB="2770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9812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0</a:t>
                      </a:r>
                      <a:endParaRPr lang="en-US" sz="12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marL="55418" marR="55418" marT="27709" marB="27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0.00</a:t>
                      </a:r>
                      <a:endParaRPr lang="en-US" sz="12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marL="55418" marR="55418" marT="27709" marB="27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1844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99</a:t>
                      </a:r>
                      <a:endParaRPr lang="en-US" sz="12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marL="55418" marR="55418" marT="27709" marB="27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41783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0.99</a:t>
                      </a:r>
                      <a:endParaRPr lang="en-US" sz="12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marL="55418" marR="55418" marT="27709" marB="27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53.65</a:t>
                      </a:r>
                      <a:endParaRPr lang="en-US" sz="12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marL="55418" marR="55418" marT="27709" marB="27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030">
                <a:tc>
                  <a:txBody>
                    <a:bodyPr/>
                    <a:lstStyle/>
                    <a:p>
                      <a:pPr marL="1270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54.15 </a:t>
                      </a:r>
                      <a:r>
                        <a:rPr lang="en-US" sz="1200" dirty="0" smtClean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 ~  </a:t>
                      </a:r>
                      <a:r>
                        <a:rPr lang="en-US" sz="12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55.15</a:t>
                      </a:r>
                      <a:endParaRPr lang="en-US" sz="12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marL="55418" marR="55418" marT="27709" marB="2770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9812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1</a:t>
                      </a:r>
                      <a:endParaRPr lang="en-US" sz="12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marL="55418" marR="55418" marT="27709" marB="27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0.01</a:t>
                      </a:r>
                      <a:endParaRPr lang="en-US" sz="12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marL="55418" marR="55418" marT="27709" marB="27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1844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100</a:t>
                      </a:r>
                      <a:endParaRPr lang="en-US" sz="12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marL="55418" marR="55418" marT="27709" marB="27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41783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1.00</a:t>
                      </a:r>
                      <a:endParaRPr lang="en-US" sz="12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marL="55418" marR="55418" marT="27709" marB="27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54.65</a:t>
                      </a:r>
                      <a:endParaRPr lang="en-US" sz="12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marL="55418" marR="55418" marT="27709" marB="27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1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marL="55418" marR="55418" marT="27709" marB="2770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9812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100</a:t>
                      </a:r>
                      <a:endParaRPr lang="en-US" sz="12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marL="55418" marR="55418" marT="27709" marB="27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1.00</a:t>
                      </a:r>
                      <a:endParaRPr lang="en-US" sz="12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marL="55418" marR="55418" marT="27709" marB="27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1844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100</a:t>
                      </a:r>
                      <a:endParaRPr lang="en-US" sz="12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marL="55418" marR="55418" marT="27709" marB="27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41783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1.00</a:t>
                      </a:r>
                      <a:endParaRPr lang="en-US" sz="12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marL="55418" marR="55418" marT="27709" marB="27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marL="55418" marR="55418" marT="27709" marB="27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6.2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자료의 정리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21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5786" y="571480"/>
            <a:ext cx="77153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Book Antiqua" pitchFamily="18" charset="0"/>
              </a:rPr>
              <a:t>[Note]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latin typeface="Book Antiqua" pitchFamily="18" charset="0"/>
              </a:rPr>
              <a:t>위의 표로부터 전체 자료를 </a:t>
            </a:r>
            <a:r>
              <a:rPr lang="ko-KR" altLang="en-US" dirty="0" err="1" smtClean="0">
                <a:latin typeface="Book Antiqua" pitchFamily="18" charset="0"/>
              </a:rPr>
              <a:t>크기순으로</a:t>
            </a:r>
            <a:r>
              <a:rPr lang="ko-KR" altLang="en-US" dirty="0" smtClean="0">
                <a:latin typeface="Book Antiqua" pitchFamily="18" charset="0"/>
              </a:rPr>
              <a:t> 나열하여 가장 가운데 놓이는 </a:t>
            </a:r>
            <a:r>
              <a:rPr lang="ko-KR" altLang="en-US" dirty="0" err="1" smtClean="0">
                <a:latin typeface="Book Antiqua" pitchFamily="18" charset="0"/>
              </a:rPr>
              <a:t>자료값을</a:t>
            </a:r>
            <a:r>
              <a:rPr lang="ko-KR" altLang="en-US" dirty="0" smtClean="0">
                <a:latin typeface="Book Antiqua" pitchFamily="18" charset="0"/>
              </a:rPr>
              <a:t> 나타내는 누적상대도수가 </a:t>
            </a:r>
            <a:r>
              <a:rPr lang="en-US" altLang="ko-KR" dirty="0" smtClean="0">
                <a:latin typeface="Book Antiqua" pitchFamily="18" charset="0"/>
              </a:rPr>
              <a:t>0.5</a:t>
            </a:r>
            <a:r>
              <a:rPr lang="ko-KR" altLang="en-US" dirty="0" smtClean="0">
                <a:latin typeface="Book Antiqua" pitchFamily="18" charset="0"/>
              </a:rPr>
              <a:t>인 위치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즉 </a:t>
            </a:r>
            <a:r>
              <a:rPr lang="ko-KR" altLang="en-US" u="sng" dirty="0" smtClean="0">
                <a:latin typeface="Book Antiqua" pitchFamily="18" charset="0"/>
              </a:rPr>
              <a:t>중심의 위치가 대략적으로 제</a:t>
            </a:r>
            <a:r>
              <a:rPr lang="en-US" altLang="ko-KR" u="sng" dirty="0" smtClean="0">
                <a:latin typeface="Book Antiqua" pitchFamily="18" charset="0"/>
              </a:rPr>
              <a:t>3</a:t>
            </a:r>
            <a:r>
              <a:rPr lang="ko-KR" altLang="en-US" u="sng" dirty="0" smtClean="0">
                <a:latin typeface="Book Antiqua" pitchFamily="18" charset="0"/>
              </a:rPr>
              <a:t>계급의 끝부분에 있다</a:t>
            </a:r>
            <a:r>
              <a:rPr lang="en-US" altLang="ko-KR" u="sng" dirty="0" smtClean="0">
                <a:latin typeface="Book Antiqua" pitchFamily="18" charset="0"/>
              </a:rPr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latin typeface="Book Antiqua" pitchFamily="18" charset="0"/>
              </a:rPr>
              <a:t>전체 자료의 흩어진 정도를 파악할 수 있다</a:t>
            </a:r>
            <a:r>
              <a:rPr lang="en-US" altLang="ko-KR" dirty="0" smtClean="0">
                <a:latin typeface="Book Antiqua" pitchFamily="18" charset="0"/>
              </a:rPr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latin typeface="Book Antiqua" pitchFamily="18" charset="0"/>
              </a:rPr>
              <a:t>제</a:t>
            </a:r>
            <a:r>
              <a:rPr lang="en-US" altLang="ko-KR" dirty="0" smtClean="0">
                <a:latin typeface="Book Antiqua" pitchFamily="18" charset="0"/>
              </a:rPr>
              <a:t>8</a:t>
            </a:r>
            <a:r>
              <a:rPr lang="ko-KR" altLang="en-US" dirty="0" smtClean="0">
                <a:latin typeface="Book Antiqua" pitchFamily="18" charset="0"/>
              </a:rPr>
              <a:t>계급 안에 들어 있는 자료 </a:t>
            </a:r>
            <a:r>
              <a:rPr lang="en-US" altLang="ko-KR" dirty="0" smtClean="0">
                <a:latin typeface="Book Antiqua" pitchFamily="18" charset="0"/>
              </a:rPr>
              <a:t>55.1</a:t>
            </a:r>
            <a:r>
              <a:rPr lang="ko-KR" altLang="en-US" dirty="0" smtClean="0">
                <a:latin typeface="Book Antiqua" pitchFamily="18" charset="0"/>
              </a:rPr>
              <a:t>과 같이 대다수의 자료로부터 멀리 떨어져 있는 측정값이 하나 존재한다</a:t>
            </a:r>
            <a:r>
              <a:rPr lang="en-US" altLang="ko-KR" dirty="0" smtClean="0">
                <a:latin typeface="Book Antiqua" pitchFamily="18" charset="0"/>
              </a:rPr>
              <a:t>. </a:t>
            </a:r>
            <a:r>
              <a:rPr lang="ko-KR" altLang="en-US" dirty="0" smtClean="0">
                <a:latin typeface="Book Antiqua" pitchFamily="18" charset="0"/>
              </a:rPr>
              <a:t>이러한 자료를 </a:t>
            </a:r>
            <a:r>
              <a:rPr lang="ko-KR" altLang="en-US" b="1" dirty="0" err="1" smtClean="0">
                <a:solidFill>
                  <a:srgbClr val="FF0000"/>
                </a:solidFill>
                <a:latin typeface="Book Antiqua" pitchFamily="18" charset="0"/>
              </a:rPr>
              <a:t>특이값</a:t>
            </a:r>
            <a:r>
              <a:rPr lang="en-US" altLang="ko-KR" dirty="0" smtClean="0">
                <a:latin typeface="Book Antiqua" pitchFamily="18" charset="0"/>
              </a:rPr>
              <a:t>(outlier)</a:t>
            </a:r>
            <a:r>
              <a:rPr lang="ko-KR" altLang="en-US" dirty="0" smtClean="0">
                <a:latin typeface="Book Antiqua" pitchFamily="18" charset="0"/>
              </a:rPr>
              <a:t>이라 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latin typeface="Book Antiqua" pitchFamily="18" charset="0"/>
              </a:rPr>
              <a:t>도수분포표만으로는 </a:t>
            </a:r>
            <a:r>
              <a:rPr lang="ko-KR" altLang="en-US" dirty="0" err="1" smtClean="0">
                <a:latin typeface="Book Antiqua" pitchFamily="18" charset="0"/>
              </a:rPr>
              <a:t>원자료의</a:t>
            </a:r>
            <a:r>
              <a:rPr lang="ko-KR" altLang="en-US" dirty="0" smtClean="0">
                <a:latin typeface="Book Antiqua" pitchFamily="18" charset="0"/>
              </a:rPr>
              <a:t> 정확한 측정값을 알 수 없다는 단점을 갖는다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6.2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자료의 정리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22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20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842" y="550932"/>
            <a:ext cx="7663934" cy="23083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2]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40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명의 통계학 성적에 대한 다음 자료에 대하여 계급의 수가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인 도수분포표를 작성하고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 자료에 대한 계급값을 이용한 대략적인 중심위치를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endParaRPr lang="en-US" altLang="ko-KR" dirty="0" smtClean="0">
              <a:solidFill>
                <a:schemeClr val="tx1"/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accent1"/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accent1"/>
              </a:solidFill>
              <a:latin typeface="Book Antiqua" pitchFamily="18" charset="0"/>
            </a:endParaRPr>
          </a:p>
          <a:p>
            <a:endParaRPr lang="en-US" altLang="ko-KR" dirty="0">
              <a:solidFill>
                <a:schemeClr val="accent1"/>
              </a:solidFill>
              <a:latin typeface="Book Antiqu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34" y="3000372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928662" y="1714488"/>
          <a:ext cx="7215238" cy="969264"/>
        </p:xfrm>
        <a:graphic>
          <a:graphicData uri="http://schemas.openxmlformats.org/drawingml/2006/table">
            <a:tbl>
              <a:tblPr/>
              <a:tblGrid>
                <a:gridCol w="7215238"/>
              </a:tblGrid>
              <a:tr h="8086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</a:rPr>
                        <a:t>83  77  78 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</a:rPr>
                        <a:t>53 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</a:rPr>
                        <a:t> 74 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</a:rPr>
                        <a:t>83 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</a:rPr>
                        <a:t> 78  76  78  79  74  73  56  58  80  60  58  75  79 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</a:rPr>
                        <a:t>72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</a:rPr>
                        <a:t>77  73  66  66  72 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</a:rPr>
                        <a:t>65 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</a:rPr>
                        <a:t> 76  76 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</a:rPr>
                        <a:t>53 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</a:rPr>
                        <a:t> 76  67  88  84  75  76 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</a:rPr>
                        <a:t>69 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</a:rPr>
                        <a:t> 89  67  62 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</a:rPr>
                        <a:t>71</a:t>
                      </a:r>
                    </a:p>
                  </a:txBody>
                  <a:tcPr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3143240" y="3000372"/>
          <a:ext cx="5715039" cy="3029712"/>
        </p:xfrm>
        <a:graphic>
          <a:graphicData uri="http://schemas.openxmlformats.org/drawingml/2006/table">
            <a:tbl>
              <a:tblPr/>
              <a:tblGrid>
                <a:gridCol w="1214445"/>
                <a:gridCol w="571504"/>
                <a:gridCol w="928694"/>
                <a:gridCol w="928694"/>
                <a:gridCol w="1285884"/>
                <a:gridCol w="785818"/>
              </a:tblGrid>
              <a:tr h="2857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ook Antiqua" pitchFamily="18" charset="0"/>
                          <a:ea typeface="+mn-ea"/>
                        </a:rPr>
                        <a:t>계급간격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ook Antiqua" pitchFamily="18" charset="0"/>
                          <a:ea typeface="+mn-ea"/>
                        </a:rPr>
                        <a:t>도수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ook Antiqua" pitchFamily="18" charset="0"/>
                          <a:ea typeface="+mn-ea"/>
                        </a:rPr>
                        <a:t>상대도수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ook Antiqua" pitchFamily="18" charset="0"/>
                          <a:ea typeface="+mn-ea"/>
                        </a:rPr>
                        <a:t>누적도수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ook Antiqua" pitchFamily="18" charset="0"/>
                          <a:ea typeface="+mn-ea"/>
                        </a:rPr>
                        <a:t>누적상대도수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Book Antiqua" pitchFamily="18" charset="0"/>
                          <a:ea typeface="+mn-ea"/>
                        </a:rPr>
                        <a:t>계급값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Book Antiqua" pitchFamily="18" charset="0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+mn-ea"/>
                        </a:rPr>
                        <a:t>52.5 </a:t>
                      </a:r>
                      <a:r>
                        <a:rPr lang="en-US" sz="1400" dirty="0" smtClean="0">
                          <a:solidFill>
                            <a:schemeClr val="tx2"/>
                          </a:solidFill>
                          <a:latin typeface="Book Antiqua" pitchFamily="18" charset="0"/>
                          <a:ea typeface="+mn-ea"/>
                        </a:rPr>
                        <a:t> ~  60.5</a:t>
                      </a:r>
                      <a:endParaRPr lang="en-US" sz="1400" dirty="0">
                        <a:solidFill>
                          <a:schemeClr val="tx2"/>
                        </a:solidFill>
                        <a:latin typeface="Book Antiqua" pitchFamily="18" charset="0"/>
                        <a:ea typeface="+mn-ea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+mn-ea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2"/>
                          </a:solidFill>
                          <a:latin typeface="Book Antiqua" pitchFamily="18" charset="0"/>
                          <a:ea typeface="+mn-ea"/>
                        </a:rPr>
                        <a:t>0.150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2"/>
                          </a:solidFill>
                          <a:latin typeface="Book Antiqua" pitchFamily="18" charset="0"/>
                          <a:ea typeface="+mn-ea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2"/>
                          </a:solidFill>
                          <a:latin typeface="Book Antiqua" pitchFamily="18" charset="0"/>
                          <a:ea typeface="+mn-ea"/>
                        </a:rPr>
                        <a:t>0.150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2"/>
                          </a:solidFill>
                          <a:latin typeface="Book Antiqua" pitchFamily="18" charset="0"/>
                          <a:ea typeface="+mn-ea"/>
                        </a:rPr>
                        <a:t>56.5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+mn-ea"/>
                        </a:rPr>
                        <a:t>60.5 </a:t>
                      </a:r>
                      <a:r>
                        <a:rPr lang="en-US" sz="1400" dirty="0" smtClean="0">
                          <a:solidFill>
                            <a:schemeClr val="tx2"/>
                          </a:solidFill>
                          <a:latin typeface="Book Antiqua" pitchFamily="18" charset="0"/>
                          <a:ea typeface="+mn-ea"/>
                        </a:rPr>
                        <a:t> ~ 68.5</a:t>
                      </a:r>
                      <a:endParaRPr lang="en-US" sz="1400" dirty="0">
                        <a:solidFill>
                          <a:schemeClr val="tx2"/>
                        </a:solidFill>
                        <a:latin typeface="Book Antiqua" pitchFamily="18" charset="0"/>
                        <a:ea typeface="+mn-ea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+mn-ea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2"/>
                          </a:solidFill>
                          <a:latin typeface="Book Antiqua" pitchFamily="18" charset="0"/>
                          <a:ea typeface="+mn-ea"/>
                        </a:rPr>
                        <a:t>0.150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2"/>
                          </a:solidFill>
                          <a:latin typeface="Book Antiqua" pitchFamily="18" charset="0"/>
                          <a:ea typeface="+mn-ea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2"/>
                          </a:solidFill>
                          <a:latin typeface="Book Antiqua" pitchFamily="18" charset="0"/>
                          <a:ea typeface="+mn-ea"/>
                        </a:rPr>
                        <a:t>0.300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2"/>
                          </a:solidFill>
                          <a:latin typeface="Book Antiqua" pitchFamily="18" charset="0"/>
                          <a:ea typeface="+mn-ea"/>
                        </a:rPr>
                        <a:t>64.5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+mn-ea"/>
                        </a:rPr>
                        <a:t>68.5 </a:t>
                      </a:r>
                      <a:r>
                        <a:rPr lang="en-US" sz="1400" dirty="0" smtClean="0">
                          <a:solidFill>
                            <a:schemeClr val="tx2"/>
                          </a:solidFill>
                          <a:latin typeface="Book Antiqua" pitchFamily="18" charset="0"/>
                          <a:ea typeface="+mn-ea"/>
                        </a:rPr>
                        <a:t> ~  76.5</a:t>
                      </a:r>
                      <a:endParaRPr lang="en-US" sz="1400" dirty="0">
                        <a:solidFill>
                          <a:schemeClr val="tx2"/>
                        </a:solidFill>
                        <a:latin typeface="Book Antiqua" pitchFamily="18" charset="0"/>
                        <a:ea typeface="+mn-ea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+mn-ea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+mn-ea"/>
                        </a:rPr>
                        <a:t>0.375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2"/>
                          </a:solidFill>
                          <a:latin typeface="Book Antiqua" pitchFamily="18" charset="0"/>
                          <a:ea typeface="+mn-ea"/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2"/>
                          </a:solidFill>
                          <a:latin typeface="Book Antiqua" pitchFamily="18" charset="0"/>
                          <a:ea typeface="+mn-ea"/>
                        </a:rPr>
                        <a:t>0.675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2"/>
                          </a:solidFill>
                          <a:latin typeface="Book Antiqua" pitchFamily="18" charset="0"/>
                          <a:ea typeface="+mn-ea"/>
                        </a:rPr>
                        <a:t>72.5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+mn-ea"/>
                        </a:rPr>
                        <a:t>76.5 </a:t>
                      </a:r>
                      <a:r>
                        <a:rPr lang="en-US" sz="1400" dirty="0" smtClean="0">
                          <a:solidFill>
                            <a:schemeClr val="tx2"/>
                          </a:solidFill>
                          <a:latin typeface="Book Antiqua" pitchFamily="18" charset="0"/>
                          <a:ea typeface="+mn-ea"/>
                        </a:rPr>
                        <a:t> ~ 84.5</a:t>
                      </a:r>
                      <a:endParaRPr lang="en-US" sz="1400" dirty="0">
                        <a:solidFill>
                          <a:schemeClr val="tx2"/>
                        </a:solidFill>
                        <a:latin typeface="Book Antiqua" pitchFamily="18" charset="0"/>
                        <a:ea typeface="+mn-ea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+mn-ea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+mn-ea"/>
                        </a:rPr>
                        <a:t>0.275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+mn-ea"/>
                        </a:rPr>
                        <a:t>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2"/>
                          </a:solidFill>
                          <a:latin typeface="Book Antiqua" pitchFamily="18" charset="0"/>
                          <a:ea typeface="+mn-ea"/>
                        </a:rPr>
                        <a:t>0.950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2"/>
                          </a:solidFill>
                          <a:latin typeface="Book Antiqua" pitchFamily="18" charset="0"/>
                          <a:ea typeface="+mn-ea"/>
                        </a:rPr>
                        <a:t>80.5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+mn-ea"/>
                        </a:rPr>
                        <a:t>84.5 </a:t>
                      </a:r>
                      <a:r>
                        <a:rPr lang="en-US" sz="1400" dirty="0" smtClean="0">
                          <a:solidFill>
                            <a:schemeClr val="tx2"/>
                          </a:solidFill>
                          <a:latin typeface="Book Antiqua" pitchFamily="18" charset="0"/>
                          <a:ea typeface="+mn-ea"/>
                        </a:rPr>
                        <a:t> ~ 92.5</a:t>
                      </a:r>
                      <a:endParaRPr lang="en-US" sz="1400" dirty="0">
                        <a:solidFill>
                          <a:schemeClr val="tx2"/>
                        </a:solidFill>
                        <a:latin typeface="Book Antiqua" pitchFamily="18" charset="0"/>
                        <a:ea typeface="+mn-ea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+mn-ea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2"/>
                          </a:solidFill>
                          <a:latin typeface="Book Antiqua" pitchFamily="18" charset="0"/>
                          <a:ea typeface="+mn-ea"/>
                        </a:rPr>
                        <a:t>0.050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+mn-ea"/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+mn-ea"/>
                        </a:rPr>
                        <a:t>1.000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2"/>
                          </a:solidFill>
                          <a:latin typeface="Book Antiqua" pitchFamily="18" charset="0"/>
                          <a:ea typeface="+mn-ea"/>
                        </a:rPr>
                        <a:t>88.5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chemeClr val="tx2"/>
                          </a:solidFill>
                          <a:latin typeface="Book Antiqua" pitchFamily="18" charset="0"/>
                          <a:ea typeface="+mn-ea"/>
                        </a:rPr>
                        <a:t>합 계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+mn-ea"/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+mn-ea"/>
                        </a:rPr>
                        <a:t>1.000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solidFill>
                          <a:schemeClr val="tx2"/>
                        </a:solidFill>
                        <a:latin typeface="Book Antiqua" pitchFamily="18" charset="0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solidFill>
                          <a:schemeClr val="tx2"/>
                        </a:solidFill>
                        <a:latin typeface="Book Antiqua" pitchFamily="18" charset="0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solidFill>
                          <a:schemeClr val="tx2"/>
                        </a:solidFill>
                        <a:latin typeface="Book Antiqua" pitchFamily="18" charset="0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28596" y="3500438"/>
            <a:ext cx="27146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최솟값 </a:t>
            </a:r>
            <a:r>
              <a:rPr lang="en-US" altLang="ko-KR" dirty="0" smtClean="0">
                <a:latin typeface="Book Antiqua" pitchFamily="18" charset="0"/>
              </a:rPr>
              <a:t>: 53, </a:t>
            </a:r>
            <a:r>
              <a:rPr lang="ko-KR" altLang="en-US" dirty="0" smtClean="0">
                <a:latin typeface="Book Antiqua" pitchFamily="18" charset="0"/>
              </a:rPr>
              <a:t>최댓값 </a:t>
            </a:r>
            <a:r>
              <a:rPr lang="en-US" altLang="ko-KR" dirty="0" smtClean="0">
                <a:latin typeface="Book Antiqua" pitchFamily="18" charset="0"/>
              </a:rPr>
              <a:t>: 89</a:t>
            </a:r>
          </a:p>
          <a:p>
            <a:r>
              <a:rPr lang="ko-KR" altLang="en-US" dirty="0" smtClean="0">
                <a:latin typeface="Book Antiqua" pitchFamily="18" charset="0"/>
              </a:rPr>
              <a:t>계급의 수 </a:t>
            </a:r>
            <a:r>
              <a:rPr lang="en-US" altLang="ko-KR" dirty="0" smtClean="0">
                <a:latin typeface="Book Antiqua" pitchFamily="18" charset="0"/>
              </a:rPr>
              <a:t>: 5</a:t>
            </a:r>
          </a:p>
          <a:p>
            <a:r>
              <a:rPr lang="ko-KR" altLang="en-US" dirty="0" smtClean="0">
                <a:latin typeface="Book Antiqua" pitchFamily="18" charset="0"/>
              </a:rPr>
              <a:t>계급간격 </a:t>
            </a:r>
            <a:r>
              <a:rPr lang="en-US" altLang="ko-KR" dirty="0" smtClean="0">
                <a:latin typeface="Book Antiqua" pitchFamily="18" charset="0"/>
              </a:rPr>
              <a:t>: </a:t>
            </a:r>
          </a:p>
          <a:p>
            <a:endParaRPr lang="en-US" altLang="ko-KR" dirty="0" smtClean="0">
              <a:latin typeface="Book Antiqua" pitchFamily="18" charset="0"/>
              <a:ea typeface="+mn-ea"/>
            </a:endParaRPr>
          </a:p>
          <a:p>
            <a:r>
              <a:rPr lang="en-US" altLang="ko-KR" dirty="0" smtClean="0">
                <a:solidFill>
                  <a:srgbClr val="FF0000"/>
                </a:solidFill>
                <a:latin typeface="Book Antiqua" pitchFamily="18" charset="0"/>
                <a:ea typeface="+mn-ea"/>
              </a:rPr>
              <a:t>※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 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제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2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계급과 제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3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계급의 누적상대도수가 각각 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0.3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과 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0.675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이고 계급값이 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72.5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이므로 대략적인 중심위치는 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72.5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이다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.</a:t>
            </a:r>
          </a:p>
        </p:txBody>
      </p:sp>
      <p:graphicFrame>
        <p:nvGraphicFramePr>
          <p:cNvPr id="698371" name="Object 3"/>
          <p:cNvGraphicFramePr>
            <a:graphicFrameLocks noChangeAspect="1"/>
          </p:cNvGraphicFramePr>
          <p:nvPr/>
        </p:nvGraphicFramePr>
        <p:xfrm>
          <a:off x="1587490" y="4052057"/>
          <a:ext cx="1484312" cy="530225"/>
        </p:xfrm>
        <a:graphic>
          <a:graphicData uri="http://schemas.openxmlformats.org/presentationml/2006/ole">
            <p:oleObj spid="_x0000_s698371" name="Equation" r:id="rId4" imgW="1079280" imgH="393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6.2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자료의 정리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23</a:t>
            </a:fld>
            <a:endParaRPr lang="en-US" altLang="ko-KR" sz="1600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928662" y="571480"/>
            <a:ext cx="1928826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히스토그램</a:t>
            </a:r>
            <a:endParaRPr lang="ko-KR" altLang="en-US" dirty="0">
              <a:solidFill>
                <a:srgbClr val="FFFF00"/>
              </a:solidFill>
              <a:latin typeface="Book Antiqua" pitchFamily="18" charset="0"/>
              <a:ea typeface="휴먼엑스포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5786" y="1219786"/>
            <a:ext cx="7858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ko-KR" altLang="en-US" dirty="0" smtClean="0">
                <a:latin typeface="Book Antiqua" pitchFamily="18" charset="0"/>
                <a:ea typeface="+mn-ea"/>
              </a:rPr>
              <a:t> </a:t>
            </a:r>
            <a:r>
              <a:rPr lang="ko-KR" altLang="en-US" dirty="0" smtClean="0"/>
              <a:t>도수분포표를 시각적으로 쉽게 알 수 있도록 나타낸 그림</a:t>
            </a:r>
            <a:endParaRPr lang="en-US" altLang="ko-KR" dirty="0" smtClean="0"/>
          </a:p>
          <a:p>
            <a:pPr>
              <a:buFont typeface="Wingdings" pitchFamily="2" charset="2"/>
              <a:buChar char="l"/>
            </a:pPr>
            <a:r>
              <a:rPr lang="ko-KR" altLang="en-US" dirty="0" smtClean="0"/>
              <a:t> 수평축에 계급간격을 작성하고 </a:t>
            </a:r>
            <a:r>
              <a:rPr lang="ko-KR" altLang="en-US" dirty="0" err="1" smtClean="0"/>
              <a:t>수직축에</a:t>
            </a:r>
            <a:r>
              <a:rPr lang="ko-KR" altLang="en-US" dirty="0" smtClean="0"/>
              <a:t> 도수 또는 상대도수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누적도수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   </a:t>
            </a:r>
            <a:r>
              <a:rPr lang="ko-KR" altLang="en-US" dirty="0" smtClean="0"/>
              <a:t>누적상대도수에 해당하는 높이를 갖는 막대모양으로 작성한다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12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1" name="그룹 20"/>
          <p:cNvGrpSpPr/>
          <p:nvPr/>
        </p:nvGrpSpPr>
        <p:grpSpPr>
          <a:xfrm>
            <a:off x="285720" y="2285512"/>
            <a:ext cx="8558256" cy="3684434"/>
            <a:chOff x="285720" y="2285512"/>
            <a:chExt cx="8558256" cy="3684434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643522" y="2285992"/>
              <a:ext cx="2694096" cy="179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521110" y="2285512"/>
              <a:ext cx="2714644" cy="1809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632768" y="4142900"/>
              <a:ext cx="2740569" cy="18270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526727" y="4143380"/>
              <a:ext cx="2739849" cy="18265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7" name="직사각형 16"/>
            <p:cNvSpPr/>
            <p:nvPr/>
          </p:nvSpPr>
          <p:spPr>
            <a:xfrm>
              <a:off x="285720" y="2786058"/>
              <a:ext cx="133882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 smtClean="0"/>
                <a:t>도수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히스토그램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85720" y="4711495"/>
              <a:ext cx="133882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 smtClean="0"/>
                <a:t>누적도수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히스토그램</a:t>
              </a:r>
              <a:endParaRPr lang="ko-KR" altLang="en-US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274316" y="2786058"/>
              <a:ext cx="133882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 smtClean="0"/>
                <a:t>상대도수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히스토그램</a:t>
              </a:r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274316" y="4711495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 smtClean="0"/>
                <a:t>누적상대도수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히스토그램</a:t>
              </a:r>
              <a:endParaRPr lang="ko-KR" altLang="en-US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6.2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자료의 정리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24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20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928662" y="571480"/>
            <a:ext cx="2071702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도수분포다각형</a:t>
            </a:r>
            <a:endParaRPr lang="ko-KR" altLang="en-US" dirty="0">
              <a:solidFill>
                <a:srgbClr val="FFFF00"/>
              </a:solidFill>
              <a:latin typeface="Book Antiqua" pitchFamily="18" charset="0"/>
              <a:ea typeface="휴먼엑스포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5786" y="1219786"/>
            <a:ext cx="7858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ko-KR" altLang="en-US" dirty="0" smtClean="0">
                <a:latin typeface="Book Antiqua" pitchFamily="18" charset="0"/>
                <a:ea typeface="+mn-ea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히스토그램의 연속적인 막대의 상단중심부를 직선으로 연결하여 다각형</a:t>
            </a:r>
            <a:endParaRPr lang="en-US" altLang="ko-KR" dirty="0" smtClean="0">
              <a:latin typeface="Book Antiqua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ko-KR" altLang="en-US" dirty="0" smtClean="0">
                <a:latin typeface="Book Antiqua" pitchFamily="18" charset="0"/>
              </a:rPr>
              <a:t> 히스토그램의 경우와 동일하게 </a:t>
            </a:r>
            <a:r>
              <a:rPr lang="ko-KR" altLang="en-US" dirty="0" err="1" smtClean="0">
                <a:latin typeface="Book Antiqua" pitchFamily="18" charset="0"/>
              </a:rPr>
              <a:t>수직축에</a:t>
            </a:r>
            <a:r>
              <a:rPr lang="ko-KR" altLang="en-US" dirty="0" smtClean="0">
                <a:latin typeface="Book Antiqua" pitchFamily="18" charset="0"/>
              </a:rPr>
              <a:t> 상대도수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누적도수 및 누적상대</a:t>
            </a:r>
            <a:endParaRPr lang="en-US" altLang="ko-KR" dirty="0" smtClean="0">
              <a:latin typeface="Book Antiqua" pitchFamily="18" charset="0"/>
            </a:endParaRPr>
          </a:p>
          <a:p>
            <a:r>
              <a:rPr lang="en-US" altLang="ko-KR" dirty="0" smtClean="0">
                <a:latin typeface="Book Antiqua" pitchFamily="18" charset="0"/>
              </a:rPr>
              <a:t>    </a:t>
            </a:r>
            <a:r>
              <a:rPr lang="ko-KR" altLang="en-US" dirty="0" smtClean="0">
                <a:latin typeface="Book Antiqua" pitchFamily="18" charset="0"/>
              </a:rPr>
              <a:t>도수 등을 작성할 수 있다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pPr>
              <a:buFont typeface="Wingdings" pitchFamily="2" charset="2"/>
              <a:buChar char="l"/>
            </a:pPr>
            <a:r>
              <a:rPr lang="ko-KR" altLang="en-US" dirty="0" smtClean="0">
                <a:latin typeface="Book Antiqua" pitchFamily="18" charset="0"/>
              </a:rPr>
              <a:t> 두 개 이상의 </a:t>
            </a:r>
            <a:r>
              <a:rPr lang="ko-KR" altLang="en-US" dirty="0" err="1" smtClean="0">
                <a:latin typeface="Book Antiqua" pitchFamily="18" charset="0"/>
              </a:rPr>
              <a:t>양적자료를</a:t>
            </a:r>
            <a:r>
              <a:rPr lang="ko-KR" altLang="en-US" dirty="0" smtClean="0">
                <a:latin typeface="Book Antiqua" pitchFamily="18" charset="0"/>
              </a:rPr>
              <a:t> 비교할 때 널리 사용된다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>
              <a:latin typeface="Book Antiqua" pitchFamily="18" charset="0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928662" y="2643182"/>
            <a:ext cx="7466116" cy="3012538"/>
            <a:chOff x="928662" y="2643182"/>
            <a:chExt cx="7466116" cy="3012538"/>
          </a:xfrm>
        </p:grpSpPr>
        <p:grpSp>
          <p:nvGrpSpPr>
            <p:cNvPr id="17" name="그룹 16"/>
            <p:cNvGrpSpPr/>
            <p:nvPr/>
          </p:nvGrpSpPr>
          <p:grpSpPr>
            <a:xfrm>
              <a:off x="4792056" y="2643182"/>
              <a:ext cx="3602722" cy="2602590"/>
              <a:chOff x="285720" y="285728"/>
              <a:chExt cx="5486400" cy="3657600"/>
            </a:xfrm>
          </p:grpSpPr>
          <p:pic>
            <p:nvPicPr>
              <p:cNvPr id="18" name="Picture 2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85720" y="285728"/>
                <a:ext cx="5486400" cy="3657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cxnSp>
            <p:nvCxnSpPr>
              <p:cNvPr id="19" name="직선 연결선 18"/>
              <p:cNvCxnSpPr/>
              <p:nvPr/>
            </p:nvCxnSpPr>
            <p:spPr>
              <a:xfrm flipV="1">
                <a:off x="1735028" y="2714620"/>
                <a:ext cx="765270" cy="406492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rot="5400000" flipH="1" flipV="1">
                <a:off x="2379004" y="1784892"/>
                <a:ext cx="1048954" cy="76527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 flipV="1">
                <a:off x="3296390" y="857232"/>
                <a:ext cx="775544" cy="763202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 flipV="1">
                <a:off x="4082208" y="714356"/>
                <a:ext cx="775544" cy="140808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/>
          </p:nvGrpSpPr>
          <p:grpSpPr>
            <a:xfrm>
              <a:off x="928662" y="2653456"/>
              <a:ext cx="3751340" cy="2592316"/>
              <a:chOff x="285720" y="285728"/>
              <a:chExt cx="5486400" cy="3657600"/>
            </a:xfrm>
          </p:grpSpPr>
          <p:pic>
            <p:nvPicPr>
              <p:cNvPr id="26" name="Picture 2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85720" y="285728"/>
                <a:ext cx="5486400" cy="3657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cxnSp>
            <p:nvCxnSpPr>
              <p:cNvPr id="27" name="직선 연결선 26"/>
              <p:cNvCxnSpPr/>
              <p:nvPr/>
            </p:nvCxnSpPr>
            <p:spPr>
              <a:xfrm>
                <a:off x="1714480" y="2449416"/>
                <a:ext cx="785818" cy="1588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 rot="5400000" flipH="1" flipV="1">
                <a:off x="2112286" y="1275586"/>
                <a:ext cx="1592184" cy="755476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 rot="10800000">
                <a:off x="3296390" y="857232"/>
                <a:ext cx="775544" cy="7143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 rot="16200000" flipV="1">
                <a:off x="3633272" y="1990206"/>
                <a:ext cx="1663142" cy="785818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1643042" y="5286388"/>
              <a:ext cx="2500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/>
                <a:t>도수분포다각형</a:t>
              </a:r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357818" y="5286388"/>
              <a:ext cx="2500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누적도수분포다각형</a:t>
              </a:r>
              <a:endParaRPr lang="ko-KR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6.2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자료의 정리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25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2842" y="550932"/>
            <a:ext cx="7663934" cy="507831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3]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우리나라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30-40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대 근로자의 혈압과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50-60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대 근로자의 혈압을 비교한 다음 표에 대하여 두 그룹의 혈압을 비교하는 상대도수 분포다각형을 그려라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endParaRPr lang="en-US" altLang="ko-KR" dirty="0" smtClean="0">
              <a:solidFill>
                <a:schemeClr val="accent1"/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accent1"/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accent1"/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accent1"/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accent1"/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accent1"/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accent1"/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accent1"/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accent1"/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accent1"/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accent1"/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accent1"/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accent1"/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accent1"/>
              </a:solidFill>
              <a:latin typeface="Book Antiqua" pitchFamily="18" charset="0"/>
            </a:endParaRPr>
          </a:p>
          <a:p>
            <a:endParaRPr lang="en-US" altLang="ko-KR" dirty="0">
              <a:solidFill>
                <a:schemeClr val="accent1"/>
              </a:solidFill>
              <a:latin typeface="Book Antiqua" pitchFamily="18" charset="0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2132354" y="1616126"/>
          <a:ext cx="4878235" cy="3714678"/>
        </p:xfrm>
        <a:graphic>
          <a:graphicData uri="http://schemas.openxmlformats.org/drawingml/2006/table">
            <a:tbl>
              <a:tblPr/>
              <a:tblGrid>
                <a:gridCol w="1653828"/>
                <a:gridCol w="1652772"/>
                <a:gridCol w="1571635"/>
              </a:tblGrid>
              <a:tr h="3670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Book Antiqua" pitchFamily="18" charset="0"/>
                        </a:rPr>
                        <a:t>혈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Book Antiqua" pitchFamily="18" charset="0"/>
                        </a:rPr>
                        <a:t>압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Book Antiqua" pitchFamily="18" charset="0"/>
                      </a:endParaRPr>
                    </a:p>
                  </a:txBody>
                  <a:tcPr marL="70069" marR="70069" marT="35034" marB="3503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Book Antiqua" pitchFamily="18" charset="0"/>
                        </a:rPr>
                        <a:t>30-40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Book Antiqua" pitchFamily="18" charset="0"/>
                        </a:rPr>
                        <a:t>대 근로자 수</a:t>
                      </a:r>
                    </a:p>
                  </a:txBody>
                  <a:tcPr marL="70069" marR="70069" marT="35034" marB="35034"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Book Antiqua" pitchFamily="18" charset="0"/>
                        </a:rPr>
                        <a:t>50-60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Book Antiqua" pitchFamily="18" charset="0"/>
                        </a:rPr>
                        <a:t>대 근로자 수</a:t>
                      </a:r>
                    </a:p>
                  </a:txBody>
                  <a:tcPr marL="70069" marR="70069" marT="35034" marB="35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</a:tr>
              <a:tr h="367026">
                <a:tc>
                  <a:txBody>
                    <a:bodyPr/>
                    <a:lstStyle/>
                    <a:p>
                      <a:pPr marL="0" marR="40132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Book Antiqua" pitchFamily="18" charset="0"/>
                        </a:rPr>
                        <a:t>89.5 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Book Antiqua" pitchFamily="18" charset="0"/>
                        </a:rPr>
                        <a:t>~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Book Antiqua" pitchFamily="18" charset="0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Book Antiqua" pitchFamily="18" charset="0"/>
                        </a:rPr>
                        <a:t>109.5</a:t>
                      </a:r>
                    </a:p>
                  </a:txBody>
                  <a:tcPr marL="70069" marR="70069" marT="35034" marB="3503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4457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Book Antiqua" pitchFamily="18" charset="0"/>
                        </a:rPr>
                        <a:t>16</a:t>
                      </a:r>
                    </a:p>
                  </a:txBody>
                  <a:tcPr marL="70069" marR="70069" marT="35034" marB="35034"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39624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Book Antiqua" pitchFamily="18" charset="0"/>
                        </a:rPr>
                        <a:t>3</a:t>
                      </a:r>
                    </a:p>
                  </a:txBody>
                  <a:tcPr marL="70069" marR="70069" marT="35034" marB="35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026">
                <a:tc>
                  <a:txBody>
                    <a:bodyPr/>
                    <a:lstStyle/>
                    <a:p>
                      <a:pPr marL="0" marR="40132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Book Antiqua" pitchFamily="18" charset="0"/>
                        </a:rPr>
                        <a:t>109.5 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Book Antiqua" pitchFamily="18" charset="0"/>
                        </a:rPr>
                        <a:t>~129.5</a:t>
                      </a:r>
                      <a:endParaRPr lang="en-US" altLang="ko-KR" sz="1200" dirty="0">
                        <a:solidFill>
                          <a:srgbClr val="000000"/>
                        </a:solidFill>
                        <a:latin typeface="Book Antiqua" pitchFamily="18" charset="0"/>
                      </a:endParaRPr>
                    </a:p>
                  </a:txBody>
                  <a:tcPr marL="70069" marR="70069" marT="35034" marB="3503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4457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Book Antiqua" pitchFamily="18" charset="0"/>
                        </a:rPr>
                        <a:t>418</a:t>
                      </a:r>
                    </a:p>
                  </a:txBody>
                  <a:tcPr marL="70069" marR="70069" marT="35034" marB="35034"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39624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Book Antiqua" pitchFamily="18" charset="0"/>
                        </a:rPr>
                        <a:t>82</a:t>
                      </a:r>
                    </a:p>
                  </a:txBody>
                  <a:tcPr marL="70069" marR="70069" marT="35034" marB="35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026">
                <a:tc>
                  <a:txBody>
                    <a:bodyPr/>
                    <a:lstStyle/>
                    <a:p>
                      <a:pPr marL="0" marR="40132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Book Antiqua" pitchFamily="18" charset="0"/>
                        </a:rPr>
                        <a:t>129.5 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Book Antiqua" pitchFamily="18" charset="0"/>
                        </a:rPr>
                        <a:t>~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Book Antiqua" pitchFamily="18" charset="0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Book Antiqua" pitchFamily="18" charset="0"/>
                        </a:rPr>
                        <a:t>149.5</a:t>
                      </a:r>
                    </a:p>
                  </a:txBody>
                  <a:tcPr marL="70069" marR="70069" marT="35034" marB="3503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4457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Book Antiqua" pitchFamily="18" charset="0"/>
                        </a:rPr>
                        <a:t>1,235</a:t>
                      </a:r>
                    </a:p>
                  </a:txBody>
                  <a:tcPr marL="70069" marR="70069" marT="35034" marB="35034"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39624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Book Antiqua" pitchFamily="18" charset="0"/>
                        </a:rPr>
                        <a:t>274</a:t>
                      </a:r>
                    </a:p>
                  </a:txBody>
                  <a:tcPr marL="70069" marR="70069" marT="35034" marB="35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026">
                <a:tc>
                  <a:txBody>
                    <a:bodyPr/>
                    <a:lstStyle/>
                    <a:p>
                      <a:pPr marL="0" marR="40132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Book Antiqua" pitchFamily="18" charset="0"/>
                        </a:rPr>
                        <a:t>149.5 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Book Antiqua" pitchFamily="18" charset="0"/>
                        </a:rPr>
                        <a:t>~169.5</a:t>
                      </a:r>
                      <a:endParaRPr lang="en-US" altLang="ko-KR" sz="1200" dirty="0">
                        <a:solidFill>
                          <a:srgbClr val="000000"/>
                        </a:solidFill>
                        <a:latin typeface="Book Antiqua" pitchFamily="18" charset="0"/>
                      </a:endParaRPr>
                    </a:p>
                  </a:txBody>
                  <a:tcPr marL="70069" marR="70069" marT="35034" marB="3503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4457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Book Antiqua" pitchFamily="18" charset="0"/>
                        </a:rPr>
                        <a:t>432</a:t>
                      </a:r>
                    </a:p>
                  </a:txBody>
                  <a:tcPr marL="70069" marR="70069" marT="35034" marB="35034"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39624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Book Antiqua" pitchFamily="18" charset="0"/>
                        </a:rPr>
                        <a:t>226</a:t>
                      </a:r>
                    </a:p>
                  </a:txBody>
                  <a:tcPr marL="70069" marR="70069" marT="35034" marB="35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026">
                <a:tc>
                  <a:txBody>
                    <a:bodyPr/>
                    <a:lstStyle/>
                    <a:p>
                      <a:pPr marL="0" marR="40132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Book Antiqua" pitchFamily="18" charset="0"/>
                        </a:rPr>
                        <a:t>169.5 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Book Antiqua" pitchFamily="18" charset="0"/>
                        </a:rPr>
                        <a:t>~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Book Antiqua" pitchFamily="18" charset="0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Book Antiqua" pitchFamily="18" charset="0"/>
                        </a:rPr>
                        <a:t>189.5</a:t>
                      </a:r>
                    </a:p>
                  </a:txBody>
                  <a:tcPr marL="70069" marR="70069" marT="35034" marB="3503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4457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Book Antiqua" pitchFamily="18" charset="0"/>
                        </a:rPr>
                        <a:t>57</a:t>
                      </a:r>
                    </a:p>
                  </a:txBody>
                  <a:tcPr marL="70069" marR="70069" marT="35034" marB="35034"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39624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Book Antiqua" pitchFamily="18" charset="0"/>
                        </a:rPr>
                        <a:t>97</a:t>
                      </a:r>
                    </a:p>
                  </a:txBody>
                  <a:tcPr marL="70069" marR="70069" marT="35034" marB="35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026">
                <a:tc>
                  <a:txBody>
                    <a:bodyPr/>
                    <a:lstStyle/>
                    <a:p>
                      <a:pPr marL="0" marR="40132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Book Antiqua" pitchFamily="18" charset="0"/>
                        </a:rPr>
                        <a:t>189.5 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Book Antiqua" pitchFamily="18" charset="0"/>
                        </a:rPr>
                        <a:t>~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Book Antiqua" pitchFamily="18" charset="0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Book Antiqua" pitchFamily="18" charset="0"/>
                        </a:rPr>
                        <a:t>209.5</a:t>
                      </a:r>
                    </a:p>
                  </a:txBody>
                  <a:tcPr marL="70069" marR="70069" marT="35034" marB="3503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4457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Book Antiqua" pitchFamily="18" charset="0"/>
                        </a:rPr>
                        <a:t>4</a:t>
                      </a:r>
                    </a:p>
                  </a:txBody>
                  <a:tcPr marL="70069" marR="70069" marT="35034" marB="35034"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39624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Book Antiqua" pitchFamily="18" charset="0"/>
                        </a:rPr>
                        <a:t>18</a:t>
                      </a:r>
                    </a:p>
                  </a:txBody>
                  <a:tcPr marL="70069" marR="70069" marT="35034" marB="35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026">
                <a:tc>
                  <a:txBody>
                    <a:bodyPr/>
                    <a:lstStyle/>
                    <a:p>
                      <a:pPr marL="0" marR="40132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Book Antiqua" pitchFamily="18" charset="0"/>
                        </a:rPr>
                        <a:t>209.5 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Book Antiqua" pitchFamily="18" charset="0"/>
                        </a:rPr>
                        <a:t>~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Book Antiqua" pitchFamily="18" charset="0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Book Antiqua" pitchFamily="18" charset="0"/>
                        </a:rPr>
                        <a:t>229.5</a:t>
                      </a:r>
                    </a:p>
                  </a:txBody>
                  <a:tcPr marL="70069" marR="70069" marT="35034" marB="3503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4457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Book Antiqua" pitchFamily="18" charset="0"/>
                        </a:rPr>
                        <a:t>0</a:t>
                      </a:r>
                    </a:p>
                  </a:txBody>
                  <a:tcPr marL="70069" marR="70069" marT="35034" marB="35034"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39624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Book Antiqua" pitchFamily="18" charset="0"/>
                        </a:rPr>
                        <a:t>7</a:t>
                      </a:r>
                    </a:p>
                  </a:txBody>
                  <a:tcPr marL="70069" marR="70069" marT="35034" marB="35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026">
                <a:tc>
                  <a:txBody>
                    <a:bodyPr/>
                    <a:lstStyle/>
                    <a:p>
                      <a:pPr marL="0" marR="40132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Book Antiqua" pitchFamily="18" charset="0"/>
                        </a:rPr>
                        <a:t>229.5 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Book Antiqua" pitchFamily="18" charset="0"/>
                        </a:rPr>
                        <a:t>~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Book Antiqua" pitchFamily="18" charset="0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Book Antiqua" pitchFamily="18" charset="0"/>
                        </a:rPr>
                        <a:t>259.5</a:t>
                      </a:r>
                    </a:p>
                  </a:txBody>
                  <a:tcPr marL="70069" marR="70069" marT="35034" marB="3503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4457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Book Antiqua" pitchFamily="18" charset="0"/>
                        </a:rPr>
                        <a:t>0</a:t>
                      </a:r>
                    </a:p>
                  </a:txBody>
                  <a:tcPr marL="70069" marR="70069" marT="35034" marB="35034"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39624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Book Antiqua" pitchFamily="18" charset="0"/>
                        </a:rPr>
                        <a:t>3</a:t>
                      </a:r>
                    </a:p>
                  </a:txBody>
                  <a:tcPr marL="70069" marR="70069" marT="35034" marB="35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0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Book Antiqua" pitchFamily="18" charset="0"/>
                        </a:rPr>
                        <a:t>계</a:t>
                      </a:r>
                    </a:p>
                  </a:txBody>
                  <a:tcPr marL="70069" marR="70069" marT="35034" marB="3503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4457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Book Antiqua" pitchFamily="18" charset="0"/>
                        </a:rPr>
                        <a:t>2,162</a:t>
                      </a:r>
                    </a:p>
                  </a:txBody>
                  <a:tcPr marL="70069" marR="70069" marT="35034" marB="35034"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9624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Book Antiqua" pitchFamily="18" charset="0"/>
                        </a:rPr>
                        <a:t>710</a:t>
                      </a:r>
                    </a:p>
                  </a:txBody>
                  <a:tcPr marL="70069" marR="70069" marT="35034" marB="35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6.2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자료의 정리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26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571480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596" y="1071546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우선 두 그룹의 </a:t>
            </a:r>
            <a:r>
              <a:rPr lang="ko-KR" altLang="en-US" dirty="0" err="1" smtClean="0"/>
              <a:t>혈압별</a:t>
            </a:r>
            <a:r>
              <a:rPr lang="ko-KR" altLang="en-US" dirty="0" smtClean="0"/>
              <a:t> 상대도수를 먼저 구한다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714348" y="1593312"/>
          <a:ext cx="7858180" cy="4229138"/>
        </p:xfrm>
        <a:graphic>
          <a:graphicData uri="http://schemas.openxmlformats.org/drawingml/2006/table">
            <a:tbl>
              <a:tblPr/>
              <a:tblGrid>
                <a:gridCol w="2071702"/>
                <a:gridCol w="1251593"/>
                <a:gridCol w="1677365"/>
                <a:gridCol w="1143008"/>
                <a:gridCol w="1714512"/>
              </a:tblGrid>
              <a:tr h="3870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혈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압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 marL="64508" marR="64508" marT="32254" marB="32254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30-40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대 근로자 수</a:t>
                      </a:r>
                    </a:p>
                  </a:txBody>
                  <a:tcPr marL="64508" marR="64508" marT="32254" marB="32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30-40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대 근로자의 상대도수</a:t>
                      </a:r>
                    </a:p>
                  </a:txBody>
                  <a:tcPr marL="64508" marR="64508" marT="32254" marB="32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50-60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대 근로자 수</a:t>
                      </a:r>
                    </a:p>
                  </a:txBody>
                  <a:tcPr marL="64508" marR="64508" marT="32254" marB="32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50-60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대 근로자의 상대도수</a:t>
                      </a:r>
                    </a:p>
                  </a:txBody>
                  <a:tcPr marL="64508" marR="64508" marT="32254" marB="32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</a:tr>
              <a:tr h="408550">
                <a:tc>
                  <a:txBody>
                    <a:bodyPr/>
                    <a:lstStyle/>
                    <a:p>
                      <a:pPr marL="0" marR="27432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89.5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 ~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109.5</a:t>
                      </a:r>
                    </a:p>
                  </a:txBody>
                  <a:tcPr marL="64508" marR="64508" marT="32254" marB="32254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4457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16</a:t>
                      </a:r>
                    </a:p>
                  </a:txBody>
                  <a:tcPr marL="64508" marR="64508" marT="32254" marB="32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4457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0.007</a:t>
                      </a:r>
                    </a:p>
                  </a:txBody>
                  <a:tcPr marL="64508" marR="64508" marT="32254" marB="32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39624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3</a:t>
                      </a:r>
                    </a:p>
                  </a:txBody>
                  <a:tcPr marL="64508" marR="64508" marT="32254" marB="32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39624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0.004</a:t>
                      </a:r>
                    </a:p>
                  </a:txBody>
                  <a:tcPr marL="64508" marR="64508" marT="32254" marB="32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550">
                <a:tc>
                  <a:txBody>
                    <a:bodyPr/>
                    <a:lstStyle/>
                    <a:p>
                      <a:pPr marL="0" marR="27432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109.5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 ~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129.5</a:t>
                      </a:r>
                    </a:p>
                  </a:txBody>
                  <a:tcPr marL="64508" marR="64508" marT="32254" marB="32254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4457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418</a:t>
                      </a:r>
                    </a:p>
                  </a:txBody>
                  <a:tcPr marL="64508" marR="64508" marT="32254" marB="32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4457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0.193</a:t>
                      </a:r>
                    </a:p>
                  </a:txBody>
                  <a:tcPr marL="64508" marR="64508" marT="32254" marB="32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39624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82</a:t>
                      </a:r>
                    </a:p>
                  </a:txBody>
                  <a:tcPr marL="64508" marR="64508" marT="32254" marB="32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39624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0.116</a:t>
                      </a:r>
                    </a:p>
                  </a:txBody>
                  <a:tcPr marL="64508" marR="64508" marT="32254" marB="32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550">
                <a:tc>
                  <a:txBody>
                    <a:bodyPr/>
                    <a:lstStyle/>
                    <a:p>
                      <a:pPr marL="0" marR="27432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129.5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 ~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149.5</a:t>
                      </a:r>
                    </a:p>
                  </a:txBody>
                  <a:tcPr marL="64508" marR="64508" marT="32254" marB="32254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4457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1,235</a:t>
                      </a:r>
                    </a:p>
                  </a:txBody>
                  <a:tcPr marL="64508" marR="64508" marT="32254" marB="32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4457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0.571</a:t>
                      </a:r>
                    </a:p>
                  </a:txBody>
                  <a:tcPr marL="64508" marR="64508" marT="32254" marB="32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39624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274</a:t>
                      </a:r>
                    </a:p>
                  </a:txBody>
                  <a:tcPr marL="64508" marR="64508" marT="32254" marB="32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39624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0.386</a:t>
                      </a:r>
                    </a:p>
                  </a:txBody>
                  <a:tcPr marL="64508" marR="64508" marT="32254" marB="32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550">
                <a:tc>
                  <a:txBody>
                    <a:bodyPr/>
                    <a:lstStyle/>
                    <a:p>
                      <a:pPr marL="0" marR="27432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149.5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 ~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169.5</a:t>
                      </a:r>
                    </a:p>
                  </a:txBody>
                  <a:tcPr marL="64508" marR="64508" marT="32254" marB="32254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4457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432</a:t>
                      </a:r>
                    </a:p>
                  </a:txBody>
                  <a:tcPr marL="64508" marR="64508" marT="32254" marB="32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4457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0.200</a:t>
                      </a:r>
                    </a:p>
                  </a:txBody>
                  <a:tcPr marL="64508" marR="64508" marT="32254" marB="32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39624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226</a:t>
                      </a:r>
                    </a:p>
                  </a:txBody>
                  <a:tcPr marL="64508" marR="64508" marT="32254" marB="32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39624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0.318</a:t>
                      </a:r>
                    </a:p>
                  </a:txBody>
                  <a:tcPr marL="64508" marR="64508" marT="32254" marB="32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550">
                <a:tc>
                  <a:txBody>
                    <a:bodyPr/>
                    <a:lstStyle/>
                    <a:p>
                      <a:pPr marL="0" marR="27432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169.5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 ~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189.5</a:t>
                      </a:r>
                    </a:p>
                  </a:txBody>
                  <a:tcPr marL="64508" marR="64508" marT="32254" marB="32254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4457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57</a:t>
                      </a:r>
                    </a:p>
                  </a:txBody>
                  <a:tcPr marL="64508" marR="64508" marT="32254" marB="32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4457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0.027</a:t>
                      </a:r>
                    </a:p>
                  </a:txBody>
                  <a:tcPr marL="64508" marR="64508" marT="32254" marB="32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39624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97</a:t>
                      </a:r>
                    </a:p>
                  </a:txBody>
                  <a:tcPr marL="64508" marR="64508" marT="32254" marB="32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39624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0.137</a:t>
                      </a:r>
                    </a:p>
                  </a:txBody>
                  <a:tcPr marL="64508" marR="64508" marT="32254" marB="32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550">
                <a:tc>
                  <a:txBody>
                    <a:bodyPr/>
                    <a:lstStyle/>
                    <a:p>
                      <a:pPr marL="0" marR="27432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189.5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 ~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209.5</a:t>
                      </a:r>
                    </a:p>
                  </a:txBody>
                  <a:tcPr marL="64508" marR="64508" marT="32254" marB="32254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4457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4</a:t>
                      </a:r>
                    </a:p>
                  </a:txBody>
                  <a:tcPr marL="64508" marR="64508" marT="32254" marB="32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4457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0.002</a:t>
                      </a:r>
                    </a:p>
                  </a:txBody>
                  <a:tcPr marL="64508" marR="64508" marT="32254" marB="32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39624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18</a:t>
                      </a:r>
                    </a:p>
                  </a:txBody>
                  <a:tcPr marL="64508" marR="64508" marT="32254" marB="32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39624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0.025</a:t>
                      </a:r>
                    </a:p>
                  </a:txBody>
                  <a:tcPr marL="64508" marR="64508" marT="32254" marB="32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550">
                <a:tc>
                  <a:txBody>
                    <a:bodyPr/>
                    <a:lstStyle/>
                    <a:p>
                      <a:pPr marL="0" marR="27432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209.5  ~ 229.5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 marL="64508" marR="64508" marT="32254" marB="32254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4457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0</a:t>
                      </a:r>
                    </a:p>
                  </a:txBody>
                  <a:tcPr marL="64508" marR="64508" marT="32254" marB="32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4457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0.000</a:t>
                      </a:r>
                    </a:p>
                  </a:txBody>
                  <a:tcPr marL="64508" marR="64508" marT="32254" marB="32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39624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7</a:t>
                      </a:r>
                    </a:p>
                  </a:txBody>
                  <a:tcPr marL="64508" marR="64508" marT="32254" marB="32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39624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0.010</a:t>
                      </a:r>
                    </a:p>
                  </a:txBody>
                  <a:tcPr marL="64508" marR="64508" marT="32254" marB="32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550">
                <a:tc>
                  <a:txBody>
                    <a:bodyPr/>
                    <a:lstStyle/>
                    <a:p>
                      <a:pPr marL="0" marR="27432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229.5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 ~ 259.5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 marL="64508" marR="64508" marT="32254" marB="32254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4457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0</a:t>
                      </a:r>
                    </a:p>
                  </a:txBody>
                  <a:tcPr marL="64508" marR="64508" marT="32254" marB="32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4457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0.000</a:t>
                      </a:r>
                    </a:p>
                  </a:txBody>
                  <a:tcPr marL="64508" marR="64508" marT="32254" marB="32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39624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3</a:t>
                      </a:r>
                    </a:p>
                  </a:txBody>
                  <a:tcPr marL="64508" marR="64508" marT="32254" marB="32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39624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0.004</a:t>
                      </a:r>
                    </a:p>
                  </a:txBody>
                  <a:tcPr marL="64508" marR="64508" marT="32254" marB="32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5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계</a:t>
                      </a:r>
                    </a:p>
                  </a:txBody>
                  <a:tcPr marL="64508" marR="64508" marT="32254" marB="32254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4457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2,162</a:t>
                      </a:r>
                    </a:p>
                  </a:txBody>
                  <a:tcPr marL="64508" marR="64508" marT="32254" marB="32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4457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1.000</a:t>
                      </a:r>
                    </a:p>
                  </a:txBody>
                  <a:tcPr marL="64508" marR="64508" marT="32254" marB="32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9624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710</a:t>
                      </a:r>
                    </a:p>
                  </a:txBody>
                  <a:tcPr marL="64508" marR="64508" marT="32254" marB="32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9624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1.000</a:t>
                      </a:r>
                    </a:p>
                  </a:txBody>
                  <a:tcPr marL="64508" marR="64508" marT="32254" marB="32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6.2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자료의 정리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27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596" y="561206"/>
            <a:ext cx="800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이제 상대도수 히스토그램을 먼저 그리고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계급의 상단 중심부를 선으로 이으면 다음과 같은 상대도수 히스토그램을 얻는다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7" name="Picture 44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7" y="1428736"/>
            <a:ext cx="5505783" cy="34290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6.2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자료의 정리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28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928662" y="571480"/>
            <a:ext cx="1928826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줄기</a:t>
            </a:r>
            <a:r>
              <a:rPr lang="en-US" altLang="ko-KR" dirty="0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-</a:t>
            </a:r>
            <a:r>
              <a:rPr lang="ko-KR" altLang="en-US" dirty="0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잎 그림</a:t>
            </a:r>
            <a:endParaRPr lang="ko-KR" altLang="en-US" dirty="0">
              <a:solidFill>
                <a:srgbClr val="FFFF00"/>
              </a:solidFill>
              <a:latin typeface="Book Antiqua" pitchFamily="18" charset="0"/>
              <a:ea typeface="휴먼엑스포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5786" y="1219786"/>
            <a:ext cx="79296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ko-KR" altLang="en-US" dirty="0" smtClean="0">
                <a:latin typeface="Book Antiqua" pitchFamily="18" charset="0"/>
                <a:ea typeface="+mn-ea"/>
              </a:rPr>
              <a:t> </a:t>
            </a:r>
            <a:r>
              <a:rPr lang="ko-KR" altLang="en-US" dirty="0" smtClean="0"/>
              <a:t>히스토그램 또는 도수분포다각형의 단점 </a:t>
            </a:r>
            <a:r>
              <a:rPr lang="en-US" altLang="ko-KR" dirty="0" smtClean="0"/>
              <a:t>:</a:t>
            </a:r>
            <a:r>
              <a:rPr lang="ko-KR" altLang="en-US" dirty="0" smtClean="0"/>
              <a:t> 수집한 자료에 대한 중심의 위 </a:t>
            </a:r>
            <a:endParaRPr lang="en-US" altLang="ko-KR" dirty="0" smtClean="0"/>
          </a:p>
          <a:p>
            <a:r>
              <a:rPr lang="en-US" altLang="ko-KR" dirty="0" smtClean="0"/>
              <a:t>   </a:t>
            </a:r>
            <a:r>
              <a:rPr lang="ko-KR" altLang="en-US" dirty="0" smtClean="0"/>
              <a:t>치와 흩어진 모양을 대략적으로 제공하지만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계급의 </a:t>
            </a:r>
            <a:r>
              <a:rPr lang="ko-KR" altLang="en-US" dirty="0" err="1" smtClean="0"/>
              <a:t>자료값에</a:t>
            </a:r>
            <a:r>
              <a:rPr lang="ko-KR" altLang="en-US" dirty="0" smtClean="0"/>
              <a:t> 대한 정</a:t>
            </a:r>
            <a:endParaRPr lang="en-US" altLang="ko-KR" dirty="0" smtClean="0"/>
          </a:p>
          <a:p>
            <a:r>
              <a:rPr lang="en-US" altLang="ko-KR" dirty="0" smtClean="0"/>
              <a:t>   </a:t>
            </a:r>
            <a:r>
              <a:rPr lang="ko-KR" altLang="en-US" dirty="0" smtClean="0"/>
              <a:t>확한 정보는 제공하지 못한다</a:t>
            </a:r>
            <a:r>
              <a:rPr lang="en-US" altLang="ko-KR" dirty="0" smtClean="0"/>
              <a:t>. </a:t>
            </a:r>
          </a:p>
          <a:p>
            <a:pPr>
              <a:buFont typeface="Wingdings" pitchFamily="2" charset="2"/>
              <a:buChar char="l"/>
            </a:pPr>
            <a:r>
              <a:rPr lang="ko-KR" altLang="en-US" dirty="0" smtClean="0"/>
              <a:t> 이러한 단점을 보완하기 위하여 고안된 그림</a:t>
            </a:r>
            <a:endParaRPr lang="en-US" altLang="ko-KR" dirty="0" smtClean="0"/>
          </a:p>
          <a:p>
            <a:pPr>
              <a:buFont typeface="Wingdings" pitchFamily="2" charset="2"/>
              <a:buChar char="l"/>
            </a:pPr>
            <a:r>
              <a:rPr lang="ko-KR" altLang="en-US" dirty="0" smtClean="0"/>
              <a:t> 도수분포표나 히스토그램이 갖고 있는 성질을 그대로 보존하면서 각 계급</a:t>
            </a:r>
            <a:endParaRPr lang="en-US" altLang="ko-KR" dirty="0" smtClean="0"/>
          </a:p>
          <a:p>
            <a:r>
              <a:rPr lang="en-US" altLang="ko-KR" dirty="0" smtClean="0"/>
              <a:t>   </a:t>
            </a:r>
            <a:r>
              <a:rPr lang="ko-KR" altLang="en-US" dirty="0" smtClean="0"/>
              <a:t>안에 들어있는 개개의 측정값을 제공한다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6.2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자료의 정리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29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928662" y="571480"/>
            <a:ext cx="2714644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줄기</a:t>
            </a:r>
            <a:r>
              <a:rPr lang="en-US" altLang="ko-KR" dirty="0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-</a:t>
            </a:r>
            <a:r>
              <a:rPr lang="ko-KR" altLang="en-US" dirty="0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잎 그림 작성요령</a:t>
            </a:r>
            <a:endParaRPr lang="ko-KR" altLang="en-US" dirty="0">
              <a:solidFill>
                <a:srgbClr val="FFFF00"/>
              </a:solidFill>
              <a:latin typeface="Book Antiqua" pitchFamily="18" charset="0"/>
              <a:ea typeface="휴먼엑스포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5786" y="1219786"/>
            <a:ext cx="79296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dirty="0" smtClean="0">
                <a:latin typeface="Book Antiqua" pitchFamily="18" charset="0"/>
              </a:rPr>
              <a:t>줄기와 잎을 구분한다</a:t>
            </a:r>
            <a:r>
              <a:rPr lang="en-US" altLang="ko-KR" dirty="0" smtClean="0">
                <a:latin typeface="Book Antiqua" pitchFamily="18" charset="0"/>
              </a:rPr>
              <a:t>. </a:t>
            </a:r>
            <a:r>
              <a:rPr lang="ko-KR" altLang="en-US" dirty="0" smtClean="0">
                <a:latin typeface="Book Antiqua" pitchFamily="18" charset="0"/>
              </a:rPr>
              <a:t>이때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변동이 작은 부분을 줄기 그리고 변동이 많은 부분을 잎으로 지정한다</a:t>
            </a:r>
            <a:r>
              <a:rPr lang="en-US" altLang="ko-KR" dirty="0" smtClean="0">
                <a:latin typeface="Book Antiqua" pitchFamily="18" charset="0"/>
              </a:rPr>
              <a:t>. 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 smtClean="0">
                <a:latin typeface="Book Antiqua" pitchFamily="18" charset="0"/>
              </a:rPr>
              <a:t>줄기 부분을 작은 수부터 순차적으로 나열하고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잎 부분을 </a:t>
            </a:r>
            <a:r>
              <a:rPr lang="ko-KR" altLang="en-US" dirty="0" err="1" smtClean="0">
                <a:latin typeface="Book Antiqua" pitchFamily="18" charset="0"/>
              </a:rPr>
              <a:t>원자료의</a:t>
            </a:r>
            <a:r>
              <a:rPr lang="ko-KR" altLang="en-US" dirty="0" smtClean="0">
                <a:latin typeface="Book Antiqua" pitchFamily="18" charset="0"/>
              </a:rPr>
              <a:t> 관찰 순서대로 나열한다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 smtClean="0">
                <a:latin typeface="Book Antiqua" pitchFamily="18" charset="0"/>
              </a:rPr>
              <a:t>이제 잎 부분의 </a:t>
            </a:r>
            <a:r>
              <a:rPr lang="ko-KR" altLang="en-US" dirty="0" err="1" smtClean="0">
                <a:latin typeface="Book Antiqua" pitchFamily="18" charset="0"/>
              </a:rPr>
              <a:t>관찰값을</a:t>
            </a:r>
            <a:r>
              <a:rPr lang="ko-KR" altLang="en-US" dirty="0" smtClean="0">
                <a:latin typeface="Book Antiqua" pitchFamily="18" charset="0"/>
              </a:rPr>
              <a:t> 순서대로 나열하고 전체 자료의 중앙에 놓이는 </a:t>
            </a:r>
            <a:r>
              <a:rPr lang="ko-KR" altLang="en-US" dirty="0" err="1" smtClean="0">
                <a:latin typeface="Book Antiqua" pitchFamily="18" charset="0"/>
              </a:rPr>
              <a:t>관찰값이</a:t>
            </a:r>
            <a:r>
              <a:rPr lang="ko-KR" altLang="en-US" dirty="0" smtClean="0">
                <a:latin typeface="Book Antiqua" pitchFamily="18" charset="0"/>
              </a:rPr>
              <a:t> 있는 행의 맨 앞에 괄호</a:t>
            </a:r>
            <a:r>
              <a:rPr lang="en-US" altLang="ko-KR" dirty="0" smtClean="0">
                <a:latin typeface="Book Antiqua" pitchFamily="18" charset="0"/>
              </a:rPr>
              <a:t>( )</a:t>
            </a:r>
            <a:r>
              <a:rPr lang="ko-KR" altLang="en-US" dirty="0" smtClean="0">
                <a:latin typeface="Book Antiqua" pitchFamily="18" charset="0"/>
              </a:rPr>
              <a:t>를 만들고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괄호 안에 그 행의 잎의 수</a:t>
            </a:r>
            <a:r>
              <a:rPr lang="en-US" altLang="ko-KR" dirty="0" smtClean="0">
                <a:latin typeface="Book Antiqua" pitchFamily="18" charset="0"/>
              </a:rPr>
              <a:t>(</a:t>
            </a:r>
            <a:r>
              <a:rPr lang="ko-KR" altLang="en-US" dirty="0" smtClean="0">
                <a:latin typeface="Book Antiqua" pitchFamily="18" charset="0"/>
              </a:rPr>
              <a:t>도수</a:t>
            </a:r>
            <a:r>
              <a:rPr lang="en-US" altLang="ko-KR" dirty="0" smtClean="0">
                <a:latin typeface="Book Antiqua" pitchFamily="18" charset="0"/>
              </a:rPr>
              <a:t>)</a:t>
            </a:r>
            <a:r>
              <a:rPr lang="ko-KR" altLang="en-US" dirty="0" smtClean="0">
                <a:latin typeface="Book Antiqua" pitchFamily="18" charset="0"/>
              </a:rPr>
              <a:t>를 기입한다</a:t>
            </a:r>
            <a:r>
              <a:rPr lang="en-US" altLang="ko-KR" dirty="0" smtClean="0">
                <a:latin typeface="Book Antiqua" pitchFamily="18" charset="0"/>
              </a:rPr>
              <a:t>. 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 smtClean="0">
                <a:latin typeface="Book Antiqua" pitchFamily="18" charset="0"/>
              </a:rPr>
              <a:t>괄호가 있는 행을 중심으로 괄호와 동일한 열에 누적도수를 위와 아래방향에서 각각 기입하고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최소단위와 자료의 전체 개수를 기입한다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>
              <a:latin typeface="Book Antiqua" pitchFamily="18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738182" y="4445056"/>
          <a:ext cx="369094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670"/>
                <a:gridCol w="500066"/>
                <a:gridCol w="26432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F3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F3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36883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F3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F3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06657972</a:t>
                      </a:r>
                      <a:endParaRPr lang="ko-KR" altLang="en-US" b="0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F3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(21)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F3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F3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784868943592732666561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F3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F3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F3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330849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F3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4953024" y="4445970"/>
          <a:ext cx="369094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670"/>
                <a:gridCol w="500066"/>
                <a:gridCol w="26432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F3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F3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33688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F3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F3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01566779</a:t>
                      </a:r>
                      <a:endParaRPr lang="ko-KR" altLang="en-US" b="0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F3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(21)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F3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F3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122334455666667788899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F3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F3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F3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033489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F3F4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57158" y="3832373"/>
            <a:ext cx="92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누적도수</a:t>
            </a:r>
            <a:endParaRPr lang="ko-KR" alt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214414" y="3832373"/>
            <a:ext cx="642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줄기</a:t>
            </a:r>
            <a:endParaRPr lang="ko-KR" altLang="en-US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796192" y="3832373"/>
            <a:ext cx="642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잎</a:t>
            </a:r>
            <a:endParaRPr lang="ko-KR" altLang="en-US" sz="1400" b="1" dirty="0"/>
          </a:p>
        </p:txBody>
      </p:sp>
      <p:cxnSp>
        <p:nvCxnSpPr>
          <p:cNvPr id="15" name="직선 연결선 14"/>
          <p:cNvCxnSpPr/>
          <p:nvPr/>
        </p:nvCxnSpPr>
        <p:spPr>
          <a:xfrm rot="5400000">
            <a:off x="857224" y="4241136"/>
            <a:ext cx="285752" cy="158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rot="5400000">
            <a:off x="1407386" y="4241136"/>
            <a:ext cx="285752" cy="158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rot="5400000">
            <a:off x="1999438" y="4241136"/>
            <a:ext cx="285752" cy="158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14678" y="4497964"/>
            <a:ext cx="1214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Book Antiqua" pitchFamily="18" charset="0"/>
              </a:rPr>
              <a:t>최소단위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Book Antiqua" pitchFamily="18" charset="0"/>
              </a:rPr>
              <a:t>: 1</a:t>
            </a:r>
          </a:p>
          <a:p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Book Antiqua" pitchFamily="18" charset="0"/>
              </a:rPr>
              <a:t>N = 40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  <a:latin typeface="Book Antiqua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29520" y="4494254"/>
            <a:ext cx="1214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Book Antiqua" pitchFamily="18" charset="0"/>
              </a:rPr>
              <a:t>최소단위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Book Antiqua" pitchFamily="18" charset="0"/>
              </a:rPr>
              <a:t>: 1</a:t>
            </a:r>
          </a:p>
          <a:p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Book Antiqua" pitchFamily="18" charset="0"/>
              </a:rPr>
              <a:t>N = 40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  <a:latin typeface="Book Antiqua" pitchFamily="18" charset="0"/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4612616" y="4929198"/>
            <a:ext cx="214314" cy="571504"/>
          </a:xfrm>
          <a:prstGeom prst="rightArrow">
            <a:avLst/>
          </a:prstGeom>
          <a:solidFill>
            <a:srgbClr val="00FF00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6.1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기술통계학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3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23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0" name="TextBox 69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0034" y="1246046"/>
            <a:ext cx="81439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  <a:latin typeface="Book Antiqua" pitchFamily="18" charset="0"/>
              </a:rPr>
              <a:t>모집단</a:t>
            </a:r>
            <a:r>
              <a:rPr lang="en-US" altLang="ko-KR" dirty="0" smtClean="0">
                <a:latin typeface="Book Antiqua" pitchFamily="18" charset="0"/>
              </a:rPr>
              <a:t>(population) : </a:t>
            </a:r>
            <a:r>
              <a:rPr lang="ko-KR" altLang="en-US" dirty="0" smtClean="0">
                <a:latin typeface="Book Antiqua" pitchFamily="18" charset="0"/>
              </a:rPr>
              <a:t>통계실험의 모든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대상들의 집합</a:t>
            </a:r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  <a:latin typeface="Book Antiqua" pitchFamily="18" charset="0"/>
              </a:rPr>
              <a:t>표본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(sample) : 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모집단으로부터 추출된 일부 대상들의 집합</a:t>
            </a:r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  <a:latin typeface="Book Antiqua" pitchFamily="18" charset="0"/>
              </a:rPr>
              <a:t>자료집단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(data set) : 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조사내용의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집단</a:t>
            </a:r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  <a:p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             (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예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: 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인구 총 조사에서 가구원수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-{1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인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, 2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인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, 3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인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, 4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인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, 5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인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})</a:t>
            </a:r>
          </a:p>
          <a:p>
            <a:pPr>
              <a:buFont typeface="Wingdings" pitchFamily="2" charset="2"/>
              <a:buChar char="l"/>
            </a:pP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  <a:latin typeface="Book Antiqua" pitchFamily="18" charset="0"/>
              </a:rPr>
              <a:t>자료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(data) : 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자료집단 안의 개개의 성분</a:t>
            </a:r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  <a:p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             (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예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: 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인구 총 조사의 가구원수에서 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1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인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, 2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인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, 3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인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, 4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인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, 5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인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)</a:t>
            </a:r>
          </a:p>
          <a:p>
            <a:pPr>
              <a:buFont typeface="Wingdings" pitchFamily="2" charset="2"/>
              <a:buChar char="l"/>
            </a:pP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ko-KR" altLang="en-US" b="1" dirty="0" err="1" smtClean="0">
                <a:solidFill>
                  <a:srgbClr val="FF0000"/>
                </a:solidFill>
                <a:latin typeface="Book Antiqua" pitchFamily="18" charset="0"/>
              </a:rPr>
              <a:t>관찰값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(observation) : 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각 자료에 대한 관찰된 결과</a:t>
            </a:r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714348" y="3363333"/>
          <a:ext cx="7715306" cy="2688336"/>
        </p:xfrm>
        <a:graphic>
          <a:graphicData uri="http://schemas.openxmlformats.org/drawingml/2006/table">
            <a:tbl>
              <a:tblPr/>
              <a:tblGrid>
                <a:gridCol w="656782"/>
                <a:gridCol w="778325"/>
                <a:gridCol w="778325"/>
                <a:gridCol w="778325"/>
                <a:gridCol w="778325"/>
                <a:gridCol w="778325"/>
                <a:gridCol w="778325"/>
                <a:gridCol w="831924"/>
                <a:gridCol w="831924"/>
                <a:gridCol w="724726"/>
              </a:tblGrid>
              <a:tr h="240792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</a:rPr>
                        <a:t>가구원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</a:rPr>
                        <a:t> 수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</a:rPr>
                        <a:t>1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</a:rPr>
                        <a:t>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</a:rPr>
                        <a:t>2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</a:rPr>
                        <a:t>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</a:rPr>
                        <a:t>3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</a:rPr>
                        <a:t>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</a:rPr>
                        <a:t>4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</a:rPr>
                        <a:t>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</a:rPr>
                        <a:t>5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</a:rPr>
                        <a:t>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</a:rPr>
                        <a:t>6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</a:rPr>
                        <a:t>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</a:rPr>
                        <a:t>7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</a:rPr>
                        <a:t>인 이상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</a:rPr>
                        <a:t>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792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</a:rPr>
                        <a:t>2000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</a:rPr>
                        <a:t>년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</a:rPr>
                        <a:t>가구 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</a:rPr>
                        <a:t>2,224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</a:rPr>
                        <a:t>2,731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</a:rPr>
                        <a:t>2,987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</a:rPr>
                        <a:t>4,447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</a:rPr>
                        <a:t>1,443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</a:rPr>
                        <a:t>345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</a:rPr>
                        <a:t>134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</a:rPr>
                        <a:t>14,312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</a:rPr>
                        <a:t>비율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</a:rPr>
                        <a:t>0.155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</a:rPr>
                        <a:t>0.191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</a:rPr>
                        <a:t>0.209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</a:rPr>
                        <a:t>0.311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</a:rPr>
                        <a:t>0.101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</a:rPr>
                        <a:t>0.024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</a:rPr>
                        <a:t>0.009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</a:rPr>
                        <a:t>1.000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792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</a:rPr>
                        <a:t>2005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</a:rPr>
                        <a:t>년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</a:rPr>
                        <a:t>가구 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</a:rPr>
                        <a:t>3,171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</a:rPr>
                        <a:t>3,521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</a:rPr>
                        <a:t>3,325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</a:rPr>
                        <a:t>4,289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</a:rPr>
                        <a:t>1,222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</a:rPr>
                        <a:t>267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</a:rPr>
                        <a:t>93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</a:rPr>
                        <a:t>15,887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6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</a:rPr>
                        <a:t>비율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</a:rPr>
                        <a:t>0.200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</a:rPr>
                        <a:t>0.221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</a:rPr>
                        <a:t>0.209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</a:rPr>
                        <a:t>0.270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</a:rPr>
                        <a:t>0.077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</a:rPr>
                        <a:t>0.017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</a:rPr>
                        <a:t>0.006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</a:rPr>
                        <a:t>1.000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792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</a:rPr>
                        <a:t>2010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</a:rPr>
                        <a:t>년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</a:rPr>
                        <a:t>가구 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</a:rPr>
                        <a:t>4,142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</a:rPr>
                        <a:t>4,205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</a:rPr>
                        <a:t>3,696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</a:rPr>
                        <a:t>3,898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</a:rPr>
                        <a:t>1,078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</a:rPr>
                        <a:t>241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</a:rPr>
                        <a:t>79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</a:rPr>
                        <a:t>17,339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6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</a:rPr>
                        <a:t>비율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</a:rPr>
                        <a:t>0.239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</a:rPr>
                        <a:t>0.242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</a:rPr>
                        <a:t>0.213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</a:rPr>
                        <a:t>0.225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</a:rPr>
                        <a:t>0.062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</a:rPr>
                        <a:t>0.014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</a:rPr>
                        <a:t>0.005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</a:rPr>
                        <a:t>1.000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타원 14"/>
          <p:cNvSpPr/>
          <p:nvPr/>
        </p:nvSpPr>
        <p:spPr>
          <a:xfrm>
            <a:off x="6235622" y="3775916"/>
            <a:ext cx="428628" cy="285752"/>
          </a:xfrm>
          <a:prstGeom prst="ellipse">
            <a:avLst/>
          </a:prstGeom>
          <a:noFill/>
          <a:ln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245416" y="3438794"/>
            <a:ext cx="428628" cy="285752"/>
          </a:xfrm>
          <a:prstGeom prst="ellipse">
            <a:avLst/>
          </a:prstGeom>
          <a:noFill/>
          <a:ln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072330" y="2988186"/>
            <a:ext cx="64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자료</a:t>
            </a:r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858148" y="2969550"/>
            <a:ext cx="928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관찰값</a:t>
            </a:r>
            <a:endParaRPr lang="ko-KR" altLang="en-US" sz="1600" dirty="0"/>
          </a:p>
        </p:txBody>
      </p:sp>
      <p:cxnSp>
        <p:nvCxnSpPr>
          <p:cNvPr id="25" name="직선 화살표 연결선 24"/>
          <p:cNvCxnSpPr>
            <a:endCxn id="17" idx="7"/>
          </p:cNvCxnSpPr>
          <p:nvPr/>
        </p:nvCxnSpPr>
        <p:spPr>
          <a:xfrm rot="10800000" flipV="1">
            <a:off x="6611274" y="3255301"/>
            <a:ext cx="603933" cy="225339"/>
          </a:xfrm>
          <a:prstGeom prst="straightConnector1">
            <a:avLst/>
          </a:prstGeom>
          <a:ln>
            <a:solidFill>
              <a:srgbClr val="00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endCxn id="15" idx="7"/>
          </p:cNvCxnSpPr>
          <p:nvPr/>
        </p:nvCxnSpPr>
        <p:spPr>
          <a:xfrm rot="10800000" flipV="1">
            <a:off x="6601480" y="3255301"/>
            <a:ext cx="1256669" cy="562461"/>
          </a:xfrm>
          <a:prstGeom prst="straightConnector1">
            <a:avLst/>
          </a:prstGeom>
          <a:ln>
            <a:solidFill>
              <a:srgbClr val="00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928662" y="601822"/>
            <a:ext cx="2071702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모집단과 표본</a:t>
            </a:r>
            <a:endParaRPr lang="ko-KR" altLang="en-US" dirty="0">
              <a:solidFill>
                <a:srgbClr val="FFFF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30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26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5786" y="557925"/>
            <a:ext cx="7929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ko-KR" altLang="en-US" dirty="0" smtClean="0">
                <a:latin typeface="Book Antiqua" pitchFamily="18" charset="0"/>
              </a:rPr>
              <a:t>세분화된 줄기 </a:t>
            </a:r>
            <a:r>
              <a:rPr lang="en-US" altLang="ko-KR" dirty="0" smtClean="0">
                <a:latin typeface="Book Antiqua" pitchFamily="18" charset="0"/>
              </a:rPr>
              <a:t>–</a:t>
            </a:r>
            <a:r>
              <a:rPr lang="ko-KR" altLang="en-US" dirty="0" smtClean="0">
                <a:latin typeface="Book Antiqua" pitchFamily="18" charset="0"/>
              </a:rPr>
              <a:t> 잎 그림 </a:t>
            </a:r>
            <a:r>
              <a:rPr lang="en-US" altLang="ko-KR" dirty="0" smtClean="0">
                <a:latin typeface="Book Antiqua" pitchFamily="18" charset="0"/>
              </a:rPr>
              <a:t>: </a:t>
            </a:r>
            <a:r>
              <a:rPr lang="ko-KR" altLang="en-US" dirty="0" smtClean="0">
                <a:latin typeface="Book Antiqua" pitchFamily="18" charset="0"/>
              </a:rPr>
              <a:t>잎 부분을 </a:t>
            </a:r>
            <a:r>
              <a:rPr lang="en-US" altLang="ko-KR" dirty="0" smtClean="0">
                <a:latin typeface="Book Antiqua" pitchFamily="18" charset="0"/>
              </a:rPr>
              <a:t>0~4, 5~9</a:t>
            </a:r>
            <a:r>
              <a:rPr lang="ko-KR" altLang="en-US" dirty="0" smtClean="0">
                <a:latin typeface="Book Antiqua" pitchFamily="18" charset="0"/>
              </a:rPr>
              <a:t>로 분류한다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pPr marL="342900" indent="-342900">
              <a:buFont typeface="Wingdings" pitchFamily="2" charset="2"/>
              <a:buChar char="l"/>
            </a:pPr>
            <a:endParaRPr lang="en-US" altLang="ko-KR" dirty="0" smtClean="0">
              <a:latin typeface="Book Antiqua" pitchFamily="18" charset="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ko-KR" altLang="en-US" dirty="0" smtClean="0">
                <a:latin typeface="Book Antiqua" pitchFamily="18" charset="0"/>
              </a:rPr>
              <a:t>두 자료를 비교하는 방법 </a:t>
            </a:r>
            <a:r>
              <a:rPr lang="en-US" altLang="ko-KR" dirty="0" smtClean="0">
                <a:latin typeface="Book Antiqua" pitchFamily="18" charset="0"/>
              </a:rPr>
              <a:t>: </a:t>
            </a:r>
            <a:r>
              <a:rPr lang="ko-KR" altLang="en-US" dirty="0" smtClean="0">
                <a:latin typeface="Book Antiqua" pitchFamily="18" charset="0"/>
              </a:rPr>
              <a:t>동일한 줄기를 사용하여 아래 그림과 같이 좌우로 잎 부분을 작성한다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>
              <a:latin typeface="Book Antiqua" pitchFamily="18" charset="0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428596" y="2643182"/>
          <a:ext cx="3690942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670"/>
                <a:gridCol w="500066"/>
                <a:gridCol w="2643206"/>
              </a:tblGrid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F3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5o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F3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33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F3F4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F3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5*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F3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688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F3F4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F3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6o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01</a:t>
                      </a:r>
                      <a:endParaRPr lang="ko-KR" altLang="en-US" b="0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F3F4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F3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6*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566779</a:t>
                      </a:r>
                      <a:endParaRPr lang="ko-KR" altLang="en-US" b="0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F3F4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20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F3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7o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F3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1223344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F3F4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20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F3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7*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F3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55666667788899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F3F4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F3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8o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F3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0334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F3F4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F3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8*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F3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89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F3F4"/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918652" y="2714620"/>
            <a:ext cx="1214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Book Antiqua" pitchFamily="18" charset="0"/>
              </a:rPr>
              <a:t>최소단위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Book Antiqua" pitchFamily="18" charset="0"/>
              </a:rPr>
              <a:t>: 1</a:t>
            </a:r>
          </a:p>
          <a:p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Book Antiqua" pitchFamily="18" charset="0"/>
              </a:rPr>
              <a:t>N = 40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  <a:latin typeface="Book Antiqua" pitchFamily="18" charset="0"/>
            </a:endParaRPr>
          </a:p>
        </p:txBody>
      </p:sp>
      <p:pic>
        <p:nvPicPr>
          <p:cNvPr id="20" name="Picture 15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1812" y="2643182"/>
            <a:ext cx="4468815" cy="2928958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>
            <a:outerShdw dist="85194" dir="20006097" algn="ctr" rotWithShape="0">
              <a:srgbClr val="808080">
                <a:alpha val="50000"/>
              </a:srgbClr>
            </a:outerShdw>
          </a:effectLst>
        </p:spPr>
      </p:pic>
      <p:sp>
        <p:nvSpPr>
          <p:cNvPr id="10" name="바닥글 개체 틀 1"/>
          <p:cNvSpPr>
            <a:spLocks noGrp="1"/>
          </p:cNvSpPr>
          <p:nvPr>
            <p:ph type="ftr" sz="quarter" idx="11"/>
          </p:nvPr>
        </p:nvSpPr>
        <p:spPr>
          <a:xfrm>
            <a:off x="6062328" y="6111875"/>
            <a:ext cx="22860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6.2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자료의 정리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6.2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자료의 정리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31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pic>
        <p:nvPicPr>
          <p:cNvPr id="6" name="Picture 9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1013" y="1414463"/>
            <a:ext cx="8123237" cy="361791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</p:pic>
      <p:grpSp>
        <p:nvGrpSpPr>
          <p:cNvPr id="8" name="Group 102"/>
          <p:cNvGrpSpPr>
            <a:grpSpLocks/>
          </p:cNvGrpSpPr>
          <p:nvPr/>
        </p:nvGrpSpPr>
        <p:grpSpPr bwMode="auto">
          <a:xfrm>
            <a:off x="900113" y="692150"/>
            <a:ext cx="3527425" cy="560388"/>
            <a:chOff x="567" y="3848"/>
            <a:chExt cx="2222" cy="353"/>
          </a:xfrm>
        </p:grpSpPr>
        <p:sp>
          <p:nvSpPr>
            <p:cNvPr id="9" name="AutoShape 100"/>
            <p:cNvSpPr>
              <a:spLocks noChangeArrowheads="1"/>
            </p:cNvSpPr>
            <p:nvPr/>
          </p:nvSpPr>
          <p:spPr bwMode="auto">
            <a:xfrm>
              <a:off x="567" y="3884"/>
              <a:ext cx="2222" cy="317"/>
            </a:xfrm>
            <a:prstGeom prst="octagon">
              <a:avLst>
                <a:gd name="adj" fmla="val 29287"/>
              </a:avLst>
            </a:prstGeom>
            <a:gradFill rotWithShape="1">
              <a:gsLst>
                <a:gs pos="0">
                  <a:srgbClr val="FF00FF"/>
                </a:gs>
                <a:gs pos="50000">
                  <a:schemeClr val="bg1"/>
                </a:gs>
                <a:gs pos="100000">
                  <a:srgbClr val="FF00FF"/>
                </a:gs>
              </a:gsLst>
              <a:lin ang="0" scaled="1"/>
            </a:gradFill>
            <a:ln w="38100">
              <a:solidFill>
                <a:srgbClr val="00FF00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ko-KR" altLang="en-US">
                  <a:latin typeface="Book Antiqua" pitchFamily="18" charset="0"/>
                </a:rPr>
                <a:t>줄기</a:t>
              </a:r>
              <a:r>
                <a:rPr lang="en-US" altLang="ko-KR">
                  <a:latin typeface="Book Antiqua" pitchFamily="18" charset="0"/>
                </a:rPr>
                <a:t>-</a:t>
              </a:r>
              <a:r>
                <a:rPr lang="ko-KR" altLang="en-US">
                  <a:latin typeface="Book Antiqua" pitchFamily="18" charset="0"/>
                </a:rPr>
                <a:t>잎 그림을 </a:t>
              </a:r>
              <a:r>
                <a:rPr lang="en-US" altLang="ko-KR" i="1">
                  <a:latin typeface="Book Antiqua" pitchFamily="18" charset="0"/>
                </a:rPr>
                <a:t>90</a:t>
              </a:r>
              <a:r>
                <a:rPr lang="en-US" altLang="ko-KR">
                  <a:latin typeface="Book Antiqua" pitchFamily="18" charset="0"/>
                </a:rPr>
                <a:t>  </a:t>
              </a:r>
              <a:r>
                <a:rPr lang="ko-KR" altLang="en-US">
                  <a:latin typeface="Book Antiqua" pitchFamily="18" charset="0"/>
                </a:rPr>
                <a:t>회전한 그림</a:t>
              </a:r>
              <a:endParaRPr lang="ko-KR" altLang="en-US" b="0">
                <a:latin typeface="Book Antiqua" pitchFamily="18" charset="0"/>
              </a:endParaRPr>
            </a:p>
          </p:txBody>
        </p:sp>
        <p:sp>
          <p:nvSpPr>
            <p:cNvPr id="11" name="Rectangle 98"/>
            <p:cNvSpPr>
              <a:spLocks noChangeArrowheads="1"/>
            </p:cNvSpPr>
            <p:nvPr/>
          </p:nvSpPr>
          <p:spPr bwMode="auto">
            <a:xfrm>
              <a:off x="1782" y="3848"/>
              <a:ext cx="17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Book Antiqua" pitchFamily="18" charset="0"/>
                </a:rPr>
                <a:t>◦</a:t>
              </a:r>
            </a:p>
          </p:txBody>
        </p:sp>
      </p:grpSp>
      <p:sp>
        <p:nvSpPr>
          <p:cNvPr id="12" name="Text Box 103"/>
          <p:cNvSpPr txBox="1">
            <a:spLocks noChangeArrowheads="1"/>
          </p:cNvSpPr>
          <p:nvPr/>
        </p:nvSpPr>
        <p:spPr bwMode="auto">
          <a:xfrm>
            <a:off x="539750" y="5300663"/>
            <a:ext cx="81359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b="0">
                <a:latin typeface="Book Antiqua" pitchFamily="18" charset="0"/>
              </a:rPr>
              <a:t>계급간격이 </a:t>
            </a:r>
            <a:r>
              <a:rPr lang="en-US" altLang="ko-KR" i="1">
                <a:latin typeface="Book Antiqua" pitchFamily="18" charset="0"/>
              </a:rPr>
              <a:t>0.5</a:t>
            </a:r>
            <a:r>
              <a:rPr lang="ko-KR" altLang="en-US" b="0">
                <a:latin typeface="Book Antiqua" pitchFamily="18" charset="0"/>
              </a:rPr>
              <a:t>이고</a:t>
            </a:r>
            <a:r>
              <a:rPr lang="en-US" altLang="ko-KR" b="0">
                <a:latin typeface="Book Antiqua" pitchFamily="18" charset="0"/>
              </a:rPr>
              <a:t>, </a:t>
            </a:r>
            <a:r>
              <a:rPr lang="ko-KR" altLang="en-US" b="0">
                <a:latin typeface="Book Antiqua" pitchFamily="18" charset="0"/>
              </a:rPr>
              <a:t>각 계급의 자료값을 보여주는 히스토그램 또는 도수다각형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6.2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자료의 정리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1DFB-E6F2-423D-AB90-E7837C4E452D}" type="slidenum">
              <a:rPr lang="ko-KR" altLang="en-US" sz="1600" smtClean="0">
                <a:solidFill>
                  <a:schemeClr val="tx1"/>
                </a:solidFill>
                <a:latin typeface="Book Antiqua" pitchFamily="18" charset="0"/>
              </a:rPr>
              <a:pPr/>
              <a:t>32</a:t>
            </a:fld>
            <a:endParaRPr lang="ko-KR" altLang="en-US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44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842" y="550932"/>
            <a:ext cx="7663934" cy="25853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4]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다음 자료에 대하여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간격이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인 줄기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-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잎 그림과 간격이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0.5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인 줄기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-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잎 그림을 그려라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endParaRPr lang="en-US" altLang="ko-KR" dirty="0" smtClean="0">
              <a:solidFill>
                <a:schemeClr val="accent1"/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accent1"/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accent1"/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accent1"/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Book Antiqua" pitchFamily="18" charset="0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Book Antiqu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34" y="3273982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867630" y="1428736"/>
          <a:ext cx="5357850" cy="1463040"/>
        </p:xfrm>
        <a:graphic>
          <a:graphicData uri="http://schemas.openxmlformats.org/drawingml/2006/table">
            <a:tbl>
              <a:tblPr/>
              <a:tblGrid>
                <a:gridCol w="5357850"/>
              </a:tblGrid>
              <a:tr h="808609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  <a:cs typeface="+mn-cs"/>
                        </a:rPr>
                        <a:t>49.6  50.5  49.9  51.6  49.6  48.7  49.7  49.1  48.7  51.0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  <a:cs typeface="+mn-cs"/>
                        </a:rPr>
                        <a:t>50.1  48.7  50.4  50.6  51.5  49.4  51.1  49.8  49.8  49.0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  <a:cs typeface="+mn-cs"/>
                        </a:rPr>
                        <a:t>47.2  50.4  49.1  50.5  50.9  49.8  49.6  49.3  50.5  50.2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  <a:cs typeface="+mn-cs"/>
                        </a:rPr>
                        <a:t>52.0  50.7  50.4  48.6  50.9  51.2  50.7  48.5  50.0  51.3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  <a:cs typeface="+mn-cs"/>
                        </a:rPr>
                        <a:t>47.6  49.1  51.0  51.9  49.5  49.7  48.6  49.7  48.5  48.3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Book Antiqua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28596" y="3685212"/>
            <a:ext cx="7929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정수부분을 줄기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소수점이하를</a:t>
            </a:r>
            <a:r>
              <a:rPr lang="ko-KR" altLang="en-US" dirty="0" smtClean="0"/>
              <a:t> 잎 부분을 구분하여 줄기</a:t>
            </a:r>
            <a:r>
              <a:rPr lang="en-US" altLang="ko-KR" dirty="0" smtClean="0"/>
              <a:t>-</a:t>
            </a:r>
            <a:r>
              <a:rPr lang="ko-KR" altLang="en-US" dirty="0" smtClean="0"/>
              <a:t>잎 그림을 그리는 방법에 따라 다음과 같이 그린다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6.2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자료의 정리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33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571472" y="714356"/>
          <a:ext cx="35719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80"/>
                <a:gridCol w="642942"/>
                <a:gridCol w="221457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F3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47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F3F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26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F3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F3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48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F3F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35566777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F3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(17)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F3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49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F3F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01113456667778889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F3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23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F3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50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F3F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01244455567799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F3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F3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51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F3F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00123569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F3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F3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52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F3F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F3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5000628" y="642918"/>
          <a:ext cx="3000396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80"/>
                <a:gridCol w="642942"/>
                <a:gridCol w="1643074"/>
              </a:tblGrid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F3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47o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F3F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F3F4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F3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47*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F3F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F3F4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F3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48o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F3F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F3F4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F3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48*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F3F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5566777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F3F4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16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F3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49o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F3F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011134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F3F4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(11)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F3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49*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F3F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56667778889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F3F4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23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F3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50o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F3F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012444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F3F4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17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F3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50*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F3F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55567799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F3F4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F3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51o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F3F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00123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F3F4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F3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51*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F3F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569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F3F4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F3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52o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F3F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F3F4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858016" y="775520"/>
            <a:ext cx="1285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Book Antiqua" pitchFamily="18" charset="0"/>
              </a:rPr>
              <a:t>최소단위 </a:t>
            </a:r>
            <a:r>
              <a:rPr lang="en-US" altLang="ko-KR" sz="1400" b="1" dirty="0" smtClean="0">
                <a:solidFill>
                  <a:schemeClr val="accent1"/>
                </a:solidFill>
                <a:latin typeface="Book Antiqua" pitchFamily="18" charset="0"/>
              </a:rPr>
              <a:t>: 0.1</a:t>
            </a:r>
          </a:p>
          <a:p>
            <a:r>
              <a:rPr lang="en-US" altLang="ko-KR" sz="1400" b="1" dirty="0" smtClean="0">
                <a:solidFill>
                  <a:schemeClr val="accent1"/>
                </a:solidFill>
                <a:latin typeface="Book Antiqua" pitchFamily="18" charset="0"/>
              </a:rPr>
              <a:t>N = 50</a:t>
            </a:r>
            <a:endParaRPr lang="ko-KR" altLang="en-US" sz="1400" b="1" dirty="0">
              <a:solidFill>
                <a:schemeClr val="accent1"/>
              </a:solidFill>
              <a:latin typeface="Book Antiqua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78036" y="731818"/>
            <a:ext cx="1285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Book Antiqua" pitchFamily="18" charset="0"/>
              </a:rPr>
              <a:t>최소단위 </a:t>
            </a:r>
            <a:r>
              <a:rPr lang="en-US" altLang="ko-KR" sz="1400" b="1" dirty="0" smtClean="0">
                <a:solidFill>
                  <a:schemeClr val="accent1"/>
                </a:solidFill>
                <a:latin typeface="Book Antiqua" pitchFamily="18" charset="0"/>
              </a:rPr>
              <a:t>: 0.1</a:t>
            </a:r>
          </a:p>
          <a:p>
            <a:r>
              <a:rPr lang="en-US" altLang="ko-KR" sz="1400" b="1" dirty="0" smtClean="0">
                <a:solidFill>
                  <a:schemeClr val="accent1"/>
                </a:solidFill>
                <a:latin typeface="Book Antiqua" pitchFamily="18" charset="0"/>
              </a:rPr>
              <a:t>N = 50</a:t>
            </a:r>
            <a:endParaRPr lang="ko-KR" altLang="en-US" sz="1400" b="1" dirty="0">
              <a:solidFill>
                <a:schemeClr val="accent1"/>
              </a:solidFill>
              <a:latin typeface="Book Antiqua" pitchFamily="18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71472" y="2928934"/>
            <a:ext cx="3571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간격이 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1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인 줄기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-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잎 그림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041244" y="4702742"/>
            <a:ext cx="2916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간격이 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0.51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인 줄기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-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잎 그림</a:t>
            </a:r>
            <a:endParaRPr lang="ko-KR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6.2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자료의 정리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1DFB-E6F2-423D-AB90-E7837C4E452D}" type="slidenum">
              <a:rPr lang="ko-KR" altLang="en-US" sz="1600" smtClean="0">
                <a:solidFill>
                  <a:schemeClr val="tx1"/>
                </a:solidFill>
                <a:latin typeface="Book Antiqua" pitchFamily="18" charset="0"/>
              </a:rPr>
              <a:pPr/>
              <a:t>34</a:t>
            </a:fld>
            <a:endParaRPr lang="ko-KR" altLang="en-US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34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928662" y="571480"/>
            <a:ext cx="1428760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산점도</a:t>
            </a:r>
            <a:endParaRPr lang="ko-KR" altLang="en-US" dirty="0">
              <a:solidFill>
                <a:srgbClr val="FFFF00"/>
              </a:solidFill>
              <a:latin typeface="Book Antiqua" pitchFamily="18" charset="0"/>
              <a:ea typeface="휴먼엑스포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5786" y="1219786"/>
            <a:ext cx="79296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ko-KR" altLang="en-US" dirty="0" smtClean="0">
                <a:latin typeface="Book Antiqua" pitchFamily="18" charset="0"/>
                <a:ea typeface="+mn-ea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두 종류의 자료가 독립변수와 응답변수의 관계를 가짐으로써 각각의 자료가 </a:t>
            </a:r>
            <a:r>
              <a:rPr lang="en-US" altLang="ko-KR" i="1" dirty="0" smtClean="0">
                <a:latin typeface="Book Antiqua" pitchFamily="18" charset="0"/>
              </a:rPr>
              <a:t>(x, y)</a:t>
            </a:r>
            <a:r>
              <a:rPr lang="ko-KR" altLang="en-US" dirty="0" smtClean="0">
                <a:latin typeface="Book Antiqua" pitchFamily="18" charset="0"/>
              </a:rPr>
              <a:t>형태의 쌍으로 나타나는 경우에 사용</a:t>
            </a:r>
          </a:p>
          <a:p>
            <a:pPr>
              <a:buFont typeface="Wingdings" pitchFamily="2" charset="2"/>
              <a:buChar char="l"/>
            </a:pP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ko-KR" altLang="en-US" dirty="0" err="1" smtClean="0">
                <a:latin typeface="Book Antiqua" pitchFamily="18" charset="0"/>
              </a:rPr>
              <a:t>산점도의</a:t>
            </a:r>
            <a:r>
              <a:rPr lang="ko-KR" altLang="en-US" dirty="0" smtClean="0">
                <a:latin typeface="Book Antiqua" pitchFamily="18" charset="0"/>
              </a:rPr>
              <a:t> 가로축은 독립변수 </a:t>
            </a:r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ko-KR" altLang="en-US" dirty="0" smtClean="0">
                <a:latin typeface="Book Antiqua" pitchFamily="18" charset="0"/>
              </a:rPr>
              <a:t>를 기입하고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세로축은 응답변수 </a:t>
            </a:r>
            <a:r>
              <a:rPr lang="en-US" altLang="ko-KR" dirty="0" smtClean="0">
                <a:latin typeface="Book Antiqua" pitchFamily="18" charset="0"/>
              </a:rPr>
              <a:t>y</a:t>
            </a:r>
            <a:r>
              <a:rPr lang="ko-KR" altLang="en-US" dirty="0" smtClean="0">
                <a:latin typeface="Book Antiqua" pitchFamily="18" charset="0"/>
              </a:rPr>
              <a:t>를 기입한다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pPr>
              <a:buFont typeface="Wingdings" pitchFamily="2" charset="2"/>
              <a:buChar char="l"/>
            </a:pPr>
            <a:r>
              <a:rPr lang="ko-KR" altLang="en-US" dirty="0" smtClean="0">
                <a:latin typeface="Book Antiqua" pitchFamily="18" charset="0"/>
              </a:rPr>
              <a:t> 각 점에 대한 가장 적합한 직선 </a:t>
            </a:r>
            <a:r>
              <a:rPr lang="en-US" altLang="ko-KR" i="1" dirty="0" smtClean="0">
                <a:latin typeface="Book Antiqua" pitchFamily="18" charset="0"/>
              </a:rPr>
              <a:t>y = ax + b</a:t>
            </a:r>
            <a:r>
              <a:rPr lang="ko-KR" altLang="en-US" dirty="0" smtClean="0">
                <a:latin typeface="Book Antiqua" pitchFamily="18" charset="0"/>
              </a:rPr>
              <a:t>를 구할 수 있다면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다음 </a:t>
            </a:r>
            <a:r>
              <a:rPr lang="ko-KR" altLang="en-US" dirty="0" err="1" smtClean="0">
                <a:latin typeface="Book Antiqua" pitchFamily="18" charset="0"/>
              </a:rPr>
              <a:t>관측값을</a:t>
            </a:r>
            <a:r>
              <a:rPr lang="ko-KR" altLang="en-US" dirty="0" smtClean="0">
                <a:latin typeface="Book Antiqua" pitchFamily="18" charset="0"/>
              </a:rPr>
              <a:t> 예측할 수 있다</a:t>
            </a:r>
            <a:r>
              <a:rPr lang="en-US" altLang="ko-KR" dirty="0" smtClean="0">
                <a:latin typeface="Book Antiqua" pitchFamily="18" charset="0"/>
              </a:rPr>
              <a:t>. </a:t>
            </a:r>
            <a:endParaRPr lang="en-US" altLang="ko-KR" dirty="0">
              <a:latin typeface="Book Antiqua" pitchFamily="18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00034" y="3152562"/>
            <a:ext cx="500066" cy="500066"/>
          </a:xfrm>
          <a:prstGeom prst="ellipse">
            <a:avLst/>
          </a:prstGeom>
          <a:solidFill>
            <a:srgbClr val="C0F3F4"/>
          </a:solidFill>
          <a:ln>
            <a:solidFill>
              <a:srgbClr val="00FFFF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휴먼옛체" pitchFamily="18" charset="-127"/>
                <a:ea typeface="휴먼옛체" pitchFamily="18" charset="-127"/>
              </a:rPr>
              <a:t>예</a:t>
            </a:r>
            <a:endParaRPr lang="ko-KR" altLang="en-US" dirty="0">
              <a:solidFill>
                <a:schemeClr val="tx1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1538" y="3220611"/>
            <a:ext cx="742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통계청에서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예측한 우리나라 추계인구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142977" y="3661745"/>
          <a:ext cx="7000923" cy="2383536"/>
        </p:xfrm>
        <a:graphic>
          <a:graphicData uri="http://schemas.openxmlformats.org/drawingml/2006/table">
            <a:tbl>
              <a:tblPr/>
              <a:tblGrid>
                <a:gridCol w="1022460"/>
                <a:gridCol w="1311181"/>
                <a:gridCol w="1022460"/>
                <a:gridCol w="1311181"/>
                <a:gridCol w="1022460"/>
                <a:gridCol w="1311181"/>
              </a:tblGrid>
              <a:tr h="296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ook Antiqua" pitchFamily="18" charset="0"/>
                        </a:rPr>
                        <a:t>년도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ook Antiqua" pitchFamily="18" charset="0"/>
                        </a:rPr>
                        <a:t>추계인구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ook Antiqua" pitchFamily="18" charset="0"/>
                        </a:rPr>
                        <a:t>년도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ook Antiqua" pitchFamily="18" charset="0"/>
                        </a:rPr>
                        <a:t>추계인구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ook Antiqua" pitchFamily="18" charset="0"/>
                        </a:rPr>
                        <a:t>년도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ook Antiqua" pitchFamily="18" charset="0"/>
                        </a:rPr>
                        <a:t>추계인구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</a:tr>
              <a:tr h="3265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2038</a:t>
                      </a:r>
                      <a:endParaRPr lang="en-US" sz="14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46,954,437</a:t>
                      </a:r>
                      <a:endParaRPr lang="en-US" sz="14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2039</a:t>
                      </a:r>
                      <a:endParaRPr lang="en-US" sz="14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46,657,404</a:t>
                      </a:r>
                      <a:endParaRPr lang="en-US" sz="14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2040</a:t>
                      </a:r>
                      <a:endParaRPr lang="en-US" sz="14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46,343,017</a:t>
                      </a:r>
                      <a:endParaRPr lang="en-US" sz="14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5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2041</a:t>
                      </a:r>
                      <a:endParaRPr lang="en-US" sz="14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46,011,395</a:t>
                      </a:r>
                      <a:endParaRPr lang="en-US" sz="14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2042</a:t>
                      </a:r>
                      <a:endParaRPr lang="en-US" sz="14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45,662,678</a:t>
                      </a:r>
                      <a:endParaRPr lang="en-US" sz="14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2043</a:t>
                      </a:r>
                      <a:endParaRPr lang="en-US" sz="14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45,297,469</a:t>
                      </a:r>
                      <a:endParaRPr lang="en-US" sz="14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5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2044</a:t>
                      </a:r>
                      <a:endParaRPr lang="en-US" sz="14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44,916,600</a:t>
                      </a:r>
                      <a:endParaRPr lang="en-US" sz="14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2045</a:t>
                      </a:r>
                      <a:endParaRPr lang="en-US" sz="14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44,520,935</a:t>
                      </a:r>
                      <a:endParaRPr lang="en-US" sz="14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2046</a:t>
                      </a:r>
                      <a:endParaRPr lang="en-US" sz="14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44,111,099</a:t>
                      </a:r>
                      <a:endParaRPr lang="en-US" sz="14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5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2047</a:t>
                      </a:r>
                      <a:endParaRPr lang="en-US" sz="14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43,687,610</a:t>
                      </a:r>
                      <a:endParaRPr lang="en-US" sz="14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2048</a:t>
                      </a:r>
                      <a:endParaRPr lang="en-US" sz="14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43,251,164</a:t>
                      </a:r>
                      <a:endParaRPr lang="en-US" sz="14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2049</a:t>
                      </a:r>
                      <a:endParaRPr lang="en-US" sz="14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42,802,545</a:t>
                      </a:r>
                      <a:endParaRPr lang="en-US" sz="14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6.2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자료의 정리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1DFB-E6F2-423D-AB90-E7837C4E452D}" type="slidenum">
              <a:rPr lang="ko-KR" altLang="en-US" sz="1600" smtClean="0">
                <a:solidFill>
                  <a:schemeClr val="tx1"/>
                </a:solidFill>
                <a:latin typeface="Book Antiqua" pitchFamily="18" charset="0"/>
              </a:rPr>
              <a:pPr/>
              <a:t>35</a:t>
            </a:fld>
            <a:endParaRPr lang="ko-KR" altLang="en-US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TextBox 27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785786" y="465143"/>
            <a:ext cx="7572429" cy="5678501"/>
            <a:chOff x="785786" y="465143"/>
            <a:chExt cx="7572429" cy="5678501"/>
          </a:xfrm>
        </p:grpSpPr>
        <p:pic>
          <p:nvPicPr>
            <p:cNvPr id="9" name="Picture 259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728659" y="825505"/>
              <a:ext cx="3435525" cy="2308221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</p:spPr>
        </p:pic>
        <p:sp>
          <p:nvSpPr>
            <p:cNvPr id="10" name="Text Box 261"/>
            <p:cNvSpPr txBox="1">
              <a:spLocks noChangeArrowheads="1"/>
            </p:cNvSpPr>
            <p:nvPr/>
          </p:nvSpPr>
          <p:spPr bwMode="auto">
            <a:xfrm>
              <a:off x="785786" y="5776932"/>
              <a:ext cx="3714776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dirty="0" smtClean="0">
                  <a:latin typeface="Book Antiqua" pitchFamily="18" charset="0"/>
                </a:rPr>
                <a:t>2050</a:t>
              </a:r>
              <a:r>
                <a:rPr lang="ko-KR" altLang="en-US" b="0" dirty="0" smtClean="0">
                  <a:latin typeface="Book Antiqua" pitchFamily="18" charset="0"/>
                </a:rPr>
                <a:t>년 </a:t>
              </a:r>
              <a:r>
                <a:rPr lang="ko-KR" altLang="en-US" b="0" dirty="0">
                  <a:latin typeface="Book Antiqua" pitchFamily="18" charset="0"/>
                </a:rPr>
                <a:t>추계인구의 예측</a:t>
              </a:r>
            </a:p>
          </p:txBody>
        </p:sp>
        <p:sp>
          <p:nvSpPr>
            <p:cNvPr id="11" name="Text Box 262"/>
            <p:cNvSpPr txBox="1">
              <a:spLocks noChangeArrowheads="1"/>
            </p:cNvSpPr>
            <p:nvPr/>
          </p:nvSpPr>
          <p:spPr bwMode="auto">
            <a:xfrm>
              <a:off x="5000629" y="5776932"/>
              <a:ext cx="3357586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ko-KR" altLang="en-US" b="0" dirty="0" err="1" smtClean="0"/>
                <a:t>특이값의</a:t>
              </a:r>
              <a:r>
                <a:rPr lang="ko-KR" altLang="en-US" b="0" dirty="0" smtClean="0"/>
                <a:t> </a:t>
              </a:r>
              <a:r>
                <a:rPr lang="ko-KR" altLang="en-US" b="0" dirty="0"/>
                <a:t>발견</a:t>
              </a:r>
            </a:p>
          </p:txBody>
        </p:sp>
        <p:sp>
          <p:nvSpPr>
            <p:cNvPr id="12" name="Text Box 263"/>
            <p:cNvSpPr txBox="1">
              <a:spLocks noChangeArrowheads="1"/>
            </p:cNvSpPr>
            <p:nvPr/>
          </p:nvSpPr>
          <p:spPr bwMode="auto">
            <a:xfrm>
              <a:off x="2484438" y="465143"/>
              <a:ext cx="3959225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ko-KR" altLang="en-US" b="0"/>
                <a:t>우리나라 인구동향에 대한 산점도</a:t>
              </a:r>
            </a:p>
          </p:txBody>
        </p:sp>
        <p:pic>
          <p:nvPicPr>
            <p:cNvPr id="13" name="Picture 260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822329" y="3276602"/>
              <a:ext cx="7464447" cy="2488606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6.3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위치척도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1DFB-E6F2-423D-AB90-E7837C4E452D}" type="slidenum">
              <a:rPr lang="ko-KR" altLang="en-US" sz="1600" smtClean="0">
                <a:solidFill>
                  <a:schemeClr val="tx1"/>
                </a:solidFill>
                <a:latin typeface="Book Antiqua" pitchFamily="18" charset="0"/>
              </a:rPr>
              <a:pPr/>
              <a:t>36</a:t>
            </a:fld>
            <a:endParaRPr lang="ko-KR" altLang="en-US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xtBox 19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33802" y="540658"/>
            <a:ext cx="1640193" cy="4001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ko-KR" sz="2000" b="1" dirty="0" smtClean="0">
                <a:solidFill>
                  <a:srgbClr val="00FF00"/>
                </a:solidFill>
                <a:latin typeface="Book Antiqua" pitchFamily="18" charset="0"/>
              </a:rPr>
              <a:t>6.3  </a:t>
            </a:r>
            <a:r>
              <a:rPr lang="ko-KR" altLang="en-US" sz="2000" b="1" dirty="0" smtClean="0">
                <a:solidFill>
                  <a:srgbClr val="00FF00"/>
                </a:solidFill>
                <a:latin typeface="Book Antiqua" pitchFamily="18" charset="0"/>
              </a:rPr>
              <a:t>위치척도</a:t>
            </a:r>
            <a:endParaRPr lang="ko-KR" altLang="en-US" sz="2000" b="1" dirty="0">
              <a:solidFill>
                <a:srgbClr val="00FF00"/>
              </a:solidFill>
              <a:latin typeface="Book Antiqua" pitchFamily="18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50825" y="1293798"/>
            <a:ext cx="504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600" b="0">
                <a:solidFill>
                  <a:srgbClr val="FF00FF"/>
                </a:solidFill>
              </a:rPr>
              <a:t>▶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27088" y="1285860"/>
            <a:ext cx="7959725" cy="107157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ko-KR" altLang="en-US" sz="2400" b="1" dirty="0" smtClean="0">
                <a:solidFill>
                  <a:srgbClr val="FF0000"/>
                </a:solidFill>
                <a:latin typeface="Book Antiqua" pitchFamily="18" charset="0"/>
              </a:rPr>
              <a:t>중심위치의 척도</a:t>
            </a:r>
            <a:r>
              <a:rPr lang="en-US" altLang="ko-KR" sz="2400" dirty="0" smtClean="0">
                <a:latin typeface="Book Antiqua" pitchFamily="18" charset="0"/>
              </a:rPr>
              <a:t>(measure of centrality)</a:t>
            </a:r>
            <a:r>
              <a:rPr lang="ko-KR" altLang="en-US" sz="2400" dirty="0" smtClean="0">
                <a:latin typeface="Book Antiqua" pitchFamily="18" charset="0"/>
              </a:rPr>
              <a:t> </a:t>
            </a:r>
            <a:r>
              <a:rPr lang="en-US" altLang="ko-KR" sz="2400" dirty="0" smtClean="0">
                <a:latin typeface="Book Antiqua" pitchFamily="18" charset="0"/>
              </a:rPr>
              <a:t>:</a:t>
            </a:r>
            <a:r>
              <a:rPr lang="ko-KR" altLang="en-US" sz="2400" dirty="0" smtClean="0">
                <a:latin typeface="Book Antiqua" pitchFamily="18" charset="0"/>
              </a:rPr>
              <a:t> 수집한 자료를 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ko-KR" altLang="en-US" sz="2400" dirty="0" smtClean="0">
                <a:latin typeface="Book Antiqua" pitchFamily="18" charset="0"/>
              </a:rPr>
              <a:t>대표로 내세울 수 있는 수치</a:t>
            </a:r>
            <a:endParaRPr lang="ko-KR" altLang="en-US" sz="2400" dirty="0">
              <a:latin typeface="Book Antiqua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5786" y="2714620"/>
            <a:ext cx="7929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ko-KR" altLang="en-US" dirty="0" smtClean="0">
                <a:latin typeface="Book Antiqua" pitchFamily="18" charset="0"/>
              </a:rPr>
              <a:t>  중심위치의 척도 </a:t>
            </a:r>
            <a:r>
              <a:rPr lang="en-US" altLang="ko-KR" dirty="0" smtClean="0">
                <a:latin typeface="Book Antiqua" pitchFamily="18" charset="0"/>
              </a:rPr>
              <a:t>: </a:t>
            </a:r>
            <a:r>
              <a:rPr lang="ko-KR" altLang="en-US" dirty="0" smtClean="0">
                <a:latin typeface="Book Antiqua" pitchFamily="18" charset="0"/>
              </a:rPr>
              <a:t>평균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중앙값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err="1" smtClean="0">
                <a:latin typeface="Book Antiqua" pitchFamily="18" charset="0"/>
              </a:rPr>
              <a:t>최빈값</a:t>
            </a:r>
            <a:endParaRPr lang="ko-KR" altLang="en-US" dirty="0" smtClean="0"/>
          </a:p>
          <a:p>
            <a:pPr>
              <a:buFont typeface="Wingdings" pitchFamily="2" charset="2"/>
              <a:buChar char="l"/>
            </a:pPr>
            <a:r>
              <a:rPr lang="en-US" altLang="ko-KR" dirty="0" smtClean="0">
                <a:latin typeface="Book Antiqua" pitchFamily="18" charset="0"/>
              </a:rPr>
              <a:t>  </a:t>
            </a:r>
            <a:r>
              <a:rPr lang="ko-KR" altLang="en-US" dirty="0" err="1" smtClean="0">
                <a:latin typeface="Book Antiqua" pitchFamily="18" charset="0"/>
              </a:rPr>
              <a:t>분위수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dirty="0" smtClean="0">
                <a:latin typeface="Book Antiqua" pitchFamily="18" charset="0"/>
              </a:rPr>
              <a:t>: </a:t>
            </a:r>
            <a:r>
              <a:rPr lang="ko-KR" altLang="en-US" dirty="0" smtClean="0">
                <a:latin typeface="Book Antiqua" pitchFamily="18" charset="0"/>
              </a:rPr>
              <a:t>사분위수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백분위수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6.3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위치척도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1DFB-E6F2-423D-AB90-E7837C4E452D}" type="slidenum">
              <a:rPr lang="ko-KR" altLang="en-US" sz="1600" smtClean="0">
                <a:solidFill>
                  <a:schemeClr val="tx1"/>
                </a:solidFill>
                <a:latin typeface="Book Antiqua" pitchFamily="18" charset="0"/>
              </a:rPr>
              <a:pPr/>
              <a:t>37</a:t>
            </a:fld>
            <a:endParaRPr lang="ko-KR" altLang="en-US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928662" y="571480"/>
            <a:ext cx="1428760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평균</a:t>
            </a:r>
            <a:endParaRPr lang="ko-KR" altLang="en-US" dirty="0">
              <a:solidFill>
                <a:srgbClr val="FFFF00"/>
              </a:solidFill>
              <a:latin typeface="Book Antiqua" pitchFamily="18" charset="0"/>
              <a:ea typeface="휴먼엑스포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5786" y="1219786"/>
            <a:ext cx="7929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ko-KR" altLang="en-US" dirty="0" smtClean="0">
                <a:latin typeface="Book Antiqua" pitchFamily="18" charset="0"/>
                <a:ea typeface="+mn-ea"/>
              </a:rPr>
              <a:t> </a:t>
            </a:r>
            <a:r>
              <a:rPr lang="ko-KR" altLang="en-US" dirty="0" smtClean="0"/>
              <a:t>가장 보편적으로 널리 사용하는 위치척도</a:t>
            </a:r>
            <a:endParaRPr lang="en-US" altLang="ko-KR" dirty="0" smtClean="0"/>
          </a:p>
          <a:p>
            <a:pPr>
              <a:buFont typeface="Wingdings" pitchFamily="2" charset="2"/>
              <a:buChar char="l"/>
            </a:pPr>
            <a:r>
              <a:rPr lang="en-US" altLang="ko-KR" dirty="0" smtClean="0"/>
              <a:t> </a:t>
            </a:r>
            <a:r>
              <a:rPr lang="ko-KR" altLang="en-US" dirty="0" smtClean="0"/>
              <a:t>모든 측정값을 모두 더하여 전체 도수로 나누어 얻어진 수치</a:t>
            </a:r>
            <a:endParaRPr lang="en-US" altLang="ko-KR" dirty="0">
              <a:latin typeface="Book Antiqua" pitchFamily="18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806598" y="2663250"/>
            <a:ext cx="1714512" cy="785818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Object 27"/>
          <p:cNvGraphicFramePr>
            <a:graphicFrameLocks noChangeAspect="1"/>
          </p:cNvGraphicFramePr>
          <p:nvPr/>
        </p:nvGraphicFramePr>
        <p:xfrm>
          <a:off x="3049491" y="2738441"/>
          <a:ext cx="1155700" cy="627063"/>
        </p:xfrm>
        <a:graphic>
          <a:graphicData uri="http://schemas.openxmlformats.org/presentationml/2006/ole">
            <p:oleObj spid="_x0000_s722945" name="Equation" r:id="rId4" imgW="774360" imgH="431640" progId="Equation.DSMT4">
              <p:embed/>
            </p:oleObj>
          </a:graphicData>
        </a:graphic>
      </p:graphicFrame>
      <p:sp>
        <p:nvSpPr>
          <p:cNvPr id="11" name="직사각형 10"/>
          <p:cNvSpPr/>
          <p:nvPr/>
        </p:nvSpPr>
        <p:spPr>
          <a:xfrm>
            <a:off x="2806598" y="4286256"/>
            <a:ext cx="1714512" cy="785818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Object 27"/>
          <p:cNvGraphicFramePr>
            <a:graphicFrameLocks noChangeAspect="1"/>
          </p:cNvGraphicFramePr>
          <p:nvPr/>
        </p:nvGraphicFramePr>
        <p:xfrm>
          <a:off x="3097117" y="4360870"/>
          <a:ext cx="1060450" cy="627063"/>
        </p:xfrm>
        <a:graphic>
          <a:graphicData uri="http://schemas.openxmlformats.org/presentationml/2006/ole">
            <p:oleObj spid="_x0000_s722946" name="Equation" r:id="rId5" imgW="711000" imgH="431640" progId="Equation.DSMT4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85786" y="2898112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  <a:latin typeface="Book Antiqua" pitchFamily="18" charset="0"/>
              </a:rPr>
              <a:t>모평균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dirty="0" smtClean="0">
                <a:latin typeface="Book Antiqua" pitchFamily="18" charset="0"/>
              </a:rPr>
              <a:t>: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5786" y="4488428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  <a:latin typeface="Book Antiqua" pitchFamily="18" charset="0"/>
              </a:rPr>
              <a:t>표본평균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dirty="0" smtClean="0">
                <a:latin typeface="Book Antiqua" pitchFamily="18" charset="0"/>
              </a:rPr>
              <a:t>: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5786" y="2068289"/>
            <a:ext cx="792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  <a:ea typeface="+mn-ea"/>
              </a:rPr>
              <a:t>전체 자료 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: 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x</a:t>
            </a:r>
            <a:r>
              <a:rPr lang="en-US" altLang="ko-KR" i="1" baseline="-25000" dirty="0" smtClean="0">
                <a:latin typeface="Book Antiqua" pitchFamily="18" charset="0"/>
                <a:ea typeface="+mn-ea"/>
              </a:rPr>
              <a:t>1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, x</a:t>
            </a:r>
            <a:r>
              <a:rPr lang="en-US" altLang="ko-KR" i="1" baseline="-25000" dirty="0" smtClean="0">
                <a:latin typeface="Book Antiqua" pitchFamily="18" charset="0"/>
                <a:ea typeface="+mn-ea"/>
              </a:rPr>
              <a:t>2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, x</a:t>
            </a:r>
            <a:r>
              <a:rPr lang="en-US" altLang="ko-KR" i="1" baseline="-25000" dirty="0" smtClean="0">
                <a:latin typeface="Book Antiqua" pitchFamily="18" charset="0"/>
                <a:ea typeface="+mn-ea"/>
              </a:rPr>
              <a:t>3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, …, </a:t>
            </a:r>
            <a:r>
              <a:rPr lang="en-US" altLang="ko-KR" i="1" dirty="0" err="1" smtClean="0">
                <a:latin typeface="Book Antiqua" pitchFamily="18" charset="0"/>
                <a:ea typeface="+mn-ea"/>
              </a:rPr>
              <a:t>x</a:t>
            </a:r>
            <a:r>
              <a:rPr lang="en-US" altLang="ko-KR" i="1" baseline="-25000" dirty="0" err="1" smtClean="0">
                <a:latin typeface="Book Antiqua" pitchFamily="18" charset="0"/>
                <a:ea typeface="+mn-ea"/>
              </a:rPr>
              <a:t>N</a:t>
            </a:r>
            <a:endParaRPr lang="en-US" altLang="ko-KR" i="1" baseline="-25000" dirty="0">
              <a:latin typeface="Book Antiqua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5786" y="3702610"/>
            <a:ext cx="792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  <a:ea typeface="+mn-ea"/>
              </a:rPr>
              <a:t>표본 자료 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: 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x</a:t>
            </a:r>
            <a:r>
              <a:rPr lang="en-US" altLang="ko-KR" i="1" baseline="-25000" dirty="0" smtClean="0">
                <a:latin typeface="Book Antiqua" pitchFamily="18" charset="0"/>
                <a:ea typeface="+mn-ea"/>
              </a:rPr>
              <a:t>1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, x</a:t>
            </a:r>
            <a:r>
              <a:rPr lang="en-US" altLang="ko-KR" i="1" baseline="-25000" dirty="0" smtClean="0">
                <a:latin typeface="Book Antiqua" pitchFamily="18" charset="0"/>
                <a:ea typeface="+mn-ea"/>
              </a:rPr>
              <a:t>2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, x</a:t>
            </a:r>
            <a:r>
              <a:rPr lang="en-US" altLang="ko-KR" i="1" baseline="-25000" dirty="0" smtClean="0">
                <a:latin typeface="Book Antiqua" pitchFamily="18" charset="0"/>
                <a:ea typeface="+mn-ea"/>
              </a:rPr>
              <a:t>3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, …, </a:t>
            </a:r>
            <a:r>
              <a:rPr lang="en-US" altLang="ko-KR" i="1" dirty="0" err="1" smtClean="0">
                <a:latin typeface="Book Antiqua" pitchFamily="18" charset="0"/>
                <a:ea typeface="+mn-ea"/>
              </a:rPr>
              <a:t>x</a:t>
            </a:r>
            <a:r>
              <a:rPr lang="en-US" altLang="ko-KR" i="1" baseline="-25000" dirty="0" err="1" smtClean="0">
                <a:latin typeface="Book Antiqua" pitchFamily="18" charset="0"/>
                <a:ea typeface="+mn-ea"/>
              </a:rPr>
              <a:t>n</a:t>
            </a:r>
            <a:endParaRPr lang="en-US" altLang="ko-KR" i="1" baseline="-25000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6.3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위치척도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1DFB-E6F2-423D-AB90-E7837C4E452D}" type="slidenum">
              <a:rPr lang="ko-KR" altLang="en-US" sz="1600" smtClean="0">
                <a:solidFill>
                  <a:schemeClr val="tx1"/>
                </a:solidFill>
                <a:latin typeface="Book Antiqua" pitchFamily="18" charset="0"/>
              </a:rPr>
              <a:pPr/>
              <a:t>38</a:t>
            </a:fld>
            <a:endParaRPr lang="ko-KR" altLang="en-US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9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2357430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자료집단</a:t>
            </a:r>
            <a:r>
              <a:rPr lang="en-US" altLang="ko-KR" dirty="0" smtClean="0">
                <a:latin typeface="Book Antiqua" pitchFamily="18" charset="0"/>
              </a:rPr>
              <a:t> A</a:t>
            </a:r>
            <a:r>
              <a:rPr lang="ko-KR" altLang="en-US" dirty="0" smtClean="0">
                <a:latin typeface="Book Antiqua" pitchFamily="18" charset="0"/>
              </a:rPr>
              <a:t>의 평균 </a:t>
            </a:r>
            <a:r>
              <a:rPr lang="en-US" altLang="ko-KR" dirty="0" smtClean="0">
                <a:latin typeface="Book Antiqua" pitchFamily="18" charset="0"/>
              </a:rPr>
              <a:t>:</a:t>
            </a:r>
            <a:endParaRPr lang="en-US" altLang="ko-KR" i="1" dirty="0">
              <a:latin typeface="Book Antiqua" pitchFamily="18" charset="0"/>
            </a:endParaRPr>
          </a:p>
        </p:txBody>
      </p:sp>
      <p:graphicFrame>
        <p:nvGraphicFramePr>
          <p:cNvPr id="664577" name="Object 1"/>
          <p:cNvGraphicFramePr>
            <a:graphicFrameLocks noChangeAspect="1"/>
          </p:cNvGraphicFramePr>
          <p:nvPr/>
        </p:nvGraphicFramePr>
        <p:xfrm>
          <a:off x="2714612" y="2296266"/>
          <a:ext cx="2640013" cy="531812"/>
        </p:xfrm>
        <a:graphic>
          <a:graphicData uri="http://schemas.openxmlformats.org/presentationml/2006/ole">
            <p:oleObj spid="_x0000_s664577" name="Equation" r:id="rId4" imgW="1917360" imgH="393480" progId="Equation.DSMT4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22842" y="550932"/>
            <a:ext cx="7663934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1]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자료집단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A : [1, 2, 3, 4, 5, 6, 7, 8, 9, 10]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과 자료집단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B : [1, 2, 3, 4, 5, 6, 7, 8, 9, 100]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에 대하여 두 자료집단의 평균을 구하고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점도표를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이용하여 두 집단의 평균을 비교하라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0034" y="1928802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0034" y="3091415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자료집단</a:t>
            </a:r>
            <a:r>
              <a:rPr lang="en-US" altLang="ko-KR" dirty="0" smtClean="0">
                <a:latin typeface="Book Antiqua" pitchFamily="18" charset="0"/>
              </a:rPr>
              <a:t> B</a:t>
            </a:r>
            <a:r>
              <a:rPr lang="ko-KR" altLang="en-US" dirty="0" smtClean="0">
                <a:latin typeface="Book Antiqua" pitchFamily="18" charset="0"/>
              </a:rPr>
              <a:t>의 평균 </a:t>
            </a:r>
            <a:r>
              <a:rPr lang="en-US" altLang="ko-KR" dirty="0" smtClean="0">
                <a:latin typeface="Book Antiqua" pitchFamily="18" charset="0"/>
              </a:rPr>
              <a:t>:</a:t>
            </a:r>
            <a:endParaRPr lang="en-US" altLang="ko-KR" i="1" dirty="0">
              <a:latin typeface="Book Antiqua" pitchFamily="18" charset="0"/>
            </a:endParaRPr>
          </a:p>
        </p:txBody>
      </p:sp>
      <p:graphicFrame>
        <p:nvGraphicFramePr>
          <p:cNvPr id="664579" name="Object 3"/>
          <p:cNvGraphicFramePr>
            <a:graphicFrameLocks noChangeAspect="1"/>
          </p:cNvGraphicFramePr>
          <p:nvPr/>
        </p:nvGraphicFramePr>
        <p:xfrm>
          <a:off x="2714612" y="3000372"/>
          <a:ext cx="2849563" cy="531813"/>
        </p:xfrm>
        <a:graphic>
          <a:graphicData uri="http://schemas.openxmlformats.org/presentationml/2006/ole">
            <p:oleObj spid="_x0000_s664579" name="Equation" r:id="rId5" imgW="2070000" imgH="393480" progId="Equation.DSMT4">
              <p:embed/>
            </p:oleObj>
          </a:graphicData>
        </a:graphic>
      </p:graphicFrame>
      <p:grpSp>
        <p:nvGrpSpPr>
          <p:cNvPr id="16" name="그룹 15"/>
          <p:cNvGrpSpPr/>
          <p:nvPr/>
        </p:nvGrpSpPr>
        <p:grpSpPr>
          <a:xfrm>
            <a:off x="408528" y="3867902"/>
            <a:ext cx="8306876" cy="1347048"/>
            <a:chOff x="142844" y="1092094"/>
            <a:chExt cx="8306876" cy="1347048"/>
          </a:xfrm>
        </p:grpSpPr>
        <p:cxnSp>
          <p:nvCxnSpPr>
            <p:cNvPr id="17" name="직선 연결선 16"/>
            <p:cNvCxnSpPr/>
            <p:nvPr/>
          </p:nvCxnSpPr>
          <p:spPr>
            <a:xfrm>
              <a:off x="989826" y="1255038"/>
              <a:ext cx="71438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989826" y="1978104"/>
              <a:ext cx="71438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5400000" flipH="1" flipV="1">
              <a:off x="1613014" y="1244764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5400000" flipH="1" flipV="1">
              <a:off x="4489494" y="1254244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5400000" flipH="1" flipV="1">
              <a:off x="3775594" y="1243970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rot="5400000" flipH="1" flipV="1">
              <a:off x="3050460" y="1243970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rot="5400000" flipH="1" flipV="1">
              <a:off x="2326286" y="1254244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6"/>
            <p:cNvGrpSpPr/>
            <p:nvPr/>
          </p:nvGrpSpPr>
          <p:grpSpPr>
            <a:xfrm>
              <a:off x="897840" y="1176803"/>
              <a:ext cx="864643" cy="188252"/>
              <a:chOff x="897840" y="1176803"/>
              <a:chExt cx="864643" cy="188252"/>
            </a:xfrm>
          </p:grpSpPr>
          <p:graphicFrame>
            <p:nvGraphicFramePr>
              <p:cNvPr id="81" name="Object 2"/>
              <p:cNvGraphicFramePr>
                <a:graphicFrameLocks noChangeAspect="1"/>
              </p:cNvGraphicFramePr>
              <p:nvPr/>
            </p:nvGraphicFramePr>
            <p:xfrm>
              <a:off x="897840" y="1176803"/>
              <a:ext cx="166687" cy="180975"/>
            </p:xfrm>
            <a:graphic>
              <a:graphicData uri="http://schemas.openxmlformats.org/presentationml/2006/ole">
                <p:oleObj spid="_x0000_s664580" name="Equation" r:id="rId6" imgW="114120" imgH="126720" progId="Equation.DSMT4">
                  <p:embed/>
                </p:oleObj>
              </a:graphicData>
            </a:graphic>
          </p:graphicFrame>
          <p:graphicFrame>
            <p:nvGraphicFramePr>
              <p:cNvPr id="82" name="Object 4"/>
              <p:cNvGraphicFramePr>
                <a:graphicFrameLocks noChangeAspect="1"/>
              </p:cNvGraphicFramePr>
              <p:nvPr/>
            </p:nvGraphicFramePr>
            <p:xfrm>
              <a:off x="1052781" y="1176981"/>
              <a:ext cx="166688" cy="180975"/>
            </p:xfrm>
            <a:graphic>
              <a:graphicData uri="http://schemas.openxmlformats.org/presentationml/2006/ole">
                <p:oleObj spid="_x0000_s664581" name="Equation" r:id="rId7" imgW="114120" imgH="126720" progId="Equation.DSMT4">
                  <p:embed/>
                </p:oleObj>
              </a:graphicData>
            </a:graphic>
          </p:graphicFrame>
          <p:graphicFrame>
            <p:nvGraphicFramePr>
              <p:cNvPr id="83" name="Object 5"/>
              <p:cNvGraphicFramePr>
                <a:graphicFrameLocks noChangeAspect="1"/>
              </p:cNvGraphicFramePr>
              <p:nvPr/>
            </p:nvGraphicFramePr>
            <p:xfrm>
              <a:off x="1122428" y="1184080"/>
              <a:ext cx="166688" cy="180975"/>
            </p:xfrm>
            <a:graphic>
              <a:graphicData uri="http://schemas.openxmlformats.org/presentationml/2006/ole">
                <p:oleObj spid="_x0000_s664582" name="Equation" r:id="rId8" imgW="114120" imgH="126720" progId="Equation.DSMT4">
                  <p:embed/>
                </p:oleObj>
              </a:graphicData>
            </a:graphic>
          </p:graphicFrame>
          <p:graphicFrame>
            <p:nvGraphicFramePr>
              <p:cNvPr id="84" name="Object 6"/>
              <p:cNvGraphicFramePr>
                <a:graphicFrameLocks noChangeAspect="1"/>
              </p:cNvGraphicFramePr>
              <p:nvPr/>
            </p:nvGraphicFramePr>
            <p:xfrm>
              <a:off x="1204140" y="1176981"/>
              <a:ext cx="166688" cy="180975"/>
            </p:xfrm>
            <a:graphic>
              <a:graphicData uri="http://schemas.openxmlformats.org/presentationml/2006/ole">
                <p:oleObj spid="_x0000_s664583" name="Equation" r:id="rId9" imgW="114120" imgH="126720" progId="Equation.DSMT4">
                  <p:embed/>
                </p:oleObj>
              </a:graphicData>
            </a:graphic>
          </p:graphicFrame>
          <p:graphicFrame>
            <p:nvGraphicFramePr>
              <p:cNvPr id="85" name="Object 7"/>
              <p:cNvGraphicFramePr>
                <a:graphicFrameLocks noChangeAspect="1"/>
              </p:cNvGraphicFramePr>
              <p:nvPr/>
            </p:nvGraphicFramePr>
            <p:xfrm>
              <a:off x="1347105" y="1184080"/>
              <a:ext cx="166688" cy="180975"/>
            </p:xfrm>
            <a:graphic>
              <a:graphicData uri="http://schemas.openxmlformats.org/presentationml/2006/ole">
                <p:oleObj spid="_x0000_s664584" name="Equation" r:id="rId10" imgW="114120" imgH="126720" progId="Equation.DSMT4">
                  <p:embed/>
                </p:oleObj>
              </a:graphicData>
            </a:graphic>
          </p:graphicFrame>
          <p:graphicFrame>
            <p:nvGraphicFramePr>
              <p:cNvPr id="86" name="Object 8"/>
              <p:cNvGraphicFramePr>
                <a:graphicFrameLocks noChangeAspect="1"/>
              </p:cNvGraphicFramePr>
              <p:nvPr/>
            </p:nvGraphicFramePr>
            <p:xfrm>
              <a:off x="1275578" y="1176981"/>
              <a:ext cx="166687" cy="180975"/>
            </p:xfrm>
            <a:graphic>
              <a:graphicData uri="http://schemas.openxmlformats.org/presentationml/2006/ole">
                <p:oleObj spid="_x0000_s664585" name="Equation" r:id="rId11" imgW="114120" imgH="126720" progId="Equation.DSMT4">
                  <p:embed/>
                </p:oleObj>
              </a:graphicData>
            </a:graphic>
          </p:graphicFrame>
          <p:graphicFrame>
            <p:nvGraphicFramePr>
              <p:cNvPr id="87" name="Object 9"/>
              <p:cNvGraphicFramePr>
                <a:graphicFrameLocks noChangeAspect="1"/>
              </p:cNvGraphicFramePr>
              <p:nvPr/>
            </p:nvGraphicFramePr>
            <p:xfrm>
              <a:off x="1428728" y="1184080"/>
              <a:ext cx="166687" cy="180975"/>
            </p:xfrm>
            <a:graphic>
              <a:graphicData uri="http://schemas.openxmlformats.org/presentationml/2006/ole">
                <p:oleObj spid="_x0000_s664586" name="Equation" r:id="rId12" imgW="114120" imgH="126720" progId="Equation.DSMT4">
                  <p:embed/>
                </p:oleObj>
              </a:graphicData>
            </a:graphic>
          </p:graphicFrame>
          <p:graphicFrame>
            <p:nvGraphicFramePr>
              <p:cNvPr id="88" name="Object 10"/>
              <p:cNvGraphicFramePr>
                <a:graphicFrameLocks noChangeAspect="1"/>
              </p:cNvGraphicFramePr>
              <p:nvPr/>
            </p:nvGraphicFramePr>
            <p:xfrm>
              <a:off x="1595796" y="1176981"/>
              <a:ext cx="166687" cy="180975"/>
            </p:xfrm>
            <a:graphic>
              <a:graphicData uri="http://schemas.openxmlformats.org/presentationml/2006/ole">
                <p:oleObj spid="_x0000_s664587" name="Equation" r:id="rId13" imgW="114120" imgH="126720" progId="Equation.DSMT4">
                  <p:embed/>
                </p:oleObj>
              </a:graphicData>
            </a:graphic>
          </p:graphicFrame>
          <p:graphicFrame>
            <p:nvGraphicFramePr>
              <p:cNvPr id="89" name="Object 11"/>
              <p:cNvGraphicFramePr>
                <a:graphicFrameLocks noChangeAspect="1"/>
              </p:cNvGraphicFramePr>
              <p:nvPr/>
            </p:nvGraphicFramePr>
            <p:xfrm>
              <a:off x="1510440" y="1184080"/>
              <a:ext cx="166687" cy="180975"/>
            </p:xfrm>
            <a:graphic>
              <a:graphicData uri="http://schemas.openxmlformats.org/presentationml/2006/ole">
                <p:oleObj spid="_x0000_s664588" name="Equation" r:id="rId14" imgW="114120" imgH="126720" progId="Equation.DSMT4">
                  <p:embed/>
                </p:oleObj>
              </a:graphicData>
            </a:graphic>
          </p:graphicFrame>
          <p:graphicFrame>
            <p:nvGraphicFramePr>
              <p:cNvPr id="90" name="Object 22"/>
              <p:cNvGraphicFramePr>
                <a:graphicFrameLocks noChangeAspect="1"/>
              </p:cNvGraphicFramePr>
              <p:nvPr/>
            </p:nvGraphicFramePr>
            <p:xfrm>
              <a:off x="969278" y="1183600"/>
              <a:ext cx="166688" cy="180975"/>
            </p:xfrm>
            <a:graphic>
              <a:graphicData uri="http://schemas.openxmlformats.org/presentationml/2006/ole">
                <p:oleObj spid="_x0000_s664589" name="Equation" r:id="rId15" imgW="114120" imgH="126720" progId="Equation.DSMT4">
                  <p:embed/>
                </p:oleObj>
              </a:graphicData>
            </a:graphic>
          </p:graphicFrame>
        </p:grpSp>
        <p:grpSp>
          <p:nvGrpSpPr>
            <p:cNvPr id="25" name="그룹 47"/>
            <p:cNvGrpSpPr/>
            <p:nvPr/>
          </p:nvGrpSpPr>
          <p:grpSpPr>
            <a:xfrm>
              <a:off x="928662" y="1903314"/>
              <a:ext cx="777875" cy="188912"/>
              <a:chOff x="1114425" y="1392238"/>
              <a:chExt cx="777875" cy="188912"/>
            </a:xfrm>
          </p:grpSpPr>
          <p:graphicFrame>
            <p:nvGraphicFramePr>
              <p:cNvPr id="72" name="Object 33"/>
              <p:cNvGraphicFramePr>
                <a:graphicFrameLocks noChangeAspect="1"/>
              </p:cNvGraphicFramePr>
              <p:nvPr/>
            </p:nvGraphicFramePr>
            <p:xfrm>
              <a:off x="1114425" y="1392238"/>
              <a:ext cx="166688" cy="180975"/>
            </p:xfrm>
            <a:graphic>
              <a:graphicData uri="http://schemas.openxmlformats.org/presentationml/2006/ole">
                <p:oleObj spid="_x0000_s664590" name="Equation" r:id="rId16" imgW="114120" imgH="126720" progId="Equation.DSMT4">
                  <p:embed/>
                </p:oleObj>
              </a:graphicData>
            </a:graphic>
          </p:graphicFrame>
          <p:graphicFrame>
            <p:nvGraphicFramePr>
              <p:cNvPr id="73" name="Object 34"/>
              <p:cNvGraphicFramePr>
                <a:graphicFrameLocks noChangeAspect="1"/>
              </p:cNvGraphicFramePr>
              <p:nvPr/>
            </p:nvGraphicFramePr>
            <p:xfrm>
              <a:off x="1268413" y="1392238"/>
              <a:ext cx="166687" cy="180975"/>
            </p:xfrm>
            <a:graphic>
              <a:graphicData uri="http://schemas.openxmlformats.org/presentationml/2006/ole">
                <p:oleObj spid="_x0000_s664591" name="Equation" r:id="rId17" imgW="114120" imgH="126720" progId="Equation.DSMT4">
                  <p:embed/>
                </p:oleObj>
              </a:graphicData>
            </a:graphic>
          </p:graphicFrame>
          <p:graphicFrame>
            <p:nvGraphicFramePr>
              <p:cNvPr id="74" name="Object 35"/>
              <p:cNvGraphicFramePr>
                <a:graphicFrameLocks noChangeAspect="1"/>
              </p:cNvGraphicFramePr>
              <p:nvPr/>
            </p:nvGraphicFramePr>
            <p:xfrm>
              <a:off x="1338263" y="1400175"/>
              <a:ext cx="166687" cy="180975"/>
            </p:xfrm>
            <a:graphic>
              <a:graphicData uri="http://schemas.openxmlformats.org/presentationml/2006/ole">
                <p:oleObj spid="_x0000_s664592" name="Equation" r:id="rId18" imgW="114120" imgH="126720" progId="Equation.DSMT4">
                  <p:embed/>
                </p:oleObj>
              </a:graphicData>
            </a:graphic>
          </p:graphicFrame>
          <p:graphicFrame>
            <p:nvGraphicFramePr>
              <p:cNvPr id="75" name="Object 36"/>
              <p:cNvGraphicFramePr>
                <a:graphicFrameLocks noChangeAspect="1"/>
              </p:cNvGraphicFramePr>
              <p:nvPr/>
            </p:nvGraphicFramePr>
            <p:xfrm>
              <a:off x="1420813" y="1392238"/>
              <a:ext cx="166687" cy="180975"/>
            </p:xfrm>
            <a:graphic>
              <a:graphicData uri="http://schemas.openxmlformats.org/presentationml/2006/ole">
                <p:oleObj spid="_x0000_s664593" name="Equation" r:id="rId19" imgW="114120" imgH="126720" progId="Equation.DSMT4">
                  <p:embed/>
                </p:oleObj>
              </a:graphicData>
            </a:graphic>
          </p:graphicFrame>
          <p:graphicFrame>
            <p:nvGraphicFramePr>
              <p:cNvPr id="76" name="Object 37"/>
              <p:cNvGraphicFramePr>
                <a:graphicFrameLocks noChangeAspect="1"/>
              </p:cNvGraphicFramePr>
              <p:nvPr/>
            </p:nvGraphicFramePr>
            <p:xfrm>
              <a:off x="1563688" y="1400175"/>
              <a:ext cx="166687" cy="180975"/>
            </p:xfrm>
            <a:graphic>
              <a:graphicData uri="http://schemas.openxmlformats.org/presentationml/2006/ole">
                <p:oleObj spid="_x0000_s664594" name="Equation" r:id="rId20" imgW="114120" imgH="126720" progId="Equation.DSMT4">
                  <p:embed/>
                </p:oleObj>
              </a:graphicData>
            </a:graphic>
          </p:graphicFrame>
          <p:graphicFrame>
            <p:nvGraphicFramePr>
              <p:cNvPr id="77" name="Object 38"/>
              <p:cNvGraphicFramePr>
                <a:graphicFrameLocks noChangeAspect="1"/>
              </p:cNvGraphicFramePr>
              <p:nvPr/>
            </p:nvGraphicFramePr>
            <p:xfrm>
              <a:off x="1492250" y="1392238"/>
              <a:ext cx="166688" cy="180975"/>
            </p:xfrm>
            <a:graphic>
              <a:graphicData uri="http://schemas.openxmlformats.org/presentationml/2006/ole">
                <p:oleObj spid="_x0000_s664595" name="Equation" r:id="rId21" imgW="114120" imgH="126720" progId="Equation.DSMT4">
                  <p:embed/>
                </p:oleObj>
              </a:graphicData>
            </a:graphic>
          </p:graphicFrame>
          <p:graphicFrame>
            <p:nvGraphicFramePr>
              <p:cNvPr id="78" name="Object 39"/>
              <p:cNvGraphicFramePr>
                <a:graphicFrameLocks noChangeAspect="1"/>
              </p:cNvGraphicFramePr>
              <p:nvPr/>
            </p:nvGraphicFramePr>
            <p:xfrm>
              <a:off x="1644650" y="1400175"/>
              <a:ext cx="166688" cy="180975"/>
            </p:xfrm>
            <a:graphic>
              <a:graphicData uri="http://schemas.openxmlformats.org/presentationml/2006/ole">
                <p:oleObj spid="_x0000_s664596" name="Equation" r:id="rId22" imgW="114120" imgH="126720" progId="Equation.DSMT4">
                  <p:embed/>
                </p:oleObj>
              </a:graphicData>
            </a:graphic>
          </p:graphicFrame>
          <p:graphicFrame>
            <p:nvGraphicFramePr>
              <p:cNvPr id="79" name="Object 41"/>
              <p:cNvGraphicFramePr>
                <a:graphicFrameLocks noChangeAspect="1"/>
              </p:cNvGraphicFramePr>
              <p:nvPr/>
            </p:nvGraphicFramePr>
            <p:xfrm>
              <a:off x="1725613" y="1400175"/>
              <a:ext cx="166687" cy="180975"/>
            </p:xfrm>
            <a:graphic>
              <a:graphicData uri="http://schemas.openxmlformats.org/presentationml/2006/ole">
                <p:oleObj spid="_x0000_s664597" name="Equation" r:id="rId23" imgW="114120" imgH="126720" progId="Equation.DSMT4">
                  <p:embed/>
                </p:oleObj>
              </a:graphicData>
            </a:graphic>
          </p:graphicFrame>
          <p:graphicFrame>
            <p:nvGraphicFramePr>
              <p:cNvPr id="80" name="Object 42"/>
              <p:cNvGraphicFramePr>
                <a:graphicFrameLocks noChangeAspect="1"/>
              </p:cNvGraphicFramePr>
              <p:nvPr/>
            </p:nvGraphicFramePr>
            <p:xfrm>
              <a:off x="1185863" y="1400175"/>
              <a:ext cx="166687" cy="180975"/>
            </p:xfrm>
            <a:graphic>
              <a:graphicData uri="http://schemas.openxmlformats.org/presentationml/2006/ole">
                <p:oleObj spid="_x0000_s664598" name="Equation" r:id="rId24" imgW="114120" imgH="126720" progId="Equation.DSMT4">
                  <p:embed/>
                </p:oleObj>
              </a:graphicData>
            </a:graphic>
          </p:graphicFrame>
        </p:grpSp>
        <p:cxnSp>
          <p:nvCxnSpPr>
            <p:cNvPr id="26" name="직선 연결선 25"/>
            <p:cNvCxnSpPr/>
            <p:nvPr/>
          </p:nvCxnSpPr>
          <p:spPr>
            <a:xfrm rot="5400000" flipH="1" flipV="1">
              <a:off x="1613014" y="1989966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5400000" flipH="1" flipV="1">
              <a:off x="4489494" y="1999446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rot="5400000" flipH="1" flipV="1">
              <a:off x="3775594" y="1989172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rot="5400000" flipH="1" flipV="1">
              <a:off x="3050460" y="1989172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5400000" flipH="1" flipV="1">
              <a:off x="2326286" y="1999446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479618" y="1296134"/>
              <a:ext cx="4286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Book Antiqua" pitchFamily="18" charset="0"/>
                </a:rPr>
                <a:t>10</a:t>
              </a:r>
              <a:endParaRPr lang="ko-KR" altLang="en-US" sz="1400" dirty="0">
                <a:latin typeface="Book Antiqua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194478" y="1296134"/>
              <a:ext cx="4286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Book Antiqua" pitchFamily="18" charset="0"/>
                </a:rPr>
                <a:t>20</a:t>
              </a:r>
              <a:endParaRPr lang="ko-KR" altLang="en-US" sz="1400" dirty="0">
                <a:latin typeface="Book Antiqua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918652" y="1296134"/>
              <a:ext cx="4286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Book Antiqua" pitchFamily="18" charset="0"/>
                </a:rPr>
                <a:t>30</a:t>
              </a:r>
              <a:endParaRPr lang="ko-KR" altLang="en-US" sz="1400" dirty="0">
                <a:latin typeface="Book Antiqua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633032" y="1296134"/>
              <a:ext cx="4286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Book Antiqua" pitchFamily="18" charset="0"/>
                </a:rPr>
                <a:t>40</a:t>
              </a:r>
              <a:endParaRPr lang="ko-KR" altLang="en-US" sz="1400" dirty="0">
                <a:latin typeface="Book Antiqua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357686" y="1296134"/>
              <a:ext cx="4286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Book Antiqua" pitchFamily="18" charset="0"/>
                </a:rPr>
                <a:t>50</a:t>
              </a:r>
              <a:endParaRPr lang="ko-KR" altLang="en-US" sz="1400" dirty="0">
                <a:latin typeface="Book Antiqua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479618" y="2039859"/>
              <a:ext cx="4286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Book Antiqua" pitchFamily="18" charset="0"/>
                </a:rPr>
                <a:t>10</a:t>
              </a:r>
              <a:endParaRPr lang="ko-KR" altLang="en-US" sz="1400" dirty="0">
                <a:latin typeface="Book Antiqua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194478" y="2039859"/>
              <a:ext cx="4286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Book Antiqua" pitchFamily="18" charset="0"/>
                </a:rPr>
                <a:t>20</a:t>
              </a:r>
              <a:endParaRPr lang="ko-KR" altLang="en-US" sz="1400" dirty="0">
                <a:latin typeface="Book Antiqua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18652" y="2039859"/>
              <a:ext cx="4286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Book Antiqua" pitchFamily="18" charset="0"/>
                </a:rPr>
                <a:t>30</a:t>
              </a:r>
              <a:endParaRPr lang="ko-KR" altLang="en-US" sz="1400" dirty="0">
                <a:latin typeface="Book Antiqua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633032" y="2039859"/>
              <a:ext cx="4286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Book Antiqua" pitchFamily="18" charset="0"/>
                </a:rPr>
                <a:t>40</a:t>
              </a:r>
              <a:endParaRPr lang="ko-KR" altLang="en-US" sz="1400" dirty="0">
                <a:latin typeface="Book Antiqua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357686" y="2039859"/>
              <a:ext cx="4286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Book Antiqua" pitchFamily="18" charset="0"/>
                </a:rPr>
                <a:t>50</a:t>
              </a:r>
              <a:endParaRPr lang="ko-KR" altLang="en-US" sz="1400" dirty="0">
                <a:latin typeface="Book Antiqua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072066" y="2040856"/>
              <a:ext cx="4286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Book Antiqua" pitchFamily="18" charset="0"/>
                </a:rPr>
                <a:t>60</a:t>
              </a:r>
              <a:endParaRPr lang="ko-KR" altLang="en-US" sz="1400" dirty="0">
                <a:latin typeface="Book Antiqua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786926" y="2040856"/>
              <a:ext cx="4286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Book Antiqua" pitchFamily="18" charset="0"/>
                </a:rPr>
                <a:t>70</a:t>
              </a:r>
              <a:endParaRPr lang="ko-KR" altLang="en-US" sz="1400" dirty="0">
                <a:latin typeface="Book Antiqua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511100" y="2040856"/>
              <a:ext cx="4286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Book Antiqua" pitchFamily="18" charset="0"/>
                </a:rPr>
                <a:t>80</a:t>
              </a:r>
              <a:endParaRPr lang="ko-KR" altLang="en-US" sz="1400" dirty="0">
                <a:latin typeface="Book Antiqua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225480" y="2040856"/>
              <a:ext cx="4286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Book Antiqua" pitchFamily="18" charset="0"/>
                </a:rPr>
                <a:t>90</a:t>
              </a:r>
              <a:endParaRPr lang="ko-KR" altLang="en-US" sz="1400" dirty="0">
                <a:latin typeface="Book Antiqua" pitchFamily="18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898764" y="2040856"/>
              <a:ext cx="5509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Book Antiqua" pitchFamily="18" charset="0"/>
                </a:rPr>
                <a:t>100</a:t>
              </a:r>
              <a:endParaRPr lang="ko-KR" altLang="en-US" sz="1400" dirty="0">
                <a:latin typeface="Book Antiqua" pitchFamily="18" charset="0"/>
              </a:endParaRPr>
            </a:p>
          </p:txBody>
        </p:sp>
        <p:cxnSp>
          <p:nvCxnSpPr>
            <p:cNvPr id="46" name="직선 연결선 45"/>
            <p:cNvCxnSpPr/>
            <p:nvPr/>
          </p:nvCxnSpPr>
          <p:spPr>
            <a:xfrm rot="5400000" flipH="1" flipV="1">
              <a:off x="5205462" y="1980172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rot="5400000" flipH="1" flipV="1">
              <a:off x="8081942" y="1989652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rot="5400000" flipH="1" flipV="1">
              <a:off x="7368042" y="1979378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rot="5400000" flipH="1" flipV="1">
              <a:off x="6642908" y="1979378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rot="5400000" flipH="1" flipV="1">
              <a:off x="5918734" y="1989652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1" name="Object 21"/>
            <p:cNvGraphicFramePr>
              <a:graphicFrameLocks noChangeAspect="1"/>
            </p:cNvGraphicFramePr>
            <p:nvPr/>
          </p:nvGraphicFramePr>
          <p:xfrm>
            <a:off x="8089266" y="1898282"/>
            <a:ext cx="166688" cy="180975"/>
          </p:xfrm>
          <a:graphic>
            <a:graphicData uri="http://schemas.openxmlformats.org/presentationml/2006/ole">
              <p:oleObj spid="_x0000_s664599" name="Equation" r:id="rId25" imgW="114120" imgH="126720" progId="Equation.DSMT4">
                <p:embed/>
              </p:oleObj>
            </a:graphicData>
          </a:graphic>
        </p:graphicFrame>
        <p:sp>
          <p:nvSpPr>
            <p:cNvPr id="52" name="TextBox 51"/>
            <p:cNvSpPr txBox="1"/>
            <p:nvPr/>
          </p:nvSpPr>
          <p:spPr>
            <a:xfrm>
              <a:off x="5062272" y="1304451"/>
              <a:ext cx="4286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Book Antiqua" pitchFamily="18" charset="0"/>
                </a:rPr>
                <a:t>60</a:t>
              </a:r>
              <a:endParaRPr lang="ko-KR" altLang="en-US" sz="1400" dirty="0">
                <a:latin typeface="Book Antiqua" pitchFamily="18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77132" y="1304451"/>
              <a:ext cx="4286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Book Antiqua" pitchFamily="18" charset="0"/>
                </a:rPr>
                <a:t>70</a:t>
              </a:r>
              <a:endParaRPr lang="ko-KR" altLang="en-US" sz="1400" dirty="0">
                <a:latin typeface="Book Antiqua" pitchFamily="18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501306" y="1304451"/>
              <a:ext cx="4286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Book Antiqua" pitchFamily="18" charset="0"/>
                </a:rPr>
                <a:t>80</a:t>
              </a:r>
              <a:endParaRPr lang="ko-KR" altLang="en-US" sz="1400" dirty="0">
                <a:latin typeface="Book Antiqua" pitchFamily="18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215686" y="1304451"/>
              <a:ext cx="4286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Book Antiqua" pitchFamily="18" charset="0"/>
                </a:rPr>
                <a:t>90</a:t>
              </a:r>
              <a:endParaRPr lang="ko-KR" altLang="en-US" sz="1400" dirty="0">
                <a:latin typeface="Book Antiqua" pitchFamily="18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888970" y="1304451"/>
              <a:ext cx="5509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Book Antiqua" pitchFamily="18" charset="0"/>
                </a:rPr>
                <a:t>100</a:t>
              </a:r>
              <a:endParaRPr lang="ko-KR" altLang="en-US" sz="1400" dirty="0">
                <a:latin typeface="Book Antiqua" pitchFamily="18" charset="0"/>
              </a:endParaRPr>
            </a:p>
          </p:txBody>
        </p:sp>
        <p:cxnSp>
          <p:nvCxnSpPr>
            <p:cNvPr id="57" name="직선 연결선 56"/>
            <p:cNvCxnSpPr/>
            <p:nvPr/>
          </p:nvCxnSpPr>
          <p:spPr>
            <a:xfrm rot="5400000" flipH="1" flipV="1">
              <a:off x="5195668" y="1243767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rot="5400000" flipH="1" flipV="1">
              <a:off x="8072148" y="1253247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rot="5400000" flipH="1" flipV="1">
              <a:off x="7358248" y="1242973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 rot="5400000" flipH="1" flipV="1">
              <a:off x="6633114" y="1242973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 rot="5400000" flipH="1" flipV="1">
              <a:off x="5908940" y="1253247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2" name="Object 44"/>
            <p:cNvGraphicFramePr>
              <a:graphicFrameLocks noChangeAspect="1"/>
            </p:cNvGraphicFramePr>
            <p:nvPr/>
          </p:nvGraphicFramePr>
          <p:xfrm>
            <a:off x="1217613" y="1224696"/>
            <a:ext cx="203200" cy="233363"/>
          </p:xfrm>
          <a:graphic>
            <a:graphicData uri="http://schemas.openxmlformats.org/presentationml/2006/ole">
              <p:oleObj spid="_x0000_s664600" name="Equation" r:id="rId26" imgW="139680" imgH="164880" progId="Equation.DSMT4">
                <p:embed/>
              </p:oleObj>
            </a:graphicData>
          </a:graphic>
        </p:graphicFrame>
        <p:graphicFrame>
          <p:nvGraphicFramePr>
            <p:cNvPr id="63" name="Object 45"/>
            <p:cNvGraphicFramePr>
              <a:graphicFrameLocks noChangeAspect="1"/>
            </p:cNvGraphicFramePr>
            <p:nvPr/>
          </p:nvGraphicFramePr>
          <p:xfrm>
            <a:off x="1919288" y="1949350"/>
            <a:ext cx="203200" cy="234950"/>
          </p:xfrm>
          <a:graphic>
            <a:graphicData uri="http://schemas.openxmlformats.org/presentationml/2006/ole">
              <p:oleObj spid="_x0000_s664601" name="Equation" r:id="rId27" imgW="139680" imgH="164880" progId="Equation.DSMT4">
                <p:embed/>
              </p:oleObj>
            </a:graphicData>
          </a:graphic>
        </p:graphicFrame>
        <p:sp>
          <p:nvSpPr>
            <p:cNvPr id="64" name="TextBox 63"/>
            <p:cNvSpPr txBox="1"/>
            <p:nvPr/>
          </p:nvSpPr>
          <p:spPr>
            <a:xfrm>
              <a:off x="1112154" y="1367572"/>
              <a:ext cx="4286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Book Antiqua" pitchFamily="18" charset="0"/>
                </a:rPr>
                <a:t>5.5</a:t>
              </a:r>
              <a:endParaRPr lang="ko-KR" altLang="en-US" sz="1400" dirty="0">
                <a:latin typeface="Book Antiqua" pitchFamily="18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775644" y="2131365"/>
              <a:ext cx="520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Book Antiqua" pitchFamily="18" charset="0"/>
                </a:rPr>
                <a:t>14.5</a:t>
              </a:r>
              <a:endParaRPr lang="ko-KR" altLang="en-US" sz="1400" dirty="0">
                <a:latin typeface="Book Antiqua" pitchFamily="18" charset="0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>
            <a:xfrm rot="5400000" flipH="1" flipV="1">
              <a:off x="858018" y="1264518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 rot="5400000" flipH="1" flipV="1">
              <a:off x="876978" y="1989172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714348" y="1296134"/>
              <a:ext cx="4286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Book Antiqua" pitchFamily="18" charset="0"/>
                </a:rPr>
                <a:t>0</a:t>
              </a:r>
              <a:endParaRPr lang="ko-KR" altLang="en-US" sz="1400" dirty="0">
                <a:latin typeface="Book Antiqua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44690" y="2041336"/>
              <a:ext cx="4286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Book Antiqua" pitchFamily="18" charset="0"/>
                </a:rPr>
                <a:t>0</a:t>
              </a:r>
              <a:endParaRPr lang="ko-KR" altLang="en-US" sz="1400" dirty="0">
                <a:latin typeface="Book Antiqua" pitchFamily="18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42844" y="1092094"/>
              <a:ext cx="8572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atin typeface="Book Antiqua" pitchFamily="18" charset="0"/>
                </a:rPr>
                <a:t>집단 </a:t>
              </a:r>
              <a:r>
                <a:rPr lang="en-US" altLang="ko-KR" sz="1400" dirty="0" smtClean="0">
                  <a:latin typeface="Book Antiqua" pitchFamily="18" charset="0"/>
                </a:rPr>
                <a:t>A :</a:t>
              </a:r>
              <a:endParaRPr lang="ko-KR" altLang="en-US" sz="1400" dirty="0">
                <a:latin typeface="Book Antiqua" pitchFamily="18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42844" y="1835339"/>
              <a:ext cx="8572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atin typeface="Book Antiqua" pitchFamily="18" charset="0"/>
                </a:rPr>
                <a:t>집단 </a:t>
              </a:r>
              <a:r>
                <a:rPr lang="en-US" altLang="ko-KR" sz="1400" dirty="0" smtClean="0">
                  <a:latin typeface="Book Antiqua" pitchFamily="18" charset="0"/>
                </a:rPr>
                <a:t>B :</a:t>
              </a:r>
              <a:endParaRPr lang="ko-KR" altLang="en-US" sz="1400" dirty="0">
                <a:latin typeface="Book Antiqua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6.3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위치척도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1DFB-E6F2-423D-AB90-E7837C4E452D}" type="slidenum">
              <a:rPr lang="ko-KR" altLang="en-US" sz="1600" smtClean="0">
                <a:solidFill>
                  <a:schemeClr val="tx1"/>
                </a:solidFill>
                <a:latin typeface="Book Antiqua" pitchFamily="18" charset="0"/>
              </a:rPr>
              <a:pPr/>
              <a:t>39</a:t>
            </a:fld>
            <a:endParaRPr lang="ko-KR" altLang="en-US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9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5786" y="571480"/>
            <a:ext cx="77153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Book Antiqua" pitchFamily="18" charset="0"/>
              </a:rPr>
              <a:t>[Note]</a:t>
            </a:r>
          </a:p>
          <a:p>
            <a:endParaRPr lang="en-US" altLang="ko-KR" dirty="0" smtClean="0">
              <a:solidFill>
                <a:srgbClr val="FF0000"/>
              </a:solidFill>
              <a:latin typeface="Book Antiqua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latin typeface="Book Antiqua" pitchFamily="18" charset="0"/>
              </a:rPr>
              <a:t>측정값 </a:t>
            </a:r>
            <a:r>
              <a:rPr lang="en-US" altLang="ko-KR" dirty="0" smtClean="0">
                <a:latin typeface="Book Antiqua" pitchFamily="18" charset="0"/>
              </a:rPr>
              <a:t>10 </a:t>
            </a:r>
            <a:r>
              <a:rPr lang="ko-KR" altLang="en-US" dirty="0" smtClean="0">
                <a:latin typeface="Book Antiqua" pitchFamily="18" charset="0"/>
              </a:rPr>
              <a:t>대신에 </a:t>
            </a:r>
            <a:r>
              <a:rPr lang="en-US" altLang="ko-KR" dirty="0" smtClean="0">
                <a:latin typeface="Book Antiqua" pitchFamily="18" charset="0"/>
              </a:rPr>
              <a:t>100</a:t>
            </a:r>
            <a:r>
              <a:rPr lang="ko-KR" altLang="en-US" dirty="0" smtClean="0">
                <a:latin typeface="Book Antiqua" pitchFamily="18" charset="0"/>
              </a:rPr>
              <a:t>으로 바꾸면 평균의 위치가 크게 영향을 받는 것을 알 수 있다</a:t>
            </a:r>
            <a:r>
              <a:rPr lang="en-US" altLang="ko-KR" dirty="0" smtClean="0">
                <a:latin typeface="Book Antiqua" pitchFamily="18" charset="0"/>
              </a:rPr>
              <a:t>. </a:t>
            </a:r>
            <a:r>
              <a:rPr lang="ko-KR" altLang="en-US" dirty="0" smtClean="0">
                <a:latin typeface="Book Antiqua" pitchFamily="18" charset="0"/>
              </a:rPr>
              <a:t>즉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평균은 </a:t>
            </a:r>
            <a:r>
              <a:rPr lang="ko-KR" altLang="en-US" b="1" u="sng" dirty="0" err="1" smtClean="0">
                <a:latin typeface="Book Antiqua" pitchFamily="18" charset="0"/>
              </a:rPr>
              <a:t>특이값의</a:t>
            </a:r>
            <a:r>
              <a:rPr lang="ko-KR" altLang="en-US" b="1" u="sng" dirty="0" smtClean="0">
                <a:latin typeface="Book Antiqua" pitchFamily="18" charset="0"/>
              </a:rPr>
              <a:t> 유무에 대하여 매우 큰 영향을 받는다</a:t>
            </a:r>
            <a:r>
              <a:rPr lang="en-US" altLang="ko-KR" b="1" u="sng" dirty="0" smtClean="0">
                <a:latin typeface="Book Antiqua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 smtClean="0">
              <a:latin typeface="Book Antiqua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latin typeface="Book Antiqua" pitchFamily="18" charset="0"/>
              </a:rPr>
              <a:t>평균은 계산하기 쉽고 모든 측정값을 반영한 정보를 제공한다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 smtClean="0">
              <a:latin typeface="Book Antiqua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latin typeface="Book Antiqua" pitchFamily="18" charset="0"/>
              </a:rPr>
              <a:t>각 자료와 평균과의 편차의 제곱을 모두 더한 </a:t>
            </a:r>
            <a:r>
              <a:rPr lang="ko-KR" altLang="en-US" b="1" dirty="0" err="1" smtClean="0">
                <a:latin typeface="Book Antiqua" pitchFamily="18" charset="0"/>
              </a:rPr>
              <a:t>잔차제곱합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dirty="0" smtClean="0">
                <a:latin typeface="Book Antiqua" pitchFamily="18" charset="0"/>
              </a:rPr>
              <a:t>(residual sum of squares)                </a:t>
            </a:r>
            <a:r>
              <a:rPr lang="ko-KR" altLang="en-US" dirty="0" smtClean="0">
                <a:latin typeface="Book Antiqua" pitchFamily="18" charset="0"/>
              </a:rPr>
              <a:t>이 다른 유형의 위치척도에 비하여 작다는 장점이 있다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 smtClean="0">
              <a:latin typeface="Book Antiqua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 smtClean="0">
              <a:latin typeface="Book Antiqua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latin typeface="Book Antiqua" pitchFamily="18" charset="0"/>
              </a:rPr>
              <a:t>추측통계학에서 자주 사용한다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>
              <a:latin typeface="Book Antiqua" pitchFamily="18" charset="0"/>
            </a:endParaRPr>
          </a:p>
        </p:txBody>
      </p:sp>
      <p:graphicFrame>
        <p:nvGraphicFramePr>
          <p:cNvPr id="663558" name="Object 6"/>
          <p:cNvGraphicFramePr>
            <a:graphicFrameLocks noChangeAspect="1"/>
          </p:cNvGraphicFramePr>
          <p:nvPr/>
        </p:nvGraphicFramePr>
        <p:xfrm>
          <a:off x="2357422" y="2805949"/>
          <a:ext cx="874713" cy="327025"/>
        </p:xfrm>
        <a:graphic>
          <a:graphicData uri="http://schemas.openxmlformats.org/presentationml/2006/ole">
            <p:oleObj spid="_x0000_s663558" name="Equation" r:id="rId4" imgW="634680" imgH="241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6.1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기술통계학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4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23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0" name="TextBox 69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928662" y="571480"/>
            <a:ext cx="2143140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통계학의 분류</a:t>
            </a:r>
            <a:endParaRPr lang="ko-KR" altLang="en-US" dirty="0">
              <a:solidFill>
                <a:srgbClr val="FFFF00"/>
              </a:solidFill>
              <a:latin typeface="Book Antiqua" pitchFamily="18" charset="0"/>
              <a:ea typeface="휴먼엑스포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5786" y="1219786"/>
            <a:ext cx="77153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ko-KR" altLang="en-US" dirty="0" smtClean="0">
                <a:latin typeface="Book Antiqua" pitchFamily="18" charset="0"/>
              </a:rPr>
              <a:t>  </a:t>
            </a:r>
            <a:r>
              <a:rPr lang="ko-KR" altLang="en-US" b="1" dirty="0" smtClean="0">
                <a:solidFill>
                  <a:srgbClr val="FF0000"/>
                </a:solidFill>
                <a:latin typeface="Book Antiqua" pitchFamily="18" charset="0"/>
              </a:rPr>
              <a:t>기술통계학</a:t>
            </a:r>
            <a:r>
              <a:rPr lang="en-US" altLang="ko-KR" dirty="0" smtClean="0">
                <a:latin typeface="Book Antiqua" pitchFamily="18" charset="0"/>
              </a:rPr>
              <a:t>(descriptive statistics) : </a:t>
            </a:r>
            <a:r>
              <a:rPr lang="ko-KR" altLang="en-US" dirty="0" smtClean="0"/>
              <a:t>자료를 수집하고 정리하여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자료의 특성을 보다 더 쉽게 알 수 있도록 표 또는 그래프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그림 등에 의하여 나타내거나 자료가 갖는 특성을 분석 및 설명하는 방법을 다루는 통계학</a:t>
            </a:r>
          </a:p>
          <a:p>
            <a:pPr>
              <a:buFont typeface="Wingdings" pitchFamily="2" charset="2"/>
              <a:buChar char="l"/>
            </a:pPr>
            <a:endParaRPr lang="en-US" altLang="ko-KR" dirty="0" smtClean="0">
              <a:latin typeface="Book Antiqua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  <a:latin typeface="Book Antiqua" pitchFamily="18" charset="0"/>
              </a:rPr>
              <a:t>추측통계학</a:t>
            </a:r>
            <a:r>
              <a:rPr lang="en-US" altLang="ko-KR" dirty="0" smtClean="0">
                <a:latin typeface="Book Antiqua" pitchFamily="18" charset="0"/>
              </a:rPr>
              <a:t>(inferential statistics) : </a:t>
            </a:r>
            <a:r>
              <a:rPr lang="ko-KR" altLang="en-US" dirty="0" smtClean="0"/>
              <a:t>표본을 대상으로 얻은 정보로부터 확률의 개념을 이용하여 모집단에 대한 불확실한 특성을 과학적으로 추론하는 방법을 다루는 통계학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85786" y="3643314"/>
            <a:ext cx="77153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  <a:latin typeface="Book Antiqua" pitchFamily="18" charset="0"/>
              </a:rPr>
              <a:t>유한모집단</a:t>
            </a:r>
            <a:r>
              <a:rPr lang="en-US" altLang="ko-KR" dirty="0" smtClean="0">
                <a:latin typeface="Book Antiqua" pitchFamily="18" charset="0"/>
              </a:rPr>
              <a:t>(finite population) : </a:t>
            </a:r>
            <a:r>
              <a:rPr lang="ko-KR" altLang="en-US" dirty="0" smtClean="0">
                <a:latin typeface="Book Antiqua" pitchFamily="18" charset="0"/>
              </a:rPr>
              <a:t>유한개의 자료로 구성된 모집단</a:t>
            </a:r>
            <a:endParaRPr lang="en-US" altLang="ko-KR" dirty="0" smtClean="0">
              <a:latin typeface="Book Antiqua" pitchFamily="18" charset="0"/>
            </a:endParaRPr>
          </a:p>
          <a:p>
            <a:r>
              <a:rPr lang="en-US" altLang="ko-KR" dirty="0" smtClean="0">
                <a:latin typeface="Book Antiqua" pitchFamily="18" charset="0"/>
              </a:rPr>
              <a:t>                (</a:t>
            </a:r>
            <a:r>
              <a:rPr lang="ko-KR" altLang="en-US" dirty="0" smtClean="0">
                <a:latin typeface="Book Antiqua" pitchFamily="18" charset="0"/>
              </a:rPr>
              <a:t>예</a:t>
            </a:r>
            <a:r>
              <a:rPr lang="en-US" altLang="ko-KR" dirty="0" smtClean="0">
                <a:latin typeface="Book Antiqua" pitchFamily="18" charset="0"/>
              </a:rPr>
              <a:t>: </a:t>
            </a:r>
            <a:r>
              <a:rPr lang="ko-KR" altLang="en-US" dirty="0" smtClean="0">
                <a:latin typeface="Book Antiqua" pitchFamily="18" charset="0"/>
              </a:rPr>
              <a:t>전국의 고속도로 휴게소</a:t>
            </a:r>
            <a:r>
              <a:rPr lang="en-US" altLang="ko-KR" dirty="0" smtClean="0">
                <a:latin typeface="Book Antiqua" pitchFamily="18" charset="0"/>
              </a:rPr>
              <a:t>)</a:t>
            </a:r>
          </a:p>
          <a:p>
            <a:pPr>
              <a:buFont typeface="Wingdings" pitchFamily="2" charset="2"/>
              <a:buChar char="l"/>
            </a:pP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  <a:latin typeface="Book Antiqua" pitchFamily="18" charset="0"/>
              </a:rPr>
              <a:t>무한모집단</a:t>
            </a:r>
            <a:r>
              <a:rPr lang="en-US" altLang="ko-KR" dirty="0" smtClean="0">
                <a:latin typeface="Book Antiqua" pitchFamily="18" charset="0"/>
              </a:rPr>
              <a:t>(infinite population) : </a:t>
            </a:r>
            <a:r>
              <a:rPr lang="ko-KR" altLang="en-US" dirty="0" smtClean="0">
                <a:latin typeface="Book Antiqua" pitchFamily="18" charset="0"/>
              </a:rPr>
              <a:t>무한히 셈할 수 있는 개수로 구성되거나 셈할 수 없이 연속적으로 나타나는 모집단</a:t>
            </a:r>
            <a:endParaRPr lang="en-US" altLang="ko-KR" dirty="0" smtClean="0">
              <a:latin typeface="Book Antiqua" pitchFamily="18" charset="0"/>
            </a:endParaRPr>
          </a:p>
          <a:p>
            <a:r>
              <a:rPr lang="en-US" altLang="ko-KR" dirty="0" smtClean="0">
                <a:latin typeface="Book Antiqua" pitchFamily="18" charset="0"/>
              </a:rPr>
              <a:t>      - </a:t>
            </a:r>
            <a:r>
              <a:rPr lang="ko-KR" altLang="en-US" dirty="0" smtClean="0">
                <a:latin typeface="Book Antiqua" pitchFamily="18" charset="0"/>
              </a:rPr>
              <a:t>이산자료</a:t>
            </a:r>
            <a:r>
              <a:rPr lang="en-US" altLang="ko-KR" dirty="0" smtClean="0">
                <a:latin typeface="Book Antiqua" pitchFamily="18" charset="0"/>
              </a:rPr>
              <a:t>(discrete data)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dirty="0" smtClean="0">
                <a:latin typeface="Book Antiqua" pitchFamily="18" charset="0"/>
              </a:rPr>
              <a:t>: </a:t>
            </a:r>
            <a:r>
              <a:rPr lang="ko-KR" altLang="en-US" dirty="0" smtClean="0">
                <a:latin typeface="Book Antiqua" pitchFamily="18" charset="0"/>
              </a:rPr>
              <a:t>유한하거나 무한히 셈할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수 있는 자료</a:t>
            </a:r>
            <a:endParaRPr lang="en-US" altLang="ko-KR" dirty="0" smtClean="0">
              <a:latin typeface="Book Antiqua" pitchFamily="18" charset="0"/>
            </a:endParaRPr>
          </a:p>
          <a:p>
            <a:r>
              <a:rPr lang="en-US" altLang="ko-KR" dirty="0" smtClean="0">
                <a:latin typeface="Book Antiqua" pitchFamily="18" charset="0"/>
              </a:rPr>
              <a:t>      - </a:t>
            </a:r>
            <a:r>
              <a:rPr lang="ko-KR" altLang="en-US" dirty="0" smtClean="0">
                <a:latin typeface="Book Antiqua" pitchFamily="18" charset="0"/>
              </a:rPr>
              <a:t>연속자료</a:t>
            </a:r>
            <a:r>
              <a:rPr lang="en-US" altLang="ko-KR" dirty="0" smtClean="0">
                <a:latin typeface="Book Antiqua" pitchFamily="18" charset="0"/>
              </a:rPr>
              <a:t>(continuous data)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dirty="0" smtClean="0">
                <a:latin typeface="Book Antiqua" pitchFamily="18" charset="0"/>
              </a:rPr>
              <a:t>: </a:t>
            </a:r>
            <a:r>
              <a:rPr lang="ko-KR" altLang="en-US" dirty="0" smtClean="0">
                <a:latin typeface="Book Antiqua" pitchFamily="18" charset="0"/>
              </a:rPr>
              <a:t>연속성을 갖는 자료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6.3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위치척도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1DFB-E6F2-423D-AB90-E7837C4E452D}" type="slidenum">
              <a:rPr lang="ko-KR" altLang="en-US" sz="1600" smtClean="0">
                <a:solidFill>
                  <a:schemeClr val="tx1"/>
                </a:solidFill>
                <a:latin typeface="Book Antiqua" pitchFamily="18" charset="0"/>
              </a:rPr>
              <a:pPr/>
              <a:t>40</a:t>
            </a:fld>
            <a:endParaRPr lang="ko-KR" altLang="en-US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928662" y="571480"/>
            <a:ext cx="1500198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절사평균</a:t>
            </a:r>
            <a:endParaRPr lang="ko-KR" altLang="en-US" dirty="0">
              <a:solidFill>
                <a:srgbClr val="FFFF00"/>
              </a:solidFill>
              <a:latin typeface="Book Antiqua" pitchFamily="18" charset="0"/>
              <a:ea typeface="휴먼엑스포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5786" y="1219786"/>
            <a:ext cx="7929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ko-KR" altLang="en-US" dirty="0" smtClean="0">
                <a:latin typeface="Book Antiqua" pitchFamily="18" charset="0"/>
                <a:ea typeface="+mn-ea"/>
              </a:rPr>
              <a:t> </a:t>
            </a:r>
            <a:r>
              <a:rPr lang="ko-KR" altLang="en-US" dirty="0" err="1" smtClean="0">
                <a:latin typeface="Book Antiqua" pitchFamily="18" charset="0"/>
                <a:ea typeface="+mn-ea"/>
              </a:rPr>
              <a:t>특이값을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 제거한 평균</a:t>
            </a:r>
            <a:endParaRPr lang="en-US" altLang="ko-KR" dirty="0" smtClean="0">
              <a:latin typeface="Book Antiqua" pitchFamily="18" charset="0"/>
              <a:ea typeface="+mn-ea"/>
            </a:endParaRPr>
          </a:p>
          <a:p>
            <a:pPr>
              <a:buFont typeface="Wingdings" pitchFamily="2" charset="2"/>
              <a:buChar char="l"/>
            </a:pPr>
            <a:r>
              <a:rPr lang="en-US" altLang="ko-KR" dirty="0" smtClean="0">
                <a:latin typeface="Book Antiqua" pitchFamily="18" charset="0"/>
                <a:ea typeface="+mn-ea"/>
              </a:rPr>
              <a:t> </a:t>
            </a:r>
            <a:r>
              <a:rPr lang="ko-KR" altLang="en-US" dirty="0" err="1" smtClean="0">
                <a:latin typeface="Book Antiqua" pitchFamily="18" charset="0"/>
                <a:ea typeface="+mn-ea"/>
              </a:rPr>
              <a:t>특이값의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 개수에 해당하는 만큼 하위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, 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상위에서 </a:t>
            </a:r>
            <a:r>
              <a:rPr lang="ko-KR" altLang="en-US" dirty="0" smtClean="0"/>
              <a:t>모두 제거한다</a:t>
            </a:r>
            <a:r>
              <a:rPr lang="en-US" altLang="ko-KR" dirty="0" smtClean="0"/>
              <a:t>.</a:t>
            </a:r>
            <a:endParaRPr lang="en-US" altLang="ko-KR" dirty="0">
              <a:latin typeface="Book Antiqua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5786" y="2068289"/>
            <a:ext cx="7929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ko-KR" altLang="en-US" dirty="0" smtClean="0">
                <a:latin typeface="Book Antiqua" pitchFamily="18" charset="0"/>
                <a:ea typeface="+mn-ea"/>
              </a:rPr>
              <a:t> 제거되는 측정값의 개수 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: 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전체 측정값의 수가 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n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인 경우에 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100</a:t>
            </a:r>
            <a:r>
              <a:rPr lang="en-US" altLang="ko-KR" dirty="0" smtClean="0">
                <a:latin typeface="Symbol" pitchFamily="18" charset="2"/>
                <a:ea typeface="+mn-ea"/>
              </a:rPr>
              <a:t>a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% </a:t>
            </a:r>
            <a:r>
              <a:rPr lang="ko-KR" altLang="en-US" dirty="0" err="1" smtClean="0">
                <a:latin typeface="Book Antiqua" pitchFamily="18" charset="0"/>
                <a:ea typeface="+mn-ea"/>
              </a:rPr>
              <a:t>절사평균</a:t>
            </a:r>
            <a:endParaRPr lang="en-US" altLang="ko-KR" dirty="0" smtClean="0">
              <a:latin typeface="Book Antiqua" pitchFamily="18" charset="0"/>
              <a:ea typeface="+mn-ea"/>
            </a:endParaRPr>
          </a:p>
          <a:p>
            <a:endParaRPr lang="en-US" altLang="ko-KR" dirty="0" smtClean="0">
              <a:latin typeface="Book Antiqua" pitchFamily="18" charset="0"/>
              <a:ea typeface="+mn-ea"/>
            </a:endParaRPr>
          </a:p>
          <a:p>
            <a:r>
              <a:rPr lang="en-US" altLang="ko-KR" dirty="0" smtClean="0">
                <a:latin typeface="Book Antiqua" pitchFamily="18" charset="0"/>
                <a:ea typeface="+mn-ea"/>
              </a:rPr>
              <a:t>(1) </a:t>
            </a:r>
            <a:r>
              <a:rPr lang="en-US" altLang="ko-KR" i="1" dirty="0" smtClean="0">
                <a:latin typeface="Symbol" pitchFamily="18" charset="2"/>
                <a:ea typeface="+mn-ea"/>
              </a:rPr>
              <a:t>a 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n = k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(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정수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)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이면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, 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k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개 해당하는 자료의 수 만큼 </a:t>
            </a:r>
            <a:r>
              <a:rPr lang="ko-KR" altLang="en-US" dirty="0" err="1" smtClean="0">
                <a:latin typeface="Book Antiqua" pitchFamily="18" charset="0"/>
                <a:ea typeface="+mn-ea"/>
              </a:rPr>
              <a:t>상하위에서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 제거한다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.</a:t>
            </a:r>
          </a:p>
          <a:p>
            <a:r>
              <a:rPr lang="en-US" altLang="ko-KR" dirty="0" smtClean="0">
                <a:latin typeface="Book Antiqua" pitchFamily="18" charset="0"/>
                <a:ea typeface="+mn-ea"/>
              </a:rPr>
              <a:t>(2) </a:t>
            </a:r>
            <a:r>
              <a:rPr lang="en-US" altLang="ko-KR" i="1" dirty="0" smtClean="0">
                <a:latin typeface="Symbol" pitchFamily="18" charset="2"/>
              </a:rPr>
              <a:t>a </a:t>
            </a:r>
            <a:r>
              <a:rPr lang="en-US" altLang="ko-KR" i="1" dirty="0" smtClean="0">
                <a:latin typeface="Book Antiqua" pitchFamily="18" charset="0"/>
              </a:rPr>
              <a:t>n</a:t>
            </a:r>
            <a:r>
              <a:rPr lang="ko-KR" altLang="en-US" dirty="0" smtClean="0">
                <a:latin typeface="Book Antiqua" pitchFamily="18" charset="0"/>
              </a:rPr>
              <a:t>이 정수가 아니면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en-US" altLang="ko-KR" i="1" dirty="0" smtClean="0">
                <a:latin typeface="Symbol" pitchFamily="18" charset="2"/>
              </a:rPr>
              <a:t>a </a:t>
            </a:r>
            <a:r>
              <a:rPr lang="en-US" altLang="ko-KR" i="1" dirty="0" smtClean="0">
                <a:latin typeface="Book Antiqua" pitchFamily="18" charset="0"/>
              </a:rPr>
              <a:t>n</a:t>
            </a:r>
            <a:r>
              <a:rPr lang="ko-KR" altLang="en-US" dirty="0" smtClean="0">
                <a:latin typeface="Book Antiqua" pitchFamily="18" charset="0"/>
              </a:rPr>
              <a:t>을 넘지 않는 최대 정수 만큼 상하위에서 제거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i="1" baseline="-25000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6.3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위치척도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1DFB-E6F2-423D-AB90-E7837C4E452D}" type="slidenum">
              <a:rPr lang="ko-KR" altLang="en-US" sz="1600" smtClean="0">
                <a:solidFill>
                  <a:schemeClr val="tx1"/>
                </a:solidFill>
                <a:latin typeface="Book Antiqua" pitchFamily="18" charset="0"/>
              </a:rPr>
              <a:pPr/>
              <a:t>41</a:t>
            </a:fld>
            <a:endParaRPr lang="ko-KR" altLang="en-US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0034" y="2357430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표본평균 </a:t>
            </a:r>
            <a:r>
              <a:rPr lang="en-US" altLang="ko-KR" dirty="0" smtClean="0">
                <a:latin typeface="Book Antiqua" pitchFamily="18" charset="0"/>
              </a:rPr>
              <a:t>:</a:t>
            </a:r>
            <a:endParaRPr lang="en-US" altLang="ko-KR" i="1" dirty="0">
              <a:latin typeface="Book Antiqua" pitchFamily="18" charset="0"/>
            </a:endParaRPr>
          </a:p>
        </p:txBody>
      </p:sp>
      <p:graphicFrame>
        <p:nvGraphicFramePr>
          <p:cNvPr id="13" name="Object 1"/>
          <p:cNvGraphicFramePr>
            <a:graphicFrameLocks noChangeAspect="1"/>
          </p:cNvGraphicFramePr>
          <p:nvPr/>
        </p:nvGraphicFramePr>
        <p:xfrm>
          <a:off x="1714480" y="2305799"/>
          <a:ext cx="4230687" cy="531813"/>
        </p:xfrm>
        <a:graphic>
          <a:graphicData uri="http://schemas.openxmlformats.org/presentationml/2006/ole">
            <p:oleObj spid="_x0000_s614404" name="Equation" r:id="rId4" imgW="3073320" imgH="393480" progId="Equation.DSMT4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22842" y="550932"/>
            <a:ext cx="7663934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2]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자료집단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[62, 69, 72, 34, 69, 67, 70, 65, 99]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에 대한 표본평균과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15%-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절사평균을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0034" y="1643050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0034" y="3091415"/>
            <a:ext cx="8143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smtClean="0">
                <a:latin typeface="Symbol" pitchFamily="18" charset="2"/>
              </a:rPr>
              <a:t>a </a:t>
            </a:r>
            <a:r>
              <a:rPr lang="en-US" altLang="ko-KR" i="1" dirty="0" smtClean="0">
                <a:latin typeface="Book Antiqua" pitchFamily="18" charset="0"/>
              </a:rPr>
              <a:t>n = 1.35</a:t>
            </a:r>
            <a:r>
              <a:rPr lang="ko-KR" altLang="en-US" dirty="0" smtClean="0">
                <a:latin typeface="Book Antiqua" pitchFamily="18" charset="0"/>
              </a:rPr>
              <a:t>이므로 양 끝에서 </a:t>
            </a:r>
            <a:r>
              <a:rPr lang="en-US" altLang="ko-KR" dirty="0" smtClean="0">
                <a:latin typeface="Book Antiqua" pitchFamily="18" charset="0"/>
              </a:rPr>
              <a:t>1</a:t>
            </a:r>
            <a:r>
              <a:rPr lang="ko-KR" altLang="en-US" dirty="0" smtClean="0">
                <a:latin typeface="Book Antiqua" pitchFamily="18" charset="0"/>
              </a:rPr>
              <a:t>개씩 제거한 자료 </a:t>
            </a:r>
            <a:r>
              <a:rPr lang="en-US" altLang="ko-KR" dirty="0" smtClean="0">
                <a:latin typeface="Book Antiqua" pitchFamily="18" charset="0"/>
              </a:rPr>
              <a:t>[62, 69, 72, 69, 67, 70, 65]</a:t>
            </a:r>
            <a:r>
              <a:rPr lang="ko-KR" altLang="en-US" dirty="0" smtClean="0">
                <a:latin typeface="Book Antiqua" pitchFamily="18" charset="0"/>
              </a:rPr>
              <a:t>의 평균을 구한다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614406" name="Object 6"/>
          <p:cNvGraphicFramePr>
            <a:graphicFrameLocks noChangeAspect="1"/>
          </p:cNvGraphicFramePr>
          <p:nvPr/>
        </p:nvGraphicFramePr>
        <p:xfrm>
          <a:off x="2428860" y="3786188"/>
          <a:ext cx="3829050" cy="531812"/>
        </p:xfrm>
        <a:graphic>
          <a:graphicData uri="http://schemas.openxmlformats.org/presentationml/2006/ole">
            <p:oleObj spid="_x0000_s614406" name="Equation" r:id="rId5" imgW="2781000" imgH="393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6.3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위치척도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42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3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928662" y="571480"/>
            <a:ext cx="1500198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중앙값</a:t>
            </a:r>
            <a:endParaRPr lang="ko-KR" altLang="en-US" dirty="0">
              <a:solidFill>
                <a:srgbClr val="FFFF00"/>
              </a:solidFill>
              <a:latin typeface="Book Antiqua" pitchFamily="18" charset="0"/>
              <a:ea typeface="휴먼엑스포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5786" y="1219786"/>
            <a:ext cx="79296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ko-KR" altLang="en-US" dirty="0" smtClean="0">
                <a:latin typeface="Book Antiqua" pitchFamily="18" charset="0"/>
                <a:ea typeface="+mn-ea"/>
              </a:rPr>
              <a:t> </a:t>
            </a:r>
            <a:r>
              <a:rPr lang="ko-KR" altLang="en-US" dirty="0" err="1" smtClean="0">
                <a:latin typeface="Book Antiqua" pitchFamily="18" charset="0"/>
                <a:ea typeface="+mn-ea"/>
              </a:rPr>
              <a:t>특이값을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 제거한 중심위치의 척도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(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  <a:ea typeface="+mn-ea"/>
              </a:rPr>
              <a:t>e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)</a:t>
            </a:r>
          </a:p>
          <a:p>
            <a:pPr>
              <a:buFont typeface="Wingdings" pitchFamily="2" charset="2"/>
              <a:buChar char="l"/>
            </a:pPr>
            <a:r>
              <a:rPr lang="en-US" altLang="ko-KR" dirty="0" smtClean="0">
                <a:latin typeface="Book Antiqua" pitchFamily="18" charset="0"/>
                <a:ea typeface="+mn-ea"/>
              </a:rPr>
              <a:t> 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측정값을 크기 순서로 재배열하여 가장 가운데 놓이는 측정값</a:t>
            </a:r>
            <a:endParaRPr lang="en-US" altLang="ko-KR" dirty="0" smtClean="0">
              <a:latin typeface="Book Antiqua" pitchFamily="18" charset="0"/>
              <a:ea typeface="+mn-ea"/>
            </a:endParaRPr>
          </a:p>
          <a:p>
            <a:pPr>
              <a:buFont typeface="Wingdings" pitchFamily="2" charset="2"/>
              <a:buChar char="l"/>
            </a:pPr>
            <a:endParaRPr lang="en-US" altLang="ko-KR" dirty="0" smtClean="0">
              <a:latin typeface="Book Antiqua" pitchFamily="18" charset="0"/>
              <a:ea typeface="+mn-ea"/>
            </a:endParaRPr>
          </a:p>
          <a:p>
            <a:pPr>
              <a:buFont typeface="Wingdings" pitchFamily="2" charset="2"/>
              <a:buChar char="l"/>
            </a:pPr>
            <a:r>
              <a:rPr lang="en-US" altLang="ko-KR" dirty="0" smtClean="0">
                <a:latin typeface="Book Antiqua" pitchFamily="18" charset="0"/>
                <a:ea typeface="+mn-ea"/>
              </a:rPr>
              <a:t>  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어느 한쪽으로 치우친 분포 모양을 갖는 자료에 평균보다 적합한 중심위치</a:t>
            </a:r>
            <a:endParaRPr lang="en-US" altLang="ko-KR" dirty="0" smtClean="0">
              <a:latin typeface="Book Antiqua" pitchFamily="18" charset="0"/>
              <a:ea typeface="+mn-ea"/>
            </a:endParaRPr>
          </a:p>
          <a:p>
            <a:pPr>
              <a:buFont typeface="Wingdings" pitchFamily="2" charset="2"/>
              <a:buChar char="l"/>
            </a:pPr>
            <a:r>
              <a:rPr lang="en-US" altLang="ko-KR" dirty="0" smtClean="0">
                <a:latin typeface="Book Antiqua" pitchFamily="18" charset="0"/>
                <a:ea typeface="+mn-ea"/>
              </a:rPr>
              <a:t>  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자료의 수가 많은 경우에는 부적절하고 수리적으로 다루기 곤란하다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.</a:t>
            </a:r>
          </a:p>
          <a:p>
            <a:pPr>
              <a:buFont typeface="Wingdings" pitchFamily="2" charset="2"/>
              <a:buChar char="l"/>
            </a:pPr>
            <a:endParaRPr lang="en-US" altLang="ko-KR" dirty="0" smtClean="0">
              <a:latin typeface="Book Antiqua" pitchFamily="18" charset="0"/>
              <a:ea typeface="+mn-ea"/>
            </a:endParaRPr>
          </a:p>
          <a:p>
            <a:pPr>
              <a:buFont typeface="Wingdings" pitchFamily="2" charset="2"/>
              <a:buChar char="l"/>
            </a:pPr>
            <a:r>
              <a:rPr lang="en-US" altLang="ko-KR" dirty="0" smtClean="0">
                <a:latin typeface="Book Antiqua" pitchFamily="18" charset="0"/>
                <a:ea typeface="+mn-ea"/>
              </a:rPr>
              <a:t> 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크기 순서로 재배열하여 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k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번째 위치의 측정값을 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x</a:t>
            </a:r>
            <a:r>
              <a:rPr lang="en-US" altLang="ko-KR" i="1" baseline="-25000" dirty="0" smtClean="0">
                <a:latin typeface="Book Antiqua" pitchFamily="18" charset="0"/>
                <a:ea typeface="+mn-ea"/>
              </a:rPr>
              <a:t>(k)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라 할 때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,</a:t>
            </a:r>
            <a:endParaRPr lang="en-US" altLang="ko-KR" dirty="0">
              <a:latin typeface="Book Antiqua" pitchFamily="18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28860" y="3429000"/>
            <a:ext cx="4000528" cy="1071570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Object 27"/>
          <p:cNvGraphicFramePr>
            <a:graphicFrameLocks noChangeAspect="1"/>
          </p:cNvGraphicFramePr>
          <p:nvPr/>
        </p:nvGraphicFramePr>
        <p:xfrm>
          <a:off x="2581280" y="3509131"/>
          <a:ext cx="3522663" cy="922338"/>
        </p:xfrm>
        <a:graphic>
          <a:graphicData uri="http://schemas.openxmlformats.org/presentationml/2006/ole">
            <p:oleObj spid="_x0000_s756737" name="Equation" r:id="rId4" imgW="2361960" imgH="6346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6.3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위치척도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43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3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2071678"/>
            <a:ext cx="81439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ko-KR" altLang="en-US" dirty="0" smtClean="0">
                <a:latin typeface="Book Antiqua" pitchFamily="18" charset="0"/>
              </a:rPr>
              <a:t>자료집단 </a:t>
            </a:r>
            <a:r>
              <a:rPr lang="en-US" altLang="ko-KR" dirty="0" smtClean="0">
                <a:latin typeface="Book Antiqua" pitchFamily="18" charset="0"/>
              </a:rPr>
              <a:t>[7, 15, 11, 5, 9]</a:t>
            </a:r>
            <a:r>
              <a:rPr lang="ko-KR" altLang="en-US" dirty="0" smtClean="0">
                <a:latin typeface="Book Antiqua" pitchFamily="18" charset="0"/>
              </a:rPr>
              <a:t>를 측정값을 </a:t>
            </a:r>
            <a:r>
              <a:rPr lang="ko-KR" altLang="en-US" dirty="0" err="1" smtClean="0">
                <a:latin typeface="Book Antiqua" pitchFamily="18" charset="0"/>
              </a:rPr>
              <a:t>크기순으로</a:t>
            </a:r>
            <a:r>
              <a:rPr lang="ko-KR" altLang="en-US" dirty="0" smtClean="0">
                <a:latin typeface="Book Antiqua" pitchFamily="18" charset="0"/>
              </a:rPr>
              <a:t> 재배열하면 </a:t>
            </a:r>
            <a:r>
              <a:rPr lang="en-US" altLang="ko-KR" dirty="0" smtClean="0">
                <a:latin typeface="Book Antiqua" pitchFamily="18" charset="0"/>
              </a:rPr>
              <a:t>[5, 7, 9, 11, 15]</a:t>
            </a:r>
            <a:r>
              <a:rPr lang="ko-KR" altLang="en-US" dirty="0" smtClean="0">
                <a:latin typeface="Book Antiqua" pitchFamily="18" charset="0"/>
              </a:rPr>
              <a:t>이고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가운데 놓이는 측정값은 </a:t>
            </a:r>
            <a:r>
              <a:rPr lang="en-US" altLang="ko-KR" dirty="0" smtClean="0">
                <a:latin typeface="Book Antiqua" pitchFamily="18" charset="0"/>
              </a:rPr>
              <a:t>3</a:t>
            </a:r>
            <a:r>
              <a:rPr lang="ko-KR" altLang="en-US" dirty="0" smtClean="0">
                <a:latin typeface="Book Antiqua" pitchFamily="18" charset="0"/>
              </a:rPr>
              <a:t>번째 위치에 놓이는 자료이다</a:t>
            </a:r>
            <a:r>
              <a:rPr lang="en-US" altLang="ko-KR" dirty="0" smtClean="0">
                <a:latin typeface="Book Antiqua" pitchFamily="18" charset="0"/>
              </a:rPr>
              <a:t>. </a:t>
            </a:r>
            <a:r>
              <a:rPr lang="ko-KR" altLang="en-US" dirty="0" smtClean="0">
                <a:latin typeface="Book Antiqua" pitchFamily="18" charset="0"/>
              </a:rPr>
              <a:t>즉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en-US" altLang="ko-KR" i="1" dirty="0" smtClean="0">
                <a:latin typeface="Book Antiqua" pitchFamily="18" charset="0"/>
              </a:rPr>
              <a:t>Me = 9</a:t>
            </a:r>
            <a:r>
              <a:rPr lang="ko-KR" altLang="en-US" dirty="0" smtClean="0">
                <a:latin typeface="Book Antiqua" pitchFamily="18" charset="0"/>
              </a:rPr>
              <a:t>이다</a:t>
            </a:r>
            <a:r>
              <a:rPr lang="en-US" altLang="ko-KR" dirty="0" smtClean="0">
                <a:latin typeface="Book Antiqua" pitchFamily="18" charset="0"/>
              </a:rPr>
              <a:t>. </a:t>
            </a:r>
          </a:p>
          <a:p>
            <a:pPr marL="342900" indent="-342900">
              <a:buAutoNum type="arabicParenBoth"/>
            </a:pPr>
            <a:endParaRPr lang="en-US" altLang="ko-KR" dirty="0" smtClean="0">
              <a:latin typeface="Book Antiqua" pitchFamily="18" charset="0"/>
            </a:endParaRPr>
          </a:p>
          <a:p>
            <a:r>
              <a:rPr lang="en-US" altLang="ko-KR" dirty="0" smtClean="0">
                <a:latin typeface="Book Antiqua" pitchFamily="18" charset="0"/>
              </a:rPr>
              <a:t>(2) </a:t>
            </a:r>
            <a:r>
              <a:rPr lang="ko-KR" altLang="en-US" dirty="0" smtClean="0">
                <a:latin typeface="Book Antiqua" pitchFamily="18" charset="0"/>
              </a:rPr>
              <a:t>자료집단 </a:t>
            </a:r>
            <a:r>
              <a:rPr lang="en-US" altLang="ko-KR" dirty="0" smtClean="0">
                <a:latin typeface="Book Antiqua" pitchFamily="18" charset="0"/>
              </a:rPr>
              <a:t>[7, 15, 110, 5, 9]</a:t>
            </a:r>
            <a:r>
              <a:rPr lang="ko-KR" altLang="en-US" dirty="0" smtClean="0">
                <a:latin typeface="Book Antiqua" pitchFamily="18" charset="0"/>
              </a:rPr>
              <a:t>를 </a:t>
            </a:r>
            <a:r>
              <a:rPr lang="ko-KR" altLang="en-US" dirty="0" err="1" smtClean="0">
                <a:latin typeface="Book Antiqua" pitchFamily="18" charset="0"/>
              </a:rPr>
              <a:t>크기순으로</a:t>
            </a:r>
            <a:r>
              <a:rPr lang="ko-KR" altLang="en-US" dirty="0" smtClean="0">
                <a:latin typeface="Book Antiqua" pitchFamily="18" charset="0"/>
              </a:rPr>
              <a:t> 재배열하면 </a:t>
            </a:r>
            <a:r>
              <a:rPr lang="en-US" altLang="ko-KR" dirty="0" smtClean="0">
                <a:latin typeface="Book Antiqua" pitchFamily="18" charset="0"/>
              </a:rPr>
              <a:t>[5, 7, 9, 15, 110]</a:t>
            </a:r>
            <a:r>
              <a:rPr lang="ko-KR" altLang="en-US" dirty="0" smtClean="0">
                <a:latin typeface="Book Antiqua" pitchFamily="18" charset="0"/>
              </a:rPr>
              <a:t>이고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따라서 중앙값은 </a:t>
            </a:r>
            <a:r>
              <a:rPr lang="en-US" altLang="ko-KR" i="1" dirty="0" smtClean="0">
                <a:latin typeface="Book Antiqua" pitchFamily="18" charset="0"/>
              </a:rPr>
              <a:t>Me = 9</a:t>
            </a:r>
            <a:r>
              <a:rPr lang="ko-KR" altLang="en-US" dirty="0" smtClean="0">
                <a:latin typeface="Book Antiqua" pitchFamily="18" charset="0"/>
              </a:rPr>
              <a:t>이다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endParaRPr lang="en-US" altLang="ko-KR" dirty="0" smtClean="0">
              <a:latin typeface="Book Antiqua" pitchFamily="18" charset="0"/>
            </a:endParaRPr>
          </a:p>
          <a:p>
            <a:r>
              <a:rPr lang="en-US" altLang="ko-KR" dirty="0" smtClean="0">
                <a:latin typeface="Book Antiqua" pitchFamily="18" charset="0"/>
              </a:rPr>
              <a:t>(3) </a:t>
            </a:r>
            <a:r>
              <a:rPr lang="ko-KR" altLang="en-US" dirty="0" smtClean="0">
                <a:latin typeface="Book Antiqua" pitchFamily="18" charset="0"/>
              </a:rPr>
              <a:t>자료집단 </a:t>
            </a:r>
            <a:r>
              <a:rPr lang="en-US" altLang="ko-KR" dirty="0" smtClean="0">
                <a:latin typeface="Book Antiqua" pitchFamily="18" charset="0"/>
              </a:rPr>
              <a:t>[2, 7, 15, 11, 5, 9]</a:t>
            </a:r>
            <a:r>
              <a:rPr lang="ko-KR" altLang="en-US" dirty="0" smtClean="0">
                <a:latin typeface="Book Antiqua" pitchFamily="18" charset="0"/>
              </a:rPr>
              <a:t>를 </a:t>
            </a:r>
            <a:r>
              <a:rPr lang="ko-KR" altLang="en-US" dirty="0" err="1" smtClean="0">
                <a:latin typeface="Book Antiqua" pitchFamily="18" charset="0"/>
              </a:rPr>
              <a:t>크기순으로</a:t>
            </a:r>
            <a:r>
              <a:rPr lang="ko-KR" altLang="en-US" dirty="0" smtClean="0">
                <a:latin typeface="Book Antiqua" pitchFamily="18" charset="0"/>
              </a:rPr>
              <a:t> 재배열하면 </a:t>
            </a:r>
            <a:r>
              <a:rPr lang="en-US" altLang="ko-KR" dirty="0" smtClean="0">
                <a:latin typeface="Book Antiqua" pitchFamily="18" charset="0"/>
              </a:rPr>
              <a:t>[2, 5, 7, 9, 11, 15]</a:t>
            </a:r>
            <a:r>
              <a:rPr lang="ko-KR" altLang="en-US" dirty="0" smtClean="0">
                <a:latin typeface="Book Antiqua" pitchFamily="18" charset="0"/>
              </a:rPr>
              <a:t>이고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자료의 개수가 짝수이므로 중앙값은 </a:t>
            </a:r>
            <a:r>
              <a:rPr lang="en-US" altLang="ko-KR" dirty="0" smtClean="0">
                <a:latin typeface="Book Antiqua" pitchFamily="18" charset="0"/>
              </a:rPr>
              <a:t>3</a:t>
            </a:r>
            <a:r>
              <a:rPr lang="ko-KR" altLang="en-US" dirty="0" smtClean="0">
                <a:latin typeface="Book Antiqua" pitchFamily="18" charset="0"/>
              </a:rPr>
              <a:t>번째와 </a:t>
            </a:r>
            <a:r>
              <a:rPr lang="en-US" altLang="ko-KR" dirty="0" smtClean="0">
                <a:latin typeface="Book Antiqua" pitchFamily="18" charset="0"/>
              </a:rPr>
              <a:t>4</a:t>
            </a:r>
            <a:r>
              <a:rPr lang="ko-KR" altLang="en-US" dirty="0" smtClean="0">
                <a:latin typeface="Book Antiqua" pitchFamily="18" charset="0"/>
              </a:rPr>
              <a:t>번째 위치에 놓이는 측정값 </a:t>
            </a:r>
            <a:r>
              <a:rPr lang="en-US" altLang="ko-KR" dirty="0" smtClean="0">
                <a:latin typeface="Book Antiqua" pitchFamily="18" charset="0"/>
              </a:rPr>
              <a:t>7</a:t>
            </a:r>
            <a:r>
              <a:rPr lang="ko-KR" altLang="en-US" dirty="0" smtClean="0">
                <a:latin typeface="Book Antiqua" pitchFamily="18" charset="0"/>
              </a:rPr>
              <a:t>과 </a:t>
            </a:r>
            <a:r>
              <a:rPr lang="en-US" altLang="ko-KR" dirty="0" smtClean="0">
                <a:latin typeface="Book Antiqua" pitchFamily="18" charset="0"/>
              </a:rPr>
              <a:t>9</a:t>
            </a:r>
            <a:r>
              <a:rPr lang="ko-KR" altLang="en-US" dirty="0" smtClean="0">
                <a:latin typeface="Book Antiqua" pitchFamily="18" charset="0"/>
              </a:rPr>
              <a:t>의 평균 </a:t>
            </a:r>
            <a:r>
              <a:rPr lang="en-US" altLang="ko-KR" i="1" dirty="0" smtClean="0">
                <a:latin typeface="Book Antiqua" pitchFamily="18" charset="0"/>
              </a:rPr>
              <a:t>Me = 8</a:t>
            </a:r>
            <a:r>
              <a:rPr lang="ko-KR" altLang="en-US" dirty="0" smtClean="0">
                <a:latin typeface="Book Antiqua" pitchFamily="18" charset="0"/>
              </a:rPr>
              <a:t>이다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>
              <a:latin typeface="Book Antiqu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2842" y="550932"/>
            <a:ext cx="7663934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3]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다음 자료집단에 대한 중앙값을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(1) [7, 15, 11, 5, 9]            (2) [7, 15, 110, 5, 9]                (3) [2, 7, 15, 11, 5, 9]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34" y="1643050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6.3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위치척도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44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3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928662" y="571480"/>
            <a:ext cx="1500198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최빈값</a:t>
            </a:r>
            <a:endParaRPr lang="ko-KR" altLang="en-US" dirty="0">
              <a:solidFill>
                <a:srgbClr val="FFFF00"/>
              </a:solidFill>
              <a:latin typeface="Book Antiqua" pitchFamily="18" charset="0"/>
              <a:ea typeface="휴먼엑스포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5786" y="1219786"/>
            <a:ext cx="79296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ko-KR" altLang="en-US" dirty="0" smtClean="0">
                <a:latin typeface="Book Antiqua" pitchFamily="18" charset="0"/>
              </a:rPr>
              <a:t>자료집단 안에 </a:t>
            </a:r>
            <a:r>
              <a:rPr lang="en-US" altLang="ko-KR" dirty="0" smtClean="0">
                <a:latin typeface="Book Antiqua" pitchFamily="18" charset="0"/>
              </a:rPr>
              <a:t>2</a:t>
            </a:r>
            <a:r>
              <a:rPr lang="ko-KR" altLang="en-US" dirty="0" smtClean="0">
                <a:latin typeface="Book Antiqua" pitchFamily="18" charset="0"/>
              </a:rPr>
              <a:t>번 이상 발생하는 측정값 중에서 가장 많은 도수를 가지는 측정값</a:t>
            </a:r>
            <a:r>
              <a:rPr lang="en-US" altLang="ko-KR" dirty="0" smtClean="0">
                <a:latin typeface="Book Antiqua" pitchFamily="18" charset="0"/>
              </a:rPr>
              <a:t>(</a:t>
            </a:r>
            <a:r>
              <a:rPr lang="en-US" altLang="ko-KR" i="1" dirty="0" smtClean="0">
                <a:latin typeface="Book Antiqua" pitchFamily="18" charset="0"/>
              </a:rPr>
              <a:t>Mo</a:t>
            </a:r>
            <a:r>
              <a:rPr lang="en-US" altLang="ko-KR" dirty="0" smtClean="0">
                <a:latin typeface="Book Antiqua" pitchFamily="18" charset="0"/>
              </a:rPr>
              <a:t>)</a:t>
            </a:r>
            <a:endParaRPr lang="ko-KR" altLang="en-US" dirty="0" smtClean="0">
              <a:latin typeface="Book Antiqua" pitchFamily="18" charset="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ko-KR" altLang="en-US" dirty="0" smtClean="0">
                <a:latin typeface="Book Antiqua" pitchFamily="18" charset="0"/>
              </a:rPr>
              <a:t>질적 자료와 양적 자료에 </a:t>
            </a:r>
            <a:r>
              <a:rPr lang="ko-KR" altLang="en-US" dirty="0" err="1" smtClean="0">
                <a:latin typeface="Book Antiqua" pitchFamily="18" charset="0"/>
              </a:rPr>
              <a:t>사용가능하다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 smtClean="0">
              <a:latin typeface="Book Antiqua" pitchFamily="18" charset="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ko-KR" altLang="en-US" dirty="0" smtClean="0">
                <a:latin typeface="Book Antiqua" pitchFamily="18" charset="0"/>
              </a:rPr>
              <a:t>질적 자료에 사용되는 경우에 가장 많은 빈도수를 가지는 범주를 의미하고 </a:t>
            </a:r>
            <a:r>
              <a:rPr lang="ko-KR" altLang="en-US" dirty="0" err="1" smtClean="0">
                <a:latin typeface="Book Antiqua" pitchFamily="18" charset="0"/>
              </a:rPr>
              <a:t>양적자료에</a:t>
            </a:r>
            <a:r>
              <a:rPr lang="ko-KR" altLang="en-US" dirty="0" smtClean="0">
                <a:latin typeface="Book Antiqua" pitchFamily="18" charset="0"/>
              </a:rPr>
              <a:t> 사용할 때는 중심의 위치를 나타내는 척도로 사용된다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pPr marL="342900" indent="-342900">
              <a:buFont typeface="Wingdings" pitchFamily="2" charset="2"/>
              <a:buChar char="l"/>
            </a:pPr>
            <a:r>
              <a:rPr lang="ko-KR" altLang="en-US" dirty="0" smtClean="0">
                <a:latin typeface="Book Antiqua" pitchFamily="18" charset="0"/>
              </a:rPr>
              <a:t>존재하지 않거나 </a:t>
            </a:r>
            <a:r>
              <a:rPr lang="en-US" altLang="ko-KR" dirty="0" smtClean="0">
                <a:latin typeface="Book Antiqua" pitchFamily="18" charset="0"/>
              </a:rPr>
              <a:t>1</a:t>
            </a:r>
            <a:r>
              <a:rPr lang="ko-KR" altLang="en-US" dirty="0" smtClean="0">
                <a:latin typeface="Book Antiqua" pitchFamily="18" charset="0"/>
              </a:rPr>
              <a:t>개 이상 존재할 수 있다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pPr marL="342900" indent="-342900">
              <a:buFont typeface="Wingdings" pitchFamily="2" charset="2"/>
              <a:buChar char="l"/>
            </a:pPr>
            <a:r>
              <a:rPr lang="ko-KR" altLang="en-US" dirty="0" smtClean="0">
                <a:latin typeface="Book Antiqua" pitchFamily="18" charset="0"/>
              </a:rPr>
              <a:t>자료의 수가 많으면 부적합하고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수리적으로 다루기 곤란하다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>
              <a:latin typeface="Book Antiqua" pitchFamily="18" charset="0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274615" y="3387903"/>
            <a:ext cx="8645309" cy="2482131"/>
            <a:chOff x="274615" y="3387903"/>
            <a:chExt cx="8645309" cy="2482131"/>
          </a:xfrm>
        </p:grpSpPr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74615" y="3387904"/>
              <a:ext cx="2828009" cy="18984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pic>
          <p:nvPicPr>
            <p:cNvPr id="9" name="Picture 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154346" y="3388384"/>
              <a:ext cx="2858438" cy="18980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pic>
          <p:nvPicPr>
            <p:cNvPr id="11" name="Picture 8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072198" y="3387903"/>
              <a:ext cx="2847726" cy="18984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sp>
          <p:nvSpPr>
            <p:cNvPr id="14" name="이등변 삼각형 13"/>
            <p:cNvSpPr/>
            <p:nvPr/>
          </p:nvSpPr>
          <p:spPr>
            <a:xfrm>
              <a:off x="1510440" y="5327004"/>
              <a:ext cx="71438" cy="214314"/>
            </a:xfrm>
            <a:prstGeom prst="triangle">
              <a:avLst/>
            </a:prstGeom>
            <a:solidFill>
              <a:srgbClr val="FF66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이등변 삼각형 14"/>
            <p:cNvSpPr/>
            <p:nvPr/>
          </p:nvSpPr>
          <p:spPr>
            <a:xfrm>
              <a:off x="5245764" y="5337278"/>
              <a:ext cx="71438" cy="214314"/>
            </a:xfrm>
            <a:prstGeom prst="triangle">
              <a:avLst/>
            </a:prstGeom>
            <a:solidFill>
              <a:srgbClr val="FF66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/>
            <p:cNvSpPr/>
            <p:nvPr/>
          </p:nvSpPr>
          <p:spPr>
            <a:xfrm>
              <a:off x="6776304" y="5337278"/>
              <a:ext cx="71438" cy="214314"/>
            </a:xfrm>
            <a:prstGeom prst="triangle">
              <a:avLst/>
            </a:prstGeom>
            <a:solidFill>
              <a:srgbClr val="FF66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>
              <a:off x="8164448" y="5337278"/>
              <a:ext cx="71438" cy="214314"/>
            </a:xfrm>
            <a:prstGeom prst="triangle">
              <a:avLst/>
            </a:prstGeom>
            <a:solidFill>
              <a:srgbClr val="FF66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306400" y="5498834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i="1" dirty="0" smtClean="0">
                  <a:latin typeface="Book Antiqua" pitchFamily="18" charset="0"/>
                </a:rPr>
                <a:t>Mo</a:t>
              </a:r>
              <a:endParaRPr lang="ko-KR" altLang="en-US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036523" y="5500702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i="1" dirty="0" smtClean="0">
                  <a:latin typeface="Book Antiqua" pitchFamily="18" charset="0"/>
                </a:rPr>
                <a:t>Mo</a:t>
              </a:r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567063" y="5500702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i="1" dirty="0" smtClean="0">
                  <a:latin typeface="Book Antiqua" pitchFamily="18" charset="0"/>
                </a:rPr>
                <a:t>Mo</a:t>
              </a:r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954727" y="5500702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i="1" dirty="0" smtClean="0">
                  <a:latin typeface="Book Antiqua" pitchFamily="18" charset="0"/>
                </a:rPr>
                <a:t>Mo</a:t>
              </a:r>
              <a:endParaRPr lang="ko-KR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6.3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위치척도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45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3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34" y="2566942"/>
            <a:ext cx="81439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(1) </a:t>
            </a:r>
            <a:r>
              <a:rPr lang="ko-KR" altLang="en-US" dirty="0" smtClean="0">
                <a:latin typeface="Book Antiqua" pitchFamily="18" charset="0"/>
              </a:rPr>
              <a:t>자료집단 </a:t>
            </a:r>
            <a:r>
              <a:rPr lang="en-US" altLang="ko-KR" dirty="0" smtClean="0">
                <a:latin typeface="Book Antiqua" pitchFamily="18" charset="0"/>
              </a:rPr>
              <a:t>[1, 5, 7, 9, 11, 15, 19]</a:t>
            </a:r>
            <a:r>
              <a:rPr lang="ko-KR" altLang="en-US" dirty="0" smtClean="0">
                <a:latin typeface="Book Antiqua" pitchFamily="18" charset="0"/>
              </a:rPr>
              <a:t>는 최빈값을 갖지 않는다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endParaRPr lang="en-US" altLang="ko-KR" dirty="0" smtClean="0">
              <a:latin typeface="Book Antiqua" pitchFamily="18" charset="0"/>
            </a:endParaRPr>
          </a:p>
          <a:p>
            <a:r>
              <a:rPr lang="en-US" altLang="ko-KR" dirty="0" smtClean="0">
                <a:latin typeface="Book Antiqua" pitchFamily="18" charset="0"/>
              </a:rPr>
              <a:t>(2) </a:t>
            </a:r>
            <a:r>
              <a:rPr lang="ko-KR" altLang="en-US" dirty="0" smtClean="0">
                <a:latin typeface="Book Antiqua" pitchFamily="18" charset="0"/>
              </a:rPr>
              <a:t>자료집단 </a:t>
            </a:r>
            <a:r>
              <a:rPr lang="en-US" altLang="ko-KR" dirty="0" smtClean="0">
                <a:latin typeface="Book Antiqua" pitchFamily="18" charset="0"/>
              </a:rPr>
              <a:t>[4, 9, 2, 5, 10, 2, 3, 1]</a:t>
            </a:r>
            <a:r>
              <a:rPr lang="ko-KR" altLang="en-US" dirty="0" smtClean="0">
                <a:latin typeface="Book Antiqua" pitchFamily="18" charset="0"/>
              </a:rPr>
              <a:t>의 최빈값은 </a:t>
            </a:r>
            <a:r>
              <a:rPr lang="en-US" altLang="ko-KR" dirty="0" smtClean="0">
                <a:latin typeface="Book Antiqua" pitchFamily="18" charset="0"/>
              </a:rPr>
              <a:t>2</a:t>
            </a:r>
            <a:r>
              <a:rPr lang="ko-KR" altLang="en-US" dirty="0" smtClean="0">
                <a:latin typeface="Book Antiqua" pitchFamily="18" charset="0"/>
              </a:rPr>
              <a:t>이다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endParaRPr lang="en-US" altLang="ko-KR" dirty="0" smtClean="0">
              <a:latin typeface="Book Antiqua" pitchFamily="18" charset="0"/>
            </a:endParaRPr>
          </a:p>
          <a:p>
            <a:r>
              <a:rPr lang="en-US" altLang="ko-KR" dirty="0" smtClean="0">
                <a:latin typeface="Book Antiqua" pitchFamily="18" charset="0"/>
              </a:rPr>
              <a:t>(3) </a:t>
            </a:r>
            <a:r>
              <a:rPr lang="ko-KR" altLang="en-US" dirty="0" smtClean="0">
                <a:latin typeface="Book Antiqua" pitchFamily="18" charset="0"/>
              </a:rPr>
              <a:t>자료집단 </a:t>
            </a:r>
            <a:r>
              <a:rPr lang="en-US" altLang="ko-KR" dirty="0" smtClean="0">
                <a:latin typeface="Book Antiqua" pitchFamily="18" charset="0"/>
              </a:rPr>
              <a:t>[1, 2, 5, 1, 2, 5, 3, 1, 5]</a:t>
            </a:r>
            <a:r>
              <a:rPr lang="ko-KR" altLang="en-US" dirty="0" smtClean="0">
                <a:latin typeface="Book Antiqua" pitchFamily="18" charset="0"/>
              </a:rPr>
              <a:t>의 최빈값은 </a:t>
            </a:r>
            <a:r>
              <a:rPr lang="en-US" altLang="ko-KR" dirty="0" smtClean="0">
                <a:latin typeface="Book Antiqua" pitchFamily="18" charset="0"/>
              </a:rPr>
              <a:t>1</a:t>
            </a:r>
            <a:r>
              <a:rPr lang="ko-KR" altLang="en-US" dirty="0" smtClean="0">
                <a:latin typeface="Book Antiqua" pitchFamily="18" charset="0"/>
              </a:rPr>
              <a:t>과 </a:t>
            </a:r>
            <a:r>
              <a:rPr lang="en-US" altLang="ko-KR" dirty="0" smtClean="0">
                <a:latin typeface="Book Antiqua" pitchFamily="18" charset="0"/>
              </a:rPr>
              <a:t>5</a:t>
            </a:r>
            <a:r>
              <a:rPr lang="ko-KR" altLang="en-US" dirty="0" smtClean="0">
                <a:latin typeface="Book Antiqua" pitchFamily="18" charset="0"/>
              </a:rPr>
              <a:t>이다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>
              <a:latin typeface="Book Antiqua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2842" y="550932"/>
            <a:ext cx="7663934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4]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다음 자료집단에 대한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최빈값을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(1) [1, 5, 7, 9, 11, 15, 19]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(2) [4, 9, 2, 5, 10, 2, 3, 1]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(3) [1, 2, 5, 1, 2, 5, 3, 1, 5]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0034" y="2138314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6.3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위치척도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46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3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928662" y="571480"/>
            <a:ext cx="2571768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중심위치들의 관계</a:t>
            </a:r>
            <a:endParaRPr lang="ko-KR" altLang="en-US" dirty="0">
              <a:solidFill>
                <a:srgbClr val="FFFF00"/>
              </a:solidFill>
              <a:latin typeface="Book Antiqua" pitchFamily="18" charset="0"/>
              <a:ea typeface="휴먼엑스포" pitchFamily="18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1050272" y="1285860"/>
            <a:ext cx="7114894" cy="4716865"/>
            <a:chOff x="1050272" y="1285860"/>
            <a:chExt cx="7114894" cy="4716865"/>
          </a:xfrm>
        </p:grpSpPr>
        <p:grpSp>
          <p:nvGrpSpPr>
            <p:cNvPr id="33" name="그룹 32"/>
            <p:cNvGrpSpPr/>
            <p:nvPr/>
          </p:nvGrpSpPr>
          <p:grpSpPr>
            <a:xfrm>
              <a:off x="1071538" y="1285860"/>
              <a:ext cx="7002350" cy="4716865"/>
              <a:chOff x="1071538" y="1285860"/>
              <a:chExt cx="7002350" cy="4716865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1071538" y="1671004"/>
                <a:ext cx="3051286" cy="2115186"/>
                <a:chOff x="2020780" y="2814012"/>
                <a:chExt cx="3051286" cy="2115186"/>
              </a:xfrm>
            </p:grpSpPr>
            <p:pic>
              <p:nvPicPr>
                <p:cNvPr id="8" name="Picture 4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2020780" y="2814012"/>
                  <a:ext cx="3051286" cy="17485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graphicFrame>
              <p:nvGraphicFramePr>
                <p:cNvPr id="14" name="Object 5"/>
                <p:cNvGraphicFramePr>
                  <a:graphicFrameLocks noChangeAspect="1"/>
                </p:cNvGraphicFramePr>
                <p:nvPr/>
              </p:nvGraphicFramePr>
              <p:xfrm>
                <a:off x="2928926" y="4600697"/>
                <a:ext cx="1209673" cy="328501"/>
              </p:xfrm>
              <a:graphic>
                <a:graphicData uri="http://schemas.openxmlformats.org/presentationml/2006/ole">
                  <p:oleObj spid="_x0000_s752641" name="Equation" r:id="rId5" imgW="838080" imgH="228600" progId="Equation.DSMT4">
                    <p:embed/>
                  </p:oleObj>
                </a:graphicData>
              </a:graphic>
            </p:graphicFrame>
          </p:grpSp>
          <p:sp>
            <p:nvSpPr>
              <p:cNvPr id="16" name="TextBox 15"/>
              <p:cNvSpPr txBox="1"/>
              <p:nvPr/>
            </p:nvSpPr>
            <p:spPr>
              <a:xfrm>
                <a:off x="5044569" y="3439274"/>
                <a:ext cx="5000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i="1" dirty="0" smtClean="0">
                    <a:latin typeface="Book Antiqua" pitchFamily="18" charset="0"/>
                  </a:rPr>
                  <a:t>M</a:t>
                </a:r>
                <a:r>
                  <a:rPr lang="en-US" altLang="ko-KR" i="1" baseline="-25000" dirty="0" smtClean="0">
                    <a:latin typeface="Book Antiqua" pitchFamily="18" charset="0"/>
                  </a:rPr>
                  <a:t>e</a:t>
                </a:r>
                <a:endParaRPr lang="ko-KR" altLang="en-US" i="1" baseline="-25000" dirty="0">
                  <a:latin typeface="Book Antiqua" pitchFamily="18" charset="0"/>
                </a:endParaRPr>
              </a:p>
            </p:txBody>
          </p:sp>
          <p:pic>
            <p:nvPicPr>
              <p:cNvPr id="17" name="Picture 2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4727529" y="1673392"/>
                <a:ext cx="3225930" cy="17556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4714876" y="3429000"/>
                <a:ext cx="5000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i="1" dirty="0" smtClean="0">
                    <a:latin typeface="Book Antiqua" pitchFamily="18" charset="0"/>
                  </a:rPr>
                  <a:t>M</a:t>
                </a:r>
                <a:r>
                  <a:rPr lang="en-US" altLang="ko-KR" i="1" baseline="-25000" dirty="0" smtClean="0">
                    <a:latin typeface="Book Antiqua" pitchFamily="18" charset="0"/>
                  </a:rPr>
                  <a:t>o</a:t>
                </a:r>
                <a:endParaRPr lang="ko-KR" altLang="en-US" i="1" baseline="-25000" dirty="0">
                  <a:latin typeface="Book Antiqua" pitchFamily="18" charset="0"/>
                </a:endParaRPr>
              </a:p>
            </p:txBody>
          </p:sp>
          <p:graphicFrame>
            <p:nvGraphicFramePr>
              <p:cNvPr id="19" name="Object 2"/>
              <p:cNvGraphicFramePr>
                <a:graphicFrameLocks noChangeAspect="1"/>
              </p:cNvGraphicFramePr>
              <p:nvPr/>
            </p:nvGraphicFramePr>
            <p:xfrm>
              <a:off x="5412033" y="3449548"/>
              <a:ext cx="227433" cy="266685"/>
            </p:xfrm>
            <a:graphic>
              <a:graphicData uri="http://schemas.openxmlformats.org/presentationml/2006/ole">
                <p:oleObj spid="_x0000_s752642" name="Equation" r:id="rId7" imgW="139680" imgH="164880" progId="Equation.DSMT4">
                  <p:embed/>
                </p:oleObj>
              </a:graphicData>
            </a:graphic>
          </p:graphicFrame>
          <p:cxnSp>
            <p:nvCxnSpPr>
              <p:cNvPr id="20" name="직선 연결선 19"/>
              <p:cNvCxnSpPr/>
              <p:nvPr/>
            </p:nvCxnSpPr>
            <p:spPr>
              <a:xfrm rot="5400000">
                <a:off x="4141320" y="2536025"/>
                <a:ext cx="1643074" cy="1588"/>
              </a:xfrm>
              <a:prstGeom prst="line">
                <a:avLst/>
              </a:prstGeom>
              <a:ln w="28575">
                <a:solidFill>
                  <a:srgbClr val="006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rot="5400000" flipH="1" flipV="1">
                <a:off x="5151726" y="3036091"/>
                <a:ext cx="642942" cy="1588"/>
              </a:xfrm>
              <a:prstGeom prst="line">
                <a:avLst/>
              </a:prstGeom>
              <a:ln w="28575">
                <a:solidFill>
                  <a:srgbClr val="FF6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" name="그룹 21"/>
              <p:cNvGrpSpPr/>
              <p:nvPr/>
            </p:nvGrpSpPr>
            <p:grpSpPr>
              <a:xfrm flipH="1">
                <a:off x="4755492" y="3929066"/>
                <a:ext cx="3225930" cy="1755608"/>
                <a:chOff x="5478930" y="2325858"/>
                <a:chExt cx="3225930" cy="1755608"/>
              </a:xfrm>
            </p:grpSpPr>
            <p:pic>
              <p:nvPicPr>
                <p:cNvPr id="23" name="Picture 2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5478930" y="2325858"/>
                  <a:ext cx="3225930" cy="17556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cxnSp>
              <p:nvCxnSpPr>
                <p:cNvPr id="24" name="직선 연결선 23"/>
                <p:cNvCxnSpPr/>
                <p:nvPr/>
              </p:nvCxnSpPr>
              <p:spPr>
                <a:xfrm rot="5400000">
                  <a:off x="4892721" y="3188491"/>
                  <a:ext cx="1643074" cy="1588"/>
                </a:xfrm>
                <a:prstGeom prst="line">
                  <a:avLst/>
                </a:prstGeom>
                <a:ln w="28575">
                  <a:solidFill>
                    <a:srgbClr val="0066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연결선 24"/>
                <p:cNvCxnSpPr/>
                <p:nvPr/>
              </p:nvCxnSpPr>
              <p:spPr>
                <a:xfrm rot="5400000" flipH="1" flipV="1">
                  <a:off x="5903127" y="3688557"/>
                  <a:ext cx="642942" cy="1588"/>
                </a:xfrm>
                <a:prstGeom prst="line">
                  <a:avLst/>
                </a:prstGeom>
                <a:ln w="28575">
                  <a:solidFill>
                    <a:srgbClr val="FF66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TextBox 25"/>
              <p:cNvSpPr txBox="1"/>
              <p:nvPr/>
            </p:nvSpPr>
            <p:spPr>
              <a:xfrm>
                <a:off x="7284745" y="5694948"/>
                <a:ext cx="5000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i="1" dirty="0" smtClean="0">
                    <a:latin typeface="Book Antiqua" pitchFamily="18" charset="0"/>
                  </a:rPr>
                  <a:t>M</a:t>
                </a:r>
                <a:r>
                  <a:rPr lang="en-US" altLang="ko-KR" i="1" baseline="-25000" dirty="0" smtClean="0">
                    <a:latin typeface="Book Antiqua" pitchFamily="18" charset="0"/>
                  </a:rPr>
                  <a:t>e</a:t>
                </a:r>
                <a:endParaRPr lang="ko-KR" altLang="en-US" i="1" baseline="-25000" dirty="0">
                  <a:latin typeface="Book Antiqua" pitchFamily="18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7573822" y="5684674"/>
                <a:ext cx="5000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i="1" dirty="0" smtClean="0">
                    <a:latin typeface="Book Antiqua" pitchFamily="18" charset="0"/>
                  </a:rPr>
                  <a:t>M</a:t>
                </a:r>
                <a:r>
                  <a:rPr lang="en-US" altLang="ko-KR" i="1" baseline="-25000" dirty="0" smtClean="0">
                    <a:latin typeface="Book Antiqua" pitchFamily="18" charset="0"/>
                  </a:rPr>
                  <a:t>o</a:t>
                </a:r>
                <a:endParaRPr lang="ko-KR" altLang="en-US" i="1" baseline="-25000" dirty="0">
                  <a:latin typeface="Book Antiqua" pitchFamily="18" charset="0"/>
                </a:endParaRPr>
              </a:p>
            </p:txBody>
          </p:sp>
          <p:graphicFrame>
            <p:nvGraphicFramePr>
              <p:cNvPr id="28" name="Object 2"/>
              <p:cNvGraphicFramePr>
                <a:graphicFrameLocks noChangeAspect="1"/>
              </p:cNvGraphicFramePr>
              <p:nvPr/>
            </p:nvGraphicFramePr>
            <p:xfrm>
              <a:off x="7111527" y="5705222"/>
              <a:ext cx="227433" cy="266685"/>
            </p:xfrm>
            <a:graphic>
              <a:graphicData uri="http://schemas.openxmlformats.org/presentationml/2006/ole">
                <p:oleObj spid="_x0000_s752643" name="Equation" r:id="rId8" imgW="139680" imgH="164880" progId="Equation.DSMT4">
                  <p:embed/>
                </p:oleObj>
              </a:graphicData>
            </a:graphic>
          </p:graphicFrame>
          <p:sp>
            <p:nvSpPr>
              <p:cNvPr id="31" name="TextBox 30"/>
              <p:cNvSpPr txBox="1"/>
              <p:nvPr/>
            </p:nvSpPr>
            <p:spPr>
              <a:xfrm>
                <a:off x="1632768" y="1285860"/>
                <a:ext cx="1428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mtClean="0"/>
                  <a:t>대칭형</a:t>
                </a:r>
                <a:endParaRPr lang="ko-KR" alt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657169" y="1285860"/>
                <a:ext cx="1428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err="1" smtClean="0"/>
                  <a:t>치우친형</a:t>
                </a:r>
                <a:endParaRPr lang="ko-KR" altLang="en-US" dirty="0"/>
              </a:p>
            </p:txBody>
          </p:sp>
        </p:grpSp>
        <p:cxnSp>
          <p:nvCxnSpPr>
            <p:cNvPr id="34" name="직선 화살표 연결선 33"/>
            <p:cNvCxnSpPr/>
            <p:nvPr/>
          </p:nvCxnSpPr>
          <p:spPr>
            <a:xfrm>
              <a:off x="1050272" y="3407734"/>
              <a:ext cx="3214710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/>
            <p:nvPr/>
          </p:nvCxnSpPr>
          <p:spPr>
            <a:xfrm>
              <a:off x="4714876" y="3389461"/>
              <a:ext cx="3429024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/>
            <p:nvPr/>
          </p:nvCxnSpPr>
          <p:spPr>
            <a:xfrm>
              <a:off x="4736142" y="5641990"/>
              <a:ext cx="3429024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6.3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위치척도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47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7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928662" y="571480"/>
            <a:ext cx="1500198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분위수</a:t>
            </a:r>
            <a:endParaRPr lang="ko-KR" altLang="en-US" dirty="0">
              <a:solidFill>
                <a:srgbClr val="FFFF00"/>
              </a:solidFill>
              <a:latin typeface="Book Antiqua" pitchFamily="18" charset="0"/>
              <a:ea typeface="휴먼엑스포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5786" y="1219786"/>
            <a:ext cx="7929618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ko-KR" altLang="en-US" dirty="0" smtClean="0">
                <a:latin typeface="Book Antiqua" pitchFamily="18" charset="0"/>
              </a:rPr>
              <a:t>사분위수</a:t>
            </a:r>
            <a:r>
              <a:rPr lang="en-US" altLang="ko-KR" dirty="0" smtClean="0">
                <a:latin typeface="Book Antiqua" pitchFamily="18" charset="0"/>
              </a:rPr>
              <a:t> : </a:t>
            </a:r>
            <a:r>
              <a:rPr lang="ko-KR" altLang="en-US" dirty="0" smtClean="0">
                <a:latin typeface="Book Antiqua" pitchFamily="18" charset="0"/>
              </a:rPr>
              <a:t>표본으로 수집된 자료들을 크기순서로 나열하여 </a:t>
            </a:r>
            <a:r>
              <a:rPr lang="en-US" altLang="ko-KR" dirty="0" smtClean="0">
                <a:latin typeface="Book Antiqua" pitchFamily="18" charset="0"/>
              </a:rPr>
              <a:t>4</a:t>
            </a:r>
            <a:r>
              <a:rPr lang="ko-KR" altLang="en-US" dirty="0" smtClean="0">
                <a:latin typeface="Book Antiqua" pitchFamily="18" charset="0"/>
              </a:rPr>
              <a:t>등분하는 척도</a:t>
            </a:r>
            <a:r>
              <a:rPr lang="en-US" altLang="ko-KR" dirty="0" smtClean="0">
                <a:latin typeface="Book Antiqua" pitchFamily="18" charset="0"/>
              </a:rPr>
              <a:t>. </a:t>
            </a:r>
            <a:r>
              <a:rPr lang="en-US" altLang="ko-KR" i="1" dirty="0" smtClean="0">
                <a:latin typeface="Book Antiqua" pitchFamily="18" charset="0"/>
              </a:rPr>
              <a:t>Q</a:t>
            </a:r>
            <a:r>
              <a:rPr lang="en-US" altLang="ko-KR" i="1" baseline="-25000" dirty="0" smtClean="0">
                <a:latin typeface="Book Antiqua" pitchFamily="18" charset="0"/>
              </a:rPr>
              <a:t>1</a:t>
            </a:r>
            <a:r>
              <a:rPr lang="en-US" altLang="ko-KR" i="1" dirty="0" smtClean="0">
                <a:latin typeface="Book Antiqua" pitchFamily="18" charset="0"/>
              </a:rPr>
              <a:t>, Q</a:t>
            </a:r>
            <a:r>
              <a:rPr lang="en-US" altLang="ko-KR" i="1" baseline="-25000" dirty="0" smtClean="0">
                <a:latin typeface="Book Antiqua" pitchFamily="18" charset="0"/>
              </a:rPr>
              <a:t>2</a:t>
            </a:r>
            <a:r>
              <a:rPr lang="en-US" altLang="ko-KR" i="1" dirty="0" smtClean="0">
                <a:latin typeface="Book Antiqua" pitchFamily="18" charset="0"/>
              </a:rPr>
              <a:t>, Q</a:t>
            </a:r>
            <a:r>
              <a:rPr lang="en-US" altLang="ko-KR" i="1" baseline="-25000" dirty="0" smtClean="0">
                <a:latin typeface="Book Antiqua" pitchFamily="18" charset="0"/>
              </a:rPr>
              <a:t>3</a:t>
            </a:r>
            <a:endParaRPr lang="ko-KR" altLang="en-US" i="1" baseline="-25000" dirty="0" smtClean="0">
              <a:latin typeface="Book Antiqua" pitchFamily="18" charset="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ko-KR" altLang="en-US" dirty="0" smtClean="0">
                <a:latin typeface="Book Antiqua" pitchFamily="18" charset="0"/>
              </a:rPr>
              <a:t>백분위수 </a:t>
            </a:r>
            <a:r>
              <a:rPr lang="en-US" altLang="ko-KR" dirty="0" smtClean="0">
                <a:latin typeface="Book Antiqua" pitchFamily="18" charset="0"/>
              </a:rPr>
              <a:t>: </a:t>
            </a:r>
            <a:r>
              <a:rPr lang="ko-KR" altLang="en-US" dirty="0" smtClean="0">
                <a:latin typeface="Book Antiqua" pitchFamily="18" charset="0"/>
              </a:rPr>
              <a:t>자료집단을 </a:t>
            </a:r>
            <a:r>
              <a:rPr lang="en-US" altLang="ko-KR" dirty="0" smtClean="0">
                <a:latin typeface="Book Antiqua" pitchFamily="18" charset="0"/>
              </a:rPr>
              <a:t>100</a:t>
            </a:r>
            <a:r>
              <a:rPr lang="ko-KR" altLang="en-US" dirty="0" smtClean="0">
                <a:latin typeface="Book Antiqua" pitchFamily="18" charset="0"/>
              </a:rPr>
              <a:t>등분하는 척도 </a:t>
            </a:r>
            <a:r>
              <a:rPr lang="en-US" altLang="ko-KR" i="1" dirty="0" smtClean="0">
                <a:latin typeface="Book Antiqua" pitchFamily="18" charset="0"/>
              </a:rPr>
              <a:t>k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백분위수 </a:t>
            </a:r>
            <a:r>
              <a:rPr lang="en-US" altLang="ko-KR" i="1" dirty="0" err="1" smtClean="0">
                <a:latin typeface="Book Antiqua" pitchFamily="18" charset="0"/>
              </a:rPr>
              <a:t>P</a:t>
            </a:r>
            <a:r>
              <a:rPr lang="en-US" altLang="ko-KR" i="1" baseline="-25000" dirty="0" err="1" smtClean="0">
                <a:latin typeface="Book Antiqua" pitchFamily="18" charset="0"/>
              </a:rPr>
              <a:t>k</a:t>
            </a:r>
            <a:endParaRPr lang="en-US" altLang="ko-KR" i="1" baseline="-25000" dirty="0" smtClean="0">
              <a:latin typeface="Book Antiqua" pitchFamily="18" charset="0"/>
            </a:endParaRPr>
          </a:p>
          <a:p>
            <a:pPr marL="342900" indent="-342900">
              <a:buFont typeface="Wingdings" pitchFamily="2" charset="2"/>
              <a:buChar char="l"/>
            </a:pPr>
            <a:endParaRPr lang="en-US" altLang="ko-KR" dirty="0" smtClean="0">
              <a:latin typeface="Book Antiqua" pitchFamily="18" charset="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ko-KR" altLang="en-US" dirty="0" smtClean="0">
                <a:latin typeface="Book Antiqua" pitchFamily="18" charset="0"/>
              </a:rPr>
              <a:t>백분위수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구하는 방법</a:t>
            </a:r>
            <a:endParaRPr lang="en-US" altLang="ko-KR" dirty="0" smtClean="0">
              <a:latin typeface="Book Antiqua" pitchFamily="18" charset="0"/>
            </a:endParaRPr>
          </a:p>
          <a:p>
            <a:pPr marL="342900" indent="-342900"/>
            <a:r>
              <a:rPr lang="en-US" altLang="ko-KR" i="1" dirty="0" smtClean="0">
                <a:latin typeface="Book Antiqua" pitchFamily="18" charset="0"/>
              </a:rPr>
              <a:t>   -  </a:t>
            </a:r>
            <a:r>
              <a:rPr lang="en-US" altLang="ko-KR" i="1" dirty="0" err="1" smtClean="0">
                <a:latin typeface="Book Antiqua" pitchFamily="18" charset="0"/>
              </a:rPr>
              <a:t>kn</a:t>
            </a:r>
            <a:r>
              <a:rPr lang="en-US" altLang="ko-KR" i="1" dirty="0" smtClean="0">
                <a:latin typeface="Book Antiqua" pitchFamily="18" charset="0"/>
              </a:rPr>
              <a:t>/100 = m</a:t>
            </a:r>
            <a:r>
              <a:rPr lang="en-US" altLang="ko-KR" dirty="0" smtClean="0">
                <a:latin typeface="Book Antiqua" pitchFamily="18" charset="0"/>
              </a:rPr>
              <a:t>(</a:t>
            </a:r>
            <a:r>
              <a:rPr lang="ko-KR" altLang="en-US" dirty="0" smtClean="0">
                <a:latin typeface="Book Antiqua" pitchFamily="18" charset="0"/>
              </a:rPr>
              <a:t>정수</a:t>
            </a:r>
            <a:r>
              <a:rPr lang="en-US" altLang="ko-KR" dirty="0" smtClean="0">
                <a:latin typeface="Book Antiqua" pitchFamily="18" charset="0"/>
              </a:rPr>
              <a:t>)</a:t>
            </a:r>
            <a:r>
              <a:rPr lang="ko-KR" altLang="en-US" dirty="0" smtClean="0">
                <a:latin typeface="Book Antiqua" pitchFamily="18" charset="0"/>
              </a:rPr>
              <a:t>인 경우 </a:t>
            </a:r>
            <a:r>
              <a:rPr lang="en-US" altLang="ko-KR" dirty="0" smtClean="0">
                <a:latin typeface="Book Antiqua" pitchFamily="18" charset="0"/>
              </a:rPr>
              <a:t>: </a:t>
            </a:r>
            <a:r>
              <a:rPr lang="en-US" altLang="ko-KR" i="1" dirty="0" err="1" smtClean="0">
                <a:latin typeface="Book Antiqua" pitchFamily="18" charset="0"/>
              </a:rPr>
              <a:t>P</a:t>
            </a:r>
            <a:r>
              <a:rPr lang="en-US" altLang="ko-KR" i="1" baseline="-25000" dirty="0" err="1" smtClean="0">
                <a:latin typeface="Book Antiqua" pitchFamily="18" charset="0"/>
              </a:rPr>
              <a:t>k</a:t>
            </a:r>
            <a:r>
              <a:rPr lang="en-US" altLang="ko-KR" i="1" dirty="0" smtClean="0">
                <a:latin typeface="Book Antiqua" pitchFamily="18" charset="0"/>
              </a:rPr>
              <a:t> = (x</a:t>
            </a:r>
            <a:r>
              <a:rPr lang="en-US" altLang="ko-KR" i="1" baseline="-25000" dirty="0" smtClean="0">
                <a:latin typeface="Book Antiqua" pitchFamily="18" charset="0"/>
              </a:rPr>
              <a:t>(m)</a:t>
            </a:r>
            <a:r>
              <a:rPr lang="en-US" altLang="ko-KR" i="1" dirty="0" smtClean="0">
                <a:latin typeface="Book Antiqua" pitchFamily="18" charset="0"/>
              </a:rPr>
              <a:t> + x</a:t>
            </a:r>
            <a:r>
              <a:rPr lang="en-US" altLang="ko-KR" i="1" baseline="-25000" dirty="0" smtClean="0">
                <a:latin typeface="Book Antiqua" pitchFamily="18" charset="0"/>
              </a:rPr>
              <a:t>(m+1) </a:t>
            </a:r>
            <a:r>
              <a:rPr lang="en-US" altLang="ko-KR" i="1" dirty="0" smtClean="0">
                <a:latin typeface="Book Antiqua" pitchFamily="18" charset="0"/>
              </a:rPr>
              <a:t>)/2</a:t>
            </a:r>
          </a:p>
          <a:p>
            <a:pPr marL="342900" indent="-342900"/>
            <a:r>
              <a:rPr lang="en-US" altLang="ko-KR" i="1" dirty="0" smtClean="0">
                <a:latin typeface="Book Antiqua" pitchFamily="18" charset="0"/>
              </a:rPr>
              <a:t>   -  </a:t>
            </a:r>
            <a:r>
              <a:rPr lang="en-US" altLang="ko-KR" i="1" dirty="0" err="1" smtClean="0">
                <a:latin typeface="Book Antiqua" pitchFamily="18" charset="0"/>
              </a:rPr>
              <a:t>kn</a:t>
            </a:r>
            <a:r>
              <a:rPr lang="en-US" altLang="ko-KR" i="1" dirty="0" smtClean="0">
                <a:latin typeface="Book Antiqua" pitchFamily="18" charset="0"/>
              </a:rPr>
              <a:t>/100</a:t>
            </a:r>
            <a:r>
              <a:rPr lang="ko-KR" altLang="en-US" dirty="0" smtClean="0">
                <a:latin typeface="Book Antiqua" pitchFamily="18" charset="0"/>
              </a:rPr>
              <a:t>이 정수가 아닌 경우 </a:t>
            </a:r>
            <a:r>
              <a:rPr lang="en-US" altLang="ko-KR" dirty="0" smtClean="0">
                <a:latin typeface="Book Antiqua" pitchFamily="18" charset="0"/>
              </a:rPr>
              <a:t>: </a:t>
            </a:r>
            <a:r>
              <a:rPr lang="en-US" altLang="ko-KR" i="1" dirty="0" err="1" smtClean="0">
                <a:latin typeface="Book Antiqua" pitchFamily="18" charset="0"/>
              </a:rPr>
              <a:t>kn</a:t>
            </a:r>
            <a:r>
              <a:rPr lang="en-US" altLang="ko-KR" i="1" dirty="0" smtClean="0">
                <a:latin typeface="Book Antiqua" pitchFamily="18" charset="0"/>
              </a:rPr>
              <a:t>/100</a:t>
            </a:r>
            <a:r>
              <a:rPr lang="ko-KR" altLang="en-US" dirty="0" smtClean="0">
                <a:latin typeface="Book Antiqua" pitchFamily="18" charset="0"/>
              </a:rPr>
              <a:t>보다 큰 가장 작은 정수 </a:t>
            </a:r>
            <a:r>
              <a:rPr lang="en-US" altLang="ko-KR" i="1" dirty="0" smtClean="0">
                <a:latin typeface="Book Antiqua" pitchFamily="18" charset="0"/>
              </a:rPr>
              <a:t>m</a:t>
            </a:r>
            <a:r>
              <a:rPr lang="ko-KR" altLang="en-US" dirty="0" smtClean="0">
                <a:latin typeface="Book Antiqua" pitchFamily="18" charset="0"/>
              </a:rPr>
              <a:t>에 대하여</a:t>
            </a:r>
            <a:endParaRPr lang="en-US" altLang="ko-KR" i="1" dirty="0" smtClean="0">
              <a:latin typeface="Book Antiqua" pitchFamily="18" charset="0"/>
            </a:endParaRPr>
          </a:p>
          <a:p>
            <a:pPr marL="342900" indent="-342900"/>
            <a:r>
              <a:rPr lang="en-US" altLang="ko-KR" i="1" dirty="0" smtClean="0">
                <a:latin typeface="Book Antiqua" pitchFamily="18" charset="0"/>
              </a:rPr>
              <a:t>                                                           </a:t>
            </a:r>
            <a:r>
              <a:rPr lang="en-US" altLang="ko-KR" i="1" dirty="0" err="1" smtClean="0">
                <a:latin typeface="Book Antiqua" pitchFamily="18" charset="0"/>
              </a:rPr>
              <a:t>P</a:t>
            </a:r>
            <a:r>
              <a:rPr lang="en-US" altLang="ko-KR" i="1" baseline="-25000" dirty="0" err="1" smtClean="0">
                <a:latin typeface="Book Antiqua" pitchFamily="18" charset="0"/>
              </a:rPr>
              <a:t>k</a:t>
            </a:r>
            <a:r>
              <a:rPr lang="en-US" altLang="ko-KR" i="1" dirty="0" smtClean="0">
                <a:latin typeface="Book Antiqua" pitchFamily="18" charset="0"/>
              </a:rPr>
              <a:t> = x</a:t>
            </a:r>
            <a:r>
              <a:rPr lang="en-US" altLang="ko-KR" i="1" baseline="-25000" dirty="0" smtClean="0">
                <a:latin typeface="Book Antiqua" pitchFamily="18" charset="0"/>
              </a:rPr>
              <a:t>(m)</a:t>
            </a:r>
          </a:p>
          <a:p>
            <a:pPr marL="342900" indent="-342900"/>
            <a:endParaRPr lang="en-US" altLang="ko-KR" i="1" baseline="-25000" dirty="0" smtClean="0">
              <a:latin typeface="Book Antiqua" pitchFamily="18" charset="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ko-KR" altLang="en-US" dirty="0" smtClean="0">
                <a:latin typeface="Book Antiqua" pitchFamily="18" charset="0"/>
              </a:rPr>
              <a:t>사분위수와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백분위수 </a:t>
            </a:r>
            <a:r>
              <a:rPr lang="en-US" altLang="ko-KR" dirty="0" smtClean="0">
                <a:latin typeface="Book Antiqua" pitchFamily="18" charset="0"/>
              </a:rPr>
              <a:t>:  </a:t>
            </a:r>
            <a:r>
              <a:rPr lang="en-US" altLang="ko-KR" i="1" dirty="0" smtClean="0">
                <a:latin typeface="Book Antiqua" pitchFamily="18" charset="0"/>
              </a:rPr>
              <a:t>Q</a:t>
            </a:r>
            <a:r>
              <a:rPr lang="en-US" altLang="ko-KR" i="1" baseline="-25000" dirty="0" smtClean="0">
                <a:latin typeface="Book Antiqua" pitchFamily="18" charset="0"/>
              </a:rPr>
              <a:t>1</a:t>
            </a:r>
            <a:r>
              <a:rPr lang="en-US" altLang="ko-KR" i="1" dirty="0" smtClean="0">
                <a:latin typeface="Book Antiqua" pitchFamily="18" charset="0"/>
              </a:rPr>
              <a:t> = x</a:t>
            </a:r>
            <a:r>
              <a:rPr lang="en-US" altLang="ko-KR" i="1" baseline="-25000" dirty="0" smtClean="0">
                <a:latin typeface="Book Antiqua" pitchFamily="18" charset="0"/>
              </a:rPr>
              <a:t>(25)</a:t>
            </a:r>
            <a:r>
              <a:rPr lang="en-US" altLang="ko-KR" i="1" dirty="0" smtClean="0">
                <a:latin typeface="Book Antiqua" pitchFamily="18" charset="0"/>
              </a:rPr>
              <a:t>,   Q</a:t>
            </a:r>
            <a:r>
              <a:rPr lang="en-US" altLang="ko-KR" i="1" baseline="-25000" dirty="0" smtClean="0">
                <a:latin typeface="Book Antiqua" pitchFamily="18" charset="0"/>
              </a:rPr>
              <a:t>2</a:t>
            </a:r>
            <a:r>
              <a:rPr lang="en-US" altLang="ko-KR" i="1" dirty="0" smtClean="0">
                <a:latin typeface="Book Antiqua" pitchFamily="18" charset="0"/>
              </a:rPr>
              <a:t> = x</a:t>
            </a:r>
            <a:r>
              <a:rPr lang="en-US" altLang="ko-KR" i="1" baseline="-25000" dirty="0" smtClean="0">
                <a:latin typeface="Book Antiqua" pitchFamily="18" charset="0"/>
              </a:rPr>
              <a:t>(50)</a:t>
            </a:r>
            <a:r>
              <a:rPr lang="en-US" altLang="ko-KR" i="1" dirty="0" smtClean="0">
                <a:latin typeface="Book Antiqua" pitchFamily="18" charset="0"/>
              </a:rPr>
              <a:t>,   Q</a:t>
            </a:r>
            <a:r>
              <a:rPr lang="en-US" altLang="ko-KR" i="1" baseline="-25000" dirty="0" smtClean="0">
                <a:latin typeface="Book Antiqua" pitchFamily="18" charset="0"/>
              </a:rPr>
              <a:t>3</a:t>
            </a:r>
            <a:r>
              <a:rPr lang="en-US" altLang="ko-KR" i="1" dirty="0" smtClean="0">
                <a:latin typeface="Book Antiqua" pitchFamily="18" charset="0"/>
              </a:rPr>
              <a:t> = x</a:t>
            </a:r>
            <a:r>
              <a:rPr lang="en-US" altLang="ko-KR" i="1" baseline="-25000" dirty="0" smtClean="0">
                <a:latin typeface="Book Antiqua" pitchFamily="18" charset="0"/>
              </a:rPr>
              <a:t>(75)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6.3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위치척도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48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2285992"/>
            <a:ext cx="81439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우선 주어진 자료를 크기순서로 재배열하면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pPr algn="ctr"/>
            <a:r>
              <a:rPr lang="en-US" dirty="0" smtClean="0">
                <a:latin typeface="Book Antiqua" pitchFamily="18" charset="0"/>
              </a:rPr>
              <a:t>25  43  50  60  60  62  62  67  78  79  83  84  90  94  97</a:t>
            </a:r>
          </a:p>
          <a:p>
            <a:r>
              <a:rPr lang="ko-KR" altLang="en-US" dirty="0" smtClean="0">
                <a:latin typeface="Book Antiqua" pitchFamily="18" charset="0"/>
              </a:rPr>
              <a:t>그리고 </a:t>
            </a:r>
            <a:r>
              <a:rPr lang="en-US" altLang="ko-KR" dirty="0" smtClean="0">
                <a:latin typeface="Book Antiqua" pitchFamily="18" charset="0"/>
              </a:rPr>
              <a:t>30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백분위수 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P</a:t>
            </a:r>
            <a:r>
              <a:rPr lang="en-US" altLang="ko-KR" i="1" baseline="-25000" dirty="0" smtClean="0">
                <a:solidFill>
                  <a:schemeClr val="tx2"/>
                </a:solidFill>
                <a:latin typeface="Book Antiqua" pitchFamily="18" charset="0"/>
              </a:rPr>
              <a:t>30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과 </a:t>
            </a:r>
            <a:r>
              <a:rPr lang="en-US" altLang="ko-KR" dirty="0" smtClean="0">
                <a:latin typeface="Book Antiqua" pitchFamily="18" charset="0"/>
              </a:rPr>
              <a:t>60</a:t>
            </a:r>
            <a:r>
              <a:rPr lang="ko-KR" altLang="en-US" dirty="0" smtClean="0">
                <a:latin typeface="Book Antiqua" pitchFamily="18" charset="0"/>
              </a:rPr>
              <a:t>백분위수 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P</a:t>
            </a:r>
            <a:r>
              <a:rPr lang="en-US" altLang="ko-KR" i="1" baseline="-25000" dirty="0" smtClean="0">
                <a:solidFill>
                  <a:schemeClr val="tx2"/>
                </a:solidFill>
                <a:latin typeface="Book Antiqua" pitchFamily="18" charset="0"/>
              </a:rPr>
              <a:t>60</a:t>
            </a:r>
            <a:r>
              <a:rPr lang="ko-KR" altLang="en-US" dirty="0" smtClean="0">
                <a:latin typeface="Book Antiqua" pitchFamily="18" charset="0"/>
              </a:rPr>
              <a:t>의 위치를 구하면 각각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pPr algn="ctr"/>
            <a:r>
              <a:rPr lang="en-US" altLang="ko-KR" i="1" dirty="0" smtClean="0">
                <a:latin typeface="Book Antiqua" pitchFamily="18" charset="0"/>
                <a:ea typeface="+mn-ea"/>
              </a:rPr>
              <a:t>(0.3)∙15 = 4.5,    </a:t>
            </a:r>
            <a:r>
              <a:rPr lang="en-US" altLang="ko-KR" i="1" dirty="0" smtClean="0">
                <a:latin typeface="Book Antiqua" pitchFamily="18" charset="0"/>
              </a:rPr>
              <a:t>(0.6)∙15 = 9 </a:t>
            </a:r>
          </a:p>
          <a:p>
            <a:r>
              <a:rPr lang="ko-KR" altLang="en-US" dirty="0" smtClean="0">
                <a:latin typeface="Book Antiqua" pitchFamily="18" charset="0"/>
              </a:rPr>
              <a:t>사분위수의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위치</a:t>
            </a:r>
            <a:endParaRPr lang="en-US" altLang="ko-KR" dirty="0" smtClean="0">
              <a:latin typeface="Book Antiqua" pitchFamily="18" charset="0"/>
            </a:endParaRPr>
          </a:p>
          <a:p>
            <a:pPr algn="ctr"/>
            <a:r>
              <a:rPr lang="en-US" altLang="ko-KR" i="1" dirty="0" smtClean="0">
                <a:latin typeface="Book Antiqua" pitchFamily="18" charset="0"/>
              </a:rPr>
              <a:t>(0.25)∙15 = 3.75,    (0.5)∙15 = 7.5 ,    (0.75)∙15 = 11.25 </a:t>
            </a:r>
          </a:p>
          <a:p>
            <a:endParaRPr lang="en-US" altLang="ko-KR" dirty="0" smtClean="0">
              <a:latin typeface="Book Antiqua" pitchFamily="18" charset="0"/>
            </a:endParaRPr>
          </a:p>
          <a:p>
            <a:r>
              <a:rPr lang="en-US" altLang="ko-KR" dirty="0" smtClean="0">
                <a:latin typeface="Book Antiqua" pitchFamily="18" charset="0"/>
              </a:rPr>
              <a:t>30</a:t>
            </a:r>
            <a:r>
              <a:rPr lang="ko-KR" altLang="en-US" dirty="0" smtClean="0">
                <a:latin typeface="Book Antiqua" pitchFamily="18" charset="0"/>
              </a:rPr>
              <a:t>백분위수 </a:t>
            </a:r>
            <a:r>
              <a:rPr lang="en-US" altLang="ko-KR" dirty="0" smtClean="0">
                <a:latin typeface="Book Antiqua" pitchFamily="18" charset="0"/>
              </a:rPr>
              <a:t>:  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dirty="0" smtClean="0">
                <a:latin typeface="Book Antiqua" pitchFamily="18" charset="0"/>
              </a:rPr>
              <a:t>5</a:t>
            </a:r>
            <a:r>
              <a:rPr lang="ko-KR" altLang="en-US" dirty="0" smtClean="0">
                <a:latin typeface="Book Antiqua" pitchFamily="18" charset="0"/>
              </a:rPr>
              <a:t>번째 측정값 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P</a:t>
            </a:r>
            <a:r>
              <a:rPr lang="en-US" altLang="ko-KR" i="1" baseline="-25000" dirty="0" smtClean="0">
                <a:solidFill>
                  <a:schemeClr val="tx2"/>
                </a:solidFill>
                <a:latin typeface="Book Antiqua" pitchFamily="18" charset="0"/>
              </a:rPr>
              <a:t>30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= x</a:t>
            </a:r>
            <a:r>
              <a:rPr lang="en-US" altLang="ko-KR" i="1" baseline="-25000" dirty="0" smtClean="0">
                <a:latin typeface="Book Antiqua" pitchFamily="18" charset="0"/>
              </a:rPr>
              <a:t>(5)</a:t>
            </a:r>
            <a:r>
              <a:rPr lang="en-US" altLang="ko-KR" i="1" dirty="0" smtClean="0">
                <a:latin typeface="Book Antiqua" pitchFamily="18" charset="0"/>
              </a:rPr>
              <a:t> = 60</a:t>
            </a:r>
          </a:p>
          <a:p>
            <a:r>
              <a:rPr lang="en-US" altLang="ko-KR" dirty="0" smtClean="0">
                <a:latin typeface="Book Antiqua" pitchFamily="18" charset="0"/>
              </a:rPr>
              <a:t>60</a:t>
            </a:r>
            <a:r>
              <a:rPr lang="ko-KR" altLang="en-US" dirty="0" smtClean="0">
                <a:latin typeface="Book Antiqua" pitchFamily="18" charset="0"/>
              </a:rPr>
              <a:t>백분위수 </a:t>
            </a:r>
            <a:r>
              <a:rPr lang="en-US" altLang="ko-KR" dirty="0" smtClean="0">
                <a:latin typeface="Book Antiqua" pitchFamily="18" charset="0"/>
              </a:rPr>
              <a:t>:  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dirty="0" smtClean="0">
                <a:latin typeface="Book Antiqua" pitchFamily="18" charset="0"/>
              </a:rPr>
              <a:t>9</a:t>
            </a:r>
            <a:r>
              <a:rPr lang="ko-KR" altLang="en-US" dirty="0" smtClean="0">
                <a:latin typeface="Book Antiqua" pitchFamily="18" charset="0"/>
              </a:rPr>
              <a:t>번째와 </a:t>
            </a:r>
            <a:r>
              <a:rPr lang="en-US" altLang="ko-KR" dirty="0" smtClean="0">
                <a:latin typeface="Book Antiqua" pitchFamily="18" charset="0"/>
              </a:rPr>
              <a:t>10</a:t>
            </a:r>
            <a:r>
              <a:rPr lang="ko-KR" altLang="en-US" dirty="0" smtClean="0">
                <a:latin typeface="Book Antiqua" pitchFamily="18" charset="0"/>
              </a:rPr>
              <a:t>번째 측정값의 평균</a:t>
            </a:r>
            <a:endParaRPr lang="en-US" altLang="ko-KR" dirty="0" smtClean="0">
              <a:latin typeface="Book Antiqua" pitchFamily="18" charset="0"/>
            </a:endParaRPr>
          </a:p>
          <a:p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                         P</a:t>
            </a:r>
            <a:r>
              <a:rPr lang="en-US" altLang="ko-KR" i="1" baseline="-25000" dirty="0" smtClean="0">
                <a:solidFill>
                  <a:schemeClr val="tx2"/>
                </a:solidFill>
                <a:latin typeface="Book Antiqua" pitchFamily="18" charset="0"/>
              </a:rPr>
              <a:t>60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= (x</a:t>
            </a:r>
            <a:r>
              <a:rPr lang="en-US" altLang="ko-KR" i="1" baseline="-25000" dirty="0" smtClean="0">
                <a:latin typeface="Book Antiqua" pitchFamily="18" charset="0"/>
              </a:rPr>
              <a:t>(9)</a:t>
            </a:r>
            <a:r>
              <a:rPr lang="en-US" altLang="ko-KR" i="1" dirty="0" smtClean="0">
                <a:latin typeface="Book Antiqua" pitchFamily="18" charset="0"/>
              </a:rPr>
              <a:t> + x</a:t>
            </a:r>
            <a:r>
              <a:rPr lang="en-US" altLang="ko-KR" i="1" baseline="-25000" dirty="0" smtClean="0">
                <a:latin typeface="Book Antiqua" pitchFamily="18" charset="0"/>
              </a:rPr>
              <a:t>(10)</a:t>
            </a:r>
            <a:r>
              <a:rPr lang="en-US" altLang="ko-KR" i="1" dirty="0" smtClean="0">
                <a:latin typeface="Book Antiqua" pitchFamily="18" charset="0"/>
              </a:rPr>
              <a:t> )/2 = (78 + 79)/2 =78.5</a:t>
            </a:r>
            <a:endParaRPr lang="en-US" altLang="ko-KR" dirty="0" smtClean="0">
              <a:latin typeface="Book Antiqua" pitchFamily="18" charset="0"/>
            </a:endParaRPr>
          </a:p>
          <a:p>
            <a:r>
              <a:rPr lang="ko-KR" altLang="en-US" dirty="0" smtClean="0">
                <a:latin typeface="Book Antiqua" pitchFamily="18" charset="0"/>
              </a:rPr>
              <a:t>사분위수 </a:t>
            </a:r>
            <a:r>
              <a:rPr lang="en-US" altLang="ko-KR" dirty="0" smtClean="0">
                <a:latin typeface="Book Antiqua" pitchFamily="18" charset="0"/>
              </a:rPr>
              <a:t>: 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Q</a:t>
            </a:r>
            <a:r>
              <a:rPr lang="en-US" altLang="ko-KR" i="1" baseline="-25000" dirty="0" smtClean="0">
                <a:solidFill>
                  <a:schemeClr val="tx2"/>
                </a:solidFill>
                <a:latin typeface="Book Antiqua" pitchFamily="18" charset="0"/>
              </a:rPr>
              <a:t>1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= x</a:t>
            </a:r>
            <a:r>
              <a:rPr lang="en-US" altLang="ko-KR" i="1" baseline="-25000" dirty="0" smtClean="0">
                <a:latin typeface="Book Antiqua" pitchFamily="18" charset="0"/>
              </a:rPr>
              <a:t>(4)</a:t>
            </a:r>
            <a:r>
              <a:rPr lang="en-US" altLang="ko-KR" i="1" dirty="0" smtClean="0">
                <a:latin typeface="Book Antiqua" pitchFamily="18" charset="0"/>
              </a:rPr>
              <a:t> = 60,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  Q</a:t>
            </a:r>
            <a:r>
              <a:rPr lang="en-US" altLang="ko-KR" i="1" baseline="-25000" dirty="0" smtClean="0">
                <a:solidFill>
                  <a:schemeClr val="tx2"/>
                </a:solidFill>
                <a:latin typeface="Book Antiqua" pitchFamily="18" charset="0"/>
              </a:rPr>
              <a:t>2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= x</a:t>
            </a:r>
            <a:r>
              <a:rPr lang="en-US" altLang="ko-KR" i="1" baseline="-25000" dirty="0" smtClean="0">
                <a:latin typeface="Book Antiqua" pitchFamily="18" charset="0"/>
              </a:rPr>
              <a:t>(8)</a:t>
            </a:r>
            <a:r>
              <a:rPr lang="en-US" altLang="ko-KR" i="1" dirty="0" smtClean="0">
                <a:latin typeface="Book Antiqua" pitchFamily="18" charset="0"/>
              </a:rPr>
              <a:t> = 67,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 Q</a:t>
            </a:r>
            <a:r>
              <a:rPr lang="en-US" altLang="ko-KR" i="1" baseline="-25000" dirty="0" smtClean="0">
                <a:solidFill>
                  <a:schemeClr val="tx2"/>
                </a:solidFill>
                <a:latin typeface="Book Antiqua" pitchFamily="18" charset="0"/>
              </a:rPr>
              <a:t>3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= x</a:t>
            </a:r>
            <a:r>
              <a:rPr lang="en-US" altLang="ko-KR" i="1" baseline="-25000" dirty="0" smtClean="0">
                <a:latin typeface="Book Antiqua" pitchFamily="18" charset="0"/>
              </a:rPr>
              <a:t>(12)</a:t>
            </a:r>
            <a:r>
              <a:rPr lang="en-US" altLang="ko-KR" i="1" dirty="0" smtClean="0">
                <a:latin typeface="Book Antiqua" pitchFamily="18" charset="0"/>
              </a:rPr>
              <a:t> = 84</a:t>
            </a:r>
            <a:endParaRPr lang="en-US" altLang="ko-KR" dirty="0">
              <a:latin typeface="Book Antiqu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2842" y="550932"/>
            <a:ext cx="7663934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5]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다음 주어진 자료에 대한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30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백분위수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P</a:t>
            </a:r>
            <a:r>
              <a:rPr lang="en-US" altLang="ko-KR" i="1" baseline="-25000" dirty="0" smtClean="0">
                <a:solidFill>
                  <a:schemeClr val="tx1"/>
                </a:solidFill>
                <a:latin typeface="Book Antiqua" pitchFamily="18" charset="0"/>
              </a:rPr>
              <a:t>30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과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60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백분위수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P</a:t>
            </a:r>
            <a:r>
              <a:rPr lang="en-US" altLang="ko-KR" i="1" baseline="-25000" dirty="0" smtClean="0">
                <a:solidFill>
                  <a:schemeClr val="tx1"/>
                </a:solidFill>
                <a:latin typeface="Book Antiqua" pitchFamily="18" charset="0"/>
              </a:rPr>
              <a:t>60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그리고 사분위수를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[</a:t>
            </a:r>
            <a:r>
              <a:rPr lang="en-US" dirty="0" smtClean="0">
                <a:solidFill>
                  <a:schemeClr val="tx1"/>
                </a:solidFill>
                <a:latin typeface="Book Antiqua" pitchFamily="18" charset="0"/>
              </a:rPr>
              <a:t>83  90  60  25  50  94  60  62  97  43  67  84  79  62  78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]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34" y="1857364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6.4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산포의 척도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49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7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" name="TextBox 37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33802" y="540658"/>
            <a:ext cx="1955985" cy="4001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ko-KR" sz="2000" b="1" dirty="0" smtClean="0">
                <a:solidFill>
                  <a:srgbClr val="00FF00"/>
                </a:solidFill>
                <a:latin typeface="Book Antiqua" pitchFamily="18" charset="0"/>
              </a:rPr>
              <a:t>6.4  </a:t>
            </a:r>
            <a:r>
              <a:rPr lang="ko-KR" altLang="en-US" sz="2000" b="1" dirty="0" smtClean="0">
                <a:solidFill>
                  <a:srgbClr val="00FF00"/>
                </a:solidFill>
                <a:latin typeface="Book Antiqua" pitchFamily="18" charset="0"/>
              </a:rPr>
              <a:t>산포의</a:t>
            </a:r>
            <a:r>
              <a:rPr lang="en-US" altLang="ko-KR" sz="2000" b="1" dirty="0" smtClean="0">
                <a:solidFill>
                  <a:srgbClr val="00FF00"/>
                </a:solidFill>
                <a:latin typeface="Book Antiqua" pitchFamily="18" charset="0"/>
              </a:rPr>
              <a:t> </a:t>
            </a:r>
            <a:r>
              <a:rPr lang="ko-KR" altLang="en-US" sz="2000" b="1" dirty="0" smtClean="0">
                <a:solidFill>
                  <a:srgbClr val="00FF00"/>
                </a:solidFill>
                <a:latin typeface="Book Antiqua" pitchFamily="18" charset="0"/>
              </a:rPr>
              <a:t>척도</a:t>
            </a:r>
            <a:endParaRPr lang="ko-KR" altLang="en-US" sz="2000" b="1" dirty="0">
              <a:solidFill>
                <a:srgbClr val="00FF00"/>
              </a:solidFill>
              <a:latin typeface="Book Antiqua" pitchFamily="18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50825" y="1293798"/>
            <a:ext cx="504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600" b="0">
                <a:solidFill>
                  <a:srgbClr val="FF00FF"/>
                </a:solidFill>
              </a:rPr>
              <a:t>▶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827088" y="1285860"/>
            <a:ext cx="7959725" cy="107157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ko-KR" altLang="en-US" sz="2400" b="1" dirty="0" smtClean="0">
                <a:solidFill>
                  <a:srgbClr val="FF0000"/>
                </a:solidFill>
                <a:latin typeface="Book Antiqua" pitchFamily="18" charset="0"/>
              </a:rPr>
              <a:t>산포도</a:t>
            </a:r>
            <a:r>
              <a:rPr lang="en-US" altLang="ko-KR" sz="2400" dirty="0" smtClean="0">
                <a:latin typeface="Book Antiqua" pitchFamily="18" charset="0"/>
              </a:rPr>
              <a:t>(measure of dispersion)</a:t>
            </a:r>
            <a:r>
              <a:rPr lang="ko-KR" altLang="en-US" sz="2400" dirty="0" smtClean="0">
                <a:latin typeface="Book Antiqua" pitchFamily="18" charset="0"/>
              </a:rPr>
              <a:t> </a:t>
            </a:r>
            <a:r>
              <a:rPr lang="en-US" altLang="ko-KR" sz="2400" dirty="0" smtClean="0">
                <a:latin typeface="Book Antiqua" pitchFamily="18" charset="0"/>
              </a:rPr>
              <a:t>:</a:t>
            </a:r>
            <a:r>
              <a:rPr lang="ko-KR" altLang="en-US" sz="2400" dirty="0" smtClean="0">
                <a:latin typeface="Book Antiqua" pitchFamily="18" charset="0"/>
              </a:rPr>
              <a:t> 수집한 자료들이 </a:t>
            </a:r>
            <a:r>
              <a:rPr lang="ko-KR" altLang="en-US" sz="2400" dirty="0" err="1" smtClean="0">
                <a:latin typeface="Book Antiqua" pitchFamily="18" charset="0"/>
              </a:rPr>
              <a:t>집중하거</a:t>
            </a:r>
            <a:r>
              <a:rPr lang="ko-KR" altLang="en-US" sz="2400" dirty="0" smtClean="0">
                <a:latin typeface="Book Antiqua" pitchFamily="18" charset="0"/>
              </a:rPr>
              <a:t> 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ko-KR" altLang="en-US" sz="2400" dirty="0" smtClean="0">
                <a:latin typeface="Book Antiqua" pitchFamily="18" charset="0"/>
              </a:rPr>
              <a:t>나 흩어진 정도를 나타내는 수치</a:t>
            </a:r>
            <a:endParaRPr lang="ko-KR" altLang="en-US" sz="2400" dirty="0">
              <a:latin typeface="Book Antiqua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5786" y="2714620"/>
            <a:ext cx="792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ko-KR" altLang="en-US" dirty="0" smtClean="0">
                <a:latin typeface="Book Antiqua" pitchFamily="18" charset="0"/>
              </a:rPr>
              <a:t>  산포의 척도 </a:t>
            </a:r>
            <a:r>
              <a:rPr lang="en-US" altLang="ko-KR" dirty="0" smtClean="0">
                <a:latin typeface="Book Antiqua" pitchFamily="18" charset="0"/>
              </a:rPr>
              <a:t>: </a:t>
            </a:r>
            <a:r>
              <a:rPr lang="ko-KR" altLang="en-US" dirty="0" smtClean="0">
                <a:latin typeface="Book Antiqua" pitchFamily="18" charset="0"/>
              </a:rPr>
              <a:t>범위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사분위수범위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평균편차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분산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표준편차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변동계수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6.1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기술통계학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5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322573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98254" y="1500174"/>
            <a:ext cx="2214578" cy="142876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122428" y="1928802"/>
            <a:ext cx="714380" cy="714380"/>
          </a:xfrm>
          <a:prstGeom prst="ellipse">
            <a:avLst/>
          </a:prstGeom>
          <a:solidFill>
            <a:srgbClr val="FF66FF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1112154" y="4194270"/>
            <a:ext cx="714380" cy="714380"/>
          </a:xfrm>
          <a:prstGeom prst="ellipse">
            <a:avLst/>
          </a:prstGeom>
          <a:solidFill>
            <a:srgbClr val="FF66FF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아래쪽 화살표 22"/>
          <p:cNvSpPr/>
          <p:nvPr/>
        </p:nvSpPr>
        <p:spPr>
          <a:xfrm>
            <a:off x="1336742" y="2632428"/>
            <a:ext cx="265204" cy="1490404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28596" y="1559470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rgbClr val="C0F3F4"/>
                </a:solidFill>
                <a:latin typeface="휴먼엑스포" pitchFamily="18" charset="-127"/>
                <a:ea typeface="휴먼엑스포" pitchFamily="18" charset="-127"/>
              </a:rPr>
              <a:t>원자료</a:t>
            </a:r>
            <a:endParaRPr lang="ko-KR" altLang="en-US" b="1" dirty="0">
              <a:solidFill>
                <a:srgbClr val="C0F3F4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10374" y="1192486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휴먼엑스포" pitchFamily="18" charset="-127"/>
                <a:ea typeface="휴먼엑스포" pitchFamily="18" charset="-127"/>
              </a:rPr>
              <a:t>모집단</a:t>
            </a:r>
            <a:endParaRPr lang="ko-KR" altLang="en-US" b="1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4282" y="3202544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휴먼엑스포" pitchFamily="18" charset="-127"/>
                <a:ea typeface="휴먼엑스포" pitchFamily="18" charset="-127"/>
              </a:rPr>
              <a:t>임의추출</a:t>
            </a:r>
            <a:endParaRPr lang="ko-KR" altLang="en-US" b="1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10374" y="4937604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휴먼엑스포" pitchFamily="18" charset="-127"/>
                <a:ea typeface="휴먼엑스포" pitchFamily="18" charset="-127"/>
              </a:rPr>
              <a:t>표본</a:t>
            </a:r>
            <a:endParaRPr lang="ko-KR" altLang="en-US" b="1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296390" y="1857364"/>
            <a:ext cx="1428760" cy="7143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/>
                </a:solidFill>
                <a:latin typeface="휴먼엑스포" pitchFamily="18" charset="-127"/>
                <a:ea typeface="휴먼엑스포" pitchFamily="18" charset="-127"/>
              </a:rPr>
              <a:t>정리요약</a:t>
            </a:r>
            <a:endParaRPr lang="ko-KR" altLang="en-US" dirty="0">
              <a:solidFill>
                <a:schemeClr val="accent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450284" y="1857364"/>
            <a:ext cx="1428760" cy="7143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/>
                </a:solidFill>
                <a:latin typeface="휴먼엑스포" pitchFamily="18" charset="-127"/>
                <a:ea typeface="휴먼엑스포" pitchFamily="18" charset="-127"/>
              </a:rPr>
              <a:t>특성분석</a:t>
            </a:r>
            <a:endParaRPr lang="ko-KR" altLang="en-US" dirty="0">
              <a:solidFill>
                <a:schemeClr val="accent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30" name="오른쪽 화살표 29"/>
          <p:cNvSpPr/>
          <p:nvPr/>
        </p:nvSpPr>
        <p:spPr>
          <a:xfrm>
            <a:off x="2857488" y="2061404"/>
            <a:ext cx="285752" cy="28575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화살표 30"/>
          <p:cNvSpPr/>
          <p:nvPr/>
        </p:nvSpPr>
        <p:spPr>
          <a:xfrm>
            <a:off x="4939464" y="2061404"/>
            <a:ext cx="285752" cy="28575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214546" y="4204544"/>
            <a:ext cx="1428760" cy="7143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/>
                </a:solidFill>
                <a:latin typeface="휴먼엑스포" pitchFamily="18" charset="-127"/>
                <a:ea typeface="휴먼엑스포" pitchFamily="18" charset="-127"/>
              </a:rPr>
              <a:t>통계적 모형설정</a:t>
            </a:r>
            <a:endParaRPr lang="ko-KR" altLang="en-US" dirty="0">
              <a:solidFill>
                <a:schemeClr val="accent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980428" y="4204544"/>
            <a:ext cx="1428760" cy="7143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/>
                </a:solidFill>
                <a:latin typeface="휴먼엑스포" pitchFamily="18" charset="-127"/>
                <a:ea typeface="휴먼엑스포" pitchFamily="18" charset="-127"/>
              </a:rPr>
              <a:t>모형의 </a:t>
            </a:r>
            <a:endParaRPr lang="en-US" altLang="ko-KR" dirty="0" smtClean="0">
              <a:solidFill>
                <a:schemeClr val="accent1"/>
              </a:solidFill>
              <a:latin typeface="휴먼엑스포" pitchFamily="18" charset="-127"/>
              <a:ea typeface="휴먼엑스포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accent1"/>
                </a:solidFill>
                <a:latin typeface="휴먼엑스포" pitchFamily="18" charset="-127"/>
                <a:ea typeface="휴먼엑스포" pitchFamily="18" charset="-127"/>
              </a:rPr>
              <a:t>타당성 조사</a:t>
            </a:r>
            <a:endParaRPr lang="ko-KR" altLang="en-US" dirty="0">
              <a:solidFill>
                <a:schemeClr val="accent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34" name="오른쪽 화살표 33"/>
          <p:cNvSpPr/>
          <p:nvPr/>
        </p:nvSpPr>
        <p:spPr>
          <a:xfrm>
            <a:off x="1887698" y="4408584"/>
            <a:ext cx="285752" cy="28575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오른쪽 화살표 34"/>
          <p:cNvSpPr/>
          <p:nvPr/>
        </p:nvSpPr>
        <p:spPr>
          <a:xfrm>
            <a:off x="3653580" y="4408584"/>
            <a:ext cx="285752" cy="28575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755624" y="4194270"/>
            <a:ext cx="1428760" cy="7143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/>
                </a:solidFill>
                <a:latin typeface="휴먼엑스포" pitchFamily="18" charset="-127"/>
                <a:ea typeface="휴먼엑스포" pitchFamily="18" charset="-127"/>
              </a:rPr>
              <a:t>의사결정</a:t>
            </a:r>
            <a:endParaRPr lang="ko-KR" altLang="en-US" dirty="0">
              <a:solidFill>
                <a:schemeClr val="accent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37" name="오른쪽 화살표 36"/>
          <p:cNvSpPr/>
          <p:nvPr/>
        </p:nvSpPr>
        <p:spPr>
          <a:xfrm>
            <a:off x="5439050" y="4398310"/>
            <a:ext cx="285752" cy="28575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 rot="5400000" flipH="1" flipV="1">
            <a:off x="1750199" y="2821777"/>
            <a:ext cx="1500198" cy="1285884"/>
          </a:xfrm>
          <a:prstGeom prst="straightConnector1">
            <a:avLst/>
          </a:prstGeom>
          <a:ln w="762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429520" y="2041336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휴먼엑스포" pitchFamily="18" charset="-127"/>
                <a:ea typeface="휴먼엑스포" pitchFamily="18" charset="-127"/>
              </a:rPr>
              <a:t>기술통계학</a:t>
            </a:r>
            <a:endParaRPr lang="ko-KR" altLang="en-US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429520" y="4365620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휴먼엑스포" pitchFamily="18" charset="-127"/>
                <a:ea typeface="휴먼엑스포" pitchFamily="18" charset="-127"/>
              </a:rPr>
              <a:t>추측통계학</a:t>
            </a:r>
            <a:endParaRPr lang="ko-KR" altLang="en-US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63524" y="20819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일부</a:t>
            </a:r>
            <a:endParaRPr lang="ko-KR" altLang="en-US"/>
          </a:p>
        </p:txBody>
      </p:sp>
      <p:sp>
        <p:nvSpPr>
          <p:cNvPr id="42" name="타원형 설명선 41"/>
          <p:cNvSpPr/>
          <p:nvPr/>
        </p:nvSpPr>
        <p:spPr>
          <a:xfrm>
            <a:off x="1571604" y="5357826"/>
            <a:ext cx="1785950" cy="714380"/>
          </a:xfrm>
          <a:prstGeom prst="wedgeEllipseCallout">
            <a:avLst>
              <a:gd name="adj1" fmla="val -27269"/>
              <a:gd name="adj2" fmla="val -134123"/>
            </a:avLst>
          </a:prstGeom>
          <a:ln w="28575"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확률의 개념을 이용</a:t>
            </a:r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928662" y="571480"/>
            <a:ext cx="3929090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기술통계학과 추측통계학의 구성</a:t>
            </a:r>
            <a:endParaRPr lang="ko-KR" altLang="en-US" dirty="0">
              <a:solidFill>
                <a:srgbClr val="FFFF00"/>
              </a:solidFill>
              <a:latin typeface="Book Antiqua" pitchFamily="18" charset="0"/>
              <a:ea typeface="휴먼엑스포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6.4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정규분포에 관련된 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50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9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TextBox 22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377226" y="3929066"/>
            <a:ext cx="8338178" cy="1775676"/>
            <a:chOff x="377226" y="3929066"/>
            <a:chExt cx="8338178" cy="1775676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1255510" y="4194270"/>
              <a:ext cx="71438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255510" y="5150241"/>
              <a:ext cx="71438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rot="5400000" flipH="1" flipV="1">
              <a:off x="1878698" y="4183996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rot="5400000" flipH="1" flipV="1">
              <a:off x="4755178" y="4193476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rot="5400000" flipH="1" flipV="1">
              <a:off x="4041278" y="4183202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rot="5400000" flipH="1" flipV="1">
              <a:off x="3316144" y="4183202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rot="5400000" flipH="1" flipV="1">
              <a:off x="2591970" y="4193476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5" name="Object 2"/>
            <p:cNvGraphicFramePr>
              <a:graphicFrameLocks noChangeAspect="1"/>
            </p:cNvGraphicFramePr>
            <p:nvPr/>
          </p:nvGraphicFramePr>
          <p:xfrm>
            <a:off x="2659979" y="4116035"/>
            <a:ext cx="166687" cy="180975"/>
          </p:xfrm>
          <a:graphic>
            <a:graphicData uri="http://schemas.openxmlformats.org/presentationml/2006/ole">
              <p:oleObj spid="_x0000_s768001" name="Equation" r:id="rId4" imgW="114120" imgH="126720" progId="Equation.DSMT4">
                <p:embed/>
              </p:oleObj>
            </a:graphicData>
          </a:graphic>
        </p:graphicFrame>
        <p:graphicFrame>
          <p:nvGraphicFramePr>
            <p:cNvPr id="16" name="Object 4"/>
            <p:cNvGraphicFramePr>
              <a:graphicFrameLocks noChangeAspect="1"/>
            </p:cNvGraphicFramePr>
            <p:nvPr/>
          </p:nvGraphicFramePr>
          <p:xfrm>
            <a:off x="7405708" y="4116213"/>
            <a:ext cx="166688" cy="180975"/>
          </p:xfrm>
          <a:graphic>
            <a:graphicData uri="http://schemas.openxmlformats.org/presentationml/2006/ole">
              <p:oleObj spid="_x0000_s768002" name="Equation" r:id="rId5" imgW="114120" imgH="126720" progId="Equation.DSMT4">
                <p:embed/>
              </p:oleObj>
            </a:graphicData>
          </a:graphic>
        </p:graphicFrame>
        <p:graphicFrame>
          <p:nvGraphicFramePr>
            <p:cNvPr id="17" name="Object 5"/>
            <p:cNvGraphicFramePr>
              <a:graphicFrameLocks noChangeAspect="1"/>
            </p:cNvGraphicFramePr>
            <p:nvPr/>
          </p:nvGraphicFramePr>
          <p:xfrm>
            <a:off x="7327260" y="4123312"/>
            <a:ext cx="166688" cy="180975"/>
          </p:xfrm>
          <a:graphic>
            <a:graphicData uri="http://schemas.openxmlformats.org/presentationml/2006/ole">
              <p:oleObj spid="_x0000_s768003" name="Equation" r:id="rId6" imgW="114120" imgH="126720" progId="Equation.DSMT4">
                <p:embed/>
              </p:oleObj>
            </a:graphicData>
          </a:graphic>
        </p:graphicFrame>
        <p:graphicFrame>
          <p:nvGraphicFramePr>
            <p:cNvPr id="18" name="Object 6"/>
            <p:cNvGraphicFramePr>
              <a:graphicFrameLocks noChangeAspect="1"/>
            </p:cNvGraphicFramePr>
            <p:nvPr/>
          </p:nvGraphicFramePr>
          <p:xfrm>
            <a:off x="7256302" y="4116213"/>
            <a:ext cx="166688" cy="180975"/>
          </p:xfrm>
          <a:graphic>
            <a:graphicData uri="http://schemas.openxmlformats.org/presentationml/2006/ole">
              <p:oleObj spid="_x0000_s768004" name="Equation" r:id="rId7" imgW="114120" imgH="126720" progId="Equation.DSMT4">
                <p:embed/>
              </p:oleObj>
            </a:graphicData>
          </a:graphic>
        </p:graphicFrame>
        <p:graphicFrame>
          <p:nvGraphicFramePr>
            <p:cNvPr id="20" name="Object 7"/>
            <p:cNvGraphicFramePr>
              <a:graphicFrameLocks noChangeAspect="1"/>
            </p:cNvGraphicFramePr>
            <p:nvPr/>
          </p:nvGraphicFramePr>
          <p:xfrm>
            <a:off x="7966938" y="4123312"/>
            <a:ext cx="166688" cy="180975"/>
          </p:xfrm>
          <a:graphic>
            <a:graphicData uri="http://schemas.openxmlformats.org/presentationml/2006/ole">
              <p:oleObj spid="_x0000_s768005" name="Equation" r:id="rId8" imgW="114120" imgH="126720" progId="Equation.DSMT4">
                <p:embed/>
              </p:oleObj>
            </a:graphicData>
          </a:graphic>
        </p:graphicFrame>
        <p:graphicFrame>
          <p:nvGraphicFramePr>
            <p:cNvPr id="21" name="Object 8"/>
            <p:cNvGraphicFramePr>
              <a:graphicFrameLocks noChangeAspect="1"/>
            </p:cNvGraphicFramePr>
            <p:nvPr/>
          </p:nvGraphicFramePr>
          <p:xfrm>
            <a:off x="2589771" y="4116213"/>
            <a:ext cx="166687" cy="180975"/>
          </p:xfrm>
          <a:graphic>
            <a:graphicData uri="http://schemas.openxmlformats.org/presentationml/2006/ole">
              <p:oleObj spid="_x0000_s768006" name="Equation" r:id="rId9" imgW="114120" imgH="126720" progId="Equation.DSMT4">
                <p:embed/>
              </p:oleObj>
            </a:graphicData>
          </a:graphic>
        </p:graphicFrame>
        <p:graphicFrame>
          <p:nvGraphicFramePr>
            <p:cNvPr id="22" name="Object 9"/>
            <p:cNvGraphicFramePr>
              <a:graphicFrameLocks noChangeAspect="1"/>
            </p:cNvGraphicFramePr>
            <p:nvPr/>
          </p:nvGraphicFramePr>
          <p:xfrm>
            <a:off x="4375721" y="4123312"/>
            <a:ext cx="166687" cy="180975"/>
          </p:xfrm>
          <a:graphic>
            <a:graphicData uri="http://schemas.openxmlformats.org/presentationml/2006/ole">
              <p:oleObj spid="_x0000_s768007" name="Equation" r:id="rId10" imgW="114120" imgH="126720" progId="Equation.DSMT4">
                <p:embed/>
              </p:oleObj>
            </a:graphicData>
          </a:graphic>
        </p:graphicFrame>
        <p:graphicFrame>
          <p:nvGraphicFramePr>
            <p:cNvPr id="24" name="Object 22"/>
            <p:cNvGraphicFramePr>
              <a:graphicFrameLocks noChangeAspect="1"/>
            </p:cNvGraphicFramePr>
            <p:nvPr/>
          </p:nvGraphicFramePr>
          <p:xfrm>
            <a:off x="7966938" y="4021052"/>
            <a:ext cx="166688" cy="180975"/>
          </p:xfrm>
          <a:graphic>
            <a:graphicData uri="http://schemas.openxmlformats.org/presentationml/2006/ole">
              <p:oleObj spid="_x0000_s768008" name="Equation" r:id="rId11" imgW="114120" imgH="126720" progId="Equation.DSMT4">
                <p:embed/>
              </p:oleObj>
            </a:graphicData>
          </a:graphic>
        </p:graphicFrame>
        <p:graphicFrame>
          <p:nvGraphicFramePr>
            <p:cNvPr id="25" name="Object 33"/>
            <p:cNvGraphicFramePr>
              <a:graphicFrameLocks noChangeAspect="1"/>
            </p:cNvGraphicFramePr>
            <p:nvPr/>
          </p:nvGraphicFramePr>
          <p:xfrm>
            <a:off x="6783314" y="5075451"/>
            <a:ext cx="166688" cy="180975"/>
          </p:xfrm>
          <a:graphic>
            <a:graphicData uri="http://schemas.openxmlformats.org/presentationml/2006/ole">
              <p:oleObj spid="_x0000_s768009" name="Equation" r:id="rId12" imgW="114120" imgH="126720" progId="Equation.DSMT4">
                <p:embed/>
              </p:oleObj>
            </a:graphicData>
          </a:graphic>
        </p:graphicFrame>
        <p:graphicFrame>
          <p:nvGraphicFramePr>
            <p:cNvPr id="26" name="Object 34"/>
            <p:cNvGraphicFramePr>
              <a:graphicFrameLocks noChangeAspect="1"/>
            </p:cNvGraphicFramePr>
            <p:nvPr/>
          </p:nvGraphicFramePr>
          <p:xfrm>
            <a:off x="6956533" y="5075451"/>
            <a:ext cx="166687" cy="180975"/>
          </p:xfrm>
          <a:graphic>
            <a:graphicData uri="http://schemas.openxmlformats.org/presentationml/2006/ole">
              <p:oleObj spid="_x0000_s768010" name="Equation" r:id="rId13" imgW="114120" imgH="126720" progId="Equation.DSMT4">
                <p:embed/>
              </p:oleObj>
            </a:graphicData>
          </a:graphic>
        </p:graphicFrame>
        <p:graphicFrame>
          <p:nvGraphicFramePr>
            <p:cNvPr id="27" name="Object 35"/>
            <p:cNvGraphicFramePr>
              <a:graphicFrameLocks noChangeAspect="1"/>
            </p:cNvGraphicFramePr>
            <p:nvPr/>
          </p:nvGraphicFramePr>
          <p:xfrm>
            <a:off x="5119693" y="5073114"/>
            <a:ext cx="166687" cy="180975"/>
          </p:xfrm>
          <a:graphic>
            <a:graphicData uri="http://schemas.openxmlformats.org/presentationml/2006/ole">
              <p:oleObj spid="_x0000_s768011" name="Equation" r:id="rId14" imgW="114120" imgH="126720" progId="Equation.DSMT4">
                <p:embed/>
              </p:oleObj>
            </a:graphicData>
          </a:graphic>
        </p:graphicFrame>
        <p:graphicFrame>
          <p:nvGraphicFramePr>
            <p:cNvPr id="28" name="Object 36"/>
            <p:cNvGraphicFramePr>
              <a:graphicFrameLocks noChangeAspect="1"/>
            </p:cNvGraphicFramePr>
            <p:nvPr/>
          </p:nvGraphicFramePr>
          <p:xfrm>
            <a:off x="6538179" y="5075451"/>
            <a:ext cx="166687" cy="180975"/>
          </p:xfrm>
          <a:graphic>
            <a:graphicData uri="http://schemas.openxmlformats.org/presentationml/2006/ole">
              <p:oleObj spid="_x0000_s768012" name="Equation" r:id="rId15" imgW="114120" imgH="126720" progId="Equation.DSMT4">
                <p:embed/>
              </p:oleObj>
            </a:graphicData>
          </a:graphic>
        </p:graphicFrame>
        <p:graphicFrame>
          <p:nvGraphicFramePr>
            <p:cNvPr id="29" name="Object 37"/>
            <p:cNvGraphicFramePr>
              <a:graphicFrameLocks noChangeAspect="1"/>
            </p:cNvGraphicFramePr>
            <p:nvPr/>
          </p:nvGraphicFramePr>
          <p:xfrm>
            <a:off x="6038113" y="5083388"/>
            <a:ext cx="166687" cy="180975"/>
          </p:xfrm>
          <a:graphic>
            <a:graphicData uri="http://schemas.openxmlformats.org/presentationml/2006/ole">
              <p:oleObj spid="_x0000_s768013" name="Equation" r:id="rId16" imgW="114120" imgH="126720" progId="Equation.DSMT4">
                <p:embed/>
              </p:oleObj>
            </a:graphicData>
          </a:graphic>
        </p:graphicFrame>
        <p:graphicFrame>
          <p:nvGraphicFramePr>
            <p:cNvPr id="30" name="Object 38"/>
            <p:cNvGraphicFramePr>
              <a:graphicFrameLocks noChangeAspect="1"/>
            </p:cNvGraphicFramePr>
            <p:nvPr/>
          </p:nvGraphicFramePr>
          <p:xfrm>
            <a:off x="5252294" y="5075451"/>
            <a:ext cx="166688" cy="180975"/>
          </p:xfrm>
          <a:graphic>
            <a:graphicData uri="http://schemas.openxmlformats.org/presentationml/2006/ole">
              <p:oleObj spid="_x0000_s768014" name="Equation" r:id="rId17" imgW="114120" imgH="126720" progId="Equation.DSMT4">
                <p:embed/>
              </p:oleObj>
            </a:graphicData>
          </a:graphic>
        </p:graphicFrame>
        <p:graphicFrame>
          <p:nvGraphicFramePr>
            <p:cNvPr id="31" name="Object 41"/>
            <p:cNvGraphicFramePr>
              <a:graphicFrameLocks noChangeAspect="1"/>
            </p:cNvGraphicFramePr>
            <p:nvPr/>
          </p:nvGraphicFramePr>
          <p:xfrm>
            <a:off x="6231879" y="5083388"/>
            <a:ext cx="166687" cy="180975"/>
          </p:xfrm>
          <a:graphic>
            <a:graphicData uri="http://schemas.openxmlformats.org/presentationml/2006/ole">
              <p:oleObj spid="_x0000_s768015" name="Equation" r:id="rId18" imgW="114120" imgH="126720" progId="Equation.DSMT4">
                <p:embed/>
              </p:oleObj>
            </a:graphicData>
          </a:graphic>
        </p:graphicFrame>
        <p:graphicFrame>
          <p:nvGraphicFramePr>
            <p:cNvPr id="32" name="Object 42"/>
            <p:cNvGraphicFramePr>
              <a:graphicFrameLocks noChangeAspect="1"/>
            </p:cNvGraphicFramePr>
            <p:nvPr/>
          </p:nvGraphicFramePr>
          <p:xfrm>
            <a:off x="5823799" y="5083388"/>
            <a:ext cx="166687" cy="180975"/>
          </p:xfrm>
          <a:graphic>
            <a:graphicData uri="http://schemas.openxmlformats.org/presentationml/2006/ole">
              <p:oleObj spid="_x0000_s768016" name="Equation" r:id="rId19" imgW="114120" imgH="126720" progId="Equation.DSMT4">
                <p:embed/>
              </p:oleObj>
            </a:graphicData>
          </a:graphic>
        </p:graphicFrame>
        <p:cxnSp>
          <p:nvCxnSpPr>
            <p:cNvPr id="33" name="직선 연결선 32"/>
            <p:cNvCxnSpPr/>
            <p:nvPr/>
          </p:nvCxnSpPr>
          <p:spPr>
            <a:xfrm rot="5400000" flipH="1" flipV="1">
              <a:off x="1878698" y="5162103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5400000" flipH="1" flipV="1">
              <a:off x="4755178" y="5171583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rot="5400000" flipH="1" flipV="1">
              <a:off x="4041278" y="5161309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5400000" flipH="1" flipV="1">
              <a:off x="3316144" y="5161309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5400000" flipH="1" flipV="1">
              <a:off x="2591970" y="5171583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745302" y="4235366"/>
              <a:ext cx="4286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Book Antiqua" pitchFamily="18" charset="0"/>
                </a:rPr>
                <a:t>10</a:t>
              </a:r>
              <a:endParaRPr lang="ko-KR" altLang="en-US" sz="1400" dirty="0">
                <a:latin typeface="Book Antiqua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460162" y="4235366"/>
              <a:ext cx="4286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Book Antiqua" pitchFamily="18" charset="0"/>
                </a:rPr>
                <a:t>20</a:t>
              </a:r>
              <a:endParaRPr lang="ko-KR" altLang="en-US" sz="1400" dirty="0">
                <a:latin typeface="Book Antiqua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184336" y="4235366"/>
              <a:ext cx="4286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Book Antiqua" pitchFamily="18" charset="0"/>
                </a:rPr>
                <a:t>30</a:t>
              </a:r>
              <a:endParaRPr lang="ko-KR" altLang="en-US" sz="1400" dirty="0">
                <a:latin typeface="Book Antiqua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98716" y="4235366"/>
              <a:ext cx="4286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Book Antiqua" pitchFamily="18" charset="0"/>
                </a:rPr>
                <a:t>40</a:t>
              </a:r>
              <a:endParaRPr lang="ko-KR" altLang="en-US" sz="1400" dirty="0">
                <a:latin typeface="Book Antiqua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623370" y="4235366"/>
              <a:ext cx="4286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Book Antiqua" pitchFamily="18" charset="0"/>
                </a:rPr>
                <a:t>50</a:t>
              </a:r>
              <a:endParaRPr lang="ko-KR" altLang="en-US" sz="1400" dirty="0">
                <a:latin typeface="Book Antiqua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745302" y="5211996"/>
              <a:ext cx="4286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Book Antiqua" pitchFamily="18" charset="0"/>
                </a:rPr>
                <a:t>10</a:t>
              </a:r>
              <a:endParaRPr lang="ko-KR" altLang="en-US" sz="1400" dirty="0">
                <a:latin typeface="Book Antiqua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460162" y="5211996"/>
              <a:ext cx="4286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Book Antiqua" pitchFamily="18" charset="0"/>
                </a:rPr>
                <a:t>20</a:t>
              </a:r>
              <a:endParaRPr lang="ko-KR" altLang="en-US" sz="1400" dirty="0">
                <a:latin typeface="Book Antiqua" pitchFamily="18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184336" y="5211996"/>
              <a:ext cx="4286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Book Antiqua" pitchFamily="18" charset="0"/>
                </a:rPr>
                <a:t>30</a:t>
              </a:r>
              <a:endParaRPr lang="ko-KR" altLang="en-US" sz="1400" dirty="0">
                <a:latin typeface="Book Antiqua" pitchFamily="18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898716" y="5211996"/>
              <a:ext cx="4286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Book Antiqua" pitchFamily="18" charset="0"/>
                </a:rPr>
                <a:t>40</a:t>
              </a:r>
              <a:endParaRPr lang="ko-KR" altLang="en-US" sz="1400" dirty="0">
                <a:latin typeface="Book Antiqua" pitchFamily="18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623370" y="5211996"/>
              <a:ext cx="4286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Book Antiqua" pitchFamily="18" charset="0"/>
                </a:rPr>
                <a:t>50</a:t>
              </a:r>
              <a:endParaRPr lang="ko-KR" altLang="en-US" sz="1400" dirty="0">
                <a:latin typeface="Book Antiqua" pitchFamily="18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337750" y="5212993"/>
              <a:ext cx="4286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Book Antiqua" pitchFamily="18" charset="0"/>
                </a:rPr>
                <a:t>60</a:t>
              </a:r>
              <a:endParaRPr lang="ko-KR" altLang="en-US" sz="1400" dirty="0">
                <a:latin typeface="Book Antiqua" pitchFamily="18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052610" y="5212993"/>
              <a:ext cx="4286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Book Antiqua" pitchFamily="18" charset="0"/>
                </a:rPr>
                <a:t>70</a:t>
              </a:r>
              <a:endParaRPr lang="ko-KR" altLang="en-US" sz="1400" dirty="0">
                <a:latin typeface="Book Antiqua" pitchFamily="18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76784" y="5212993"/>
              <a:ext cx="4286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Book Antiqua" pitchFamily="18" charset="0"/>
                </a:rPr>
                <a:t>80</a:t>
              </a:r>
              <a:endParaRPr lang="ko-KR" altLang="en-US" sz="1400" dirty="0">
                <a:latin typeface="Book Antiqua" pitchFamily="18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491164" y="5212993"/>
              <a:ext cx="4286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Book Antiqua" pitchFamily="18" charset="0"/>
                </a:rPr>
                <a:t>90</a:t>
              </a:r>
              <a:endParaRPr lang="ko-KR" altLang="en-US" sz="1400" dirty="0">
                <a:latin typeface="Book Antiqua" pitchFamily="18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164448" y="5212993"/>
              <a:ext cx="5509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Book Antiqua" pitchFamily="18" charset="0"/>
                </a:rPr>
                <a:t>100</a:t>
              </a:r>
              <a:endParaRPr lang="ko-KR" altLang="en-US" sz="1400" dirty="0">
                <a:latin typeface="Book Antiqua" pitchFamily="18" charset="0"/>
              </a:endParaRPr>
            </a:p>
          </p:txBody>
        </p:sp>
        <p:cxnSp>
          <p:nvCxnSpPr>
            <p:cNvPr id="53" name="직선 연결선 52"/>
            <p:cNvCxnSpPr/>
            <p:nvPr/>
          </p:nvCxnSpPr>
          <p:spPr>
            <a:xfrm rot="5400000" flipH="1" flipV="1">
              <a:off x="5471146" y="5152309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rot="5400000" flipH="1" flipV="1">
              <a:off x="8347626" y="5161789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rot="5400000" flipH="1" flipV="1">
              <a:off x="7633726" y="5151515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rot="5400000" flipH="1" flipV="1">
              <a:off x="6908592" y="5151515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 rot="5400000" flipH="1" flipV="1">
              <a:off x="6184418" y="5161789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5327956" y="4243683"/>
              <a:ext cx="4286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Book Antiqua" pitchFamily="18" charset="0"/>
                </a:rPr>
                <a:t>60</a:t>
              </a:r>
              <a:endParaRPr lang="ko-KR" altLang="en-US" sz="1400" dirty="0">
                <a:latin typeface="Book Antiqua" pitchFamily="18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042816" y="4243683"/>
              <a:ext cx="4286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Book Antiqua" pitchFamily="18" charset="0"/>
                </a:rPr>
                <a:t>70</a:t>
              </a:r>
              <a:endParaRPr lang="ko-KR" altLang="en-US" sz="1400" dirty="0">
                <a:latin typeface="Book Antiqua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766990" y="4243683"/>
              <a:ext cx="4286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Book Antiqua" pitchFamily="18" charset="0"/>
                </a:rPr>
                <a:t>80</a:t>
              </a:r>
              <a:endParaRPr lang="ko-KR" altLang="en-US" sz="1400" dirty="0">
                <a:latin typeface="Book Antiqua" pitchFamily="18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481370" y="4243683"/>
              <a:ext cx="4286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Book Antiqua" pitchFamily="18" charset="0"/>
                </a:rPr>
                <a:t>90</a:t>
              </a:r>
              <a:endParaRPr lang="ko-KR" altLang="en-US" sz="1400" dirty="0">
                <a:latin typeface="Book Antiqua" pitchFamily="18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154654" y="4243683"/>
              <a:ext cx="5509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Book Antiqua" pitchFamily="18" charset="0"/>
                </a:rPr>
                <a:t>100</a:t>
              </a:r>
              <a:endParaRPr lang="ko-KR" altLang="en-US" sz="1400" dirty="0">
                <a:latin typeface="Book Antiqua" pitchFamily="18" charset="0"/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>
            <a:xfrm rot="5400000" flipH="1" flipV="1">
              <a:off x="5461352" y="4182999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 rot="5400000" flipH="1" flipV="1">
              <a:off x="8337832" y="4192479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 rot="5400000" flipH="1" flipV="1">
              <a:off x="7623932" y="4182205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rot="5400000" flipH="1" flipV="1">
              <a:off x="6898798" y="4182205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 rot="5400000" flipH="1" flipV="1">
              <a:off x="6174624" y="4192479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8" name="Object 44"/>
            <p:cNvGraphicFramePr>
              <a:graphicFrameLocks noChangeAspect="1"/>
            </p:cNvGraphicFramePr>
            <p:nvPr/>
          </p:nvGraphicFramePr>
          <p:xfrm>
            <a:off x="6003959" y="4284779"/>
            <a:ext cx="203200" cy="233363"/>
          </p:xfrm>
          <a:graphic>
            <a:graphicData uri="http://schemas.openxmlformats.org/presentationml/2006/ole">
              <p:oleObj spid="_x0000_s768017" name="Equation" r:id="rId20" imgW="139680" imgH="164880" progId="Equation.DSMT4">
                <p:embed/>
              </p:oleObj>
            </a:graphicData>
          </a:graphic>
        </p:graphicFrame>
        <p:graphicFrame>
          <p:nvGraphicFramePr>
            <p:cNvPr id="69" name="Object 45"/>
            <p:cNvGraphicFramePr>
              <a:graphicFrameLocks noChangeAspect="1"/>
            </p:cNvGraphicFramePr>
            <p:nvPr/>
          </p:nvGraphicFramePr>
          <p:xfrm>
            <a:off x="6022076" y="5214950"/>
            <a:ext cx="203200" cy="234950"/>
          </p:xfrm>
          <a:graphic>
            <a:graphicData uri="http://schemas.openxmlformats.org/presentationml/2006/ole">
              <p:oleObj spid="_x0000_s768018" name="Equation" r:id="rId21" imgW="139680" imgH="164880" progId="Equation.DSMT4">
                <p:embed/>
              </p:oleObj>
            </a:graphicData>
          </a:graphic>
        </p:graphicFrame>
        <p:sp>
          <p:nvSpPr>
            <p:cNvPr id="70" name="TextBox 69"/>
            <p:cNvSpPr txBox="1"/>
            <p:nvPr/>
          </p:nvSpPr>
          <p:spPr>
            <a:xfrm>
              <a:off x="5898500" y="4427655"/>
              <a:ext cx="4286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Book Antiqua" pitchFamily="18" charset="0"/>
                </a:rPr>
                <a:t>68</a:t>
              </a:r>
              <a:endParaRPr lang="ko-KR" altLang="en-US" sz="1400" dirty="0">
                <a:latin typeface="Book Antiqua" pitchFamily="18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878432" y="5396965"/>
              <a:ext cx="520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Book Antiqua" pitchFamily="18" charset="0"/>
                </a:rPr>
                <a:t>68</a:t>
              </a:r>
              <a:endParaRPr lang="ko-KR" altLang="en-US" sz="1400" dirty="0">
                <a:latin typeface="Book Antiqua" pitchFamily="18" charset="0"/>
              </a:endParaRPr>
            </a:p>
          </p:txBody>
        </p:sp>
        <p:cxnSp>
          <p:nvCxnSpPr>
            <p:cNvPr id="72" name="직선 연결선 71"/>
            <p:cNvCxnSpPr/>
            <p:nvPr/>
          </p:nvCxnSpPr>
          <p:spPr>
            <a:xfrm rot="5400000" flipH="1" flipV="1">
              <a:off x="1175072" y="4203750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 rot="5400000" flipH="1" flipV="1">
              <a:off x="1173484" y="5161309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1031402" y="4235366"/>
              <a:ext cx="4286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Book Antiqua" pitchFamily="18" charset="0"/>
                </a:rPr>
                <a:t>0</a:t>
              </a:r>
              <a:endParaRPr lang="ko-KR" altLang="en-US" sz="1400" dirty="0">
                <a:latin typeface="Book Antiqua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030922" y="5213473"/>
              <a:ext cx="4286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Book Antiqua" pitchFamily="18" charset="0"/>
                </a:rPr>
                <a:t>0</a:t>
              </a:r>
              <a:endParaRPr lang="ko-KR" altLang="en-US" sz="1400" dirty="0">
                <a:latin typeface="Book Antiqua" pitchFamily="18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77226" y="4041120"/>
              <a:ext cx="8572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atin typeface="Book Antiqua" pitchFamily="18" charset="0"/>
                </a:rPr>
                <a:t>집단 </a:t>
              </a:r>
              <a:r>
                <a:rPr lang="en-US" altLang="ko-KR" sz="1400" dirty="0" smtClean="0">
                  <a:latin typeface="Book Antiqua" pitchFamily="18" charset="0"/>
                </a:rPr>
                <a:t>A :</a:t>
              </a:r>
              <a:endParaRPr lang="ko-KR" altLang="en-US" sz="1400" dirty="0">
                <a:latin typeface="Book Antiqua" pitchFamily="18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08528" y="5007476"/>
              <a:ext cx="8572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atin typeface="Book Antiqua" pitchFamily="18" charset="0"/>
                </a:rPr>
                <a:t>집단 </a:t>
              </a:r>
              <a:r>
                <a:rPr lang="en-US" altLang="ko-KR" sz="1400" dirty="0" smtClean="0">
                  <a:latin typeface="Book Antiqua" pitchFamily="18" charset="0"/>
                </a:rPr>
                <a:t>B :</a:t>
              </a:r>
              <a:endParaRPr lang="ko-KR" altLang="en-US" sz="1400" dirty="0">
                <a:latin typeface="Book Antiqua" pitchFamily="18" charset="0"/>
              </a:endParaRPr>
            </a:p>
          </p:txBody>
        </p:sp>
        <p:graphicFrame>
          <p:nvGraphicFramePr>
            <p:cNvPr id="78" name="Object 11"/>
            <p:cNvGraphicFramePr>
              <a:graphicFrameLocks noChangeAspect="1"/>
            </p:cNvGraphicFramePr>
            <p:nvPr/>
          </p:nvGraphicFramePr>
          <p:xfrm>
            <a:off x="6895369" y="4123312"/>
            <a:ext cx="166687" cy="180975"/>
          </p:xfrm>
          <a:graphic>
            <a:graphicData uri="http://schemas.openxmlformats.org/presentationml/2006/ole">
              <p:oleObj spid="_x0000_s768019" name="Equation" r:id="rId22" imgW="114120" imgH="126720" progId="Equation.DSMT4">
                <p:embed/>
              </p:oleObj>
            </a:graphicData>
          </a:graphic>
        </p:graphicFrame>
        <p:graphicFrame>
          <p:nvGraphicFramePr>
            <p:cNvPr id="79" name="Object 10"/>
            <p:cNvGraphicFramePr>
              <a:graphicFrameLocks noChangeAspect="1"/>
            </p:cNvGraphicFramePr>
            <p:nvPr/>
          </p:nvGraphicFramePr>
          <p:xfrm>
            <a:off x="6170715" y="4116213"/>
            <a:ext cx="166687" cy="180975"/>
          </p:xfrm>
          <a:graphic>
            <a:graphicData uri="http://schemas.openxmlformats.org/presentationml/2006/ole">
              <p:oleObj spid="_x0000_s768020" name="Equation" r:id="rId23" imgW="114120" imgH="126720" progId="Equation.DSMT4">
                <p:embed/>
              </p:oleObj>
            </a:graphicData>
          </a:graphic>
        </p:graphicFrame>
        <p:graphicFrame>
          <p:nvGraphicFramePr>
            <p:cNvPr id="80" name="Object 69"/>
            <p:cNvGraphicFramePr>
              <a:graphicFrameLocks noChangeAspect="1"/>
            </p:cNvGraphicFramePr>
            <p:nvPr/>
          </p:nvGraphicFramePr>
          <p:xfrm>
            <a:off x="7966938" y="3929066"/>
            <a:ext cx="166688" cy="180975"/>
          </p:xfrm>
          <a:graphic>
            <a:graphicData uri="http://schemas.openxmlformats.org/presentationml/2006/ole">
              <p:oleObj spid="_x0000_s768021" name="Equation" r:id="rId24" imgW="114120" imgH="126720" progId="Equation.DSMT4">
                <p:embed/>
              </p:oleObj>
            </a:graphicData>
          </a:graphic>
        </p:graphicFrame>
        <p:graphicFrame>
          <p:nvGraphicFramePr>
            <p:cNvPr id="81" name="Object 70"/>
            <p:cNvGraphicFramePr>
              <a:graphicFrameLocks noChangeAspect="1"/>
            </p:cNvGraphicFramePr>
            <p:nvPr/>
          </p:nvGraphicFramePr>
          <p:xfrm>
            <a:off x="7620022" y="4112558"/>
            <a:ext cx="166688" cy="180975"/>
          </p:xfrm>
          <a:graphic>
            <a:graphicData uri="http://schemas.openxmlformats.org/presentationml/2006/ole">
              <p:oleObj spid="_x0000_s768022" name="Equation" r:id="rId25" imgW="114120" imgH="126720" progId="Equation.DSMT4">
                <p:embed/>
              </p:oleObj>
            </a:graphicData>
          </a:graphic>
        </p:graphicFrame>
        <p:graphicFrame>
          <p:nvGraphicFramePr>
            <p:cNvPr id="82" name="Object 71"/>
            <p:cNvGraphicFramePr>
              <a:graphicFrameLocks noChangeAspect="1"/>
            </p:cNvGraphicFramePr>
            <p:nvPr/>
          </p:nvGraphicFramePr>
          <p:xfrm>
            <a:off x="3956616" y="4122832"/>
            <a:ext cx="166688" cy="180975"/>
          </p:xfrm>
          <a:graphic>
            <a:graphicData uri="http://schemas.openxmlformats.org/presentationml/2006/ole">
              <p:oleObj spid="_x0000_s768023" name="Equation" r:id="rId26" imgW="114120" imgH="126720" progId="Equation.DSMT4">
                <p:embed/>
              </p:oleObj>
            </a:graphicData>
          </a:graphic>
        </p:graphicFrame>
        <p:graphicFrame>
          <p:nvGraphicFramePr>
            <p:cNvPr id="83" name="Object 72"/>
            <p:cNvGraphicFramePr>
              <a:graphicFrameLocks noChangeAspect="1"/>
            </p:cNvGraphicFramePr>
            <p:nvPr/>
          </p:nvGraphicFramePr>
          <p:xfrm>
            <a:off x="3174062" y="4122832"/>
            <a:ext cx="166687" cy="180975"/>
          </p:xfrm>
          <a:graphic>
            <a:graphicData uri="http://schemas.openxmlformats.org/presentationml/2006/ole">
              <p:oleObj spid="_x0000_s768024" name="Equation" r:id="rId27" imgW="114120" imgH="126720" progId="Equation.DSMT4">
                <p:embed/>
              </p:oleObj>
            </a:graphicData>
          </a:graphic>
        </p:graphicFrame>
        <p:graphicFrame>
          <p:nvGraphicFramePr>
            <p:cNvPr id="84" name="Object 73"/>
            <p:cNvGraphicFramePr>
              <a:graphicFrameLocks noChangeAspect="1"/>
            </p:cNvGraphicFramePr>
            <p:nvPr/>
          </p:nvGraphicFramePr>
          <p:xfrm>
            <a:off x="7171326" y="4122832"/>
            <a:ext cx="166688" cy="180975"/>
          </p:xfrm>
          <a:graphic>
            <a:graphicData uri="http://schemas.openxmlformats.org/presentationml/2006/ole">
              <p:oleObj spid="_x0000_s768025" name="Equation" r:id="rId28" imgW="114120" imgH="126720" progId="Equation.DSMT4">
                <p:embed/>
              </p:oleObj>
            </a:graphicData>
          </a:graphic>
        </p:graphicFrame>
        <p:graphicFrame>
          <p:nvGraphicFramePr>
            <p:cNvPr id="85" name="Object 39"/>
            <p:cNvGraphicFramePr>
              <a:graphicFrameLocks noChangeAspect="1"/>
            </p:cNvGraphicFramePr>
            <p:nvPr/>
          </p:nvGraphicFramePr>
          <p:xfrm>
            <a:off x="5476882" y="5083388"/>
            <a:ext cx="166688" cy="180975"/>
          </p:xfrm>
          <a:graphic>
            <a:graphicData uri="http://schemas.openxmlformats.org/presentationml/2006/ole">
              <p:oleObj spid="_x0000_s768026" name="Equation" r:id="rId29" imgW="114120" imgH="126720" progId="Equation.DSMT4">
                <p:embed/>
              </p:oleObj>
            </a:graphicData>
          </a:graphic>
        </p:graphicFrame>
        <p:graphicFrame>
          <p:nvGraphicFramePr>
            <p:cNvPr id="86" name="Object 74"/>
            <p:cNvGraphicFramePr>
              <a:graphicFrameLocks noChangeAspect="1"/>
            </p:cNvGraphicFramePr>
            <p:nvPr/>
          </p:nvGraphicFramePr>
          <p:xfrm>
            <a:off x="6235142" y="4988885"/>
            <a:ext cx="166688" cy="180975"/>
          </p:xfrm>
          <a:graphic>
            <a:graphicData uri="http://schemas.openxmlformats.org/presentationml/2006/ole">
              <p:oleObj spid="_x0000_s768027" name="Equation" r:id="rId30" imgW="114120" imgH="126720" progId="Equation.DSMT4">
                <p:embed/>
              </p:oleObj>
            </a:graphicData>
          </a:graphic>
        </p:graphicFrame>
        <p:graphicFrame>
          <p:nvGraphicFramePr>
            <p:cNvPr id="87" name="Object 75"/>
            <p:cNvGraphicFramePr>
              <a:graphicFrameLocks noChangeAspect="1"/>
            </p:cNvGraphicFramePr>
            <p:nvPr/>
          </p:nvGraphicFramePr>
          <p:xfrm>
            <a:off x="6235142" y="4896899"/>
            <a:ext cx="166688" cy="180975"/>
          </p:xfrm>
          <a:graphic>
            <a:graphicData uri="http://schemas.openxmlformats.org/presentationml/2006/ole">
              <p:oleObj spid="_x0000_s768028" name="Equation" r:id="rId31" imgW="114120" imgH="126720" progId="Equation.DSMT4">
                <p:embed/>
              </p:oleObj>
            </a:graphicData>
          </a:graphic>
        </p:graphicFrame>
        <p:graphicFrame>
          <p:nvGraphicFramePr>
            <p:cNvPr id="88" name="Object 76"/>
            <p:cNvGraphicFramePr>
              <a:graphicFrameLocks noChangeAspect="1"/>
            </p:cNvGraphicFramePr>
            <p:nvPr/>
          </p:nvGraphicFramePr>
          <p:xfrm>
            <a:off x="5827542" y="4978611"/>
            <a:ext cx="166687" cy="180975"/>
          </p:xfrm>
          <a:graphic>
            <a:graphicData uri="http://schemas.openxmlformats.org/presentationml/2006/ole">
              <p:oleObj spid="_x0000_s768029" name="Equation" r:id="rId32" imgW="114120" imgH="126720" progId="Equation.DSMT4">
                <p:embed/>
              </p:oleObj>
            </a:graphicData>
          </a:graphic>
        </p:graphicFrame>
        <p:graphicFrame>
          <p:nvGraphicFramePr>
            <p:cNvPr id="89" name="Object 77"/>
            <p:cNvGraphicFramePr>
              <a:graphicFrameLocks noChangeAspect="1"/>
            </p:cNvGraphicFramePr>
            <p:nvPr/>
          </p:nvGraphicFramePr>
          <p:xfrm>
            <a:off x="6231879" y="4794639"/>
            <a:ext cx="166687" cy="180975"/>
          </p:xfrm>
          <a:graphic>
            <a:graphicData uri="http://schemas.openxmlformats.org/presentationml/2006/ole">
              <p:oleObj spid="_x0000_s768030" name="Equation" r:id="rId33" imgW="114120" imgH="126720" progId="Equation.DSMT4">
                <p:embed/>
              </p:oleObj>
            </a:graphicData>
          </a:graphic>
        </p:graphicFrame>
        <p:graphicFrame>
          <p:nvGraphicFramePr>
            <p:cNvPr id="90" name="Object 78"/>
            <p:cNvGraphicFramePr>
              <a:graphicFrameLocks noChangeAspect="1"/>
            </p:cNvGraphicFramePr>
            <p:nvPr/>
          </p:nvGraphicFramePr>
          <p:xfrm>
            <a:off x="6225348" y="4694816"/>
            <a:ext cx="166688" cy="180975"/>
          </p:xfrm>
          <a:graphic>
            <a:graphicData uri="http://schemas.openxmlformats.org/presentationml/2006/ole">
              <p:oleObj spid="_x0000_s768031" name="Equation" r:id="rId34" imgW="114120" imgH="126720" progId="Equation.DSMT4">
                <p:embed/>
              </p:oleObj>
            </a:graphicData>
          </a:graphic>
        </p:graphicFrame>
        <p:graphicFrame>
          <p:nvGraphicFramePr>
            <p:cNvPr id="91" name="Object 79"/>
            <p:cNvGraphicFramePr>
              <a:graphicFrameLocks noChangeAspect="1"/>
            </p:cNvGraphicFramePr>
            <p:nvPr/>
          </p:nvGraphicFramePr>
          <p:xfrm>
            <a:off x="5558595" y="5082348"/>
            <a:ext cx="166687" cy="180975"/>
          </p:xfrm>
          <a:graphic>
            <a:graphicData uri="http://schemas.openxmlformats.org/presentationml/2006/ole">
              <p:oleObj spid="_x0000_s768032" name="Equation" r:id="rId35" imgW="114120" imgH="126720" progId="Equation.DSMT4">
                <p:embed/>
              </p:oleObj>
            </a:graphicData>
          </a:graphic>
        </p:graphicFrame>
      </p:grpSp>
      <p:sp>
        <p:nvSpPr>
          <p:cNvPr id="92" name="TextBox 91"/>
          <p:cNvSpPr txBox="1"/>
          <p:nvPr/>
        </p:nvSpPr>
        <p:spPr>
          <a:xfrm>
            <a:off x="500034" y="2587837"/>
            <a:ext cx="8143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두 집단의 평균은 </a:t>
            </a:r>
            <a:r>
              <a:rPr lang="en-US" altLang="ko-KR" dirty="0" smtClean="0">
                <a:latin typeface="Book Antiqua" pitchFamily="18" charset="0"/>
              </a:rPr>
              <a:t>68.0</a:t>
            </a:r>
            <a:r>
              <a:rPr lang="ko-KR" altLang="en-US" dirty="0" smtClean="0">
                <a:latin typeface="Book Antiqua" pitchFamily="18" charset="0"/>
              </a:rPr>
              <a:t>으로 동일하고 </a:t>
            </a:r>
            <a:r>
              <a:rPr lang="ko-KR" altLang="en-US" dirty="0" err="1" smtClean="0">
                <a:latin typeface="Book Antiqua" pitchFamily="18" charset="0"/>
              </a:rPr>
              <a:t>점도표는</a:t>
            </a:r>
            <a:r>
              <a:rPr lang="ko-KR" altLang="en-US" dirty="0" smtClean="0">
                <a:latin typeface="Book Antiqua" pitchFamily="18" charset="0"/>
              </a:rPr>
              <a:t> 다음 그림과 같다</a:t>
            </a:r>
            <a:r>
              <a:rPr lang="en-US" altLang="ko-KR" dirty="0" smtClean="0">
                <a:latin typeface="Book Antiqua" pitchFamily="18" charset="0"/>
              </a:rPr>
              <a:t>. </a:t>
            </a:r>
            <a:r>
              <a:rPr lang="ko-KR" altLang="en-US" dirty="0" smtClean="0">
                <a:latin typeface="Book Antiqua" pitchFamily="18" charset="0"/>
              </a:rPr>
              <a:t>그러면 </a:t>
            </a:r>
            <a:r>
              <a:rPr lang="ko-KR" altLang="en-US" dirty="0" err="1" smtClean="0">
                <a:latin typeface="Book Antiqua" pitchFamily="18" charset="0"/>
              </a:rPr>
              <a:t>점도표에서</a:t>
            </a:r>
            <a:r>
              <a:rPr lang="ko-KR" altLang="en-US" dirty="0" smtClean="0">
                <a:latin typeface="Book Antiqua" pitchFamily="18" charset="0"/>
              </a:rPr>
              <a:t> 알 수 있듯이 자료집단 </a:t>
            </a:r>
            <a:r>
              <a:rPr lang="en-US" altLang="ko-KR" dirty="0" smtClean="0">
                <a:latin typeface="Book Antiqua" pitchFamily="18" charset="0"/>
              </a:rPr>
              <a:t>A</a:t>
            </a:r>
            <a:r>
              <a:rPr lang="ko-KR" altLang="en-US" dirty="0" smtClean="0">
                <a:latin typeface="Book Antiqua" pitchFamily="18" charset="0"/>
              </a:rPr>
              <a:t>는 최하 </a:t>
            </a:r>
            <a:r>
              <a:rPr lang="en-US" altLang="ko-KR" dirty="0" smtClean="0">
                <a:latin typeface="Book Antiqua" pitchFamily="18" charset="0"/>
              </a:rPr>
              <a:t>20</a:t>
            </a:r>
            <a:r>
              <a:rPr lang="ko-KR" altLang="en-US" dirty="0" smtClean="0">
                <a:latin typeface="Book Antiqua" pitchFamily="18" charset="0"/>
              </a:rPr>
              <a:t>에서 최고 </a:t>
            </a:r>
            <a:r>
              <a:rPr lang="en-US" altLang="ko-KR" dirty="0" smtClean="0">
                <a:latin typeface="Book Antiqua" pitchFamily="18" charset="0"/>
              </a:rPr>
              <a:t>95</a:t>
            </a:r>
            <a:r>
              <a:rPr lang="ko-KR" altLang="en-US" dirty="0" smtClean="0">
                <a:latin typeface="Book Antiqua" pitchFamily="18" charset="0"/>
              </a:rPr>
              <a:t>까지 폭넓게 분포하고 있으나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자료집단 </a:t>
            </a:r>
            <a:r>
              <a:rPr lang="en-US" altLang="ko-KR" dirty="0" smtClean="0">
                <a:latin typeface="Book Antiqua" pitchFamily="18" charset="0"/>
              </a:rPr>
              <a:t>B</a:t>
            </a:r>
            <a:r>
              <a:rPr lang="ko-KR" altLang="en-US" dirty="0" smtClean="0">
                <a:latin typeface="Book Antiqua" pitchFamily="18" charset="0"/>
              </a:rPr>
              <a:t>는 평균 </a:t>
            </a:r>
            <a:r>
              <a:rPr lang="en-US" altLang="ko-KR" dirty="0" smtClean="0">
                <a:latin typeface="Book Antiqua" pitchFamily="18" charset="0"/>
              </a:rPr>
              <a:t>68.0</a:t>
            </a:r>
            <a:r>
              <a:rPr lang="ko-KR" altLang="en-US" dirty="0" smtClean="0">
                <a:latin typeface="Book Antiqua" pitchFamily="18" charset="0"/>
              </a:rPr>
              <a:t>을 중심으로 자료집단 </a:t>
            </a:r>
            <a:r>
              <a:rPr lang="en-US" altLang="ko-KR" dirty="0" smtClean="0">
                <a:latin typeface="Book Antiqua" pitchFamily="18" charset="0"/>
              </a:rPr>
              <a:t>A</a:t>
            </a:r>
            <a:r>
              <a:rPr lang="ko-KR" altLang="en-US" dirty="0" smtClean="0">
                <a:latin typeface="Book Antiqua" pitchFamily="18" charset="0"/>
              </a:rPr>
              <a:t>에 비하여 밀집된 분포를 이룬다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>
              <a:latin typeface="Book Antiqua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22842" y="550932"/>
            <a:ext cx="7663934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1]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다음 두 집단의 평균과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점도표를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구하고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두 자료집단이 동일한 특성을 갖는다고 할 수 있는지 분석하라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집단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A [</a:t>
            </a:r>
            <a:r>
              <a:rPr lang="en-US" dirty="0" smtClean="0">
                <a:solidFill>
                  <a:schemeClr val="tx1"/>
                </a:solidFill>
                <a:latin typeface="Book Antiqua" pitchFamily="18" charset="0"/>
              </a:rPr>
              <a:t>20, 45, 95, 80, 70, 85, 95, 87, 21, 95, 90, 39, 28, 86, 84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]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집단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 B [</a:t>
            </a:r>
            <a:r>
              <a:rPr lang="en-US" dirty="0" smtClean="0">
                <a:solidFill>
                  <a:schemeClr val="tx1"/>
                </a:solidFill>
                <a:latin typeface="Book Antiqua" pitchFamily="18" charset="0"/>
              </a:rPr>
              <a:t>57, 60, 68, 71, 75, 71, 55, 71, 81, 71, 65, 65, 78, 71, 61</a:t>
            </a:r>
            <a:r>
              <a:rPr lang="en-US" dirty="0">
                <a:solidFill>
                  <a:schemeClr val="tx1"/>
                </a:solidFill>
                <a:latin typeface="Book Antiqua" pitchFamily="18" charset="0"/>
              </a:rPr>
              <a:t>]</a:t>
            </a:r>
            <a:endParaRPr lang="en-US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00034" y="2214554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6.4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산포의 척도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51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30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TextBox 30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928662" y="571480"/>
            <a:ext cx="1500198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범위</a:t>
            </a:r>
            <a:endParaRPr lang="ko-KR" altLang="en-US" dirty="0">
              <a:solidFill>
                <a:srgbClr val="FFFF00"/>
              </a:solidFill>
              <a:latin typeface="Book Antiqua" pitchFamily="18" charset="0"/>
              <a:ea typeface="휴먼엑스포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5786" y="1219786"/>
            <a:ext cx="79296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ko-KR" altLang="en-US" dirty="0" smtClean="0"/>
              <a:t>가장 간단 형태의 산포도</a:t>
            </a:r>
          </a:p>
          <a:p>
            <a:pPr marL="342900" indent="-342900">
              <a:buFont typeface="Wingdings" pitchFamily="2" charset="2"/>
              <a:buChar char="l"/>
            </a:pPr>
            <a:r>
              <a:rPr lang="ko-KR" altLang="en-US" dirty="0" err="1" smtClean="0">
                <a:latin typeface="Book Antiqua" pitchFamily="18" charset="0"/>
              </a:rPr>
              <a:t>크기순으로</a:t>
            </a:r>
            <a:r>
              <a:rPr lang="ko-KR" altLang="en-US" dirty="0" smtClean="0">
                <a:latin typeface="Book Antiqua" pitchFamily="18" charset="0"/>
              </a:rPr>
              <a:t> 나열하여 최대 측정값과 최소 측정값의 차이</a:t>
            </a:r>
            <a:endParaRPr lang="en-US" altLang="ko-KR" dirty="0" smtClean="0">
              <a:latin typeface="Book Antiqua" pitchFamily="18" charset="0"/>
            </a:endParaRPr>
          </a:p>
          <a:p>
            <a:pPr marL="342900" indent="-342900" algn="ctr"/>
            <a:endParaRPr lang="en-US" altLang="ko-KR" i="1" dirty="0" smtClean="0">
              <a:latin typeface="Book Antiqua" pitchFamily="18" charset="0"/>
            </a:endParaRPr>
          </a:p>
          <a:p>
            <a:pPr marL="342900" indent="-342900" algn="ctr"/>
            <a:endParaRPr lang="en-US" altLang="ko-KR" i="1" dirty="0" smtClean="0">
              <a:latin typeface="Book Antiqua" pitchFamily="18" charset="0"/>
            </a:endParaRPr>
          </a:p>
          <a:p>
            <a:pPr marL="342900" indent="-342900" algn="ctr"/>
            <a:endParaRPr lang="en-US" altLang="ko-KR" i="1" dirty="0" smtClean="0">
              <a:latin typeface="Book Antiqua" pitchFamily="18" charset="0"/>
            </a:endParaRPr>
          </a:p>
          <a:p>
            <a:pPr marL="342900" indent="-342900" algn="ctr"/>
            <a:endParaRPr lang="ko-KR" altLang="en-US" i="1" baseline="-25000" dirty="0" smtClean="0">
              <a:latin typeface="Book Antiqua" pitchFamily="18" charset="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ko-KR" altLang="en-US" dirty="0" smtClean="0"/>
              <a:t>자료의 수가 적고 어느 정도 대칭성을 갖는 분포를 갖는 경우 사용</a:t>
            </a:r>
            <a:endParaRPr lang="en-US" altLang="ko-KR" dirty="0" smtClean="0"/>
          </a:p>
          <a:p>
            <a:pPr marL="342900" indent="-342900">
              <a:buFont typeface="Wingdings" pitchFamily="2" charset="2"/>
              <a:buChar char="l"/>
            </a:pPr>
            <a:r>
              <a:rPr lang="ko-KR" altLang="en-US" dirty="0" err="1" smtClean="0"/>
              <a:t>특이값에</a:t>
            </a:r>
            <a:r>
              <a:rPr lang="ko-KR" altLang="en-US" dirty="0" smtClean="0"/>
              <a:t> 크게 영향을 받는다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Wingdings" pitchFamily="2" charset="2"/>
              <a:buChar char="l"/>
            </a:pPr>
            <a:r>
              <a:rPr lang="ko-KR" altLang="en-US" dirty="0" smtClean="0"/>
              <a:t>최댓값과 최솟값에 의하여 결정되므로 개개의 측정값이 산포의 척도를 계산하는데 반영되지 못한다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Wingdings" pitchFamily="2" charset="2"/>
              <a:buChar char="l"/>
            </a:pPr>
            <a:r>
              <a:rPr lang="ko-KR" altLang="en-US" dirty="0" smtClean="0"/>
              <a:t>자료의 수가 많으면 곤란하다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561594" y="1897980"/>
            <a:ext cx="1581910" cy="571504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Object 27"/>
          <p:cNvGraphicFramePr>
            <a:graphicFrameLocks noChangeAspect="1"/>
          </p:cNvGraphicFramePr>
          <p:nvPr/>
        </p:nvGraphicFramePr>
        <p:xfrm>
          <a:off x="3717925" y="1977353"/>
          <a:ext cx="1249363" cy="350838"/>
        </p:xfrm>
        <a:graphic>
          <a:graphicData uri="http://schemas.openxmlformats.org/presentationml/2006/ole">
            <p:oleObj spid="_x0000_s766977" name="Equation" r:id="rId4" imgW="838080" imgH="241200" progId="Equation.DSMT4">
              <p:embed/>
            </p:oleObj>
          </a:graphicData>
        </a:graphic>
      </p:graphicFrame>
      <p:sp>
        <p:nvSpPr>
          <p:cNvPr id="10" name="타원 9"/>
          <p:cNvSpPr/>
          <p:nvPr/>
        </p:nvSpPr>
        <p:spPr>
          <a:xfrm>
            <a:off x="500034" y="4500570"/>
            <a:ext cx="500066" cy="500066"/>
          </a:xfrm>
          <a:prstGeom prst="ellipse">
            <a:avLst/>
          </a:prstGeom>
          <a:solidFill>
            <a:srgbClr val="C0F3F4"/>
          </a:solidFill>
          <a:ln>
            <a:solidFill>
              <a:srgbClr val="00FFFF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휴먼옛체" pitchFamily="18" charset="-127"/>
                <a:ea typeface="휴먼옛체" pitchFamily="18" charset="-127"/>
              </a:rPr>
              <a:t>예</a:t>
            </a:r>
            <a:endParaRPr lang="ko-KR" altLang="en-US" dirty="0">
              <a:solidFill>
                <a:schemeClr val="tx1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2910" y="5131370"/>
            <a:ext cx="7858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[</a:t>
            </a:r>
            <a:r>
              <a:rPr lang="ko-KR" altLang="en-US" dirty="0" smtClean="0">
                <a:latin typeface="Book Antiqua" pitchFamily="18" charset="0"/>
              </a:rPr>
              <a:t>예제 </a:t>
            </a:r>
            <a:r>
              <a:rPr lang="en-US" altLang="ko-KR" dirty="0" smtClean="0">
                <a:latin typeface="Book Antiqua" pitchFamily="18" charset="0"/>
              </a:rPr>
              <a:t>1]</a:t>
            </a:r>
            <a:r>
              <a:rPr lang="ko-KR" altLang="en-US" dirty="0" smtClean="0">
                <a:latin typeface="Book Antiqua" pitchFamily="18" charset="0"/>
              </a:rPr>
              <a:t>에서 자료집단 </a:t>
            </a:r>
            <a:r>
              <a:rPr lang="en-US" altLang="ko-KR" dirty="0" smtClean="0">
                <a:latin typeface="Book Antiqua" pitchFamily="18" charset="0"/>
              </a:rPr>
              <a:t>A</a:t>
            </a:r>
            <a:r>
              <a:rPr lang="ko-KR" altLang="en-US" dirty="0" smtClean="0">
                <a:latin typeface="Book Antiqua" pitchFamily="18" charset="0"/>
              </a:rPr>
              <a:t>의 범위는 </a:t>
            </a:r>
            <a:r>
              <a:rPr lang="en-US" altLang="ko-KR" i="1" dirty="0" smtClean="0">
                <a:latin typeface="Book Antiqua" pitchFamily="18" charset="0"/>
              </a:rPr>
              <a:t>R = 95-20 = 75</a:t>
            </a:r>
            <a:r>
              <a:rPr lang="ko-KR" altLang="en-US" dirty="0" smtClean="0">
                <a:latin typeface="Book Antiqua" pitchFamily="18" charset="0"/>
              </a:rPr>
              <a:t>이고 자료집단 </a:t>
            </a:r>
            <a:r>
              <a:rPr lang="en-US" altLang="ko-KR" dirty="0" smtClean="0">
                <a:latin typeface="Book Antiqua" pitchFamily="18" charset="0"/>
              </a:rPr>
              <a:t>B</a:t>
            </a:r>
            <a:r>
              <a:rPr lang="ko-KR" altLang="en-US" dirty="0" smtClean="0">
                <a:latin typeface="Book Antiqua" pitchFamily="18" charset="0"/>
              </a:rPr>
              <a:t>의 범위는 </a:t>
            </a:r>
            <a:r>
              <a:rPr lang="en-US" altLang="ko-KR" i="1" dirty="0" smtClean="0">
                <a:latin typeface="Book Antiqua" pitchFamily="18" charset="0"/>
              </a:rPr>
              <a:t>R = 81 – 55 = 26</a:t>
            </a:r>
            <a:r>
              <a:rPr lang="ko-KR" altLang="en-US" dirty="0" smtClean="0">
                <a:latin typeface="Book Antiqua" pitchFamily="18" charset="0"/>
              </a:rPr>
              <a:t>이다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6.4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산포의 척도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52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30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TextBox 30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928662" y="571480"/>
            <a:ext cx="2286016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사분위수 범위</a:t>
            </a:r>
            <a:endParaRPr lang="ko-KR" altLang="en-US" dirty="0">
              <a:solidFill>
                <a:srgbClr val="FFFF00"/>
              </a:solidFill>
              <a:latin typeface="Book Antiqua" pitchFamily="18" charset="0"/>
              <a:ea typeface="휴먼엑스포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5786" y="1219786"/>
            <a:ext cx="79296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ko-KR" altLang="en-US" dirty="0" err="1" smtClean="0"/>
              <a:t>특이값의</a:t>
            </a:r>
            <a:r>
              <a:rPr lang="ko-KR" altLang="en-US" dirty="0" smtClean="0"/>
              <a:t> 영향을 제거한 범위</a:t>
            </a:r>
          </a:p>
          <a:p>
            <a:pPr marL="342900" indent="-342900">
              <a:buFont typeface="Wingdings" pitchFamily="2" charset="2"/>
              <a:buChar char="l"/>
            </a:pPr>
            <a:r>
              <a:rPr lang="ko-KR" altLang="en-US" dirty="0" smtClean="0">
                <a:latin typeface="Book Antiqua" pitchFamily="18" charset="0"/>
              </a:rPr>
              <a:t>제</a:t>
            </a:r>
            <a:r>
              <a:rPr lang="en-US" altLang="ko-KR" dirty="0" smtClean="0">
                <a:latin typeface="Book Antiqua" pitchFamily="18" charset="0"/>
              </a:rPr>
              <a:t>1</a:t>
            </a:r>
            <a:r>
              <a:rPr lang="ko-KR" altLang="en-US" dirty="0" smtClean="0">
                <a:latin typeface="Book Antiqua" pitchFamily="18" charset="0"/>
              </a:rPr>
              <a:t>사분위수에서 제</a:t>
            </a:r>
            <a:r>
              <a:rPr lang="en-US" altLang="ko-KR" dirty="0" smtClean="0">
                <a:latin typeface="Book Antiqua" pitchFamily="18" charset="0"/>
              </a:rPr>
              <a:t>3</a:t>
            </a:r>
            <a:r>
              <a:rPr lang="ko-KR" altLang="en-US" dirty="0" smtClean="0">
                <a:latin typeface="Book Antiqua" pitchFamily="18" charset="0"/>
              </a:rPr>
              <a:t>사분위수 사이의 범위</a:t>
            </a:r>
            <a:endParaRPr lang="en-US" altLang="ko-KR" dirty="0" smtClean="0">
              <a:latin typeface="Book Antiqua" pitchFamily="18" charset="0"/>
            </a:endParaRPr>
          </a:p>
          <a:p>
            <a:pPr marL="342900" indent="-342900" algn="ctr"/>
            <a:endParaRPr lang="en-US" altLang="ko-KR" i="1" dirty="0" smtClean="0">
              <a:latin typeface="Book Antiqua" pitchFamily="18" charset="0"/>
            </a:endParaRPr>
          </a:p>
          <a:p>
            <a:pPr marL="342900" indent="-342900" algn="ctr"/>
            <a:endParaRPr lang="en-US" altLang="ko-KR" i="1" dirty="0" smtClean="0">
              <a:latin typeface="Book Antiqua" pitchFamily="18" charset="0"/>
            </a:endParaRPr>
          </a:p>
          <a:p>
            <a:pPr marL="342900" indent="-342900" algn="ctr"/>
            <a:endParaRPr lang="en-US" altLang="ko-KR" i="1" dirty="0" smtClean="0">
              <a:latin typeface="Book Antiqua" pitchFamily="18" charset="0"/>
            </a:endParaRPr>
          </a:p>
          <a:p>
            <a:pPr marL="342900" indent="-342900" algn="ctr"/>
            <a:endParaRPr lang="ko-KR" altLang="en-US" i="1" baseline="-25000" dirty="0" smtClean="0">
              <a:latin typeface="Book Antiqua" pitchFamily="18" charset="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ko-KR" altLang="en-US" dirty="0" smtClean="0"/>
              <a:t>이 척도는 중앙값을 중심위치로 사용하는 경우에 주로 사용한다</a:t>
            </a:r>
            <a:r>
              <a:rPr lang="en-US" altLang="ko-KR" dirty="0" smtClean="0"/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418718" y="1969898"/>
            <a:ext cx="1857388" cy="571504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Object 27"/>
          <p:cNvGraphicFramePr>
            <a:graphicFrameLocks noChangeAspect="1"/>
          </p:cNvGraphicFramePr>
          <p:nvPr/>
        </p:nvGraphicFramePr>
        <p:xfrm>
          <a:off x="3595688" y="2088703"/>
          <a:ext cx="1495425" cy="333375"/>
        </p:xfrm>
        <a:graphic>
          <a:graphicData uri="http://schemas.openxmlformats.org/presentationml/2006/ole">
            <p:oleObj spid="_x0000_s765953" name="Equation" r:id="rId4" imgW="1002960" imgH="228600" progId="Equation.DSMT4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85786" y="3424198"/>
            <a:ext cx="7786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/>
            <a:r>
              <a:rPr lang="en-US" altLang="ko-KR" dirty="0" smtClean="0">
                <a:solidFill>
                  <a:srgbClr val="FF0000"/>
                </a:solidFill>
                <a:latin typeface="Book Antiqua" pitchFamily="18" charset="0"/>
              </a:rPr>
              <a:t>[Note]</a:t>
            </a:r>
          </a:p>
          <a:p>
            <a:pPr marL="36000"/>
            <a:r>
              <a:rPr lang="ko-KR" altLang="en-US" dirty="0" smtClean="0">
                <a:latin typeface="Book Antiqua" pitchFamily="18" charset="0"/>
              </a:rPr>
              <a:t>사분위수범위를 이용한 상자그림</a:t>
            </a:r>
            <a:r>
              <a:rPr lang="en-US" altLang="ko-KR" dirty="0" smtClean="0">
                <a:latin typeface="Book Antiqua" pitchFamily="18" charset="0"/>
              </a:rPr>
              <a:t>(box plot)</a:t>
            </a:r>
            <a:r>
              <a:rPr lang="ko-KR" altLang="en-US" dirty="0" smtClean="0">
                <a:latin typeface="Book Antiqua" pitchFamily="18" charset="0"/>
              </a:rPr>
              <a:t>을 그리면 특이값에 대한 정보를 제공한다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6.4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산포의 척도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53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7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928662" y="571480"/>
            <a:ext cx="1643074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용어 설명</a:t>
            </a:r>
            <a:endParaRPr lang="ko-KR" altLang="en-US" dirty="0">
              <a:solidFill>
                <a:srgbClr val="FFFF00"/>
              </a:solidFill>
              <a:latin typeface="Book Antiqua" pitchFamily="18" charset="0"/>
              <a:ea typeface="휴먼엑스포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5786" y="1219786"/>
            <a:ext cx="79296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ko-KR" altLang="en-US" b="1" dirty="0" smtClean="0">
                <a:latin typeface="Book Antiqua" pitchFamily="18" charset="0"/>
              </a:rPr>
              <a:t> </a:t>
            </a:r>
            <a:r>
              <a:rPr lang="ko-KR" altLang="en-US" b="1" dirty="0" err="1" smtClean="0">
                <a:solidFill>
                  <a:srgbClr val="FF0000"/>
                </a:solidFill>
                <a:latin typeface="Book Antiqua" pitchFamily="18" charset="0"/>
              </a:rPr>
              <a:t>안울타리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dirty="0" smtClean="0">
                <a:latin typeface="Book Antiqua" pitchFamily="18" charset="0"/>
              </a:rPr>
              <a:t>(inner fence) : </a:t>
            </a:r>
            <a:r>
              <a:rPr lang="ko-KR" altLang="en-US" dirty="0" smtClean="0">
                <a:latin typeface="Book Antiqua" pitchFamily="18" charset="0"/>
              </a:rPr>
              <a:t>사분위수 </a:t>
            </a:r>
            <a:r>
              <a:rPr lang="en-US" altLang="ko-KR" i="1" dirty="0" smtClean="0">
                <a:latin typeface="Book Antiqua" pitchFamily="18" charset="0"/>
              </a:rPr>
              <a:t>Q</a:t>
            </a:r>
            <a:r>
              <a:rPr lang="en-US" altLang="ko-KR" i="1" baseline="-25000" dirty="0" smtClean="0">
                <a:latin typeface="Book Antiqua" pitchFamily="18" charset="0"/>
              </a:rPr>
              <a:t>1</a:t>
            </a:r>
            <a:r>
              <a:rPr lang="ko-KR" altLang="en-US" dirty="0" smtClean="0">
                <a:latin typeface="Book Antiqua" pitchFamily="18" charset="0"/>
              </a:rPr>
              <a:t>과 </a:t>
            </a:r>
            <a:r>
              <a:rPr lang="en-US" altLang="ko-KR" i="1" dirty="0" smtClean="0">
                <a:latin typeface="Book Antiqua" pitchFamily="18" charset="0"/>
              </a:rPr>
              <a:t>Q</a:t>
            </a:r>
            <a:r>
              <a:rPr lang="en-US" altLang="ko-KR" i="1" baseline="-25000" dirty="0" smtClean="0">
                <a:latin typeface="Book Antiqua" pitchFamily="18" charset="0"/>
              </a:rPr>
              <a:t>3</a:t>
            </a:r>
            <a:r>
              <a:rPr lang="ko-KR" altLang="en-US" dirty="0" smtClean="0">
                <a:latin typeface="Book Antiqua" pitchFamily="18" charset="0"/>
              </a:rPr>
              <a:t>에서 </a:t>
            </a:r>
            <a:r>
              <a:rPr lang="en-US" altLang="ko-KR" i="1" dirty="0" smtClean="0">
                <a:latin typeface="Book Antiqua" pitchFamily="18" charset="0"/>
              </a:rPr>
              <a:t>(1.5)I.Q.R</a:t>
            </a:r>
            <a:r>
              <a:rPr lang="ko-KR" altLang="en-US" dirty="0" smtClean="0">
                <a:latin typeface="Book Antiqua" pitchFamily="18" charset="0"/>
              </a:rPr>
              <a:t>만큼 떨어져 있는 값으로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아래쪽 </a:t>
            </a:r>
            <a:r>
              <a:rPr lang="ko-KR" altLang="en-US" dirty="0" err="1" smtClean="0">
                <a:latin typeface="Book Antiqua" pitchFamily="18" charset="0"/>
              </a:rPr>
              <a:t>안울타리와</a:t>
            </a:r>
            <a:r>
              <a:rPr lang="ko-KR" altLang="en-US" dirty="0" smtClean="0">
                <a:latin typeface="Book Antiqua" pitchFamily="18" charset="0"/>
              </a:rPr>
              <a:t> 위쪽 </a:t>
            </a:r>
            <a:r>
              <a:rPr lang="ko-KR" altLang="en-US" dirty="0" err="1" smtClean="0">
                <a:latin typeface="Book Antiqua" pitchFamily="18" charset="0"/>
              </a:rPr>
              <a:t>안울타리를</a:t>
            </a:r>
            <a:r>
              <a:rPr lang="ko-KR" altLang="en-US" dirty="0" smtClean="0">
                <a:latin typeface="Book Antiqua" pitchFamily="18" charset="0"/>
              </a:rPr>
              <a:t> 다음과 같이 정의한다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pPr marL="342900" indent="-342900"/>
            <a:r>
              <a:rPr lang="en-US" altLang="ko-KR" dirty="0" smtClean="0">
                <a:latin typeface="Book Antiqua" pitchFamily="18" charset="0"/>
              </a:rPr>
              <a:t>      ․</a:t>
            </a:r>
            <a:r>
              <a:rPr lang="ko-KR" altLang="en-US" dirty="0" smtClean="0">
                <a:latin typeface="Book Antiqua" pitchFamily="18" charset="0"/>
              </a:rPr>
              <a:t>아래쪽 </a:t>
            </a:r>
            <a:r>
              <a:rPr lang="ko-KR" altLang="en-US" dirty="0" err="1" smtClean="0">
                <a:latin typeface="Book Antiqua" pitchFamily="18" charset="0"/>
              </a:rPr>
              <a:t>안울타리</a:t>
            </a:r>
            <a:r>
              <a:rPr lang="en-US" altLang="ko-KR" dirty="0" smtClean="0">
                <a:latin typeface="Book Antiqua" pitchFamily="18" charset="0"/>
              </a:rPr>
              <a:t>(lower inner fence) :  </a:t>
            </a:r>
            <a:r>
              <a:rPr lang="en-US" altLang="ko-KR" i="1" dirty="0" smtClean="0">
                <a:latin typeface="Book Antiqua" pitchFamily="18" charset="0"/>
              </a:rPr>
              <a:t>f</a:t>
            </a:r>
            <a:r>
              <a:rPr lang="en-US" altLang="ko-KR" i="1" baseline="-25000" dirty="0" smtClean="0">
                <a:latin typeface="Book Antiqua" pitchFamily="18" charset="0"/>
              </a:rPr>
              <a:t>l</a:t>
            </a:r>
            <a:r>
              <a:rPr lang="en-US" altLang="ko-KR" i="1" dirty="0" smtClean="0">
                <a:latin typeface="Book Antiqua" pitchFamily="18" charset="0"/>
              </a:rPr>
              <a:t> = Q</a:t>
            </a:r>
            <a:r>
              <a:rPr lang="en-US" altLang="ko-KR" i="1" baseline="-25000" dirty="0" smtClean="0">
                <a:latin typeface="Book Antiqua" pitchFamily="18" charset="0"/>
              </a:rPr>
              <a:t>1 </a:t>
            </a:r>
            <a:r>
              <a:rPr lang="en-US" altLang="ko-KR" i="1" dirty="0" smtClean="0">
                <a:latin typeface="Book Antiqua" pitchFamily="18" charset="0"/>
              </a:rPr>
              <a:t>- (1.5)I.Q.R</a:t>
            </a:r>
          </a:p>
          <a:p>
            <a:pPr marL="342900" indent="-342900"/>
            <a:r>
              <a:rPr lang="en-US" altLang="ko-KR" dirty="0" smtClean="0">
                <a:latin typeface="Book Antiqua" pitchFamily="18" charset="0"/>
              </a:rPr>
              <a:t>      ․</a:t>
            </a:r>
            <a:r>
              <a:rPr lang="ko-KR" altLang="en-US" dirty="0" smtClean="0">
                <a:latin typeface="Book Antiqua" pitchFamily="18" charset="0"/>
              </a:rPr>
              <a:t>위쪽 </a:t>
            </a:r>
            <a:r>
              <a:rPr lang="ko-KR" altLang="en-US" dirty="0" err="1" smtClean="0">
                <a:latin typeface="Book Antiqua" pitchFamily="18" charset="0"/>
              </a:rPr>
              <a:t>안울타리</a:t>
            </a:r>
            <a:r>
              <a:rPr lang="en-US" altLang="ko-KR" dirty="0" smtClean="0">
                <a:latin typeface="Book Antiqua" pitchFamily="18" charset="0"/>
              </a:rPr>
              <a:t>(upper inner fence) : </a:t>
            </a:r>
            <a:r>
              <a:rPr lang="en-US" altLang="ko-KR" i="1" dirty="0" smtClean="0">
                <a:latin typeface="Book Antiqua" pitchFamily="18" charset="0"/>
              </a:rPr>
              <a:t>f</a:t>
            </a:r>
            <a:r>
              <a:rPr lang="en-US" altLang="ko-KR" i="1" baseline="-25000" dirty="0" smtClean="0">
                <a:latin typeface="Book Antiqua" pitchFamily="18" charset="0"/>
              </a:rPr>
              <a:t>u</a:t>
            </a:r>
            <a:r>
              <a:rPr lang="en-US" altLang="ko-KR" i="1" dirty="0" smtClean="0">
                <a:latin typeface="Book Antiqua" pitchFamily="18" charset="0"/>
              </a:rPr>
              <a:t> = Q</a:t>
            </a:r>
            <a:r>
              <a:rPr lang="en-US" altLang="ko-KR" i="1" baseline="-25000" dirty="0" smtClean="0">
                <a:latin typeface="Book Antiqua" pitchFamily="18" charset="0"/>
              </a:rPr>
              <a:t>3 </a:t>
            </a:r>
            <a:r>
              <a:rPr lang="en-US" altLang="ko-KR" i="1" dirty="0" smtClean="0">
                <a:latin typeface="Book Antiqua" pitchFamily="18" charset="0"/>
              </a:rPr>
              <a:t>+ (1.5)I.Q.R</a:t>
            </a:r>
            <a:endParaRPr lang="en-US" altLang="ko-KR" dirty="0" smtClean="0">
              <a:latin typeface="Book Antiqua" pitchFamily="18" charset="0"/>
            </a:endParaRPr>
          </a:p>
          <a:p>
            <a:pPr marL="342900" indent="-342900">
              <a:buFont typeface="Wingdings" pitchFamily="2" charset="2"/>
              <a:buChar char="l"/>
            </a:pPr>
            <a:endParaRPr lang="en-US" altLang="ko-KR" dirty="0" smtClean="0">
              <a:latin typeface="Book Antiqua" pitchFamily="18" charset="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ko-KR" altLang="en-US" b="1" dirty="0" smtClean="0">
                <a:latin typeface="Book Antiqua" pitchFamily="18" charset="0"/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  <a:latin typeface="Book Antiqua" pitchFamily="18" charset="0"/>
              </a:rPr>
              <a:t>바깥울타리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dirty="0" smtClean="0">
                <a:latin typeface="Book Antiqua" pitchFamily="18" charset="0"/>
              </a:rPr>
              <a:t>(outer fence) : </a:t>
            </a:r>
            <a:r>
              <a:rPr lang="ko-KR" altLang="en-US" dirty="0" smtClean="0">
                <a:latin typeface="Book Antiqua" pitchFamily="18" charset="0"/>
              </a:rPr>
              <a:t>사분위수 </a:t>
            </a:r>
            <a:r>
              <a:rPr lang="en-US" altLang="ko-KR" i="1" dirty="0" smtClean="0">
                <a:latin typeface="Book Antiqua" pitchFamily="18" charset="0"/>
              </a:rPr>
              <a:t>Q</a:t>
            </a:r>
            <a:r>
              <a:rPr lang="en-US" altLang="ko-KR" i="1" baseline="-25000" dirty="0" smtClean="0">
                <a:latin typeface="Book Antiqua" pitchFamily="18" charset="0"/>
              </a:rPr>
              <a:t>1</a:t>
            </a:r>
            <a:r>
              <a:rPr lang="ko-KR" altLang="en-US" dirty="0" smtClean="0">
                <a:latin typeface="Book Antiqua" pitchFamily="18" charset="0"/>
              </a:rPr>
              <a:t>과 </a:t>
            </a:r>
            <a:r>
              <a:rPr lang="en-US" altLang="ko-KR" i="1" dirty="0" smtClean="0">
                <a:latin typeface="Book Antiqua" pitchFamily="18" charset="0"/>
              </a:rPr>
              <a:t>Q</a:t>
            </a:r>
            <a:r>
              <a:rPr lang="en-US" altLang="ko-KR" i="1" baseline="-25000" dirty="0" smtClean="0">
                <a:latin typeface="Book Antiqua" pitchFamily="18" charset="0"/>
              </a:rPr>
              <a:t>3</a:t>
            </a:r>
            <a:r>
              <a:rPr lang="ko-KR" altLang="en-US" dirty="0" smtClean="0">
                <a:latin typeface="Book Antiqua" pitchFamily="18" charset="0"/>
              </a:rPr>
              <a:t>에서 </a:t>
            </a:r>
            <a:r>
              <a:rPr lang="en-US" altLang="ko-KR" dirty="0" smtClean="0">
                <a:latin typeface="Book Antiqua" pitchFamily="18" charset="0"/>
              </a:rPr>
              <a:t>3 </a:t>
            </a:r>
            <a:r>
              <a:rPr lang="en-US" altLang="ko-KR" i="1" dirty="0" smtClean="0">
                <a:latin typeface="Book Antiqua" pitchFamily="18" charset="0"/>
              </a:rPr>
              <a:t>I.Q.R </a:t>
            </a:r>
            <a:r>
              <a:rPr lang="ko-KR" altLang="en-US" dirty="0" smtClean="0">
                <a:latin typeface="Book Antiqua" pitchFamily="18" charset="0"/>
              </a:rPr>
              <a:t>만큼 떨어져 있는 값으로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아래쪽 바깥울타리와 위쪽 바깥울타리를 다음과 같이 정의한다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pPr marL="342900" indent="-342900"/>
            <a:r>
              <a:rPr lang="en-US" altLang="ko-KR" dirty="0" smtClean="0">
                <a:latin typeface="Book Antiqua" pitchFamily="18" charset="0"/>
              </a:rPr>
              <a:t>      ․</a:t>
            </a:r>
            <a:r>
              <a:rPr lang="ko-KR" altLang="en-US" dirty="0" smtClean="0">
                <a:latin typeface="Book Antiqua" pitchFamily="18" charset="0"/>
              </a:rPr>
              <a:t>아래쪽 바깥울타리</a:t>
            </a:r>
            <a:r>
              <a:rPr lang="en-US" altLang="ko-KR" dirty="0" smtClean="0">
                <a:latin typeface="Book Antiqua" pitchFamily="18" charset="0"/>
              </a:rPr>
              <a:t>(lower outer fence) :  </a:t>
            </a:r>
            <a:r>
              <a:rPr lang="en-US" altLang="ko-KR" i="1" dirty="0" smtClean="0">
                <a:latin typeface="Book Antiqua" pitchFamily="18" charset="0"/>
              </a:rPr>
              <a:t>F</a:t>
            </a:r>
            <a:r>
              <a:rPr lang="en-US" altLang="ko-KR" i="1" baseline="-25000" dirty="0" smtClean="0">
                <a:latin typeface="Book Antiqua" pitchFamily="18" charset="0"/>
              </a:rPr>
              <a:t>l</a:t>
            </a:r>
            <a:r>
              <a:rPr lang="en-US" altLang="ko-KR" i="1" dirty="0" smtClean="0">
                <a:latin typeface="Book Antiqua" pitchFamily="18" charset="0"/>
              </a:rPr>
              <a:t> = Q</a:t>
            </a:r>
            <a:r>
              <a:rPr lang="en-US" altLang="ko-KR" i="1" baseline="-25000" dirty="0" smtClean="0">
                <a:latin typeface="Book Antiqua" pitchFamily="18" charset="0"/>
              </a:rPr>
              <a:t>1 </a:t>
            </a:r>
            <a:r>
              <a:rPr lang="en-US" altLang="ko-KR" i="1" dirty="0" smtClean="0">
                <a:latin typeface="Book Antiqua" pitchFamily="18" charset="0"/>
              </a:rPr>
              <a:t>– 3 I.Q.R</a:t>
            </a:r>
            <a:endParaRPr lang="en-US" altLang="ko-KR" dirty="0" smtClean="0">
              <a:latin typeface="Book Antiqua" pitchFamily="18" charset="0"/>
            </a:endParaRPr>
          </a:p>
          <a:p>
            <a:pPr marL="342900" indent="-342900"/>
            <a:r>
              <a:rPr lang="en-US" altLang="ko-KR" dirty="0" smtClean="0">
                <a:latin typeface="Book Antiqua" pitchFamily="18" charset="0"/>
              </a:rPr>
              <a:t>      ․</a:t>
            </a:r>
            <a:r>
              <a:rPr lang="ko-KR" altLang="en-US" dirty="0" smtClean="0">
                <a:latin typeface="Book Antiqua" pitchFamily="18" charset="0"/>
              </a:rPr>
              <a:t>위쪽 바깥울타리</a:t>
            </a:r>
            <a:r>
              <a:rPr lang="en-US" altLang="ko-KR" dirty="0" smtClean="0">
                <a:latin typeface="Book Antiqua" pitchFamily="18" charset="0"/>
              </a:rPr>
              <a:t>(upper outer fence) :  </a:t>
            </a:r>
            <a:r>
              <a:rPr lang="en-US" altLang="ko-KR" i="1" dirty="0" smtClean="0">
                <a:latin typeface="Book Antiqua" pitchFamily="18" charset="0"/>
              </a:rPr>
              <a:t>F</a:t>
            </a:r>
            <a:r>
              <a:rPr lang="en-US" altLang="ko-KR" i="1" baseline="-25000" dirty="0" smtClean="0">
                <a:latin typeface="Book Antiqua" pitchFamily="18" charset="0"/>
              </a:rPr>
              <a:t>u</a:t>
            </a:r>
            <a:r>
              <a:rPr lang="en-US" altLang="ko-KR" i="1" dirty="0" smtClean="0">
                <a:latin typeface="Book Antiqua" pitchFamily="18" charset="0"/>
              </a:rPr>
              <a:t> = Q</a:t>
            </a:r>
            <a:r>
              <a:rPr lang="en-US" altLang="ko-KR" i="1" baseline="-25000" dirty="0" smtClean="0">
                <a:latin typeface="Book Antiqua" pitchFamily="18" charset="0"/>
              </a:rPr>
              <a:t>3 </a:t>
            </a:r>
            <a:r>
              <a:rPr lang="en-US" altLang="ko-KR" i="1" dirty="0" smtClean="0">
                <a:latin typeface="Book Antiqua" pitchFamily="18" charset="0"/>
              </a:rPr>
              <a:t>+ 3 I.Q.R</a:t>
            </a:r>
            <a:endParaRPr lang="en-US" altLang="ko-KR" dirty="0" smtClean="0">
              <a:latin typeface="Book Antiqua" pitchFamily="18" charset="0"/>
            </a:endParaRPr>
          </a:p>
          <a:p>
            <a:pPr marL="342900" indent="-342900">
              <a:buFont typeface="Wingdings" pitchFamily="2" charset="2"/>
              <a:buChar char="l"/>
            </a:pPr>
            <a:endParaRPr lang="en-US" altLang="ko-KR" b="1" dirty="0" smtClean="0">
              <a:latin typeface="Book Antiqua" pitchFamily="18" charset="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ko-KR" altLang="en-US" b="1" dirty="0" smtClean="0">
                <a:latin typeface="Book Antiqua" pitchFamily="18" charset="0"/>
              </a:rPr>
              <a:t> </a:t>
            </a:r>
            <a:r>
              <a:rPr lang="ko-KR" altLang="en-US" b="1" dirty="0" err="1" smtClean="0">
                <a:solidFill>
                  <a:srgbClr val="FF0000"/>
                </a:solidFill>
                <a:latin typeface="Book Antiqua" pitchFamily="18" charset="0"/>
              </a:rPr>
              <a:t>인접값</a:t>
            </a:r>
            <a:r>
              <a:rPr lang="en-US" altLang="ko-KR" dirty="0" smtClean="0">
                <a:latin typeface="Book Antiqua" pitchFamily="18" charset="0"/>
              </a:rPr>
              <a:t>(adjacent value) : </a:t>
            </a:r>
            <a:r>
              <a:rPr lang="ko-KR" altLang="en-US" dirty="0" err="1" smtClean="0">
                <a:latin typeface="Book Antiqua" pitchFamily="18" charset="0"/>
              </a:rPr>
              <a:t>안울타리</a:t>
            </a:r>
            <a:r>
              <a:rPr lang="ko-KR" altLang="en-US" dirty="0" smtClean="0">
                <a:latin typeface="Book Antiqua" pitchFamily="18" charset="0"/>
              </a:rPr>
              <a:t> 안에 놓이는 가장 극단적인 </a:t>
            </a:r>
            <a:r>
              <a:rPr lang="ko-KR" altLang="en-US" dirty="0" err="1" smtClean="0">
                <a:latin typeface="Book Antiqua" pitchFamily="18" charset="0"/>
              </a:rPr>
              <a:t>관측값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즉 아래쪽 </a:t>
            </a:r>
            <a:r>
              <a:rPr lang="ko-KR" altLang="en-US" dirty="0" err="1" smtClean="0">
                <a:latin typeface="Book Antiqua" pitchFamily="18" charset="0"/>
              </a:rPr>
              <a:t>안울타리보다</a:t>
            </a:r>
            <a:r>
              <a:rPr lang="ko-KR" altLang="en-US" dirty="0" smtClean="0">
                <a:latin typeface="Book Antiqua" pitchFamily="18" charset="0"/>
              </a:rPr>
              <a:t> 큰 가장 작은 측정값과 위쪽 </a:t>
            </a:r>
            <a:r>
              <a:rPr lang="ko-KR" altLang="en-US" dirty="0" err="1" smtClean="0">
                <a:latin typeface="Book Antiqua" pitchFamily="18" charset="0"/>
              </a:rPr>
              <a:t>안울타리보다</a:t>
            </a:r>
            <a:r>
              <a:rPr lang="ko-KR" altLang="en-US" dirty="0" smtClean="0">
                <a:latin typeface="Book Antiqua" pitchFamily="18" charset="0"/>
              </a:rPr>
              <a:t> 작은 가장 큰 측정값을 의미한다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pPr marL="342900" indent="-342900">
              <a:buFont typeface="Wingdings" pitchFamily="2" charset="2"/>
              <a:buChar char="l"/>
            </a:pPr>
            <a:endParaRPr lang="en-US" altLang="ko-KR" dirty="0" smtClean="0">
              <a:latin typeface="Book Antiqua" pitchFamily="18" charset="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ko-KR" altLang="en-US" b="1" dirty="0" smtClean="0">
                <a:latin typeface="Book Antiqua" pitchFamily="18" charset="0"/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  <a:latin typeface="Book Antiqua" pitchFamily="18" charset="0"/>
              </a:rPr>
              <a:t>보통 </a:t>
            </a:r>
            <a:r>
              <a:rPr lang="ko-KR" altLang="en-US" b="1" dirty="0" err="1" smtClean="0">
                <a:solidFill>
                  <a:srgbClr val="FF0000"/>
                </a:solidFill>
                <a:latin typeface="Book Antiqua" pitchFamily="18" charset="0"/>
              </a:rPr>
              <a:t>특이값</a:t>
            </a:r>
            <a:r>
              <a:rPr lang="en-US" altLang="ko-KR" dirty="0" smtClean="0">
                <a:latin typeface="Book Antiqua" pitchFamily="18" charset="0"/>
              </a:rPr>
              <a:t>(mild outlier) : </a:t>
            </a:r>
            <a:r>
              <a:rPr lang="ko-KR" altLang="en-US" dirty="0" err="1" smtClean="0">
                <a:latin typeface="Book Antiqua" pitchFamily="18" charset="0"/>
              </a:rPr>
              <a:t>안울타리와</a:t>
            </a:r>
            <a:r>
              <a:rPr lang="ko-KR" altLang="en-US" dirty="0" smtClean="0">
                <a:latin typeface="Book Antiqua" pitchFamily="18" charset="0"/>
              </a:rPr>
              <a:t> 바깥울타리 사이에 놓이는 측정값</a:t>
            </a:r>
          </a:p>
          <a:p>
            <a:pPr marL="342900" indent="-342900">
              <a:buFont typeface="Wingdings" pitchFamily="2" charset="2"/>
              <a:buChar char="l"/>
            </a:pPr>
            <a:r>
              <a:rPr lang="ko-KR" altLang="en-US" b="1" dirty="0" smtClean="0">
                <a:latin typeface="Book Antiqua" pitchFamily="18" charset="0"/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  <a:latin typeface="Book Antiqua" pitchFamily="18" charset="0"/>
              </a:rPr>
              <a:t>극단 </a:t>
            </a:r>
            <a:r>
              <a:rPr lang="ko-KR" altLang="en-US" b="1" dirty="0" err="1" smtClean="0">
                <a:solidFill>
                  <a:srgbClr val="FF0000"/>
                </a:solidFill>
                <a:latin typeface="Book Antiqua" pitchFamily="18" charset="0"/>
              </a:rPr>
              <a:t>특이값</a:t>
            </a:r>
            <a:r>
              <a:rPr lang="en-US" altLang="ko-KR" dirty="0" smtClean="0">
                <a:latin typeface="Book Antiqua" pitchFamily="18" charset="0"/>
              </a:rPr>
              <a:t>(extreme outlier) : </a:t>
            </a:r>
            <a:r>
              <a:rPr lang="ko-KR" altLang="en-US" dirty="0" smtClean="0">
                <a:latin typeface="Book Antiqua" pitchFamily="18" charset="0"/>
              </a:rPr>
              <a:t>바깥울타리 외부에 놓이는 측정값</a:t>
            </a:r>
            <a:endParaRPr lang="ko-KR" altLang="en-US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6.4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산포의 척도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54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928662" y="571480"/>
            <a:ext cx="2500330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상자그림</a:t>
            </a:r>
            <a:r>
              <a:rPr lang="en-US" altLang="ko-KR" dirty="0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 </a:t>
            </a:r>
            <a:r>
              <a:rPr lang="ko-KR" altLang="en-US" dirty="0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작성요령</a:t>
            </a:r>
            <a:endParaRPr lang="ko-KR" altLang="en-US" dirty="0">
              <a:solidFill>
                <a:srgbClr val="FFFF00"/>
              </a:solidFill>
              <a:latin typeface="Book Antiqua" pitchFamily="18" charset="0"/>
              <a:ea typeface="휴먼엑스포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5786" y="1219786"/>
            <a:ext cx="79296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dirty="0" smtClean="0">
                <a:latin typeface="Book Antiqua" pitchFamily="18" charset="0"/>
              </a:rPr>
              <a:t>자료를 </a:t>
            </a:r>
            <a:r>
              <a:rPr lang="ko-KR" altLang="en-US" dirty="0" err="1" smtClean="0">
                <a:latin typeface="Book Antiqua" pitchFamily="18" charset="0"/>
              </a:rPr>
              <a:t>크기순으로</a:t>
            </a:r>
            <a:r>
              <a:rPr lang="ko-KR" altLang="en-US" dirty="0" smtClean="0">
                <a:latin typeface="Book Antiqua" pitchFamily="18" charset="0"/>
              </a:rPr>
              <a:t> 나열하여 사분위수 </a:t>
            </a:r>
            <a:r>
              <a:rPr lang="en-US" altLang="ko-KR" i="1" dirty="0" smtClean="0">
                <a:latin typeface="Book Antiqua" pitchFamily="18" charset="0"/>
              </a:rPr>
              <a:t>Q</a:t>
            </a:r>
            <a:r>
              <a:rPr lang="en-US" altLang="ko-KR" i="1" baseline="-25000" dirty="0" smtClean="0">
                <a:latin typeface="Book Antiqua" pitchFamily="18" charset="0"/>
              </a:rPr>
              <a:t>1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en-US" altLang="ko-KR" i="1" dirty="0" smtClean="0">
                <a:latin typeface="Book Antiqua" pitchFamily="18" charset="0"/>
              </a:rPr>
              <a:t>Q</a:t>
            </a:r>
            <a:r>
              <a:rPr lang="en-US" altLang="ko-KR" i="1" baseline="-25000" dirty="0" smtClean="0">
                <a:latin typeface="Book Antiqua" pitchFamily="18" charset="0"/>
              </a:rPr>
              <a:t>2 </a:t>
            </a:r>
            <a:r>
              <a:rPr lang="ko-KR" altLang="en-US" dirty="0" smtClean="0">
                <a:latin typeface="Book Antiqua" pitchFamily="18" charset="0"/>
              </a:rPr>
              <a:t>그리고 </a:t>
            </a:r>
            <a:r>
              <a:rPr lang="en-US" altLang="ko-KR" i="1" dirty="0" smtClean="0">
                <a:latin typeface="Book Antiqua" pitchFamily="18" charset="0"/>
              </a:rPr>
              <a:t>Q</a:t>
            </a:r>
            <a:r>
              <a:rPr lang="en-US" altLang="ko-KR" i="1" baseline="-25000" dirty="0" smtClean="0">
                <a:latin typeface="Book Antiqua" pitchFamily="18" charset="0"/>
              </a:rPr>
              <a:t>3</a:t>
            </a:r>
            <a:r>
              <a:rPr lang="ko-KR" altLang="en-US" dirty="0" smtClean="0">
                <a:latin typeface="Book Antiqua" pitchFamily="18" charset="0"/>
              </a:rPr>
              <a:t>을 구한다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 smtClean="0">
                <a:latin typeface="Book Antiqua" pitchFamily="18" charset="0"/>
              </a:rPr>
              <a:t>사분위수범위 </a:t>
            </a:r>
            <a:r>
              <a:rPr lang="en-US" altLang="ko-KR" dirty="0" smtClean="0">
                <a:latin typeface="Book Antiqua" pitchFamily="18" charset="0"/>
              </a:rPr>
              <a:t>I.Q.R = </a:t>
            </a:r>
            <a:r>
              <a:rPr lang="en-US" altLang="ko-KR" i="1" dirty="0" smtClean="0">
                <a:latin typeface="Book Antiqua" pitchFamily="18" charset="0"/>
              </a:rPr>
              <a:t>Q</a:t>
            </a:r>
            <a:r>
              <a:rPr lang="en-US" altLang="ko-KR" i="1" baseline="-25000" dirty="0" smtClean="0">
                <a:latin typeface="Book Antiqua" pitchFamily="18" charset="0"/>
              </a:rPr>
              <a:t>3 </a:t>
            </a:r>
            <a:r>
              <a:rPr lang="en-US" altLang="ko-KR" dirty="0" smtClean="0">
                <a:latin typeface="Book Antiqua" pitchFamily="18" charset="0"/>
              </a:rPr>
              <a:t>–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Q</a:t>
            </a:r>
            <a:r>
              <a:rPr lang="en-US" altLang="ko-KR" i="1" baseline="-25000" dirty="0" smtClean="0">
                <a:latin typeface="Book Antiqua" pitchFamily="18" charset="0"/>
              </a:rPr>
              <a:t>1</a:t>
            </a:r>
            <a:r>
              <a:rPr lang="ko-KR" altLang="en-US" dirty="0" smtClean="0">
                <a:latin typeface="Book Antiqua" pitchFamily="18" charset="0"/>
              </a:rPr>
              <a:t>을 구한다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Q</a:t>
            </a:r>
            <a:r>
              <a:rPr lang="en-US" altLang="ko-KR" i="1" baseline="-25000" dirty="0" smtClean="0">
                <a:latin typeface="Book Antiqua" pitchFamily="18" charset="0"/>
              </a:rPr>
              <a:t>1</a:t>
            </a:r>
            <a:r>
              <a:rPr lang="ko-KR" altLang="en-US" dirty="0" smtClean="0">
                <a:latin typeface="Book Antiqua" pitchFamily="18" charset="0"/>
              </a:rPr>
              <a:t>과 </a:t>
            </a:r>
            <a:r>
              <a:rPr lang="en-US" altLang="ko-KR" i="1" dirty="0" smtClean="0">
                <a:latin typeface="Book Antiqua" pitchFamily="18" charset="0"/>
              </a:rPr>
              <a:t>Q</a:t>
            </a:r>
            <a:r>
              <a:rPr lang="en-US" altLang="ko-KR" i="1" baseline="-25000" dirty="0" smtClean="0">
                <a:latin typeface="Book Antiqua" pitchFamily="18" charset="0"/>
              </a:rPr>
              <a:t>3</a:t>
            </a:r>
            <a:r>
              <a:rPr lang="ko-KR" altLang="en-US" dirty="0" smtClean="0">
                <a:latin typeface="Book Antiqua" pitchFamily="18" charset="0"/>
              </a:rPr>
              <a:t>을 직사각형의 상자로 연결하고 중앙값 </a:t>
            </a:r>
            <a:r>
              <a:rPr lang="en-US" altLang="ko-KR" i="1" dirty="0" smtClean="0">
                <a:latin typeface="Book Antiqua" pitchFamily="18" charset="0"/>
              </a:rPr>
              <a:t>Q</a:t>
            </a:r>
            <a:r>
              <a:rPr lang="en-US" altLang="ko-KR" i="1" baseline="-25000" dirty="0" smtClean="0">
                <a:latin typeface="Book Antiqua" pitchFamily="18" charset="0"/>
              </a:rPr>
              <a:t>2</a:t>
            </a:r>
            <a:r>
              <a:rPr lang="ko-KR" altLang="en-US" dirty="0" smtClean="0">
                <a:latin typeface="Book Antiqua" pitchFamily="18" charset="0"/>
              </a:rPr>
              <a:t>의 위치에 </a:t>
            </a:r>
            <a:r>
              <a:rPr lang="en-US" altLang="ko-KR" dirty="0" smtClean="0">
                <a:latin typeface="Book Antiqua" pitchFamily="18" charset="0"/>
              </a:rPr>
              <a:t>+ </a:t>
            </a:r>
            <a:r>
              <a:rPr lang="ko-KR" altLang="en-US" dirty="0" smtClean="0">
                <a:latin typeface="Book Antiqua" pitchFamily="18" charset="0"/>
              </a:rPr>
              <a:t>표시를 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b="1" dirty="0" smtClean="0">
              <a:latin typeface="Book Antiqua" pitchFamily="18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 err="1" smtClean="0">
                <a:latin typeface="Book Antiqua" pitchFamily="18" charset="0"/>
              </a:rPr>
              <a:t>안울타리를</a:t>
            </a:r>
            <a:r>
              <a:rPr lang="ko-KR" altLang="en-US" dirty="0" smtClean="0">
                <a:latin typeface="Book Antiqua" pitchFamily="18" charset="0"/>
              </a:rPr>
              <a:t> 구하고 </a:t>
            </a:r>
            <a:r>
              <a:rPr lang="ko-KR" altLang="en-US" dirty="0" err="1" smtClean="0">
                <a:latin typeface="Book Antiqua" pitchFamily="18" charset="0"/>
              </a:rPr>
              <a:t>인접값에</a:t>
            </a:r>
            <a:r>
              <a:rPr lang="ko-KR" altLang="en-US" dirty="0" smtClean="0">
                <a:latin typeface="Book Antiqua" pitchFamily="18" charset="0"/>
              </a:rPr>
              <a:t> 기호 “</a:t>
            </a:r>
            <a:r>
              <a:rPr lang="en-US" altLang="ko-KR" dirty="0" smtClean="0">
                <a:latin typeface="Book Antiqua" pitchFamily="18" charset="0"/>
              </a:rPr>
              <a:t>|”</a:t>
            </a:r>
            <a:r>
              <a:rPr lang="ko-KR" altLang="en-US" dirty="0" smtClean="0">
                <a:latin typeface="Book Antiqua" pitchFamily="18" charset="0"/>
              </a:rPr>
              <a:t>로 표시한 후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en-US" altLang="ko-KR" i="1" dirty="0" smtClean="0">
                <a:latin typeface="Book Antiqua" pitchFamily="18" charset="0"/>
              </a:rPr>
              <a:t>Q</a:t>
            </a:r>
            <a:r>
              <a:rPr lang="en-US" altLang="ko-KR" i="1" baseline="-25000" dirty="0" smtClean="0">
                <a:latin typeface="Book Antiqua" pitchFamily="18" charset="0"/>
              </a:rPr>
              <a:t>1</a:t>
            </a:r>
            <a:r>
              <a:rPr lang="ko-KR" altLang="en-US" dirty="0" smtClean="0">
                <a:latin typeface="Book Antiqua" pitchFamily="18" charset="0"/>
              </a:rPr>
              <a:t>과 </a:t>
            </a:r>
            <a:r>
              <a:rPr lang="en-US" altLang="ko-KR" i="1" dirty="0" smtClean="0">
                <a:latin typeface="Book Antiqua" pitchFamily="18" charset="0"/>
              </a:rPr>
              <a:t>Q</a:t>
            </a:r>
            <a:r>
              <a:rPr lang="en-US" altLang="ko-KR" i="1" baseline="-25000" dirty="0" smtClean="0">
                <a:latin typeface="Book Antiqua" pitchFamily="18" charset="0"/>
              </a:rPr>
              <a:t>3</a:t>
            </a:r>
            <a:r>
              <a:rPr lang="ko-KR" altLang="en-US" dirty="0" smtClean="0">
                <a:latin typeface="Book Antiqua" pitchFamily="18" charset="0"/>
              </a:rPr>
              <a:t>으로부터 </a:t>
            </a:r>
            <a:r>
              <a:rPr lang="ko-KR" altLang="en-US" dirty="0" err="1" smtClean="0">
                <a:latin typeface="Book Antiqua" pitchFamily="18" charset="0"/>
              </a:rPr>
              <a:t>인접값까지</a:t>
            </a:r>
            <a:r>
              <a:rPr lang="ko-KR" altLang="en-US" dirty="0" smtClean="0">
                <a:latin typeface="Book Antiqua" pitchFamily="18" charset="0"/>
              </a:rPr>
              <a:t> 직선으로 연결하여 상자그림의 날개부분을 작성한다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 smtClean="0">
                <a:latin typeface="Book Antiqua" pitchFamily="18" charset="0"/>
              </a:rPr>
              <a:t>바깥울타리를 구하여 관측 가능한 보통 </a:t>
            </a:r>
            <a:r>
              <a:rPr lang="ko-KR" altLang="en-US" dirty="0" err="1" smtClean="0">
                <a:latin typeface="Book Antiqua" pitchFamily="18" charset="0"/>
              </a:rPr>
              <a:t>특이값의</a:t>
            </a:r>
            <a:r>
              <a:rPr lang="ko-KR" altLang="en-US" dirty="0" smtClean="0">
                <a:latin typeface="Book Antiqua" pitchFamily="18" charset="0"/>
              </a:rPr>
              <a:t> 위치에 “○”</a:t>
            </a:r>
            <a:r>
              <a:rPr lang="ko-KR" altLang="en-US" dirty="0" err="1" smtClean="0">
                <a:latin typeface="Book Antiqua" pitchFamily="18" charset="0"/>
              </a:rPr>
              <a:t>를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그리고 극단 </a:t>
            </a:r>
            <a:r>
              <a:rPr lang="ko-KR" altLang="en-US" dirty="0" err="1" smtClean="0">
                <a:latin typeface="Book Antiqua" pitchFamily="18" charset="0"/>
              </a:rPr>
              <a:t>특이값의</a:t>
            </a:r>
            <a:r>
              <a:rPr lang="ko-KR" altLang="en-US" dirty="0" smtClean="0">
                <a:latin typeface="Book Antiqua" pitchFamily="18" charset="0"/>
              </a:rPr>
              <a:t> 위치에 “</a:t>
            </a:r>
            <a:r>
              <a:rPr lang="en-US" altLang="ko-KR" dirty="0" smtClean="0">
                <a:latin typeface="Book Antiqua" pitchFamily="18" charset="0"/>
              </a:rPr>
              <a:t>×”</a:t>
            </a:r>
            <a:r>
              <a:rPr lang="ko-KR" altLang="en-US" dirty="0" smtClean="0">
                <a:latin typeface="Book Antiqua" pitchFamily="18" charset="0"/>
              </a:rPr>
              <a:t>로 표시한다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>
              <a:latin typeface="Book Antiqua" pitchFamily="18" charset="0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562419" y="3826806"/>
            <a:ext cx="7956777" cy="2106928"/>
            <a:chOff x="562419" y="3826806"/>
            <a:chExt cx="7956777" cy="2106928"/>
          </a:xfrm>
        </p:grpSpPr>
        <p:sp>
          <p:nvSpPr>
            <p:cNvPr id="8" name="직사각형 7"/>
            <p:cNvSpPr/>
            <p:nvPr/>
          </p:nvSpPr>
          <p:spPr>
            <a:xfrm>
              <a:off x="3143240" y="4808832"/>
              <a:ext cx="2143140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39514" y="4757942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+</a:t>
              </a:r>
              <a:endParaRPr lang="ko-KR" altLang="en-US" dirty="0"/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2357422" y="4951708"/>
              <a:ext cx="78581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rot="5400000" flipH="1" flipV="1">
              <a:off x="999306" y="4971462"/>
              <a:ext cx="28575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rot="5400000" flipH="1" flipV="1">
              <a:off x="2214590" y="4960394"/>
              <a:ext cx="28575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rot="5400000" flipH="1" flipV="1">
              <a:off x="5510541" y="4950914"/>
              <a:ext cx="28575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rot="5400000" flipH="1" flipV="1">
              <a:off x="7179788" y="4950120"/>
              <a:ext cx="28575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5286380" y="4951708"/>
              <a:ext cx="35719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7" name="Object 2"/>
            <p:cNvGraphicFramePr>
              <a:graphicFrameLocks noChangeAspect="1"/>
            </p:cNvGraphicFramePr>
            <p:nvPr/>
          </p:nvGraphicFramePr>
          <p:xfrm>
            <a:off x="1311239" y="4843505"/>
            <a:ext cx="188927" cy="205814"/>
          </p:xfrm>
          <a:graphic>
            <a:graphicData uri="http://schemas.openxmlformats.org/presentationml/2006/ole">
              <p:oleObj spid="_x0000_s763905" name="Equation" r:id="rId4" imgW="126720" imgH="139680" progId="Equation.DSMT4">
                <p:embed/>
              </p:oleObj>
            </a:graphicData>
          </a:graphic>
        </p:graphicFrame>
        <p:graphicFrame>
          <p:nvGraphicFramePr>
            <p:cNvPr id="18" name="Object 3"/>
            <p:cNvGraphicFramePr>
              <a:graphicFrameLocks noChangeAspect="1"/>
            </p:cNvGraphicFramePr>
            <p:nvPr/>
          </p:nvGraphicFramePr>
          <p:xfrm>
            <a:off x="785786" y="4854623"/>
            <a:ext cx="171450" cy="187325"/>
          </p:xfrm>
          <a:graphic>
            <a:graphicData uri="http://schemas.openxmlformats.org/presentationml/2006/ole">
              <p:oleObj spid="_x0000_s763906" name="Equation" r:id="rId5" imgW="114120" imgH="126720" progId="Equation.DSMT4">
                <p:embed/>
              </p:oleObj>
            </a:graphicData>
          </a:graphic>
        </p:graphicFrame>
        <p:graphicFrame>
          <p:nvGraphicFramePr>
            <p:cNvPr id="19" name="Object 4"/>
            <p:cNvGraphicFramePr>
              <a:graphicFrameLocks noChangeAspect="1"/>
            </p:cNvGraphicFramePr>
            <p:nvPr/>
          </p:nvGraphicFramePr>
          <p:xfrm>
            <a:off x="6929454" y="4845044"/>
            <a:ext cx="188913" cy="206375"/>
          </p:xfrm>
          <a:graphic>
            <a:graphicData uri="http://schemas.openxmlformats.org/presentationml/2006/ole">
              <p:oleObj spid="_x0000_s763907" name="Equation" r:id="rId6" imgW="126720" imgH="139680" progId="Equation.DSMT4">
                <p:embed/>
              </p:oleObj>
            </a:graphicData>
          </a:graphic>
        </p:graphicFrame>
        <p:graphicFrame>
          <p:nvGraphicFramePr>
            <p:cNvPr id="20" name="Object 5"/>
            <p:cNvGraphicFramePr>
              <a:graphicFrameLocks noChangeAspect="1"/>
            </p:cNvGraphicFramePr>
            <p:nvPr/>
          </p:nvGraphicFramePr>
          <p:xfrm>
            <a:off x="7518421" y="4856157"/>
            <a:ext cx="171450" cy="187325"/>
          </p:xfrm>
          <a:graphic>
            <a:graphicData uri="http://schemas.openxmlformats.org/presentationml/2006/ole">
              <p:oleObj spid="_x0000_s763908" name="Equation" r:id="rId7" imgW="114120" imgH="126720" progId="Equation.DSMT4">
                <p:embed/>
              </p:oleObj>
            </a:graphicData>
          </a:graphic>
        </p:graphicFrame>
        <p:graphicFrame>
          <p:nvGraphicFramePr>
            <p:cNvPr id="21" name="Object 6"/>
            <p:cNvGraphicFramePr>
              <a:graphicFrameLocks noChangeAspect="1"/>
            </p:cNvGraphicFramePr>
            <p:nvPr/>
          </p:nvGraphicFramePr>
          <p:xfrm>
            <a:off x="1527175" y="4845044"/>
            <a:ext cx="188913" cy="204788"/>
          </p:xfrm>
          <a:graphic>
            <a:graphicData uri="http://schemas.openxmlformats.org/presentationml/2006/ole">
              <p:oleObj spid="_x0000_s763909" name="Equation" r:id="rId8" imgW="126720" imgH="139680" progId="Equation.DSMT4">
                <p:embed/>
              </p:oleObj>
            </a:graphicData>
          </a:graphic>
        </p:graphicFrame>
        <p:graphicFrame>
          <p:nvGraphicFramePr>
            <p:cNvPr id="23" name="Object 7"/>
            <p:cNvGraphicFramePr>
              <a:graphicFrameLocks noChangeAspect="1"/>
            </p:cNvGraphicFramePr>
            <p:nvPr/>
          </p:nvGraphicFramePr>
          <p:xfrm>
            <a:off x="5929322" y="4845044"/>
            <a:ext cx="188912" cy="206375"/>
          </p:xfrm>
          <a:graphic>
            <a:graphicData uri="http://schemas.openxmlformats.org/presentationml/2006/ole">
              <p:oleObj spid="_x0000_s763910" name="Equation" r:id="rId9" imgW="126720" imgH="139680" progId="Equation.DSMT4">
                <p:embed/>
              </p:oleObj>
            </a:graphicData>
          </a:graphic>
        </p:graphicFrame>
        <p:cxnSp>
          <p:nvCxnSpPr>
            <p:cNvPr id="24" name="직선 연결선 23"/>
            <p:cNvCxnSpPr/>
            <p:nvPr/>
          </p:nvCxnSpPr>
          <p:spPr>
            <a:xfrm>
              <a:off x="714348" y="5523212"/>
              <a:ext cx="71438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884515" y="3830954"/>
              <a:ext cx="9286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err="1" smtClean="0"/>
                <a:t>인접값</a:t>
              </a:r>
              <a:r>
                <a:rPr lang="en-US" altLang="ko-KR" sz="1400" b="1" dirty="0" smtClean="0"/>
                <a:t> </a:t>
              </a:r>
              <a:endParaRPr lang="ko-KR" altLang="en-US" sz="14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196836" y="3830954"/>
              <a:ext cx="9286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err="1" smtClean="0"/>
                <a:t>인접값</a:t>
              </a:r>
              <a:r>
                <a:rPr lang="en-US" altLang="ko-KR" sz="1400" b="1" dirty="0" smtClean="0"/>
                <a:t> </a:t>
              </a:r>
              <a:endParaRPr lang="ko-KR" altLang="en-US" sz="1400" b="1" dirty="0"/>
            </a:p>
          </p:txBody>
        </p:sp>
        <p:cxnSp>
          <p:nvCxnSpPr>
            <p:cNvPr id="27" name="직선 화살표 연결선 26"/>
            <p:cNvCxnSpPr/>
            <p:nvPr/>
          </p:nvCxnSpPr>
          <p:spPr>
            <a:xfrm rot="5400000">
              <a:off x="2106595" y="4415923"/>
              <a:ext cx="500066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 rot="5400000">
              <a:off x="5401796" y="4415129"/>
              <a:ext cx="500066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62419" y="3826806"/>
              <a:ext cx="11872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바깥울타리</a:t>
              </a:r>
              <a:r>
                <a:rPr lang="en-US" altLang="ko-KR" sz="1400" b="1" dirty="0" smtClean="0"/>
                <a:t> </a:t>
              </a:r>
              <a:endParaRPr lang="ko-KR" altLang="en-US" sz="14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59419" y="3826806"/>
              <a:ext cx="11520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바깥울타리</a:t>
              </a:r>
              <a:r>
                <a:rPr lang="en-US" altLang="ko-KR" sz="1400" b="1" dirty="0" smtClean="0"/>
                <a:t> </a:t>
              </a:r>
              <a:endParaRPr lang="ko-KR" altLang="en-US" sz="1400" b="1" dirty="0"/>
            </a:p>
          </p:txBody>
        </p:sp>
        <p:cxnSp>
          <p:nvCxnSpPr>
            <p:cNvPr id="31" name="직선 화살표 연결선 30"/>
            <p:cNvCxnSpPr/>
            <p:nvPr/>
          </p:nvCxnSpPr>
          <p:spPr>
            <a:xfrm rot="5400000">
              <a:off x="892149" y="4411775"/>
              <a:ext cx="500066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 rot="5400000">
              <a:off x="7072029" y="4410981"/>
              <a:ext cx="500066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857488" y="5594650"/>
              <a:ext cx="5715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i="1" dirty="0" smtClean="0">
                  <a:latin typeface="Book Antiqua" pitchFamily="18" charset="0"/>
                </a:rPr>
                <a:t>Q</a:t>
              </a:r>
              <a:r>
                <a:rPr lang="en-US" altLang="ko-KR" sz="1600" i="1" baseline="-25000" dirty="0" smtClean="0">
                  <a:latin typeface="Book Antiqua" pitchFamily="18" charset="0"/>
                </a:rPr>
                <a:t>1</a:t>
              </a:r>
              <a:endParaRPr lang="ko-KR" altLang="en-US" sz="1600" i="1" baseline="-25000" dirty="0">
                <a:latin typeface="Book Antiqua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705691" y="5595180"/>
              <a:ext cx="5715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i="1" dirty="0" smtClean="0">
                  <a:latin typeface="Book Antiqua" pitchFamily="18" charset="0"/>
                </a:rPr>
                <a:t>Q</a:t>
              </a:r>
              <a:r>
                <a:rPr lang="en-US" altLang="ko-KR" sz="1600" i="1" baseline="-25000" dirty="0" smtClean="0">
                  <a:latin typeface="Book Antiqua" pitchFamily="18" charset="0"/>
                </a:rPr>
                <a:t>2</a:t>
              </a:r>
              <a:endParaRPr lang="ko-KR" altLang="en-US" sz="1600" i="1" baseline="-25000" dirty="0">
                <a:latin typeface="Book Antiqua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000628" y="5594650"/>
              <a:ext cx="5715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i="1" dirty="0" smtClean="0">
                  <a:latin typeface="Book Antiqua" pitchFamily="18" charset="0"/>
                </a:rPr>
                <a:t>Q</a:t>
              </a:r>
              <a:r>
                <a:rPr lang="en-US" altLang="ko-KR" sz="1600" i="1" baseline="-25000" dirty="0" smtClean="0">
                  <a:latin typeface="Book Antiqua" pitchFamily="18" charset="0"/>
                </a:rPr>
                <a:t>3</a:t>
              </a:r>
              <a:endParaRPr lang="ko-KR" altLang="en-US" sz="1600" i="1" baseline="-25000" dirty="0">
                <a:latin typeface="Book Antiqua" pitchFamily="18" charset="0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 rot="5400000" flipH="1" flipV="1">
              <a:off x="795633" y="5523212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5400000" flipH="1" flipV="1">
              <a:off x="1322858" y="5522418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5400000" flipH="1" flipV="1">
              <a:off x="1554292" y="5531471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rot="5400000" flipH="1" flipV="1">
              <a:off x="7518270" y="5531471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rot="5400000" flipH="1" flipV="1">
              <a:off x="5948222" y="5531471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rot="5400000" flipH="1" flipV="1">
              <a:off x="6937713" y="5531471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rot="5400000" flipH="1" flipV="1">
              <a:off x="3072596" y="5522418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rot="5400000" flipH="1" flipV="1">
              <a:off x="3911746" y="5531471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rot="5400000" flipH="1" flipV="1">
              <a:off x="5215736" y="5531471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152029" y="4451642"/>
              <a:ext cx="11872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보통 </a:t>
              </a:r>
              <a:r>
                <a:rPr lang="ko-KR" altLang="en-US" sz="1400" b="1" dirty="0" err="1" smtClean="0"/>
                <a:t>특이값</a:t>
              </a:r>
              <a:r>
                <a:rPr lang="en-US" altLang="ko-KR" sz="1400" b="1" dirty="0" smtClean="0"/>
                <a:t> </a:t>
              </a:r>
              <a:endParaRPr lang="ko-KR" altLang="en-US" sz="14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331909" y="4455561"/>
              <a:ext cx="11872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극단 </a:t>
              </a:r>
              <a:r>
                <a:rPr lang="ko-KR" altLang="en-US" sz="1400" b="1" dirty="0" err="1" smtClean="0"/>
                <a:t>특이값</a:t>
              </a:r>
              <a:r>
                <a:rPr lang="en-US" altLang="ko-KR" sz="1400" b="1" dirty="0" smtClean="0"/>
                <a:t> </a:t>
              </a:r>
              <a:endParaRPr lang="ko-KR" altLang="en-US" sz="1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6.4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산포의 척도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55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34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TextBox 26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3943183"/>
            <a:ext cx="81439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① 이 자료를 크기 순서로 재배열하여 다음과 같이 사분위수를 구한다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r>
              <a:rPr lang="ko-KR" altLang="en-US" dirty="0" smtClean="0">
                <a:latin typeface="Book Antiqua" pitchFamily="18" charset="0"/>
              </a:rPr>
              <a:t>그러므로 사분위수 범위는 </a:t>
            </a:r>
            <a:r>
              <a:rPr lang="en-US" altLang="ko-KR" dirty="0" smtClean="0">
                <a:latin typeface="Book Antiqua" pitchFamily="18" charset="0"/>
              </a:rPr>
              <a:t>I.Q.R = </a:t>
            </a:r>
            <a:r>
              <a:rPr lang="en-US" altLang="ko-KR" i="1" dirty="0" smtClean="0">
                <a:latin typeface="Book Antiqua" pitchFamily="18" charset="0"/>
              </a:rPr>
              <a:t>Q</a:t>
            </a:r>
            <a:r>
              <a:rPr lang="en-US" altLang="ko-KR" i="1" baseline="-25000" dirty="0" smtClean="0">
                <a:latin typeface="Book Antiqua" pitchFamily="18" charset="0"/>
              </a:rPr>
              <a:t>3 </a:t>
            </a:r>
            <a:r>
              <a:rPr lang="en-US" altLang="ko-KR" dirty="0" smtClean="0">
                <a:latin typeface="Book Antiqua" pitchFamily="18" charset="0"/>
              </a:rPr>
              <a:t>–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Q</a:t>
            </a:r>
            <a:r>
              <a:rPr lang="en-US" altLang="ko-KR" i="1" baseline="-25000" dirty="0" smtClean="0">
                <a:latin typeface="Book Antiqua" pitchFamily="18" charset="0"/>
              </a:rPr>
              <a:t>1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dirty="0" smtClean="0">
                <a:latin typeface="Book Antiqua" pitchFamily="18" charset="0"/>
              </a:rPr>
              <a:t>= 50.6 – 49.5 = 1.1</a:t>
            </a:r>
            <a:r>
              <a:rPr lang="ko-KR" altLang="en-US" dirty="0" smtClean="0">
                <a:latin typeface="Book Antiqua" pitchFamily="18" charset="0"/>
              </a:rPr>
              <a:t>이다</a:t>
            </a:r>
            <a:r>
              <a:rPr lang="en-US" altLang="ko-KR" dirty="0" smtClean="0">
                <a:latin typeface="Book Antiqua" pitchFamily="18" charset="0"/>
              </a:rPr>
              <a:t>. </a:t>
            </a:r>
          </a:p>
          <a:p>
            <a:endParaRPr lang="en-US" altLang="ko-KR" dirty="0" smtClean="0">
              <a:latin typeface="Book Antiqua" pitchFamily="18" charset="0"/>
            </a:endParaRPr>
          </a:p>
          <a:p>
            <a:r>
              <a:rPr lang="ko-KR" altLang="en-US" dirty="0" smtClean="0">
                <a:latin typeface="Book Antiqua" pitchFamily="18" charset="0"/>
              </a:rPr>
              <a:t>② </a:t>
            </a:r>
            <a:r>
              <a:rPr lang="ko-KR" altLang="en-US" dirty="0" err="1" smtClean="0">
                <a:latin typeface="Book Antiqua" pitchFamily="18" charset="0"/>
              </a:rPr>
              <a:t>안울타리와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ko-KR" altLang="en-US" dirty="0" err="1" smtClean="0">
                <a:latin typeface="Book Antiqua" pitchFamily="18" charset="0"/>
              </a:rPr>
              <a:t>인접값을</a:t>
            </a:r>
            <a:r>
              <a:rPr lang="ko-KR" altLang="en-US" dirty="0" smtClean="0">
                <a:latin typeface="Book Antiqua" pitchFamily="18" charset="0"/>
              </a:rPr>
              <a:t> 구하고</a:t>
            </a:r>
            <a:r>
              <a:rPr lang="en-US" altLang="ko-KR" i="1" dirty="0" smtClean="0">
                <a:latin typeface="Book Antiqua" pitchFamily="18" charset="0"/>
              </a:rPr>
              <a:t>, Q</a:t>
            </a:r>
            <a:r>
              <a:rPr lang="en-US" altLang="ko-KR" i="1" baseline="-25000" dirty="0" smtClean="0">
                <a:latin typeface="Book Antiqua" pitchFamily="18" charset="0"/>
              </a:rPr>
              <a:t>1</a:t>
            </a:r>
            <a:r>
              <a:rPr lang="en-US" altLang="ko-KR" i="1" dirty="0" smtClean="0">
                <a:latin typeface="Book Antiqua" pitchFamily="18" charset="0"/>
              </a:rPr>
              <a:t>, Q</a:t>
            </a:r>
            <a:r>
              <a:rPr lang="en-US" altLang="ko-KR" i="1" baseline="-25000" dirty="0" smtClean="0">
                <a:latin typeface="Book Antiqua" pitchFamily="18" charset="0"/>
              </a:rPr>
              <a:t>3</a:t>
            </a:r>
            <a:r>
              <a:rPr lang="ko-KR" altLang="en-US" dirty="0" smtClean="0">
                <a:latin typeface="Book Antiqua" pitchFamily="18" charset="0"/>
              </a:rPr>
              <a:t>과 인접값을 연결한다</a:t>
            </a:r>
            <a:r>
              <a:rPr lang="en-US" altLang="ko-KR" dirty="0" smtClean="0">
                <a:latin typeface="Book Antiqua" pitchFamily="18" charset="0"/>
              </a:rPr>
              <a:t>. 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endParaRPr lang="en-US" altLang="ko-KR" dirty="0">
              <a:latin typeface="Book Antiqu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2842" y="550932"/>
            <a:ext cx="7663934" cy="286232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2]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볼트의 머리 직경에 대한 다음 자료의 사분위수범위를 구하고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상자그림을 그려라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endParaRPr lang="en-US" altLang="ko-KR" dirty="0" smtClean="0">
              <a:solidFill>
                <a:schemeClr val="accent1"/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accent1"/>
              </a:solidFill>
              <a:latin typeface="Book Antiqua" pitchFamily="18" charset="0"/>
            </a:endParaRP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500034" y="3569900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714480" y="1438464"/>
          <a:ext cx="5715040" cy="1847660"/>
        </p:xfrm>
        <a:graphic>
          <a:graphicData uri="http://schemas.openxmlformats.org/drawingml/2006/table">
            <a:tbl>
              <a:tblPr/>
              <a:tblGrid>
                <a:gridCol w="5715040"/>
              </a:tblGrid>
              <a:tr h="1686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Book Antiqua" pitchFamily="18" charset="0"/>
                          <a:ea typeface="휴먼명조"/>
                        </a:rPr>
                        <a:t>50.5 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휴먼명조"/>
                        </a:rPr>
                        <a:t>48.7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Book Antiqua" pitchFamily="18" charset="0"/>
                          <a:ea typeface="휴먼명조"/>
                        </a:rPr>
                        <a:t> 50.5  49.1  50.4 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휴먼명조"/>
                        </a:rPr>
                        <a:t>51.2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Book Antiqua" pitchFamily="18" charset="0"/>
                          <a:ea typeface="휴먼명조"/>
                        </a:rPr>
                        <a:t> 50.4  49.9  50.0 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휴먼명조"/>
                        </a:rPr>
                        <a:t>50.4</a:t>
                      </a:r>
                      <a:endParaRPr lang="en-US" sz="18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Book Antiqua" pitchFamily="18" charset="0"/>
                          <a:ea typeface="휴먼명조"/>
                        </a:rPr>
                        <a:t>50.7 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휴먼명조"/>
                        </a:rPr>
                        <a:t>49.3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Book Antiqua" pitchFamily="18" charset="0"/>
                          <a:ea typeface="휴먼명조"/>
                        </a:rPr>
                        <a:t> 50.8 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휴먼명조"/>
                        </a:rPr>
                        <a:t>49.8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Book Antiqua" pitchFamily="18" charset="0"/>
                          <a:ea typeface="휴먼명조"/>
                        </a:rPr>
                        <a:t> 48.9  49.0  49.5  49.9  49.7 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휴먼명조"/>
                        </a:rPr>
                        <a:t>51.3</a:t>
                      </a:r>
                      <a:endParaRPr lang="en-US" sz="18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휴먼명조"/>
                        </a:rPr>
                        <a:t>51.0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Book Antiqua" pitchFamily="18" charset="0"/>
                          <a:ea typeface="휴먼명조"/>
                        </a:rPr>
                        <a:t> 49.5  49.9 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휴먼명조"/>
                        </a:rPr>
                        <a:t>49.6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Book Antiqua" pitchFamily="18" charset="0"/>
                          <a:ea typeface="휴먼명조"/>
                        </a:rPr>
                        <a:t> 50.5  50.3 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휴먼명조"/>
                        </a:rPr>
                        <a:t>48.9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Book Antiqua" pitchFamily="18" charset="0"/>
                          <a:ea typeface="휴먼명조"/>
                        </a:rPr>
                        <a:t> 49.2  51.2 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휴먼명조"/>
                        </a:rPr>
                        <a:t>48.0</a:t>
                      </a:r>
                      <a:endParaRPr lang="en-US" sz="18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휴먼명조"/>
                        </a:rPr>
                        <a:t>49.8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Book Antiqua" pitchFamily="18" charset="0"/>
                          <a:ea typeface="휴먼명조"/>
                        </a:rPr>
                        <a:t> 49.1  48.8  51.7 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휴먼명조"/>
                        </a:rPr>
                        <a:t>49.7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Book Antiqua" pitchFamily="18" charset="0"/>
                          <a:ea typeface="휴먼명조"/>
                        </a:rPr>
                        <a:t> 50.3  50.6  50.0  49.6 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휴먼명조"/>
                        </a:rPr>
                        <a:t>51.2</a:t>
                      </a:r>
                      <a:endParaRPr lang="en-US" sz="18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휴먼명조"/>
                        </a:rPr>
                        <a:t>47.6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Book Antiqua" pitchFamily="18" charset="0"/>
                          <a:ea typeface="휴먼명조"/>
                        </a:rPr>
                        <a:t> 50.8 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휴먼명조"/>
                        </a:rPr>
                        <a:t>49.7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Book Antiqua" pitchFamily="18" charset="0"/>
                          <a:ea typeface="휴먼명조"/>
                        </a:rPr>
                        <a:t> 49.9 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휴먼명조"/>
                        </a:rPr>
                        <a:t>50.6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Book Antiqua" pitchFamily="18" charset="0"/>
                          <a:ea typeface="휴먼명조"/>
                        </a:rPr>
                        <a:t> 49.7 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휴먼명조"/>
                        </a:rPr>
                        <a:t>49.9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Book Antiqua" pitchFamily="18" charset="0"/>
                          <a:ea typeface="휴먼명조"/>
                        </a:rPr>
                        <a:t> 49.7  51.8 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휴먼명조"/>
                        </a:rPr>
                        <a:t>55.1</a:t>
                      </a:r>
                      <a:endParaRPr lang="en-US" sz="18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62881" name="Object 1"/>
          <p:cNvGraphicFramePr>
            <a:graphicFrameLocks noChangeAspect="1"/>
          </p:cNvGraphicFramePr>
          <p:nvPr/>
        </p:nvGraphicFramePr>
        <p:xfrm>
          <a:off x="969987" y="4219575"/>
          <a:ext cx="7173913" cy="611188"/>
        </p:xfrm>
        <a:graphic>
          <a:graphicData uri="http://schemas.openxmlformats.org/presentationml/2006/ole">
            <p:oleObj spid="_x0000_s762881" name="Equation" r:id="rId4" imgW="4813200" imgH="419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6.4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산포의 척도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56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9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1460360"/>
            <a:ext cx="8143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따라서 </a:t>
            </a:r>
            <a:r>
              <a:rPr lang="ko-KR" altLang="en-US" dirty="0" err="1" smtClean="0">
                <a:latin typeface="Book Antiqua" pitchFamily="18" charset="0"/>
              </a:rPr>
              <a:t>인접값은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dirty="0" smtClean="0">
                <a:latin typeface="Book Antiqua" pitchFamily="18" charset="0"/>
              </a:rPr>
              <a:t>48.0</a:t>
            </a:r>
            <a:r>
              <a:rPr lang="ko-KR" altLang="en-US" dirty="0" smtClean="0">
                <a:latin typeface="Book Antiqua" pitchFamily="18" charset="0"/>
              </a:rPr>
              <a:t>과 </a:t>
            </a:r>
            <a:r>
              <a:rPr lang="en-US" altLang="ko-KR" dirty="0" smtClean="0">
                <a:latin typeface="Book Antiqua" pitchFamily="18" charset="0"/>
              </a:rPr>
              <a:t>51.8</a:t>
            </a:r>
            <a:r>
              <a:rPr lang="ko-KR" altLang="en-US" dirty="0" smtClean="0">
                <a:latin typeface="Book Antiqua" pitchFamily="18" charset="0"/>
              </a:rPr>
              <a:t>이다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endParaRPr lang="en-US" altLang="ko-KR" dirty="0" smtClean="0">
              <a:latin typeface="Book Antiqua" pitchFamily="18" charset="0"/>
            </a:endParaRPr>
          </a:p>
          <a:p>
            <a:r>
              <a:rPr lang="ko-KR" altLang="en-US" dirty="0" smtClean="0">
                <a:latin typeface="Book Antiqua" pitchFamily="18" charset="0"/>
              </a:rPr>
              <a:t>③ 이제 바깥울타리를 구한다</a:t>
            </a:r>
            <a:r>
              <a:rPr lang="en-US" altLang="ko-KR" dirty="0" smtClean="0">
                <a:latin typeface="Book Antiqua" pitchFamily="18" charset="0"/>
              </a:rPr>
              <a:t>. </a:t>
            </a:r>
          </a:p>
        </p:txBody>
      </p:sp>
      <p:graphicFrame>
        <p:nvGraphicFramePr>
          <p:cNvPr id="761857" name="Object 1"/>
          <p:cNvGraphicFramePr>
            <a:graphicFrameLocks noChangeAspect="1"/>
          </p:cNvGraphicFramePr>
          <p:nvPr/>
        </p:nvGraphicFramePr>
        <p:xfrm>
          <a:off x="2616200" y="642438"/>
          <a:ext cx="3881438" cy="666750"/>
        </p:xfrm>
        <a:graphic>
          <a:graphicData uri="http://schemas.openxmlformats.org/presentationml/2006/ole">
            <p:oleObj spid="_x0000_s761857" name="Equation" r:id="rId4" imgW="2603160" imgH="457200" progId="Equation.DSMT4">
              <p:embed/>
            </p:oleObj>
          </a:graphicData>
        </a:graphic>
      </p:graphicFrame>
      <p:graphicFrame>
        <p:nvGraphicFramePr>
          <p:cNvPr id="761858" name="Object 2"/>
          <p:cNvGraphicFramePr>
            <a:graphicFrameLocks noChangeAspect="1"/>
          </p:cNvGraphicFramePr>
          <p:nvPr/>
        </p:nvGraphicFramePr>
        <p:xfrm>
          <a:off x="2841625" y="2476500"/>
          <a:ext cx="3484563" cy="666750"/>
        </p:xfrm>
        <a:graphic>
          <a:graphicData uri="http://schemas.openxmlformats.org/presentationml/2006/ole">
            <p:oleObj spid="_x0000_s761858" name="Equation" r:id="rId5" imgW="2336760" imgH="45720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0034" y="3291488"/>
            <a:ext cx="8143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④ </a:t>
            </a:r>
            <a:r>
              <a:rPr lang="ko-KR" altLang="en-US" dirty="0" err="1" smtClean="0">
                <a:latin typeface="Book Antiqua" pitchFamily="18" charset="0"/>
              </a:rPr>
              <a:t>관찰값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dirty="0" smtClean="0">
                <a:latin typeface="Book Antiqua" pitchFamily="18" charset="0"/>
              </a:rPr>
              <a:t>55.1</a:t>
            </a:r>
            <a:r>
              <a:rPr lang="ko-KR" altLang="en-US" dirty="0" smtClean="0">
                <a:latin typeface="Book Antiqua" pitchFamily="18" charset="0"/>
              </a:rPr>
              <a:t>은 위쪽 바깥울타리보다 크므로 극단 특이값이고</a:t>
            </a:r>
            <a:r>
              <a:rPr lang="en-US" altLang="ko-KR" dirty="0" smtClean="0">
                <a:latin typeface="Book Antiqua" pitchFamily="18" charset="0"/>
              </a:rPr>
              <a:t>, 46.6</a:t>
            </a:r>
            <a:r>
              <a:rPr lang="ko-KR" altLang="en-US" dirty="0" smtClean="0">
                <a:latin typeface="Book Antiqua" pitchFamily="18" charset="0"/>
              </a:rPr>
              <a:t>은 인접값과 아래쪽 바깥울타리 사이에 있으므로 보통 </a:t>
            </a:r>
            <a:r>
              <a:rPr lang="ko-KR" altLang="en-US" dirty="0" err="1" smtClean="0">
                <a:latin typeface="Book Antiqua" pitchFamily="18" charset="0"/>
              </a:rPr>
              <a:t>특이값이다</a:t>
            </a:r>
            <a:r>
              <a:rPr lang="en-US" altLang="ko-KR" dirty="0" smtClean="0">
                <a:latin typeface="Book Antiqua" pitchFamily="18" charset="0"/>
              </a:rPr>
              <a:t>. </a:t>
            </a:r>
            <a:r>
              <a:rPr lang="ko-KR" altLang="en-US" dirty="0" smtClean="0">
                <a:latin typeface="Book Antiqua" pitchFamily="18" charset="0"/>
              </a:rPr>
              <a:t>이제 이러한 사실들을 이용하여 상자그림을 그리면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>
              <a:latin typeface="Book Antiqua" pitchFamily="18" charset="0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285720" y="4429132"/>
            <a:ext cx="8715436" cy="1339813"/>
            <a:chOff x="285720" y="4429132"/>
            <a:chExt cx="8715436" cy="1339813"/>
          </a:xfrm>
        </p:grpSpPr>
        <p:sp>
          <p:nvSpPr>
            <p:cNvPr id="10" name="직사각형 9"/>
            <p:cNvSpPr/>
            <p:nvPr/>
          </p:nvSpPr>
          <p:spPr>
            <a:xfrm>
              <a:off x="3142760" y="4480022"/>
              <a:ext cx="1429240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62335" y="4429132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+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57488" y="5419376"/>
              <a:ext cx="5715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i="1" dirty="0" smtClean="0">
                  <a:latin typeface="Book Antiqua" pitchFamily="18" charset="0"/>
                </a:rPr>
                <a:t>49.5</a:t>
              </a:r>
              <a:endParaRPr lang="ko-KR" altLang="en-US" sz="1600" i="1" baseline="-25000" dirty="0">
                <a:latin typeface="Book Antiqua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28992" y="5419906"/>
              <a:ext cx="5715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i="1" dirty="0" smtClean="0">
                  <a:latin typeface="Book Antiqua" pitchFamily="18" charset="0"/>
                </a:rPr>
                <a:t>49.9</a:t>
              </a:r>
              <a:endParaRPr lang="ko-KR" altLang="en-US" sz="1600" i="1" baseline="-25000" dirty="0">
                <a:latin typeface="Book Antiqua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275974" y="5419376"/>
              <a:ext cx="5715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i="1" dirty="0" smtClean="0">
                  <a:latin typeface="Book Antiqua" pitchFamily="18" charset="0"/>
                </a:rPr>
                <a:t>50.6</a:t>
              </a:r>
              <a:endParaRPr lang="ko-KR" altLang="en-US" sz="1600" i="1" baseline="-25000" dirty="0">
                <a:latin typeface="Book Antiqua" pitchFamily="18" charset="0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 rot="5400000" flipH="1" flipV="1">
              <a:off x="3072596" y="5347144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rot="5400000" flipH="1" flipV="1">
              <a:off x="3635047" y="5356197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5400000" flipH="1" flipV="1">
              <a:off x="4491082" y="5356197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5400000" flipH="1" flipV="1">
              <a:off x="1542056" y="5329779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rot="5400000" flipH="1" flipV="1">
              <a:off x="5847924" y="5338832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326948" y="5421338"/>
              <a:ext cx="5715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i="1" dirty="0" smtClean="0">
                  <a:latin typeface="Book Antiqua" pitchFamily="18" charset="0"/>
                </a:rPr>
                <a:t>48.0</a:t>
              </a:r>
              <a:endParaRPr lang="ko-KR" altLang="en-US" sz="1600" i="1" baseline="-25000" dirty="0">
                <a:latin typeface="Book Antiqua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643090" y="5421338"/>
              <a:ext cx="5715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i="1" dirty="0" smtClean="0">
                  <a:latin typeface="Book Antiqua" pitchFamily="18" charset="0"/>
                </a:rPr>
                <a:t>51.8</a:t>
              </a:r>
              <a:endParaRPr lang="ko-KR" altLang="en-US" sz="1600" i="1" baseline="-25000" dirty="0">
                <a:latin typeface="Book Antiqua" pitchFamily="18" charset="0"/>
              </a:endParaRPr>
            </a:p>
          </p:txBody>
        </p:sp>
        <p:cxnSp>
          <p:nvCxnSpPr>
            <p:cNvPr id="25" name="직선 연결선 24"/>
            <p:cNvCxnSpPr/>
            <p:nvPr/>
          </p:nvCxnSpPr>
          <p:spPr>
            <a:xfrm rot="5400000" flipH="1" flipV="1">
              <a:off x="7358876" y="5338352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7154042" y="5420858"/>
              <a:ext cx="5715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i="1" dirty="0" smtClean="0">
                  <a:latin typeface="Book Antiqua" pitchFamily="18" charset="0"/>
                </a:rPr>
                <a:t>53.9</a:t>
              </a:r>
              <a:endParaRPr lang="ko-KR" altLang="en-US" sz="1600" i="1" baseline="-25000" dirty="0">
                <a:latin typeface="Book Antiqua" pitchFamily="18" charset="0"/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77706" y="5338038"/>
              <a:ext cx="850112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8" name="Object 8"/>
            <p:cNvGraphicFramePr>
              <a:graphicFrameLocks noChangeAspect="1"/>
            </p:cNvGraphicFramePr>
            <p:nvPr/>
          </p:nvGraphicFramePr>
          <p:xfrm>
            <a:off x="500034" y="4515798"/>
            <a:ext cx="188913" cy="204787"/>
          </p:xfrm>
          <a:graphic>
            <a:graphicData uri="http://schemas.openxmlformats.org/presentationml/2006/ole">
              <p:oleObj spid="_x0000_s761859" name="Equation" r:id="rId6" imgW="126720" imgH="139680" progId="Equation.DSMT4">
                <p:embed/>
              </p:oleObj>
            </a:graphicData>
          </a:graphic>
        </p:graphicFrame>
        <p:graphicFrame>
          <p:nvGraphicFramePr>
            <p:cNvPr id="29" name="Object 9"/>
            <p:cNvGraphicFramePr>
              <a:graphicFrameLocks noChangeAspect="1"/>
            </p:cNvGraphicFramePr>
            <p:nvPr/>
          </p:nvGraphicFramePr>
          <p:xfrm>
            <a:off x="8615392" y="4513192"/>
            <a:ext cx="171450" cy="187325"/>
          </p:xfrm>
          <a:graphic>
            <a:graphicData uri="http://schemas.openxmlformats.org/presentationml/2006/ole">
              <p:oleObj spid="_x0000_s761860" name="Equation" r:id="rId7" imgW="114120" imgH="126720" progId="Equation.DSMT4">
                <p:embed/>
              </p:oleObj>
            </a:graphicData>
          </a:graphic>
        </p:graphicFrame>
        <p:cxnSp>
          <p:nvCxnSpPr>
            <p:cNvPr id="30" name="직선 연결선 29"/>
            <p:cNvCxnSpPr/>
            <p:nvPr/>
          </p:nvCxnSpPr>
          <p:spPr>
            <a:xfrm rot="5400000" flipH="1" flipV="1">
              <a:off x="1470618" y="4614178"/>
              <a:ext cx="28575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rot="5400000" flipH="1" flipV="1">
              <a:off x="5775858" y="4604698"/>
              <a:ext cx="28575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endCxn id="10" idx="1"/>
            </p:cNvCxnSpPr>
            <p:nvPr/>
          </p:nvCxnSpPr>
          <p:spPr>
            <a:xfrm>
              <a:off x="1643042" y="4614972"/>
              <a:ext cx="1499718" cy="79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stCxn id="10" idx="3"/>
            </p:cNvCxnSpPr>
            <p:nvPr/>
          </p:nvCxnSpPr>
          <p:spPr>
            <a:xfrm flipV="1">
              <a:off x="4572000" y="4614972"/>
              <a:ext cx="1357322" cy="79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8429652" y="5428429"/>
              <a:ext cx="5715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i="1" dirty="0" smtClean="0">
                  <a:latin typeface="Book Antiqua" pitchFamily="18" charset="0"/>
                </a:rPr>
                <a:t>55.1</a:t>
              </a:r>
              <a:endParaRPr lang="ko-KR" altLang="en-US" sz="1600" i="1" baseline="-25000" dirty="0">
                <a:latin typeface="Book Antiqua" pitchFamily="18" charset="0"/>
              </a:endParaRPr>
            </a:p>
          </p:txBody>
        </p:sp>
        <p:cxnSp>
          <p:nvCxnSpPr>
            <p:cNvPr id="35" name="직선 연결선 34"/>
            <p:cNvCxnSpPr/>
            <p:nvPr/>
          </p:nvCxnSpPr>
          <p:spPr>
            <a:xfrm rot="5400000" flipH="1" flipV="1">
              <a:off x="8644760" y="5356197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5400000" flipH="1" flipV="1">
              <a:off x="500828" y="5338832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85720" y="5430391"/>
              <a:ext cx="5715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i="1" dirty="0" smtClean="0">
                  <a:latin typeface="Book Antiqua" pitchFamily="18" charset="0"/>
                </a:rPr>
                <a:t>46.6</a:t>
              </a:r>
              <a:endParaRPr lang="ko-KR" altLang="en-US" sz="1600" i="1" baseline="-25000" dirty="0">
                <a:latin typeface="Book Antiqua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6.4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산포의 척도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57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45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TextBox 22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928662" y="571480"/>
            <a:ext cx="1643074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평균편차</a:t>
            </a:r>
            <a:endParaRPr lang="ko-KR" altLang="en-US" dirty="0">
              <a:solidFill>
                <a:srgbClr val="FFFF00"/>
              </a:solidFill>
              <a:latin typeface="Book Antiqua" pitchFamily="18" charset="0"/>
              <a:ea typeface="휴먼엑스포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5786" y="1219786"/>
            <a:ext cx="7929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ko-KR" altLang="en-US" dirty="0" smtClean="0"/>
              <a:t>  각 자료의 </a:t>
            </a:r>
            <a:r>
              <a:rPr lang="ko-KR" altLang="en-US" dirty="0" err="1" smtClean="0"/>
              <a:t>관찰값과</a:t>
            </a:r>
            <a:r>
              <a:rPr lang="ko-KR" altLang="en-US" dirty="0" smtClean="0"/>
              <a:t> 평균과의 편차에 대한 절대값들의 평균</a:t>
            </a:r>
          </a:p>
          <a:p>
            <a:pPr marL="342900" indent="-342900">
              <a:buFont typeface="Wingdings" pitchFamily="2" charset="2"/>
              <a:buChar char="l"/>
            </a:pPr>
            <a:r>
              <a:rPr lang="ko-KR" altLang="en-US" dirty="0" smtClean="0"/>
              <a:t>범위에 비하여 </a:t>
            </a:r>
            <a:r>
              <a:rPr lang="ko-KR" altLang="en-US" dirty="0" err="1" smtClean="0"/>
              <a:t>특이값에</a:t>
            </a:r>
            <a:r>
              <a:rPr lang="ko-KR" altLang="en-US" dirty="0" smtClean="0"/>
              <a:t> 대한 영향을 덜 받는다</a:t>
            </a:r>
            <a:endParaRPr lang="en-US" altLang="ko-KR" dirty="0" smtClean="0"/>
          </a:p>
          <a:p>
            <a:pPr marL="342900" indent="-342900">
              <a:buFont typeface="Wingdings" pitchFamily="2" charset="2"/>
              <a:buChar char="l"/>
            </a:pPr>
            <a:r>
              <a:rPr lang="ko-KR" altLang="en-US" dirty="0" smtClean="0"/>
              <a:t>수리적으로 처리하기 곤란하여 추측통계학에서 잘 사용하지 않는다</a:t>
            </a:r>
            <a:r>
              <a:rPr lang="en-US" altLang="ko-KR" dirty="0" smtClean="0"/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214678" y="2357430"/>
            <a:ext cx="2153414" cy="714380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Object 27"/>
          <p:cNvGraphicFramePr>
            <a:graphicFrameLocks noChangeAspect="1"/>
          </p:cNvGraphicFramePr>
          <p:nvPr/>
        </p:nvGraphicFramePr>
        <p:xfrm>
          <a:off x="3374190" y="2417012"/>
          <a:ext cx="1779588" cy="574675"/>
        </p:xfrm>
        <a:graphic>
          <a:graphicData uri="http://schemas.openxmlformats.org/presentationml/2006/ole">
            <p:oleObj spid="_x0000_s760833" name="Equation" r:id="rId4" imgW="1193760" imgH="393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6.4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산포의 척도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58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7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2842" y="550932"/>
            <a:ext cx="7663934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3]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다음 자료의 평균편차를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[8  3  9  6  2  5  9  4  6  6]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8709" y="1675379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458709" y="2048662"/>
            <a:ext cx="8143932" cy="923330"/>
            <a:chOff x="458709" y="1938162"/>
            <a:chExt cx="8143932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58709" y="1938162"/>
              <a:ext cx="814393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Book Antiqua" pitchFamily="18" charset="0"/>
                </a:rPr>
                <a:t>우선 주어진 자료의 평균을 구하면             이다</a:t>
              </a:r>
              <a:r>
                <a:rPr lang="en-US" altLang="ko-KR" dirty="0" smtClean="0">
                  <a:latin typeface="Book Antiqua" pitchFamily="18" charset="0"/>
                </a:rPr>
                <a:t>.</a:t>
              </a:r>
              <a:r>
                <a:rPr lang="ko-KR" altLang="en-US" dirty="0" smtClean="0">
                  <a:latin typeface="Book Antiqua" pitchFamily="18" charset="0"/>
                </a:rPr>
                <a:t> </a:t>
              </a:r>
            </a:p>
            <a:p>
              <a:r>
                <a:rPr lang="ko-KR" altLang="en-US" dirty="0" smtClean="0">
                  <a:latin typeface="Book Antiqua" pitchFamily="18" charset="0"/>
                </a:rPr>
                <a:t>이제 다음 표와 같이 각 </a:t>
              </a:r>
              <a:r>
                <a:rPr lang="ko-KR" altLang="en-US" dirty="0" err="1" smtClean="0">
                  <a:latin typeface="Book Antiqua" pitchFamily="18" charset="0"/>
                </a:rPr>
                <a:t>자료값과</a:t>
              </a:r>
              <a:r>
                <a:rPr lang="ko-KR" altLang="en-US" dirty="0" smtClean="0">
                  <a:latin typeface="Book Antiqua" pitchFamily="18" charset="0"/>
                </a:rPr>
                <a:t> 평균의 차 그리고 이 편차들의 절대값을 기록한다</a:t>
              </a:r>
              <a:r>
                <a:rPr lang="en-US" altLang="ko-KR" dirty="0" smtClean="0">
                  <a:latin typeface="Book Antiqua" pitchFamily="18" charset="0"/>
                </a:rPr>
                <a:t>. </a:t>
              </a:r>
              <a:r>
                <a:rPr lang="ko-KR" altLang="en-US" dirty="0" smtClean="0">
                  <a:latin typeface="Book Antiqua" pitchFamily="18" charset="0"/>
                </a:rPr>
                <a:t>그러면 평균편차는 </a:t>
              </a:r>
              <a:r>
                <a:rPr lang="en-US" altLang="ko-KR" dirty="0" smtClean="0">
                  <a:latin typeface="Book Antiqua" pitchFamily="18" charset="0"/>
                </a:rPr>
                <a:t>M.D </a:t>
              </a:r>
              <a:r>
                <a:rPr lang="en-US" altLang="ko-KR" i="1" dirty="0" smtClean="0">
                  <a:latin typeface="Book Antiqua" pitchFamily="18" charset="0"/>
                </a:rPr>
                <a:t>= 18.4/10 = 1.84</a:t>
              </a:r>
              <a:r>
                <a:rPr lang="ko-KR" altLang="en-US" dirty="0" smtClean="0">
                  <a:latin typeface="Book Antiqua" pitchFamily="18" charset="0"/>
                </a:rPr>
                <a:t>이다</a:t>
              </a:r>
              <a:r>
                <a:rPr lang="en-US" altLang="ko-KR" dirty="0" smtClean="0">
                  <a:latin typeface="Book Antiqua" pitchFamily="18" charset="0"/>
                </a:rPr>
                <a:t>.</a:t>
              </a:r>
              <a:endParaRPr lang="en-US" altLang="ko-KR" dirty="0">
                <a:latin typeface="Book Antiqua" pitchFamily="18" charset="0"/>
              </a:endParaRPr>
            </a:p>
          </p:txBody>
        </p:sp>
        <p:graphicFrame>
          <p:nvGraphicFramePr>
            <p:cNvPr id="25" name="Object 1"/>
            <p:cNvGraphicFramePr>
              <a:graphicFrameLocks noChangeAspect="1"/>
            </p:cNvGraphicFramePr>
            <p:nvPr/>
          </p:nvGraphicFramePr>
          <p:xfrm>
            <a:off x="4036354" y="1969418"/>
            <a:ext cx="719138" cy="258762"/>
          </p:xfrm>
          <a:graphic>
            <a:graphicData uri="http://schemas.openxmlformats.org/presentationml/2006/ole">
              <p:oleObj spid="_x0000_s681989" name="Equation" r:id="rId4" imgW="482400" imgH="177480" progId="Equation.DSMT4">
                <p:embed/>
              </p:oleObj>
            </a:graphicData>
          </a:graphic>
        </p:graphicFrame>
      </p:grp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500032" y="3110872"/>
          <a:ext cx="8286810" cy="1444752"/>
        </p:xfrm>
        <a:graphic>
          <a:graphicData uri="http://schemas.openxmlformats.org/drawingml/2006/table">
            <a:tbl>
              <a:tblPr/>
              <a:tblGrid>
                <a:gridCol w="1214449"/>
                <a:gridCol w="571504"/>
                <a:gridCol w="760279"/>
                <a:gridCol w="519723"/>
                <a:gridCol w="519723"/>
                <a:gridCol w="592649"/>
                <a:gridCol w="592649"/>
                <a:gridCol w="519723"/>
                <a:gridCol w="601893"/>
                <a:gridCol w="601893"/>
                <a:gridCol w="601893"/>
                <a:gridCol w="1190432"/>
              </a:tblGrid>
              <a:tr h="2346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자 </a:t>
                      </a:r>
                      <a:r>
                        <a:rPr lang="ko-KR" altLang="en-US" sz="1600" dirty="0" err="1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료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8</a:t>
                      </a:r>
                      <a:endParaRPr lang="en-US" sz="16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3</a:t>
                      </a:r>
                      <a:endParaRPr lang="en-US" sz="16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9</a:t>
                      </a:r>
                      <a:endParaRPr lang="en-US" sz="16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6</a:t>
                      </a:r>
                      <a:endParaRPr lang="en-US" sz="16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2</a:t>
                      </a:r>
                      <a:endParaRPr lang="en-US" sz="16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5</a:t>
                      </a:r>
                      <a:endParaRPr lang="en-US" sz="16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9</a:t>
                      </a:r>
                      <a:endParaRPr lang="en-US" sz="16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4</a:t>
                      </a:r>
                      <a:endParaRPr lang="en-US" sz="16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6</a:t>
                      </a:r>
                      <a:endParaRPr lang="en-US" sz="16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6</a:t>
                      </a:r>
                      <a:endParaRPr lang="en-US" sz="16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합 </a:t>
                      </a:r>
                      <a:r>
                        <a:rPr lang="en-US" altLang="ko-KR" sz="1600" dirty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: 58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6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편 차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2.2</a:t>
                      </a:r>
                      <a:endParaRPr lang="en-US" sz="16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-2.8</a:t>
                      </a:r>
                      <a:endParaRPr lang="en-US" sz="16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3.2</a:t>
                      </a:r>
                      <a:endParaRPr lang="en-US" sz="16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0.2</a:t>
                      </a:r>
                      <a:endParaRPr lang="en-US" sz="16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-3.8</a:t>
                      </a:r>
                      <a:endParaRPr lang="en-US" sz="16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-0.8</a:t>
                      </a:r>
                      <a:endParaRPr lang="en-US" sz="16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3.2</a:t>
                      </a:r>
                      <a:endParaRPr lang="en-US" sz="16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-1.8</a:t>
                      </a:r>
                      <a:endParaRPr lang="en-US" sz="16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0.2</a:t>
                      </a:r>
                      <a:endParaRPr lang="en-US" sz="16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0.2</a:t>
                      </a:r>
                      <a:endParaRPr lang="en-US" sz="16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합 </a:t>
                      </a:r>
                      <a:r>
                        <a:rPr lang="en-US" altLang="ko-KR" sz="1600" dirty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: 0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6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편차절대값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2.2</a:t>
                      </a:r>
                      <a:endParaRPr lang="en-US" sz="16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2.8</a:t>
                      </a:r>
                      <a:endParaRPr lang="en-US" sz="16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3.2</a:t>
                      </a:r>
                      <a:endParaRPr lang="en-US" sz="16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0.2</a:t>
                      </a:r>
                      <a:endParaRPr lang="en-US" sz="16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3.8</a:t>
                      </a:r>
                      <a:endParaRPr lang="en-US" sz="16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0.8</a:t>
                      </a:r>
                      <a:endParaRPr lang="en-US" sz="16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3.2</a:t>
                      </a:r>
                      <a:endParaRPr lang="en-US" sz="16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1.8</a:t>
                      </a:r>
                      <a:endParaRPr lang="en-US" sz="16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0.2</a:t>
                      </a:r>
                      <a:endParaRPr lang="en-US" sz="16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0.2</a:t>
                      </a:r>
                      <a:endParaRPr lang="en-US" sz="16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합 </a:t>
                      </a:r>
                      <a:r>
                        <a:rPr lang="en-US" altLang="ko-KR" sz="1600" dirty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: 18.4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6.4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산포의 척도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59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TextBox 22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928662" y="571480"/>
            <a:ext cx="2428892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분산과 표준편차</a:t>
            </a:r>
            <a:endParaRPr lang="ko-KR" altLang="en-US" dirty="0">
              <a:solidFill>
                <a:srgbClr val="FFFF00"/>
              </a:solidFill>
              <a:latin typeface="Book Antiqua" pitchFamily="18" charset="0"/>
              <a:ea typeface="휴먼엑스포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85786" y="1219786"/>
            <a:ext cx="79296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ko-KR" altLang="en-US" dirty="0" smtClean="0"/>
              <a:t>표준편차는 가장 널리 사용하는 산포의 척도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Wingdings" pitchFamily="2" charset="2"/>
              <a:buChar char="l"/>
            </a:pPr>
            <a:r>
              <a:rPr lang="ko-KR" altLang="en-US" dirty="0" smtClean="0"/>
              <a:t>자료집단의 </a:t>
            </a:r>
            <a:r>
              <a:rPr lang="ko-KR" altLang="en-US" dirty="0" err="1" smtClean="0"/>
              <a:t>관찰값들이</a:t>
            </a:r>
            <a:r>
              <a:rPr lang="ko-KR" altLang="en-US" dirty="0" smtClean="0"/>
              <a:t> 평균을 중심으로 밀집되거나 퍼지는</a:t>
            </a:r>
          </a:p>
          <a:p>
            <a:pPr marL="342900" indent="-342900">
              <a:buFont typeface="Wingdings" pitchFamily="2" charset="2"/>
              <a:buChar char="l"/>
            </a:pPr>
            <a:r>
              <a:rPr lang="ko-KR" altLang="en-US" dirty="0" smtClean="0"/>
              <a:t>표준편차가 클수록 자료는 중심으로부터 넓게 분포되고 작을수록 중심에 많이 밀집한다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Wingdings" pitchFamily="2" charset="2"/>
              <a:buChar char="l"/>
            </a:pPr>
            <a:r>
              <a:rPr lang="ko-KR" altLang="en-US" dirty="0" smtClean="0"/>
              <a:t>표준편차는 분산의 양의 제곱근이다</a:t>
            </a:r>
            <a:r>
              <a:rPr lang="en-US" altLang="ko-KR" dirty="0" smtClean="0"/>
              <a:t>.</a:t>
            </a:r>
          </a:p>
        </p:txBody>
      </p:sp>
      <p:grpSp>
        <p:nvGrpSpPr>
          <p:cNvPr id="57" name="그룹 56"/>
          <p:cNvGrpSpPr/>
          <p:nvPr/>
        </p:nvGrpSpPr>
        <p:grpSpPr>
          <a:xfrm>
            <a:off x="428596" y="2786058"/>
            <a:ext cx="8143932" cy="3024333"/>
            <a:chOff x="571472" y="2857496"/>
            <a:chExt cx="8143932" cy="3024333"/>
          </a:xfrm>
        </p:grpSpPr>
        <p:sp>
          <p:nvSpPr>
            <p:cNvPr id="39" name="직사각형 38"/>
            <p:cNvSpPr/>
            <p:nvPr/>
          </p:nvSpPr>
          <p:spPr>
            <a:xfrm>
              <a:off x="2000232" y="3452457"/>
              <a:ext cx="2143140" cy="785818"/>
            </a:xfrm>
            <a:prstGeom prst="rect">
              <a:avLst/>
            </a:prstGeom>
            <a:solidFill>
              <a:srgbClr val="63C7F9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40" name="Object 27"/>
            <p:cNvGraphicFramePr>
              <a:graphicFrameLocks noChangeAspect="1"/>
            </p:cNvGraphicFramePr>
            <p:nvPr/>
          </p:nvGraphicFramePr>
          <p:xfrm>
            <a:off x="2138359" y="3527638"/>
            <a:ext cx="1836737" cy="627063"/>
          </p:xfrm>
          <a:graphic>
            <a:graphicData uri="http://schemas.openxmlformats.org/presentationml/2006/ole">
              <p:oleObj spid="_x0000_s683012" name="Equation" r:id="rId4" imgW="1231560" imgH="431640" progId="Equation.DSMT4">
                <p:embed/>
              </p:oleObj>
            </a:graphicData>
          </a:graphic>
        </p:graphicFrame>
        <p:sp>
          <p:nvSpPr>
            <p:cNvPr id="43" name="직사각형 42"/>
            <p:cNvSpPr/>
            <p:nvPr/>
          </p:nvSpPr>
          <p:spPr>
            <a:xfrm>
              <a:off x="2000232" y="5096011"/>
              <a:ext cx="2143140" cy="785818"/>
            </a:xfrm>
            <a:prstGeom prst="rect">
              <a:avLst/>
            </a:prstGeom>
            <a:solidFill>
              <a:srgbClr val="63C7F9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45" name="Object 27"/>
            <p:cNvGraphicFramePr>
              <a:graphicFrameLocks noChangeAspect="1"/>
            </p:cNvGraphicFramePr>
            <p:nvPr/>
          </p:nvGraphicFramePr>
          <p:xfrm>
            <a:off x="2052634" y="5150063"/>
            <a:ext cx="2006600" cy="627063"/>
          </p:xfrm>
          <a:graphic>
            <a:graphicData uri="http://schemas.openxmlformats.org/presentationml/2006/ole">
              <p:oleObj spid="_x0000_s683013" name="Equation" r:id="rId5" imgW="1346040" imgH="431640" progId="Equation.DSMT4">
                <p:embed/>
              </p:oleObj>
            </a:graphicData>
          </a:graphic>
        </p:graphicFrame>
        <p:sp>
          <p:nvSpPr>
            <p:cNvPr id="46" name="TextBox 45"/>
            <p:cNvSpPr txBox="1"/>
            <p:nvPr/>
          </p:nvSpPr>
          <p:spPr>
            <a:xfrm>
              <a:off x="571472" y="3687319"/>
              <a:ext cx="1500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Wingdings" pitchFamily="2" charset="2"/>
                <a:buChar char="l"/>
              </a:pPr>
              <a:r>
                <a:rPr lang="ko-KR" altLang="en-US" dirty="0" smtClean="0">
                  <a:latin typeface="Book Antiqua" pitchFamily="18" charset="0"/>
                </a:rPr>
                <a:t> </a:t>
              </a:r>
              <a:r>
                <a:rPr lang="ko-KR" altLang="en-US" b="1" dirty="0" err="1" smtClean="0">
                  <a:solidFill>
                    <a:srgbClr val="FF0000"/>
                  </a:solidFill>
                  <a:latin typeface="Book Antiqua" pitchFamily="18" charset="0"/>
                </a:rPr>
                <a:t>모분산</a:t>
              </a:r>
              <a:r>
                <a:rPr lang="ko-KR" altLang="en-US" dirty="0" smtClean="0">
                  <a:latin typeface="Book Antiqua" pitchFamily="18" charset="0"/>
                </a:rPr>
                <a:t> </a:t>
              </a:r>
              <a:r>
                <a:rPr lang="en-US" altLang="ko-KR" dirty="0" smtClean="0">
                  <a:latin typeface="Book Antiqua" pitchFamily="18" charset="0"/>
                </a:rPr>
                <a:t>:</a:t>
              </a:r>
              <a:endParaRPr lang="ko-KR" altLang="en-US" dirty="0">
                <a:latin typeface="Book Antiqua" pitchFamily="18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71472" y="5277635"/>
              <a:ext cx="1500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Wingdings" pitchFamily="2" charset="2"/>
                <a:buChar char="l"/>
              </a:pPr>
              <a:r>
                <a:rPr lang="ko-KR" altLang="en-US" dirty="0" smtClean="0">
                  <a:latin typeface="Book Antiqua" pitchFamily="18" charset="0"/>
                </a:rPr>
                <a:t> </a:t>
              </a:r>
              <a:r>
                <a:rPr lang="ko-KR" altLang="en-US" b="1" dirty="0" smtClean="0">
                  <a:solidFill>
                    <a:srgbClr val="FF0000"/>
                  </a:solidFill>
                  <a:latin typeface="Book Antiqua" pitchFamily="18" charset="0"/>
                </a:rPr>
                <a:t>표본분산</a:t>
              </a:r>
              <a:r>
                <a:rPr lang="ko-KR" altLang="en-US" dirty="0" smtClean="0">
                  <a:latin typeface="Book Antiqua" pitchFamily="18" charset="0"/>
                </a:rPr>
                <a:t> </a:t>
              </a:r>
              <a:r>
                <a:rPr lang="en-US" altLang="ko-KR" dirty="0" smtClean="0">
                  <a:latin typeface="Book Antiqua" pitchFamily="18" charset="0"/>
                </a:rPr>
                <a:t>:</a:t>
              </a:r>
              <a:endParaRPr lang="ko-KR" altLang="en-US" dirty="0">
                <a:latin typeface="Book Antiqua" pitchFamily="18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85786" y="2857496"/>
              <a:ext cx="7929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Book Antiqua" pitchFamily="18" charset="0"/>
                  <a:ea typeface="+mn-ea"/>
                </a:rPr>
                <a:t>전체 자료 </a:t>
              </a:r>
              <a:r>
                <a:rPr lang="en-US" altLang="ko-KR" dirty="0" smtClean="0">
                  <a:latin typeface="Book Antiqua" pitchFamily="18" charset="0"/>
                  <a:ea typeface="+mn-ea"/>
                </a:rPr>
                <a:t>: </a:t>
              </a:r>
              <a:r>
                <a:rPr lang="en-US" altLang="ko-KR" i="1" dirty="0" smtClean="0">
                  <a:latin typeface="Book Antiqua" pitchFamily="18" charset="0"/>
                  <a:ea typeface="+mn-ea"/>
                </a:rPr>
                <a:t>x</a:t>
              </a:r>
              <a:r>
                <a:rPr lang="en-US" altLang="ko-KR" i="1" baseline="-25000" dirty="0" smtClean="0">
                  <a:latin typeface="Book Antiqua" pitchFamily="18" charset="0"/>
                  <a:ea typeface="+mn-ea"/>
                </a:rPr>
                <a:t>1</a:t>
              </a:r>
              <a:r>
                <a:rPr lang="en-US" altLang="ko-KR" i="1" dirty="0" smtClean="0">
                  <a:latin typeface="Book Antiqua" pitchFamily="18" charset="0"/>
                  <a:ea typeface="+mn-ea"/>
                </a:rPr>
                <a:t>, x</a:t>
              </a:r>
              <a:r>
                <a:rPr lang="en-US" altLang="ko-KR" i="1" baseline="-25000" dirty="0" smtClean="0">
                  <a:latin typeface="Book Antiqua" pitchFamily="18" charset="0"/>
                  <a:ea typeface="+mn-ea"/>
                </a:rPr>
                <a:t>2</a:t>
              </a:r>
              <a:r>
                <a:rPr lang="en-US" altLang="ko-KR" i="1" dirty="0" smtClean="0">
                  <a:latin typeface="Book Antiqua" pitchFamily="18" charset="0"/>
                  <a:ea typeface="+mn-ea"/>
                </a:rPr>
                <a:t>, x</a:t>
              </a:r>
              <a:r>
                <a:rPr lang="en-US" altLang="ko-KR" i="1" baseline="-25000" dirty="0" smtClean="0">
                  <a:latin typeface="Book Antiqua" pitchFamily="18" charset="0"/>
                  <a:ea typeface="+mn-ea"/>
                </a:rPr>
                <a:t>3</a:t>
              </a:r>
              <a:r>
                <a:rPr lang="en-US" altLang="ko-KR" i="1" dirty="0" smtClean="0">
                  <a:latin typeface="Book Antiqua" pitchFamily="18" charset="0"/>
                  <a:ea typeface="+mn-ea"/>
                </a:rPr>
                <a:t>, …, </a:t>
              </a:r>
              <a:r>
                <a:rPr lang="en-US" altLang="ko-KR" i="1" dirty="0" err="1" smtClean="0">
                  <a:latin typeface="Book Antiqua" pitchFamily="18" charset="0"/>
                  <a:ea typeface="+mn-ea"/>
                </a:rPr>
                <a:t>x</a:t>
              </a:r>
              <a:r>
                <a:rPr lang="en-US" altLang="ko-KR" i="1" baseline="-25000" dirty="0" err="1" smtClean="0">
                  <a:latin typeface="Book Antiqua" pitchFamily="18" charset="0"/>
                  <a:ea typeface="+mn-ea"/>
                </a:rPr>
                <a:t>N</a:t>
              </a:r>
              <a:endParaRPr lang="en-US" altLang="ko-KR" i="1" baseline="-25000" dirty="0">
                <a:latin typeface="Book Antiqua" pitchFamily="18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85786" y="4491817"/>
              <a:ext cx="7929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Book Antiqua" pitchFamily="18" charset="0"/>
                  <a:ea typeface="+mn-ea"/>
                </a:rPr>
                <a:t>표본 자료 </a:t>
              </a:r>
              <a:r>
                <a:rPr lang="en-US" altLang="ko-KR" dirty="0" smtClean="0">
                  <a:latin typeface="Book Antiqua" pitchFamily="18" charset="0"/>
                  <a:ea typeface="+mn-ea"/>
                </a:rPr>
                <a:t>: </a:t>
              </a:r>
              <a:r>
                <a:rPr lang="en-US" altLang="ko-KR" i="1" dirty="0" smtClean="0">
                  <a:latin typeface="Book Antiqua" pitchFamily="18" charset="0"/>
                  <a:ea typeface="+mn-ea"/>
                </a:rPr>
                <a:t>x</a:t>
              </a:r>
              <a:r>
                <a:rPr lang="en-US" altLang="ko-KR" i="1" baseline="-25000" dirty="0" smtClean="0">
                  <a:latin typeface="Book Antiqua" pitchFamily="18" charset="0"/>
                  <a:ea typeface="+mn-ea"/>
                </a:rPr>
                <a:t>1</a:t>
              </a:r>
              <a:r>
                <a:rPr lang="en-US" altLang="ko-KR" i="1" dirty="0" smtClean="0">
                  <a:latin typeface="Book Antiqua" pitchFamily="18" charset="0"/>
                  <a:ea typeface="+mn-ea"/>
                </a:rPr>
                <a:t>, x</a:t>
              </a:r>
              <a:r>
                <a:rPr lang="en-US" altLang="ko-KR" i="1" baseline="-25000" dirty="0" smtClean="0">
                  <a:latin typeface="Book Antiqua" pitchFamily="18" charset="0"/>
                  <a:ea typeface="+mn-ea"/>
                </a:rPr>
                <a:t>2</a:t>
              </a:r>
              <a:r>
                <a:rPr lang="en-US" altLang="ko-KR" i="1" dirty="0" smtClean="0">
                  <a:latin typeface="Book Antiqua" pitchFamily="18" charset="0"/>
                  <a:ea typeface="+mn-ea"/>
                </a:rPr>
                <a:t>, x</a:t>
              </a:r>
              <a:r>
                <a:rPr lang="en-US" altLang="ko-KR" i="1" baseline="-25000" dirty="0" smtClean="0">
                  <a:latin typeface="Book Antiqua" pitchFamily="18" charset="0"/>
                  <a:ea typeface="+mn-ea"/>
                </a:rPr>
                <a:t>3</a:t>
              </a:r>
              <a:r>
                <a:rPr lang="en-US" altLang="ko-KR" i="1" dirty="0" smtClean="0">
                  <a:latin typeface="Book Antiqua" pitchFamily="18" charset="0"/>
                  <a:ea typeface="+mn-ea"/>
                </a:rPr>
                <a:t>, …, </a:t>
              </a:r>
              <a:r>
                <a:rPr lang="en-US" altLang="ko-KR" i="1" dirty="0" err="1" smtClean="0">
                  <a:latin typeface="Book Antiqua" pitchFamily="18" charset="0"/>
                  <a:ea typeface="+mn-ea"/>
                </a:rPr>
                <a:t>x</a:t>
              </a:r>
              <a:r>
                <a:rPr lang="en-US" altLang="ko-KR" i="1" baseline="-25000" dirty="0" err="1" smtClean="0">
                  <a:latin typeface="Book Antiqua" pitchFamily="18" charset="0"/>
                  <a:ea typeface="+mn-ea"/>
                </a:rPr>
                <a:t>n</a:t>
              </a:r>
              <a:endParaRPr lang="en-US" altLang="ko-KR" i="1" baseline="-25000" dirty="0">
                <a:latin typeface="Book Antiqua" pitchFamily="18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500562" y="3683930"/>
              <a:ext cx="2265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Wingdings" pitchFamily="2" charset="2"/>
                <a:buChar char="l"/>
              </a:pPr>
              <a:r>
                <a:rPr lang="ko-KR" altLang="en-US" dirty="0" smtClean="0">
                  <a:latin typeface="Book Antiqua" pitchFamily="18" charset="0"/>
                </a:rPr>
                <a:t> </a:t>
              </a:r>
              <a:r>
                <a:rPr lang="ko-KR" altLang="en-US" b="1" dirty="0" err="1" smtClean="0">
                  <a:solidFill>
                    <a:srgbClr val="FF0000"/>
                  </a:solidFill>
                  <a:latin typeface="Book Antiqua" pitchFamily="18" charset="0"/>
                </a:rPr>
                <a:t>모표준편차</a:t>
              </a:r>
              <a:r>
                <a:rPr lang="ko-KR" altLang="en-US" dirty="0" smtClean="0">
                  <a:latin typeface="Book Antiqua" pitchFamily="18" charset="0"/>
                </a:rPr>
                <a:t> </a:t>
              </a:r>
              <a:r>
                <a:rPr lang="en-US" altLang="ko-KR" dirty="0" smtClean="0">
                  <a:latin typeface="Book Antiqua" pitchFamily="18" charset="0"/>
                </a:rPr>
                <a:t>:</a:t>
              </a:r>
              <a:endParaRPr lang="ko-KR" altLang="en-US" dirty="0">
                <a:latin typeface="Book Antiqua" pitchFamily="18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500562" y="5274246"/>
              <a:ext cx="2265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Wingdings" pitchFamily="2" charset="2"/>
                <a:buChar char="l"/>
              </a:pPr>
              <a:r>
                <a:rPr lang="ko-KR" altLang="en-US" dirty="0" smtClean="0">
                  <a:latin typeface="Book Antiqua" pitchFamily="18" charset="0"/>
                </a:rPr>
                <a:t> </a:t>
              </a:r>
              <a:r>
                <a:rPr lang="ko-KR" altLang="en-US" b="1" dirty="0" smtClean="0">
                  <a:solidFill>
                    <a:srgbClr val="FF0000"/>
                  </a:solidFill>
                  <a:latin typeface="Book Antiqua" pitchFamily="18" charset="0"/>
                </a:rPr>
                <a:t>표본표준편차</a:t>
              </a:r>
              <a:r>
                <a:rPr lang="ko-KR" altLang="en-US" dirty="0" smtClean="0">
                  <a:latin typeface="Book Antiqua" pitchFamily="18" charset="0"/>
                </a:rPr>
                <a:t> </a:t>
              </a:r>
              <a:r>
                <a:rPr lang="en-US" altLang="ko-KR" dirty="0" smtClean="0">
                  <a:latin typeface="Book Antiqua" pitchFamily="18" charset="0"/>
                </a:rPr>
                <a:t>:</a:t>
              </a:r>
              <a:endParaRPr lang="ko-KR" altLang="en-US" dirty="0">
                <a:latin typeface="Book Antiqua" pitchFamily="18" charset="0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500826" y="3449548"/>
              <a:ext cx="2143140" cy="785818"/>
            </a:xfrm>
            <a:prstGeom prst="rect">
              <a:avLst/>
            </a:prstGeom>
            <a:solidFill>
              <a:srgbClr val="63C7F9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54" name="Object 27"/>
            <p:cNvGraphicFramePr>
              <a:graphicFrameLocks noChangeAspect="1"/>
            </p:cNvGraphicFramePr>
            <p:nvPr/>
          </p:nvGraphicFramePr>
          <p:xfrm>
            <a:off x="6592888" y="3487738"/>
            <a:ext cx="1930400" cy="701675"/>
          </p:xfrm>
          <a:graphic>
            <a:graphicData uri="http://schemas.openxmlformats.org/presentationml/2006/ole">
              <p:oleObj spid="_x0000_s683014" name="Equation" r:id="rId6" imgW="1295280" imgH="482400" progId="Equation.DSMT4">
                <p:embed/>
              </p:oleObj>
            </a:graphicData>
          </a:graphic>
        </p:graphicFrame>
        <p:sp>
          <p:nvSpPr>
            <p:cNvPr id="55" name="직사각형 54"/>
            <p:cNvSpPr/>
            <p:nvPr/>
          </p:nvSpPr>
          <p:spPr>
            <a:xfrm>
              <a:off x="6500826" y="5093102"/>
              <a:ext cx="2143140" cy="785818"/>
            </a:xfrm>
            <a:prstGeom prst="rect">
              <a:avLst/>
            </a:prstGeom>
            <a:solidFill>
              <a:srgbClr val="63C7F9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56" name="Object 27"/>
            <p:cNvGraphicFramePr>
              <a:graphicFrameLocks noChangeAspect="1"/>
            </p:cNvGraphicFramePr>
            <p:nvPr/>
          </p:nvGraphicFramePr>
          <p:xfrm>
            <a:off x="6524625" y="5110163"/>
            <a:ext cx="2063750" cy="701675"/>
          </p:xfrm>
          <a:graphic>
            <a:graphicData uri="http://schemas.openxmlformats.org/presentationml/2006/ole">
              <p:oleObj spid="_x0000_s683015" name="Equation" r:id="rId7" imgW="1384200" imgH="48240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6.2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자료의 정리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6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33802" y="540658"/>
            <a:ext cx="1955985" cy="4001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ko-KR" sz="2000" b="1" dirty="0" smtClean="0">
                <a:solidFill>
                  <a:srgbClr val="00FF00"/>
                </a:solidFill>
                <a:latin typeface="Book Antiqua" pitchFamily="18" charset="0"/>
              </a:rPr>
              <a:t>6.2  </a:t>
            </a:r>
            <a:r>
              <a:rPr lang="ko-KR" altLang="en-US" sz="2000" b="1" dirty="0" smtClean="0">
                <a:solidFill>
                  <a:srgbClr val="00FF00"/>
                </a:solidFill>
                <a:latin typeface="Book Antiqua" pitchFamily="18" charset="0"/>
              </a:rPr>
              <a:t>자료의 정리</a:t>
            </a:r>
            <a:endParaRPr lang="ko-KR" altLang="en-US" sz="2000" b="1" dirty="0">
              <a:solidFill>
                <a:srgbClr val="00FF00"/>
              </a:solidFill>
              <a:latin typeface="Book Antiqua" pitchFamily="18" charset="0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250825" y="1293798"/>
            <a:ext cx="504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600" b="0">
                <a:solidFill>
                  <a:srgbClr val="FF00FF"/>
                </a:solidFill>
              </a:rPr>
              <a:t>▶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827088" y="1285860"/>
            <a:ext cx="7959725" cy="114300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ko-KR" altLang="en-US" sz="2400" b="1" dirty="0" err="1" smtClean="0">
                <a:solidFill>
                  <a:srgbClr val="FF0000"/>
                </a:solidFill>
                <a:latin typeface="Book Antiqua" pitchFamily="18" charset="0"/>
              </a:rPr>
              <a:t>질적자료</a:t>
            </a:r>
            <a:r>
              <a:rPr lang="en-US" altLang="ko-KR" sz="2400" dirty="0" smtClean="0">
                <a:latin typeface="Book Antiqua" pitchFamily="18" charset="0"/>
              </a:rPr>
              <a:t>(qualitative data)</a:t>
            </a:r>
            <a:r>
              <a:rPr lang="ko-KR" altLang="en-US" sz="2400" dirty="0" smtClean="0">
                <a:latin typeface="Book Antiqua" pitchFamily="18" charset="0"/>
              </a:rPr>
              <a:t> </a:t>
            </a:r>
            <a:r>
              <a:rPr lang="en-US" altLang="ko-KR" sz="2400" dirty="0" smtClean="0">
                <a:latin typeface="Book Antiqua" pitchFamily="18" charset="0"/>
              </a:rPr>
              <a:t>:</a:t>
            </a:r>
            <a:r>
              <a:rPr lang="ko-KR" altLang="en-US" sz="2400" dirty="0" smtClean="0">
                <a:latin typeface="Book Antiqua" pitchFamily="18" charset="0"/>
              </a:rPr>
              <a:t> 숫자로</a:t>
            </a:r>
            <a:r>
              <a:rPr lang="en-US" altLang="ko-KR" sz="2400" dirty="0" smtClean="0">
                <a:latin typeface="Book Antiqua" pitchFamily="18" charset="0"/>
              </a:rPr>
              <a:t> </a:t>
            </a:r>
            <a:r>
              <a:rPr lang="ko-KR" altLang="en-US" sz="2400" dirty="0" smtClean="0">
                <a:latin typeface="Book Antiqua" pitchFamily="18" charset="0"/>
              </a:rPr>
              <a:t>표현되지 않는 자료 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ko-KR" altLang="en-US" sz="2400" dirty="0" err="1" smtClean="0">
                <a:latin typeface="Book Antiqua" pitchFamily="18" charset="0"/>
              </a:rPr>
              <a:t>범주형자료</a:t>
            </a:r>
            <a:r>
              <a:rPr lang="en-US" altLang="ko-KR" sz="2400" dirty="0" smtClean="0">
                <a:latin typeface="Book Antiqua" pitchFamily="18" charset="0"/>
              </a:rPr>
              <a:t>(categorical data)</a:t>
            </a:r>
            <a:r>
              <a:rPr lang="ko-KR" altLang="en-US" sz="2400" dirty="0" smtClean="0">
                <a:latin typeface="Book Antiqua" pitchFamily="18" charset="0"/>
              </a:rPr>
              <a:t>라고도 함</a:t>
            </a:r>
            <a:r>
              <a:rPr lang="en-US" altLang="ko-KR" sz="2400" dirty="0" smtClean="0">
                <a:latin typeface="Book Antiqua" pitchFamily="18" charset="0"/>
              </a:rPr>
              <a:t>.</a:t>
            </a:r>
          </a:p>
          <a:p>
            <a:r>
              <a:rPr lang="en-US" altLang="ko-KR" sz="2400" dirty="0" smtClean="0">
                <a:latin typeface="Book Antiqua" pitchFamily="18" charset="0"/>
              </a:rPr>
              <a:t>(</a:t>
            </a:r>
            <a:r>
              <a:rPr lang="ko-KR" altLang="en-US" sz="2400" dirty="0" smtClean="0">
                <a:latin typeface="Book Antiqua" pitchFamily="18" charset="0"/>
              </a:rPr>
              <a:t>예</a:t>
            </a:r>
            <a:r>
              <a:rPr lang="en-US" altLang="ko-KR" sz="2400" dirty="0" smtClean="0">
                <a:latin typeface="Book Antiqua" pitchFamily="18" charset="0"/>
              </a:rPr>
              <a:t>: </a:t>
            </a:r>
            <a:r>
              <a:rPr lang="ko-KR" altLang="en-US" sz="2400" dirty="0" smtClean="0">
                <a:latin typeface="Book Antiqua" pitchFamily="18" charset="0"/>
              </a:rPr>
              <a:t>피부색</a:t>
            </a:r>
            <a:r>
              <a:rPr lang="en-US" altLang="ko-KR" sz="2400" dirty="0" smtClean="0">
                <a:latin typeface="Book Antiqua" pitchFamily="18" charset="0"/>
              </a:rPr>
              <a:t>, </a:t>
            </a:r>
            <a:r>
              <a:rPr lang="ko-KR" altLang="en-US" sz="2400" dirty="0" smtClean="0">
                <a:latin typeface="Book Antiqua" pitchFamily="18" charset="0"/>
              </a:rPr>
              <a:t>혈액형</a:t>
            </a:r>
            <a:r>
              <a:rPr lang="en-US" altLang="ko-KR" sz="2400" dirty="0" smtClean="0">
                <a:latin typeface="Book Antiqua" pitchFamily="18" charset="0"/>
              </a:rPr>
              <a:t>, </a:t>
            </a:r>
            <a:r>
              <a:rPr lang="ko-KR" altLang="en-US" sz="2400" dirty="0" err="1" smtClean="0">
                <a:latin typeface="Book Antiqua" pitchFamily="18" charset="0"/>
              </a:rPr>
              <a:t>지역명</a:t>
            </a:r>
            <a:r>
              <a:rPr lang="en-US" altLang="ko-KR" sz="2400" dirty="0" smtClean="0">
                <a:latin typeface="Book Antiqua" pitchFamily="18" charset="0"/>
              </a:rPr>
              <a:t>)</a:t>
            </a:r>
            <a:endParaRPr lang="ko-KR" altLang="en-US" sz="2400" dirty="0">
              <a:latin typeface="Book Antiqua" pitchFamily="18" charset="0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246181" y="2793996"/>
            <a:ext cx="504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600" b="0">
                <a:solidFill>
                  <a:srgbClr val="FF00FF"/>
                </a:solidFill>
              </a:rPr>
              <a:t>▶</a:t>
            </a: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822444" y="2786058"/>
            <a:ext cx="7959725" cy="114300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ko-KR" altLang="en-US" sz="2400" b="1" dirty="0" err="1" smtClean="0">
                <a:solidFill>
                  <a:srgbClr val="FF0000"/>
                </a:solidFill>
                <a:latin typeface="Book Antiqua" pitchFamily="18" charset="0"/>
              </a:rPr>
              <a:t>양적자료</a:t>
            </a:r>
            <a:r>
              <a:rPr lang="en-US" altLang="ko-KR" sz="2400" dirty="0" smtClean="0">
                <a:latin typeface="Book Antiqua" pitchFamily="18" charset="0"/>
              </a:rPr>
              <a:t>(quantitative data)</a:t>
            </a:r>
            <a:r>
              <a:rPr lang="ko-KR" altLang="en-US" sz="2400" dirty="0" smtClean="0">
                <a:latin typeface="Book Antiqua" pitchFamily="18" charset="0"/>
              </a:rPr>
              <a:t> </a:t>
            </a:r>
            <a:r>
              <a:rPr lang="en-US" altLang="ko-KR" sz="2400" dirty="0" smtClean="0">
                <a:latin typeface="Book Antiqua" pitchFamily="18" charset="0"/>
              </a:rPr>
              <a:t>:</a:t>
            </a:r>
            <a:r>
              <a:rPr lang="ko-KR" altLang="en-US" sz="2400" dirty="0" smtClean="0">
                <a:latin typeface="Book Antiqua" pitchFamily="18" charset="0"/>
              </a:rPr>
              <a:t> 숫자로</a:t>
            </a:r>
            <a:r>
              <a:rPr lang="en-US" altLang="ko-KR" sz="2400" dirty="0" smtClean="0">
                <a:latin typeface="Book Antiqua" pitchFamily="18" charset="0"/>
              </a:rPr>
              <a:t> </a:t>
            </a:r>
            <a:r>
              <a:rPr lang="ko-KR" altLang="en-US" sz="2400" dirty="0" smtClean="0">
                <a:latin typeface="Book Antiqua" pitchFamily="18" charset="0"/>
              </a:rPr>
              <a:t>표현되고</a:t>
            </a:r>
            <a:r>
              <a:rPr lang="en-US" altLang="ko-KR" sz="2400" dirty="0" smtClean="0">
                <a:latin typeface="Book Antiqua" pitchFamily="18" charset="0"/>
              </a:rPr>
              <a:t>, </a:t>
            </a:r>
            <a:r>
              <a:rPr lang="ko-KR" altLang="en-US" sz="2400" dirty="0" smtClean="0">
                <a:latin typeface="Book Antiqua" pitchFamily="18" charset="0"/>
              </a:rPr>
              <a:t>그 숫자가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ko-KR" altLang="en-US" sz="2400" dirty="0" smtClean="0">
                <a:latin typeface="Book Antiqua" pitchFamily="18" charset="0"/>
              </a:rPr>
              <a:t>대소관계 등과 같이 의미를 갖는 자료</a:t>
            </a:r>
            <a:r>
              <a:rPr lang="en-US" altLang="ko-KR" sz="2400" dirty="0" smtClean="0">
                <a:latin typeface="Book Antiqua" pitchFamily="18" charset="0"/>
              </a:rPr>
              <a:t>.</a:t>
            </a:r>
          </a:p>
          <a:p>
            <a:r>
              <a:rPr lang="en-US" altLang="ko-KR" sz="2400" dirty="0" smtClean="0">
                <a:latin typeface="Book Antiqua" pitchFamily="18" charset="0"/>
              </a:rPr>
              <a:t>(</a:t>
            </a:r>
            <a:r>
              <a:rPr lang="ko-KR" altLang="en-US" sz="2400" dirty="0" smtClean="0">
                <a:latin typeface="Book Antiqua" pitchFamily="18" charset="0"/>
              </a:rPr>
              <a:t>예</a:t>
            </a:r>
            <a:r>
              <a:rPr lang="en-US" altLang="ko-KR" sz="2400" dirty="0" smtClean="0">
                <a:latin typeface="Book Antiqua" pitchFamily="18" charset="0"/>
              </a:rPr>
              <a:t>: </a:t>
            </a:r>
            <a:r>
              <a:rPr lang="ko-KR" altLang="en-US" sz="2400" dirty="0" smtClean="0">
                <a:latin typeface="Book Antiqua" pitchFamily="18" charset="0"/>
              </a:rPr>
              <a:t>키</a:t>
            </a:r>
            <a:r>
              <a:rPr lang="en-US" altLang="ko-KR" sz="2400" dirty="0" smtClean="0">
                <a:latin typeface="Book Antiqua" pitchFamily="18" charset="0"/>
              </a:rPr>
              <a:t>, </a:t>
            </a:r>
            <a:r>
              <a:rPr lang="ko-KR" altLang="en-US" sz="2400" dirty="0" smtClean="0">
                <a:latin typeface="Book Antiqua" pitchFamily="18" charset="0"/>
              </a:rPr>
              <a:t>몸무게</a:t>
            </a:r>
            <a:r>
              <a:rPr lang="en-US" altLang="ko-KR" sz="2400" dirty="0" smtClean="0">
                <a:latin typeface="Book Antiqua" pitchFamily="18" charset="0"/>
              </a:rPr>
              <a:t>, </a:t>
            </a:r>
            <a:r>
              <a:rPr lang="ko-KR" altLang="en-US" sz="2400" dirty="0" smtClean="0">
                <a:latin typeface="Book Antiqua" pitchFamily="18" charset="0"/>
              </a:rPr>
              <a:t>강수량</a:t>
            </a:r>
            <a:r>
              <a:rPr lang="en-US" altLang="ko-KR" sz="2400" dirty="0" smtClean="0">
                <a:latin typeface="Book Antiqua" pitchFamily="18" charset="0"/>
              </a:rPr>
              <a:t>)</a:t>
            </a:r>
            <a:endParaRPr lang="ko-KR" altLang="en-US" sz="2400" dirty="0">
              <a:latin typeface="Book Antiqua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5786" y="4112319"/>
            <a:ext cx="79296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  <a:latin typeface="Book Antiqua" pitchFamily="18" charset="0"/>
              </a:rPr>
              <a:t>명목자료</a:t>
            </a:r>
            <a:r>
              <a:rPr lang="en-US" altLang="ko-KR" dirty="0" smtClean="0">
                <a:latin typeface="Book Antiqua" pitchFamily="18" charset="0"/>
              </a:rPr>
              <a:t>(nominal data) : </a:t>
            </a:r>
            <a:r>
              <a:rPr lang="ko-KR" altLang="en-US" dirty="0" smtClean="0">
                <a:latin typeface="Book Antiqua" pitchFamily="18" charset="0"/>
              </a:rPr>
              <a:t>우편번호와 같이 </a:t>
            </a:r>
            <a:r>
              <a:rPr lang="ko-KR" altLang="en-US" dirty="0" err="1" smtClean="0">
                <a:latin typeface="Book Antiqua" pitchFamily="18" charset="0"/>
              </a:rPr>
              <a:t>질적자료에</a:t>
            </a:r>
            <a:r>
              <a:rPr lang="ko-KR" altLang="en-US" dirty="0" smtClean="0">
                <a:latin typeface="Book Antiqua" pitchFamily="18" charset="0"/>
              </a:rPr>
              <a:t> 숫자를 부여한 자료</a:t>
            </a:r>
            <a:endParaRPr lang="en-US" altLang="ko-KR" dirty="0" smtClean="0">
              <a:latin typeface="Book Antiqua" pitchFamily="18" charset="0"/>
            </a:endParaRPr>
          </a:p>
          <a:p>
            <a:r>
              <a:rPr lang="en-US" altLang="ko-KR" dirty="0" smtClean="0">
                <a:latin typeface="Book Antiqua" pitchFamily="18" charset="0"/>
              </a:rPr>
              <a:t>      </a:t>
            </a:r>
            <a:r>
              <a:rPr lang="ko-KR" altLang="en-US" dirty="0" smtClean="0">
                <a:latin typeface="Book Antiqua" pitchFamily="18" charset="0"/>
              </a:rPr>
              <a:t>숫자로서의 의미는 없다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 smtClean="0"/>
          </a:p>
          <a:p>
            <a:pPr>
              <a:buFont typeface="Wingdings" pitchFamily="2" charset="2"/>
              <a:buChar char="l"/>
            </a:pP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  <a:latin typeface="Book Antiqua" pitchFamily="18" charset="0"/>
              </a:rPr>
              <a:t>순서자료</a:t>
            </a:r>
            <a:r>
              <a:rPr lang="en-US" altLang="ko-KR" dirty="0" smtClean="0">
                <a:latin typeface="Book Antiqua" pitchFamily="18" charset="0"/>
              </a:rPr>
              <a:t>(ordinal data) : </a:t>
            </a:r>
            <a:r>
              <a:rPr lang="ko-KR" altLang="en-US" dirty="0" smtClean="0">
                <a:latin typeface="Book Antiqua" pitchFamily="18" charset="0"/>
              </a:rPr>
              <a:t>순서의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개념을 갖는 명목자료</a:t>
            </a:r>
            <a:r>
              <a:rPr lang="en-US" altLang="ko-KR" dirty="0" smtClean="0">
                <a:latin typeface="Book Antiqua" pitchFamily="18" charset="0"/>
              </a:rPr>
              <a:t>(</a:t>
            </a:r>
            <a:r>
              <a:rPr lang="ko-KR" altLang="en-US" dirty="0" smtClean="0">
                <a:latin typeface="Book Antiqua" pitchFamily="18" charset="0"/>
              </a:rPr>
              <a:t>학년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학급</a:t>
            </a:r>
            <a:r>
              <a:rPr lang="en-US" altLang="ko-KR" dirty="0" smtClean="0">
                <a:latin typeface="Book Antiqua" pitchFamily="18" charset="0"/>
              </a:rPr>
              <a:t>)</a:t>
            </a:r>
          </a:p>
          <a:p>
            <a:pPr>
              <a:buFont typeface="Wingdings" pitchFamily="2" charset="2"/>
              <a:buChar char="l"/>
            </a:pP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  <a:latin typeface="Book Antiqua" pitchFamily="18" charset="0"/>
              </a:rPr>
              <a:t>그룹화 자료</a:t>
            </a:r>
            <a:r>
              <a:rPr lang="en-US" altLang="ko-KR" dirty="0" smtClean="0">
                <a:latin typeface="Book Antiqua" pitchFamily="18" charset="0"/>
              </a:rPr>
              <a:t>(grouped data) : </a:t>
            </a:r>
            <a:r>
              <a:rPr lang="ko-KR" altLang="en-US" dirty="0" smtClean="0">
                <a:latin typeface="Book Antiqua" pitchFamily="18" charset="0"/>
              </a:rPr>
              <a:t>범주화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한 </a:t>
            </a:r>
            <a:r>
              <a:rPr lang="ko-KR" altLang="en-US" dirty="0" err="1" smtClean="0">
                <a:latin typeface="Book Antiqua" pitchFamily="18" charset="0"/>
              </a:rPr>
              <a:t>양적자료</a:t>
            </a:r>
            <a:endParaRPr lang="en-US" altLang="ko-KR" dirty="0" smtClean="0">
              <a:latin typeface="Book Antiqua" pitchFamily="18" charset="0"/>
            </a:endParaRPr>
          </a:p>
          <a:p>
            <a:r>
              <a:rPr lang="en-US" altLang="ko-KR" dirty="0" smtClean="0">
                <a:latin typeface="Book Antiqua" pitchFamily="18" charset="0"/>
              </a:rPr>
              <a:t>       (</a:t>
            </a:r>
            <a:r>
              <a:rPr lang="ko-KR" altLang="en-US" dirty="0" smtClean="0">
                <a:latin typeface="Book Antiqua" pitchFamily="18" charset="0"/>
              </a:rPr>
              <a:t>예 </a:t>
            </a:r>
            <a:r>
              <a:rPr lang="en-US" altLang="ko-KR" dirty="0" smtClean="0">
                <a:latin typeface="Book Antiqua" pitchFamily="18" charset="0"/>
              </a:rPr>
              <a:t>: </a:t>
            </a:r>
            <a:r>
              <a:rPr lang="ko-KR" altLang="en-US" dirty="0" smtClean="0">
                <a:latin typeface="Book Antiqua" pitchFamily="18" charset="0"/>
              </a:rPr>
              <a:t>성적 </a:t>
            </a:r>
            <a:r>
              <a:rPr lang="en-US" altLang="ko-KR" dirty="0" smtClean="0">
                <a:latin typeface="Book Antiqua" pitchFamily="18" charset="0"/>
              </a:rPr>
              <a:t>- </a:t>
            </a:r>
            <a:r>
              <a:rPr lang="ko-KR" altLang="en-US" dirty="0" smtClean="0">
                <a:latin typeface="Book Antiqua" pitchFamily="18" charset="0"/>
              </a:rPr>
              <a:t>수</a:t>
            </a:r>
            <a:r>
              <a:rPr lang="en-US" altLang="ko-KR" dirty="0" smtClean="0">
                <a:latin typeface="Book Antiqua" pitchFamily="18" charset="0"/>
              </a:rPr>
              <a:t>,</a:t>
            </a:r>
            <a:r>
              <a:rPr lang="ko-KR" altLang="en-US" dirty="0" smtClean="0">
                <a:latin typeface="Book Antiqua" pitchFamily="18" charset="0"/>
              </a:rPr>
              <a:t>우</a:t>
            </a:r>
            <a:r>
              <a:rPr lang="en-US" altLang="ko-KR" dirty="0" smtClean="0">
                <a:latin typeface="Book Antiqua" pitchFamily="18" charset="0"/>
              </a:rPr>
              <a:t>,</a:t>
            </a:r>
            <a:r>
              <a:rPr lang="ko-KR" altLang="en-US" dirty="0" smtClean="0">
                <a:latin typeface="Book Antiqua" pitchFamily="18" charset="0"/>
              </a:rPr>
              <a:t>미</a:t>
            </a:r>
            <a:r>
              <a:rPr lang="en-US" altLang="ko-KR" dirty="0" smtClean="0">
                <a:latin typeface="Book Antiqua" pitchFamily="18" charset="0"/>
              </a:rPr>
              <a:t>,</a:t>
            </a:r>
            <a:r>
              <a:rPr lang="ko-KR" altLang="en-US" dirty="0" smtClean="0">
                <a:latin typeface="Book Antiqua" pitchFamily="18" charset="0"/>
              </a:rPr>
              <a:t>양</a:t>
            </a:r>
            <a:r>
              <a:rPr lang="en-US" altLang="ko-KR" dirty="0" smtClean="0">
                <a:latin typeface="Book Antiqua" pitchFamily="18" charset="0"/>
              </a:rPr>
              <a:t>,</a:t>
            </a:r>
            <a:r>
              <a:rPr lang="ko-KR" altLang="en-US" dirty="0" smtClean="0">
                <a:latin typeface="Book Antiqua" pitchFamily="18" charset="0"/>
              </a:rPr>
              <a:t>가   학점 </a:t>
            </a:r>
            <a:r>
              <a:rPr lang="en-US" altLang="ko-KR" dirty="0" smtClean="0">
                <a:latin typeface="Book Antiqua" pitchFamily="18" charset="0"/>
              </a:rPr>
              <a:t>– A, B, C, D, F)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6.4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산포의 척도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60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34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TextBox 25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2842" y="550932"/>
            <a:ext cx="7663934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4]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예제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3]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의 표본에 대한 표준편차를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8709" y="1357298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8709" y="1730581"/>
            <a:ext cx="8143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[</a:t>
            </a:r>
            <a:r>
              <a:rPr lang="ko-KR" altLang="en-US" dirty="0" smtClean="0">
                <a:latin typeface="Book Antiqua" pitchFamily="18" charset="0"/>
              </a:rPr>
              <a:t>예제 </a:t>
            </a:r>
            <a:r>
              <a:rPr lang="en-US" altLang="ko-KR" dirty="0" smtClean="0">
                <a:latin typeface="Book Antiqua" pitchFamily="18" charset="0"/>
              </a:rPr>
              <a:t>3]</a:t>
            </a:r>
            <a:r>
              <a:rPr lang="ko-KR" altLang="en-US" dirty="0" smtClean="0">
                <a:latin typeface="Book Antiqua" pitchFamily="18" charset="0"/>
              </a:rPr>
              <a:t>에서 구한 평균             과 각 자료값의 편차와 편차제곱은 구하면 각각 다음 표와 같다</a:t>
            </a:r>
            <a:r>
              <a:rPr lang="en-US" altLang="ko-KR" dirty="0" smtClean="0">
                <a:latin typeface="Book Antiqua" pitchFamily="18" charset="0"/>
              </a:rPr>
              <a:t>. </a:t>
            </a:r>
            <a:r>
              <a:rPr lang="ko-KR" altLang="en-US" dirty="0" smtClean="0">
                <a:latin typeface="Book Antiqua" pitchFamily="18" charset="0"/>
              </a:rPr>
              <a:t>따라서 표본분산과 표본표준편차는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>
              <a:latin typeface="Book Antiqua" pitchFamily="18" charset="0"/>
            </a:endParaRPr>
          </a:p>
        </p:txBody>
      </p:sp>
      <p:graphicFrame>
        <p:nvGraphicFramePr>
          <p:cNvPr id="39" name="Object 1"/>
          <p:cNvGraphicFramePr>
            <a:graphicFrameLocks noChangeAspect="1"/>
          </p:cNvGraphicFramePr>
          <p:nvPr/>
        </p:nvGraphicFramePr>
        <p:xfrm>
          <a:off x="2898104" y="1761837"/>
          <a:ext cx="719138" cy="258762"/>
        </p:xfrm>
        <a:graphic>
          <a:graphicData uri="http://schemas.openxmlformats.org/presentationml/2006/ole">
            <p:oleObj spid="_x0000_s684043" name="Equation" r:id="rId4" imgW="482400" imgH="177480" progId="Equation.DSMT4">
              <p:embed/>
            </p:oleObj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500032" y="2643182"/>
          <a:ext cx="8286810" cy="1444752"/>
        </p:xfrm>
        <a:graphic>
          <a:graphicData uri="http://schemas.openxmlformats.org/drawingml/2006/table">
            <a:tbl>
              <a:tblPr/>
              <a:tblGrid>
                <a:gridCol w="1071572"/>
                <a:gridCol w="571504"/>
                <a:gridCol w="714380"/>
                <a:gridCol w="708499"/>
                <a:gridCol w="577385"/>
                <a:gridCol w="642942"/>
                <a:gridCol w="571504"/>
                <a:gridCol w="642942"/>
                <a:gridCol w="571504"/>
                <a:gridCol w="571504"/>
                <a:gridCol w="642942"/>
                <a:gridCol w="1000132"/>
              </a:tblGrid>
              <a:tr h="2346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자 </a:t>
                      </a:r>
                      <a:r>
                        <a:rPr lang="ko-KR" altLang="en-US" sz="1600" dirty="0" err="1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료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8</a:t>
                      </a:r>
                      <a:endParaRPr lang="en-US" sz="16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3</a:t>
                      </a:r>
                      <a:endParaRPr lang="en-US" sz="16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9</a:t>
                      </a:r>
                      <a:endParaRPr lang="en-US" sz="16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6</a:t>
                      </a:r>
                      <a:endParaRPr lang="en-US" sz="16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2</a:t>
                      </a:r>
                      <a:endParaRPr lang="en-US" sz="16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5</a:t>
                      </a:r>
                      <a:endParaRPr lang="en-US" sz="16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9</a:t>
                      </a:r>
                      <a:endParaRPr lang="en-US" sz="16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4</a:t>
                      </a:r>
                      <a:endParaRPr lang="en-US" sz="16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6</a:t>
                      </a:r>
                      <a:endParaRPr lang="en-US" sz="16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6</a:t>
                      </a:r>
                      <a:endParaRPr lang="en-US" sz="16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합 </a:t>
                      </a:r>
                      <a:r>
                        <a:rPr lang="en-US" altLang="ko-KR" sz="1600" dirty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: 58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6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편 차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2.2</a:t>
                      </a:r>
                      <a:endParaRPr lang="en-US" sz="16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-2.8</a:t>
                      </a:r>
                      <a:endParaRPr lang="en-US" sz="16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3.2</a:t>
                      </a:r>
                      <a:endParaRPr lang="en-US" sz="16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0.2</a:t>
                      </a:r>
                      <a:endParaRPr lang="en-US" sz="16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-3.8</a:t>
                      </a:r>
                      <a:endParaRPr lang="en-US" sz="16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-0.8</a:t>
                      </a:r>
                      <a:endParaRPr lang="en-US" sz="16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3.2</a:t>
                      </a:r>
                      <a:endParaRPr lang="en-US" sz="16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-1.8</a:t>
                      </a:r>
                      <a:endParaRPr lang="en-US" sz="16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0.2</a:t>
                      </a:r>
                      <a:endParaRPr lang="en-US" sz="16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0.2</a:t>
                      </a:r>
                      <a:endParaRPr lang="en-US" sz="16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합 </a:t>
                      </a:r>
                      <a:r>
                        <a:rPr lang="en-US" altLang="ko-KR" sz="1600" dirty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: 0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6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편차제곱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4.48</a:t>
                      </a:r>
                      <a:endParaRPr lang="en-US" sz="16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7.84</a:t>
                      </a:r>
                      <a:endParaRPr lang="en-US" sz="16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10.24</a:t>
                      </a:r>
                      <a:endParaRPr lang="en-US" sz="16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0.04</a:t>
                      </a:r>
                      <a:endParaRPr lang="en-US" sz="16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14.44</a:t>
                      </a:r>
                      <a:endParaRPr lang="en-US" sz="16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0.64</a:t>
                      </a:r>
                      <a:endParaRPr lang="en-US" sz="16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10.24</a:t>
                      </a:r>
                      <a:endParaRPr lang="en-US" sz="16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3.24</a:t>
                      </a:r>
                      <a:endParaRPr lang="en-US" sz="16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0.04</a:t>
                      </a:r>
                      <a:endParaRPr lang="en-US" sz="16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0</a:t>
                      </a:r>
                      <a:r>
                        <a:rPr lang="en-US" sz="1600" dirty="0" smtClean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..4</a:t>
                      </a:r>
                      <a:endParaRPr lang="en-US" sz="16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합 </a:t>
                      </a:r>
                      <a:r>
                        <a:rPr lang="en-US" altLang="ko-KR" sz="1600" dirty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: </a:t>
                      </a:r>
                      <a:r>
                        <a:rPr lang="en-US" altLang="ko-KR" sz="1600" dirty="0" smtClean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51.6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1" name="Object 27"/>
          <p:cNvGraphicFramePr>
            <a:graphicFrameLocks noChangeAspect="1"/>
          </p:cNvGraphicFramePr>
          <p:nvPr/>
        </p:nvGraphicFramePr>
        <p:xfrm>
          <a:off x="2095519" y="4357694"/>
          <a:ext cx="5262563" cy="627062"/>
        </p:xfrm>
        <a:graphic>
          <a:graphicData uri="http://schemas.openxmlformats.org/presentationml/2006/ole">
            <p:oleObj spid="_x0000_s684044" name="Equation" r:id="rId5" imgW="353052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6.4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산포의 척도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61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9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928662" y="571480"/>
            <a:ext cx="1571636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변동계수</a:t>
            </a:r>
            <a:endParaRPr lang="ko-KR" altLang="en-US" dirty="0">
              <a:solidFill>
                <a:srgbClr val="FFFF00"/>
              </a:solidFill>
              <a:latin typeface="Book Antiqua" pitchFamily="18" charset="0"/>
              <a:ea typeface="휴먼엑스포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85786" y="1219786"/>
            <a:ext cx="7929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ko-KR" altLang="en-US" dirty="0" smtClean="0"/>
              <a:t>측정 단위가 동일하지만 평균이 큰 차이를 보이는 경우 또는 측정단위가 서로 다른 경우에 상대적으로 흩어진 정도를 나타내는 척도</a:t>
            </a:r>
          </a:p>
          <a:p>
            <a:pPr marL="342900" indent="-342900">
              <a:buFont typeface="Wingdings" pitchFamily="2" charset="2"/>
              <a:buChar char="l"/>
            </a:pPr>
            <a:r>
              <a:rPr lang="ko-KR" altLang="en-US" dirty="0" smtClean="0"/>
              <a:t>변동계수가 클수록 중심으로부터 상대적으로 넓게 흩어진다</a:t>
            </a:r>
            <a:r>
              <a:rPr lang="en-US" altLang="ko-KR" dirty="0" smtClean="0"/>
              <a:t>.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286116" y="2571744"/>
            <a:ext cx="1357322" cy="785818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Object 27"/>
          <p:cNvGraphicFramePr>
            <a:graphicFrameLocks noChangeAspect="1"/>
          </p:cNvGraphicFramePr>
          <p:nvPr/>
        </p:nvGraphicFramePr>
        <p:xfrm>
          <a:off x="3468682" y="2656240"/>
          <a:ext cx="890588" cy="608013"/>
        </p:xfrm>
        <a:graphic>
          <a:graphicData uri="http://schemas.openxmlformats.org/presentationml/2006/ole">
            <p:oleObj spid="_x0000_s685060" name="Equation" r:id="rId4" imgW="596880" imgH="419040" progId="Equation.DSMT4">
              <p:embed/>
            </p:oleObj>
          </a:graphicData>
        </a:graphic>
      </p:graphicFrame>
      <p:sp>
        <p:nvSpPr>
          <p:cNvPr id="25" name="직사각형 24"/>
          <p:cNvSpPr/>
          <p:nvPr/>
        </p:nvSpPr>
        <p:spPr>
          <a:xfrm>
            <a:off x="3286116" y="3548419"/>
            <a:ext cx="1428760" cy="785818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Object 27"/>
          <p:cNvGraphicFramePr>
            <a:graphicFrameLocks noChangeAspect="1"/>
          </p:cNvGraphicFramePr>
          <p:nvPr/>
        </p:nvGraphicFramePr>
        <p:xfrm>
          <a:off x="3486145" y="3629249"/>
          <a:ext cx="852487" cy="571500"/>
        </p:xfrm>
        <a:graphic>
          <a:graphicData uri="http://schemas.openxmlformats.org/presentationml/2006/ole">
            <p:oleObj spid="_x0000_s685061" name="Equation" r:id="rId5" imgW="571320" imgH="393480" progId="Equation.DSMT4">
              <p:embed/>
            </p:oleObj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785786" y="2806606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  <a:latin typeface="Book Antiqua" pitchFamily="18" charset="0"/>
              </a:rPr>
              <a:t>모집단의 변동계수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dirty="0" smtClean="0">
                <a:latin typeface="Book Antiqua" pitchFamily="18" charset="0"/>
              </a:rPr>
              <a:t>: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85786" y="3730043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  <a:latin typeface="Book Antiqua" pitchFamily="18" charset="0"/>
              </a:rPr>
              <a:t>표본의 변동계수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dirty="0" smtClean="0">
                <a:latin typeface="Book Antiqua" pitchFamily="18" charset="0"/>
              </a:rPr>
              <a:t>:</a:t>
            </a:r>
            <a:endParaRPr lang="ko-KR" altLang="en-US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6.4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산포의 척도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1DFB-E6F2-423D-AB90-E7837C4E452D}" type="slidenum">
              <a:rPr lang="ko-KR" altLang="en-US" sz="1600" smtClean="0">
                <a:solidFill>
                  <a:schemeClr val="tx1"/>
                </a:solidFill>
                <a:latin typeface="Book Antiqua" pitchFamily="18" charset="0"/>
              </a:rPr>
              <a:pPr/>
              <a:t>62</a:t>
            </a:fld>
            <a:endParaRPr lang="ko-KR" altLang="en-US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59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2842" y="550932"/>
            <a:ext cx="7663934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5]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수컷 코끼리의 몸무게는 평균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4,550kg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표준편차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150kg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이고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햄스터의 몸무게는 평균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30g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표준편차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1.67g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이라고 한다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코끼리와 햄스터의 상대적인 흩어진 정도를 비교하라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8709" y="1909320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8709" y="2282603"/>
            <a:ext cx="81439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코끼리와 햄스터의 변동계수는 각각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r>
              <a:rPr lang="ko-KR" altLang="en-US" dirty="0" smtClean="0">
                <a:latin typeface="Book Antiqua" pitchFamily="18" charset="0"/>
              </a:rPr>
              <a:t>따라서 절대수치에 의하면 코끼리의 몸무게가 더 폭 넓게 나타나지만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상대적으로 비교하면 코끼리의 몸무게가 햄스터의 몸무게보다 평균에 더 밀집한 모양을 나타낸다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>
              <a:latin typeface="Book Antiqua" pitchFamily="18" charset="0"/>
            </a:endParaRPr>
          </a:p>
        </p:txBody>
      </p:sp>
      <p:graphicFrame>
        <p:nvGraphicFramePr>
          <p:cNvPr id="20" name="Object 1"/>
          <p:cNvGraphicFramePr>
            <a:graphicFrameLocks noChangeAspect="1"/>
          </p:cNvGraphicFramePr>
          <p:nvPr/>
        </p:nvGraphicFramePr>
        <p:xfrm>
          <a:off x="2357422" y="2714621"/>
          <a:ext cx="3500462" cy="507089"/>
        </p:xfrm>
        <a:graphic>
          <a:graphicData uri="http://schemas.openxmlformats.org/presentationml/2006/ole">
            <p:oleObj spid="_x0000_s693252" name="Equation" r:id="rId4" imgW="2654280" imgH="393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6.4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산포의 척도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63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45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TextBox 22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928662" y="571480"/>
            <a:ext cx="1571636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Z - </a:t>
            </a:r>
            <a:r>
              <a:rPr lang="ko-KR" altLang="en-US" dirty="0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점수</a:t>
            </a:r>
            <a:endParaRPr lang="ko-KR" altLang="en-US" dirty="0">
              <a:solidFill>
                <a:srgbClr val="FFFF00"/>
              </a:solidFill>
              <a:latin typeface="Book Antiqua" pitchFamily="18" charset="0"/>
              <a:ea typeface="휴먼엑스포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5786" y="1219786"/>
            <a:ext cx="7929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ko-KR" altLang="en-US" dirty="0" smtClean="0">
                <a:latin typeface="Book Antiqua" pitchFamily="18" charset="0"/>
              </a:rPr>
              <a:t>평균을 중심으로 개개의 측정값을 상대적인 위치로 변환한 척도로 표준점수</a:t>
            </a:r>
            <a:r>
              <a:rPr lang="en-US" altLang="ko-KR" dirty="0" smtClean="0">
                <a:latin typeface="Book Antiqua" pitchFamily="18" charset="0"/>
              </a:rPr>
              <a:t>(standard score)</a:t>
            </a:r>
            <a:r>
              <a:rPr lang="ko-KR" altLang="en-US" dirty="0" smtClean="0">
                <a:latin typeface="Book Antiqua" pitchFamily="18" charset="0"/>
              </a:rPr>
              <a:t>라고도 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286116" y="2095135"/>
            <a:ext cx="1357322" cy="785818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Object 27"/>
          <p:cNvGraphicFramePr>
            <a:graphicFrameLocks noChangeAspect="1"/>
          </p:cNvGraphicFramePr>
          <p:nvPr/>
        </p:nvGraphicFramePr>
        <p:xfrm>
          <a:off x="3375025" y="2197092"/>
          <a:ext cx="1079500" cy="571500"/>
        </p:xfrm>
        <a:graphic>
          <a:graphicData uri="http://schemas.openxmlformats.org/presentationml/2006/ole">
            <p:oleObj spid="_x0000_s686088" name="Equation" r:id="rId4" imgW="723600" imgH="393480" progId="Equation.DSMT4">
              <p:embed/>
            </p:oleObj>
          </a:graphicData>
        </a:graphic>
      </p:graphicFrame>
      <p:sp>
        <p:nvSpPr>
          <p:cNvPr id="18" name="직사각형 17"/>
          <p:cNvSpPr/>
          <p:nvPr/>
        </p:nvSpPr>
        <p:spPr>
          <a:xfrm>
            <a:off x="3286116" y="3071810"/>
            <a:ext cx="1428760" cy="785818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Object 27"/>
          <p:cNvGraphicFramePr>
            <a:graphicFrameLocks noChangeAspect="1"/>
          </p:cNvGraphicFramePr>
          <p:nvPr/>
        </p:nvGraphicFramePr>
        <p:xfrm>
          <a:off x="3392488" y="3152767"/>
          <a:ext cx="1041400" cy="571500"/>
        </p:xfrm>
        <a:graphic>
          <a:graphicData uri="http://schemas.openxmlformats.org/presentationml/2006/ole">
            <p:oleObj spid="_x0000_s686089" name="Equation" r:id="rId5" imgW="698400" imgH="393480" progId="Equation.DSMT4">
              <p:embed/>
            </p:oleObj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85786" y="2329997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  <a:latin typeface="Book Antiqua" pitchFamily="18" charset="0"/>
              </a:rPr>
              <a:t>모집단의 </a:t>
            </a:r>
            <a:r>
              <a:rPr lang="en-US" altLang="ko-KR" b="1" dirty="0" smtClean="0">
                <a:solidFill>
                  <a:srgbClr val="FF0000"/>
                </a:solidFill>
                <a:latin typeface="Book Antiqua" pitchFamily="18" charset="0"/>
              </a:rPr>
              <a:t>z - </a:t>
            </a:r>
            <a:r>
              <a:rPr lang="ko-KR" altLang="en-US" b="1" dirty="0" smtClean="0">
                <a:solidFill>
                  <a:srgbClr val="FF0000"/>
                </a:solidFill>
                <a:latin typeface="Book Antiqua" pitchFamily="18" charset="0"/>
              </a:rPr>
              <a:t>점수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dirty="0" smtClean="0">
                <a:latin typeface="Book Antiqua" pitchFamily="18" charset="0"/>
              </a:rPr>
              <a:t>: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85786" y="3253434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  <a:latin typeface="Book Antiqua" pitchFamily="18" charset="0"/>
              </a:rPr>
              <a:t>표본의 </a:t>
            </a:r>
            <a:r>
              <a:rPr lang="en-US" altLang="ko-KR" b="1" dirty="0" smtClean="0">
                <a:solidFill>
                  <a:srgbClr val="FF0000"/>
                </a:solidFill>
                <a:latin typeface="Book Antiqua" pitchFamily="18" charset="0"/>
              </a:rPr>
              <a:t>z - </a:t>
            </a:r>
            <a:r>
              <a:rPr lang="ko-KR" altLang="en-US" b="1" dirty="0" smtClean="0">
                <a:solidFill>
                  <a:srgbClr val="FF0000"/>
                </a:solidFill>
                <a:latin typeface="Book Antiqua" pitchFamily="18" charset="0"/>
              </a:rPr>
              <a:t>점수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dirty="0" smtClean="0">
                <a:latin typeface="Book Antiqua" pitchFamily="18" charset="0"/>
              </a:rPr>
              <a:t>:</a:t>
            </a:r>
            <a:endParaRPr lang="ko-KR" altLang="en-US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6.4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산포의 척도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64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3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00034" y="571480"/>
            <a:ext cx="500066" cy="500066"/>
          </a:xfrm>
          <a:prstGeom prst="ellipse">
            <a:avLst/>
          </a:prstGeom>
          <a:solidFill>
            <a:srgbClr val="C0F3F4"/>
          </a:solidFill>
          <a:ln>
            <a:solidFill>
              <a:srgbClr val="00FFFF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휴먼옛체" pitchFamily="18" charset="-127"/>
                <a:ea typeface="휴먼옛체" pitchFamily="18" charset="-127"/>
              </a:rPr>
              <a:t>예</a:t>
            </a:r>
            <a:endParaRPr lang="ko-KR" altLang="en-US" dirty="0">
              <a:solidFill>
                <a:schemeClr val="tx1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1538" y="547543"/>
            <a:ext cx="7858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다음에 제시된 두 자료집단에 대하여 자료집단 </a:t>
            </a:r>
            <a:r>
              <a:rPr lang="en-US" altLang="ko-KR" dirty="0" smtClean="0">
                <a:latin typeface="Book Antiqua" pitchFamily="18" charset="0"/>
              </a:rPr>
              <a:t>A</a:t>
            </a:r>
            <a:r>
              <a:rPr lang="ko-KR" altLang="en-US" dirty="0" smtClean="0">
                <a:latin typeface="Book Antiqua" pitchFamily="18" charset="0"/>
              </a:rPr>
              <a:t>의 평균은 </a:t>
            </a:r>
            <a:r>
              <a:rPr lang="en-US" altLang="ko-KR" dirty="0" smtClean="0">
                <a:latin typeface="Book Antiqua" pitchFamily="18" charset="0"/>
              </a:rPr>
              <a:t>33.87</a:t>
            </a:r>
            <a:r>
              <a:rPr lang="ko-KR" altLang="en-US" dirty="0" smtClean="0">
                <a:latin typeface="Book Antiqua" pitchFamily="18" charset="0"/>
              </a:rPr>
              <a:t>이고 표준편차는 </a:t>
            </a:r>
            <a:r>
              <a:rPr lang="en-US" altLang="ko-KR" dirty="0" smtClean="0">
                <a:latin typeface="Book Antiqua" pitchFamily="18" charset="0"/>
              </a:rPr>
              <a:t>7.84</a:t>
            </a:r>
            <a:r>
              <a:rPr lang="ko-KR" altLang="en-US" dirty="0" smtClean="0">
                <a:latin typeface="Book Antiqua" pitchFamily="18" charset="0"/>
              </a:rPr>
              <a:t>이다</a:t>
            </a:r>
            <a:r>
              <a:rPr lang="en-US" altLang="ko-KR" dirty="0" smtClean="0">
                <a:latin typeface="Book Antiqua" pitchFamily="18" charset="0"/>
              </a:rPr>
              <a:t>. </a:t>
            </a:r>
            <a:r>
              <a:rPr lang="ko-KR" altLang="en-US" dirty="0" smtClean="0">
                <a:latin typeface="Book Antiqua" pitchFamily="18" charset="0"/>
              </a:rPr>
              <a:t>자료집단 </a:t>
            </a:r>
            <a:r>
              <a:rPr lang="en-US" altLang="ko-KR" dirty="0" smtClean="0">
                <a:latin typeface="Book Antiqua" pitchFamily="18" charset="0"/>
              </a:rPr>
              <a:t>B</a:t>
            </a:r>
            <a:r>
              <a:rPr lang="ko-KR" altLang="en-US" dirty="0" smtClean="0">
                <a:latin typeface="Book Antiqua" pitchFamily="18" charset="0"/>
              </a:rPr>
              <a:t>의 평균은 </a:t>
            </a:r>
            <a:r>
              <a:rPr lang="en-US" altLang="ko-KR" dirty="0" smtClean="0">
                <a:latin typeface="Book Antiqua" pitchFamily="18" charset="0"/>
              </a:rPr>
              <a:t>79.87</a:t>
            </a:r>
            <a:r>
              <a:rPr lang="ko-KR" altLang="en-US" dirty="0" smtClean="0">
                <a:latin typeface="Book Antiqua" pitchFamily="18" charset="0"/>
              </a:rPr>
              <a:t>이고 표준편차는 </a:t>
            </a:r>
            <a:r>
              <a:rPr lang="en-US" altLang="ko-KR" dirty="0" smtClean="0">
                <a:latin typeface="Book Antiqua" pitchFamily="18" charset="0"/>
              </a:rPr>
              <a:t>5.08</a:t>
            </a:r>
            <a:r>
              <a:rPr lang="ko-KR" altLang="en-US" dirty="0" smtClean="0">
                <a:latin typeface="Book Antiqua" pitchFamily="18" charset="0"/>
              </a:rPr>
              <a:t>이다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>
              <a:latin typeface="Book Antiqua" pitchFamily="18" charset="0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000100" y="1342194"/>
          <a:ext cx="7358114" cy="1591056"/>
        </p:xfrm>
        <a:graphic>
          <a:graphicData uri="http://schemas.openxmlformats.org/drawingml/2006/table">
            <a:tbl>
              <a:tblPr/>
              <a:tblGrid>
                <a:gridCol w="1005222"/>
                <a:gridCol w="6352892"/>
              </a:tblGrid>
              <a:tr h="2346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집단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자료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6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A</a:t>
                      </a:r>
                      <a:endParaRPr lang="en-US" sz="18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20   35   43   28   37   35   49   28   32   25   39   29   28   36   </a:t>
                      </a:r>
                      <a:r>
                        <a:rPr lang="en-US" sz="18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44</a:t>
                      </a:r>
                      <a:endParaRPr lang="en-US" sz="18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6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B</a:t>
                      </a:r>
                      <a:endParaRPr lang="en-US" sz="18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77   80   76   87   85   71   75   76   81   87   75   85   78   79   </a:t>
                      </a:r>
                      <a:r>
                        <a:rPr lang="en-US" sz="18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86</a:t>
                      </a:r>
                      <a:endParaRPr lang="en-US" sz="18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6" name="Picture 7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3619515"/>
            <a:ext cx="7831138" cy="1952625"/>
          </a:xfrm>
          <a:prstGeom prst="rect">
            <a:avLst/>
          </a:prstGeom>
          <a:noFill/>
          <a:ln w="19050">
            <a:solidFill>
              <a:srgbClr val="0066FF"/>
            </a:solidFill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714348" y="3214686"/>
            <a:ext cx="407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  <a:ea typeface="+mn-ea"/>
              </a:rPr>
              <a:t>※ 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두 집단의 </a:t>
            </a:r>
            <a:r>
              <a:rPr lang="ko-KR" altLang="en-US" dirty="0" err="1" smtClean="0">
                <a:latin typeface="Book Antiqua" pitchFamily="18" charset="0"/>
                <a:ea typeface="+mn-ea"/>
              </a:rPr>
              <a:t>점도표에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 의한 비교</a:t>
            </a:r>
            <a:endParaRPr lang="ko-KR" altLang="en-US" dirty="0">
              <a:latin typeface="Book Antiqua" pitchFamily="18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6.4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산포의 척도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1DFB-E6F2-423D-AB90-E7837C4E452D}" type="slidenum">
              <a:rPr lang="ko-KR" altLang="en-US" sz="1600" smtClean="0">
                <a:solidFill>
                  <a:schemeClr val="tx1"/>
                </a:solidFill>
                <a:latin typeface="Book Antiqua" pitchFamily="18" charset="0"/>
              </a:rPr>
              <a:pPr/>
              <a:t>65</a:t>
            </a:fld>
            <a:endParaRPr lang="ko-KR" altLang="en-US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59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928662" y="1714488"/>
          <a:ext cx="7358113" cy="3547872"/>
        </p:xfrm>
        <a:graphic>
          <a:graphicData uri="http://schemas.openxmlformats.org/drawingml/2006/table">
            <a:tbl>
              <a:tblPr/>
              <a:tblGrid>
                <a:gridCol w="966913"/>
                <a:gridCol w="798900"/>
                <a:gridCol w="798900"/>
                <a:gridCol w="798900"/>
                <a:gridCol w="798900"/>
                <a:gridCol w="798900"/>
                <a:gridCol w="798900"/>
                <a:gridCol w="798900"/>
                <a:gridCol w="798900"/>
              </a:tblGrid>
              <a:tr h="162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A</a:t>
                      </a:r>
                      <a:endParaRPr lang="en-US" sz="14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20</a:t>
                      </a:r>
                      <a:endParaRPr lang="en-US" sz="14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35</a:t>
                      </a:r>
                      <a:endParaRPr lang="en-US" sz="14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43</a:t>
                      </a:r>
                      <a:endParaRPr lang="en-US" sz="14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28</a:t>
                      </a:r>
                      <a:endParaRPr lang="en-US" sz="14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37</a:t>
                      </a:r>
                      <a:endParaRPr lang="en-US" sz="14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35</a:t>
                      </a:r>
                      <a:endParaRPr lang="en-US" sz="14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49</a:t>
                      </a:r>
                      <a:endParaRPr lang="en-US" sz="14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28</a:t>
                      </a:r>
                      <a:endParaRPr lang="en-US" sz="14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표준점수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-1.7695</a:t>
                      </a:r>
                      <a:endParaRPr lang="en-US" sz="14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0.1446</a:t>
                      </a:r>
                      <a:endParaRPr lang="en-US" sz="14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1.1655</a:t>
                      </a:r>
                      <a:endParaRPr lang="en-US" sz="14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-0.7486</a:t>
                      </a:r>
                      <a:endParaRPr lang="en-US" sz="14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0.3998</a:t>
                      </a:r>
                      <a:endParaRPr lang="en-US" sz="14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0.1446</a:t>
                      </a:r>
                      <a:endParaRPr lang="en-US" sz="14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1.9312</a:t>
                      </a:r>
                      <a:endParaRPr lang="en-US" sz="14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-0.7486</a:t>
                      </a:r>
                      <a:endParaRPr lang="en-US" sz="14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A</a:t>
                      </a:r>
                      <a:endParaRPr lang="en-US" sz="14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32</a:t>
                      </a:r>
                      <a:endParaRPr lang="en-US" sz="14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25</a:t>
                      </a:r>
                      <a:endParaRPr lang="en-US" sz="14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39</a:t>
                      </a:r>
                      <a:endParaRPr lang="en-US" sz="14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29</a:t>
                      </a:r>
                      <a:endParaRPr lang="en-US" sz="14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28</a:t>
                      </a:r>
                      <a:endParaRPr lang="en-US" sz="14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36</a:t>
                      </a:r>
                      <a:endParaRPr lang="en-US" sz="14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44</a:t>
                      </a:r>
                      <a:endParaRPr lang="en-US" sz="14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표준점수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-0.2382</a:t>
                      </a:r>
                      <a:endParaRPr lang="en-US" sz="14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-1.1315</a:t>
                      </a:r>
                      <a:endParaRPr lang="en-US" sz="14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0.6551</a:t>
                      </a:r>
                      <a:endParaRPr lang="en-US" sz="14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-0.6210</a:t>
                      </a:r>
                      <a:endParaRPr lang="en-US" sz="14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-0.7486</a:t>
                      </a:r>
                      <a:endParaRPr lang="en-US" sz="14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0.2722</a:t>
                      </a:r>
                      <a:endParaRPr lang="en-US" sz="14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1.2931</a:t>
                      </a:r>
                      <a:endParaRPr lang="en-US" sz="14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62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B</a:t>
                      </a:r>
                      <a:endParaRPr lang="en-US" sz="14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77</a:t>
                      </a:r>
                      <a:endParaRPr lang="en-US" sz="14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80</a:t>
                      </a:r>
                      <a:endParaRPr lang="en-US" sz="14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76</a:t>
                      </a:r>
                      <a:endParaRPr lang="en-US" sz="14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87</a:t>
                      </a:r>
                      <a:endParaRPr lang="en-US" sz="14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85</a:t>
                      </a:r>
                      <a:endParaRPr lang="en-US" sz="14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71</a:t>
                      </a:r>
                      <a:endParaRPr lang="en-US" sz="14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75</a:t>
                      </a:r>
                      <a:endParaRPr lang="en-US" sz="14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76</a:t>
                      </a:r>
                      <a:endParaRPr lang="en-US" sz="14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표준점수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-0.5640</a:t>
                      </a:r>
                      <a:endParaRPr lang="en-US" sz="14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0.0262</a:t>
                      </a:r>
                      <a:endParaRPr lang="en-US" sz="14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-0.7607</a:t>
                      </a:r>
                      <a:endParaRPr lang="en-US" sz="14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1.4033</a:t>
                      </a:r>
                      <a:endParaRPr lang="en-US" sz="14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1.0099</a:t>
                      </a:r>
                      <a:endParaRPr lang="en-US" sz="14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-1.7443</a:t>
                      </a:r>
                      <a:endParaRPr lang="en-US" sz="14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-0.9574</a:t>
                      </a:r>
                      <a:endParaRPr lang="en-US" sz="14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-0.7607</a:t>
                      </a:r>
                      <a:endParaRPr lang="en-US" sz="14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B</a:t>
                      </a:r>
                      <a:endParaRPr lang="en-US" sz="14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81</a:t>
                      </a:r>
                      <a:endParaRPr lang="en-US" sz="14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87</a:t>
                      </a:r>
                      <a:endParaRPr lang="en-US" sz="14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75</a:t>
                      </a:r>
                      <a:endParaRPr lang="en-US" sz="14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85</a:t>
                      </a:r>
                      <a:endParaRPr lang="en-US" sz="14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78</a:t>
                      </a:r>
                      <a:endParaRPr lang="en-US" sz="14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79</a:t>
                      </a:r>
                      <a:endParaRPr lang="en-US" sz="14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86</a:t>
                      </a:r>
                      <a:endParaRPr lang="en-US" sz="14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표준점수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0.2230</a:t>
                      </a:r>
                      <a:endParaRPr lang="en-US" sz="14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1.4033</a:t>
                      </a:r>
                      <a:endParaRPr lang="en-US" sz="14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-0.9574</a:t>
                      </a:r>
                      <a:endParaRPr lang="en-US" sz="14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1.0099</a:t>
                      </a:r>
                      <a:endParaRPr lang="en-US" sz="14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-0.3672</a:t>
                      </a:r>
                      <a:endParaRPr lang="en-US" sz="14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-0.1705</a:t>
                      </a:r>
                      <a:endParaRPr lang="en-US" sz="140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1.2066</a:t>
                      </a:r>
                      <a:endParaRPr lang="en-US" sz="14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928662" y="857236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표준점수</a:t>
            </a:r>
            <a:endParaRPr lang="ko-KR" altLang="en-US"/>
          </a:p>
        </p:txBody>
      </p:sp>
      <p:graphicFrame>
        <p:nvGraphicFramePr>
          <p:cNvPr id="624652" name="Object 12"/>
          <p:cNvGraphicFramePr>
            <a:graphicFrameLocks noChangeAspect="1"/>
          </p:cNvGraphicFramePr>
          <p:nvPr/>
        </p:nvGraphicFramePr>
        <p:xfrm>
          <a:off x="2090742" y="785798"/>
          <a:ext cx="3124200" cy="571500"/>
        </p:xfrm>
        <a:graphic>
          <a:graphicData uri="http://schemas.openxmlformats.org/presentationml/2006/ole">
            <p:oleObj spid="_x0000_s624652" name="Equation" r:id="rId4" imgW="2095200" imgH="393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6.4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산포의 척도</a:t>
            </a:r>
            <a:endParaRPr lang="en-US" altLang="ko-KR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66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3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4348" y="571480"/>
            <a:ext cx="621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  <a:ea typeface="+mn-ea"/>
              </a:rPr>
              <a:t>※ 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두 집단의 상대적인 위치로 변환한 </a:t>
            </a:r>
            <a:r>
              <a:rPr lang="ko-KR" altLang="en-US" dirty="0" err="1" smtClean="0">
                <a:latin typeface="Book Antiqua" pitchFamily="18" charset="0"/>
                <a:ea typeface="+mn-ea"/>
              </a:rPr>
              <a:t>점도표에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 의한 비교</a:t>
            </a:r>
            <a:endParaRPr lang="ko-KR" altLang="en-US" dirty="0">
              <a:latin typeface="Book Antiqua" pitchFamily="18" charset="0"/>
              <a:ea typeface="+mn-ea"/>
            </a:endParaRPr>
          </a:p>
        </p:txBody>
      </p:sp>
      <p:pic>
        <p:nvPicPr>
          <p:cNvPr id="15" name="Picture 72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28794" y="1000108"/>
            <a:ext cx="4810138" cy="1606043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622842" y="2928934"/>
            <a:ext cx="7663934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6]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표본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[2, 5, 7, 4, 10]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에 대하여 표준점수로 변환하라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8709" y="3694684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8709" y="4067967"/>
            <a:ext cx="81439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주어진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표본의 평균과 분산은 각각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r>
              <a:rPr lang="ko-KR" altLang="en-US" dirty="0" smtClean="0">
                <a:latin typeface="Book Antiqua" pitchFamily="18" charset="0"/>
              </a:rPr>
              <a:t>따라서 표준편차는                           이고 </a:t>
            </a:r>
            <a:r>
              <a:rPr lang="en-US" altLang="ko-KR" i="1" dirty="0" err="1" smtClean="0">
                <a:latin typeface="Book Antiqua" pitchFamily="18" charset="0"/>
              </a:rPr>
              <a:t>z</a:t>
            </a:r>
            <a:r>
              <a:rPr lang="en-US" altLang="ko-KR" i="1" baseline="-25000" dirty="0" err="1" smtClean="0">
                <a:latin typeface="Book Antiqua" pitchFamily="18" charset="0"/>
              </a:rPr>
              <a:t>i</a:t>
            </a:r>
            <a:r>
              <a:rPr lang="en-US" altLang="ko-KR" i="1" dirty="0" smtClean="0">
                <a:latin typeface="Book Antiqua" pitchFamily="18" charset="0"/>
              </a:rPr>
              <a:t> = (x</a:t>
            </a:r>
            <a:r>
              <a:rPr lang="en-US" altLang="ko-KR" i="1" baseline="-25000" dirty="0" smtClean="0">
                <a:latin typeface="Book Antiqua" pitchFamily="18" charset="0"/>
              </a:rPr>
              <a:t>i</a:t>
            </a:r>
            <a:r>
              <a:rPr lang="en-US" altLang="ko-KR" i="1" dirty="0" smtClean="0">
                <a:latin typeface="Book Antiqua" pitchFamily="18" charset="0"/>
              </a:rPr>
              <a:t> – 5.6)/3.0496</a:t>
            </a:r>
            <a:r>
              <a:rPr lang="ko-KR" altLang="en-US" dirty="0" smtClean="0">
                <a:latin typeface="Book Antiqua" pitchFamily="18" charset="0"/>
              </a:rPr>
              <a:t>에 의하여 각각의 표준점수는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pPr algn="ctr"/>
            <a:r>
              <a:rPr lang="en-US" altLang="ko-KR" dirty="0" smtClean="0">
                <a:latin typeface="Book Antiqua" pitchFamily="18" charset="0"/>
              </a:rPr>
              <a:t>[-1.18048, -0.196747, 0.459077, -0.524659, 1.44281]</a:t>
            </a:r>
            <a:endParaRPr lang="en-US" altLang="ko-KR" dirty="0">
              <a:latin typeface="Book Antiqua" pitchFamily="18" charset="0"/>
            </a:endParaRPr>
          </a:p>
        </p:txBody>
      </p:sp>
      <p:graphicFrame>
        <p:nvGraphicFramePr>
          <p:cNvPr id="16" name="Object 3"/>
          <p:cNvGraphicFramePr>
            <a:graphicFrameLocks noChangeAspect="1"/>
          </p:cNvGraphicFramePr>
          <p:nvPr/>
        </p:nvGraphicFramePr>
        <p:xfrm>
          <a:off x="1746250" y="4497315"/>
          <a:ext cx="4722813" cy="555625"/>
        </p:xfrm>
        <a:graphic>
          <a:graphicData uri="http://schemas.openxmlformats.org/presentationml/2006/ole">
            <p:oleObj spid="_x0000_s777218" name="Equation" r:id="rId5" imgW="3581280" imgH="431640" progId="Equation.DSMT4">
              <p:embed/>
            </p:oleObj>
          </a:graphicData>
        </a:graphic>
      </p:graphicFrame>
      <p:graphicFrame>
        <p:nvGraphicFramePr>
          <p:cNvPr id="17" name="Object 4"/>
          <p:cNvGraphicFramePr>
            <a:graphicFrameLocks noChangeAspect="1"/>
          </p:cNvGraphicFramePr>
          <p:nvPr/>
        </p:nvGraphicFramePr>
        <p:xfrm>
          <a:off x="2500298" y="5156125"/>
          <a:ext cx="1490663" cy="293687"/>
        </p:xfrm>
        <a:graphic>
          <a:graphicData uri="http://schemas.openxmlformats.org/presentationml/2006/ole">
            <p:oleObj spid="_x0000_s777219" name="Equation" r:id="rId6" imgW="113004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57422" y="2714620"/>
            <a:ext cx="45005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The End</a:t>
            </a:r>
            <a:endParaRPr lang="ko-KR" altLang="en-US" sz="8000" b="1" spc="200" dirty="0">
              <a:ln w="29210">
                <a:solidFill>
                  <a:schemeClr val="accent3">
                    <a:tint val="10000"/>
                  </a:schemeClr>
                </a:solidFill>
              </a:ln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직선 연결선 76"/>
          <p:cNvCxnSpPr/>
          <p:nvPr/>
        </p:nvCxnSpPr>
        <p:spPr>
          <a:xfrm rot="5400000" flipH="1" flipV="1">
            <a:off x="4499768" y="4071942"/>
            <a:ext cx="285752" cy="1588"/>
          </a:xfrm>
          <a:prstGeom prst="line">
            <a:avLst/>
          </a:prstGeom>
          <a:ln w="762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rot="5400000" flipH="1" flipV="1">
            <a:off x="7377836" y="4071148"/>
            <a:ext cx="285752" cy="1588"/>
          </a:xfrm>
          <a:prstGeom prst="line">
            <a:avLst/>
          </a:prstGeom>
          <a:ln w="762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6.2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자료의 정리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7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 rot="10800000" flipV="1">
            <a:off x="2163656" y="1439010"/>
            <a:ext cx="1428760" cy="785818"/>
          </a:xfrm>
          <a:prstGeom prst="line">
            <a:avLst/>
          </a:prstGeom>
          <a:ln w="762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rot="10800000" flipH="1" flipV="1">
            <a:off x="4286728" y="1449285"/>
            <a:ext cx="1428760" cy="785818"/>
          </a:xfrm>
          <a:prstGeom prst="line">
            <a:avLst/>
          </a:prstGeom>
          <a:ln w="762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rot="10800000" flipV="1">
            <a:off x="5031450" y="2857496"/>
            <a:ext cx="714380" cy="571504"/>
          </a:xfrm>
          <a:prstGeom prst="line">
            <a:avLst/>
          </a:prstGeom>
          <a:ln w="762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rot="10800000" flipH="1" flipV="1">
            <a:off x="6440142" y="2887838"/>
            <a:ext cx="714380" cy="571504"/>
          </a:xfrm>
          <a:prstGeom prst="line">
            <a:avLst/>
          </a:prstGeom>
          <a:ln w="762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2878036" y="785794"/>
            <a:ext cx="2153414" cy="673764"/>
          </a:xfrm>
          <a:prstGeom prst="ellipse">
            <a:avLst/>
          </a:prstGeom>
          <a:solidFill>
            <a:srgbClr val="FF66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accent2"/>
                </a:solidFill>
              </a:rPr>
              <a:t>자료</a:t>
            </a:r>
            <a:endParaRPr lang="ko-KR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714348" y="2234622"/>
            <a:ext cx="2173962" cy="673764"/>
          </a:xfrm>
          <a:prstGeom prst="ellipse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 smtClean="0">
                <a:solidFill>
                  <a:schemeClr val="tx1"/>
                </a:solidFill>
              </a:rPr>
              <a:t>질적자료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5031450" y="2235102"/>
            <a:ext cx="2143140" cy="673764"/>
          </a:xfrm>
          <a:prstGeom prst="ellipse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 smtClean="0">
                <a:solidFill>
                  <a:schemeClr val="tx1"/>
                </a:solidFill>
              </a:rPr>
              <a:t>양적자료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3602690" y="3357562"/>
            <a:ext cx="2173962" cy="673764"/>
          </a:xfrm>
          <a:prstGeom prst="ellipse">
            <a:avLst/>
          </a:prstGeom>
          <a:solidFill>
            <a:srgbClr val="00FFFF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이산자료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6470484" y="3398178"/>
            <a:ext cx="2143140" cy="673764"/>
          </a:xfrm>
          <a:prstGeom prst="ellipse">
            <a:avLst/>
          </a:prstGeom>
          <a:solidFill>
            <a:srgbClr val="00FFFF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smtClean="0">
                <a:solidFill>
                  <a:schemeClr val="tx1"/>
                </a:solidFill>
              </a:rPr>
              <a:t>연속자료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602690" y="4214818"/>
            <a:ext cx="2143140" cy="1785950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6480758" y="4214818"/>
            <a:ext cx="2143140" cy="1785950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714828" y="4214818"/>
            <a:ext cx="2143140" cy="1785950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714348" y="4345552"/>
            <a:ext cx="21025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ko-KR" altLang="en-US" sz="1600" dirty="0" smtClean="0"/>
              <a:t>혈액형</a:t>
            </a:r>
            <a:endParaRPr lang="en-US" altLang="ko-KR" sz="1600" dirty="0" smtClean="0"/>
          </a:p>
          <a:p>
            <a:pPr>
              <a:buFont typeface="Wingdings" pitchFamily="2" charset="2"/>
              <a:buChar char="l"/>
            </a:pPr>
            <a:r>
              <a:rPr lang="ko-KR" altLang="en-US" sz="1600" dirty="0" err="1" smtClean="0"/>
              <a:t>지역명</a:t>
            </a:r>
            <a:endParaRPr lang="en-US" altLang="ko-KR" sz="1600" dirty="0" smtClean="0"/>
          </a:p>
          <a:p>
            <a:pPr>
              <a:buFont typeface="Wingdings" pitchFamily="2" charset="2"/>
              <a:buChar char="l"/>
            </a:pPr>
            <a:r>
              <a:rPr lang="ko-KR" altLang="en-US" sz="1600" dirty="0" smtClean="0"/>
              <a:t>피부색</a:t>
            </a:r>
            <a:endParaRPr lang="en-US" altLang="ko-KR" sz="1600" dirty="0" smtClean="0"/>
          </a:p>
          <a:p>
            <a:pPr>
              <a:buFont typeface="Wingdings" pitchFamily="2" charset="2"/>
              <a:buChar char="l"/>
            </a:pPr>
            <a:r>
              <a:rPr lang="ko-KR" altLang="en-US" sz="1600" dirty="0" smtClean="0"/>
              <a:t>종교</a:t>
            </a:r>
            <a:endParaRPr lang="en-US" altLang="ko-KR" sz="1600" dirty="0" smtClean="0"/>
          </a:p>
          <a:p>
            <a:pPr>
              <a:buFont typeface="Wingdings" pitchFamily="2" charset="2"/>
              <a:buChar char="l"/>
            </a:pPr>
            <a:r>
              <a:rPr lang="ko-KR" altLang="en-US" sz="1600" dirty="0" smtClean="0"/>
              <a:t>정당</a:t>
            </a:r>
            <a:endParaRPr lang="en-US" altLang="ko-KR" sz="1600" dirty="0" smtClean="0"/>
          </a:p>
          <a:p>
            <a:pPr>
              <a:buFont typeface="Wingdings" pitchFamily="2" charset="2"/>
              <a:buChar char="l"/>
            </a:pPr>
            <a:r>
              <a:rPr lang="ko-KR" altLang="en-US" sz="1600" dirty="0" smtClean="0"/>
              <a:t>지역별 우편번호</a:t>
            </a:r>
            <a:endParaRPr lang="ko-KR" altLang="en-US" sz="1600" dirty="0"/>
          </a:p>
        </p:txBody>
      </p:sp>
      <p:sp>
        <p:nvSpPr>
          <p:cNvPr id="67" name="TextBox 66"/>
          <p:cNvSpPr txBox="1"/>
          <p:nvPr/>
        </p:nvSpPr>
        <p:spPr>
          <a:xfrm>
            <a:off x="3602690" y="4347420"/>
            <a:ext cx="21025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ko-KR" altLang="en-US" sz="1600" dirty="0" err="1" smtClean="0"/>
              <a:t>하루동안</a:t>
            </a:r>
            <a:r>
              <a:rPr lang="ko-KR" altLang="en-US" sz="1600" dirty="0" smtClean="0"/>
              <a:t> 통화건수</a:t>
            </a:r>
            <a:endParaRPr lang="en-US" altLang="ko-KR" sz="1600" dirty="0" smtClean="0"/>
          </a:p>
          <a:p>
            <a:pPr>
              <a:buFont typeface="Wingdings" pitchFamily="2" charset="2"/>
              <a:buChar char="l"/>
            </a:pPr>
            <a:r>
              <a:rPr lang="ko-KR" altLang="en-US" sz="1600" dirty="0" smtClean="0"/>
              <a:t>통계교재의 쪽수</a:t>
            </a:r>
            <a:endParaRPr lang="en-US" altLang="ko-KR" sz="1600" dirty="0" smtClean="0"/>
          </a:p>
          <a:p>
            <a:pPr>
              <a:buFont typeface="Wingdings" pitchFamily="2" charset="2"/>
              <a:buChar char="l"/>
            </a:pPr>
            <a:r>
              <a:rPr lang="ko-KR" altLang="en-US" sz="1600" dirty="0" err="1" smtClean="0"/>
              <a:t>대형마트별</a:t>
            </a:r>
            <a:r>
              <a:rPr lang="ko-KR" altLang="en-US" sz="1600" dirty="0" smtClean="0"/>
              <a:t> 가격</a:t>
            </a:r>
            <a:endParaRPr lang="en-US" altLang="ko-KR" sz="1600" dirty="0" smtClean="0"/>
          </a:p>
          <a:p>
            <a:pPr>
              <a:buFont typeface="Wingdings" pitchFamily="2" charset="2"/>
              <a:buChar char="l"/>
            </a:pPr>
            <a:r>
              <a:rPr lang="ko-KR" altLang="en-US" sz="1600" dirty="0" smtClean="0"/>
              <a:t>수능점수</a:t>
            </a:r>
            <a:endParaRPr lang="en-US" altLang="ko-KR" sz="1600" dirty="0" smtClean="0"/>
          </a:p>
          <a:p>
            <a:pPr>
              <a:buFont typeface="Wingdings" pitchFamily="2" charset="2"/>
              <a:buChar char="l"/>
            </a:pPr>
            <a:r>
              <a:rPr lang="ko-KR" altLang="en-US" sz="1600" dirty="0" smtClean="0"/>
              <a:t>대학별 취업자 수</a:t>
            </a:r>
            <a:endParaRPr lang="en-US" altLang="ko-KR" sz="1600" dirty="0" smtClean="0"/>
          </a:p>
          <a:p>
            <a:pPr>
              <a:buFont typeface="Wingdings" pitchFamily="2" charset="2"/>
              <a:buChar char="l"/>
            </a:pPr>
            <a:r>
              <a:rPr lang="ko-KR" altLang="en-US" sz="1600" dirty="0" smtClean="0"/>
              <a:t>연도별 사망자 수</a:t>
            </a:r>
            <a:endParaRPr lang="ko-KR" altLang="en-US" sz="1600" dirty="0"/>
          </a:p>
        </p:txBody>
      </p:sp>
      <p:sp>
        <p:nvSpPr>
          <p:cNvPr id="68" name="TextBox 67"/>
          <p:cNvSpPr txBox="1"/>
          <p:nvPr/>
        </p:nvSpPr>
        <p:spPr>
          <a:xfrm>
            <a:off x="6500826" y="4339122"/>
            <a:ext cx="21025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ko-KR" altLang="en-US" sz="1600" dirty="0" smtClean="0"/>
              <a:t>키</a:t>
            </a:r>
            <a:endParaRPr lang="en-US" altLang="ko-KR" sz="1600" dirty="0" smtClean="0"/>
          </a:p>
          <a:p>
            <a:pPr>
              <a:buFont typeface="Wingdings" pitchFamily="2" charset="2"/>
              <a:buChar char="l"/>
            </a:pPr>
            <a:r>
              <a:rPr lang="ko-KR" altLang="en-US" sz="1600" dirty="0" smtClean="0"/>
              <a:t>높이</a:t>
            </a:r>
            <a:endParaRPr lang="en-US" altLang="ko-KR" sz="1600" dirty="0" smtClean="0"/>
          </a:p>
          <a:p>
            <a:pPr>
              <a:buFont typeface="Wingdings" pitchFamily="2" charset="2"/>
              <a:buChar char="l"/>
            </a:pPr>
            <a:r>
              <a:rPr lang="ko-KR" altLang="en-US" sz="1600" dirty="0" smtClean="0"/>
              <a:t>길이</a:t>
            </a:r>
            <a:endParaRPr lang="en-US" altLang="ko-KR" sz="1600" dirty="0" smtClean="0"/>
          </a:p>
          <a:p>
            <a:pPr>
              <a:buFont typeface="Wingdings" pitchFamily="2" charset="2"/>
              <a:buChar char="l"/>
            </a:pPr>
            <a:r>
              <a:rPr lang="ko-KR" altLang="en-US" sz="1600" dirty="0" smtClean="0"/>
              <a:t>온도</a:t>
            </a:r>
            <a:endParaRPr lang="en-US" altLang="ko-KR" sz="1600" dirty="0" smtClean="0"/>
          </a:p>
          <a:p>
            <a:pPr>
              <a:buFont typeface="Wingdings" pitchFamily="2" charset="2"/>
              <a:buChar char="l"/>
            </a:pPr>
            <a:r>
              <a:rPr lang="ko-KR" altLang="en-US" sz="1600" dirty="0" smtClean="0"/>
              <a:t>몸무게</a:t>
            </a:r>
            <a:endParaRPr lang="en-US" altLang="ko-KR" sz="1600" dirty="0" smtClean="0"/>
          </a:p>
          <a:p>
            <a:pPr>
              <a:buFont typeface="Wingdings" pitchFamily="2" charset="2"/>
              <a:buChar char="l"/>
            </a:pPr>
            <a:r>
              <a:rPr lang="ko-KR" altLang="en-US" sz="1600" dirty="0" smtClean="0"/>
              <a:t>강수량</a:t>
            </a:r>
            <a:endParaRPr lang="ko-KR" altLang="en-US" sz="1600" dirty="0"/>
          </a:p>
        </p:txBody>
      </p:sp>
      <p:cxnSp>
        <p:nvCxnSpPr>
          <p:cNvPr id="71" name="직선 연결선 70"/>
          <p:cNvCxnSpPr>
            <a:stCxn id="65" idx="0"/>
          </p:cNvCxnSpPr>
          <p:nvPr/>
        </p:nvCxnSpPr>
        <p:spPr>
          <a:xfrm rot="16200000" flipV="1">
            <a:off x="1143216" y="3571636"/>
            <a:ext cx="1285884" cy="480"/>
          </a:xfrm>
          <a:prstGeom prst="line">
            <a:avLst/>
          </a:prstGeom>
          <a:ln w="762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모서리가 둥근 직사각형 78"/>
          <p:cNvSpPr/>
          <p:nvPr/>
        </p:nvSpPr>
        <p:spPr>
          <a:xfrm>
            <a:off x="928662" y="571480"/>
            <a:ext cx="1785950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자료의 분류</a:t>
            </a:r>
            <a:endParaRPr lang="ko-KR" altLang="en-US" dirty="0">
              <a:solidFill>
                <a:srgbClr val="FFFF00"/>
              </a:solidFill>
              <a:latin typeface="Book Antiqua" pitchFamily="18" charset="0"/>
              <a:ea typeface="휴먼엑스포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6.2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자료의 정리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8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928662" y="571480"/>
            <a:ext cx="1785950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점도표</a:t>
            </a:r>
            <a:endParaRPr lang="ko-KR" altLang="en-US" dirty="0">
              <a:solidFill>
                <a:srgbClr val="FFFF00"/>
              </a:solidFill>
              <a:latin typeface="Book Antiqua" pitchFamily="18" charset="0"/>
              <a:ea typeface="휴먼엑스포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5786" y="1219786"/>
            <a:ext cx="77153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ko-KR" altLang="en-US" dirty="0" smtClean="0">
                <a:latin typeface="Book Antiqua" pitchFamily="18" charset="0"/>
              </a:rPr>
              <a:t>  </a:t>
            </a:r>
            <a:r>
              <a:rPr lang="ko-KR" altLang="en-US" b="1" dirty="0" err="1" smtClean="0">
                <a:solidFill>
                  <a:srgbClr val="FF0000"/>
                </a:solidFill>
                <a:latin typeface="Book Antiqua" pitchFamily="18" charset="0"/>
              </a:rPr>
              <a:t>점도표</a:t>
            </a:r>
            <a:r>
              <a:rPr lang="en-US" altLang="ko-KR" dirty="0" smtClean="0">
                <a:latin typeface="Book Antiqua" pitchFamily="18" charset="0"/>
              </a:rPr>
              <a:t>(dot plot) : </a:t>
            </a:r>
            <a:r>
              <a:rPr lang="ko-KR" altLang="en-US" dirty="0" err="1" smtClean="0">
                <a:latin typeface="Book Antiqua" pitchFamily="18" charset="0"/>
              </a:rPr>
              <a:t>원자료의</a:t>
            </a:r>
            <a:r>
              <a:rPr lang="ko-KR" altLang="en-US" dirty="0" smtClean="0">
                <a:latin typeface="Book Antiqua" pitchFamily="18" charset="0"/>
              </a:rPr>
              <a:t> 특성을 그림으로 나타내는 가장 간단한 방법</a:t>
            </a:r>
            <a:endParaRPr lang="en-US" altLang="ko-KR" dirty="0" smtClean="0">
              <a:latin typeface="Book Antiqua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수평축에 각 범주 또는 측정값을 기입하고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수평축 위에 범주 또는 측정값의 관찰 횟수를 점으로 나타낸 그림</a:t>
            </a:r>
            <a:endParaRPr lang="en-US" altLang="ko-KR" dirty="0" smtClean="0">
              <a:latin typeface="Book Antiqua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질적∙</a:t>
            </a:r>
            <a:r>
              <a:rPr lang="ko-KR" altLang="en-US" dirty="0" err="1" smtClean="0">
                <a:latin typeface="Book Antiqua" pitchFamily="18" charset="0"/>
                <a:ea typeface="+mn-ea"/>
              </a:rPr>
              <a:t>양적자료에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 모두 사용할 수 있으며 자료가 어떤 모양으로 흩어지는지 쉽게 알 수 있으나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, 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자료의 수가 많으면 곤란하다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.</a:t>
            </a:r>
            <a:endParaRPr lang="ko-KR" altLang="en-US" dirty="0" smtClean="0"/>
          </a:p>
        </p:txBody>
      </p:sp>
      <p:sp>
        <p:nvSpPr>
          <p:cNvPr id="14" name="타원 13"/>
          <p:cNvSpPr/>
          <p:nvPr/>
        </p:nvSpPr>
        <p:spPr>
          <a:xfrm>
            <a:off x="500034" y="2932885"/>
            <a:ext cx="500066" cy="500066"/>
          </a:xfrm>
          <a:prstGeom prst="ellipse">
            <a:avLst/>
          </a:prstGeom>
          <a:solidFill>
            <a:srgbClr val="C0F3F4"/>
          </a:solidFill>
          <a:ln>
            <a:solidFill>
              <a:srgbClr val="00FFFF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휴먼옛체" pitchFamily="18" charset="-127"/>
                <a:ea typeface="휴먼옛체" pitchFamily="18" charset="-127"/>
              </a:rPr>
              <a:t>예</a:t>
            </a:r>
            <a:endParaRPr lang="ko-KR" altLang="en-US" dirty="0">
              <a:solidFill>
                <a:schemeClr val="tx1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71538" y="2988230"/>
            <a:ext cx="742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동아리 회원의 혈액형 조사 결과 </a:t>
            </a:r>
            <a:r>
              <a:rPr lang="en-US" altLang="ko-KR" dirty="0" smtClean="0">
                <a:latin typeface="Book Antiqua" pitchFamily="18" charset="0"/>
              </a:rPr>
              <a:t>: A</a:t>
            </a:r>
            <a:r>
              <a:rPr lang="ko-KR" altLang="en-US" dirty="0" smtClean="0">
                <a:latin typeface="Book Antiqua" pitchFamily="18" charset="0"/>
              </a:rPr>
              <a:t>형</a:t>
            </a:r>
            <a:r>
              <a:rPr lang="en-US" altLang="ko-KR" dirty="0" smtClean="0">
                <a:latin typeface="Book Antiqua" pitchFamily="18" charset="0"/>
              </a:rPr>
              <a:t>-7</a:t>
            </a:r>
            <a:r>
              <a:rPr lang="ko-KR" altLang="en-US" dirty="0" smtClean="0">
                <a:latin typeface="Book Antiqua" pitchFamily="18" charset="0"/>
              </a:rPr>
              <a:t>명</a:t>
            </a:r>
            <a:r>
              <a:rPr lang="en-US" altLang="ko-KR" dirty="0" smtClean="0">
                <a:latin typeface="Book Antiqua" pitchFamily="18" charset="0"/>
              </a:rPr>
              <a:t>, B</a:t>
            </a:r>
            <a:r>
              <a:rPr lang="ko-KR" altLang="en-US" dirty="0" smtClean="0">
                <a:latin typeface="Book Antiqua" pitchFamily="18" charset="0"/>
              </a:rPr>
              <a:t>형</a:t>
            </a:r>
            <a:r>
              <a:rPr lang="en-US" altLang="ko-KR" dirty="0" smtClean="0">
                <a:latin typeface="Book Antiqua" pitchFamily="18" charset="0"/>
              </a:rPr>
              <a:t>-4</a:t>
            </a:r>
            <a:r>
              <a:rPr lang="ko-KR" altLang="en-US" dirty="0" smtClean="0">
                <a:latin typeface="Book Antiqua" pitchFamily="18" charset="0"/>
              </a:rPr>
              <a:t>명</a:t>
            </a:r>
            <a:r>
              <a:rPr lang="en-US" altLang="ko-KR" dirty="0" smtClean="0">
                <a:latin typeface="Book Antiqua" pitchFamily="18" charset="0"/>
              </a:rPr>
              <a:t>, AB</a:t>
            </a:r>
            <a:r>
              <a:rPr lang="ko-KR" altLang="en-US" dirty="0" smtClean="0">
                <a:latin typeface="Book Antiqua" pitchFamily="18" charset="0"/>
              </a:rPr>
              <a:t>형</a:t>
            </a:r>
            <a:r>
              <a:rPr lang="en-US" altLang="ko-KR" dirty="0" smtClean="0">
                <a:latin typeface="Book Antiqua" pitchFamily="18" charset="0"/>
              </a:rPr>
              <a:t>-5</a:t>
            </a:r>
            <a:r>
              <a:rPr lang="ko-KR" altLang="en-US" dirty="0" smtClean="0">
                <a:latin typeface="Book Antiqua" pitchFamily="18" charset="0"/>
              </a:rPr>
              <a:t>명</a:t>
            </a:r>
            <a:r>
              <a:rPr lang="en-US" altLang="ko-KR" dirty="0" smtClean="0">
                <a:latin typeface="Book Antiqua" pitchFamily="18" charset="0"/>
              </a:rPr>
              <a:t>, O</a:t>
            </a:r>
            <a:r>
              <a:rPr lang="ko-KR" altLang="en-US" dirty="0" smtClean="0">
                <a:latin typeface="Book Antiqua" pitchFamily="18" charset="0"/>
              </a:rPr>
              <a:t>형</a:t>
            </a:r>
            <a:r>
              <a:rPr lang="en-US" altLang="ko-KR" dirty="0" smtClean="0">
                <a:latin typeface="Book Antiqua" pitchFamily="18" charset="0"/>
              </a:rPr>
              <a:t>-9</a:t>
            </a:r>
            <a:r>
              <a:rPr lang="ko-KR" altLang="en-US" dirty="0" smtClean="0">
                <a:latin typeface="Book Antiqua" pitchFamily="18" charset="0"/>
              </a:rPr>
              <a:t>명</a:t>
            </a:r>
            <a:endParaRPr lang="en-US" altLang="ko-KR" dirty="0">
              <a:latin typeface="Book Antiqua" pitchFamily="18" charset="0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3255294" y="3591944"/>
            <a:ext cx="2745466" cy="1765882"/>
            <a:chOff x="3255294" y="3591944"/>
            <a:chExt cx="2745466" cy="1765882"/>
          </a:xfrm>
        </p:grpSpPr>
        <p:sp>
          <p:nvSpPr>
            <p:cNvPr id="17" name="직사각형 16"/>
            <p:cNvSpPr/>
            <p:nvPr/>
          </p:nvSpPr>
          <p:spPr>
            <a:xfrm>
              <a:off x="3255294" y="4988494"/>
              <a:ext cx="5950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 smtClean="0">
                  <a:latin typeface="Book Antiqua" pitchFamily="18" charset="0"/>
                </a:rPr>
                <a:t>A</a:t>
              </a:r>
              <a:r>
                <a:rPr lang="ko-KR" altLang="en-US" dirty="0" smtClean="0">
                  <a:latin typeface="Book Antiqua" pitchFamily="18" charset="0"/>
                </a:rPr>
                <a:t>형</a:t>
              </a:r>
              <a:endParaRPr lang="en-US" altLang="ko-KR" dirty="0">
                <a:latin typeface="Book Antiqua" pitchFamily="18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976965" y="4988494"/>
              <a:ext cx="5565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 smtClean="0">
                  <a:latin typeface="Book Antiqua" pitchFamily="18" charset="0"/>
                </a:rPr>
                <a:t>B</a:t>
              </a:r>
              <a:r>
                <a:rPr lang="ko-KR" altLang="en-US" dirty="0" smtClean="0">
                  <a:latin typeface="Book Antiqua" pitchFamily="18" charset="0"/>
                </a:rPr>
                <a:t>형</a:t>
              </a:r>
              <a:endParaRPr lang="en-US" altLang="ko-KR" dirty="0">
                <a:latin typeface="Book Antiqua" pitchFamily="18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611445" y="4988494"/>
              <a:ext cx="7360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 smtClean="0">
                  <a:latin typeface="Book Antiqua" pitchFamily="18" charset="0"/>
                </a:rPr>
                <a:t>AB</a:t>
              </a:r>
              <a:r>
                <a:rPr lang="ko-KR" altLang="en-US" dirty="0" smtClean="0">
                  <a:latin typeface="Book Antiqua" pitchFamily="18" charset="0"/>
                </a:rPr>
                <a:t>형</a:t>
              </a:r>
              <a:endParaRPr lang="en-US" altLang="ko-KR" dirty="0">
                <a:latin typeface="Book Antiqua" pitchFamily="18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405725" y="4988494"/>
              <a:ext cx="5950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 smtClean="0">
                  <a:latin typeface="Book Antiqua" pitchFamily="18" charset="0"/>
                </a:rPr>
                <a:t>O</a:t>
              </a:r>
              <a:r>
                <a:rPr lang="ko-KR" altLang="en-US" dirty="0" smtClean="0">
                  <a:latin typeface="Book Antiqua" pitchFamily="18" charset="0"/>
                </a:rPr>
                <a:t>형</a:t>
              </a:r>
              <a:endParaRPr lang="en-US" altLang="ko-KR" dirty="0">
                <a:latin typeface="Book Antiqua" pitchFamily="18" charset="0"/>
              </a:endParaRPr>
            </a:p>
          </p:txBody>
        </p:sp>
        <p:graphicFrame>
          <p:nvGraphicFramePr>
            <p:cNvPr id="649229" name="Object 13"/>
            <p:cNvGraphicFramePr>
              <a:graphicFrameLocks noChangeAspect="1"/>
            </p:cNvGraphicFramePr>
            <p:nvPr/>
          </p:nvGraphicFramePr>
          <p:xfrm>
            <a:off x="3449540" y="4735432"/>
            <a:ext cx="214314" cy="231459"/>
          </p:xfrm>
          <a:graphic>
            <a:graphicData uri="http://schemas.openxmlformats.org/presentationml/2006/ole">
              <p:oleObj spid="_x0000_s649229" name="Equation" r:id="rId4" imgW="114120" imgH="126720" progId="Equation.DSMT4">
                <p:embed/>
              </p:oleObj>
            </a:graphicData>
          </a:graphic>
        </p:graphicFrame>
        <p:graphicFrame>
          <p:nvGraphicFramePr>
            <p:cNvPr id="649230" name="Object 14"/>
            <p:cNvGraphicFramePr>
              <a:graphicFrameLocks noChangeAspect="1"/>
            </p:cNvGraphicFramePr>
            <p:nvPr/>
          </p:nvGraphicFramePr>
          <p:xfrm>
            <a:off x="3449060" y="4581802"/>
            <a:ext cx="214312" cy="231775"/>
          </p:xfrm>
          <a:graphic>
            <a:graphicData uri="http://schemas.openxmlformats.org/presentationml/2006/ole">
              <p:oleObj spid="_x0000_s649230" name="Equation" r:id="rId5" imgW="114120" imgH="126720" progId="Equation.DSMT4">
                <p:embed/>
              </p:oleObj>
            </a:graphicData>
          </a:graphic>
        </p:graphicFrame>
        <p:graphicFrame>
          <p:nvGraphicFramePr>
            <p:cNvPr id="649231" name="Object 15"/>
            <p:cNvGraphicFramePr>
              <a:graphicFrameLocks noChangeAspect="1"/>
            </p:cNvGraphicFramePr>
            <p:nvPr/>
          </p:nvGraphicFramePr>
          <p:xfrm>
            <a:off x="3449060" y="4438926"/>
            <a:ext cx="214312" cy="231775"/>
          </p:xfrm>
          <a:graphic>
            <a:graphicData uri="http://schemas.openxmlformats.org/presentationml/2006/ole">
              <p:oleObj spid="_x0000_s649231" name="Equation" r:id="rId6" imgW="114120" imgH="126720" progId="Equation.DSMT4">
                <p:embed/>
              </p:oleObj>
            </a:graphicData>
          </a:graphic>
        </p:graphicFrame>
        <p:graphicFrame>
          <p:nvGraphicFramePr>
            <p:cNvPr id="649232" name="Object 16"/>
            <p:cNvGraphicFramePr>
              <a:graphicFrameLocks noChangeAspect="1"/>
            </p:cNvGraphicFramePr>
            <p:nvPr/>
          </p:nvGraphicFramePr>
          <p:xfrm>
            <a:off x="3449060" y="4306804"/>
            <a:ext cx="214312" cy="231775"/>
          </p:xfrm>
          <a:graphic>
            <a:graphicData uri="http://schemas.openxmlformats.org/presentationml/2006/ole">
              <p:oleObj spid="_x0000_s649232" name="Equation" r:id="rId7" imgW="114120" imgH="126720" progId="Equation.DSMT4">
                <p:embed/>
              </p:oleObj>
            </a:graphicData>
          </a:graphic>
        </p:graphicFrame>
        <p:graphicFrame>
          <p:nvGraphicFramePr>
            <p:cNvPr id="649233" name="Object 17"/>
            <p:cNvGraphicFramePr>
              <a:graphicFrameLocks noChangeAspect="1"/>
            </p:cNvGraphicFramePr>
            <p:nvPr/>
          </p:nvGraphicFramePr>
          <p:xfrm>
            <a:off x="3449540" y="4163448"/>
            <a:ext cx="214312" cy="231775"/>
          </p:xfrm>
          <a:graphic>
            <a:graphicData uri="http://schemas.openxmlformats.org/presentationml/2006/ole">
              <p:oleObj spid="_x0000_s649233" name="Equation" r:id="rId8" imgW="114120" imgH="126720" progId="Equation.DSMT4">
                <p:embed/>
              </p:oleObj>
            </a:graphicData>
          </a:graphic>
        </p:graphicFrame>
        <p:graphicFrame>
          <p:nvGraphicFramePr>
            <p:cNvPr id="649234" name="Object 18"/>
            <p:cNvGraphicFramePr>
              <a:graphicFrameLocks noChangeAspect="1"/>
            </p:cNvGraphicFramePr>
            <p:nvPr/>
          </p:nvGraphicFramePr>
          <p:xfrm>
            <a:off x="3449060" y="4020572"/>
            <a:ext cx="214312" cy="231775"/>
          </p:xfrm>
          <a:graphic>
            <a:graphicData uri="http://schemas.openxmlformats.org/presentationml/2006/ole">
              <p:oleObj spid="_x0000_s649234" name="Equation" r:id="rId9" imgW="114120" imgH="126720" progId="Equation.DSMT4">
                <p:embed/>
              </p:oleObj>
            </a:graphicData>
          </a:graphic>
        </p:graphicFrame>
        <p:graphicFrame>
          <p:nvGraphicFramePr>
            <p:cNvPr id="649235" name="Object 19"/>
            <p:cNvGraphicFramePr>
              <a:graphicFrameLocks noChangeAspect="1"/>
            </p:cNvGraphicFramePr>
            <p:nvPr/>
          </p:nvGraphicFramePr>
          <p:xfrm>
            <a:off x="3449060" y="3887970"/>
            <a:ext cx="214312" cy="231775"/>
          </p:xfrm>
          <a:graphic>
            <a:graphicData uri="http://schemas.openxmlformats.org/presentationml/2006/ole">
              <p:oleObj spid="_x0000_s649235" name="Equation" r:id="rId10" imgW="114120" imgH="126720" progId="Equation.DSMT4">
                <p:embed/>
              </p:oleObj>
            </a:graphicData>
          </a:graphic>
        </p:graphicFrame>
        <p:graphicFrame>
          <p:nvGraphicFramePr>
            <p:cNvPr id="649238" name="Object 22"/>
            <p:cNvGraphicFramePr>
              <a:graphicFrameLocks noChangeAspect="1"/>
            </p:cNvGraphicFramePr>
            <p:nvPr/>
          </p:nvGraphicFramePr>
          <p:xfrm>
            <a:off x="4163922" y="4734944"/>
            <a:ext cx="214312" cy="231775"/>
          </p:xfrm>
          <a:graphic>
            <a:graphicData uri="http://schemas.openxmlformats.org/presentationml/2006/ole">
              <p:oleObj spid="_x0000_s649238" name="Equation" r:id="rId11" imgW="114120" imgH="126720" progId="Equation.DSMT4">
                <p:embed/>
              </p:oleObj>
            </a:graphicData>
          </a:graphic>
        </p:graphicFrame>
        <p:graphicFrame>
          <p:nvGraphicFramePr>
            <p:cNvPr id="649239" name="Object 23"/>
            <p:cNvGraphicFramePr>
              <a:graphicFrameLocks noChangeAspect="1"/>
            </p:cNvGraphicFramePr>
            <p:nvPr/>
          </p:nvGraphicFramePr>
          <p:xfrm>
            <a:off x="4163922" y="4582544"/>
            <a:ext cx="214312" cy="231775"/>
          </p:xfrm>
          <a:graphic>
            <a:graphicData uri="http://schemas.openxmlformats.org/presentationml/2006/ole">
              <p:oleObj spid="_x0000_s649239" name="Equation" r:id="rId12" imgW="114120" imgH="126720" progId="Equation.DSMT4">
                <p:embed/>
              </p:oleObj>
            </a:graphicData>
          </a:graphic>
        </p:graphicFrame>
        <p:graphicFrame>
          <p:nvGraphicFramePr>
            <p:cNvPr id="649240" name="Object 24"/>
            <p:cNvGraphicFramePr>
              <a:graphicFrameLocks noChangeAspect="1"/>
            </p:cNvGraphicFramePr>
            <p:nvPr/>
          </p:nvGraphicFramePr>
          <p:xfrm>
            <a:off x="4163922" y="4439669"/>
            <a:ext cx="214312" cy="231775"/>
          </p:xfrm>
          <a:graphic>
            <a:graphicData uri="http://schemas.openxmlformats.org/presentationml/2006/ole">
              <p:oleObj spid="_x0000_s649240" name="Equation" r:id="rId13" imgW="114120" imgH="126720" progId="Equation.DSMT4">
                <p:embed/>
              </p:oleObj>
            </a:graphicData>
          </a:graphic>
        </p:graphicFrame>
        <p:graphicFrame>
          <p:nvGraphicFramePr>
            <p:cNvPr id="649241" name="Object 25"/>
            <p:cNvGraphicFramePr>
              <a:graphicFrameLocks noChangeAspect="1"/>
            </p:cNvGraphicFramePr>
            <p:nvPr/>
          </p:nvGraphicFramePr>
          <p:xfrm>
            <a:off x="4163922" y="4306319"/>
            <a:ext cx="214312" cy="231775"/>
          </p:xfrm>
          <a:graphic>
            <a:graphicData uri="http://schemas.openxmlformats.org/presentationml/2006/ole">
              <p:oleObj spid="_x0000_s649241" name="Equation" r:id="rId14" imgW="114120" imgH="126720" progId="Equation.DSMT4">
                <p:embed/>
              </p:oleObj>
            </a:graphicData>
          </a:graphic>
        </p:graphicFrame>
        <p:graphicFrame>
          <p:nvGraphicFramePr>
            <p:cNvPr id="649242" name="Object 26"/>
            <p:cNvGraphicFramePr>
              <a:graphicFrameLocks noChangeAspect="1"/>
            </p:cNvGraphicFramePr>
            <p:nvPr/>
          </p:nvGraphicFramePr>
          <p:xfrm>
            <a:off x="4878302" y="4163444"/>
            <a:ext cx="214312" cy="231775"/>
          </p:xfrm>
          <a:graphic>
            <a:graphicData uri="http://schemas.openxmlformats.org/presentationml/2006/ole">
              <p:oleObj spid="_x0000_s649242" name="Equation" r:id="rId15" imgW="114120" imgH="126720" progId="Equation.DSMT4">
                <p:embed/>
              </p:oleObj>
            </a:graphicData>
          </a:graphic>
        </p:graphicFrame>
        <p:graphicFrame>
          <p:nvGraphicFramePr>
            <p:cNvPr id="649247" name="Object 31"/>
            <p:cNvGraphicFramePr>
              <a:graphicFrameLocks noChangeAspect="1"/>
            </p:cNvGraphicFramePr>
            <p:nvPr/>
          </p:nvGraphicFramePr>
          <p:xfrm>
            <a:off x="4878302" y="4734944"/>
            <a:ext cx="214312" cy="231775"/>
          </p:xfrm>
          <a:graphic>
            <a:graphicData uri="http://schemas.openxmlformats.org/presentationml/2006/ole">
              <p:oleObj spid="_x0000_s649247" name="Equation" r:id="rId16" imgW="114120" imgH="126720" progId="Equation.DSMT4">
                <p:embed/>
              </p:oleObj>
            </a:graphicData>
          </a:graphic>
        </p:graphicFrame>
        <p:graphicFrame>
          <p:nvGraphicFramePr>
            <p:cNvPr id="649248" name="Object 32"/>
            <p:cNvGraphicFramePr>
              <a:graphicFrameLocks noChangeAspect="1"/>
            </p:cNvGraphicFramePr>
            <p:nvPr/>
          </p:nvGraphicFramePr>
          <p:xfrm>
            <a:off x="4878302" y="4582544"/>
            <a:ext cx="214312" cy="231775"/>
          </p:xfrm>
          <a:graphic>
            <a:graphicData uri="http://schemas.openxmlformats.org/presentationml/2006/ole">
              <p:oleObj spid="_x0000_s649248" name="Equation" r:id="rId17" imgW="114120" imgH="126720" progId="Equation.DSMT4">
                <p:embed/>
              </p:oleObj>
            </a:graphicData>
          </a:graphic>
        </p:graphicFrame>
        <p:graphicFrame>
          <p:nvGraphicFramePr>
            <p:cNvPr id="649249" name="Object 33"/>
            <p:cNvGraphicFramePr>
              <a:graphicFrameLocks noChangeAspect="1"/>
            </p:cNvGraphicFramePr>
            <p:nvPr/>
          </p:nvGraphicFramePr>
          <p:xfrm>
            <a:off x="4878302" y="4439669"/>
            <a:ext cx="214312" cy="231775"/>
          </p:xfrm>
          <a:graphic>
            <a:graphicData uri="http://schemas.openxmlformats.org/presentationml/2006/ole">
              <p:oleObj spid="_x0000_s649249" name="Equation" r:id="rId18" imgW="114120" imgH="126720" progId="Equation.DSMT4">
                <p:embed/>
              </p:oleObj>
            </a:graphicData>
          </a:graphic>
        </p:graphicFrame>
        <p:graphicFrame>
          <p:nvGraphicFramePr>
            <p:cNvPr id="649250" name="Object 34"/>
            <p:cNvGraphicFramePr>
              <a:graphicFrameLocks noChangeAspect="1"/>
            </p:cNvGraphicFramePr>
            <p:nvPr/>
          </p:nvGraphicFramePr>
          <p:xfrm>
            <a:off x="4878302" y="4306319"/>
            <a:ext cx="214312" cy="231775"/>
          </p:xfrm>
          <a:graphic>
            <a:graphicData uri="http://schemas.openxmlformats.org/presentationml/2006/ole">
              <p:oleObj spid="_x0000_s649250" name="Equation" r:id="rId19" imgW="114120" imgH="126720" progId="Equation.DSMT4">
                <p:embed/>
              </p:oleObj>
            </a:graphicData>
          </a:graphic>
        </p:graphicFrame>
        <p:graphicFrame>
          <p:nvGraphicFramePr>
            <p:cNvPr id="649256" name="Object 40"/>
            <p:cNvGraphicFramePr>
              <a:graphicFrameLocks noChangeAspect="1"/>
            </p:cNvGraphicFramePr>
            <p:nvPr/>
          </p:nvGraphicFramePr>
          <p:xfrm>
            <a:off x="5602956" y="4734944"/>
            <a:ext cx="214312" cy="231775"/>
          </p:xfrm>
          <a:graphic>
            <a:graphicData uri="http://schemas.openxmlformats.org/presentationml/2006/ole">
              <p:oleObj spid="_x0000_s649256" name="Equation" r:id="rId20" imgW="114120" imgH="126720" progId="Equation.DSMT4">
                <p:embed/>
              </p:oleObj>
            </a:graphicData>
          </a:graphic>
        </p:graphicFrame>
        <p:graphicFrame>
          <p:nvGraphicFramePr>
            <p:cNvPr id="649257" name="Object 41"/>
            <p:cNvGraphicFramePr>
              <a:graphicFrameLocks noChangeAspect="1"/>
            </p:cNvGraphicFramePr>
            <p:nvPr/>
          </p:nvGraphicFramePr>
          <p:xfrm>
            <a:off x="5602956" y="4582544"/>
            <a:ext cx="214312" cy="231775"/>
          </p:xfrm>
          <a:graphic>
            <a:graphicData uri="http://schemas.openxmlformats.org/presentationml/2006/ole">
              <p:oleObj spid="_x0000_s649257" name="Equation" r:id="rId21" imgW="114120" imgH="126720" progId="Equation.DSMT4">
                <p:embed/>
              </p:oleObj>
            </a:graphicData>
          </a:graphic>
        </p:graphicFrame>
        <p:graphicFrame>
          <p:nvGraphicFramePr>
            <p:cNvPr id="649258" name="Object 42"/>
            <p:cNvGraphicFramePr>
              <a:graphicFrameLocks noChangeAspect="1"/>
            </p:cNvGraphicFramePr>
            <p:nvPr/>
          </p:nvGraphicFramePr>
          <p:xfrm>
            <a:off x="5602956" y="4439669"/>
            <a:ext cx="214312" cy="231775"/>
          </p:xfrm>
          <a:graphic>
            <a:graphicData uri="http://schemas.openxmlformats.org/presentationml/2006/ole">
              <p:oleObj spid="_x0000_s649258" name="Equation" r:id="rId22" imgW="114120" imgH="126720" progId="Equation.DSMT4">
                <p:embed/>
              </p:oleObj>
            </a:graphicData>
          </a:graphic>
        </p:graphicFrame>
        <p:graphicFrame>
          <p:nvGraphicFramePr>
            <p:cNvPr id="649259" name="Object 43"/>
            <p:cNvGraphicFramePr>
              <a:graphicFrameLocks noChangeAspect="1"/>
            </p:cNvGraphicFramePr>
            <p:nvPr/>
          </p:nvGraphicFramePr>
          <p:xfrm>
            <a:off x="5602956" y="4306319"/>
            <a:ext cx="214312" cy="231775"/>
          </p:xfrm>
          <a:graphic>
            <a:graphicData uri="http://schemas.openxmlformats.org/presentationml/2006/ole">
              <p:oleObj spid="_x0000_s649259" name="Equation" r:id="rId23" imgW="114120" imgH="126720" progId="Equation.DSMT4">
                <p:embed/>
              </p:oleObj>
            </a:graphicData>
          </a:graphic>
        </p:graphicFrame>
        <p:graphicFrame>
          <p:nvGraphicFramePr>
            <p:cNvPr id="649260" name="Object 44"/>
            <p:cNvGraphicFramePr>
              <a:graphicFrameLocks noChangeAspect="1"/>
            </p:cNvGraphicFramePr>
            <p:nvPr/>
          </p:nvGraphicFramePr>
          <p:xfrm>
            <a:off x="5602956" y="4163444"/>
            <a:ext cx="214312" cy="231775"/>
          </p:xfrm>
          <a:graphic>
            <a:graphicData uri="http://schemas.openxmlformats.org/presentationml/2006/ole">
              <p:oleObj spid="_x0000_s649260" name="Equation" r:id="rId24" imgW="114120" imgH="126720" progId="Equation.DSMT4">
                <p:embed/>
              </p:oleObj>
            </a:graphicData>
          </a:graphic>
        </p:graphicFrame>
        <p:graphicFrame>
          <p:nvGraphicFramePr>
            <p:cNvPr id="649261" name="Object 45"/>
            <p:cNvGraphicFramePr>
              <a:graphicFrameLocks noChangeAspect="1"/>
            </p:cNvGraphicFramePr>
            <p:nvPr/>
          </p:nvGraphicFramePr>
          <p:xfrm>
            <a:off x="5602956" y="4020569"/>
            <a:ext cx="214312" cy="231775"/>
          </p:xfrm>
          <a:graphic>
            <a:graphicData uri="http://schemas.openxmlformats.org/presentationml/2006/ole">
              <p:oleObj spid="_x0000_s649261" name="Equation" r:id="rId25" imgW="114120" imgH="126720" progId="Equation.DSMT4">
                <p:embed/>
              </p:oleObj>
            </a:graphicData>
          </a:graphic>
        </p:graphicFrame>
        <p:graphicFrame>
          <p:nvGraphicFramePr>
            <p:cNvPr id="649262" name="Object 46"/>
            <p:cNvGraphicFramePr>
              <a:graphicFrameLocks noChangeAspect="1"/>
            </p:cNvGraphicFramePr>
            <p:nvPr/>
          </p:nvGraphicFramePr>
          <p:xfrm>
            <a:off x="5602956" y="3888806"/>
            <a:ext cx="214312" cy="231775"/>
          </p:xfrm>
          <a:graphic>
            <a:graphicData uri="http://schemas.openxmlformats.org/presentationml/2006/ole">
              <p:oleObj spid="_x0000_s649262" name="Equation" r:id="rId26" imgW="114120" imgH="126720" progId="Equation.DSMT4">
                <p:embed/>
              </p:oleObj>
            </a:graphicData>
          </a:graphic>
        </p:graphicFrame>
        <p:graphicFrame>
          <p:nvGraphicFramePr>
            <p:cNvPr id="649263" name="Object 47"/>
            <p:cNvGraphicFramePr>
              <a:graphicFrameLocks noChangeAspect="1"/>
            </p:cNvGraphicFramePr>
            <p:nvPr/>
          </p:nvGraphicFramePr>
          <p:xfrm>
            <a:off x="5602956" y="3745931"/>
            <a:ext cx="214312" cy="231775"/>
          </p:xfrm>
          <a:graphic>
            <a:graphicData uri="http://schemas.openxmlformats.org/presentationml/2006/ole">
              <p:oleObj spid="_x0000_s649263" name="Equation" r:id="rId27" imgW="114120" imgH="126720" progId="Equation.DSMT4">
                <p:embed/>
              </p:oleObj>
            </a:graphicData>
          </a:graphic>
        </p:graphicFrame>
        <p:graphicFrame>
          <p:nvGraphicFramePr>
            <p:cNvPr id="649264" name="Object 48"/>
            <p:cNvGraphicFramePr>
              <a:graphicFrameLocks noChangeAspect="1"/>
            </p:cNvGraphicFramePr>
            <p:nvPr/>
          </p:nvGraphicFramePr>
          <p:xfrm>
            <a:off x="5593431" y="3591944"/>
            <a:ext cx="214312" cy="231775"/>
          </p:xfrm>
          <a:graphic>
            <a:graphicData uri="http://schemas.openxmlformats.org/presentationml/2006/ole">
              <p:oleObj spid="_x0000_s649264" name="Equation" r:id="rId28" imgW="114120" imgH="126720" progId="Equation.DSMT4">
                <p:embed/>
              </p:oleObj>
            </a:graphicData>
          </a:graphic>
        </p:graphicFrame>
        <p:cxnSp>
          <p:nvCxnSpPr>
            <p:cNvPr id="75" name="직선 연결선 74"/>
            <p:cNvCxnSpPr/>
            <p:nvPr/>
          </p:nvCxnSpPr>
          <p:spPr>
            <a:xfrm>
              <a:off x="3316458" y="4979608"/>
              <a:ext cx="264320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6.2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자료의 정리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9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928662" y="571480"/>
            <a:ext cx="1785950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도수분포표</a:t>
            </a:r>
            <a:endParaRPr lang="ko-KR" altLang="en-US" dirty="0">
              <a:solidFill>
                <a:srgbClr val="FFFF00"/>
              </a:solidFill>
              <a:latin typeface="Book Antiqua" pitchFamily="18" charset="0"/>
              <a:ea typeface="휴먼엑스포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5786" y="1219786"/>
            <a:ext cx="7715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ko-KR" altLang="en-US" dirty="0" smtClean="0">
                <a:latin typeface="Book Antiqua" pitchFamily="18" charset="0"/>
                <a:ea typeface="+mn-ea"/>
              </a:rPr>
              <a:t>  </a:t>
            </a:r>
            <a:r>
              <a:rPr lang="ko-KR" altLang="en-US" b="1" dirty="0" smtClean="0">
                <a:solidFill>
                  <a:srgbClr val="FF0000"/>
                </a:solidFill>
                <a:latin typeface="Book Antiqua" pitchFamily="18" charset="0"/>
                <a:ea typeface="+mn-ea"/>
              </a:rPr>
              <a:t>도수분포표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(frequency table) : 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각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 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범주와 그에 대응하는 도수 및 상대도수를 나열한 표</a:t>
            </a:r>
            <a:endParaRPr lang="en-US" altLang="ko-KR" dirty="0" smtClean="0">
              <a:latin typeface="Book Antiqua" pitchFamily="18" charset="0"/>
              <a:ea typeface="+mn-ea"/>
            </a:endParaRPr>
          </a:p>
          <a:p>
            <a:pPr>
              <a:buFont typeface="Wingdings" pitchFamily="2" charset="2"/>
              <a:buChar char="l"/>
            </a:pPr>
            <a:r>
              <a:rPr lang="en-US" altLang="ko-KR" dirty="0" smtClean="0">
                <a:latin typeface="Book Antiqua" pitchFamily="18" charset="0"/>
                <a:ea typeface="+mn-ea"/>
              </a:rPr>
              <a:t> 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각 범주의 도수와 상대적인 비율을 쉽게 비교할 수 있다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.</a:t>
            </a:r>
            <a:endParaRPr lang="en-US" altLang="ko-KR" dirty="0">
              <a:latin typeface="Book Antiqua" pitchFamily="18" charset="0"/>
              <a:ea typeface="+mn-ea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500034" y="3071810"/>
            <a:ext cx="500066" cy="500066"/>
          </a:xfrm>
          <a:prstGeom prst="ellipse">
            <a:avLst/>
          </a:prstGeom>
          <a:solidFill>
            <a:srgbClr val="C0F3F4"/>
          </a:solidFill>
          <a:ln>
            <a:solidFill>
              <a:srgbClr val="00FFFF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휴먼옛체" pitchFamily="18" charset="-127"/>
                <a:ea typeface="휴먼옛체" pitchFamily="18" charset="-127"/>
              </a:rPr>
              <a:t>예</a:t>
            </a:r>
            <a:endParaRPr lang="ko-KR" altLang="en-US" dirty="0">
              <a:solidFill>
                <a:schemeClr val="tx1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1538" y="3127155"/>
            <a:ext cx="742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동아리 회원의 혈액형 조사 결과 </a:t>
            </a:r>
            <a:r>
              <a:rPr lang="en-US" altLang="ko-KR" dirty="0" smtClean="0">
                <a:latin typeface="Book Antiqua" pitchFamily="18" charset="0"/>
              </a:rPr>
              <a:t>: A</a:t>
            </a:r>
            <a:r>
              <a:rPr lang="ko-KR" altLang="en-US" dirty="0" smtClean="0">
                <a:latin typeface="Book Antiqua" pitchFamily="18" charset="0"/>
              </a:rPr>
              <a:t>형</a:t>
            </a:r>
            <a:r>
              <a:rPr lang="en-US" altLang="ko-KR" dirty="0" smtClean="0">
                <a:latin typeface="Book Antiqua" pitchFamily="18" charset="0"/>
              </a:rPr>
              <a:t>-7</a:t>
            </a:r>
            <a:r>
              <a:rPr lang="ko-KR" altLang="en-US" dirty="0" smtClean="0">
                <a:latin typeface="Book Antiqua" pitchFamily="18" charset="0"/>
              </a:rPr>
              <a:t>명</a:t>
            </a:r>
            <a:r>
              <a:rPr lang="en-US" altLang="ko-KR" dirty="0" smtClean="0">
                <a:latin typeface="Book Antiqua" pitchFamily="18" charset="0"/>
              </a:rPr>
              <a:t>, B</a:t>
            </a:r>
            <a:r>
              <a:rPr lang="ko-KR" altLang="en-US" dirty="0" smtClean="0">
                <a:latin typeface="Book Antiqua" pitchFamily="18" charset="0"/>
              </a:rPr>
              <a:t>형</a:t>
            </a:r>
            <a:r>
              <a:rPr lang="en-US" altLang="ko-KR" dirty="0" smtClean="0">
                <a:latin typeface="Book Antiqua" pitchFamily="18" charset="0"/>
              </a:rPr>
              <a:t>-5</a:t>
            </a:r>
            <a:r>
              <a:rPr lang="ko-KR" altLang="en-US" dirty="0" smtClean="0">
                <a:latin typeface="Book Antiqua" pitchFamily="18" charset="0"/>
              </a:rPr>
              <a:t>명</a:t>
            </a:r>
            <a:r>
              <a:rPr lang="en-US" altLang="ko-KR" dirty="0" smtClean="0">
                <a:latin typeface="Book Antiqua" pitchFamily="18" charset="0"/>
              </a:rPr>
              <a:t>, AB</a:t>
            </a:r>
            <a:r>
              <a:rPr lang="ko-KR" altLang="en-US" dirty="0" smtClean="0">
                <a:latin typeface="Book Antiqua" pitchFamily="18" charset="0"/>
              </a:rPr>
              <a:t>형</a:t>
            </a:r>
            <a:r>
              <a:rPr lang="en-US" altLang="ko-KR" dirty="0" smtClean="0">
                <a:latin typeface="Book Antiqua" pitchFamily="18" charset="0"/>
              </a:rPr>
              <a:t>-4</a:t>
            </a:r>
            <a:r>
              <a:rPr lang="ko-KR" altLang="en-US" dirty="0" smtClean="0">
                <a:latin typeface="Book Antiqua" pitchFamily="18" charset="0"/>
              </a:rPr>
              <a:t>명</a:t>
            </a:r>
            <a:r>
              <a:rPr lang="en-US" altLang="ko-KR" dirty="0" smtClean="0">
                <a:latin typeface="Book Antiqua" pitchFamily="18" charset="0"/>
              </a:rPr>
              <a:t>, O</a:t>
            </a:r>
            <a:r>
              <a:rPr lang="ko-KR" altLang="en-US" dirty="0" smtClean="0">
                <a:latin typeface="Book Antiqua" pitchFamily="18" charset="0"/>
              </a:rPr>
              <a:t>형</a:t>
            </a:r>
            <a:r>
              <a:rPr lang="en-US" altLang="ko-KR" dirty="0" smtClean="0">
                <a:latin typeface="Book Antiqua" pitchFamily="18" charset="0"/>
              </a:rPr>
              <a:t>-9</a:t>
            </a:r>
            <a:r>
              <a:rPr lang="ko-KR" altLang="en-US" dirty="0" smtClean="0">
                <a:latin typeface="Book Antiqua" pitchFamily="18" charset="0"/>
              </a:rPr>
              <a:t>명</a:t>
            </a:r>
            <a:endParaRPr lang="en-US" altLang="ko-KR" dirty="0">
              <a:latin typeface="Book Antiqua" pitchFamily="18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214678" y="2214554"/>
            <a:ext cx="5429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휴먼옛체"/>
                <a:ea typeface="휴먼옛체"/>
              </a:rPr>
              <a:t>※ </a:t>
            </a:r>
            <a:r>
              <a:rPr lang="ko-KR" altLang="en-US" dirty="0" smtClean="0">
                <a:latin typeface="Book Antiqua" pitchFamily="18" charset="0"/>
              </a:rPr>
              <a:t>상대도수 </a:t>
            </a:r>
            <a:r>
              <a:rPr lang="en-US" altLang="ko-KR" dirty="0" smtClean="0">
                <a:latin typeface="Book Antiqua" pitchFamily="18" charset="0"/>
              </a:rPr>
              <a:t>: </a:t>
            </a:r>
            <a:r>
              <a:rPr lang="ko-KR" altLang="en-US" dirty="0" smtClean="0">
                <a:latin typeface="Book Antiqua" pitchFamily="18" charset="0"/>
              </a:rPr>
              <a:t>범주의 도수를 전체 도수로 나눈 비율</a:t>
            </a:r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2214546" y="3643314"/>
          <a:ext cx="4857784" cy="2651760"/>
        </p:xfrm>
        <a:graphic>
          <a:graphicData uri="http://schemas.openxmlformats.org/drawingml/2006/table">
            <a:tbl>
              <a:tblPr/>
              <a:tblGrid>
                <a:gridCol w="1395951"/>
                <a:gridCol w="1395951"/>
                <a:gridCol w="2065882"/>
              </a:tblGrid>
              <a:tr h="2692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Book Antiqua" pitchFamily="18" charset="0"/>
                        </a:rPr>
                        <a:t>범주</a:t>
                      </a:r>
                    </a:p>
                  </a:txBody>
                  <a:tcPr anchor="ctr">
                    <a:lnL>
                      <a:noFill/>
                    </a:lnL>
                    <a:lnR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latin typeface="Book Antiqua" pitchFamily="18" charset="0"/>
                        </a:rPr>
                        <a:t>도수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latin typeface="Book Antiqua" pitchFamily="18" charset="0"/>
                        </a:rPr>
                        <a:t>상대도수</a:t>
                      </a:r>
                      <a:r>
                        <a:rPr lang="en-US" altLang="ko-KR" sz="1800">
                          <a:solidFill>
                            <a:srgbClr val="000000"/>
                          </a:solidFill>
                          <a:latin typeface="Book Antiqua" pitchFamily="18" charset="0"/>
                        </a:rPr>
                        <a:t>(%)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720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A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형</a:t>
                      </a:r>
                    </a:p>
                  </a:txBody>
                  <a:tcPr anchor="ctr">
                    <a:lnL>
                      <a:noFill/>
                    </a:lnL>
                    <a:lnR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28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0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B</a:t>
                      </a:r>
                      <a:r>
                        <a:rPr lang="ko-KR" altLang="en-US" sz="180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형</a:t>
                      </a:r>
                    </a:p>
                  </a:txBody>
                  <a:tcPr anchor="ctr">
                    <a:lnL>
                      <a:noFill/>
                    </a:lnL>
                    <a:lnR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16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0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AB</a:t>
                      </a:r>
                      <a:r>
                        <a:rPr lang="ko-KR" altLang="en-US" sz="180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형</a:t>
                      </a:r>
                    </a:p>
                  </a:txBody>
                  <a:tcPr anchor="ctr">
                    <a:lnL>
                      <a:noFill/>
                    </a:lnL>
                    <a:lnR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20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0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O</a:t>
                      </a:r>
                      <a:r>
                        <a:rPr lang="ko-KR" altLang="en-US" sz="180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형</a:t>
                      </a:r>
                    </a:p>
                  </a:txBody>
                  <a:tcPr anchor="ctr">
                    <a:lnL>
                      <a:noFill/>
                    </a:lnL>
                    <a:lnR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36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양">
  <a:themeElements>
    <a:clrScheme name="모양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모양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모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12445</TotalTime>
  <Words>5523</Words>
  <Application>Microsoft Office PowerPoint</Application>
  <PresentationFormat>화면 슬라이드 쇼(4:3)</PresentationFormat>
  <Paragraphs>1480</Paragraphs>
  <Slides>67</Slides>
  <Notes>7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67</vt:i4>
      </vt:variant>
    </vt:vector>
  </HeadingPairs>
  <TitlesOfParts>
    <vt:vector size="70" baseType="lpstr">
      <vt:lpstr>모양</vt:lpstr>
      <vt:lpstr>Equation</vt:lpstr>
      <vt:lpstr>MathType 6.0 Equation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1386</cp:revision>
  <dcterms:created xsi:type="dcterms:W3CDTF">2009-03-10T04:11:20Z</dcterms:created>
  <dcterms:modified xsi:type="dcterms:W3CDTF">2016-03-13T23:18:27Z</dcterms:modified>
</cp:coreProperties>
</file>