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8" r:id="rId2"/>
    <p:sldId id="257" r:id="rId3"/>
    <p:sldId id="481" r:id="rId4"/>
    <p:sldId id="536" r:id="rId5"/>
    <p:sldId id="517" r:id="rId6"/>
    <p:sldId id="540" r:id="rId7"/>
    <p:sldId id="537" r:id="rId8"/>
    <p:sldId id="538" r:id="rId9"/>
    <p:sldId id="539" r:id="rId10"/>
    <p:sldId id="482" r:id="rId11"/>
    <p:sldId id="300" r:id="rId12"/>
    <p:sldId id="547" r:id="rId13"/>
    <p:sldId id="541" r:id="rId14"/>
    <p:sldId id="542" r:id="rId15"/>
    <p:sldId id="543" r:id="rId16"/>
    <p:sldId id="544" r:id="rId17"/>
    <p:sldId id="545" r:id="rId18"/>
    <p:sldId id="546" r:id="rId19"/>
    <p:sldId id="518" r:id="rId20"/>
    <p:sldId id="467" r:id="rId21"/>
    <p:sldId id="468" r:id="rId22"/>
    <p:sldId id="469" r:id="rId23"/>
    <p:sldId id="470" r:id="rId24"/>
    <p:sldId id="484" r:id="rId25"/>
    <p:sldId id="485" r:id="rId26"/>
    <p:sldId id="327" r:id="rId27"/>
    <p:sldId id="260" r:id="rId28"/>
    <p:sldId id="328" r:id="rId29"/>
    <p:sldId id="329" r:id="rId30"/>
    <p:sldId id="261" r:id="rId31"/>
    <p:sldId id="341" r:id="rId32"/>
    <p:sldId id="342" r:id="rId33"/>
    <p:sldId id="343" r:id="rId34"/>
    <p:sldId id="499" r:id="rId35"/>
    <p:sldId id="344" r:id="rId36"/>
    <p:sldId id="486" r:id="rId37"/>
    <p:sldId id="487" r:id="rId38"/>
    <p:sldId id="345" r:id="rId39"/>
    <p:sldId id="413" r:id="rId40"/>
    <p:sldId id="414" r:id="rId41"/>
    <p:sldId id="471" r:id="rId42"/>
    <p:sldId id="405" r:id="rId43"/>
    <p:sldId id="500" r:id="rId44"/>
    <p:sldId id="406" r:id="rId45"/>
    <p:sldId id="466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63C7F9"/>
    <a:srgbClr val="FF66FF"/>
    <a:srgbClr val="777777"/>
    <a:srgbClr val="99FF33"/>
    <a:srgbClr val="75FB78"/>
    <a:srgbClr val="FFFFFF"/>
    <a:srgbClr val="C0F3F4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5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9.wmf"/><Relationship Id="rId5" Type="http://schemas.openxmlformats.org/officeDocument/2006/relationships/image" Target="../media/image7.wmf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5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26" Type="http://schemas.openxmlformats.org/officeDocument/2006/relationships/image" Target="../media/image43.wmf"/><Relationship Id="rId3" Type="http://schemas.openxmlformats.org/officeDocument/2006/relationships/image" Target="../media/image23.wmf"/><Relationship Id="rId21" Type="http://schemas.openxmlformats.org/officeDocument/2006/relationships/image" Target="../media/image38.wmf"/><Relationship Id="rId7" Type="http://schemas.openxmlformats.org/officeDocument/2006/relationships/image" Target="../media/image15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5" Type="http://schemas.openxmlformats.org/officeDocument/2006/relationships/image" Target="../media/image42.wmf"/><Relationship Id="rId2" Type="http://schemas.openxmlformats.org/officeDocument/2006/relationships/image" Target="../media/image4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28.wmf"/><Relationship Id="rId24" Type="http://schemas.openxmlformats.org/officeDocument/2006/relationships/image" Target="../media/image41.wmf"/><Relationship Id="rId5" Type="http://schemas.openxmlformats.org/officeDocument/2006/relationships/image" Target="../media/image7.wmf"/><Relationship Id="rId15" Type="http://schemas.openxmlformats.org/officeDocument/2006/relationships/image" Target="../media/image32.wmf"/><Relationship Id="rId23" Type="http://schemas.openxmlformats.org/officeDocument/2006/relationships/image" Target="../media/image40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4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Relationship Id="rId22" Type="http://schemas.openxmlformats.org/officeDocument/2006/relationships/image" Target="../media/image3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4" Type="http://schemas.openxmlformats.org/officeDocument/2006/relationships/image" Target="../media/image19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1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4" Type="http://schemas.openxmlformats.org/officeDocument/2006/relationships/oleObject" Target="../embeddings/oleObject19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3.bin"/><Relationship Id="rId9" Type="http://schemas.openxmlformats.org/officeDocument/2006/relationships/oleObject" Target="../embeddings/oleObject20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5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0.bin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52.bin"/><Relationship Id="rId28" Type="http://schemas.openxmlformats.org/officeDocument/2006/relationships/oleObject" Target="../embeddings/oleObject57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51.bin"/><Relationship Id="rId27" Type="http://schemas.openxmlformats.org/officeDocument/2006/relationships/oleObject" Target="../embeddings/oleObject56.bin"/><Relationship Id="rId30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7.1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모집단 분포와 표본분포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7.2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표본평균의 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7.3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정규모집단에 관련된 분포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7.4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표본비율의 분포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7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표본분포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0" name="Group 643"/>
          <p:cNvGrpSpPr>
            <a:grpSpLocks/>
          </p:cNvGrpSpPr>
          <p:nvPr/>
        </p:nvGrpSpPr>
        <p:grpSpPr bwMode="auto">
          <a:xfrm>
            <a:off x="827088" y="1358894"/>
            <a:ext cx="7489825" cy="1212850"/>
            <a:chOff x="385" y="799"/>
            <a:chExt cx="4718" cy="764"/>
          </a:xfrm>
        </p:grpSpPr>
        <p:sp>
          <p:nvSpPr>
            <p:cNvPr id="26" name="Rectangle 176"/>
            <p:cNvSpPr>
              <a:spLocks noChangeArrowheads="1"/>
            </p:cNvSpPr>
            <p:nvPr/>
          </p:nvSpPr>
          <p:spPr bwMode="auto">
            <a:xfrm>
              <a:off x="4729" y="1372"/>
              <a:ext cx="374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4354" y="1372"/>
              <a:ext cx="375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28" name="Rectangle 174"/>
            <p:cNvSpPr>
              <a:spLocks noChangeArrowheads="1"/>
            </p:cNvSpPr>
            <p:nvPr/>
          </p:nvSpPr>
          <p:spPr bwMode="auto">
            <a:xfrm>
              <a:off x="3988" y="1372"/>
              <a:ext cx="36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29" name="Rectangle 173"/>
            <p:cNvSpPr>
              <a:spLocks noChangeArrowheads="1"/>
            </p:cNvSpPr>
            <p:nvPr/>
          </p:nvSpPr>
          <p:spPr bwMode="auto">
            <a:xfrm>
              <a:off x="3631" y="1372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30" name="Rectangle 172"/>
            <p:cNvSpPr>
              <a:spLocks noChangeArrowheads="1"/>
            </p:cNvSpPr>
            <p:nvPr/>
          </p:nvSpPr>
          <p:spPr bwMode="auto">
            <a:xfrm>
              <a:off x="3275" y="1372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0.06</a:t>
              </a:r>
            </a:p>
          </p:txBody>
        </p:sp>
        <p:sp>
          <p:nvSpPr>
            <p:cNvPr id="31" name="Rectangle 171"/>
            <p:cNvSpPr>
              <a:spLocks noChangeArrowheads="1"/>
            </p:cNvSpPr>
            <p:nvPr/>
          </p:nvSpPr>
          <p:spPr bwMode="auto">
            <a:xfrm>
              <a:off x="2918" y="1372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32" name="Rectangle 170"/>
            <p:cNvSpPr>
              <a:spLocks noChangeArrowheads="1"/>
            </p:cNvSpPr>
            <p:nvPr/>
          </p:nvSpPr>
          <p:spPr bwMode="auto">
            <a:xfrm>
              <a:off x="2560" y="1372"/>
              <a:ext cx="358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</a:t>
              </a:r>
            </a:p>
          </p:txBody>
        </p:sp>
        <p:sp>
          <p:nvSpPr>
            <p:cNvPr id="33" name="Rectangle 169"/>
            <p:cNvSpPr>
              <a:spLocks noChangeArrowheads="1"/>
            </p:cNvSpPr>
            <p:nvPr/>
          </p:nvSpPr>
          <p:spPr bwMode="auto">
            <a:xfrm>
              <a:off x="2204" y="1372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34" name="Rectangle 168"/>
            <p:cNvSpPr>
              <a:spLocks noChangeArrowheads="1"/>
            </p:cNvSpPr>
            <p:nvPr/>
          </p:nvSpPr>
          <p:spPr bwMode="auto">
            <a:xfrm>
              <a:off x="1847" y="1372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1490" y="1372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</a:t>
              </a:r>
            </a:p>
          </p:txBody>
        </p:sp>
        <p:sp>
          <p:nvSpPr>
            <p:cNvPr id="36" name="Rectangle 166"/>
            <p:cNvSpPr>
              <a:spLocks noChangeArrowheads="1"/>
            </p:cNvSpPr>
            <p:nvPr/>
          </p:nvSpPr>
          <p:spPr bwMode="auto">
            <a:xfrm>
              <a:off x="1134" y="1372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37" name="Rectangle 165"/>
            <p:cNvSpPr>
              <a:spLocks noChangeArrowheads="1"/>
            </p:cNvSpPr>
            <p:nvPr/>
          </p:nvSpPr>
          <p:spPr bwMode="auto">
            <a:xfrm>
              <a:off x="777" y="1372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38" name="Rectangle 164"/>
            <p:cNvSpPr>
              <a:spLocks noChangeArrowheads="1"/>
            </p:cNvSpPr>
            <p:nvPr/>
          </p:nvSpPr>
          <p:spPr bwMode="auto">
            <a:xfrm>
              <a:off x="385" y="1372"/>
              <a:ext cx="392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ko-KR" altLang="en-US" sz="14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39" name="Rectangle 163"/>
            <p:cNvSpPr>
              <a:spLocks noChangeArrowheads="1"/>
            </p:cNvSpPr>
            <p:nvPr/>
          </p:nvSpPr>
          <p:spPr bwMode="auto">
            <a:xfrm>
              <a:off x="4729" y="1181"/>
              <a:ext cx="374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91.0</a:t>
              </a:r>
            </a:p>
          </p:txBody>
        </p:sp>
        <p:sp>
          <p:nvSpPr>
            <p:cNvPr id="40" name="Rectangle 162"/>
            <p:cNvSpPr>
              <a:spLocks noChangeArrowheads="1"/>
            </p:cNvSpPr>
            <p:nvPr/>
          </p:nvSpPr>
          <p:spPr bwMode="auto">
            <a:xfrm>
              <a:off x="4354" y="1181"/>
              <a:ext cx="375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</a:p>
          </p:txBody>
        </p:sp>
        <p:sp>
          <p:nvSpPr>
            <p:cNvPr id="41" name="Rectangle 161"/>
            <p:cNvSpPr>
              <a:spLocks noChangeArrowheads="1"/>
            </p:cNvSpPr>
            <p:nvPr/>
          </p:nvSpPr>
          <p:spPr bwMode="auto">
            <a:xfrm>
              <a:off x="3988" y="1181"/>
              <a:ext cx="36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</a:p>
          </p:txBody>
        </p:sp>
        <p:sp>
          <p:nvSpPr>
            <p:cNvPr id="42" name="Rectangle 160"/>
            <p:cNvSpPr>
              <a:spLocks noChangeArrowheads="1"/>
            </p:cNvSpPr>
            <p:nvPr/>
          </p:nvSpPr>
          <p:spPr bwMode="auto">
            <a:xfrm>
              <a:off x="3631" y="1181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85.0</a:t>
              </a:r>
            </a:p>
          </p:txBody>
        </p:sp>
        <p:sp>
          <p:nvSpPr>
            <p:cNvPr id="43" name="Rectangle 159"/>
            <p:cNvSpPr>
              <a:spLocks noChangeArrowheads="1"/>
            </p:cNvSpPr>
            <p:nvPr/>
          </p:nvSpPr>
          <p:spPr bwMode="auto">
            <a:xfrm>
              <a:off x="3275" y="1181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</a:p>
          </p:txBody>
        </p:sp>
        <p:sp>
          <p:nvSpPr>
            <p:cNvPr id="44" name="Rectangle 158"/>
            <p:cNvSpPr>
              <a:spLocks noChangeArrowheads="1"/>
            </p:cNvSpPr>
            <p:nvPr/>
          </p:nvSpPr>
          <p:spPr bwMode="auto">
            <a:xfrm>
              <a:off x="2918" y="1181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83.5</a:t>
              </a:r>
            </a:p>
          </p:txBody>
        </p:sp>
        <p:sp>
          <p:nvSpPr>
            <p:cNvPr id="45" name="Rectangle 157"/>
            <p:cNvSpPr>
              <a:spLocks noChangeArrowheads="1"/>
            </p:cNvSpPr>
            <p:nvPr/>
          </p:nvSpPr>
          <p:spPr bwMode="auto">
            <a:xfrm>
              <a:off x="2560" y="1181"/>
              <a:ext cx="358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</a:p>
          </p:txBody>
        </p:sp>
        <p:sp>
          <p:nvSpPr>
            <p:cNvPr id="46" name="Rectangle 156"/>
            <p:cNvSpPr>
              <a:spLocks noChangeArrowheads="1"/>
            </p:cNvSpPr>
            <p:nvPr/>
          </p:nvSpPr>
          <p:spPr bwMode="auto">
            <a:xfrm>
              <a:off x="2204" y="1181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</a:p>
          </p:txBody>
        </p:sp>
        <p:sp>
          <p:nvSpPr>
            <p:cNvPr id="47" name="Rectangle 155"/>
            <p:cNvSpPr>
              <a:spLocks noChangeArrowheads="1"/>
            </p:cNvSpPr>
            <p:nvPr/>
          </p:nvSpPr>
          <p:spPr bwMode="auto">
            <a:xfrm>
              <a:off x="1847" y="1181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</a:p>
          </p:txBody>
        </p:sp>
        <p:sp>
          <p:nvSpPr>
            <p:cNvPr id="48" name="Rectangle 154"/>
            <p:cNvSpPr>
              <a:spLocks noChangeArrowheads="1"/>
            </p:cNvSpPr>
            <p:nvPr/>
          </p:nvSpPr>
          <p:spPr bwMode="auto">
            <a:xfrm>
              <a:off x="1490" y="1181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</a:p>
          </p:txBody>
        </p:sp>
        <p:sp>
          <p:nvSpPr>
            <p:cNvPr id="49" name="Rectangle 153"/>
            <p:cNvSpPr>
              <a:spLocks noChangeArrowheads="1"/>
            </p:cNvSpPr>
            <p:nvPr/>
          </p:nvSpPr>
          <p:spPr bwMode="auto">
            <a:xfrm>
              <a:off x="1134" y="1181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</a:p>
          </p:txBody>
        </p:sp>
        <p:sp>
          <p:nvSpPr>
            <p:cNvPr id="50" name="Rectangle 152"/>
            <p:cNvSpPr>
              <a:spLocks noChangeArrowheads="1"/>
            </p:cNvSpPr>
            <p:nvPr/>
          </p:nvSpPr>
          <p:spPr bwMode="auto">
            <a:xfrm>
              <a:off x="777" y="1181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79.0</a:t>
              </a:r>
            </a:p>
          </p:txBody>
        </p:sp>
        <p:sp>
          <p:nvSpPr>
            <p:cNvPr id="51" name="Rectangle 151"/>
            <p:cNvSpPr>
              <a:spLocks noChangeArrowheads="1"/>
            </p:cNvSpPr>
            <p:nvPr/>
          </p:nvSpPr>
          <p:spPr bwMode="auto">
            <a:xfrm>
              <a:off x="385" y="1181"/>
              <a:ext cx="392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     </a:t>
              </a:r>
            </a:p>
          </p:txBody>
        </p:sp>
        <p:sp>
          <p:nvSpPr>
            <p:cNvPr id="52" name="Rectangle 150"/>
            <p:cNvSpPr>
              <a:spLocks noChangeArrowheads="1"/>
            </p:cNvSpPr>
            <p:nvPr/>
          </p:nvSpPr>
          <p:spPr bwMode="auto">
            <a:xfrm>
              <a:off x="4729" y="990"/>
              <a:ext cx="374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53" name="Rectangle 149"/>
            <p:cNvSpPr>
              <a:spLocks noChangeArrowheads="1"/>
            </p:cNvSpPr>
            <p:nvPr/>
          </p:nvSpPr>
          <p:spPr bwMode="auto">
            <a:xfrm>
              <a:off x="4354" y="990"/>
              <a:ext cx="375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0.06</a:t>
              </a:r>
            </a:p>
          </p:txBody>
        </p:sp>
        <p:sp>
          <p:nvSpPr>
            <p:cNvPr id="54" name="Rectangle 148"/>
            <p:cNvSpPr>
              <a:spLocks noChangeArrowheads="1"/>
            </p:cNvSpPr>
            <p:nvPr/>
          </p:nvSpPr>
          <p:spPr bwMode="auto">
            <a:xfrm>
              <a:off x="3988" y="990"/>
              <a:ext cx="36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5" name="Rectangle 147"/>
            <p:cNvSpPr>
              <a:spLocks noChangeArrowheads="1"/>
            </p:cNvSpPr>
            <p:nvPr/>
          </p:nvSpPr>
          <p:spPr bwMode="auto">
            <a:xfrm>
              <a:off x="3631" y="990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0.05</a:t>
              </a:r>
            </a:p>
          </p:txBody>
        </p:sp>
        <p:sp>
          <p:nvSpPr>
            <p:cNvPr id="56" name="Rectangle 146"/>
            <p:cNvSpPr>
              <a:spLocks noChangeArrowheads="1"/>
            </p:cNvSpPr>
            <p:nvPr/>
          </p:nvSpPr>
          <p:spPr bwMode="auto">
            <a:xfrm>
              <a:off x="3275" y="990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7" name="Rectangle 145"/>
            <p:cNvSpPr>
              <a:spLocks noChangeArrowheads="1"/>
            </p:cNvSpPr>
            <p:nvPr/>
          </p:nvSpPr>
          <p:spPr bwMode="auto">
            <a:xfrm>
              <a:off x="2918" y="990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58" name="Rectangle 144"/>
            <p:cNvSpPr>
              <a:spLocks noChangeArrowheads="1"/>
            </p:cNvSpPr>
            <p:nvPr/>
          </p:nvSpPr>
          <p:spPr bwMode="auto">
            <a:xfrm>
              <a:off x="2560" y="990"/>
              <a:ext cx="358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</a:t>
              </a:r>
            </a:p>
          </p:txBody>
        </p:sp>
        <p:sp>
          <p:nvSpPr>
            <p:cNvPr id="59" name="Rectangle 143"/>
            <p:cNvSpPr>
              <a:spLocks noChangeArrowheads="1"/>
            </p:cNvSpPr>
            <p:nvPr/>
          </p:nvSpPr>
          <p:spPr bwMode="auto">
            <a:xfrm>
              <a:off x="2204" y="990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</a:t>
              </a:r>
            </a:p>
          </p:txBody>
        </p:sp>
        <p:sp>
          <p:nvSpPr>
            <p:cNvPr id="60" name="Rectangle 142"/>
            <p:cNvSpPr>
              <a:spLocks noChangeArrowheads="1"/>
            </p:cNvSpPr>
            <p:nvPr/>
          </p:nvSpPr>
          <p:spPr bwMode="auto">
            <a:xfrm>
              <a:off x="1847" y="990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61" name="Rectangle 141"/>
            <p:cNvSpPr>
              <a:spLocks noChangeArrowheads="1"/>
            </p:cNvSpPr>
            <p:nvPr/>
          </p:nvSpPr>
          <p:spPr bwMode="auto">
            <a:xfrm>
              <a:off x="1490" y="990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62" name="Rectangle 140"/>
            <p:cNvSpPr>
              <a:spLocks noChangeArrowheads="1"/>
            </p:cNvSpPr>
            <p:nvPr/>
          </p:nvSpPr>
          <p:spPr bwMode="auto">
            <a:xfrm>
              <a:off x="1134" y="990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63" name="Rectangle 139"/>
            <p:cNvSpPr>
              <a:spLocks noChangeArrowheads="1"/>
            </p:cNvSpPr>
            <p:nvPr/>
          </p:nvSpPr>
          <p:spPr bwMode="auto">
            <a:xfrm>
              <a:off x="777" y="990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64" name="Rectangle 138"/>
            <p:cNvSpPr>
              <a:spLocks noChangeArrowheads="1"/>
            </p:cNvSpPr>
            <p:nvPr/>
          </p:nvSpPr>
          <p:spPr bwMode="auto">
            <a:xfrm>
              <a:off x="385" y="990"/>
              <a:ext cx="392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ko-KR" altLang="en-US" sz="14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65" name="Rectangle 137"/>
            <p:cNvSpPr>
              <a:spLocks noChangeArrowheads="1"/>
            </p:cNvSpPr>
            <p:nvPr/>
          </p:nvSpPr>
          <p:spPr bwMode="auto">
            <a:xfrm>
              <a:off x="4729" y="799"/>
              <a:ext cx="374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</a:p>
          </p:txBody>
        </p:sp>
        <p:sp>
          <p:nvSpPr>
            <p:cNvPr id="66" name="Rectangle 136"/>
            <p:cNvSpPr>
              <a:spLocks noChangeArrowheads="1"/>
            </p:cNvSpPr>
            <p:nvPr/>
          </p:nvSpPr>
          <p:spPr bwMode="auto">
            <a:xfrm>
              <a:off x="4354" y="799"/>
              <a:ext cx="375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67" name="Rectangle 135"/>
            <p:cNvSpPr>
              <a:spLocks noChangeArrowheads="1"/>
            </p:cNvSpPr>
            <p:nvPr/>
          </p:nvSpPr>
          <p:spPr bwMode="auto">
            <a:xfrm>
              <a:off x="3988" y="799"/>
              <a:ext cx="36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77.5</a:t>
              </a:r>
            </a:p>
          </p:txBody>
        </p:sp>
        <p:sp>
          <p:nvSpPr>
            <p:cNvPr id="68" name="Rectangle 134"/>
            <p:cNvSpPr>
              <a:spLocks noChangeArrowheads="1"/>
            </p:cNvSpPr>
            <p:nvPr/>
          </p:nvSpPr>
          <p:spPr bwMode="auto">
            <a:xfrm>
              <a:off x="3631" y="799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</a:p>
          </p:txBody>
        </p:sp>
        <p:sp>
          <p:nvSpPr>
            <p:cNvPr id="69" name="Rectangle 133"/>
            <p:cNvSpPr>
              <a:spLocks noChangeArrowheads="1"/>
            </p:cNvSpPr>
            <p:nvPr/>
          </p:nvSpPr>
          <p:spPr bwMode="auto">
            <a:xfrm>
              <a:off x="3275" y="799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76.5</a:t>
              </a:r>
            </a:p>
          </p:txBody>
        </p:sp>
        <p:sp>
          <p:nvSpPr>
            <p:cNvPr id="70" name="Rectangle 132"/>
            <p:cNvSpPr>
              <a:spLocks noChangeArrowheads="1"/>
            </p:cNvSpPr>
            <p:nvPr/>
          </p:nvSpPr>
          <p:spPr bwMode="auto">
            <a:xfrm>
              <a:off x="2918" y="799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76.0</a:t>
              </a:r>
            </a:p>
          </p:txBody>
        </p:sp>
        <p:sp>
          <p:nvSpPr>
            <p:cNvPr id="71" name="Rectangle 131"/>
            <p:cNvSpPr>
              <a:spLocks noChangeArrowheads="1"/>
            </p:cNvSpPr>
            <p:nvPr/>
          </p:nvSpPr>
          <p:spPr bwMode="auto">
            <a:xfrm>
              <a:off x="2560" y="799"/>
              <a:ext cx="358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</a:p>
          </p:txBody>
        </p:sp>
        <p:sp>
          <p:nvSpPr>
            <p:cNvPr id="72" name="Rectangle 130"/>
            <p:cNvSpPr>
              <a:spLocks noChangeArrowheads="1"/>
            </p:cNvSpPr>
            <p:nvPr/>
          </p:nvSpPr>
          <p:spPr bwMode="auto">
            <a:xfrm>
              <a:off x="2204" y="799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</a:p>
          </p:txBody>
        </p:sp>
        <p:sp>
          <p:nvSpPr>
            <p:cNvPr id="73" name="Rectangle 129"/>
            <p:cNvSpPr>
              <a:spLocks noChangeArrowheads="1"/>
            </p:cNvSpPr>
            <p:nvPr/>
          </p:nvSpPr>
          <p:spPr bwMode="auto">
            <a:xfrm>
              <a:off x="1847" y="799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</a:p>
          </p:txBody>
        </p:sp>
        <p:sp>
          <p:nvSpPr>
            <p:cNvPr id="74" name="Rectangle 128"/>
            <p:cNvSpPr>
              <a:spLocks noChangeArrowheads="1"/>
            </p:cNvSpPr>
            <p:nvPr/>
          </p:nvSpPr>
          <p:spPr bwMode="auto">
            <a:xfrm>
              <a:off x="1490" y="799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</a:p>
          </p:txBody>
        </p:sp>
        <p:sp>
          <p:nvSpPr>
            <p:cNvPr id="75" name="Rectangle 127"/>
            <p:cNvSpPr>
              <a:spLocks noChangeArrowheads="1"/>
            </p:cNvSpPr>
            <p:nvPr/>
          </p:nvSpPr>
          <p:spPr bwMode="auto">
            <a:xfrm>
              <a:off x="1134" y="799"/>
              <a:ext cx="356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</a:p>
          </p:txBody>
        </p:sp>
        <p:sp>
          <p:nvSpPr>
            <p:cNvPr id="76" name="Rectangle 126"/>
            <p:cNvSpPr>
              <a:spLocks noChangeArrowheads="1"/>
            </p:cNvSpPr>
            <p:nvPr/>
          </p:nvSpPr>
          <p:spPr bwMode="auto">
            <a:xfrm>
              <a:off x="777" y="799"/>
              <a:ext cx="357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63.0</a:t>
              </a:r>
            </a:p>
          </p:txBody>
        </p:sp>
        <p:sp>
          <p:nvSpPr>
            <p:cNvPr id="77" name="Rectangle 125"/>
            <p:cNvSpPr>
              <a:spLocks noChangeArrowheads="1"/>
            </p:cNvSpPr>
            <p:nvPr/>
          </p:nvSpPr>
          <p:spPr bwMode="auto">
            <a:xfrm>
              <a:off x="385" y="799"/>
              <a:ext cx="392" cy="19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     </a:t>
              </a:r>
            </a:p>
          </p:txBody>
        </p:sp>
        <p:sp>
          <p:nvSpPr>
            <p:cNvPr id="78" name="Line 183"/>
            <p:cNvSpPr>
              <a:spLocks noChangeShapeType="1"/>
            </p:cNvSpPr>
            <p:nvPr/>
          </p:nvSpPr>
          <p:spPr bwMode="auto">
            <a:xfrm>
              <a:off x="385" y="990"/>
              <a:ext cx="47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79" name="Line 188"/>
            <p:cNvSpPr>
              <a:spLocks noChangeShapeType="1"/>
            </p:cNvSpPr>
            <p:nvPr/>
          </p:nvSpPr>
          <p:spPr bwMode="auto">
            <a:xfrm>
              <a:off x="1134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 bwMode="auto">
            <a:xfrm>
              <a:off x="1490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1" name="Line 194"/>
            <p:cNvSpPr>
              <a:spLocks noChangeShapeType="1"/>
            </p:cNvSpPr>
            <p:nvPr/>
          </p:nvSpPr>
          <p:spPr bwMode="auto">
            <a:xfrm>
              <a:off x="1847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2" name="Line 197"/>
            <p:cNvSpPr>
              <a:spLocks noChangeShapeType="1"/>
            </p:cNvSpPr>
            <p:nvPr/>
          </p:nvSpPr>
          <p:spPr bwMode="auto">
            <a:xfrm>
              <a:off x="2204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3" name="Line 200"/>
            <p:cNvSpPr>
              <a:spLocks noChangeShapeType="1"/>
            </p:cNvSpPr>
            <p:nvPr/>
          </p:nvSpPr>
          <p:spPr bwMode="auto">
            <a:xfrm>
              <a:off x="2560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4" name="Line 203"/>
            <p:cNvSpPr>
              <a:spLocks noChangeShapeType="1"/>
            </p:cNvSpPr>
            <p:nvPr/>
          </p:nvSpPr>
          <p:spPr bwMode="auto">
            <a:xfrm>
              <a:off x="2918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5" name="Line 206"/>
            <p:cNvSpPr>
              <a:spLocks noChangeShapeType="1"/>
            </p:cNvSpPr>
            <p:nvPr/>
          </p:nvSpPr>
          <p:spPr bwMode="auto">
            <a:xfrm>
              <a:off x="3275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6" name="Line 209"/>
            <p:cNvSpPr>
              <a:spLocks noChangeShapeType="1"/>
            </p:cNvSpPr>
            <p:nvPr/>
          </p:nvSpPr>
          <p:spPr bwMode="auto">
            <a:xfrm>
              <a:off x="3631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7" name="Line 212"/>
            <p:cNvSpPr>
              <a:spLocks noChangeShapeType="1"/>
            </p:cNvSpPr>
            <p:nvPr/>
          </p:nvSpPr>
          <p:spPr bwMode="auto">
            <a:xfrm>
              <a:off x="3988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8" name="Line 215"/>
            <p:cNvSpPr>
              <a:spLocks noChangeShapeType="1"/>
            </p:cNvSpPr>
            <p:nvPr/>
          </p:nvSpPr>
          <p:spPr bwMode="auto">
            <a:xfrm>
              <a:off x="4354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89" name="Line 218"/>
            <p:cNvSpPr>
              <a:spLocks noChangeShapeType="1"/>
            </p:cNvSpPr>
            <p:nvPr/>
          </p:nvSpPr>
          <p:spPr bwMode="auto">
            <a:xfrm>
              <a:off x="4729" y="799"/>
              <a:ext cx="0" cy="764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0" name="Line 222"/>
            <p:cNvSpPr>
              <a:spLocks noChangeShapeType="1"/>
            </p:cNvSpPr>
            <p:nvPr/>
          </p:nvSpPr>
          <p:spPr bwMode="auto">
            <a:xfrm>
              <a:off x="385" y="1181"/>
              <a:ext cx="47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1" name="Line 285"/>
            <p:cNvSpPr>
              <a:spLocks noChangeShapeType="1"/>
            </p:cNvSpPr>
            <p:nvPr/>
          </p:nvSpPr>
          <p:spPr bwMode="auto">
            <a:xfrm>
              <a:off x="385" y="1372"/>
              <a:ext cx="47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2" name="Line 177"/>
            <p:cNvSpPr>
              <a:spLocks noChangeShapeType="1"/>
            </p:cNvSpPr>
            <p:nvPr/>
          </p:nvSpPr>
          <p:spPr bwMode="auto">
            <a:xfrm>
              <a:off x="385" y="799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3" name="Line 178"/>
            <p:cNvSpPr>
              <a:spLocks noChangeShapeType="1"/>
            </p:cNvSpPr>
            <p:nvPr/>
          </p:nvSpPr>
          <p:spPr bwMode="auto">
            <a:xfrm>
              <a:off x="385" y="1563"/>
              <a:ext cx="4718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4" name="Line 517"/>
            <p:cNvSpPr>
              <a:spLocks noChangeShapeType="1"/>
            </p:cNvSpPr>
            <p:nvPr/>
          </p:nvSpPr>
          <p:spPr bwMode="auto">
            <a:xfrm>
              <a:off x="5103" y="990"/>
              <a:ext cx="0" cy="3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5" name="Line 180"/>
            <p:cNvSpPr>
              <a:spLocks noChangeShapeType="1"/>
            </p:cNvSpPr>
            <p:nvPr/>
          </p:nvSpPr>
          <p:spPr bwMode="auto">
            <a:xfrm>
              <a:off x="5103" y="799"/>
              <a:ext cx="0" cy="19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6" name="Line 621"/>
            <p:cNvSpPr>
              <a:spLocks noChangeShapeType="1"/>
            </p:cNvSpPr>
            <p:nvPr/>
          </p:nvSpPr>
          <p:spPr bwMode="auto">
            <a:xfrm>
              <a:off x="5103" y="1372"/>
              <a:ext cx="0" cy="191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7" name="Line 179"/>
            <p:cNvSpPr>
              <a:spLocks noChangeShapeType="1"/>
            </p:cNvSpPr>
            <p:nvPr/>
          </p:nvSpPr>
          <p:spPr bwMode="auto">
            <a:xfrm>
              <a:off x="385" y="799"/>
              <a:ext cx="0" cy="7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98" name="Line 185"/>
            <p:cNvSpPr>
              <a:spLocks noChangeShapeType="1"/>
            </p:cNvSpPr>
            <p:nvPr/>
          </p:nvSpPr>
          <p:spPr bwMode="auto">
            <a:xfrm>
              <a:off x="777" y="799"/>
              <a:ext cx="0" cy="76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  <p:graphicFrame>
        <p:nvGraphicFramePr>
          <p:cNvPr id="104" name="Object 38"/>
          <p:cNvGraphicFramePr>
            <a:graphicFrameLocks noChangeAspect="1"/>
          </p:cNvGraphicFramePr>
          <p:nvPr/>
        </p:nvGraphicFramePr>
        <p:xfrm>
          <a:off x="1023735" y="1392135"/>
          <a:ext cx="231775" cy="271463"/>
        </p:xfrm>
        <a:graphic>
          <a:graphicData uri="http://schemas.openxmlformats.org/presentationml/2006/ole">
            <p:oleObj spid="_x0000_s518156" name="Equation" r:id="rId4" imgW="139680" imgH="164880" progId="Equation.DSMT4">
              <p:embed/>
            </p:oleObj>
          </a:graphicData>
        </a:graphic>
      </p:graphicFrame>
      <p:graphicFrame>
        <p:nvGraphicFramePr>
          <p:cNvPr id="105" name="Object 39"/>
          <p:cNvGraphicFramePr>
            <a:graphicFrameLocks noChangeAspect="1"/>
          </p:cNvGraphicFramePr>
          <p:nvPr/>
        </p:nvGraphicFramePr>
        <p:xfrm>
          <a:off x="1023735" y="2014530"/>
          <a:ext cx="231775" cy="271462"/>
        </p:xfrm>
        <a:graphic>
          <a:graphicData uri="http://schemas.openxmlformats.org/presentationml/2006/ole">
            <p:oleObj spid="_x0000_s518157" name="Equation" r:id="rId5" imgW="139680" imgH="164880" progId="Equation.DSMT4">
              <p:embed/>
            </p:oleObj>
          </a:graphicData>
        </a:graphic>
      </p:graphicFrame>
      <p:graphicFrame>
        <p:nvGraphicFramePr>
          <p:cNvPr id="518158" name="Object 14"/>
          <p:cNvGraphicFramePr>
            <a:graphicFrameLocks noChangeAspect="1"/>
          </p:cNvGraphicFramePr>
          <p:nvPr/>
        </p:nvGraphicFramePr>
        <p:xfrm>
          <a:off x="1878013" y="2800350"/>
          <a:ext cx="5253037" cy="361950"/>
        </p:xfrm>
        <a:graphic>
          <a:graphicData uri="http://schemas.openxmlformats.org/presentationml/2006/ole">
            <p:oleObj spid="_x0000_s518158" name="Equation" r:id="rId6" imgW="3454200" imgH="241200" progId="Equation.DSMT4">
              <p:embed/>
            </p:oleObj>
          </a:graphicData>
        </a:graphic>
      </p:graphicFrame>
      <p:graphicFrame>
        <p:nvGraphicFramePr>
          <p:cNvPr id="518159" name="Object 15"/>
          <p:cNvGraphicFramePr>
            <a:graphicFrameLocks noChangeAspect="1"/>
          </p:cNvGraphicFramePr>
          <p:nvPr/>
        </p:nvGraphicFramePr>
        <p:xfrm>
          <a:off x="2508250" y="3286124"/>
          <a:ext cx="3978275" cy="361950"/>
        </p:xfrm>
        <a:graphic>
          <a:graphicData uri="http://schemas.openxmlformats.org/presentationml/2006/ole">
            <p:oleObj spid="_x0000_s518159" name="Equation" r:id="rId7" imgW="2616120" imgH="241200" progId="Equation.DSMT4">
              <p:embed/>
            </p:oleObj>
          </a:graphicData>
        </a:graphic>
      </p:graphicFrame>
      <p:graphicFrame>
        <p:nvGraphicFramePr>
          <p:cNvPr id="518160" name="Object 16"/>
          <p:cNvGraphicFramePr>
            <a:graphicFrameLocks noChangeAspect="1"/>
          </p:cNvGraphicFramePr>
          <p:nvPr/>
        </p:nvGraphicFramePr>
        <p:xfrm>
          <a:off x="2838450" y="3857625"/>
          <a:ext cx="3205163" cy="628650"/>
        </p:xfrm>
        <a:graphic>
          <a:graphicData uri="http://schemas.openxmlformats.org/presentationml/2006/ole">
            <p:oleObj spid="_x0000_s518160" name="Equation" r:id="rId8" imgW="2108160" imgH="419040" progId="Equation.DSMT4">
              <p:embed/>
            </p:oleObj>
          </a:graphicData>
        </a:graphic>
      </p:graphicFrame>
      <p:grpSp>
        <p:nvGrpSpPr>
          <p:cNvPr id="106" name="그룹 105"/>
          <p:cNvGrpSpPr/>
          <p:nvPr/>
        </p:nvGrpSpPr>
        <p:grpSpPr>
          <a:xfrm>
            <a:off x="714348" y="571480"/>
            <a:ext cx="2000264" cy="500066"/>
            <a:chOff x="714348" y="142852"/>
            <a:chExt cx="2000264" cy="500066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714348" y="142852"/>
              <a:ext cx="2000264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의</a:t>
              </a:r>
              <a:r>
                <a:rPr lang="en-US" altLang="ko-KR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 </a:t>
              </a:r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확률분포</a:t>
              </a:r>
              <a:endParaRPr lang="ko-KR" altLang="en-US" dirty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graphicFrame>
          <p:nvGraphicFramePr>
            <p:cNvPr id="108" name="Object 28"/>
            <p:cNvGraphicFramePr>
              <a:graphicFrameLocks noChangeAspect="1"/>
            </p:cNvGraphicFramePr>
            <p:nvPr/>
          </p:nvGraphicFramePr>
          <p:xfrm>
            <a:off x="816608" y="224564"/>
            <a:ext cx="250832" cy="285630"/>
          </p:xfrm>
          <a:graphic>
            <a:graphicData uri="http://schemas.openxmlformats.org/presentationml/2006/ole">
              <p:oleObj spid="_x0000_s518161" name="Equation" r:id="rId9" imgW="1648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296126" y="704082"/>
            <a:ext cx="6582090" cy="2796356"/>
            <a:chOff x="1296126" y="704082"/>
            <a:chExt cx="6582090" cy="2796356"/>
          </a:xfrm>
        </p:grpSpPr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5635624" y="2787631"/>
              <a:ext cx="2222523" cy="696913"/>
            </a:xfrm>
            <a:prstGeom prst="rect">
              <a:avLst/>
            </a:prstGeom>
            <a:solidFill>
              <a:srgbClr val="7030A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603625" y="2787631"/>
              <a:ext cx="2032000" cy="696913"/>
            </a:xfrm>
            <a:prstGeom prst="rect">
              <a:avLst/>
            </a:prstGeom>
            <a:solidFill>
              <a:srgbClr val="7030A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en-US" altLang="ko-KR" b="1" i="1" dirty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306513" y="2787631"/>
              <a:ext cx="2297112" cy="696913"/>
            </a:xfrm>
            <a:prstGeom prst="rect">
              <a:avLst/>
            </a:prstGeom>
            <a:solidFill>
              <a:srgbClr val="7030A0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 dirty="0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복원추출인 경우</a:t>
              </a:r>
            </a:p>
            <a:p>
              <a:pPr algn="ctr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en-US" altLang="ko-KR" b="1" dirty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35624" y="2090719"/>
              <a:ext cx="2222523" cy="696913"/>
            </a:xfrm>
            <a:prstGeom prst="rect">
              <a:avLst/>
            </a:prstGeom>
            <a:solidFill>
              <a:srgbClr val="FF66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03625" y="2090719"/>
              <a:ext cx="2032000" cy="696913"/>
            </a:xfrm>
            <a:prstGeom prst="rect">
              <a:avLst/>
            </a:prstGeom>
            <a:solidFill>
              <a:srgbClr val="FF66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en-US" altLang="ko-KR" b="1" i="1" dirty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306513" y="2090719"/>
              <a:ext cx="2297112" cy="696913"/>
            </a:xfrm>
            <a:prstGeom prst="rect">
              <a:avLst/>
            </a:prstGeom>
            <a:solidFill>
              <a:srgbClr val="FF66FF"/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 dirty="0" err="1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비복원추출인</a:t>
              </a:r>
              <a:r>
                <a:rPr lang="ko-KR" altLang="en-US" b="1" dirty="0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경우</a:t>
              </a:r>
              <a:endParaRPr lang="en-US" altLang="ko-KR" b="1" dirty="0" smtClean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en-US" b="1" dirty="0">
                <a:solidFill>
                  <a:schemeClr val="tx1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635624" y="1403331"/>
              <a:ext cx="2222523" cy="6873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dirty="0">
                  <a:solidFill>
                    <a:schemeClr val="tx1"/>
                  </a:solidFill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b="1" i="1" baseline="40000" dirty="0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603625" y="1403331"/>
              <a:ext cx="2032000" cy="6873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dirty="0">
                  <a:solidFill>
                    <a:schemeClr val="tx1"/>
                  </a:solidFill>
                  <a:latin typeface="Symbol" pitchFamily="18" charset="2"/>
                  <a:ea typeface="굴림" pitchFamily="50" charset="-127"/>
                </a:rPr>
                <a:t>m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1306513" y="1403331"/>
              <a:ext cx="2297112" cy="68738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모집단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5635624" y="714356"/>
              <a:ext cx="2222523" cy="688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분  산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603625" y="714356"/>
              <a:ext cx="2032000" cy="688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평  균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06513" y="714356"/>
              <a:ext cx="2297112" cy="688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90000" tIns="46800" rIns="90000" bIns="46800" anchor="ctr" anchorCtr="1"/>
            <a:lstStyle/>
            <a:p>
              <a:pPr algn="l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1">
                  <a:solidFill>
                    <a:schemeClr val="tx1"/>
                  </a:solidFill>
                  <a:latin typeface="Book Antiqua" pitchFamily="18" charset="0"/>
                  <a:ea typeface="굴림" pitchFamily="50" charset="-127"/>
                </a:rPr>
                <a:t>구  분</a:t>
              </a: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3603625" y="714356"/>
              <a:ext cx="0" cy="2770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5635625" y="714356"/>
              <a:ext cx="0" cy="2770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1306513" y="2090719"/>
              <a:ext cx="0" cy="696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306513" y="714356"/>
              <a:ext cx="0" cy="1376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1306513" y="2787631"/>
              <a:ext cx="0" cy="696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>
              <a:off x="7858148" y="2090719"/>
              <a:ext cx="0" cy="696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7858148" y="714356"/>
              <a:ext cx="0" cy="1376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43" name="Line 75"/>
            <p:cNvSpPr>
              <a:spLocks noChangeShapeType="1"/>
            </p:cNvSpPr>
            <p:nvPr/>
          </p:nvSpPr>
          <p:spPr bwMode="auto">
            <a:xfrm>
              <a:off x="7858148" y="2787631"/>
              <a:ext cx="0" cy="696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647170" name="Object 2"/>
            <p:cNvGraphicFramePr>
              <a:graphicFrameLocks noChangeAspect="1"/>
            </p:cNvGraphicFramePr>
            <p:nvPr/>
          </p:nvGraphicFramePr>
          <p:xfrm>
            <a:off x="4214810" y="2281232"/>
            <a:ext cx="925512" cy="361950"/>
          </p:xfrm>
          <a:graphic>
            <a:graphicData uri="http://schemas.openxmlformats.org/presentationml/2006/ole">
              <p:oleObj spid="_x0000_s647170" name="Equation" r:id="rId4" imgW="609480" imgH="241200" progId="Equation.DSMT4">
                <p:embed/>
              </p:oleObj>
            </a:graphicData>
          </a:graphic>
        </p:graphicFrame>
        <p:graphicFrame>
          <p:nvGraphicFramePr>
            <p:cNvPr id="647171" name="Object 3"/>
            <p:cNvGraphicFramePr>
              <a:graphicFrameLocks noChangeAspect="1"/>
            </p:cNvGraphicFramePr>
            <p:nvPr/>
          </p:nvGraphicFramePr>
          <p:xfrm>
            <a:off x="5765732" y="2081952"/>
            <a:ext cx="1970088" cy="628650"/>
          </p:xfrm>
          <a:graphic>
            <a:graphicData uri="http://schemas.openxmlformats.org/presentationml/2006/ole">
              <p:oleObj spid="_x0000_s647171" name="Equation" r:id="rId5" imgW="1295280" imgH="419040" progId="Equation.DSMT4">
                <p:embed/>
              </p:oleObj>
            </a:graphicData>
          </a:graphic>
        </p:graphicFrame>
        <p:graphicFrame>
          <p:nvGraphicFramePr>
            <p:cNvPr id="647172" name="Object 4"/>
            <p:cNvGraphicFramePr>
              <a:graphicFrameLocks noChangeAspect="1"/>
            </p:cNvGraphicFramePr>
            <p:nvPr/>
          </p:nvGraphicFramePr>
          <p:xfrm>
            <a:off x="2265436" y="2428868"/>
            <a:ext cx="250825" cy="285750"/>
          </p:xfrm>
          <a:graphic>
            <a:graphicData uri="http://schemas.openxmlformats.org/presentationml/2006/ole">
              <p:oleObj spid="_x0000_s647172" name="Equation" r:id="rId6" imgW="164880" imgH="190440" progId="Equation.DSMT4">
                <p:embed/>
              </p:oleObj>
            </a:graphicData>
          </a:graphic>
        </p:graphicFrame>
        <p:graphicFrame>
          <p:nvGraphicFramePr>
            <p:cNvPr id="647173" name="Object 5"/>
            <p:cNvGraphicFramePr>
              <a:graphicFrameLocks noChangeAspect="1"/>
            </p:cNvGraphicFramePr>
            <p:nvPr/>
          </p:nvGraphicFramePr>
          <p:xfrm>
            <a:off x="6065857" y="2836948"/>
            <a:ext cx="1292225" cy="628650"/>
          </p:xfrm>
          <a:graphic>
            <a:graphicData uri="http://schemas.openxmlformats.org/presentationml/2006/ole">
              <p:oleObj spid="_x0000_s647173" name="Equation" r:id="rId7" imgW="850680" imgH="419040" progId="Equation.DSMT4">
                <p:embed/>
              </p:oleObj>
            </a:graphicData>
          </a:graphic>
        </p:graphicFrame>
        <p:graphicFrame>
          <p:nvGraphicFramePr>
            <p:cNvPr id="647174" name="Object 6"/>
            <p:cNvGraphicFramePr>
              <a:graphicFrameLocks noChangeAspect="1"/>
            </p:cNvGraphicFramePr>
            <p:nvPr/>
          </p:nvGraphicFramePr>
          <p:xfrm>
            <a:off x="4214810" y="2944722"/>
            <a:ext cx="925512" cy="361950"/>
          </p:xfrm>
          <a:graphic>
            <a:graphicData uri="http://schemas.openxmlformats.org/presentationml/2006/ole">
              <p:oleObj spid="_x0000_s647174" name="Equation" r:id="rId8" imgW="609480" imgH="241200" progId="Equation.DSMT4">
                <p:embed/>
              </p:oleObj>
            </a:graphicData>
          </a:graphic>
        </p:graphicFrame>
        <p:graphicFrame>
          <p:nvGraphicFramePr>
            <p:cNvPr id="647175" name="Object 7"/>
            <p:cNvGraphicFramePr>
              <a:graphicFrameLocks noChangeAspect="1"/>
            </p:cNvGraphicFramePr>
            <p:nvPr/>
          </p:nvGraphicFramePr>
          <p:xfrm>
            <a:off x="2265436" y="3112428"/>
            <a:ext cx="250825" cy="285750"/>
          </p:xfrm>
          <a:graphic>
            <a:graphicData uri="http://schemas.openxmlformats.org/presentationml/2006/ole">
              <p:oleObj spid="_x0000_s647175" name="Equation" r:id="rId9" imgW="164880" imgH="190440" progId="Equation.DSMT4">
                <p:embed/>
              </p:oleObj>
            </a:graphicData>
          </a:graphic>
        </p:graphicFrame>
        <p:cxnSp>
          <p:nvCxnSpPr>
            <p:cNvPr id="60" name="직선 연결선 59"/>
            <p:cNvCxnSpPr/>
            <p:nvPr/>
          </p:nvCxnSpPr>
          <p:spPr>
            <a:xfrm>
              <a:off x="1296126" y="704082"/>
              <a:ext cx="6572296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05920" y="1365984"/>
              <a:ext cx="6572296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296126" y="3498850"/>
              <a:ext cx="6572296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96126" y="2071678"/>
              <a:ext cx="6572296" cy="1588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1296126" y="2774196"/>
              <a:ext cx="6572296" cy="1588"/>
            </a:xfrm>
            <a:prstGeom prst="line">
              <a:avLst/>
            </a:prstGeom>
            <a:ln w="1905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900113" y="4027469"/>
            <a:ext cx="7416800" cy="1892826"/>
            <a:chOff x="900113" y="4027469"/>
            <a:chExt cx="7416800" cy="1892826"/>
          </a:xfrm>
        </p:grpSpPr>
        <p:sp>
          <p:nvSpPr>
            <p:cNvPr id="44" name="직사각형 43"/>
            <p:cNvSpPr/>
            <p:nvPr/>
          </p:nvSpPr>
          <p:spPr>
            <a:xfrm>
              <a:off x="3510704" y="4419338"/>
              <a:ext cx="1847114" cy="785818"/>
            </a:xfrm>
            <a:prstGeom prst="rect">
              <a:avLst/>
            </a:prstGeom>
            <a:solidFill>
              <a:srgbClr val="63C7F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 Box 82"/>
            <p:cNvSpPr txBox="1">
              <a:spLocks noChangeArrowheads="1"/>
            </p:cNvSpPr>
            <p:nvPr/>
          </p:nvSpPr>
          <p:spPr bwMode="auto">
            <a:xfrm>
              <a:off x="900113" y="4027469"/>
              <a:ext cx="74168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b="1" dirty="0">
                  <a:latin typeface="Book Antiqua" pitchFamily="18" charset="0"/>
                </a:rPr>
                <a:t>※ </a:t>
              </a:r>
              <a:r>
                <a:rPr lang="en-US" altLang="ko-KR" b="1" i="1" dirty="0">
                  <a:latin typeface="Book Antiqua" pitchFamily="18" charset="0"/>
                </a:rPr>
                <a:t>N</a:t>
              </a:r>
              <a:r>
                <a:rPr lang="ko-KR" altLang="en-US" dirty="0">
                  <a:latin typeface="Book Antiqua" pitchFamily="18" charset="0"/>
                </a:rPr>
                <a:t>이 충분히 크면 </a:t>
              </a:r>
              <a:r>
                <a:rPr lang="ko-KR" altLang="en-US" dirty="0" smtClean="0">
                  <a:latin typeface="Book Antiqua" pitchFamily="18" charset="0"/>
                </a:rPr>
                <a:t>다음이 성립한다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endParaRPr lang="en-US" altLang="ko-KR" dirty="0" smtClean="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ko-KR" dirty="0" smtClean="0">
                <a:latin typeface="Book Antiqua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</a:rPr>
                <a:t>이 경우에 </a:t>
              </a:r>
              <a:r>
                <a:rPr lang="ko-KR" altLang="en-US" dirty="0" err="1" smtClean="0">
                  <a:latin typeface="Book Antiqua" pitchFamily="18" charset="0"/>
                </a:rPr>
                <a:t>비복원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>
                  <a:latin typeface="Book Antiqua" pitchFamily="18" charset="0"/>
                </a:rPr>
                <a:t>추출과 복원 추출이 동일한 결과를 </a:t>
              </a:r>
              <a:r>
                <a:rPr lang="ko-KR" altLang="en-US" dirty="0" smtClean="0">
                  <a:latin typeface="Book Antiqua" pitchFamily="18" charset="0"/>
                </a:rPr>
                <a:t>나타내며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특별한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언급이 없는 한 복원 추출인 경우를 다룬다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.</a:t>
              </a:r>
            </a:p>
          </p:txBody>
        </p:sp>
        <p:graphicFrame>
          <p:nvGraphicFramePr>
            <p:cNvPr id="66" name="Object 3"/>
            <p:cNvGraphicFramePr>
              <a:graphicFrameLocks noChangeAspect="1"/>
            </p:cNvGraphicFramePr>
            <p:nvPr/>
          </p:nvGraphicFramePr>
          <p:xfrm>
            <a:off x="3643306" y="4490776"/>
            <a:ext cx="1565275" cy="628650"/>
          </p:xfrm>
          <a:graphic>
            <a:graphicData uri="http://schemas.openxmlformats.org/presentationml/2006/ole">
              <p:oleObj spid="_x0000_s647176" name="Equation" r:id="rId10" imgW="102852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571472" y="1571612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dirty="0" smtClean="0">
                <a:latin typeface="Book Antiqua" pitchFamily="18" charset="0"/>
              </a:rPr>
              <a:t>모집단 분포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35" name="AutoShape 84" descr="PIC10"/>
          <p:cNvSpPr>
            <a:spLocks noChangeAspect="1" noChangeArrowheads="1"/>
          </p:cNvSpPr>
          <p:nvPr/>
        </p:nvSpPr>
        <p:spPr bwMode="auto">
          <a:xfrm>
            <a:off x="2444750" y="1216025"/>
            <a:ext cx="142875" cy="161925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>
              <a:latin typeface="Book Antiqua" pitchFamily="18" charset="0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2249504" y="2582876"/>
            <a:ext cx="4608512" cy="3275016"/>
            <a:chOff x="2249504" y="2582876"/>
            <a:chExt cx="4608512" cy="3275016"/>
          </a:xfrm>
        </p:grpSpPr>
        <p:sp>
          <p:nvSpPr>
            <p:cNvPr id="45" name="Rectangle 206"/>
            <p:cNvSpPr>
              <a:spLocks noChangeArrowheads="1"/>
            </p:cNvSpPr>
            <p:nvPr/>
          </p:nvSpPr>
          <p:spPr bwMode="auto">
            <a:xfrm>
              <a:off x="6140466" y="55530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6" name="Rectangle 205"/>
            <p:cNvSpPr>
              <a:spLocks noChangeArrowheads="1"/>
            </p:cNvSpPr>
            <p:nvPr/>
          </p:nvSpPr>
          <p:spPr bwMode="auto">
            <a:xfrm>
              <a:off x="5611829" y="5553092"/>
              <a:ext cx="528637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7" name="Rectangle 204"/>
            <p:cNvSpPr>
              <a:spLocks noChangeArrowheads="1"/>
            </p:cNvSpPr>
            <p:nvPr/>
          </p:nvSpPr>
          <p:spPr bwMode="auto">
            <a:xfrm>
              <a:off x="5083191" y="5553092"/>
              <a:ext cx="528637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8" name="Rectangle 203"/>
            <p:cNvSpPr>
              <a:spLocks noChangeArrowheads="1"/>
            </p:cNvSpPr>
            <p:nvPr/>
          </p:nvSpPr>
          <p:spPr bwMode="auto">
            <a:xfrm>
              <a:off x="4554554" y="5553092"/>
              <a:ext cx="528637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49" name="Rectangle 202"/>
            <p:cNvSpPr>
              <a:spLocks noChangeArrowheads="1"/>
            </p:cNvSpPr>
            <p:nvPr/>
          </p:nvSpPr>
          <p:spPr bwMode="auto">
            <a:xfrm>
              <a:off x="4027504" y="5553092"/>
              <a:ext cx="5270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0" name="Rectangle 201"/>
            <p:cNvSpPr>
              <a:spLocks noChangeArrowheads="1"/>
            </p:cNvSpPr>
            <p:nvPr/>
          </p:nvSpPr>
          <p:spPr bwMode="auto">
            <a:xfrm>
              <a:off x="3498866" y="5553092"/>
              <a:ext cx="528637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1" name="Rectangle 200"/>
            <p:cNvSpPr>
              <a:spLocks noChangeArrowheads="1"/>
            </p:cNvSpPr>
            <p:nvPr/>
          </p:nvSpPr>
          <p:spPr bwMode="auto">
            <a:xfrm>
              <a:off x="2970229" y="5553092"/>
              <a:ext cx="528637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2" name="Rectangle 199"/>
            <p:cNvSpPr>
              <a:spLocks noChangeArrowheads="1"/>
            </p:cNvSpPr>
            <p:nvPr/>
          </p:nvSpPr>
          <p:spPr bwMode="auto">
            <a:xfrm>
              <a:off x="2249504" y="5553092"/>
              <a:ext cx="7207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f</a:t>
              </a:r>
              <a:r>
                <a:rPr lang="en-US" altLang="ko-KR" sz="1400" b="1" i="1" baseline="-25000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sz="1400" b="1" i="1" baseline="-50000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1</a:t>
              </a:r>
              <a:r>
                <a:rPr lang="en-US" altLang="ko-KR" sz="1400" b="1" i="1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sz="1400" b="1" i="1" dirty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)</a:t>
              </a:r>
              <a:r>
                <a:rPr lang="en-US" altLang="ko-KR" sz="1400" b="1" i="1" dirty="0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  </a:t>
              </a:r>
            </a:p>
          </p:txBody>
        </p:sp>
        <p:sp>
          <p:nvSpPr>
            <p:cNvPr id="53" name="Rectangle 198"/>
            <p:cNvSpPr>
              <a:spLocks noChangeArrowheads="1"/>
            </p:cNvSpPr>
            <p:nvPr/>
          </p:nvSpPr>
          <p:spPr bwMode="auto">
            <a:xfrm>
              <a:off x="6140466" y="52482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4" name="Rectangle 197"/>
            <p:cNvSpPr>
              <a:spLocks noChangeArrowheads="1"/>
            </p:cNvSpPr>
            <p:nvPr/>
          </p:nvSpPr>
          <p:spPr bwMode="auto">
            <a:xfrm>
              <a:off x="5611829" y="5248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5" name="Rectangle 196"/>
            <p:cNvSpPr>
              <a:spLocks noChangeArrowheads="1"/>
            </p:cNvSpPr>
            <p:nvPr/>
          </p:nvSpPr>
          <p:spPr bwMode="auto">
            <a:xfrm>
              <a:off x="5083191" y="5248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6" name="Rectangle 195"/>
            <p:cNvSpPr>
              <a:spLocks noChangeArrowheads="1"/>
            </p:cNvSpPr>
            <p:nvPr/>
          </p:nvSpPr>
          <p:spPr bwMode="auto">
            <a:xfrm>
              <a:off x="4554554" y="5248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7" name="Rectangle 194"/>
            <p:cNvSpPr>
              <a:spLocks noChangeArrowheads="1"/>
            </p:cNvSpPr>
            <p:nvPr/>
          </p:nvSpPr>
          <p:spPr bwMode="auto">
            <a:xfrm>
              <a:off x="4027504" y="52482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9" name="Rectangle 193"/>
            <p:cNvSpPr>
              <a:spLocks noChangeArrowheads="1"/>
            </p:cNvSpPr>
            <p:nvPr/>
          </p:nvSpPr>
          <p:spPr bwMode="auto">
            <a:xfrm>
              <a:off x="3498866" y="5248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5" name="Rectangle 192"/>
            <p:cNvSpPr>
              <a:spLocks noChangeArrowheads="1"/>
            </p:cNvSpPr>
            <p:nvPr/>
          </p:nvSpPr>
          <p:spPr bwMode="auto">
            <a:xfrm>
              <a:off x="2970229" y="5248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7" name="Rectangle 191"/>
            <p:cNvSpPr>
              <a:spLocks noChangeArrowheads="1"/>
            </p:cNvSpPr>
            <p:nvPr/>
          </p:nvSpPr>
          <p:spPr bwMode="auto">
            <a:xfrm>
              <a:off x="2249504" y="52482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8" name="Rectangle 190"/>
            <p:cNvSpPr>
              <a:spLocks noChangeArrowheads="1"/>
            </p:cNvSpPr>
            <p:nvPr/>
          </p:nvSpPr>
          <p:spPr bwMode="auto">
            <a:xfrm>
              <a:off x="6140466" y="49434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9" name="Rectangle 189"/>
            <p:cNvSpPr>
              <a:spLocks noChangeArrowheads="1"/>
            </p:cNvSpPr>
            <p:nvPr/>
          </p:nvSpPr>
          <p:spPr bwMode="auto">
            <a:xfrm>
              <a:off x="5611829" y="49434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5083191" y="49434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1" name="Rectangle 187"/>
            <p:cNvSpPr>
              <a:spLocks noChangeArrowheads="1"/>
            </p:cNvSpPr>
            <p:nvPr/>
          </p:nvSpPr>
          <p:spPr bwMode="auto">
            <a:xfrm>
              <a:off x="4554554" y="49434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2" name="Rectangle 186"/>
            <p:cNvSpPr>
              <a:spLocks noChangeArrowheads="1"/>
            </p:cNvSpPr>
            <p:nvPr/>
          </p:nvSpPr>
          <p:spPr bwMode="auto">
            <a:xfrm>
              <a:off x="4027504" y="49434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3" name="Rectangle 185"/>
            <p:cNvSpPr>
              <a:spLocks noChangeArrowheads="1"/>
            </p:cNvSpPr>
            <p:nvPr/>
          </p:nvSpPr>
          <p:spPr bwMode="auto">
            <a:xfrm>
              <a:off x="3498866" y="49434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4" name="Rectangle 184"/>
            <p:cNvSpPr>
              <a:spLocks noChangeArrowheads="1"/>
            </p:cNvSpPr>
            <p:nvPr/>
          </p:nvSpPr>
          <p:spPr bwMode="auto">
            <a:xfrm>
              <a:off x="2970229" y="49434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5" name="Rectangle 183"/>
            <p:cNvSpPr>
              <a:spLocks noChangeArrowheads="1"/>
            </p:cNvSpPr>
            <p:nvPr/>
          </p:nvSpPr>
          <p:spPr bwMode="auto">
            <a:xfrm>
              <a:off x="2249504" y="49434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5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6" name="Rectangle 182"/>
            <p:cNvSpPr>
              <a:spLocks noChangeArrowheads="1"/>
            </p:cNvSpPr>
            <p:nvPr/>
          </p:nvSpPr>
          <p:spPr bwMode="auto">
            <a:xfrm>
              <a:off x="6140466" y="46386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7" name="Rectangle 181"/>
            <p:cNvSpPr>
              <a:spLocks noChangeArrowheads="1"/>
            </p:cNvSpPr>
            <p:nvPr/>
          </p:nvSpPr>
          <p:spPr bwMode="auto">
            <a:xfrm>
              <a:off x="5611829" y="46386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8" name="Rectangle 180"/>
            <p:cNvSpPr>
              <a:spLocks noChangeArrowheads="1"/>
            </p:cNvSpPr>
            <p:nvPr/>
          </p:nvSpPr>
          <p:spPr bwMode="auto">
            <a:xfrm>
              <a:off x="5083191" y="46386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9" name="Rectangle 179"/>
            <p:cNvSpPr>
              <a:spLocks noChangeArrowheads="1"/>
            </p:cNvSpPr>
            <p:nvPr/>
          </p:nvSpPr>
          <p:spPr bwMode="auto">
            <a:xfrm>
              <a:off x="4554554" y="46386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/>
          </p:nvSpPr>
          <p:spPr bwMode="auto">
            <a:xfrm>
              <a:off x="4027504" y="46386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1" name="Rectangle 177"/>
            <p:cNvSpPr>
              <a:spLocks noChangeArrowheads="1"/>
            </p:cNvSpPr>
            <p:nvPr/>
          </p:nvSpPr>
          <p:spPr bwMode="auto">
            <a:xfrm>
              <a:off x="3498866" y="46386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2" name="Rectangle 176"/>
            <p:cNvSpPr>
              <a:spLocks noChangeArrowheads="1"/>
            </p:cNvSpPr>
            <p:nvPr/>
          </p:nvSpPr>
          <p:spPr bwMode="auto">
            <a:xfrm>
              <a:off x="2970229" y="46386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3" name="Rectangle 175"/>
            <p:cNvSpPr>
              <a:spLocks noChangeArrowheads="1"/>
            </p:cNvSpPr>
            <p:nvPr/>
          </p:nvSpPr>
          <p:spPr bwMode="auto">
            <a:xfrm>
              <a:off x="2249504" y="46386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4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4" name="Rectangle 174"/>
            <p:cNvSpPr>
              <a:spLocks noChangeArrowheads="1"/>
            </p:cNvSpPr>
            <p:nvPr/>
          </p:nvSpPr>
          <p:spPr bwMode="auto">
            <a:xfrm>
              <a:off x="6140466" y="43338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5" name="Rectangle 173"/>
            <p:cNvSpPr>
              <a:spLocks noChangeArrowheads="1"/>
            </p:cNvSpPr>
            <p:nvPr/>
          </p:nvSpPr>
          <p:spPr bwMode="auto">
            <a:xfrm>
              <a:off x="5611829" y="43338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6" name="Rectangle 172"/>
            <p:cNvSpPr>
              <a:spLocks noChangeArrowheads="1"/>
            </p:cNvSpPr>
            <p:nvPr/>
          </p:nvSpPr>
          <p:spPr bwMode="auto">
            <a:xfrm>
              <a:off x="5083191" y="43338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7" name="Rectangle 171"/>
            <p:cNvSpPr>
              <a:spLocks noChangeArrowheads="1"/>
            </p:cNvSpPr>
            <p:nvPr/>
          </p:nvSpPr>
          <p:spPr bwMode="auto">
            <a:xfrm>
              <a:off x="4554554" y="43338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8" name="Rectangle 170"/>
            <p:cNvSpPr>
              <a:spLocks noChangeArrowheads="1"/>
            </p:cNvSpPr>
            <p:nvPr/>
          </p:nvSpPr>
          <p:spPr bwMode="auto">
            <a:xfrm>
              <a:off x="4027504" y="43338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9" name="Rectangle 169"/>
            <p:cNvSpPr>
              <a:spLocks noChangeArrowheads="1"/>
            </p:cNvSpPr>
            <p:nvPr/>
          </p:nvSpPr>
          <p:spPr bwMode="auto">
            <a:xfrm>
              <a:off x="3498866" y="43338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0" name="Rectangle 168"/>
            <p:cNvSpPr>
              <a:spLocks noChangeArrowheads="1"/>
            </p:cNvSpPr>
            <p:nvPr/>
          </p:nvSpPr>
          <p:spPr bwMode="auto">
            <a:xfrm>
              <a:off x="2970229" y="43338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1" name="Rectangle 167"/>
            <p:cNvSpPr>
              <a:spLocks noChangeArrowheads="1"/>
            </p:cNvSpPr>
            <p:nvPr/>
          </p:nvSpPr>
          <p:spPr bwMode="auto">
            <a:xfrm>
              <a:off x="2249504" y="43338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3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2" name="Rectangle 166"/>
            <p:cNvSpPr>
              <a:spLocks noChangeArrowheads="1"/>
            </p:cNvSpPr>
            <p:nvPr/>
          </p:nvSpPr>
          <p:spPr bwMode="auto">
            <a:xfrm>
              <a:off x="6140466" y="40290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3" name="Rectangle 165"/>
            <p:cNvSpPr>
              <a:spLocks noChangeArrowheads="1"/>
            </p:cNvSpPr>
            <p:nvPr/>
          </p:nvSpPr>
          <p:spPr bwMode="auto">
            <a:xfrm>
              <a:off x="5611829" y="40290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4" name="Rectangle 164"/>
            <p:cNvSpPr>
              <a:spLocks noChangeArrowheads="1"/>
            </p:cNvSpPr>
            <p:nvPr/>
          </p:nvSpPr>
          <p:spPr bwMode="auto">
            <a:xfrm>
              <a:off x="5083191" y="40290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5" name="Rectangle 163"/>
            <p:cNvSpPr>
              <a:spLocks noChangeArrowheads="1"/>
            </p:cNvSpPr>
            <p:nvPr/>
          </p:nvSpPr>
          <p:spPr bwMode="auto">
            <a:xfrm>
              <a:off x="4554554" y="40290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6" name="Rectangle 162"/>
            <p:cNvSpPr>
              <a:spLocks noChangeArrowheads="1"/>
            </p:cNvSpPr>
            <p:nvPr/>
          </p:nvSpPr>
          <p:spPr bwMode="auto">
            <a:xfrm>
              <a:off x="4027504" y="40290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7" name="Rectangle 161"/>
            <p:cNvSpPr>
              <a:spLocks noChangeArrowheads="1"/>
            </p:cNvSpPr>
            <p:nvPr/>
          </p:nvSpPr>
          <p:spPr bwMode="auto">
            <a:xfrm>
              <a:off x="3498866" y="40290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8" name="Rectangle 160"/>
            <p:cNvSpPr>
              <a:spLocks noChangeArrowheads="1"/>
            </p:cNvSpPr>
            <p:nvPr/>
          </p:nvSpPr>
          <p:spPr bwMode="auto">
            <a:xfrm>
              <a:off x="2970229" y="40290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9" name="Rectangle 159"/>
            <p:cNvSpPr>
              <a:spLocks noChangeArrowheads="1"/>
            </p:cNvSpPr>
            <p:nvPr/>
          </p:nvSpPr>
          <p:spPr bwMode="auto">
            <a:xfrm>
              <a:off x="2249504" y="40290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2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0" name="Rectangle 158"/>
            <p:cNvSpPr>
              <a:spLocks noChangeArrowheads="1"/>
            </p:cNvSpPr>
            <p:nvPr/>
          </p:nvSpPr>
          <p:spPr bwMode="auto">
            <a:xfrm>
              <a:off x="6140466" y="3724292"/>
              <a:ext cx="7175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1/6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1" name="Rectangle 157"/>
            <p:cNvSpPr>
              <a:spLocks noChangeArrowheads="1"/>
            </p:cNvSpPr>
            <p:nvPr/>
          </p:nvSpPr>
          <p:spPr bwMode="auto">
            <a:xfrm>
              <a:off x="5611829" y="3724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2" name="Rectangle 156"/>
            <p:cNvSpPr>
              <a:spLocks noChangeArrowheads="1"/>
            </p:cNvSpPr>
            <p:nvPr/>
          </p:nvSpPr>
          <p:spPr bwMode="auto">
            <a:xfrm>
              <a:off x="5083191" y="3724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3" name="Rectangle 155"/>
            <p:cNvSpPr>
              <a:spLocks noChangeArrowheads="1"/>
            </p:cNvSpPr>
            <p:nvPr/>
          </p:nvSpPr>
          <p:spPr bwMode="auto">
            <a:xfrm>
              <a:off x="4554554" y="3724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4" name="Rectangle 154"/>
            <p:cNvSpPr>
              <a:spLocks noChangeArrowheads="1"/>
            </p:cNvSpPr>
            <p:nvPr/>
          </p:nvSpPr>
          <p:spPr bwMode="auto">
            <a:xfrm>
              <a:off x="4027504" y="3724292"/>
              <a:ext cx="527050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5" name="Rectangle 153"/>
            <p:cNvSpPr>
              <a:spLocks noChangeArrowheads="1"/>
            </p:cNvSpPr>
            <p:nvPr/>
          </p:nvSpPr>
          <p:spPr bwMode="auto">
            <a:xfrm>
              <a:off x="3498866" y="3724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6" name="Rectangle 152"/>
            <p:cNvSpPr>
              <a:spLocks noChangeArrowheads="1"/>
            </p:cNvSpPr>
            <p:nvPr/>
          </p:nvSpPr>
          <p:spPr bwMode="auto">
            <a:xfrm>
              <a:off x="2970229" y="3724292"/>
              <a:ext cx="528637" cy="3048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 dirty="0">
                  <a:latin typeface="Book Antiqua" pitchFamily="18" charset="0"/>
                  <a:ea typeface="한양신명조"/>
                  <a:cs typeface="한양신명조"/>
                </a:rPr>
                <a:t>1/36</a:t>
              </a:r>
              <a:endParaRPr lang="en-US" altLang="ko-KR" sz="1400" b="1" i="1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7" name="Rectangle 151"/>
            <p:cNvSpPr>
              <a:spLocks noChangeArrowheads="1"/>
            </p:cNvSpPr>
            <p:nvPr/>
          </p:nvSpPr>
          <p:spPr bwMode="auto">
            <a:xfrm>
              <a:off x="2249504" y="3724292"/>
              <a:ext cx="720725" cy="30480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8" name="Rectangle 150"/>
            <p:cNvSpPr>
              <a:spLocks noChangeArrowheads="1"/>
            </p:cNvSpPr>
            <p:nvPr/>
          </p:nvSpPr>
          <p:spPr bwMode="auto">
            <a:xfrm>
              <a:off x="6140466" y="3082942"/>
              <a:ext cx="717550" cy="641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 dirty="0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 </a:t>
              </a:r>
              <a:r>
                <a:rPr lang="en-US" altLang="ko-KR" sz="1400" b="1" i="1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f</a:t>
              </a:r>
              <a:r>
                <a:rPr lang="en-US" altLang="ko-KR" sz="1400" b="1" i="1" baseline="-25000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sz="1400" b="1" i="1" baseline="-50000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400" b="1" i="1" dirty="0" smtClean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sz="1400" b="1" i="1" dirty="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)</a:t>
              </a:r>
              <a:endParaRPr lang="en-US" altLang="ko-KR" sz="1400" b="1" i="1" dirty="0">
                <a:solidFill>
                  <a:schemeClr val="tx2"/>
                </a:solidFill>
                <a:latin typeface="Book Antiqua" pitchFamily="18" charset="0"/>
                <a:ea typeface="한양신명조"/>
                <a:cs typeface="한양신명조"/>
              </a:endParaRPr>
            </a:p>
          </p:txBody>
        </p:sp>
        <p:sp>
          <p:nvSpPr>
            <p:cNvPr id="109" name="Rectangle 149"/>
            <p:cNvSpPr>
              <a:spLocks noChangeArrowheads="1"/>
            </p:cNvSpPr>
            <p:nvPr/>
          </p:nvSpPr>
          <p:spPr bwMode="auto">
            <a:xfrm>
              <a:off x="5611829" y="3082942"/>
              <a:ext cx="528637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6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5083191" y="3082942"/>
              <a:ext cx="528637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5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1" name="Rectangle 147"/>
            <p:cNvSpPr>
              <a:spLocks noChangeArrowheads="1"/>
            </p:cNvSpPr>
            <p:nvPr/>
          </p:nvSpPr>
          <p:spPr bwMode="auto">
            <a:xfrm>
              <a:off x="4554554" y="3082942"/>
              <a:ext cx="528637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4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2" name="Rectangle 146"/>
            <p:cNvSpPr>
              <a:spLocks noChangeArrowheads="1"/>
            </p:cNvSpPr>
            <p:nvPr/>
          </p:nvSpPr>
          <p:spPr bwMode="auto">
            <a:xfrm>
              <a:off x="4027504" y="3082942"/>
              <a:ext cx="527050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3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3" name="Rectangle 145"/>
            <p:cNvSpPr>
              <a:spLocks noChangeArrowheads="1"/>
            </p:cNvSpPr>
            <p:nvPr/>
          </p:nvSpPr>
          <p:spPr bwMode="auto">
            <a:xfrm>
              <a:off x="3498866" y="3082942"/>
              <a:ext cx="528637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2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4" name="Rectangle 144"/>
            <p:cNvSpPr>
              <a:spLocks noChangeArrowheads="1"/>
            </p:cNvSpPr>
            <p:nvPr/>
          </p:nvSpPr>
          <p:spPr bwMode="auto">
            <a:xfrm>
              <a:off x="2970229" y="3082942"/>
              <a:ext cx="528637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1</a:t>
              </a:r>
              <a:endParaRPr lang="en-US" altLang="ko-KR" sz="14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5" name="Rectangle 143"/>
            <p:cNvSpPr>
              <a:spLocks noChangeArrowheads="1"/>
            </p:cNvSpPr>
            <p:nvPr/>
          </p:nvSpPr>
          <p:spPr bwMode="auto">
            <a:xfrm>
              <a:off x="2249504" y="3082942"/>
              <a:ext cx="720725" cy="641350"/>
            </a:xfrm>
            <a:prstGeom prst="rect">
              <a:avLst/>
            </a:prstGeom>
            <a:solidFill>
              <a:srgbClr val="0066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 algn="l"/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    </a:t>
              </a:r>
              <a:r>
                <a:rPr lang="en-US" altLang="ko-KR" b="1" i="1">
                  <a:solidFill>
                    <a:schemeClr val="tx2"/>
                  </a:solidFill>
                  <a:latin typeface="Book Antiqua" pitchFamily="18" charset="0"/>
                </a:rPr>
                <a:t>x</a:t>
              </a:r>
              <a:r>
                <a:rPr lang="en-US" altLang="ko-KR" b="1" i="1" baseline="-25000">
                  <a:solidFill>
                    <a:schemeClr val="tx2"/>
                  </a:solidFill>
                  <a:latin typeface="Book Antiqua" pitchFamily="18" charset="0"/>
                </a:rPr>
                <a:t>1 </a:t>
              </a:r>
            </a:p>
            <a:p>
              <a:pPr algn="l"/>
              <a:r>
                <a:rPr lang="en-US" altLang="ko-KR" b="1" i="1">
                  <a:solidFill>
                    <a:schemeClr val="tx2"/>
                  </a:solidFill>
                  <a:latin typeface="Book Antiqua" pitchFamily="18" charset="0"/>
                </a:rPr>
                <a:t>x</a:t>
              </a:r>
              <a:r>
                <a:rPr lang="en-US" altLang="ko-KR" b="1" i="1" baseline="-25000">
                  <a:solidFill>
                    <a:schemeClr val="tx2"/>
                  </a:solidFill>
                  <a:latin typeface="Book Antiqua" pitchFamily="18" charset="0"/>
                </a:rPr>
                <a:t>2</a:t>
              </a:r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한양신명조"/>
                  <a:cs typeface="한양신명조"/>
                </a:rPr>
                <a:t>  </a:t>
              </a:r>
            </a:p>
          </p:txBody>
        </p:sp>
        <p:sp>
          <p:nvSpPr>
            <p:cNvPr id="116" name="Line 218"/>
            <p:cNvSpPr>
              <a:spLocks noChangeShapeType="1"/>
            </p:cNvSpPr>
            <p:nvPr/>
          </p:nvSpPr>
          <p:spPr bwMode="auto">
            <a:xfrm>
              <a:off x="3498866" y="3082942"/>
              <a:ext cx="0" cy="27749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17" name="Line 221"/>
            <p:cNvSpPr>
              <a:spLocks noChangeShapeType="1"/>
            </p:cNvSpPr>
            <p:nvPr/>
          </p:nvSpPr>
          <p:spPr bwMode="auto">
            <a:xfrm>
              <a:off x="4027504" y="3082942"/>
              <a:ext cx="0" cy="27749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18" name="Line 224"/>
            <p:cNvSpPr>
              <a:spLocks noChangeShapeType="1"/>
            </p:cNvSpPr>
            <p:nvPr/>
          </p:nvSpPr>
          <p:spPr bwMode="auto">
            <a:xfrm>
              <a:off x="4554554" y="3082942"/>
              <a:ext cx="0" cy="27749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19" name="Line 227"/>
            <p:cNvSpPr>
              <a:spLocks noChangeShapeType="1"/>
            </p:cNvSpPr>
            <p:nvPr/>
          </p:nvSpPr>
          <p:spPr bwMode="auto">
            <a:xfrm>
              <a:off x="5083191" y="3082942"/>
              <a:ext cx="0" cy="27749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0" name="Line 230"/>
            <p:cNvSpPr>
              <a:spLocks noChangeShapeType="1"/>
            </p:cNvSpPr>
            <p:nvPr/>
          </p:nvSpPr>
          <p:spPr bwMode="auto">
            <a:xfrm>
              <a:off x="5611829" y="3082942"/>
              <a:ext cx="0" cy="27749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1" name="Line 233"/>
            <p:cNvSpPr>
              <a:spLocks noChangeShapeType="1"/>
            </p:cNvSpPr>
            <p:nvPr/>
          </p:nvSpPr>
          <p:spPr bwMode="auto">
            <a:xfrm>
              <a:off x="6140466" y="3082942"/>
              <a:ext cx="0" cy="277495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2" name="Line 237"/>
            <p:cNvSpPr>
              <a:spLocks noChangeShapeType="1"/>
            </p:cNvSpPr>
            <p:nvPr/>
          </p:nvSpPr>
          <p:spPr bwMode="auto">
            <a:xfrm>
              <a:off x="2249504" y="4029092"/>
              <a:ext cx="46085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3" name="Line 275"/>
            <p:cNvSpPr>
              <a:spLocks noChangeShapeType="1"/>
            </p:cNvSpPr>
            <p:nvPr/>
          </p:nvSpPr>
          <p:spPr bwMode="auto">
            <a:xfrm>
              <a:off x="2249504" y="4333892"/>
              <a:ext cx="46085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4" name="Line 313"/>
            <p:cNvSpPr>
              <a:spLocks noChangeShapeType="1"/>
            </p:cNvSpPr>
            <p:nvPr/>
          </p:nvSpPr>
          <p:spPr bwMode="auto">
            <a:xfrm>
              <a:off x="2249504" y="4638692"/>
              <a:ext cx="46085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5" name="Line 351"/>
            <p:cNvSpPr>
              <a:spLocks noChangeShapeType="1"/>
            </p:cNvSpPr>
            <p:nvPr/>
          </p:nvSpPr>
          <p:spPr bwMode="auto">
            <a:xfrm>
              <a:off x="2249504" y="4943492"/>
              <a:ext cx="46085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6" name="Line 389"/>
            <p:cNvSpPr>
              <a:spLocks noChangeShapeType="1"/>
            </p:cNvSpPr>
            <p:nvPr/>
          </p:nvSpPr>
          <p:spPr bwMode="auto">
            <a:xfrm>
              <a:off x="2249504" y="5248292"/>
              <a:ext cx="460851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7" name="Line 427"/>
            <p:cNvSpPr>
              <a:spLocks noChangeShapeType="1"/>
            </p:cNvSpPr>
            <p:nvPr/>
          </p:nvSpPr>
          <p:spPr bwMode="auto">
            <a:xfrm>
              <a:off x="2249504" y="5553092"/>
              <a:ext cx="4608512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8" name="Line 503"/>
            <p:cNvSpPr>
              <a:spLocks noChangeShapeType="1"/>
            </p:cNvSpPr>
            <p:nvPr/>
          </p:nvSpPr>
          <p:spPr bwMode="auto">
            <a:xfrm>
              <a:off x="2249504" y="3082942"/>
              <a:ext cx="720725" cy="64135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29" name="Line 207"/>
            <p:cNvSpPr>
              <a:spLocks noChangeShapeType="1"/>
            </p:cNvSpPr>
            <p:nvPr/>
          </p:nvSpPr>
          <p:spPr bwMode="auto">
            <a:xfrm>
              <a:off x="2249504" y="3082942"/>
              <a:ext cx="46085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0" name="Line 209"/>
            <p:cNvSpPr>
              <a:spLocks noChangeShapeType="1"/>
            </p:cNvSpPr>
            <p:nvPr/>
          </p:nvSpPr>
          <p:spPr bwMode="auto">
            <a:xfrm>
              <a:off x="2249504" y="3082942"/>
              <a:ext cx="0" cy="27749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1" name="Line 210"/>
            <p:cNvSpPr>
              <a:spLocks noChangeShapeType="1"/>
            </p:cNvSpPr>
            <p:nvPr/>
          </p:nvSpPr>
          <p:spPr bwMode="auto">
            <a:xfrm>
              <a:off x="6858016" y="3082942"/>
              <a:ext cx="0" cy="27749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2" name="Line 208"/>
            <p:cNvSpPr>
              <a:spLocks noChangeShapeType="1"/>
            </p:cNvSpPr>
            <p:nvPr/>
          </p:nvSpPr>
          <p:spPr bwMode="auto">
            <a:xfrm>
              <a:off x="2249504" y="5857892"/>
              <a:ext cx="46085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249504" y="3724292"/>
              <a:ext cx="46085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4" name="Line 215"/>
            <p:cNvSpPr>
              <a:spLocks noChangeShapeType="1"/>
            </p:cNvSpPr>
            <p:nvPr/>
          </p:nvSpPr>
          <p:spPr bwMode="auto">
            <a:xfrm>
              <a:off x="2970229" y="3082942"/>
              <a:ext cx="0" cy="27749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6" name="Text Box 618"/>
            <p:cNvSpPr txBox="1">
              <a:spLocks noChangeArrowheads="1"/>
            </p:cNvSpPr>
            <p:nvPr/>
          </p:nvSpPr>
          <p:spPr bwMode="auto">
            <a:xfrm>
              <a:off x="3392512" y="2582876"/>
              <a:ext cx="22320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b="1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b="1" i="1" baseline="-25000">
                  <a:latin typeface="Book Antiqua" pitchFamily="18" charset="0"/>
                  <a:ea typeface="굴림" pitchFamily="50" charset="-127"/>
                </a:rPr>
                <a:t>1</a:t>
              </a: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과 </a:t>
              </a:r>
              <a:r>
                <a:rPr lang="en-US" altLang="ko-KR" b="1" i="1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b="1" i="1" baseline="-2500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의 결합분포</a:t>
              </a:r>
            </a:p>
          </p:txBody>
        </p:sp>
      </p:grpSp>
      <p:sp>
        <p:nvSpPr>
          <p:cNvPr id="137" name="모서리가 둥근 직사각형 136"/>
          <p:cNvSpPr/>
          <p:nvPr/>
        </p:nvSpPr>
        <p:spPr>
          <a:xfrm>
            <a:off x="714348" y="571480"/>
            <a:ext cx="478634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표본의 크기에 따른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표본평균의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38" name="Object 3"/>
          <p:cNvGraphicFramePr>
            <a:graphicFrameLocks noChangeAspect="1"/>
          </p:cNvGraphicFramePr>
          <p:nvPr/>
        </p:nvGraphicFramePr>
        <p:xfrm>
          <a:off x="2009776" y="1439010"/>
          <a:ext cx="2705100" cy="590550"/>
        </p:xfrm>
        <a:graphic>
          <a:graphicData uri="http://schemas.openxmlformats.org/presentationml/2006/ole">
            <p:oleObj spid="_x0000_s734217" name="Equation" r:id="rId4" imgW="1777680" imgH="393480" progId="Equation.DSMT4">
              <p:embed/>
            </p:oleObj>
          </a:graphicData>
        </a:graphic>
      </p:graphicFrame>
      <p:sp>
        <p:nvSpPr>
          <p:cNvPr id="140" name="Text Box 60"/>
          <p:cNvSpPr txBox="1">
            <a:spLocks noChangeArrowheads="1"/>
          </p:cNvSpPr>
          <p:nvPr/>
        </p:nvSpPr>
        <p:spPr bwMode="auto">
          <a:xfrm>
            <a:off x="571472" y="2202412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dirty="0" smtClean="0">
                <a:latin typeface="Book Antiqua" pitchFamily="18" charset="0"/>
              </a:rPr>
              <a:t>표본의 크기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n = 2</a:t>
            </a:r>
            <a:r>
              <a:rPr lang="ko-KR" altLang="en-US" dirty="0" smtClean="0">
                <a:latin typeface="Book Antiqua" pitchFamily="18" charset="0"/>
              </a:rPr>
              <a:t>인 경우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80" name="AutoShape 76" descr="PICF"/>
          <p:cNvSpPr>
            <a:spLocks noChangeAspect="1" noChangeArrowheads="1"/>
          </p:cNvSpPr>
          <p:nvPr/>
        </p:nvSpPr>
        <p:spPr bwMode="auto">
          <a:xfrm>
            <a:off x="0" y="1314450"/>
            <a:ext cx="123825" cy="13335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24995" name="Object 3"/>
          <p:cNvGraphicFramePr>
            <a:graphicFrameLocks noChangeAspect="1"/>
          </p:cNvGraphicFramePr>
          <p:nvPr/>
        </p:nvGraphicFramePr>
        <p:xfrm>
          <a:off x="785813" y="712773"/>
          <a:ext cx="4976812" cy="644525"/>
        </p:xfrm>
        <a:graphic>
          <a:graphicData uri="http://schemas.openxmlformats.org/presentationml/2006/ole">
            <p:oleObj spid="_x0000_s724995" name="Equation" r:id="rId3" imgW="2997000" imgH="393480" progId="Equation.DSMT4">
              <p:embed/>
            </p:oleObj>
          </a:graphicData>
        </a:graphic>
      </p:graphicFrame>
      <p:grpSp>
        <p:nvGrpSpPr>
          <p:cNvPr id="114" name="그룹 113"/>
          <p:cNvGrpSpPr/>
          <p:nvPr/>
        </p:nvGrpSpPr>
        <p:grpSpPr>
          <a:xfrm>
            <a:off x="539750" y="1571612"/>
            <a:ext cx="8064501" cy="1368425"/>
            <a:chOff x="539750" y="1571612"/>
            <a:chExt cx="8064501" cy="1368425"/>
          </a:xfrm>
        </p:grpSpPr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971550" y="1571612"/>
              <a:ext cx="160018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의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확률분포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</a:p>
          </p:txBody>
        </p:sp>
        <p:sp>
          <p:nvSpPr>
            <p:cNvPr id="121" name="Rectangle 131"/>
            <p:cNvSpPr>
              <a:spLocks noChangeArrowheads="1"/>
            </p:cNvSpPr>
            <p:nvPr/>
          </p:nvSpPr>
          <p:spPr bwMode="auto">
            <a:xfrm>
              <a:off x="7939088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0.028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2" name="Rectangle 130"/>
            <p:cNvSpPr>
              <a:spLocks noChangeArrowheads="1"/>
            </p:cNvSpPr>
            <p:nvPr/>
          </p:nvSpPr>
          <p:spPr bwMode="auto">
            <a:xfrm>
              <a:off x="7275513" y="2508237"/>
              <a:ext cx="663575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0.056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3" name="Rectangle 129"/>
            <p:cNvSpPr>
              <a:spLocks noChangeArrowheads="1"/>
            </p:cNvSpPr>
            <p:nvPr/>
          </p:nvSpPr>
          <p:spPr bwMode="auto">
            <a:xfrm>
              <a:off x="6608763" y="2508237"/>
              <a:ext cx="666750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0.083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4" name="Rectangle 128"/>
            <p:cNvSpPr>
              <a:spLocks noChangeArrowheads="1"/>
            </p:cNvSpPr>
            <p:nvPr/>
          </p:nvSpPr>
          <p:spPr bwMode="auto">
            <a:xfrm>
              <a:off x="5943600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0.111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5278438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0.139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4614863" y="2508237"/>
              <a:ext cx="663575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0.166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48113" y="2508237"/>
              <a:ext cx="666750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0.139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3282950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0.111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9" name="Rectangle 123"/>
            <p:cNvSpPr>
              <a:spLocks noChangeArrowheads="1"/>
            </p:cNvSpPr>
            <p:nvPr/>
          </p:nvSpPr>
          <p:spPr bwMode="auto">
            <a:xfrm>
              <a:off x="2617788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0.083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0" name="Rectangle 122"/>
            <p:cNvSpPr>
              <a:spLocks noChangeArrowheads="1"/>
            </p:cNvSpPr>
            <p:nvPr/>
          </p:nvSpPr>
          <p:spPr bwMode="auto">
            <a:xfrm>
              <a:off x="1954213" y="2508237"/>
              <a:ext cx="663575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0.056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1" name="Rectangle 121"/>
            <p:cNvSpPr>
              <a:spLocks noChangeArrowheads="1"/>
            </p:cNvSpPr>
            <p:nvPr/>
          </p:nvSpPr>
          <p:spPr bwMode="auto">
            <a:xfrm>
              <a:off x="1289050" y="2508237"/>
              <a:ext cx="665163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0.028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539750" y="2508237"/>
              <a:ext cx="749300" cy="431800"/>
            </a:xfrm>
            <a:prstGeom prst="rect">
              <a:avLst/>
            </a:prstGeom>
            <a:solidFill>
              <a:srgbClr val="89B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ko-KR" altLang="en-US" sz="16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133" name="Rectangle 119"/>
            <p:cNvSpPr>
              <a:spLocks noChangeArrowheads="1"/>
            </p:cNvSpPr>
            <p:nvPr/>
          </p:nvSpPr>
          <p:spPr bwMode="auto">
            <a:xfrm>
              <a:off x="7939088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4" name="Rectangle 118"/>
            <p:cNvSpPr>
              <a:spLocks noChangeArrowheads="1"/>
            </p:cNvSpPr>
            <p:nvPr/>
          </p:nvSpPr>
          <p:spPr bwMode="auto">
            <a:xfrm>
              <a:off x="7275513" y="2076437"/>
              <a:ext cx="663575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5.5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5" name="Rectangle 117"/>
            <p:cNvSpPr>
              <a:spLocks noChangeArrowheads="1"/>
            </p:cNvSpPr>
            <p:nvPr/>
          </p:nvSpPr>
          <p:spPr bwMode="auto">
            <a:xfrm>
              <a:off x="6608763" y="2076437"/>
              <a:ext cx="666750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6" name="Rectangle 116"/>
            <p:cNvSpPr>
              <a:spLocks noChangeArrowheads="1"/>
            </p:cNvSpPr>
            <p:nvPr/>
          </p:nvSpPr>
          <p:spPr bwMode="auto">
            <a:xfrm>
              <a:off x="5943600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4.5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7" name="Rectangle 115"/>
            <p:cNvSpPr>
              <a:spLocks noChangeArrowheads="1"/>
            </p:cNvSpPr>
            <p:nvPr/>
          </p:nvSpPr>
          <p:spPr bwMode="auto">
            <a:xfrm>
              <a:off x="5278438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4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8" name="Rectangle 114"/>
            <p:cNvSpPr>
              <a:spLocks noChangeArrowheads="1"/>
            </p:cNvSpPr>
            <p:nvPr/>
          </p:nvSpPr>
          <p:spPr bwMode="auto">
            <a:xfrm>
              <a:off x="4614863" y="2076437"/>
              <a:ext cx="663575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3.5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auto">
            <a:xfrm>
              <a:off x="3948113" y="2076437"/>
              <a:ext cx="666750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0" name="Rectangle 112"/>
            <p:cNvSpPr>
              <a:spLocks noChangeArrowheads="1"/>
            </p:cNvSpPr>
            <p:nvPr/>
          </p:nvSpPr>
          <p:spPr bwMode="auto">
            <a:xfrm>
              <a:off x="3282950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2.5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auto">
            <a:xfrm>
              <a:off x="2617788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2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2" name="Rectangle 110"/>
            <p:cNvSpPr>
              <a:spLocks noChangeArrowheads="1"/>
            </p:cNvSpPr>
            <p:nvPr/>
          </p:nvSpPr>
          <p:spPr bwMode="auto">
            <a:xfrm>
              <a:off x="1954213" y="2076437"/>
              <a:ext cx="663575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1.5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3" name="Rectangle 109"/>
            <p:cNvSpPr>
              <a:spLocks noChangeArrowheads="1"/>
            </p:cNvSpPr>
            <p:nvPr/>
          </p:nvSpPr>
          <p:spPr bwMode="auto">
            <a:xfrm>
              <a:off x="1289050" y="2076437"/>
              <a:ext cx="665163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1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4" name="Rectangle 108"/>
            <p:cNvSpPr>
              <a:spLocks noChangeArrowheads="1"/>
            </p:cNvSpPr>
            <p:nvPr/>
          </p:nvSpPr>
          <p:spPr bwMode="auto">
            <a:xfrm>
              <a:off x="539750" y="2076437"/>
              <a:ext cx="749300" cy="431800"/>
            </a:xfrm>
            <a:prstGeom prst="rect">
              <a:avLst/>
            </a:prstGeom>
            <a:solidFill>
              <a:srgbClr val="CDCD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         </a:t>
              </a:r>
            </a:p>
          </p:txBody>
        </p:sp>
        <p:sp>
          <p:nvSpPr>
            <p:cNvPr id="145" name="Line 132"/>
            <p:cNvSpPr>
              <a:spLocks noChangeShapeType="1"/>
            </p:cNvSpPr>
            <p:nvPr/>
          </p:nvSpPr>
          <p:spPr bwMode="auto">
            <a:xfrm>
              <a:off x="539750" y="2076437"/>
              <a:ext cx="806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46" name="Line 133"/>
            <p:cNvSpPr>
              <a:spLocks noChangeShapeType="1"/>
            </p:cNvSpPr>
            <p:nvPr/>
          </p:nvSpPr>
          <p:spPr bwMode="auto">
            <a:xfrm>
              <a:off x="539750" y="2940037"/>
              <a:ext cx="806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47" name="Line 134"/>
            <p:cNvSpPr>
              <a:spLocks noChangeShapeType="1"/>
            </p:cNvSpPr>
            <p:nvPr/>
          </p:nvSpPr>
          <p:spPr bwMode="auto">
            <a:xfrm>
              <a:off x="539750" y="2076437"/>
              <a:ext cx="0" cy="431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48" name="Line 135"/>
            <p:cNvSpPr>
              <a:spLocks noChangeShapeType="1"/>
            </p:cNvSpPr>
            <p:nvPr/>
          </p:nvSpPr>
          <p:spPr bwMode="auto">
            <a:xfrm>
              <a:off x="8604250" y="2076437"/>
              <a:ext cx="0" cy="431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49" name="Line 138"/>
            <p:cNvSpPr>
              <a:spLocks noChangeShapeType="1"/>
            </p:cNvSpPr>
            <p:nvPr/>
          </p:nvSpPr>
          <p:spPr bwMode="auto">
            <a:xfrm>
              <a:off x="539750" y="2508237"/>
              <a:ext cx="8064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0" name="Line 140"/>
            <p:cNvSpPr>
              <a:spLocks noChangeShapeType="1"/>
            </p:cNvSpPr>
            <p:nvPr/>
          </p:nvSpPr>
          <p:spPr bwMode="auto">
            <a:xfrm>
              <a:off x="1289050" y="2076437"/>
              <a:ext cx="0" cy="86360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1" name="Line 143"/>
            <p:cNvSpPr>
              <a:spLocks noChangeShapeType="1"/>
            </p:cNvSpPr>
            <p:nvPr/>
          </p:nvSpPr>
          <p:spPr bwMode="auto">
            <a:xfrm>
              <a:off x="1954213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2" name="Line 146"/>
            <p:cNvSpPr>
              <a:spLocks noChangeShapeType="1"/>
            </p:cNvSpPr>
            <p:nvPr/>
          </p:nvSpPr>
          <p:spPr bwMode="auto">
            <a:xfrm>
              <a:off x="2617788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3" name="Line 149"/>
            <p:cNvSpPr>
              <a:spLocks noChangeShapeType="1"/>
            </p:cNvSpPr>
            <p:nvPr/>
          </p:nvSpPr>
          <p:spPr bwMode="auto">
            <a:xfrm>
              <a:off x="3282950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4" name="Line 152"/>
            <p:cNvSpPr>
              <a:spLocks noChangeShapeType="1"/>
            </p:cNvSpPr>
            <p:nvPr/>
          </p:nvSpPr>
          <p:spPr bwMode="auto">
            <a:xfrm>
              <a:off x="3948113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4614863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5278438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7" name="Line 161"/>
            <p:cNvSpPr>
              <a:spLocks noChangeShapeType="1"/>
            </p:cNvSpPr>
            <p:nvPr/>
          </p:nvSpPr>
          <p:spPr bwMode="auto">
            <a:xfrm>
              <a:off x="5943600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8" name="Line 164"/>
            <p:cNvSpPr>
              <a:spLocks noChangeShapeType="1"/>
            </p:cNvSpPr>
            <p:nvPr/>
          </p:nvSpPr>
          <p:spPr bwMode="auto">
            <a:xfrm>
              <a:off x="6608763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9" name="Line 167"/>
            <p:cNvSpPr>
              <a:spLocks noChangeShapeType="1"/>
            </p:cNvSpPr>
            <p:nvPr/>
          </p:nvSpPr>
          <p:spPr bwMode="auto">
            <a:xfrm>
              <a:off x="7275513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60" name="Line 170"/>
            <p:cNvSpPr>
              <a:spLocks noChangeShapeType="1"/>
            </p:cNvSpPr>
            <p:nvPr/>
          </p:nvSpPr>
          <p:spPr bwMode="auto">
            <a:xfrm>
              <a:off x="7939088" y="2076437"/>
              <a:ext cx="0" cy="86360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61" name="Line 247"/>
            <p:cNvSpPr>
              <a:spLocks noChangeShapeType="1"/>
            </p:cNvSpPr>
            <p:nvPr/>
          </p:nvSpPr>
          <p:spPr bwMode="auto">
            <a:xfrm>
              <a:off x="539750" y="2508237"/>
              <a:ext cx="0" cy="431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62" name="Line 258"/>
            <p:cNvSpPr>
              <a:spLocks noChangeShapeType="1"/>
            </p:cNvSpPr>
            <p:nvPr/>
          </p:nvSpPr>
          <p:spPr bwMode="auto">
            <a:xfrm>
              <a:off x="8604250" y="2508237"/>
              <a:ext cx="0" cy="431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724996" name="Object 4"/>
            <p:cNvGraphicFramePr>
              <a:graphicFrameLocks noChangeAspect="1"/>
            </p:cNvGraphicFramePr>
            <p:nvPr/>
          </p:nvGraphicFramePr>
          <p:xfrm>
            <a:off x="785786" y="1582715"/>
            <a:ext cx="273050" cy="311150"/>
          </p:xfrm>
          <a:graphic>
            <a:graphicData uri="http://schemas.openxmlformats.org/presentationml/2006/ole">
              <p:oleObj spid="_x0000_s724996" name="Equation" r:id="rId4" imgW="164880" imgH="190440" progId="Equation.DSMT4">
                <p:embed/>
              </p:oleObj>
            </a:graphicData>
          </a:graphic>
        </p:graphicFrame>
        <p:graphicFrame>
          <p:nvGraphicFramePr>
            <p:cNvPr id="724997" name="Object 5"/>
            <p:cNvGraphicFramePr>
              <a:graphicFrameLocks noChangeAspect="1"/>
            </p:cNvGraphicFramePr>
            <p:nvPr/>
          </p:nvGraphicFramePr>
          <p:xfrm>
            <a:off x="795580" y="2108273"/>
            <a:ext cx="273050" cy="311150"/>
          </p:xfrm>
          <a:graphic>
            <a:graphicData uri="http://schemas.openxmlformats.org/presentationml/2006/ole">
              <p:oleObj spid="_x0000_s724997" name="Equation" r:id="rId5" imgW="164880" imgH="190440" progId="Equation.DSMT4">
                <p:embed/>
              </p:oleObj>
            </a:graphicData>
          </a:graphic>
        </p:graphicFrame>
      </p:grpSp>
      <p:sp>
        <p:nvSpPr>
          <p:cNvPr id="23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32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4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" name="TextBox 23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87338" y="3345420"/>
            <a:ext cx="8532812" cy="2536270"/>
            <a:chOff x="287338" y="3345420"/>
            <a:chExt cx="8532812" cy="2536270"/>
          </a:xfrm>
        </p:grpSpPr>
        <p:sp>
          <p:nvSpPr>
            <p:cNvPr id="166" name="Text Box 60"/>
            <p:cNvSpPr txBox="1">
              <a:spLocks noChangeArrowheads="1"/>
            </p:cNvSpPr>
            <p:nvPr/>
          </p:nvSpPr>
          <p:spPr bwMode="auto">
            <a:xfrm>
              <a:off x="571472" y="3345420"/>
              <a:ext cx="403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</a:rPr>
                <a:t>표본의 크기 </a:t>
              </a:r>
              <a:r>
                <a:rPr lang="en-US" altLang="ko-KR" dirty="0" smtClean="0">
                  <a:latin typeface="Book Antiqua" pitchFamily="18" charset="0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</a:rPr>
                <a:t>n = 3</a:t>
              </a:r>
              <a:r>
                <a:rPr lang="ko-KR" altLang="en-US" dirty="0" smtClean="0">
                  <a:latin typeface="Book Antiqua" pitchFamily="18" charset="0"/>
                </a:rPr>
                <a:t>인 경우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168" name="Rectangle 99"/>
            <p:cNvSpPr>
              <a:spLocks noChangeArrowheads="1"/>
            </p:cNvSpPr>
            <p:nvPr/>
          </p:nvSpPr>
          <p:spPr bwMode="auto">
            <a:xfrm>
              <a:off x="7872413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0.005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9" name="Rectangle 98"/>
            <p:cNvSpPr>
              <a:spLocks noChangeArrowheads="1"/>
            </p:cNvSpPr>
            <p:nvPr/>
          </p:nvSpPr>
          <p:spPr bwMode="auto">
            <a:xfrm>
              <a:off x="6924675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0.014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0" name="Rectangle 97"/>
            <p:cNvSpPr>
              <a:spLocks noChangeArrowheads="1"/>
            </p:cNvSpPr>
            <p:nvPr/>
          </p:nvSpPr>
          <p:spPr bwMode="auto">
            <a:xfrm>
              <a:off x="5975350" y="5494340"/>
              <a:ext cx="949325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0.028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1" name="Rectangle 96"/>
            <p:cNvSpPr>
              <a:spLocks noChangeArrowheads="1"/>
            </p:cNvSpPr>
            <p:nvPr/>
          </p:nvSpPr>
          <p:spPr bwMode="auto">
            <a:xfrm>
              <a:off x="5027613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0.046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4079875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0.069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3" name="Rectangle 94"/>
            <p:cNvSpPr>
              <a:spLocks noChangeArrowheads="1"/>
            </p:cNvSpPr>
            <p:nvPr/>
          </p:nvSpPr>
          <p:spPr bwMode="auto">
            <a:xfrm>
              <a:off x="3132138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0.097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4" name="Rectangle 93"/>
            <p:cNvSpPr>
              <a:spLocks noChangeArrowheads="1"/>
            </p:cNvSpPr>
            <p:nvPr/>
          </p:nvSpPr>
          <p:spPr bwMode="auto">
            <a:xfrm>
              <a:off x="2182813" y="5494340"/>
              <a:ext cx="949325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0.116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1235075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0.125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287338" y="5494340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 </a:t>
              </a:r>
              <a:r>
                <a:rPr lang="ko-KR" altLang="en-US" sz="16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177" name="Rectangle 90"/>
            <p:cNvSpPr>
              <a:spLocks noChangeArrowheads="1"/>
            </p:cNvSpPr>
            <p:nvPr/>
          </p:nvSpPr>
          <p:spPr bwMode="auto">
            <a:xfrm>
              <a:off x="7872413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6.00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8" name="Rectangle 89"/>
            <p:cNvSpPr>
              <a:spLocks noChangeArrowheads="1"/>
            </p:cNvSpPr>
            <p:nvPr/>
          </p:nvSpPr>
          <p:spPr bwMode="auto">
            <a:xfrm>
              <a:off x="6924675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5.67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9" name="Rectangle 88"/>
            <p:cNvSpPr>
              <a:spLocks noChangeArrowheads="1"/>
            </p:cNvSpPr>
            <p:nvPr/>
          </p:nvSpPr>
          <p:spPr bwMode="auto">
            <a:xfrm>
              <a:off x="5975350" y="5108578"/>
              <a:ext cx="949325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5.33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0" name="Rectangle 87"/>
            <p:cNvSpPr>
              <a:spLocks noChangeArrowheads="1"/>
            </p:cNvSpPr>
            <p:nvPr/>
          </p:nvSpPr>
          <p:spPr bwMode="auto">
            <a:xfrm>
              <a:off x="5027613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5.00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1" name="Rectangle 86"/>
            <p:cNvSpPr>
              <a:spLocks noChangeArrowheads="1"/>
            </p:cNvSpPr>
            <p:nvPr/>
          </p:nvSpPr>
          <p:spPr bwMode="auto">
            <a:xfrm>
              <a:off x="4079875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4.67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2" name="Rectangle 85"/>
            <p:cNvSpPr>
              <a:spLocks noChangeArrowheads="1"/>
            </p:cNvSpPr>
            <p:nvPr/>
          </p:nvSpPr>
          <p:spPr bwMode="auto">
            <a:xfrm>
              <a:off x="3132138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4.33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2182813" y="5108578"/>
              <a:ext cx="949325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4.00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1235075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3.67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5" name="Rectangle 82"/>
            <p:cNvSpPr>
              <a:spLocks noChangeArrowheads="1"/>
            </p:cNvSpPr>
            <p:nvPr/>
          </p:nvSpPr>
          <p:spPr bwMode="auto">
            <a:xfrm>
              <a:off x="287338" y="5108578"/>
              <a:ext cx="947737" cy="385762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         </a:t>
              </a:r>
            </a:p>
          </p:txBody>
        </p:sp>
        <p:sp>
          <p:nvSpPr>
            <p:cNvPr id="186" name="Rectangle 81"/>
            <p:cNvSpPr>
              <a:spLocks noChangeArrowheads="1"/>
            </p:cNvSpPr>
            <p:nvPr/>
          </p:nvSpPr>
          <p:spPr bwMode="auto">
            <a:xfrm>
              <a:off x="7872413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0.125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7" name="Rectangle 80"/>
            <p:cNvSpPr>
              <a:spLocks noChangeArrowheads="1"/>
            </p:cNvSpPr>
            <p:nvPr/>
          </p:nvSpPr>
          <p:spPr bwMode="auto">
            <a:xfrm>
              <a:off x="6924675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0.116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8" name="Rectangle 79"/>
            <p:cNvSpPr>
              <a:spLocks noChangeArrowheads="1"/>
            </p:cNvSpPr>
            <p:nvPr/>
          </p:nvSpPr>
          <p:spPr bwMode="auto">
            <a:xfrm>
              <a:off x="5975350" y="4721228"/>
              <a:ext cx="949325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0.097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9" name="Rectangle 78"/>
            <p:cNvSpPr>
              <a:spLocks noChangeArrowheads="1"/>
            </p:cNvSpPr>
            <p:nvPr/>
          </p:nvSpPr>
          <p:spPr bwMode="auto">
            <a:xfrm>
              <a:off x="5027613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0.069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0" name="Rectangle 77"/>
            <p:cNvSpPr>
              <a:spLocks noChangeArrowheads="1"/>
            </p:cNvSpPr>
            <p:nvPr/>
          </p:nvSpPr>
          <p:spPr bwMode="auto">
            <a:xfrm>
              <a:off x="4079875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0.046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1" name="Rectangle 76"/>
            <p:cNvSpPr>
              <a:spLocks noChangeArrowheads="1"/>
            </p:cNvSpPr>
            <p:nvPr/>
          </p:nvSpPr>
          <p:spPr bwMode="auto">
            <a:xfrm>
              <a:off x="3132138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0.028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2" name="Rectangle 75"/>
            <p:cNvSpPr>
              <a:spLocks noChangeArrowheads="1"/>
            </p:cNvSpPr>
            <p:nvPr/>
          </p:nvSpPr>
          <p:spPr bwMode="auto">
            <a:xfrm>
              <a:off x="2182813" y="4721228"/>
              <a:ext cx="949325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0.014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3" name="Rectangle 74"/>
            <p:cNvSpPr>
              <a:spLocks noChangeArrowheads="1"/>
            </p:cNvSpPr>
            <p:nvPr/>
          </p:nvSpPr>
          <p:spPr bwMode="auto">
            <a:xfrm>
              <a:off x="1235075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0.005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4" name="Rectangle 73"/>
            <p:cNvSpPr>
              <a:spLocks noChangeArrowheads="1"/>
            </p:cNvSpPr>
            <p:nvPr/>
          </p:nvSpPr>
          <p:spPr bwMode="auto">
            <a:xfrm>
              <a:off x="287338" y="4721228"/>
              <a:ext cx="947737" cy="387350"/>
            </a:xfrm>
            <a:prstGeom prst="rect">
              <a:avLst/>
            </a:prstGeom>
            <a:solidFill>
              <a:srgbClr val="89B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ko-KR" altLang="en-US" sz="16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  <a:endParaRPr lang="ko-KR" altLang="en-US" sz="1600">
                <a:solidFill>
                  <a:srgbClr val="000000"/>
                </a:solidFill>
                <a:latin typeface="Book Antiqua" pitchFamily="18" charset="0"/>
                <a:ea typeface="한양신명조"/>
                <a:cs typeface="한양신명조"/>
              </a:endParaRPr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7872413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3.33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6" name="Rectangle 71"/>
            <p:cNvSpPr>
              <a:spLocks noChangeArrowheads="1"/>
            </p:cNvSpPr>
            <p:nvPr/>
          </p:nvSpPr>
          <p:spPr bwMode="auto">
            <a:xfrm>
              <a:off x="6924675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3.00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7" name="Rectangle 70"/>
            <p:cNvSpPr>
              <a:spLocks noChangeArrowheads="1"/>
            </p:cNvSpPr>
            <p:nvPr/>
          </p:nvSpPr>
          <p:spPr bwMode="auto">
            <a:xfrm>
              <a:off x="5975350" y="4333878"/>
              <a:ext cx="949325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2.67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8" name="Rectangle 69"/>
            <p:cNvSpPr>
              <a:spLocks noChangeArrowheads="1"/>
            </p:cNvSpPr>
            <p:nvPr/>
          </p:nvSpPr>
          <p:spPr bwMode="auto">
            <a:xfrm>
              <a:off x="5027613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2.33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9" name="Rectangle 68"/>
            <p:cNvSpPr>
              <a:spLocks noChangeArrowheads="1"/>
            </p:cNvSpPr>
            <p:nvPr/>
          </p:nvSpPr>
          <p:spPr bwMode="auto">
            <a:xfrm>
              <a:off x="4079875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2.00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200" name="Rectangle 67"/>
            <p:cNvSpPr>
              <a:spLocks noChangeArrowheads="1"/>
            </p:cNvSpPr>
            <p:nvPr/>
          </p:nvSpPr>
          <p:spPr bwMode="auto">
            <a:xfrm>
              <a:off x="3132138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1.67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201" name="Rectangle 66"/>
            <p:cNvSpPr>
              <a:spLocks noChangeArrowheads="1"/>
            </p:cNvSpPr>
            <p:nvPr/>
          </p:nvSpPr>
          <p:spPr bwMode="auto">
            <a:xfrm>
              <a:off x="2182813" y="4333878"/>
              <a:ext cx="949325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1.33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202" name="Rectangle 65"/>
            <p:cNvSpPr>
              <a:spLocks noChangeArrowheads="1"/>
            </p:cNvSpPr>
            <p:nvPr/>
          </p:nvSpPr>
          <p:spPr bwMode="auto">
            <a:xfrm>
              <a:off x="1235075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1.00</a:t>
              </a:r>
              <a:endParaRPr lang="en-US" altLang="ko-KR" sz="16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203" name="Rectangle 64"/>
            <p:cNvSpPr>
              <a:spLocks noChangeArrowheads="1"/>
            </p:cNvSpPr>
            <p:nvPr/>
          </p:nvSpPr>
          <p:spPr bwMode="auto">
            <a:xfrm>
              <a:off x="287338" y="4333878"/>
              <a:ext cx="947737" cy="387350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rPr>
                <a:t>         </a:t>
              </a:r>
            </a:p>
          </p:txBody>
        </p:sp>
        <p:sp>
          <p:nvSpPr>
            <p:cNvPr id="204" name="Line 106"/>
            <p:cNvSpPr>
              <a:spLocks noChangeShapeType="1"/>
            </p:cNvSpPr>
            <p:nvPr/>
          </p:nvSpPr>
          <p:spPr bwMode="auto">
            <a:xfrm>
              <a:off x="287338" y="4721228"/>
              <a:ext cx="853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5" name="Line 108"/>
            <p:cNvSpPr>
              <a:spLocks noChangeShapeType="1"/>
            </p:cNvSpPr>
            <p:nvPr/>
          </p:nvSpPr>
          <p:spPr bwMode="auto">
            <a:xfrm>
              <a:off x="1235075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6" name="Line 111"/>
            <p:cNvSpPr>
              <a:spLocks noChangeShapeType="1"/>
            </p:cNvSpPr>
            <p:nvPr/>
          </p:nvSpPr>
          <p:spPr bwMode="auto">
            <a:xfrm>
              <a:off x="2182813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7" name="Line 114"/>
            <p:cNvSpPr>
              <a:spLocks noChangeShapeType="1"/>
            </p:cNvSpPr>
            <p:nvPr/>
          </p:nvSpPr>
          <p:spPr bwMode="auto">
            <a:xfrm>
              <a:off x="3132138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8" name="Line 117"/>
            <p:cNvSpPr>
              <a:spLocks noChangeShapeType="1"/>
            </p:cNvSpPr>
            <p:nvPr/>
          </p:nvSpPr>
          <p:spPr bwMode="auto">
            <a:xfrm>
              <a:off x="4079875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9" name="Line 120"/>
            <p:cNvSpPr>
              <a:spLocks noChangeShapeType="1"/>
            </p:cNvSpPr>
            <p:nvPr/>
          </p:nvSpPr>
          <p:spPr bwMode="auto">
            <a:xfrm>
              <a:off x="5027613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0" name="Line 123"/>
            <p:cNvSpPr>
              <a:spLocks noChangeShapeType="1"/>
            </p:cNvSpPr>
            <p:nvPr/>
          </p:nvSpPr>
          <p:spPr bwMode="auto">
            <a:xfrm>
              <a:off x="5975350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6924675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2" name="Line 129"/>
            <p:cNvSpPr>
              <a:spLocks noChangeShapeType="1"/>
            </p:cNvSpPr>
            <p:nvPr/>
          </p:nvSpPr>
          <p:spPr bwMode="auto">
            <a:xfrm>
              <a:off x="7872413" y="4333878"/>
              <a:ext cx="0" cy="15478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3" name="Line 133"/>
            <p:cNvSpPr>
              <a:spLocks noChangeShapeType="1"/>
            </p:cNvSpPr>
            <p:nvPr/>
          </p:nvSpPr>
          <p:spPr bwMode="auto">
            <a:xfrm>
              <a:off x="287338" y="5108578"/>
              <a:ext cx="853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4" name="Line 176"/>
            <p:cNvSpPr>
              <a:spLocks noChangeShapeType="1"/>
            </p:cNvSpPr>
            <p:nvPr/>
          </p:nvSpPr>
          <p:spPr bwMode="auto">
            <a:xfrm>
              <a:off x="287338" y="5494340"/>
              <a:ext cx="853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>
              <a:off x="287338" y="4333878"/>
              <a:ext cx="8532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6" name="Line 101"/>
            <p:cNvSpPr>
              <a:spLocks noChangeShapeType="1"/>
            </p:cNvSpPr>
            <p:nvPr/>
          </p:nvSpPr>
          <p:spPr bwMode="auto">
            <a:xfrm>
              <a:off x="287338" y="5881690"/>
              <a:ext cx="8532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7" name="Line 316"/>
            <p:cNvSpPr>
              <a:spLocks noChangeShapeType="1"/>
            </p:cNvSpPr>
            <p:nvPr/>
          </p:nvSpPr>
          <p:spPr bwMode="auto">
            <a:xfrm>
              <a:off x="287338" y="4721228"/>
              <a:ext cx="0" cy="773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8" name="Line 102"/>
            <p:cNvSpPr>
              <a:spLocks noChangeShapeType="1"/>
            </p:cNvSpPr>
            <p:nvPr/>
          </p:nvSpPr>
          <p:spPr bwMode="auto">
            <a:xfrm>
              <a:off x="287338" y="4333878"/>
              <a:ext cx="0" cy="387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9" name="Line 341"/>
            <p:cNvSpPr>
              <a:spLocks noChangeShapeType="1"/>
            </p:cNvSpPr>
            <p:nvPr/>
          </p:nvSpPr>
          <p:spPr bwMode="auto">
            <a:xfrm>
              <a:off x="8820150" y="4721228"/>
              <a:ext cx="0" cy="773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0" name="Line 103"/>
            <p:cNvSpPr>
              <a:spLocks noChangeShapeType="1"/>
            </p:cNvSpPr>
            <p:nvPr/>
          </p:nvSpPr>
          <p:spPr bwMode="auto">
            <a:xfrm>
              <a:off x="8820150" y="4333878"/>
              <a:ext cx="0" cy="387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1" name="Line 344"/>
            <p:cNvSpPr>
              <a:spLocks noChangeShapeType="1"/>
            </p:cNvSpPr>
            <p:nvPr/>
          </p:nvSpPr>
          <p:spPr bwMode="auto">
            <a:xfrm>
              <a:off x="287338" y="5494340"/>
              <a:ext cx="0" cy="387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2" name="Line 368"/>
            <p:cNvSpPr>
              <a:spLocks noChangeShapeType="1"/>
            </p:cNvSpPr>
            <p:nvPr/>
          </p:nvSpPr>
          <p:spPr bwMode="auto">
            <a:xfrm>
              <a:off x="8820150" y="5494340"/>
              <a:ext cx="0" cy="387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36" name="Text Box 283"/>
            <p:cNvSpPr txBox="1">
              <a:spLocks noChangeArrowheads="1"/>
            </p:cNvSpPr>
            <p:nvPr/>
          </p:nvSpPr>
          <p:spPr bwMode="auto">
            <a:xfrm>
              <a:off x="971550" y="3838311"/>
              <a:ext cx="160018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의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확률분포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</a:p>
          </p:txBody>
        </p:sp>
        <p:graphicFrame>
          <p:nvGraphicFramePr>
            <p:cNvPr id="237" name="Object 4"/>
            <p:cNvGraphicFramePr>
              <a:graphicFrameLocks noChangeAspect="1"/>
            </p:cNvGraphicFramePr>
            <p:nvPr/>
          </p:nvGraphicFramePr>
          <p:xfrm>
            <a:off x="785786" y="3849414"/>
            <a:ext cx="273050" cy="311150"/>
          </p:xfrm>
          <a:graphic>
            <a:graphicData uri="http://schemas.openxmlformats.org/presentationml/2006/ole">
              <p:oleObj spid="_x0000_s724998" name="Equation" r:id="rId7" imgW="164880" imgH="190440" progId="Equation.DSMT4">
                <p:embed/>
              </p:oleObj>
            </a:graphicData>
          </a:graphic>
        </p:graphicFrame>
        <p:graphicFrame>
          <p:nvGraphicFramePr>
            <p:cNvPr id="724999" name="Object 7"/>
            <p:cNvGraphicFramePr>
              <a:graphicFrameLocks noChangeAspect="1"/>
            </p:cNvGraphicFramePr>
            <p:nvPr/>
          </p:nvGraphicFramePr>
          <p:xfrm>
            <a:off x="622362" y="4372912"/>
            <a:ext cx="273050" cy="311150"/>
          </p:xfrm>
          <a:graphic>
            <a:graphicData uri="http://schemas.openxmlformats.org/presentationml/2006/ole">
              <p:oleObj spid="_x0000_s724999" name="Equation" r:id="rId8" imgW="164880" imgH="190440" progId="Equation.DSMT4">
                <p:embed/>
              </p:oleObj>
            </a:graphicData>
          </a:graphic>
        </p:graphicFrame>
        <p:graphicFrame>
          <p:nvGraphicFramePr>
            <p:cNvPr id="725000" name="Object 8"/>
            <p:cNvGraphicFramePr>
              <a:graphicFrameLocks noChangeAspect="1"/>
            </p:cNvGraphicFramePr>
            <p:nvPr/>
          </p:nvGraphicFramePr>
          <p:xfrm>
            <a:off x="622362" y="5169004"/>
            <a:ext cx="273050" cy="311150"/>
          </p:xfrm>
          <a:graphic>
            <a:graphicData uri="http://schemas.openxmlformats.org/presentationml/2006/ole">
              <p:oleObj spid="_x0000_s725000" name="Equation" r:id="rId9" imgW="164880" imgH="190440" progId="Equation.DSMT4">
                <p:embed/>
              </p:oleObj>
            </a:graphicData>
          </a:graphic>
        </p:graphicFrame>
        <p:graphicFrame>
          <p:nvGraphicFramePr>
            <p:cNvPr id="725001" name="Object 9"/>
            <p:cNvGraphicFramePr>
              <a:graphicFrameLocks noChangeAspect="1"/>
            </p:cNvGraphicFramePr>
            <p:nvPr/>
          </p:nvGraphicFramePr>
          <p:xfrm>
            <a:off x="2571736" y="3641731"/>
            <a:ext cx="1666875" cy="644525"/>
          </p:xfrm>
          <a:graphic>
            <a:graphicData uri="http://schemas.openxmlformats.org/presentationml/2006/ole">
              <p:oleObj spid="_x0000_s725001" name="Equation" r:id="rId10" imgW="1002960" imgH="393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7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Box 7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561975" y="561206"/>
            <a:ext cx="8331201" cy="2523294"/>
            <a:chOff x="561975" y="561206"/>
            <a:chExt cx="8331201" cy="2523294"/>
          </a:xfrm>
        </p:grpSpPr>
        <p:sp>
          <p:nvSpPr>
            <p:cNvPr id="81" name="Text Box 60"/>
            <p:cNvSpPr txBox="1">
              <a:spLocks noChangeArrowheads="1"/>
            </p:cNvSpPr>
            <p:nvPr/>
          </p:nvSpPr>
          <p:spPr bwMode="auto">
            <a:xfrm>
              <a:off x="571472" y="561206"/>
              <a:ext cx="403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</a:rPr>
                <a:t>표본의 크기 </a:t>
              </a:r>
              <a:r>
                <a:rPr lang="en-US" altLang="ko-KR" dirty="0" smtClean="0">
                  <a:latin typeface="Book Antiqua" pitchFamily="18" charset="0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</a:rPr>
                <a:t>n = 4</a:t>
              </a:r>
              <a:r>
                <a:rPr lang="ko-KR" altLang="en-US" dirty="0" smtClean="0">
                  <a:latin typeface="Book Antiqua" pitchFamily="18" charset="0"/>
                </a:rPr>
                <a:t>인 경우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82" name="Text Box 283"/>
            <p:cNvSpPr txBox="1">
              <a:spLocks noChangeArrowheads="1"/>
            </p:cNvSpPr>
            <p:nvPr/>
          </p:nvSpPr>
          <p:spPr bwMode="auto">
            <a:xfrm>
              <a:off x="971550" y="1054097"/>
              <a:ext cx="160018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의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확률분포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</a:p>
          </p:txBody>
        </p:sp>
        <p:graphicFrame>
          <p:nvGraphicFramePr>
            <p:cNvPr id="83" name="Object 4"/>
            <p:cNvGraphicFramePr>
              <a:graphicFrameLocks noChangeAspect="1"/>
            </p:cNvGraphicFramePr>
            <p:nvPr/>
          </p:nvGraphicFramePr>
          <p:xfrm>
            <a:off x="785786" y="1065200"/>
            <a:ext cx="273050" cy="311150"/>
          </p:xfrm>
          <a:graphic>
            <a:graphicData uri="http://schemas.openxmlformats.org/presentationml/2006/ole">
              <p:oleObj spid="_x0000_s723969" name="Equation" r:id="rId4" imgW="164880" imgH="190440" progId="Equation.DSMT4">
                <p:embed/>
              </p:oleObj>
            </a:graphicData>
          </a:graphic>
        </p:graphicFrame>
        <p:grpSp>
          <p:nvGrpSpPr>
            <p:cNvPr id="256" name="그룹 255"/>
            <p:cNvGrpSpPr/>
            <p:nvPr/>
          </p:nvGrpSpPr>
          <p:grpSpPr>
            <a:xfrm>
              <a:off x="561975" y="1500174"/>
              <a:ext cx="8331201" cy="1584326"/>
              <a:chOff x="561975" y="1571612"/>
              <a:chExt cx="8331201" cy="1584326"/>
            </a:xfrm>
          </p:grpSpPr>
          <p:sp>
            <p:nvSpPr>
              <p:cNvPr id="85" name="Rectangle 1212"/>
              <p:cNvSpPr>
                <a:spLocks noChangeArrowheads="1"/>
              </p:cNvSpPr>
              <p:nvPr/>
            </p:nvSpPr>
            <p:spPr bwMode="auto">
              <a:xfrm>
                <a:off x="576263" y="2363775"/>
                <a:ext cx="693738" cy="3937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endParaRPr>
              </a:p>
            </p:txBody>
          </p:sp>
          <p:sp>
            <p:nvSpPr>
              <p:cNvPr id="86" name="Rectangle 172"/>
              <p:cNvSpPr>
                <a:spLocks noChangeArrowheads="1"/>
              </p:cNvSpPr>
              <p:nvPr/>
            </p:nvSpPr>
            <p:spPr bwMode="auto">
              <a:xfrm>
                <a:off x="7507288" y="2762237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0.001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87" name="Rectangle 171"/>
              <p:cNvSpPr>
                <a:spLocks noChangeArrowheads="1"/>
              </p:cNvSpPr>
              <p:nvPr/>
            </p:nvSpPr>
            <p:spPr bwMode="auto">
              <a:xfrm>
                <a:off x="6815138" y="2762237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0.003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88" name="Rectangle 170"/>
              <p:cNvSpPr>
                <a:spLocks noChangeArrowheads="1"/>
              </p:cNvSpPr>
              <p:nvPr/>
            </p:nvSpPr>
            <p:spPr bwMode="auto">
              <a:xfrm>
                <a:off x="6121400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0.008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89" name="Rectangle 169"/>
              <p:cNvSpPr>
                <a:spLocks noChangeArrowheads="1"/>
              </p:cNvSpPr>
              <p:nvPr/>
            </p:nvSpPr>
            <p:spPr bwMode="auto">
              <a:xfrm>
                <a:off x="5427663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0.015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0" name="Rectangle 168"/>
              <p:cNvSpPr>
                <a:spLocks noChangeArrowheads="1"/>
              </p:cNvSpPr>
              <p:nvPr/>
            </p:nvSpPr>
            <p:spPr bwMode="auto">
              <a:xfrm>
                <a:off x="4735513" y="2762237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0.027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1" name="Rectangle 167"/>
              <p:cNvSpPr>
                <a:spLocks noChangeArrowheads="1"/>
              </p:cNvSpPr>
              <p:nvPr/>
            </p:nvSpPr>
            <p:spPr bwMode="auto">
              <a:xfrm>
                <a:off x="4041775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0.043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2" name="Rectangle 166"/>
              <p:cNvSpPr>
                <a:spLocks noChangeArrowheads="1"/>
              </p:cNvSpPr>
              <p:nvPr/>
            </p:nvSpPr>
            <p:spPr bwMode="auto">
              <a:xfrm>
                <a:off x="3348038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0.062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3" name="Rectangle 165"/>
              <p:cNvSpPr>
                <a:spLocks noChangeArrowheads="1"/>
              </p:cNvSpPr>
              <p:nvPr/>
            </p:nvSpPr>
            <p:spPr bwMode="auto">
              <a:xfrm>
                <a:off x="2655888" y="2762237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0.080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4" name="Rectangle 164"/>
              <p:cNvSpPr>
                <a:spLocks noChangeArrowheads="1"/>
              </p:cNvSpPr>
              <p:nvPr/>
            </p:nvSpPr>
            <p:spPr bwMode="auto">
              <a:xfrm>
                <a:off x="1962150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0.097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5" name="Rectangle 163"/>
              <p:cNvSpPr>
                <a:spLocks noChangeArrowheads="1"/>
              </p:cNvSpPr>
              <p:nvPr/>
            </p:nvSpPr>
            <p:spPr bwMode="auto">
              <a:xfrm>
                <a:off x="1270000" y="2762237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0.108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6" name="Rectangle 162"/>
              <p:cNvSpPr>
                <a:spLocks noChangeArrowheads="1"/>
              </p:cNvSpPr>
              <p:nvPr/>
            </p:nvSpPr>
            <p:spPr bwMode="auto">
              <a:xfrm>
                <a:off x="576263" y="2762237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ko-KR" altLang="en-US" sz="1600">
                    <a:solidFill>
                      <a:srgbClr val="000000"/>
                    </a:solidFill>
                    <a:latin typeface="Book Antiqua" pitchFamily="18" charset="0"/>
                    <a:ea typeface="굴림" pitchFamily="50" charset="-127"/>
                  </a:rPr>
                  <a:t>확률</a:t>
                </a:r>
                <a:endParaRPr lang="ko-KR" altLang="en-US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endParaRPr>
              </a:p>
            </p:txBody>
          </p:sp>
          <p:sp>
            <p:nvSpPr>
              <p:cNvPr id="97" name="Rectangle 160"/>
              <p:cNvSpPr>
                <a:spLocks noChangeArrowheads="1"/>
              </p:cNvSpPr>
              <p:nvPr/>
            </p:nvSpPr>
            <p:spPr bwMode="auto">
              <a:xfrm>
                <a:off x="7507288" y="2366950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6.00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8" name="Rectangle 159"/>
              <p:cNvSpPr>
                <a:spLocks noChangeArrowheads="1"/>
              </p:cNvSpPr>
              <p:nvPr/>
            </p:nvSpPr>
            <p:spPr bwMode="auto">
              <a:xfrm>
                <a:off x="6815138" y="2366950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5.75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99" name="Rectangle 158"/>
              <p:cNvSpPr>
                <a:spLocks noChangeArrowheads="1"/>
              </p:cNvSpPr>
              <p:nvPr/>
            </p:nvSpPr>
            <p:spPr bwMode="auto">
              <a:xfrm>
                <a:off x="6121400" y="2366950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5.50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0" name="Rectangle 157"/>
              <p:cNvSpPr>
                <a:spLocks noChangeArrowheads="1"/>
              </p:cNvSpPr>
              <p:nvPr/>
            </p:nvSpPr>
            <p:spPr bwMode="auto">
              <a:xfrm>
                <a:off x="5427663" y="2366950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5.25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1" name="Rectangle 156"/>
              <p:cNvSpPr>
                <a:spLocks noChangeArrowheads="1"/>
              </p:cNvSpPr>
              <p:nvPr/>
            </p:nvSpPr>
            <p:spPr bwMode="auto">
              <a:xfrm>
                <a:off x="4735513" y="2366950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2" name="Rectangle 155"/>
              <p:cNvSpPr>
                <a:spLocks noChangeArrowheads="1"/>
              </p:cNvSpPr>
              <p:nvPr/>
            </p:nvSpPr>
            <p:spPr bwMode="auto">
              <a:xfrm>
                <a:off x="4041775" y="2366950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4.75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3" name="Rectangle 154"/>
              <p:cNvSpPr>
                <a:spLocks noChangeArrowheads="1"/>
              </p:cNvSpPr>
              <p:nvPr/>
            </p:nvSpPr>
            <p:spPr bwMode="auto">
              <a:xfrm>
                <a:off x="3348038" y="2366950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4.50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4" name="Rectangle 153"/>
              <p:cNvSpPr>
                <a:spLocks noChangeArrowheads="1"/>
              </p:cNvSpPr>
              <p:nvPr/>
            </p:nvSpPr>
            <p:spPr bwMode="auto">
              <a:xfrm>
                <a:off x="2655888" y="2366950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4.25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5" name="Rectangle 152"/>
              <p:cNvSpPr>
                <a:spLocks noChangeArrowheads="1"/>
              </p:cNvSpPr>
              <p:nvPr/>
            </p:nvSpPr>
            <p:spPr bwMode="auto">
              <a:xfrm>
                <a:off x="1962150" y="2366950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6" name="Rectangle 151"/>
              <p:cNvSpPr>
                <a:spLocks noChangeArrowheads="1"/>
              </p:cNvSpPr>
              <p:nvPr/>
            </p:nvSpPr>
            <p:spPr bwMode="auto">
              <a:xfrm>
                <a:off x="1270000" y="2366950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3.75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7" name="Rectangle 149"/>
              <p:cNvSpPr>
                <a:spLocks noChangeArrowheads="1"/>
              </p:cNvSpPr>
              <p:nvPr/>
            </p:nvSpPr>
            <p:spPr bwMode="auto">
              <a:xfrm>
                <a:off x="8199438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0.113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8" name="Rectangle 148"/>
              <p:cNvSpPr>
                <a:spLocks noChangeArrowheads="1"/>
              </p:cNvSpPr>
              <p:nvPr/>
            </p:nvSpPr>
            <p:spPr bwMode="auto">
              <a:xfrm>
                <a:off x="7507288" y="1973250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0.108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09" name="Rectangle 147"/>
              <p:cNvSpPr>
                <a:spLocks noChangeArrowheads="1"/>
              </p:cNvSpPr>
              <p:nvPr/>
            </p:nvSpPr>
            <p:spPr bwMode="auto">
              <a:xfrm>
                <a:off x="6815138" y="1973250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0.097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0" name="Rectangle 146"/>
              <p:cNvSpPr>
                <a:spLocks noChangeArrowheads="1"/>
              </p:cNvSpPr>
              <p:nvPr/>
            </p:nvSpPr>
            <p:spPr bwMode="auto">
              <a:xfrm>
                <a:off x="6121400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0.080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1" name="Rectangle 145"/>
              <p:cNvSpPr>
                <a:spLocks noChangeArrowheads="1"/>
              </p:cNvSpPr>
              <p:nvPr/>
            </p:nvSpPr>
            <p:spPr bwMode="auto">
              <a:xfrm>
                <a:off x="5427663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0.062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2" name="Rectangle 144"/>
              <p:cNvSpPr>
                <a:spLocks noChangeArrowheads="1"/>
              </p:cNvSpPr>
              <p:nvPr/>
            </p:nvSpPr>
            <p:spPr bwMode="auto">
              <a:xfrm>
                <a:off x="4735513" y="1973250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0.043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3" name="Rectangle 143"/>
              <p:cNvSpPr>
                <a:spLocks noChangeArrowheads="1"/>
              </p:cNvSpPr>
              <p:nvPr/>
            </p:nvSpPr>
            <p:spPr bwMode="auto">
              <a:xfrm>
                <a:off x="4041775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0.027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4" name="Rectangle 142"/>
              <p:cNvSpPr>
                <a:spLocks noChangeArrowheads="1"/>
              </p:cNvSpPr>
              <p:nvPr/>
            </p:nvSpPr>
            <p:spPr bwMode="auto">
              <a:xfrm>
                <a:off x="3348038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0.015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5" name="Rectangle 141"/>
              <p:cNvSpPr>
                <a:spLocks noChangeArrowheads="1"/>
              </p:cNvSpPr>
              <p:nvPr/>
            </p:nvSpPr>
            <p:spPr bwMode="auto">
              <a:xfrm>
                <a:off x="2655888" y="1973250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0.008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6" name="Rectangle 140"/>
              <p:cNvSpPr>
                <a:spLocks noChangeArrowheads="1"/>
              </p:cNvSpPr>
              <p:nvPr/>
            </p:nvSpPr>
            <p:spPr bwMode="auto">
              <a:xfrm>
                <a:off x="1962150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0.003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7" name="Rectangle 139"/>
              <p:cNvSpPr>
                <a:spLocks noChangeArrowheads="1"/>
              </p:cNvSpPr>
              <p:nvPr/>
            </p:nvSpPr>
            <p:spPr bwMode="auto">
              <a:xfrm>
                <a:off x="1270000" y="1973250"/>
                <a:ext cx="692150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0.001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576263" y="1973250"/>
                <a:ext cx="693738" cy="3937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ko-KR" altLang="en-US" sz="1600">
                    <a:solidFill>
                      <a:srgbClr val="000000"/>
                    </a:solidFill>
                    <a:latin typeface="Book Antiqua" pitchFamily="18" charset="0"/>
                    <a:ea typeface="굴림" pitchFamily="50" charset="-127"/>
                  </a:rPr>
                  <a:t>확률</a:t>
                </a:r>
              </a:p>
            </p:txBody>
          </p:sp>
          <p:sp>
            <p:nvSpPr>
              <p:cNvPr id="119" name="Rectangle 137"/>
              <p:cNvSpPr>
                <a:spLocks noChangeArrowheads="1"/>
              </p:cNvSpPr>
              <p:nvPr/>
            </p:nvSpPr>
            <p:spPr bwMode="auto">
              <a:xfrm>
                <a:off x="8199438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3.50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0" name="Rectangle 136"/>
              <p:cNvSpPr>
                <a:spLocks noChangeArrowheads="1"/>
              </p:cNvSpPr>
              <p:nvPr/>
            </p:nvSpPr>
            <p:spPr bwMode="auto">
              <a:xfrm>
                <a:off x="7507288" y="1577962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3.25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6815138" y="1577962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2" name="Rectangle 134"/>
              <p:cNvSpPr>
                <a:spLocks noChangeArrowheads="1"/>
              </p:cNvSpPr>
              <p:nvPr/>
            </p:nvSpPr>
            <p:spPr bwMode="auto">
              <a:xfrm>
                <a:off x="6121400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2.75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3" name="Rectangle 133"/>
              <p:cNvSpPr>
                <a:spLocks noChangeArrowheads="1"/>
              </p:cNvSpPr>
              <p:nvPr/>
            </p:nvSpPr>
            <p:spPr bwMode="auto">
              <a:xfrm>
                <a:off x="5427663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2.50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735513" y="1577962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2.25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5" name="Rectangle 131"/>
              <p:cNvSpPr>
                <a:spLocks noChangeArrowheads="1"/>
              </p:cNvSpPr>
              <p:nvPr/>
            </p:nvSpPr>
            <p:spPr bwMode="auto">
              <a:xfrm>
                <a:off x="4041775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6" name="Rectangle 130"/>
              <p:cNvSpPr>
                <a:spLocks noChangeArrowheads="1"/>
              </p:cNvSpPr>
              <p:nvPr/>
            </p:nvSpPr>
            <p:spPr bwMode="auto">
              <a:xfrm>
                <a:off x="3348038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1.75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7" name="Rectangle 129"/>
              <p:cNvSpPr>
                <a:spLocks noChangeArrowheads="1"/>
              </p:cNvSpPr>
              <p:nvPr/>
            </p:nvSpPr>
            <p:spPr bwMode="auto">
              <a:xfrm>
                <a:off x="2655888" y="1577962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1.50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1962150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1.25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29" name="Rectangle 127"/>
              <p:cNvSpPr>
                <a:spLocks noChangeArrowheads="1"/>
              </p:cNvSpPr>
              <p:nvPr/>
            </p:nvSpPr>
            <p:spPr bwMode="auto">
              <a:xfrm>
                <a:off x="1270000" y="1577962"/>
                <a:ext cx="692150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6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1.00</a:t>
                </a:r>
                <a:endParaRPr lang="en-US" altLang="ko-KR" sz="16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30" name="Rectangle 126"/>
              <p:cNvSpPr>
                <a:spLocks noChangeArrowheads="1"/>
              </p:cNvSpPr>
              <p:nvPr/>
            </p:nvSpPr>
            <p:spPr bwMode="auto">
              <a:xfrm>
                <a:off x="576263" y="1577962"/>
                <a:ext cx="693738" cy="395288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ko-KR" sz="16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endParaRPr>
              </a:p>
            </p:txBody>
          </p:sp>
          <p:sp>
            <p:nvSpPr>
              <p:cNvPr id="131" name="Line 180"/>
              <p:cNvSpPr>
                <a:spLocks noChangeShapeType="1"/>
              </p:cNvSpPr>
              <p:nvPr/>
            </p:nvSpPr>
            <p:spPr bwMode="auto">
              <a:xfrm>
                <a:off x="576263" y="1973250"/>
                <a:ext cx="831691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2" name="Line 182"/>
              <p:cNvSpPr>
                <a:spLocks noChangeShapeType="1"/>
              </p:cNvSpPr>
              <p:nvPr/>
            </p:nvSpPr>
            <p:spPr bwMode="auto">
              <a:xfrm>
                <a:off x="1270000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3" name="Line 185"/>
              <p:cNvSpPr>
                <a:spLocks noChangeShapeType="1"/>
              </p:cNvSpPr>
              <p:nvPr/>
            </p:nvSpPr>
            <p:spPr bwMode="auto">
              <a:xfrm>
                <a:off x="1962150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4" name="Line 188"/>
              <p:cNvSpPr>
                <a:spLocks noChangeShapeType="1"/>
              </p:cNvSpPr>
              <p:nvPr/>
            </p:nvSpPr>
            <p:spPr bwMode="auto">
              <a:xfrm>
                <a:off x="2655888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5" name="Line 191"/>
              <p:cNvSpPr>
                <a:spLocks noChangeShapeType="1"/>
              </p:cNvSpPr>
              <p:nvPr/>
            </p:nvSpPr>
            <p:spPr bwMode="auto">
              <a:xfrm>
                <a:off x="3348038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>
                <a:off x="4041775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7" name="Line 197"/>
              <p:cNvSpPr>
                <a:spLocks noChangeShapeType="1"/>
              </p:cNvSpPr>
              <p:nvPr/>
            </p:nvSpPr>
            <p:spPr bwMode="auto">
              <a:xfrm>
                <a:off x="4735513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8" name="Line 200"/>
              <p:cNvSpPr>
                <a:spLocks noChangeShapeType="1"/>
              </p:cNvSpPr>
              <p:nvPr/>
            </p:nvSpPr>
            <p:spPr bwMode="auto">
              <a:xfrm>
                <a:off x="5427663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39" name="Line 203"/>
              <p:cNvSpPr>
                <a:spLocks noChangeShapeType="1"/>
              </p:cNvSpPr>
              <p:nvPr/>
            </p:nvSpPr>
            <p:spPr bwMode="auto">
              <a:xfrm>
                <a:off x="6121400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0" name="Line 206"/>
              <p:cNvSpPr>
                <a:spLocks noChangeShapeType="1"/>
              </p:cNvSpPr>
              <p:nvPr/>
            </p:nvSpPr>
            <p:spPr bwMode="auto">
              <a:xfrm>
                <a:off x="6815138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1" name="Line 209"/>
              <p:cNvSpPr>
                <a:spLocks noChangeShapeType="1"/>
              </p:cNvSpPr>
              <p:nvPr/>
            </p:nvSpPr>
            <p:spPr bwMode="auto">
              <a:xfrm>
                <a:off x="7507288" y="1577962"/>
                <a:ext cx="0" cy="1577975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2" name="Line 212"/>
              <p:cNvSpPr>
                <a:spLocks noChangeShapeType="1"/>
              </p:cNvSpPr>
              <p:nvPr/>
            </p:nvSpPr>
            <p:spPr bwMode="auto">
              <a:xfrm>
                <a:off x="8199438" y="1577962"/>
                <a:ext cx="0" cy="788988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3" name="Line 216"/>
              <p:cNvSpPr>
                <a:spLocks noChangeShapeType="1"/>
              </p:cNvSpPr>
              <p:nvPr/>
            </p:nvSpPr>
            <p:spPr bwMode="auto">
              <a:xfrm>
                <a:off x="576263" y="2366950"/>
                <a:ext cx="762317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4" name="Line 274"/>
              <p:cNvSpPr>
                <a:spLocks noChangeShapeType="1"/>
              </p:cNvSpPr>
              <p:nvPr/>
            </p:nvSpPr>
            <p:spPr bwMode="auto">
              <a:xfrm>
                <a:off x="576263" y="2762237"/>
                <a:ext cx="762317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5" name="Line 174"/>
              <p:cNvSpPr>
                <a:spLocks noChangeShapeType="1"/>
              </p:cNvSpPr>
              <p:nvPr/>
            </p:nvSpPr>
            <p:spPr bwMode="auto">
              <a:xfrm>
                <a:off x="576263" y="1577962"/>
                <a:ext cx="8316913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6" name="Line 493"/>
              <p:cNvSpPr>
                <a:spLocks noChangeShapeType="1"/>
              </p:cNvSpPr>
              <p:nvPr/>
            </p:nvSpPr>
            <p:spPr bwMode="auto">
              <a:xfrm>
                <a:off x="8893175" y="1973250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7" name="Line 177"/>
              <p:cNvSpPr>
                <a:spLocks noChangeShapeType="1"/>
              </p:cNvSpPr>
              <p:nvPr/>
            </p:nvSpPr>
            <p:spPr bwMode="auto">
              <a:xfrm>
                <a:off x="8893175" y="1577962"/>
                <a:ext cx="0" cy="395288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8" name="Line 569"/>
              <p:cNvSpPr>
                <a:spLocks noChangeShapeType="1"/>
              </p:cNvSpPr>
              <p:nvPr/>
            </p:nvSpPr>
            <p:spPr bwMode="auto">
              <a:xfrm>
                <a:off x="7507288" y="3155937"/>
                <a:ext cx="6921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49" name="Line 175"/>
              <p:cNvSpPr>
                <a:spLocks noChangeShapeType="1"/>
              </p:cNvSpPr>
              <p:nvPr/>
            </p:nvSpPr>
            <p:spPr bwMode="auto">
              <a:xfrm>
                <a:off x="576263" y="3155937"/>
                <a:ext cx="6931025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50" name="Line 573"/>
              <p:cNvSpPr>
                <a:spLocks noChangeShapeType="1"/>
              </p:cNvSpPr>
              <p:nvPr/>
            </p:nvSpPr>
            <p:spPr bwMode="auto">
              <a:xfrm>
                <a:off x="8199438" y="2366950"/>
                <a:ext cx="693738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51" name="Line 566"/>
              <p:cNvSpPr>
                <a:spLocks noChangeShapeType="1"/>
              </p:cNvSpPr>
              <p:nvPr/>
            </p:nvSpPr>
            <p:spPr bwMode="auto">
              <a:xfrm>
                <a:off x="8199438" y="2366950"/>
                <a:ext cx="0" cy="788988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54" name="Line 1211"/>
              <p:cNvSpPr>
                <a:spLocks noChangeShapeType="1"/>
              </p:cNvSpPr>
              <p:nvPr/>
            </p:nvSpPr>
            <p:spPr bwMode="auto">
              <a:xfrm flipV="1">
                <a:off x="561975" y="1571612"/>
                <a:ext cx="0" cy="158432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graphicFrame>
            <p:nvGraphicFramePr>
              <p:cNvPr id="723973" name="Object 5"/>
              <p:cNvGraphicFramePr>
                <a:graphicFrameLocks noChangeAspect="1"/>
              </p:cNvGraphicFramePr>
              <p:nvPr/>
            </p:nvGraphicFramePr>
            <p:xfrm>
              <a:off x="798488" y="1622502"/>
              <a:ext cx="273050" cy="311150"/>
            </p:xfrm>
            <a:graphic>
              <a:graphicData uri="http://schemas.openxmlformats.org/presentationml/2006/ole">
                <p:oleObj spid="_x0000_s723973" name="Equation" r:id="rId5" imgW="164880" imgH="190440" progId="Equation.DSMT4">
                  <p:embed/>
                </p:oleObj>
              </a:graphicData>
            </a:graphic>
          </p:graphicFrame>
          <p:graphicFrame>
            <p:nvGraphicFramePr>
              <p:cNvPr id="723974" name="Object 6"/>
              <p:cNvGraphicFramePr>
                <a:graphicFrameLocks noChangeAspect="1"/>
              </p:cNvGraphicFramePr>
              <p:nvPr/>
            </p:nvGraphicFramePr>
            <p:xfrm>
              <a:off x="798488" y="2417839"/>
              <a:ext cx="273050" cy="311150"/>
            </p:xfrm>
            <a:graphic>
              <a:graphicData uri="http://schemas.openxmlformats.org/presentationml/2006/ole">
                <p:oleObj spid="_x0000_s723974" name="Equation" r:id="rId6" imgW="164880" imgH="190440" progId="Equation.DSMT4">
                  <p:embed/>
                </p:oleObj>
              </a:graphicData>
            </a:graphic>
          </p:graphicFrame>
        </p:grpSp>
        <p:graphicFrame>
          <p:nvGraphicFramePr>
            <p:cNvPr id="723975" name="Object 7"/>
            <p:cNvGraphicFramePr>
              <a:graphicFrameLocks noChangeAspect="1"/>
            </p:cNvGraphicFramePr>
            <p:nvPr/>
          </p:nvGraphicFramePr>
          <p:xfrm>
            <a:off x="2520186" y="785813"/>
            <a:ext cx="2109788" cy="644525"/>
          </p:xfrm>
          <a:graphic>
            <a:graphicData uri="http://schemas.openxmlformats.org/presentationml/2006/ole">
              <p:oleObj spid="_x0000_s723975" name="Equation" r:id="rId7" imgW="1269720" imgH="393480" progId="Equation.DSMT4">
                <p:embed/>
              </p:oleObj>
            </a:graphicData>
          </a:graphic>
        </p:graphicFrame>
      </p:grpSp>
      <p:grpSp>
        <p:nvGrpSpPr>
          <p:cNvPr id="246" name="그룹 245"/>
          <p:cNvGrpSpPr/>
          <p:nvPr/>
        </p:nvGrpSpPr>
        <p:grpSpPr>
          <a:xfrm>
            <a:off x="107950" y="3355214"/>
            <a:ext cx="8856663" cy="2405829"/>
            <a:chOff x="107950" y="3355214"/>
            <a:chExt cx="8856663" cy="2405829"/>
          </a:xfrm>
        </p:grpSpPr>
        <p:sp>
          <p:nvSpPr>
            <p:cNvPr id="160" name="Text Box 60"/>
            <p:cNvSpPr txBox="1">
              <a:spLocks noChangeArrowheads="1"/>
            </p:cNvSpPr>
            <p:nvPr/>
          </p:nvSpPr>
          <p:spPr bwMode="auto">
            <a:xfrm>
              <a:off x="571472" y="3355214"/>
              <a:ext cx="4032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</a:rPr>
                <a:t>표본의 크기 </a:t>
              </a:r>
              <a:r>
                <a:rPr lang="en-US" altLang="ko-KR" dirty="0" smtClean="0">
                  <a:latin typeface="Book Antiqua" pitchFamily="18" charset="0"/>
                </a:rPr>
                <a:t>: </a:t>
              </a:r>
              <a:r>
                <a:rPr lang="en-US" altLang="ko-KR" i="1" dirty="0" smtClean="0">
                  <a:latin typeface="Book Antiqua" pitchFamily="18" charset="0"/>
                </a:rPr>
                <a:t>n = 5</a:t>
              </a:r>
              <a:r>
                <a:rPr lang="ko-KR" altLang="en-US" dirty="0" smtClean="0">
                  <a:latin typeface="Book Antiqua" pitchFamily="18" charset="0"/>
                </a:rPr>
                <a:t>인 경우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endParaRPr lang="en-US" altLang="ko-KR" dirty="0">
                <a:latin typeface="Book Antiqua" pitchFamily="18" charset="0"/>
              </a:endParaRPr>
            </a:p>
          </p:txBody>
        </p:sp>
        <p:sp>
          <p:nvSpPr>
            <p:cNvPr id="161" name="Text Box 283"/>
            <p:cNvSpPr txBox="1">
              <a:spLocks noChangeArrowheads="1"/>
            </p:cNvSpPr>
            <p:nvPr/>
          </p:nvSpPr>
          <p:spPr bwMode="auto">
            <a:xfrm>
              <a:off x="971550" y="3848105"/>
              <a:ext cx="1600186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dirty="0" smtClean="0">
                  <a:latin typeface="Book Antiqua" pitchFamily="18" charset="0"/>
                  <a:ea typeface="굴림" pitchFamily="50" charset="-127"/>
                </a:rPr>
                <a:t>의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확률분포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</a:p>
          </p:txBody>
        </p:sp>
        <p:graphicFrame>
          <p:nvGraphicFramePr>
            <p:cNvPr id="162" name="Object 4"/>
            <p:cNvGraphicFramePr>
              <a:graphicFrameLocks noChangeAspect="1"/>
            </p:cNvGraphicFramePr>
            <p:nvPr/>
          </p:nvGraphicFramePr>
          <p:xfrm>
            <a:off x="785786" y="3859208"/>
            <a:ext cx="273050" cy="311150"/>
          </p:xfrm>
          <a:graphic>
            <a:graphicData uri="http://schemas.openxmlformats.org/presentationml/2006/ole">
              <p:oleObj spid="_x0000_s723970" name="Equation" r:id="rId8" imgW="164880" imgH="190440" progId="Equation.DSMT4">
                <p:embed/>
              </p:oleObj>
            </a:graphicData>
          </a:graphic>
        </p:graphicFrame>
        <p:grpSp>
          <p:nvGrpSpPr>
            <p:cNvPr id="255" name="그룹 254"/>
            <p:cNvGrpSpPr/>
            <p:nvPr/>
          </p:nvGrpSpPr>
          <p:grpSpPr>
            <a:xfrm>
              <a:off x="107950" y="4286256"/>
              <a:ext cx="8856663" cy="1474787"/>
              <a:chOff x="107950" y="4357694"/>
              <a:chExt cx="8856663" cy="1474787"/>
            </a:xfrm>
          </p:grpSpPr>
          <p:sp>
            <p:nvSpPr>
              <p:cNvPr id="164" name="AutoShape 114" descr="PIC23"/>
              <p:cNvSpPr>
                <a:spLocks noChangeAspect="1" noChangeArrowheads="1"/>
              </p:cNvSpPr>
              <p:nvPr/>
            </p:nvSpPr>
            <p:spPr bwMode="auto">
              <a:xfrm>
                <a:off x="133350" y="4432306"/>
                <a:ext cx="142875" cy="161925"/>
              </a:xfrm>
              <a:prstGeom prst="rect">
                <a:avLst/>
              </a:prstGeom>
              <a:solidFill>
                <a:srgbClr val="CDCDCD"/>
              </a:solid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165" name="Rectangle 716"/>
              <p:cNvSpPr>
                <a:spLocks noChangeArrowheads="1"/>
              </p:cNvSpPr>
              <p:nvPr/>
            </p:nvSpPr>
            <p:spPr bwMode="auto">
              <a:xfrm>
                <a:off x="8324850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0.0001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66" name="Rectangle 715"/>
              <p:cNvSpPr>
                <a:spLocks noChangeArrowheads="1"/>
              </p:cNvSpPr>
              <p:nvPr/>
            </p:nvSpPr>
            <p:spPr bwMode="auto">
              <a:xfrm>
                <a:off x="7683500" y="5464181"/>
                <a:ext cx="641350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0.0006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67" name="Rectangle 714"/>
              <p:cNvSpPr>
                <a:spLocks noChangeArrowheads="1"/>
              </p:cNvSpPr>
              <p:nvPr/>
            </p:nvSpPr>
            <p:spPr bwMode="auto">
              <a:xfrm>
                <a:off x="7043738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0.0019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68" name="Rectangle 713"/>
              <p:cNvSpPr>
                <a:spLocks noChangeArrowheads="1"/>
              </p:cNvSpPr>
              <p:nvPr/>
            </p:nvSpPr>
            <p:spPr bwMode="auto">
              <a:xfrm>
                <a:off x="6403975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0.0045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69" name="Rectangle 712"/>
              <p:cNvSpPr>
                <a:spLocks noChangeArrowheads="1"/>
              </p:cNvSpPr>
              <p:nvPr/>
            </p:nvSpPr>
            <p:spPr bwMode="auto">
              <a:xfrm>
                <a:off x="5762625" y="5464181"/>
                <a:ext cx="641350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0.0090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0" name="Rectangle 711"/>
              <p:cNvSpPr>
                <a:spLocks noChangeArrowheads="1"/>
              </p:cNvSpPr>
              <p:nvPr/>
            </p:nvSpPr>
            <p:spPr bwMode="auto">
              <a:xfrm>
                <a:off x="5122863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0.0162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1" name="Rectangle 710"/>
              <p:cNvSpPr>
                <a:spLocks noChangeArrowheads="1"/>
              </p:cNvSpPr>
              <p:nvPr/>
            </p:nvSpPr>
            <p:spPr bwMode="auto">
              <a:xfrm>
                <a:off x="4483100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0.0264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2" name="Rectangle 709"/>
              <p:cNvSpPr>
                <a:spLocks noChangeArrowheads="1"/>
              </p:cNvSpPr>
              <p:nvPr/>
            </p:nvSpPr>
            <p:spPr bwMode="auto">
              <a:xfrm>
                <a:off x="3841750" y="5464181"/>
                <a:ext cx="641350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0.039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3" name="Rectangle 708"/>
              <p:cNvSpPr>
                <a:spLocks noChangeArrowheads="1"/>
              </p:cNvSpPr>
              <p:nvPr/>
            </p:nvSpPr>
            <p:spPr bwMode="auto">
              <a:xfrm>
                <a:off x="3201988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0.0541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4" name="Rectangle 707"/>
              <p:cNvSpPr>
                <a:spLocks noChangeArrowheads="1"/>
              </p:cNvSpPr>
              <p:nvPr/>
            </p:nvSpPr>
            <p:spPr bwMode="auto">
              <a:xfrm>
                <a:off x="2560638" y="5464181"/>
                <a:ext cx="641350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0.0693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5" name="Rectangle 706"/>
              <p:cNvSpPr>
                <a:spLocks noChangeArrowheads="1"/>
              </p:cNvSpPr>
              <p:nvPr/>
            </p:nvSpPr>
            <p:spPr bwMode="auto">
              <a:xfrm>
                <a:off x="1920875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0.0838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6" name="Rectangle 705"/>
              <p:cNvSpPr>
                <a:spLocks noChangeArrowheads="1"/>
              </p:cNvSpPr>
              <p:nvPr/>
            </p:nvSpPr>
            <p:spPr bwMode="auto">
              <a:xfrm>
                <a:off x="1281113" y="5464181"/>
                <a:ext cx="63976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0.0945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7" name="Rectangle 704"/>
              <p:cNvSpPr>
                <a:spLocks noChangeArrowheads="1"/>
              </p:cNvSpPr>
              <p:nvPr/>
            </p:nvSpPr>
            <p:spPr bwMode="auto">
              <a:xfrm>
                <a:off x="639763" y="5464181"/>
                <a:ext cx="641350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0.1002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78" name="Rectangle 703"/>
              <p:cNvSpPr>
                <a:spLocks noChangeArrowheads="1"/>
              </p:cNvSpPr>
              <p:nvPr/>
            </p:nvSpPr>
            <p:spPr bwMode="auto">
              <a:xfrm>
                <a:off x="107950" y="5464181"/>
                <a:ext cx="531813" cy="368300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ko-KR" altLang="en-US" sz="1300">
                    <a:solidFill>
                      <a:srgbClr val="000000"/>
                    </a:solidFill>
                    <a:latin typeface="Book Antiqua" pitchFamily="18" charset="0"/>
                    <a:ea typeface="굴림" pitchFamily="50" charset="-127"/>
                  </a:rPr>
                  <a:t>확률 </a:t>
                </a:r>
                <a:r>
                  <a:rPr lang="ko-KR" altLang="en-US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 </a:t>
                </a:r>
              </a:p>
            </p:txBody>
          </p:sp>
          <p:sp>
            <p:nvSpPr>
              <p:cNvPr id="179" name="Rectangle 702"/>
              <p:cNvSpPr>
                <a:spLocks noChangeArrowheads="1"/>
              </p:cNvSpPr>
              <p:nvPr/>
            </p:nvSpPr>
            <p:spPr bwMode="auto">
              <a:xfrm>
                <a:off x="8324850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6.0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0" name="Rectangle 701"/>
              <p:cNvSpPr>
                <a:spLocks noChangeArrowheads="1"/>
              </p:cNvSpPr>
              <p:nvPr/>
            </p:nvSpPr>
            <p:spPr bwMode="auto">
              <a:xfrm>
                <a:off x="7683500" y="5095881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1" name="Rectangle 700"/>
              <p:cNvSpPr>
                <a:spLocks noChangeArrowheads="1"/>
              </p:cNvSpPr>
              <p:nvPr/>
            </p:nvSpPr>
            <p:spPr bwMode="auto">
              <a:xfrm>
                <a:off x="7043738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2" name="Rectangle 699"/>
              <p:cNvSpPr>
                <a:spLocks noChangeArrowheads="1"/>
              </p:cNvSpPr>
              <p:nvPr/>
            </p:nvSpPr>
            <p:spPr bwMode="auto">
              <a:xfrm>
                <a:off x="6403975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3" name="Rectangle 698"/>
              <p:cNvSpPr>
                <a:spLocks noChangeArrowheads="1"/>
              </p:cNvSpPr>
              <p:nvPr/>
            </p:nvSpPr>
            <p:spPr bwMode="auto">
              <a:xfrm>
                <a:off x="5762625" y="5095881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4" name="Rectangle 697"/>
              <p:cNvSpPr>
                <a:spLocks noChangeArrowheads="1"/>
              </p:cNvSpPr>
              <p:nvPr/>
            </p:nvSpPr>
            <p:spPr bwMode="auto">
              <a:xfrm>
                <a:off x="5122863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5.0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5" name="Rectangle 696"/>
              <p:cNvSpPr>
                <a:spLocks noChangeArrowheads="1"/>
              </p:cNvSpPr>
              <p:nvPr/>
            </p:nvSpPr>
            <p:spPr bwMode="auto">
              <a:xfrm>
                <a:off x="4483100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6" name="Rectangle 695"/>
              <p:cNvSpPr>
                <a:spLocks noChangeArrowheads="1"/>
              </p:cNvSpPr>
              <p:nvPr/>
            </p:nvSpPr>
            <p:spPr bwMode="auto">
              <a:xfrm>
                <a:off x="3841750" y="5095881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7" name="Rectangle 694"/>
              <p:cNvSpPr>
                <a:spLocks noChangeArrowheads="1"/>
              </p:cNvSpPr>
              <p:nvPr/>
            </p:nvSpPr>
            <p:spPr bwMode="auto">
              <a:xfrm>
                <a:off x="3201988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8" name="Rectangle 693"/>
              <p:cNvSpPr>
                <a:spLocks noChangeArrowheads="1"/>
              </p:cNvSpPr>
              <p:nvPr/>
            </p:nvSpPr>
            <p:spPr bwMode="auto">
              <a:xfrm>
                <a:off x="2560638" y="5095881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89" name="Rectangle 692"/>
              <p:cNvSpPr>
                <a:spLocks noChangeArrowheads="1"/>
              </p:cNvSpPr>
              <p:nvPr/>
            </p:nvSpPr>
            <p:spPr bwMode="auto">
              <a:xfrm>
                <a:off x="1920875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4.0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0" name="Rectangle 691"/>
              <p:cNvSpPr>
                <a:spLocks noChangeArrowheads="1"/>
              </p:cNvSpPr>
              <p:nvPr/>
            </p:nvSpPr>
            <p:spPr bwMode="auto">
              <a:xfrm>
                <a:off x="1281113" y="5095881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1" name="Rectangle 690"/>
              <p:cNvSpPr>
                <a:spLocks noChangeArrowheads="1"/>
              </p:cNvSpPr>
              <p:nvPr/>
            </p:nvSpPr>
            <p:spPr bwMode="auto">
              <a:xfrm>
                <a:off x="639763" y="5095881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2" name="Rectangle 689"/>
              <p:cNvSpPr>
                <a:spLocks noChangeArrowheads="1"/>
              </p:cNvSpPr>
              <p:nvPr/>
            </p:nvSpPr>
            <p:spPr bwMode="auto">
              <a:xfrm>
                <a:off x="107950" y="5095881"/>
                <a:ext cx="53181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ko-KR" sz="13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endParaRPr>
              </a:p>
            </p:txBody>
          </p:sp>
          <p:sp>
            <p:nvSpPr>
              <p:cNvPr id="193" name="Rectangle 688"/>
              <p:cNvSpPr>
                <a:spLocks noChangeArrowheads="1"/>
              </p:cNvSpPr>
              <p:nvPr/>
            </p:nvSpPr>
            <p:spPr bwMode="auto">
              <a:xfrm>
                <a:off x="8324850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0.1002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4" name="Rectangle 687"/>
              <p:cNvSpPr>
                <a:spLocks noChangeArrowheads="1"/>
              </p:cNvSpPr>
              <p:nvPr/>
            </p:nvSpPr>
            <p:spPr bwMode="auto">
              <a:xfrm>
                <a:off x="7683500" y="4725994"/>
                <a:ext cx="641350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0.0945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5" name="Rectangle 686"/>
              <p:cNvSpPr>
                <a:spLocks noChangeArrowheads="1"/>
              </p:cNvSpPr>
              <p:nvPr/>
            </p:nvSpPr>
            <p:spPr bwMode="auto">
              <a:xfrm>
                <a:off x="7043738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0.0838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6" name="Rectangle 685"/>
              <p:cNvSpPr>
                <a:spLocks noChangeArrowheads="1"/>
              </p:cNvSpPr>
              <p:nvPr/>
            </p:nvSpPr>
            <p:spPr bwMode="auto">
              <a:xfrm>
                <a:off x="6403975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0.0693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7" name="Rectangle 684"/>
              <p:cNvSpPr>
                <a:spLocks noChangeArrowheads="1"/>
              </p:cNvSpPr>
              <p:nvPr/>
            </p:nvSpPr>
            <p:spPr bwMode="auto">
              <a:xfrm>
                <a:off x="5762625" y="4725994"/>
                <a:ext cx="641350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0.0541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8" name="Rectangle 683"/>
              <p:cNvSpPr>
                <a:spLocks noChangeArrowheads="1"/>
              </p:cNvSpPr>
              <p:nvPr/>
            </p:nvSpPr>
            <p:spPr bwMode="auto">
              <a:xfrm>
                <a:off x="5122863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0.0398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199" name="Rectangle 682"/>
              <p:cNvSpPr>
                <a:spLocks noChangeArrowheads="1"/>
              </p:cNvSpPr>
              <p:nvPr/>
            </p:nvSpPr>
            <p:spPr bwMode="auto">
              <a:xfrm>
                <a:off x="4483100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0.0264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0" name="Rectangle 681"/>
              <p:cNvSpPr>
                <a:spLocks noChangeArrowheads="1"/>
              </p:cNvSpPr>
              <p:nvPr/>
            </p:nvSpPr>
            <p:spPr bwMode="auto">
              <a:xfrm>
                <a:off x="3841750" y="4725994"/>
                <a:ext cx="641350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0.0162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1" name="Rectangle 680"/>
              <p:cNvSpPr>
                <a:spLocks noChangeArrowheads="1"/>
              </p:cNvSpPr>
              <p:nvPr/>
            </p:nvSpPr>
            <p:spPr bwMode="auto">
              <a:xfrm>
                <a:off x="3201988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0.0090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2" name="Rectangle 679"/>
              <p:cNvSpPr>
                <a:spLocks noChangeArrowheads="1"/>
              </p:cNvSpPr>
              <p:nvPr/>
            </p:nvSpPr>
            <p:spPr bwMode="auto">
              <a:xfrm>
                <a:off x="2560638" y="4725994"/>
                <a:ext cx="641350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0.0045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3" name="Rectangle 678"/>
              <p:cNvSpPr>
                <a:spLocks noChangeArrowheads="1"/>
              </p:cNvSpPr>
              <p:nvPr/>
            </p:nvSpPr>
            <p:spPr bwMode="auto">
              <a:xfrm>
                <a:off x="1920875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0.0019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4" name="Rectangle 677"/>
              <p:cNvSpPr>
                <a:spLocks noChangeArrowheads="1"/>
              </p:cNvSpPr>
              <p:nvPr/>
            </p:nvSpPr>
            <p:spPr bwMode="auto">
              <a:xfrm>
                <a:off x="1281113" y="4725994"/>
                <a:ext cx="63976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0.0006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5" name="Rectangle 676"/>
              <p:cNvSpPr>
                <a:spLocks noChangeArrowheads="1"/>
              </p:cNvSpPr>
              <p:nvPr/>
            </p:nvSpPr>
            <p:spPr bwMode="auto">
              <a:xfrm>
                <a:off x="639763" y="4725994"/>
                <a:ext cx="641350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0.0001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6" name="Rectangle 675"/>
              <p:cNvSpPr>
                <a:spLocks noChangeArrowheads="1"/>
              </p:cNvSpPr>
              <p:nvPr/>
            </p:nvSpPr>
            <p:spPr bwMode="auto">
              <a:xfrm>
                <a:off x="107950" y="4725994"/>
                <a:ext cx="531813" cy="369887"/>
              </a:xfrm>
              <a:prstGeom prst="rect">
                <a:avLst/>
              </a:prstGeom>
              <a:solidFill>
                <a:srgbClr val="89B9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ko-KR" altLang="en-US" sz="1300">
                    <a:solidFill>
                      <a:srgbClr val="000000"/>
                    </a:solidFill>
                    <a:latin typeface="Book Antiqua" pitchFamily="18" charset="0"/>
                    <a:ea typeface="굴림" pitchFamily="50" charset="-127"/>
                  </a:rPr>
                  <a:t>확률</a:t>
                </a:r>
                <a:r>
                  <a:rPr lang="ko-KR" altLang="en-US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  </a:t>
                </a:r>
              </a:p>
            </p:txBody>
          </p:sp>
          <p:sp>
            <p:nvSpPr>
              <p:cNvPr id="207" name="Rectangle 674"/>
              <p:cNvSpPr>
                <a:spLocks noChangeArrowheads="1"/>
              </p:cNvSpPr>
              <p:nvPr/>
            </p:nvSpPr>
            <p:spPr bwMode="auto">
              <a:xfrm>
                <a:off x="8324850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8" name="Rectangle 673"/>
              <p:cNvSpPr>
                <a:spLocks noChangeArrowheads="1"/>
              </p:cNvSpPr>
              <p:nvPr/>
            </p:nvSpPr>
            <p:spPr bwMode="auto">
              <a:xfrm>
                <a:off x="7683500" y="4357694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09" name="Rectangle 672"/>
              <p:cNvSpPr>
                <a:spLocks noChangeArrowheads="1"/>
              </p:cNvSpPr>
              <p:nvPr/>
            </p:nvSpPr>
            <p:spPr bwMode="auto">
              <a:xfrm>
                <a:off x="7043738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3.0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0" name="Rectangle 671"/>
              <p:cNvSpPr>
                <a:spLocks noChangeArrowheads="1"/>
              </p:cNvSpPr>
              <p:nvPr/>
            </p:nvSpPr>
            <p:spPr bwMode="auto">
              <a:xfrm>
                <a:off x="6403975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1" name="Rectangle 670"/>
              <p:cNvSpPr>
                <a:spLocks noChangeArrowheads="1"/>
              </p:cNvSpPr>
              <p:nvPr/>
            </p:nvSpPr>
            <p:spPr bwMode="auto">
              <a:xfrm>
                <a:off x="5762625" y="4357694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2" name="Rectangle 669"/>
              <p:cNvSpPr>
                <a:spLocks noChangeArrowheads="1"/>
              </p:cNvSpPr>
              <p:nvPr/>
            </p:nvSpPr>
            <p:spPr bwMode="auto">
              <a:xfrm>
                <a:off x="5122863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3" name="Rectangle 668"/>
              <p:cNvSpPr>
                <a:spLocks noChangeArrowheads="1"/>
              </p:cNvSpPr>
              <p:nvPr/>
            </p:nvSpPr>
            <p:spPr bwMode="auto">
              <a:xfrm>
                <a:off x="4483100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4" name="Rectangle 667"/>
              <p:cNvSpPr>
                <a:spLocks noChangeArrowheads="1"/>
              </p:cNvSpPr>
              <p:nvPr/>
            </p:nvSpPr>
            <p:spPr bwMode="auto">
              <a:xfrm>
                <a:off x="3841750" y="4357694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2.0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5" name="Rectangle 666"/>
              <p:cNvSpPr>
                <a:spLocks noChangeArrowheads="1"/>
              </p:cNvSpPr>
              <p:nvPr/>
            </p:nvSpPr>
            <p:spPr bwMode="auto">
              <a:xfrm>
                <a:off x="3201988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1.8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6" name="Rectangle 665"/>
              <p:cNvSpPr>
                <a:spLocks noChangeArrowheads="1"/>
              </p:cNvSpPr>
              <p:nvPr/>
            </p:nvSpPr>
            <p:spPr bwMode="auto">
              <a:xfrm>
                <a:off x="2560638" y="4357694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1.6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7" name="Rectangle 664"/>
              <p:cNvSpPr>
                <a:spLocks noChangeArrowheads="1"/>
              </p:cNvSpPr>
              <p:nvPr/>
            </p:nvSpPr>
            <p:spPr bwMode="auto">
              <a:xfrm>
                <a:off x="1920875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1.4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8" name="Rectangle 663"/>
              <p:cNvSpPr>
                <a:spLocks noChangeArrowheads="1"/>
              </p:cNvSpPr>
              <p:nvPr/>
            </p:nvSpPr>
            <p:spPr bwMode="auto">
              <a:xfrm>
                <a:off x="1281113" y="4357694"/>
                <a:ext cx="63976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1.2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19" name="Rectangle 662"/>
              <p:cNvSpPr>
                <a:spLocks noChangeArrowheads="1"/>
              </p:cNvSpPr>
              <p:nvPr/>
            </p:nvSpPr>
            <p:spPr bwMode="auto">
              <a:xfrm>
                <a:off x="639763" y="4357694"/>
                <a:ext cx="641350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sz="1300" b="1" i="1">
                    <a:solidFill>
                      <a:srgbClr val="000000"/>
                    </a:solidFill>
                    <a:latin typeface="Book Antiqua" pitchFamily="18" charset="0"/>
                    <a:ea typeface="한양신명조"/>
                    <a:cs typeface="한양신명조"/>
                  </a:rPr>
                  <a:t>1.0</a:t>
                </a:r>
                <a:endParaRPr lang="en-US" altLang="ko-KR" sz="1300" b="1" i="1">
                  <a:latin typeface="Book Antiqua" pitchFamily="18" charset="0"/>
                  <a:ea typeface="굴림" pitchFamily="50" charset="-127"/>
                </a:endParaRPr>
              </a:p>
            </p:txBody>
          </p:sp>
          <p:sp>
            <p:nvSpPr>
              <p:cNvPr id="220" name="Rectangle 661"/>
              <p:cNvSpPr>
                <a:spLocks noChangeArrowheads="1"/>
              </p:cNvSpPr>
              <p:nvPr/>
            </p:nvSpPr>
            <p:spPr bwMode="auto">
              <a:xfrm>
                <a:off x="107950" y="4357694"/>
                <a:ext cx="531813" cy="368300"/>
              </a:xfrm>
              <a:prstGeom prst="rect">
                <a:avLst/>
              </a:prstGeom>
              <a:solidFill>
                <a:srgbClr val="CDCDCD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 lang="ko-KR" altLang="ko-KR" sz="1300" b="1" i="1">
                  <a:solidFill>
                    <a:srgbClr val="000000"/>
                  </a:solidFill>
                  <a:latin typeface="Book Antiqua" pitchFamily="18" charset="0"/>
                  <a:ea typeface="한양신명조"/>
                  <a:cs typeface="한양신명조"/>
                </a:endParaRPr>
              </a:p>
            </p:txBody>
          </p:sp>
          <p:sp>
            <p:nvSpPr>
              <p:cNvPr id="221" name="Line 723"/>
              <p:cNvSpPr>
                <a:spLocks noChangeShapeType="1"/>
              </p:cNvSpPr>
              <p:nvPr/>
            </p:nvSpPr>
            <p:spPr bwMode="auto">
              <a:xfrm>
                <a:off x="107950" y="4725994"/>
                <a:ext cx="885666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2" name="Line 725"/>
              <p:cNvSpPr>
                <a:spLocks noChangeShapeType="1"/>
              </p:cNvSpPr>
              <p:nvPr/>
            </p:nvSpPr>
            <p:spPr bwMode="auto">
              <a:xfrm>
                <a:off x="639763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3" name="Line 728"/>
              <p:cNvSpPr>
                <a:spLocks noChangeShapeType="1"/>
              </p:cNvSpPr>
              <p:nvPr/>
            </p:nvSpPr>
            <p:spPr bwMode="auto">
              <a:xfrm>
                <a:off x="1281113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4" name="Line 731"/>
              <p:cNvSpPr>
                <a:spLocks noChangeShapeType="1"/>
              </p:cNvSpPr>
              <p:nvPr/>
            </p:nvSpPr>
            <p:spPr bwMode="auto">
              <a:xfrm>
                <a:off x="1920875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5" name="Line 734"/>
              <p:cNvSpPr>
                <a:spLocks noChangeShapeType="1"/>
              </p:cNvSpPr>
              <p:nvPr/>
            </p:nvSpPr>
            <p:spPr bwMode="auto">
              <a:xfrm>
                <a:off x="2560638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6" name="Line 737"/>
              <p:cNvSpPr>
                <a:spLocks noChangeShapeType="1"/>
              </p:cNvSpPr>
              <p:nvPr/>
            </p:nvSpPr>
            <p:spPr bwMode="auto">
              <a:xfrm>
                <a:off x="3201988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7" name="Line 740"/>
              <p:cNvSpPr>
                <a:spLocks noChangeShapeType="1"/>
              </p:cNvSpPr>
              <p:nvPr/>
            </p:nvSpPr>
            <p:spPr bwMode="auto">
              <a:xfrm>
                <a:off x="3841750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8" name="Line 743"/>
              <p:cNvSpPr>
                <a:spLocks noChangeShapeType="1"/>
              </p:cNvSpPr>
              <p:nvPr/>
            </p:nvSpPr>
            <p:spPr bwMode="auto">
              <a:xfrm>
                <a:off x="4483100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29" name="Line 746"/>
              <p:cNvSpPr>
                <a:spLocks noChangeShapeType="1"/>
              </p:cNvSpPr>
              <p:nvPr/>
            </p:nvSpPr>
            <p:spPr bwMode="auto">
              <a:xfrm>
                <a:off x="5122863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0" name="Line 749"/>
              <p:cNvSpPr>
                <a:spLocks noChangeShapeType="1"/>
              </p:cNvSpPr>
              <p:nvPr/>
            </p:nvSpPr>
            <p:spPr bwMode="auto">
              <a:xfrm>
                <a:off x="5762625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1" name="Line 752"/>
              <p:cNvSpPr>
                <a:spLocks noChangeShapeType="1"/>
              </p:cNvSpPr>
              <p:nvPr/>
            </p:nvSpPr>
            <p:spPr bwMode="auto">
              <a:xfrm>
                <a:off x="6403975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2" name="Line 755"/>
              <p:cNvSpPr>
                <a:spLocks noChangeShapeType="1"/>
              </p:cNvSpPr>
              <p:nvPr/>
            </p:nvSpPr>
            <p:spPr bwMode="auto">
              <a:xfrm>
                <a:off x="7043738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3" name="Line 758"/>
              <p:cNvSpPr>
                <a:spLocks noChangeShapeType="1"/>
              </p:cNvSpPr>
              <p:nvPr/>
            </p:nvSpPr>
            <p:spPr bwMode="auto">
              <a:xfrm>
                <a:off x="7683500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4" name="Line 761"/>
              <p:cNvSpPr>
                <a:spLocks noChangeShapeType="1"/>
              </p:cNvSpPr>
              <p:nvPr/>
            </p:nvSpPr>
            <p:spPr bwMode="auto">
              <a:xfrm>
                <a:off x="8324850" y="4357694"/>
                <a:ext cx="0" cy="1474787"/>
              </a:xfrm>
              <a:prstGeom prst="line">
                <a:avLst/>
              </a:prstGeom>
              <a:noFill/>
              <a:ln w="31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5" name="Line 765"/>
              <p:cNvSpPr>
                <a:spLocks noChangeShapeType="1"/>
              </p:cNvSpPr>
              <p:nvPr/>
            </p:nvSpPr>
            <p:spPr bwMode="auto">
              <a:xfrm>
                <a:off x="107950" y="5095881"/>
                <a:ext cx="885666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6" name="Line 833"/>
              <p:cNvSpPr>
                <a:spLocks noChangeShapeType="1"/>
              </p:cNvSpPr>
              <p:nvPr/>
            </p:nvSpPr>
            <p:spPr bwMode="auto">
              <a:xfrm>
                <a:off x="107950" y="5464181"/>
                <a:ext cx="885666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7" name="Line 717"/>
              <p:cNvSpPr>
                <a:spLocks noChangeShapeType="1"/>
              </p:cNvSpPr>
              <p:nvPr/>
            </p:nvSpPr>
            <p:spPr bwMode="auto">
              <a:xfrm>
                <a:off x="107950" y="4357694"/>
                <a:ext cx="8856663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8" name="Line 718"/>
              <p:cNvSpPr>
                <a:spLocks noChangeShapeType="1"/>
              </p:cNvSpPr>
              <p:nvPr/>
            </p:nvSpPr>
            <p:spPr bwMode="auto">
              <a:xfrm>
                <a:off x="107950" y="5832481"/>
                <a:ext cx="8856663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39" name="Line 1095"/>
              <p:cNvSpPr>
                <a:spLocks noChangeShapeType="1"/>
              </p:cNvSpPr>
              <p:nvPr/>
            </p:nvSpPr>
            <p:spPr bwMode="auto">
              <a:xfrm>
                <a:off x="107950" y="4725994"/>
                <a:ext cx="0" cy="73818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40" name="Line 719"/>
              <p:cNvSpPr>
                <a:spLocks noChangeShapeType="1"/>
              </p:cNvSpPr>
              <p:nvPr/>
            </p:nvSpPr>
            <p:spPr bwMode="auto">
              <a:xfrm>
                <a:off x="107950" y="4357694"/>
                <a:ext cx="0" cy="36830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41" name="Line 1135"/>
              <p:cNvSpPr>
                <a:spLocks noChangeShapeType="1"/>
              </p:cNvSpPr>
              <p:nvPr/>
            </p:nvSpPr>
            <p:spPr bwMode="auto">
              <a:xfrm>
                <a:off x="8964613" y="4725994"/>
                <a:ext cx="0" cy="73818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42" name="Line 720"/>
              <p:cNvSpPr>
                <a:spLocks noChangeShapeType="1"/>
              </p:cNvSpPr>
              <p:nvPr/>
            </p:nvSpPr>
            <p:spPr bwMode="auto">
              <a:xfrm>
                <a:off x="8964613" y="4357694"/>
                <a:ext cx="0" cy="36830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43" name="Line 1138"/>
              <p:cNvSpPr>
                <a:spLocks noChangeShapeType="1"/>
              </p:cNvSpPr>
              <p:nvPr/>
            </p:nvSpPr>
            <p:spPr bwMode="auto">
              <a:xfrm>
                <a:off x="107950" y="5464181"/>
                <a:ext cx="0" cy="36830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sp>
            <p:nvSpPr>
              <p:cNvPr id="244" name="Line 1190"/>
              <p:cNvSpPr>
                <a:spLocks noChangeShapeType="1"/>
              </p:cNvSpPr>
              <p:nvPr/>
            </p:nvSpPr>
            <p:spPr bwMode="auto">
              <a:xfrm>
                <a:off x="8964613" y="5464181"/>
                <a:ext cx="0" cy="36830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ko-KR" altLang="en-US">
                  <a:latin typeface="Book Antiqua" pitchFamily="18" charset="0"/>
                </a:endParaRPr>
              </a:p>
            </p:txBody>
          </p:sp>
          <p:graphicFrame>
            <p:nvGraphicFramePr>
              <p:cNvPr id="723971" name="Object 3"/>
              <p:cNvGraphicFramePr>
                <a:graphicFrameLocks noChangeAspect="1"/>
              </p:cNvGraphicFramePr>
              <p:nvPr/>
            </p:nvGraphicFramePr>
            <p:xfrm>
              <a:off x="224076" y="4373563"/>
              <a:ext cx="273050" cy="311150"/>
            </p:xfrm>
            <a:graphic>
              <a:graphicData uri="http://schemas.openxmlformats.org/presentationml/2006/ole">
                <p:oleObj spid="_x0000_s723971" name="Equation" r:id="rId9" imgW="164880" imgH="190440" progId="Equation.DSMT4">
                  <p:embed/>
                </p:oleObj>
              </a:graphicData>
            </a:graphic>
          </p:graphicFrame>
          <p:graphicFrame>
            <p:nvGraphicFramePr>
              <p:cNvPr id="723972" name="Object 4"/>
              <p:cNvGraphicFramePr>
                <a:graphicFrameLocks noChangeAspect="1"/>
              </p:cNvGraphicFramePr>
              <p:nvPr/>
            </p:nvGraphicFramePr>
            <p:xfrm>
              <a:off x="224076" y="5168900"/>
              <a:ext cx="273050" cy="311150"/>
            </p:xfrm>
            <a:graphic>
              <a:graphicData uri="http://schemas.openxmlformats.org/presentationml/2006/ole">
                <p:oleObj spid="_x0000_s723972" name="Equation" r:id="rId10" imgW="164880" imgH="190440" progId="Equation.DSMT4">
                  <p:embed/>
                </p:oleObj>
              </a:graphicData>
            </a:graphic>
          </p:graphicFrame>
        </p:grpSp>
        <p:graphicFrame>
          <p:nvGraphicFramePr>
            <p:cNvPr id="723976" name="Object 8"/>
            <p:cNvGraphicFramePr>
              <a:graphicFrameLocks noChangeAspect="1"/>
            </p:cNvGraphicFramePr>
            <p:nvPr/>
          </p:nvGraphicFramePr>
          <p:xfrm>
            <a:off x="2488851" y="3641725"/>
            <a:ext cx="2574925" cy="644525"/>
          </p:xfrm>
          <a:graphic>
            <a:graphicData uri="http://schemas.openxmlformats.org/presentationml/2006/ole">
              <p:oleObj spid="_x0000_s723976" name="Equation" r:id="rId11" imgW="1549080" imgH="393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Box 8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2" y="1268414"/>
            <a:ext cx="7821637" cy="435333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5976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>
                <a:latin typeface="Book Antiqua" pitchFamily="18" charset="0"/>
              </a:rPr>
              <a:t>● </a:t>
            </a:r>
            <a:r>
              <a:rPr lang="ko-KR" altLang="en-US">
                <a:latin typeface="Book Antiqua" pitchFamily="18" charset="0"/>
              </a:rPr>
              <a:t>모집단분포와 크기에 따른 표본평균의 분포 비교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5857884" y="4013211"/>
            <a:ext cx="2714644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i="1" dirty="0">
                <a:latin typeface="Book Antiqua" pitchFamily="18" charset="0"/>
              </a:rPr>
              <a:t>n</a:t>
            </a:r>
            <a:r>
              <a:rPr lang="ko-KR" altLang="en-US" dirty="0">
                <a:latin typeface="Book Antiqua" pitchFamily="18" charset="0"/>
              </a:rPr>
              <a:t>이 커질수록 표본평균의 분포는 종모양에 가까워진다</a:t>
            </a:r>
            <a:r>
              <a:rPr lang="en-US" altLang="ko-KR" dirty="0">
                <a:latin typeface="Book Antiqua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67828" y="3929066"/>
            <a:ext cx="1918552" cy="92869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 Box 3"/>
          <p:cNvSpPr txBox="1">
            <a:spLocks noChangeArrowheads="1"/>
          </p:cNvSpPr>
          <p:nvPr/>
        </p:nvSpPr>
        <p:spPr bwMode="auto">
          <a:xfrm>
            <a:off x="571472" y="550861"/>
            <a:ext cx="7961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dirty="0">
                <a:latin typeface="Book Antiqua" pitchFamily="18" charset="0"/>
              </a:rPr>
              <a:t>● </a:t>
            </a:r>
            <a:r>
              <a:rPr lang="ko-KR" altLang="en-US" dirty="0" smtClean="0">
                <a:latin typeface="Book Antiqua" pitchFamily="18" charset="0"/>
              </a:rPr>
              <a:t>미지의 모집단분포에서 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인 표본을 선정할 때 </a:t>
            </a:r>
            <a:r>
              <a:rPr lang="ko-KR" altLang="en-US" dirty="0">
                <a:latin typeface="Book Antiqua" pitchFamily="18" charset="0"/>
              </a:rPr>
              <a:t>표본평균의 </a:t>
            </a:r>
            <a:r>
              <a:rPr lang="ko-KR" altLang="en-US" dirty="0" smtClean="0">
                <a:latin typeface="Book Antiqua" pitchFamily="18" charset="0"/>
              </a:rPr>
              <a:t>분포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9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9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2" name="TextBox 19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611188" y="1285871"/>
            <a:ext cx="7993062" cy="1643063"/>
            <a:chOff x="611188" y="549275"/>
            <a:chExt cx="7993062" cy="1643063"/>
          </a:xfrm>
        </p:grpSpPr>
        <p:sp>
          <p:nvSpPr>
            <p:cNvPr id="194" name="Text Box 269"/>
            <p:cNvSpPr txBox="1">
              <a:spLocks noChangeArrowheads="1"/>
            </p:cNvSpPr>
            <p:nvPr/>
          </p:nvSpPr>
          <p:spPr bwMode="auto">
            <a:xfrm>
              <a:off x="611188" y="549275"/>
              <a:ext cx="316865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f(x)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미지의 모집단 분포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모평균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 </a:t>
              </a: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l-GR" altLang="ko-KR" b="1" i="1" baseline="40000" dirty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ko-KR" altLang="en-US" dirty="0" err="1">
                  <a:latin typeface="Book Antiqua" pitchFamily="18" charset="0"/>
                  <a:ea typeface="굴림" pitchFamily="50" charset="-127"/>
                </a:rPr>
                <a:t>모분산</a:t>
              </a:r>
              <a:endParaRPr lang="ko-KR" altLang="el-GR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5" name="Rectangle 270"/>
            <p:cNvSpPr>
              <a:spLocks noChangeArrowheads="1"/>
            </p:cNvSpPr>
            <p:nvPr/>
          </p:nvSpPr>
          <p:spPr bwMode="auto">
            <a:xfrm>
              <a:off x="611188" y="1412875"/>
              <a:ext cx="3240087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E(X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 </a:t>
              </a: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Var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baseline="40000" dirty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,   </a:t>
              </a: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= 1, 2, 3, …, N</a:t>
              </a:r>
              <a:endParaRPr lang="en-US" altLang="ko-KR" i="1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6" name="Rectangle 271"/>
            <p:cNvSpPr>
              <a:spLocks noChangeArrowheads="1"/>
            </p:cNvSpPr>
            <p:nvPr/>
          </p:nvSpPr>
          <p:spPr bwMode="auto">
            <a:xfrm>
              <a:off x="6084888" y="765175"/>
              <a:ext cx="2519362" cy="119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~ </a:t>
              </a:r>
              <a:r>
                <a:rPr lang="en-US" altLang="ko-KR" dirty="0" err="1">
                  <a:latin typeface="Book Antiqua" pitchFamily="18" charset="0"/>
                  <a:ea typeface="굴림" pitchFamily="50" charset="-127"/>
                </a:rPr>
                <a:t>i.i.d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. f(x) 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,  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      </a:t>
              </a: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= 1, 2, 3, …, 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E(X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 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  </a:t>
              </a: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Var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baseline="40000" dirty="0" smtClean="0">
                  <a:latin typeface="Book Antiqua" pitchFamily="18" charset="0"/>
                  <a:ea typeface="굴림" pitchFamily="50" charset="-127"/>
                </a:rPr>
                <a:t>2</a:t>
              </a:r>
              <a:endParaRPr lang="en-US" altLang="ko-KR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7" name="AutoShape 272"/>
            <p:cNvSpPr>
              <a:spLocks/>
            </p:cNvSpPr>
            <p:nvPr/>
          </p:nvSpPr>
          <p:spPr bwMode="auto">
            <a:xfrm>
              <a:off x="3851275" y="620713"/>
              <a:ext cx="73025" cy="1512887"/>
            </a:xfrm>
            <a:prstGeom prst="rightBrace">
              <a:avLst>
                <a:gd name="adj1" fmla="val 17264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98" name="Text Box 273"/>
            <p:cNvSpPr txBox="1">
              <a:spLocks noChangeArrowheads="1"/>
            </p:cNvSpPr>
            <p:nvPr/>
          </p:nvSpPr>
          <p:spPr bwMode="auto">
            <a:xfrm>
              <a:off x="3924300" y="908050"/>
              <a:ext cx="172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크기 </a:t>
              </a:r>
              <a:r>
                <a:rPr lang="en-US" altLang="ko-KR" b="1" i="1">
                  <a:latin typeface="Book Antiqua" pitchFamily="18" charset="0"/>
                  <a:ea typeface="굴림" pitchFamily="50" charset="-127"/>
                </a:rPr>
                <a:t>n</a:t>
              </a: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인 표본</a:t>
              </a:r>
            </a:p>
          </p:txBody>
        </p:sp>
        <p:sp>
          <p:nvSpPr>
            <p:cNvPr id="199" name="AutoShape 275"/>
            <p:cNvSpPr>
              <a:spLocks/>
            </p:cNvSpPr>
            <p:nvPr/>
          </p:nvSpPr>
          <p:spPr bwMode="auto">
            <a:xfrm>
              <a:off x="6011863" y="765175"/>
              <a:ext cx="73025" cy="1223963"/>
            </a:xfrm>
            <a:prstGeom prst="leftBrace">
              <a:avLst>
                <a:gd name="adj1" fmla="val 13967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0" name="AutoShape 276"/>
            <p:cNvSpPr>
              <a:spLocks noChangeArrowheads="1"/>
            </p:cNvSpPr>
            <p:nvPr/>
          </p:nvSpPr>
          <p:spPr bwMode="auto">
            <a:xfrm>
              <a:off x="3995738" y="1196975"/>
              <a:ext cx="1944687" cy="287338"/>
            </a:xfrm>
            <a:prstGeom prst="rightArrow">
              <a:avLst>
                <a:gd name="adj1" fmla="val 50000"/>
                <a:gd name="adj2" fmla="val 169199"/>
              </a:avLst>
            </a:prstGeom>
            <a:solidFill>
              <a:srgbClr val="00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1" name="Text Box 279"/>
            <p:cNvSpPr txBox="1">
              <a:spLocks noChangeArrowheads="1"/>
            </p:cNvSpPr>
            <p:nvPr/>
          </p:nvSpPr>
          <p:spPr bwMode="auto">
            <a:xfrm>
              <a:off x="4067175" y="1484313"/>
              <a:ext cx="12969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>
                  <a:latin typeface="Book Antiqua" pitchFamily="18" charset="0"/>
                </a:rPr>
                <a:t>복원추출</a:t>
              </a:r>
            </a:p>
          </p:txBody>
        </p:sp>
      </p:grpSp>
      <p:sp>
        <p:nvSpPr>
          <p:cNvPr id="202" name="Text Box 282"/>
          <p:cNvSpPr txBox="1">
            <a:spLocks noChangeArrowheads="1"/>
          </p:cNvSpPr>
          <p:nvPr/>
        </p:nvSpPr>
        <p:spPr bwMode="auto">
          <a:xfrm>
            <a:off x="539750" y="3429000"/>
            <a:ext cx="662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66"/>
                </a:solidFill>
                <a:latin typeface="Book Antiqua" pitchFamily="18" charset="0"/>
                <a:ea typeface="굴림" pitchFamily="50" charset="-127"/>
              </a:rPr>
              <a:t>※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중심극한정리에 의하여 미지의 모집단 분포</a:t>
            </a:r>
            <a:r>
              <a:rPr lang="ko-KR" altLang="en-US" dirty="0">
                <a:latin typeface="Book Antiqua" pitchFamily="18" charset="0"/>
              </a:rPr>
              <a:t> </a:t>
            </a:r>
            <a:r>
              <a:rPr lang="en-US" altLang="ko-KR" i="1" dirty="0">
                <a:latin typeface="Book Antiqua" pitchFamily="18" charset="0"/>
              </a:rPr>
              <a:t>f(x)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에 대하여</a:t>
            </a:r>
          </a:p>
        </p:txBody>
      </p:sp>
      <p:graphicFrame>
        <p:nvGraphicFramePr>
          <p:cNvPr id="721921" name="Object 1"/>
          <p:cNvGraphicFramePr>
            <a:graphicFrameLocks noChangeAspect="1"/>
          </p:cNvGraphicFramePr>
          <p:nvPr/>
        </p:nvGraphicFramePr>
        <p:xfrm>
          <a:off x="3497267" y="4000504"/>
          <a:ext cx="1646237" cy="788988"/>
        </p:xfrm>
        <a:graphic>
          <a:graphicData uri="http://schemas.openxmlformats.org/presentationml/2006/ole">
            <p:oleObj spid="_x0000_s721921" name="Equation" r:id="rId4" imgW="990360" imgH="482400" progId="Equation.DSMT4">
              <p:embed/>
            </p:oleObj>
          </a:graphicData>
        </a:graphic>
      </p:graphicFrame>
      <p:grpSp>
        <p:nvGrpSpPr>
          <p:cNvPr id="215" name="그룹 214"/>
          <p:cNvGrpSpPr/>
          <p:nvPr/>
        </p:nvGrpSpPr>
        <p:grpSpPr>
          <a:xfrm>
            <a:off x="2000232" y="5072074"/>
            <a:ext cx="4857784" cy="857256"/>
            <a:chOff x="2000232" y="5000636"/>
            <a:chExt cx="4857784" cy="857256"/>
          </a:xfrm>
        </p:grpSpPr>
        <p:sp>
          <p:nvSpPr>
            <p:cNvPr id="214" name="직사각형 213"/>
            <p:cNvSpPr/>
            <p:nvPr/>
          </p:nvSpPr>
          <p:spPr>
            <a:xfrm>
              <a:off x="2000232" y="5000636"/>
              <a:ext cx="4857784" cy="857256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21922" name="Object 2"/>
            <p:cNvGraphicFramePr>
              <a:graphicFrameLocks noChangeAspect="1"/>
            </p:cNvGraphicFramePr>
            <p:nvPr/>
          </p:nvGraphicFramePr>
          <p:xfrm>
            <a:off x="2179653" y="5056188"/>
            <a:ext cx="4535487" cy="685800"/>
          </p:xfrm>
          <a:graphic>
            <a:graphicData uri="http://schemas.openxmlformats.org/presentationml/2006/ole">
              <p:oleObj spid="_x0000_s721922" name="Equation" r:id="rId5" imgW="273024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 분포가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f(x) = 0.25, x = 1, 2, 3, 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모집단으로부터 복원추출에 의하여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표본평균                             의 확률분포와 평균 그리고 분산을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34" y="1928802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2182813" y="3087689"/>
          <a:ext cx="4579937" cy="555625"/>
        </p:xfrm>
        <a:graphic>
          <a:graphicData uri="http://schemas.openxmlformats.org/presentationml/2006/ole">
            <p:oleObj spid="_x0000_s720899" name="Equation" r:id="rId4" imgW="3073320" imgH="380880" progId="Equation.DSMT4">
              <p:embed/>
            </p:oleObj>
          </a:graphicData>
        </a:graphic>
      </p:graphicFrame>
      <p:graphicFrame>
        <p:nvGraphicFramePr>
          <p:cNvPr id="720900" name="Object 4"/>
          <p:cNvGraphicFramePr>
            <a:graphicFrameLocks noChangeAspect="1"/>
          </p:cNvGraphicFramePr>
          <p:nvPr/>
        </p:nvGraphicFramePr>
        <p:xfrm>
          <a:off x="6062404" y="1106474"/>
          <a:ext cx="1654184" cy="350930"/>
        </p:xfrm>
        <a:graphic>
          <a:graphicData uri="http://schemas.openxmlformats.org/presentationml/2006/ole">
            <p:oleObj spid="_x0000_s720900" name="Equation" r:id="rId5" imgW="111744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235743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모집단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1, 2, 3, 4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에서 복원추출에 의해 크기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확률표본을 선정할 수 있는 모든 경우는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3711363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이때     가 취할 수 있는 값은 </a:t>
            </a:r>
            <a:r>
              <a:rPr lang="en-US" altLang="ko-KR" i="1" dirty="0" smtClean="0">
                <a:latin typeface="Book Antiqua" pitchFamily="18" charset="0"/>
              </a:rPr>
              <a:t>1, 1.5, 2, 2.5, 3, 3.5, 4</a:t>
            </a:r>
            <a:r>
              <a:rPr lang="ko-KR" altLang="en-US" dirty="0" smtClean="0">
                <a:latin typeface="Book Antiqua" pitchFamily="18" charset="0"/>
              </a:rPr>
              <a:t>이고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20901" name="Object 27"/>
          <p:cNvGraphicFramePr>
            <a:graphicFrameLocks noChangeAspect="1"/>
          </p:cNvGraphicFramePr>
          <p:nvPr/>
        </p:nvGraphicFramePr>
        <p:xfrm>
          <a:off x="1122428" y="3745094"/>
          <a:ext cx="246063" cy="277813"/>
        </p:xfrm>
        <a:graphic>
          <a:graphicData uri="http://schemas.openxmlformats.org/presentationml/2006/ole">
            <p:oleObj spid="_x0000_s720901" name="Equation" r:id="rId6" imgW="164880" imgH="190440" progId="Equation.DSMT4">
              <p:embed/>
            </p:oleObj>
          </a:graphicData>
        </a:graphic>
      </p:graphicFrame>
      <p:graphicFrame>
        <p:nvGraphicFramePr>
          <p:cNvPr id="720902" name="Object 27"/>
          <p:cNvGraphicFramePr>
            <a:graphicFrameLocks noChangeAspect="1"/>
          </p:cNvGraphicFramePr>
          <p:nvPr/>
        </p:nvGraphicFramePr>
        <p:xfrm>
          <a:off x="1039840" y="4167206"/>
          <a:ext cx="7532688" cy="1833562"/>
        </p:xfrm>
        <a:graphic>
          <a:graphicData uri="http://schemas.openxmlformats.org/presentationml/2006/ole">
            <p:oleObj spid="_x0000_s720902" name="Equation" r:id="rId7" imgW="5054400" imgH="1257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TextBox 10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57148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모집단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1, 2, 3, 4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에서 복원추출에 의해 크기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확률표본을 선정할 수 있는 모든 경우는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45474" name="Object 27"/>
          <p:cNvGraphicFramePr>
            <a:graphicFrameLocks noChangeAspect="1"/>
          </p:cNvGraphicFramePr>
          <p:nvPr/>
        </p:nvGraphicFramePr>
        <p:xfrm>
          <a:off x="1643042" y="1354127"/>
          <a:ext cx="6207125" cy="574675"/>
        </p:xfrm>
        <a:graphic>
          <a:graphicData uri="http://schemas.openxmlformats.org/presentationml/2006/ole">
            <p:oleObj spid="_x0000_s745474" name="Equation" r:id="rId4" imgW="4165560" imgH="3934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2139727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      의 확률분포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45475" name="Object 3"/>
          <p:cNvGraphicFramePr>
            <a:graphicFrameLocks noChangeAspect="1"/>
          </p:cNvGraphicFramePr>
          <p:nvPr/>
        </p:nvGraphicFramePr>
        <p:xfrm>
          <a:off x="704074" y="2163664"/>
          <a:ext cx="246062" cy="277812"/>
        </p:xfrm>
        <a:graphic>
          <a:graphicData uri="http://schemas.openxmlformats.org/presentationml/2006/ole">
            <p:oleObj spid="_x0000_s745475" name="Equation" r:id="rId5" imgW="164880" imgH="190440" progId="Equation.DSMT4">
              <p:embed/>
            </p:oleObj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24000" y="261588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1.5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2.5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3.5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4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Book Antiqua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4/16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1/16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5476" name="Object 4"/>
          <p:cNvGraphicFramePr>
            <a:graphicFrameLocks noChangeAspect="1"/>
          </p:cNvGraphicFramePr>
          <p:nvPr/>
        </p:nvGraphicFramePr>
        <p:xfrm>
          <a:off x="1794785" y="2651122"/>
          <a:ext cx="246063" cy="277812"/>
        </p:xfrm>
        <a:graphic>
          <a:graphicData uri="http://schemas.openxmlformats.org/presentationml/2006/ole">
            <p:oleObj spid="_x0000_s745476" name="Equation" r:id="rId6" imgW="164880" imgH="190440" progId="Equation.DSMT4">
              <p:embed/>
            </p:oleObj>
          </a:graphicData>
        </a:graphic>
      </p:graphicFrame>
      <p:graphicFrame>
        <p:nvGraphicFramePr>
          <p:cNvPr id="745477" name="Object 5"/>
          <p:cNvGraphicFramePr>
            <a:graphicFrameLocks noChangeAspect="1"/>
          </p:cNvGraphicFramePr>
          <p:nvPr/>
        </p:nvGraphicFramePr>
        <p:xfrm>
          <a:off x="1625600" y="3012326"/>
          <a:ext cx="587375" cy="333375"/>
        </p:xfrm>
        <a:graphic>
          <a:graphicData uri="http://schemas.openxmlformats.org/presentationml/2006/ole">
            <p:oleObj spid="_x0000_s745477" name="Equation" r:id="rId7" imgW="393480" imgH="228600" progId="Equation.DSMT4">
              <p:embed/>
            </p:oleObj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846950" y="3634977"/>
            <a:ext cx="5725314" cy="1579973"/>
            <a:chOff x="846950" y="3634977"/>
            <a:chExt cx="5725314" cy="1579973"/>
          </a:xfrm>
        </p:grpSpPr>
        <p:graphicFrame>
          <p:nvGraphicFramePr>
            <p:cNvPr id="745478" name="Object 6"/>
            <p:cNvGraphicFramePr>
              <a:graphicFrameLocks noChangeAspect="1"/>
            </p:cNvGraphicFramePr>
            <p:nvPr/>
          </p:nvGraphicFramePr>
          <p:xfrm>
            <a:off x="2092340" y="3634977"/>
            <a:ext cx="4479924" cy="1579973"/>
          </p:xfrm>
          <a:graphic>
            <a:graphicData uri="http://schemas.openxmlformats.org/presentationml/2006/ole">
              <p:oleObj spid="_x0000_s745478" name="Equation" r:id="rId8" imgW="3098520" imgH="1117440" progId="Equation.DSMT4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979552" y="3711903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의 평균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846950" y="3735840"/>
            <a:ext cx="246062" cy="277812"/>
          </p:xfrm>
          <a:graphic>
            <a:graphicData uri="http://schemas.openxmlformats.org/presentationml/2006/ole">
              <p:oleObj spid="_x0000_s745479" name="Equation" r:id="rId9" imgW="164880" imgH="190440" progId="Equation.DSMT4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980032" y="4814295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의 분산 </a:t>
              </a:r>
              <a:r>
                <a:rPr lang="en-US" altLang="ko-KR" dirty="0" smtClean="0">
                  <a:latin typeface="Book Antiqua" pitchFamily="18" charset="0"/>
                </a:rPr>
                <a:t>: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846950" y="4838232"/>
            <a:ext cx="246062" cy="277812"/>
          </p:xfrm>
          <a:graphic>
            <a:graphicData uri="http://schemas.openxmlformats.org/presentationml/2006/ole">
              <p:oleObj spid="_x0000_s745480" name="Equation" r:id="rId10" imgW="1648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3203575" y="3286124"/>
          <a:ext cx="2536825" cy="611187"/>
        </p:xfrm>
        <a:graphic>
          <a:graphicData uri="http://schemas.openxmlformats.org/presentationml/2006/ole">
            <p:oleObj spid="_x0000_s744449" name="Equation" r:id="rId4" imgW="1701720" imgH="419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571744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모평균과 </a:t>
            </a:r>
            <a:r>
              <a:rPr lang="ko-KR" altLang="en-US" dirty="0" err="1" smtClean="0">
                <a:latin typeface="Book Antiqua" pitchFamily="18" charset="0"/>
              </a:rPr>
              <a:t>모분산이</a:t>
            </a:r>
            <a:r>
              <a:rPr lang="ko-KR" altLang="en-US" dirty="0" smtClean="0">
                <a:latin typeface="Book Antiqua" pitchFamily="18" charset="0"/>
              </a:rPr>
              <a:t> 각각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2.5, 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1.25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표본의 크기가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이므로 표본평균의 평균과 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22842" y="550932"/>
            <a:ext cx="7663934" cy="1489924"/>
            <a:chOff x="622842" y="550932"/>
            <a:chExt cx="7663934" cy="1489924"/>
          </a:xfrm>
        </p:grpSpPr>
        <p:sp>
          <p:nvSpPr>
            <p:cNvPr id="6" name="TextBox 5"/>
            <p:cNvSpPr txBox="1"/>
            <p:nvPr/>
          </p:nvSpPr>
          <p:spPr>
            <a:xfrm>
              <a:off x="622842" y="550932"/>
              <a:ext cx="7663934" cy="14773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Book Antiqua" pitchFamily="18" charset="0"/>
                </a:rPr>
                <a:t>[</a:t>
              </a:r>
              <a:r>
                <a:rPr lang="ko-KR" altLang="en-US" b="1" dirty="0" smtClean="0">
                  <a:solidFill>
                    <a:schemeClr val="accent2">
                      <a:lumMod val="75000"/>
                    </a:schemeClr>
                  </a:solidFill>
                  <a:latin typeface="Book Antiqua" pitchFamily="18" charset="0"/>
                </a:rPr>
                <a:t>예제 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Book Antiqua" pitchFamily="18" charset="0"/>
                </a:rPr>
                <a:t>2]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[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예제 </a:t>
              </a:r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1]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의 보집단 분포로부터 크기 </a:t>
              </a:r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5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인 표본을 임의로 추춯하였을 때</a:t>
              </a:r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다음을 구하라</a:t>
              </a:r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.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(1)    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의 평균과 분산 </a:t>
              </a:r>
              <a:endParaRPr lang="en-US" altLang="ko-KR" dirty="0" smtClean="0">
                <a:solidFill>
                  <a:schemeClr val="tx1"/>
                </a:solidFill>
                <a:latin typeface="Book Antiqua" pitchFamily="18" charset="0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(2)                         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의</a:t>
              </a:r>
              <a:r>
                <a:rPr lang="en-US" altLang="ko-KR" dirty="0" smtClean="0">
                  <a:solidFill>
                    <a:schemeClr val="tx1"/>
                  </a:solidFill>
                  <a:latin typeface="Book Antiqua" pitchFamily="18" charset="0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Book Antiqua" pitchFamily="18" charset="0"/>
                </a:rPr>
                <a:t>근사확률</a:t>
              </a:r>
              <a:endParaRPr lang="en-US" altLang="ko-KR" dirty="0">
                <a:solidFill>
                  <a:schemeClr val="tx1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010374" y="1385305"/>
            <a:ext cx="244475" cy="277813"/>
          </p:xfrm>
          <a:graphic>
            <a:graphicData uri="http://schemas.openxmlformats.org/presentationml/2006/ole">
              <p:oleObj spid="_x0000_s744450" name="Equation" r:id="rId5" imgW="164880" imgH="190440" progId="Equation.DSMT4">
                <p:embed/>
              </p:oleObj>
            </a:graphicData>
          </a:graphic>
        </p:graphicFrame>
        <p:graphicFrame>
          <p:nvGraphicFramePr>
            <p:cNvPr id="744451" name="Object 3"/>
            <p:cNvGraphicFramePr>
              <a:graphicFrameLocks noChangeAspect="1"/>
            </p:cNvGraphicFramePr>
            <p:nvPr/>
          </p:nvGraphicFramePr>
          <p:xfrm>
            <a:off x="1010374" y="1632869"/>
            <a:ext cx="1428750" cy="407987"/>
          </p:xfrm>
          <a:graphic>
            <a:graphicData uri="http://schemas.openxmlformats.org/presentationml/2006/ole">
              <p:oleObj spid="_x0000_s744451" name="Equation" r:id="rId6" imgW="965160" imgH="279360" progId="Equation.DSMT4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500034" y="395649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중심극한정리에 의하여                              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44452" name="Object 27"/>
          <p:cNvGraphicFramePr>
            <a:graphicFrameLocks noChangeAspect="1"/>
          </p:cNvGraphicFramePr>
          <p:nvPr/>
        </p:nvGraphicFramePr>
        <p:xfrm>
          <a:off x="3378102" y="3985201"/>
          <a:ext cx="1609725" cy="352425"/>
        </p:xfrm>
        <a:graphic>
          <a:graphicData uri="http://schemas.openxmlformats.org/presentationml/2006/ole">
            <p:oleObj spid="_x0000_s744452" name="Equation" r:id="rId7" imgW="1079280" imgH="241200" progId="Equation.DSMT4">
              <p:embed/>
            </p:oleObj>
          </a:graphicData>
        </a:graphic>
      </p:graphicFrame>
      <p:graphicFrame>
        <p:nvGraphicFramePr>
          <p:cNvPr id="744453" name="Object 27"/>
          <p:cNvGraphicFramePr>
            <a:graphicFrameLocks noChangeAspect="1"/>
          </p:cNvGraphicFramePr>
          <p:nvPr/>
        </p:nvGraphicFramePr>
        <p:xfrm>
          <a:off x="1831994" y="4751403"/>
          <a:ext cx="5454650" cy="963613"/>
        </p:xfrm>
        <a:graphic>
          <a:graphicData uri="http://schemas.openxmlformats.org/presentationml/2006/ole">
            <p:oleObj spid="_x0000_s744453" name="Equation" r:id="rId8" imgW="365760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분포와 표본분포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327846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7.1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모집단 분포와 표본분포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50825" y="136523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27088" y="1357298"/>
            <a:ext cx="7816877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모집단 분포</a:t>
            </a:r>
            <a:r>
              <a:rPr lang="en-US" altLang="ko-KR" sz="2400" dirty="0" smtClean="0">
                <a:latin typeface="Book Antiqua" pitchFamily="18" charset="0"/>
              </a:rPr>
              <a:t>(population distribution)</a:t>
            </a:r>
            <a:r>
              <a:rPr lang="ko-KR" altLang="en-US" sz="2400" dirty="0" smtClean="0">
                <a:latin typeface="Book Antiqua" pitchFamily="18" charset="0"/>
              </a:rPr>
              <a:t>는 어떤 통계적 실험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결과인 모집단의 자료가 가지는 확률분포를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28662" y="2740338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모수</a:t>
            </a:r>
            <a:r>
              <a:rPr lang="en-US" altLang="ko-KR" dirty="0" smtClean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rPr>
              <a:t>(parameter)</a:t>
            </a:r>
            <a:endParaRPr lang="ko-KR" altLang="en-US" dirty="0">
              <a:solidFill>
                <a:srgbClr val="FFFF00"/>
              </a:solidFill>
              <a:latin typeface="Book Antiqua" pitchFamily="18" charset="0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333829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모집단의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특성을 나타내는 수치</a:t>
            </a:r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</a:rPr>
              <a:t>모평균</a:t>
            </a:r>
            <a:r>
              <a:rPr lang="en-US" altLang="ko-KR" dirty="0" smtClean="0">
                <a:latin typeface="Book Antiqua" pitchFamily="18" charset="0"/>
              </a:rPr>
              <a:t>(population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mean) : </a:t>
            </a:r>
            <a:r>
              <a:rPr lang="ko-KR" altLang="en-US" dirty="0" smtClean="0">
                <a:latin typeface="Book Antiqua" pitchFamily="18" charset="0"/>
              </a:rPr>
              <a:t>표본의 평균</a:t>
            </a:r>
            <a:r>
              <a:rPr lang="en-US" altLang="ko-KR" dirty="0" smtClean="0">
                <a:latin typeface="Book Antiqua" pitchFamily="18" charset="0"/>
              </a:rPr>
              <a:t>( </a:t>
            </a:r>
            <a:r>
              <a:rPr lang="en-US" altLang="ko-KR" dirty="0" smtClean="0">
                <a:latin typeface="Symbol" pitchFamily="18" charset="2"/>
              </a:rPr>
              <a:t>m</a:t>
            </a:r>
            <a:r>
              <a:rPr lang="en-US" altLang="ko-KR" dirty="0" smtClean="0">
                <a:latin typeface="Book Antiqua" pitchFamily="18" charset="0"/>
              </a:rPr>
              <a:t>  )</a:t>
            </a:r>
            <a:endParaRPr lang="en-US" altLang="ko-KR" i="1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Book Antiqua" pitchFamily="18" charset="0"/>
              </a:rPr>
              <a:t>모분산</a:t>
            </a:r>
            <a:r>
              <a:rPr lang="en-US" altLang="ko-KR" dirty="0" smtClean="0">
                <a:latin typeface="Book Antiqua" pitchFamily="18" charset="0"/>
              </a:rPr>
              <a:t>(population variance) : </a:t>
            </a:r>
            <a:r>
              <a:rPr lang="ko-KR" altLang="en-US" dirty="0" smtClean="0">
                <a:latin typeface="Book Antiqua" pitchFamily="18" charset="0"/>
              </a:rPr>
              <a:t>표본의 분산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 </a:t>
            </a:r>
            <a:r>
              <a:rPr lang="en-US" altLang="ko-KR" dirty="0" smtClean="0"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Book Antiqua" pitchFamily="18" charset="0"/>
              </a:rPr>
              <a:t>모표준편차</a:t>
            </a:r>
            <a:r>
              <a:rPr lang="en-US" altLang="ko-KR" dirty="0" smtClean="0">
                <a:latin typeface="Book Antiqua" pitchFamily="18" charset="0"/>
              </a:rPr>
              <a:t>(population standard deviation) : </a:t>
            </a:r>
            <a:r>
              <a:rPr lang="ko-KR" altLang="en-US" dirty="0" smtClean="0">
                <a:latin typeface="Book Antiqua" pitchFamily="18" charset="0"/>
              </a:rPr>
              <a:t>표본의 표준편차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en-US" altLang="ko-KR" i="1" dirty="0" smtClean="0">
                <a:latin typeface="Symbol" pitchFamily="18" charset="2"/>
              </a:rPr>
              <a:t>s </a:t>
            </a:r>
            <a:r>
              <a:rPr lang="en-US" altLang="ko-KR" dirty="0" smtClean="0">
                <a:latin typeface="Book Antiqua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Book Antiqua" pitchFamily="18" charset="0"/>
              </a:rPr>
              <a:t>모비율</a:t>
            </a:r>
            <a:r>
              <a:rPr lang="en-US" altLang="ko-KR" dirty="0" smtClean="0">
                <a:latin typeface="Book Antiqua" pitchFamily="18" charset="0"/>
              </a:rPr>
              <a:t>(population proportion) : </a:t>
            </a:r>
            <a:r>
              <a:rPr lang="ko-KR" altLang="en-US" dirty="0" smtClean="0">
                <a:latin typeface="Book Antiqua" pitchFamily="18" charset="0"/>
              </a:rPr>
              <a:t>표본의 비율</a:t>
            </a:r>
            <a:r>
              <a:rPr lang="en-US" altLang="ko-KR" dirty="0" smtClean="0">
                <a:latin typeface="Book Antiqua" pitchFamily="18" charset="0"/>
              </a:rPr>
              <a:t>(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dirty="0" smtClean="0">
                <a:latin typeface="Book Antiqua" pitchFamily="18" charset="0"/>
              </a:rPr>
              <a:t>  )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1266" y="3969682"/>
            <a:ext cx="142876" cy="142876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1266" y="4255914"/>
            <a:ext cx="142876" cy="142876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1266" y="4521118"/>
            <a:ext cx="142876" cy="142876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81266" y="4806870"/>
            <a:ext cx="142876" cy="142876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47760" y="3898244"/>
            <a:ext cx="2010058" cy="88807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571480"/>
            <a:ext cx="7961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dirty="0">
                <a:latin typeface="Book Antiqua" pitchFamily="18" charset="0"/>
              </a:rPr>
              <a:t>● </a:t>
            </a:r>
            <a:r>
              <a:rPr lang="ko-KR" altLang="en-US" dirty="0" smtClean="0">
                <a:latin typeface="Book Antiqua" pitchFamily="18" charset="0"/>
              </a:rPr>
              <a:t>정규모집단분포에서 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인 표본을 선정할 때 </a:t>
            </a:r>
            <a:r>
              <a:rPr lang="ko-KR" altLang="en-US" dirty="0">
                <a:latin typeface="Book Antiqua" pitchFamily="18" charset="0"/>
              </a:rPr>
              <a:t>표본평균의 </a:t>
            </a:r>
            <a:r>
              <a:rPr lang="ko-KR" altLang="en-US" dirty="0" smtClean="0">
                <a:latin typeface="Book Antiqua" pitchFamily="18" charset="0"/>
              </a:rPr>
              <a:t>분포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188" y="1306490"/>
            <a:ext cx="7993062" cy="1643063"/>
            <a:chOff x="611188" y="549275"/>
            <a:chExt cx="7993062" cy="1643063"/>
          </a:xfrm>
        </p:grpSpPr>
        <p:sp>
          <p:nvSpPr>
            <p:cNvPr id="8" name="Text Box 269"/>
            <p:cNvSpPr txBox="1">
              <a:spLocks noChangeArrowheads="1"/>
            </p:cNvSpPr>
            <p:nvPr/>
          </p:nvSpPr>
          <p:spPr bwMode="auto">
            <a:xfrm>
              <a:off x="611188" y="549275"/>
              <a:ext cx="3168650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X ~ N(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, 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l-GR" altLang="ko-KR" i="1" baseline="40000" dirty="0" smtClean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i="1" dirty="0" smtClean="0">
                  <a:latin typeface="Book Antiqua" pitchFamily="18" charset="0"/>
                  <a:ea typeface="굴림" pitchFamily="50" charset="-127"/>
                </a:rPr>
                <a:t>)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 </a:t>
              </a:r>
              <a:endParaRPr lang="ko-KR" altLang="en-US" dirty="0">
                <a:latin typeface="Book Antiqua" pitchFamily="18" charset="0"/>
                <a:ea typeface="굴림" pitchFamily="50" charset="-127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: </a:t>
              </a:r>
              <a:r>
                <a:rPr lang="ko-KR" altLang="en-US" dirty="0">
                  <a:latin typeface="Book Antiqua" pitchFamily="18" charset="0"/>
                  <a:ea typeface="굴림" pitchFamily="50" charset="-127"/>
                </a:rPr>
                <a:t>모평균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 </a:t>
              </a:r>
              <a:r>
                <a:rPr lang="en-US" altLang="ko-KR" i="1" dirty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l-GR" altLang="ko-KR" b="1" i="1" baseline="40000" dirty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: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ko-KR" altLang="en-US" dirty="0" err="1">
                  <a:latin typeface="Book Antiqua" pitchFamily="18" charset="0"/>
                  <a:ea typeface="굴림" pitchFamily="50" charset="-127"/>
                </a:rPr>
                <a:t>모분산</a:t>
              </a:r>
              <a:endParaRPr lang="ko-KR" altLang="el-GR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" name="Rectangle 270"/>
            <p:cNvSpPr>
              <a:spLocks noChangeArrowheads="1"/>
            </p:cNvSpPr>
            <p:nvPr/>
          </p:nvSpPr>
          <p:spPr bwMode="auto">
            <a:xfrm>
              <a:off x="611188" y="1412875"/>
              <a:ext cx="3240087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E(X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 </a:t>
              </a: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Var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) =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baseline="40000" dirty="0"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dirty="0">
                  <a:latin typeface="Book Antiqua" pitchFamily="18" charset="0"/>
                  <a:ea typeface="굴림" pitchFamily="50" charset="-127"/>
                </a:rPr>
                <a:t> ,   </a:t>
              </a:r>
              <a:r>
                <a:rPr lang="en-US" altLang="ko-KR" i="1" dirty="0" err="1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i="1" dirty="0">
                  <a:latin typeface="Book Antiqua" pitchFamily="18" charset="0"/>
                  <a:ea typeface="굴림" pitchFamily="50" charset="-127"/>
                </a:rPr>
                <a:t> = 1, 2, 3, …, N</a:t>
              </a:r>
              <a:endParaRPr lang="en-US" altLang="ko-KR" i="1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" name="Rectangle 271"/>
            <p:cNvSpPr>
              <a:spLocks noChangeArrowheads="1"/>
            </p:cNvSpPr>
            <p:nvPr/>
          </p:nvSpPr>
          <p:spPr bwMode="auto">
            <a:xfrm>
              <a:off x="6084888" y="765175"/>
              <a:ext cx="2519362" cy="119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b="1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 ~ </a:t>
              </a:r>
              <a:r>
                <a:rPr lang="en-US" altLang="ko-KR" b="1" dirty="0" err="1">
                  <a:latin typeface="Book Antiqua" pitchFamily="18" charset="0"/>
                  <a:ea typeface="굴림" pitchFamily="50" charset="-127"/>
                </a:rPr>
                <a:t>i.i.d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. f(x) 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,  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       </a:t>
              </a:r>
              <a:r>
                <a:rPr lang="en-US" altLang="ko-KR" b="1" i="1" dirty="0" err="1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 = 1, 2, 3, …, n</a:t>
              </a:r>
            </a:p>
            <a:p>
              <a:pPr>
                <a:spcBef>
                  <a:spcPct val="50000"/>
                </a:spcBef>
              </a:pP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E(X</a:t>
              </a:r>
              <a:r>
                <a:rPr lang="en-US" altLang="ko-KR" b="1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) = 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m</a:t>
              </a:r>
              <a:r>
                <a:rPr lang="en-US" altLang="ko-KR" b="1" i="1" dirty="0" smtClean="0">
                  <a:latin typeface="Book Antiqua" pitchFamily="18" charset="0"/>
                  <a:ea typeface="굴림" pitchFamily="50" charset="-127"/>
                </a:rPr>
                <a:t>,</a:t>
              </a:r>
              <a:r>
                <a:rPr lang="en-US" altLang="ko-KR" dirty="0" smtClean="0">
                  <a:latin typeface="Book Antiqua" pitchFamily="18" charset="0"/>
                  <a:ea typeface="굴림" pitchFamily="50" charset="-127"/>
                </a:rPr>
                <a:t>  </a:t>
              </a:r>
              <a:r>
                <a:rPr lang="en-US" altLang="ko-KR" b="1" i="1" dirty="0" err="1">
                  <a:latin typeface="Book Antiqua" pitchFamily="18" charset="0"/>
                  <a:ea typeface="굴림" pitchFamily="50" charset="-127"/>
                </a:rPr>
                <a:t>Var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(X</a:t>
              </a:r>
              <a:r>
                <a:rPr lang="en-US" altLang="ko-KR" b="1" i="1" baseline="-25000" dirty="0">
                  <a:latin typeface="Book Antiqua" pitchFamily="18" charset="0"/>
                  <a:ea typeface="굴림" pitchFamily="50" charset="-127"/>
                </a:rPr>
                <a:t>i</a:t>
              </a:r>
              <a:r>
                <a:rPr lang="en-US" altLang="ko-KR" b="1" i="1" dirty="0">
                  <a:latin typeface="Book Antiqua" pitchFamily="18" charset="0"/>
                  <a:ea typeface="굴림" pitchFamily="50" charset="-127"/>
                </a:rPr>
                <a:t>) =</a:t>
              </a:r>
              <a:r>
                <a:rPr lang="en-US" altLang="ko-KR" b="1" dirty="0">
                  <a:latin typeface="Book Antiqua" pitchFamily="18" charset="0"/>
                  <a:ea typeface="굴림" pitchFamily="50" charset="-127"/>
                </a:rPr>
                <a:t> </a:t>
              </a:r>
              <a:r>
                <a:rPr lang="en-US" altLang="ko-KR" dirty="0" smtClean="0">
                  <a:latin typeface="Symbol" pitchFamily="18" charset="2"/>
                  <a:ea typeface="굴림" pitchFamily="50" charset="-127"/>
                </a:rPr>
                <a:t>s</a:t>
              </a:r>
              <a:r>
                <a:rPr lang="en-US" altLang="ko-KR" b="1" baseline="40000" dirty="0" smtClean="0">
                  <a:latin typeface="Book Antiqua" pitchFamily="18" charset="0"/>
                  <a:ea typeface="굴림" pitchFamily="50" charset="-127"/>
                </a:rPr>
                <a:t>2</a:t>
              </a:r>
              <a:endParaRPr lang="en-US" altLang="ko-KR" b="1" baseline="40000" dirty="0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" name="AutoShape 272"/>
            <p:cNvSpPr>
              <a:spLocks/>
            </p:cNvSpPr>
            <p:nvPr/>
          </p:nvSpPr>
          <p:spPr bwMode="auto">
            <a:xfrm>
              <a:off x="3851275" y="620713"/>
              <a:ext cx="73025" cy="1512887"/>
            </a:xfrm>
            <a:prstGeom prst="rightBrace">
              <a:avLst>
                <a:gd name="adj1" fmla="val 17264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3" name="Text Box 273"/>
            <p:cNvSpPr txBox="1">
              <a:spLocks noChangeArrowheads="1"/>
            </p:cNvSpPr>
            <p:nvPr/>
          </p:nvSpPr>
          <p:spPr bwMode="auto">
            <a:xfrm>
              <a:off x="3924300" y="908050"/>
              <a:ext cx="172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크기 </a:t>
              </a:r>
              <a:r>
                <a:rPr lang="en-US" altLang="ko-KR" b="1" i="1">
                  <a:latin typeface="Book Antiqua" pitchFamily="18" charset="0"/>
                  <a:ea typeface="굴림" pitchFamily="50" charset="-127"/>
                </a:rPr>
                <a:t>n</a:t>
              </a:r>
              <a:r>
                <a:rPr lang="ko-KR" altLang="en-US">
                  <a:latin typeface="Book Antiqua" pitchFamily="18" charset="0"/>
                  <a:ea typeface="굴림" pitchFamily="50" charset="-127"/>
                </a:rPr>
                <a:t>인 표본</a:t>
              </a:r>
            </a:p>
          </p:txBody>
        </p:sp>
        <p:sp>
          <p:nvSpPr>
            <p:cNvPr id="14" name="AutoShape 275"/>
            <p:cNvSpPr>
              <a:spLocks/>
            </p:cNvSpPr>
            <p:nvPr/>
          </p:nvSpPr>
          <p:spPr bwMode="auto">
            <a:xfrm>
              <a:off x="6011863" y="765175"/>
              <a:ext cx="73025" cy="1223963"/>
            </a:xfrm>
            <a:prstGeom prst="leftBrace">
              <a:avLst>
                <a:gd name="adj1" fmla="val 13967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5" name="AutoShape 276"/>
            <p:cNvSpPr>
              <a:spLocks noChangeArrowheads="1"/>
            </p:cNvSpPr>
            <p:nvPr/>
          </p:nvSpPr>
          <p:spPr bwMode="auto">
            <a:xfrm>
              <a:off x="3995738" y="1196975"/>
              <a:ext cx="1944687" cy="287338"/>
            </a:xfrm>
            <a:prstGeom prst="rightArrow">
              <a:avLst>
                <a:gd name="adj1" fmla="val 50000"/>
                <a:gd name="adj2" fmla="val 169199"/>
              </a:avLst>
            </a:prstGeom>
            <a:solidFill>
              <a:srgbClr val="0099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7" name="Text Box 279"/>
            <p:cNvSpPr txBox="1">
              <a:spLocks noChangeArrowheads="1"/>
            </p:cNvSpPr>
            <p:nvPr/>
          </p:nvSpPr>
          <p:spPr bwMode="auto">
            <a:xfrm>
              <a:off x="4067175" y="1484313"/>
              <a:ext cx="12969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>
                  <a:latin typeface="Book Antiqua" pitchFamily="18" charset="0"/>
                </a:rPr>
                <a:t>복원추출</a:t>
              </a:r>
            </a:p>
          </p:txBody>
        </p:sp>
      </p:grpSp>
      <p:sp>
        <p:nvSpPr>
          <p:cNvPr id="18" name="Text Box 282"/>
          <p:cNvSpPr txBox="1">
            <a:spLocks noChangeArrowheads="1"/>
          </p:cNvSpPr>
          <p:nvPr/>
        </p:nvSpPr>
        <p:spPr bwMode="auto">
          <a:xfrm>
            <a:off x="539750" y="3449619"/>
            <a:ext cx="662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66"/>
                </a:solidFill>
                <a:latin typeface="Book Antiqua" pitchFamily="18" charset="0"/>
                <a:ea typeface="굴림" pitchFamily="50" charset="-127"/>
              </a:rPr>
              <a:t>※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중심극한정리에 의하여 미지의 모집단 분포</a:t>
            </a:r>
            <a:r>
              <a:rPr lang="ko-KR" altLang="en-US" dirty="0">
                <a:latin typeface="Book Antiqua" pitchFamily="18" charset="0"/>
              </a:rPr>
              <a:t> </a:t>
            </a:r>
            <a:r>
              <a:rPr lang="en-US" altLang="ko-KR" i="1" dirty="0">
                <a:latin typeface="Book Antiqua" pitchFamily="18" charset="0"/>
              </a:rPr>
              <a:t>f(x)</a:t>
            </a:r>
            <a:r>
              <a:rPr lang="ko-KR" altLang="en-US" dirty="0">
                <a:latin typeface="Book Antiqua" pitchFamily="18" charset="0"/>
                <a:ea typeface="굴림" pitchFamily="50" charset="-127"/>
              </a:rPr>
              <a:t>에 대하여</a:t>
            </a: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/>
        </p:nvGraphicFramePr>
        <p:xfrm>
          <a:off x="3497267" y="3925896"/>
          <a:ext cx="1646237" cy="788988"/>
        </p:xfrm>
        <a:graphic>
          <a:graphicData uri="http://schemas.openxmlformats.org/presentationml/2006/ole">
            <p:oleObj spid="_x0000_s743425" name="Equation" r:id="rId4" imgW="990360" imgH="482400" progId="Equation.DSMT4">
              <p:embed/>
            </p:oleObj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000232" y="5000636"/>
            <a:ext cx="4857784" cy="857256"/>
            <a:chOff x="2000232" y="5000636"/>
            <a:chExt cx="4857784" cy="857256"/>
          </a:xfrm>
        </p:grpSpPr>
        <p:sp>
          <p:nvSpPr>
            <p:cNvPr id="21" name="직사각형 20"/>
            <p:cNvSpPr/>
            <p:nvPr/>
          </p:nvSpPr>
          <p:spPr>
            <a:xfrm>
              <a:off x="2000232" y="5000636"/>
              <a:ext cx="4857784" cy="857256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2179653" y="5056188"/>
            <a:ext cx="4535487" cy="685800"/>
          </p:xfrm>
          <a:graphic>
            <a:graphicData uri="http://schemas.openxmlformats.org/presentationml/2006/ole">
              <p:oleObj spid="_x0000_s743426" name="Equation" r:id="rId5" imgW="273024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고교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학년 학생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1,000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대상으로 수학 모의시험을 실시한 결과 평균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68.3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이고 분산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정규분포를 이룬다는 것을 확인하였다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임의로 한 명을 선정하였을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학생이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점 이상일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임의로 선정하였을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학생들의 평균 점수가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점 이상일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명의 평균 점수가 상위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안에 들어가기 위한 최하 점수를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70247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1385888" y="3908518"/>
          <a:ext cx="6172200" cy="666750"/>
        </p:xfrm>
        <a:graphic>
          <a:graphicData uri="http://schemas.openxmlformats.org/presentationml/2006/ole">
            <p:oleObj spid="_x0000_s742401" name="Equation" r:id="rId4" imgW="4140000" imgH="45720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320257" y="4857280"/>
          <a:ext cx="1711325" cy="352425"/>
        </p:xfrm>
        <a:graphic>
          <a:graphicData uri="http://schemas.openxmlformats.org/presentationml/2006/ole">
            <p:oleObj spid="_x0000_s742402" name="Equation" r:id="rId5" imgW="1155600" imgH="241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13985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모집단 분포가 </a:t>
            </a:r>
            <a:r>
              <a:rPr lang="en-US" altLang="ko-KR" i="1" dirty="0" smtClean="0">
                <a:latin typeface="Book Antiqua" pitchFamily="18" charset="0"/>
              </a:rPr>
              <a:t>N(68.3, 1.5)</a:t>
            </a:r>
            <a:r>
              <a:rPr lang="ko-KR" altLang="en-US" dirty="0" smtClean="0">
                <a:latin typeface="Book Antiqua" pitchFamily="18" charset="0"/>
              </a:rPr>
              <a:t>이므로 임의로 선정한 학생의 점수를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</a:t>
            </a:r>
          </a:p>
          <a:p>
            <a:r>
              <a:rPr lang="en-US" altLang="ko-KR" i="1" dirty="0" smtClean="0">
                <a:latin typeface="Book Antiqua" pitchFamily="18" charset="0"/>
              </a:rPr>
              <a:t>X ~ N(68.3, 1.5)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4854371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임의로 선정한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명의 평균점수는                              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(3) </a:t>
            </a:r>
            <a:r>
              <a:rPr lang="ko-KR" altLang="en-US" dirty="0" smtClean="0">
                <a:latin typeface="Book Antiqua" pitchFamily="18" charset="0"/>
              </a:rPr>
              <a:t>표준정규분포에서 상위 </a:t>
            </a:r>
            <a:r>
              <a:rPr lang="en-US" altLang="ko-KR" i="1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인 백분위수는 </a:t>
            </a:r>
            <a:r>
              <a:rPr lang="en-US" altLang="ko-KR" i="1" dirty="0" smtClean="0">
                <a:latin typeface="Book Antiqua" pitchFamily="18" charset="0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</a:rPr>
              <a:t>0.05</a:t>
            </a:r>
            <a:r>
              <a:rPr lang="en-US" altLang="ko-KR" i="1" dirty="0" smtClean="0">
                <a:latin typeface="Book Antiqua" pitchFamily="18" charset="0"/>
              </a:rPr>
              <a:t> = 1.645</a:t>
            </a:r>
            <a:r>
              <a:rPr lang="ko-KR" altLang="en-US" dirty="0" smtClean="0">
                <a:latin typeface="Book Antiqua" pitchFamily="18" charset="0"/>
              </a:rPr>
              <a:t>이므로 </a:t>
            </a:r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명의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평균점수가 상위 </a:t>
            </a:r>
            <a:r>
              <a:rPr lang="en-US" altLang="ko-KR" i="1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안에 들어갈 최하 점수를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이라 하면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1481138" y="2357430"/>
          <a:ext cx="6156325" cy="666750"/>
        </p:xfrm>
        <a:graphic>
          <a:graphicData uri="http://schemas.openxmlformats.org/presentationml/2006/ole">
            <p:oleObj spid="_x0000_s741378" name="Equation" r:id="rId4" imgW="4127400" imgH="457200" progId="Equation.DSMT4">
              <p:embed/>
            </p:oleObj>
          </a:graphicData>
        </a:graphic>
      </p:graphicFrame>
      <p:graphicFrame>
        <p:nvGraphicFramePr>
          <p:cNvPr id="741379" name="Object 27"/>
          <p:cNvGraphicFramePr>
            <a:graphicFrameLocks noChangeAspect="1"/>
          </p:cNvGraphicFramePr>
          <p:nvPr/>
        </p:nvGraphicFramePr>
        <p:xfrm>
          <a:off x="1376363" y="642938"/>
          <a:ext cx="6191250" cy="666750"/>
        </p:xfrm>
        <a:graphic>
          <a:graphicData uri="http://schemas.openxmlformats.org/presentationml/2006/ole">
            <p:oleObj spid="_x0000_s741379" name="Equation" r:id="rId5" imgW="4152600" imgH="457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31486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2114550" y="3571876"/>
          <a:ext cx="4886325" cy="611187"/>
        </p:xfrm>
        <a:graphic>
          <a:graphicData uri="http://schemas.openxmlformats.org/presentationml/2006/ole">
            <p:oleObj spid="_x0000_s741380" name="Equation" r:id="rId6" imgW="3276360" imgH="419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034" y="434555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명의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평균점수가 상위 </a:t>
            </a:r>
            <a:r>
              <a:rPr lang="en-US" altLang="ko-KR" i="1" dirty="0" smtClean="0">
                <a:latin typeface="Book Antiqua" pitchFamily="18" charset="0"/>
              </a:rPr>
              <a:t>5%</a:t>
            </a:r>
            <a:r>
              <a:rPr lang="ko-KR" altLang="en-US" dirty="0" smtClean="0">
                <a:latin typeface="Book Antiqua" pitchFamily="18" charset="0"/>
              </a:rPr>
              <a:t>안에 들어갈 최하 점수는 </a:t>
            </a:r>
            <a:r>
              <a:rPr lang="en-US" altLang="ko-KR" dirty="0" smtClean="0">
                <a:latin typeface="Book Antiqua" pitchFamily="18" charset="0"/>
              </a:rPr>
              <a:t>69</a:t>
            </a:r>
            <a:r>
              <a:rPr lang="ko-KR" altLang="en-US" dirty="0" smtClean="0">
                <a:latin typeface="Book Antiqua" pitchFamily="18" charset="0"/>
              </a:rPr>
              <a:t>점이다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857884" y="3622766"/>
            <a:ext cx="3061560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021044" y="4602830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1814" y="4071942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186363" y="2360612"/>
          <a:ext cx="1725612" cy="996950"/>
        </p:xfrm>
        <a:graphic>
          <a:graphicData uri="http://schemas.openxmlformats.org/presentationml/2006/ole">
            <p:oleObj spid="_x0000_s740353" name="Equation" r:id="rId4" imgW="1206360" imgH="71100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000760" y="3643314"/>
          <a:ext cx="2779712" cy="677863"/>
        </p:xfrm>
        <a:graphic>
          <a:graphicData uri="http://schemas.openxmlformats.org/presentationml/2006/ole">
            <p:oleObj spid="_x0000_s740355" name="Equation" r:id="rId5" imgW="1942920" imgH="482400" progId="Equation.DSMT4">
              <p:embed/>
            </p:oleObj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714348" y="571480"/>
            <a:ext cx="385765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표본평균의 차에 대한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81746" y="1989966"/>
            <a:ext cx="1714512" cy="1785950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785786" y="2701928"/>
          <a:ext cx="1373187" cy="366712"/>
        </p:xfrm>
        <a:graphic>
          <a:graphicData uri="http://schemas.openxmlformats.org/presentationml/2006/ole">
            <p:oleObj spid="_x0000_s740356" name="Equation" r:id="rId6" imgW="1028520" imgH="279360" progId="Equation.DSMT4">
              <p:embed/>
            </p:oleObj>
          </a:graphicData>
        </a:graphic>
      </p:graphicFrame>
      <p:sp>
        <p:nvSpPr>
          <p:cNvPr id="18" name="타원 17"/>
          <p:cNvSpPr/>
          <p:nvPr/>
        </p:nvSpPr>
        <p:spPr>
          <a:xfrm>
            <a:off x="3997330" y="2214554"/>
            <a:ext cx="1146174" cy="1143008"/>
          </a:xfrm>
          <a:prstGeom prst="ellipse">
            <a:avLst/>
          </a:prstGeom>
          <a:solidFill>
            <a:srgbClr val="777777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utoShape 276"/>
          <p:cNvSpPr>
            <a:spLocks noChangeArrowheads="1"/>
          </p:cNvSpPr>
          <p:nvPr/>
        </p:nvSpPr>
        <p:spPr bwMode="auto">
          <a:xfrm>
            <a:off x="2643174" y="271462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740358" name="Object 6"/>
          <p:cNvGraphicFramePr>
            <a:graphicFrameLocks noChangeAspect="1"/>
          </p:cNvGraphicFramePr>
          <p:nvPr/>
        </p:nvGraphicFramePr>
        <p:xfrm>
          <a:off x="5200650" y="4718053"/>
          <a:ext cx="1762125" cy="1031875"/>
        </p:xfrm>
        <a:graphic>
          <a:graphicData uri="http://schemas.openxmlformats.org/presentationml/2006/ole">
            <p:oleObj spid="_x0000_s740358" name="Equation" r:id="rId7" imgW="1231560" imgH="736560" progId="Equation.DSMT4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817563" y="4845053"/>
          <a:ext cx="1355725" cy="366712"/>
        </p:xfrm>
        <a:graphic>
          <a:graphicData uri="http://schemas.openxmlformats.org/presentationml/2006/ole">
            <p:oleObj spid="_x0000_s740359" name="Equation" r:id="rId8" imgW="1015920" imgH="279360" progId="Equation.DSMT4">
              <p:embed/>
            </p:oleObj>
          </a:graphicData>
        </a:graphic>
      </p:graphicFrame>
      <p:sp>
        <p:nvSpPr>
          <p:cNvPr id="25" name="AutoShape 276"/>
          <p:cNvSpPr>
            <a:spLocks noChangeArrowheads="1"/>
          </p:cNvSpPr>
          <p:nvPr/>
        </p:nvSpPr>
        <p:spPr bwMode="auto">
          <a:xfrm>
            <a:off x="2643174" y="497850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3174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46313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48" y="133488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독립인 두 정규모집단인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740361" name="Object 9"/>
          <p:cNvGraphicFramePr>
            <a:graphicFrameLocks noChangeAspect="1"/>
          </p:cNvGraphicFramePr>
          <p:nvPr/>
        </p:nvGraphicFramePr>
        <p:xfrm>
          <a:off x="1142976" y="1347024"/>
          <a:ext cx="763588" cy="338138"/>
        </p:xfrm>
        <a:graphic>
          <a:graphicData uri="http://schemas.openxmlformats.org/presentationml/2006/ole">
            <p:oleObj spid="_x0000_s740361" name="Equation" r:id="rId9" imgW="5331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428110" y="3551328"/>
            <a:ext cx="3337788" cy="152074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96258" y="1173806"/>
            <a:ext cx="349018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57148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이고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독립인 두 정규모집단인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68372" y="573926"/>
          <a:ext cx="1217612" cy="338138"/>
        </p:xfrm>
        <a:graphic>
          <a:graphicData uri="http://schemas.openxmlformats.org/presentationml/2006/ole">
            <p:oleObj spid="_x0000_s739329" name="Equation" r:id="rId4" imgW="850680" imgH="241200" progId="Equation.DSMT4">
              <p:embed/>
            </p:oleObj>
          </a:graphicData>
        </a:graphic>
      </p:graphicFrame>
      <p:graphicFrame>
        <p:nvGraphicFramePr>
          <p:cNvPr id="739330" name="Object 2"/>
          <p:cNvGraphicFramePr>
            <a:graphicFrameLocks noChangeAspect="1"/>
          </p:cNvGraphicFramePr>
          <p:nvPr/>
        </p:nvGraphicFramePr>
        <p:xfrm>
          <a:off x="2506663" y="1214422"/>
          <a:ext cx="3052762" cy="641350"/>
        </p:xfrm>
        <a:graphic>
          <a:graphicData uri="http://schemas.openxmlformats.org/presentationml/2006/ole">
            <p:oleObj spid="_x0000_s739330" name="Equation" r:id="rId5" imgW="2133360" imgH="457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348" y="220241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독립인 임의의 두 모집단인 경우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중심극한정리에 의하여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739331" name="Object 3"/>
          <p:cNvGraphicFramePr>
            <a:graphicFrameLocks noChangeAspect="1"/>
          </p:cNvGraphicFramePr>
          <p:nvPr/>
        </p:nvGraphicFramePr>
        <p:xfrm>
          <a:off x="2474913" y="2619453"/>
          <a:ext cx="3454409" cy="738109"/>
        </p:xfrm>
        <a:graphic>
          <a:graphicData uri="http://schemas.openxmlformats.org/presentationml/2006/ole">
            <p:oleObj spid="_x0000_s739331" name="Equation" r:id="rId6" imgW="2222280" imgH="482400" progId="Equation.DSMT4">
              <p:embed/>
            </p:oleObj>
          </a:graphicData>
        </a:graphic>
      </p:graphicFrame>
      <p:graphicFrame>
        <p:nvGraphicFramePr>
          <p:cNvPr id="739332" name="Object 4"/>
          <p:cNvGraphicFramePr>
            <a:graphicFrameLocks noChangeAspect="1"/>
          </p:cNvGraphicFramePr>
          <p:nvPr/>
        </p:nvGraphicFramePr>
        <p:xfrm>
          <a:off x="2520366" y="3573473"/>
          <a:ext cx="3052763" cy="1427163"/>
        </p:xfrm>
        <a:graphic>
          <a:graphicData uri="http://schemas.openxmlformats.org/presentationml/2006/ole">
            <p:oleObj spid="_x0000_s739332" name="Equation" r:id="rId7" imgW="2133360" imgH="1015920" progId="Equation.DSMT4">
              <p:embed/>
            </p:oleObj>
          </a:graphicData>
        </a:graphic>
      </p:graphicFrame>
      <p:graphicFrame>
        <p:nvGraphicFramePr>
          <p:cNvPr id="739333" name="Object 5"/>
          <p:cNvGraphicFramePr>
            <a:graphicFrameLocks noChangeAspect="1"/>
          </p:cNvGraphicFramePr>
          <p:nvPr/>
        </p:nvGraphicFramePr>
        <p:xfrm>
          <a:off x="1030272" y="4490296"/>
          <a:ext cx="1327150" cy="338138"/>
        </p:xfrm>
        <a:graphic>
          <a:graphicData uri="http://schemas.openxmlformats.org/presentationml/2006/ole">
            <p:oleObj spid="_x0000_s739333" name="Equation" r:id="rId8" imgW="927000" imgH="241200" progId="Equation.DSMT4">
              <p:embed/>
            </p:oleObj>
          </a:graphicData>
        </a:graphic>
      </p:graphicFrame>
      <p:graphicFrame>
        <p:nvGraphicFramePr>
          <p:cNvPr id="739334" name="Object 6"/>
          <p:cNvGraphicFramePr>
            <a:graphicFrameLocks noChangeAspect="1"/>
          </p:cNvGraphicFramePr>
          <p:nvPr/>
        </p:nvGraphicFramePr>
        <p:xfrm>
          <a:off x="1485210" y="3704478"/>
          <a:ext cx="854075" cy="338137"/>
        </p:xfrm>
        <a:graphic>
          <a:graphicData uri="http://schemas.openxmlformats.org/presentationml/2006/ole">
            <p:oleObj spid="_x0000_s739334" name="Equation" r:id="rId9" imgW="5968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제약회사에서 생산된 진통제의 효과를 알아보기 위하여 치통으로 고생하는 환자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임의로 선정하여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명씩 나누어 두 회사의 진통제를 사용하도록 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실험에 참가한 두 그룹의 환자들의 치통이 치료되는 시간을 측정하여 다음 결과를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A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회사의 진통제가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B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회사의 진통제보다 평균 치료시간이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 이상 클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ko-KR" altLang="en-US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214545" y="2357430"/>
          <a:ext cx="5000660" cy="1591056"/>
        </p:xfrm>
        <a:graphic>
          <a:graphicData uri="http://schemas.openxmlformats.org/drawingml/2006/table">
            <a:tbl>
              <a:tblPr/>
              <a:tblGrid>
                <a:gridCol w="1026466"/>
                <a:gridCol w="1537778"/>
                <a:gridCol w="1090380"/>
                <a:gridCol w="1346036"/>
              </a:tblGrid>
              <a:tr h="354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회사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표본의 크기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평균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표준편차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50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33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00034" y="4416990"/>
            <a:ext cx="8286808" cy="1083712"/>
            <a:chOff x="500034" y="4416990"/>
            <a:chExt cx="8286808" cy="1083712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4416990"/>
              <a:ext cx="714380" cy="369332"/>
            </a:xfrm>
            <a:prstGeom prst="rect">
              <a:avLst/>
            </a:prstGeom>
            <a:solidFill>
              <a:srgbClr val="00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66FF"/>
                  </a:solidFill>
                </a:rPr>
                <a:t>풀이</a:t>
              </a:r>
              <a:endParaRPr lang="ko-KR" altLang="en-US" b="1" dirty="0">
                <a:solidFill>
                  <a:srgbClr val="FF66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4854371"/>
              <a:ext cx="8286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Book Antiqua" pitchFamily="18" charset="0"/>
                </a:rPr>
                <a:t>A </a:t>
              </a:r>
              <a:r>
                <a:rPr lang="ko-KR" altLang="en-US" dirty="0" smtClean="0">
                  <a:latin typeface="Book Antiqua" pitchFamily="18" charset="0"/>
                </a:rPr>
                <a:t>회사의 평균 완화 시간을      </a:t>
              </a:r>
              <a:r>
                <a:rPr lang="en-US" altLang="ko-KR" dirty="0" smtClean="0">
                  <a:latin typeface="Book Antiqua" pitchFamily="18" charset="0"/>
                </a:rPr>
                <a:t>, B </a:t>
              </a:r>
              <a:r>
                <a:rPr lang="ko-KR" altLang="en-US" dirty="0" smtClean="0">
                  <a:latin typeface="Book Antiqua" pitchFamily="18" charset="0"/>
                </a:rPr>
                <a:t>회사의 평균 완화 시간을     라 하면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ko-KR" altLang="en-US" dirty="0" smtClean="0">
                  <a:latin typeface="Book Antiqua" pitchFamily="18" charset="0"/>
                </a:rPr>
                <a:t>중심극한정리에 의하여 다음과 같은 정규분포에 </a:t>
              </a:r>
              <a:r>
                <a:rPr lang="ko-KR" altLang="en-US" dirty="0" err="1" smtClean="0">
                  <a:latin typeface="Book Antiqua" pitchFamily="18" charset="0"/>
                </a:rPr>
                <a:t>근사한다</a:t>
              </a:r>
              <a:r>
                <a:rPr lang="en-US" altLang="ko-KR" dirty="0" smtClean="0">
                  <a:latin typeface="Book Antiqua" pitchFamily="18" charset="0"/>
                </a:rPr>
                <a:t>.</a:t>
              </a:r>
              <a:endParaRPr lang="en-US" altLang="ko-KR" dirty="0">
                <a:latin typeface="Book Antiqua" pitchFamily="18" charset="0"/>
              </a:endParaRPr>
            </a:p>
          </p:txBody>
        </p:sp>
        <p:graphicFrame>
          <p:nvGraphicFramePr>
            <p:cNvPr id="738308" name="Object 4"/>
            <p:cNvGraphicFramePr>
              <a:graphicFrameLocks noChangeAspect="1"/>
            </p:cNvGraphicFramePr>
            <p:nvPr/>
          </p:nvGraphicFramePr>
          <p:xfrm>
            <a:off x="3347280" y="4871960"/>
            <a:ext cx="257175" cy="292100"/>
          </p:xfrm>
          <a:graphic>
            <a:graphicData uri="http://schemas.openxmlformats.org/presentationml/2006/ole">
              <p:oleObj spid="_x0000_s738308" name="Equation" r:id="rId4" imgW="164880" imgH="190440" progId="Equation.DSMT4">
                <p:embed/>
              </p:oleObj>
            </a:graphicData>
          </a:graphic>
        </p:graphicFrame>
        <p:graphicFrame>
          <p:nvGraphicFramePr>
            <p:cNvPr id="738309" name="Object 5"/>
            <p:cNvGraphicFramePr>
              <a:graphicFrameLocks noChangeAspect="1"/>
            </p:cNvGraphicFramePr>
            <p:nvPr/>
          </p:nvGraphicFramePr>
          <p:xfrm>
            <a:off x="6478602" y="4865612"/>
            <a:ext cx="236538" cy="292100"/>
          </p:xfrm>
          <a:graphic>
            <a:graphicData uri="http://schemas.openxmlformats.org/presentationml/2006/ole">
              <p:oleObj spid="_x0000_s738309" name="Equation" r:id="rId5" imgW="1522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                                                                  이고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37281" name="Object 27"/>
          <p:cNvGraphicFramePr>
            <a:graphicFrameLocks noChangeAspect="1"/>
          </p:cNvGraphicFramePr>
          <p:nvPr/>
        </p:nvGraphicFramePr>
        <p:xfrm>
          <a:off x="1474808" y="2143116"/>
          <a:ext cx="6097588" cy="628650"/>
        </p:xfrm>
        <a:graphic>
          <a:graphicData uri="http://schemas.openxmlformats.org/presentationml/2006/ole">
            <p:oleObj spid="_x0000_s737281" name="Equation" r:id="rId5" imgW="4089240" imgH="431640" progId="Equation.DSMT4">
              <p:embed/>
            </p:oleObj>
          </a:graphicData>
        </a:graphic>
      </p:graphicFrame>
      <p:graphicFrame>
        <p:nvGraphicFramePr>
          <p:cNvPr id="737282" name="Object 2"/>
          <p:cNvGraphicFramePr>
            <a:graphicFrameLocks noChangeAspect="1"/>
          </p:cNvGraphicFramePr>
          <p:nvPr/>
        </p:nvGraphicFramePr>
        <p:xfrm>
          <a:off x="1763717" y="681038"/>
          <a:ext cx="5094299" cy="558721"/>
        </p:xfrm>
        <a:graphic>
          <a:graphicData uri="http://schemas.openxmlformats.org/presentationml/2006/ole">
            <p:oleObj spid="_x0000_s737282" name="Equation" r:id="rId6" imgW="3873240" imgH="431640" progId="Equation.DSMT4">
              <p:embed/>
            </p:oleObj>
          </a:graphicData>
        </a:graphic>
      </p:graphicFrame>
      <p:graphicFrame>
        <p:nvGraphicFramePr>
          <p:cNvPr id="737283" name="Object 3"/>
          <p:cNvGraphicFramePr>
            <a:graphicFrameLocks noChangeAspect="1"/>
          </p:cNvGraphicFramePr>
          <p:nvPr/>
        </p:nvGraphicFramePr>
        <p:xfrm>
          <a:off x="1589931" y="1448804"/>
          <a:ext cx="3757613" cy="311150"/>
        </p:xfrm>
        <a:graphic>
          <a:graphicData uri="http://schemas.openxmlformats.org/presentationml/2006/ole">
            <p:oleObj spid="_x0000_s737283" name="Equation" r:id="rId7" imgW="28573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802" y="540658"/>
            <a:ext cx="3530134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7.3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정규모집단에 관련된 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4348" y="1357298"/>
            <a:ext cx="264320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표본분산의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6113490" y="2979827"/>
          <a:ext cx="2387600" cy="704850"/>
        </p:xfrm>
        <a:graphic>
          <a:graphicData uri="http://schemas.openxmlformats.org/presentationml/2006/ole">
            <p:oleObj spid="_x0000_s762881" name="Equation" r:id="rId5" imgW="1434960" imgH="431640" progId="Equation.DSMT4">
              <p:embed/>
            </p:oleObj>
          </a:graphicData>
        </a:graphic>
      </p:graphicFrame>
      <p:sp>
        <p:nvSpPr>
          <p:cNvPr id="9" name="타원 8"/>
          <p:cNvSpPr/>
          <p:nvPr/>
        </p:nvSpPr>
        <p:spPr>
          <a:xfrm>
            <a:off x="857224" y="2143116"/>
            <a:ext cx="2000264" cy="207170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249363" y="2908304"/>
          <a:ext cx="1306512" cy="700087"/>
        </p:xfrm>
        <a:graphic>
          <a:graphicData uri="http://schemas.openxmlformats.org/presentationml/2006/ole">
            <p:oleObj spid="_x0000_s762882" name="Equation" r:id="rId6" imgW="977760" imgH="53316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4354520" y="2408320"/>
            <a:ext cx="1643074" cy="171451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568856" y="2832192"/>
          <a:ext cx="1357312" cy="933450"/>
        </p:xfrm>
        <a:graphic>
          <a:graphicData uri="http://schemas.openxmlformats.org/presentationml/2006/ole">
            <p:oleObj spid="_x0000_s762883" name="Equation" r:id="rId7" imgW="1015920" imgH="7110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54784" y="262263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표본분산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AutoShape 276"/>
          <p:cNvSpPr>
            <a:spLocks noChangeArrowheads="1"/>
          </p:cNvSpPr>
          <p:nvPr/>
        </p:nvSpPr>
        <p:spPr bwMode="auto">
          <a:xfrm>
            <a:off x="3000364" y="3121114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762884" name="Object 4"/>
          <p:cNvGraphicFramePr>
            <a:graphicFrameLocks noChangeAspect="1"/>
          </p:cNvGraphicFramePr>
          <p:nvPr/>
        </p:nvGraphicFramePr>
        <p:xfrm>
          <a:off x="725488" y="5210175"/>
          <a:ext cx="7405687" cy="719138"/>
        </p:xfrm>
        <a:graphic>
          <a:graphicData uri="http://schemas.openxmlformats.org/presentationml/2006/ole">
            <p:oleObj spid="_x0000_s762884" name="Equation" r:id="rId8" imgW="4889160" imgH="4824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478632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5.4</a:t>
            </a:r>
            <a:r>
              <a:rPr lang="ko-KR" altLang="en-US" dirty="0" smtClean="0">
                <a:latin typeface="Book Antiqua" pitchFamily="18" charset="0"/>
              </a:rPr>
              <a:t>절에서 학습한 </a:t>
            </a:r>
            <a:r>
              <a:rPr lang="ko-KR" altLang="en-US" dirty="0" err="1" smtClean="0">
                <a:latin typeface="Book Antiqua" pitchFamily="18" charset="0"/>
              </a:rPr>
              <a:t>카이제곱분포의</a:t>
            </a:r>
            <a:r>
              <a:rPr lang="ko-KR" altLang="en-US" dirty="0" smtClean="0">
                <a:latin typeface="Book Antiqua" pitchFamily="18" charset="0"/>
              </a:rPr>
              <a:t> 성질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643042" y="5214950"/>
            <a:ext cx="221457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755768" y="5275263"/>
          <a:ext cx="1887538" cy="588962"/>
        </p:xfrm>
        <a:graphic>
          <a:graphicData uri="http://schemas.openxmlformats.org/presentationml/2006/ole">
            <p:oleObj spid="_x0000_s760836" name="Equation" r:id="rId4" imgW="1320480" imgH="4190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464344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표본분산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에 관한 표본분포는 다음과 같은 자유도 </a:t>
            </a:r>
            <a:r>
              <a:rPr lang="en-US" altLang="ko-KR" i="1" dirty="0" smtClean="0">
                <a:latin typeface="Book Antiqua" pitchFamily="18" charset="0"/>
              </a:rPr>
              <a:t>n – 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인 카이제곱분포이다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235601" y="5251467"/>
          <a:ext cx="3051175" cy="677863"/>
        </p:xfrm>
        <a:graphic>
          <a:graphicData uri="http://schemas.openxmlformats.org/presentationml/2006/ole">
            <p:oleObj spid="_x0000_s760837" name="Equation" r:id="rId5" imgW="2133360" imgH="482400" progId="Equation.DSMT4">
              <p:embed/>
            </p:oleObj>
          </a:graphicData>
        </a:graphic>
      </p:graphicFrame>
      <p:sp>
        <p:nvSpPr>
          <p:cNvPr id="17" name="AutoShape 276"/>
          <p:cNvSpPr>
            <a:spLocks noChangeArrowheads="1"/>
          </p:cNvSpPr>
          <p:nvPr/>
        </p:nvSpPr>
        <p:spPr bwMode="auto">
          <a:xfrm>
            <a:off x="4071935" y="5429264"/>
            <a:ext cx="1071570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760838" name="Object 6"/>
          <p:cNvGraphicFramePr>
            <a:graphicFrameLocks noChangeAspect="1"/>
          </p:cNvGraphicFramePr>
          <p:nvPr/>
        </p:nvGraphicFramePr>
        <p:xfrm>
          <a:off x="1166813" y="642918"/>
          <a:ext cx="6066771" cy="2571768"/>
        </p:xfrm>
        <a:graphic>
          <a:graphicData uri="http://schemas.openxmlformats.org/presentationml/2006/ole">
            <p:oleObj spid="_x0000_s760838" name="Equation" r:id="rId6" imgW="4305240" imgH="1854000" progId="Equation.DSMT4">
              <p:embed/>
            </p:oleObj>
          </a:graphicData>
        </a:graphic>
      </p:graphicFrame>
      <p:graphicFrame>
        <p:nvGraphicFramePr>
          <p:cNvPr id="760839" name="Object 7"/>
          <p:cNvGraphicFramePr>
            <a:graphicFrameLocks noChangeAspect="1"/>
          </p:cNvGraphicFramePr>
          <p:nvPr/>
        </p:nvGraphicFramePr>
        <p:xfrm>
          <a:off x="2141545" y="3354396"/>
          <a:ext cx="4716471" cy="1215416"/>
        </p:xfrm>
        <a:graphic>
          <a:graphicData uri="http://schemas.openxmlformats.org/presentationml/2006/ole">
            <p:oleObj spid="_x0000_s760839" name="Equation" r:id="rId7" imgW="330192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[104.9, 103.3, 104.3, 104.9, 105.4, 102.0]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카이제곱분포의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자유도를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구하고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관찰된 통계량의 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v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구한 통계량의 값보다 클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1431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1906588" y="3286124"/>
          <a:ext cx="5130800" cy="574675"/>
        </p:xfrm>
        <a:graphic>
          <a:graphicData uri="http://schemas.openxmlformats.org/presentationml/2006/ole">
            <p:oleObj spid="_x0000_s759809" name="Equation" r:id="rId4" imgW="3441600" imgH="393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2580497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확률표본의 크기가 </a:t>
            </a:r>
            <a:r>
              <a:rPr lang="en-US" altLang="ko-KR" dirty="0" smtClean="0">
                <a:latin typeface="Book Antiqua" pitchFamily="18" charset="0"/>
              </a:rPr>
              <a:t>6</a:t>
            </a:r>
            <a:r>
              <a:rPr lang="ko-KR" altLang="en-US" dirty="0" smtClean="0">
                <a:latin typeface="Book Antiqua" pitchFamily="18" charset="0"/>
              </a:rPr>
              <a:t>이므로 카이제곱분포의 </a:t>
            </a:r>
            <a:r>
              <a:rPr lang="ko-KR" altLang="en-US" dirty="0" err="1" smtClean="0">
                <a:latin typeface="Book Antiqua" pitchFamily="18" charset="0"/>
              </a:rPr>
              <a:t>자유도는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그리고 표본평균과 표본분산은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400050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한편 </a:t>
            </a:r>
            <a:r>
              <a:rPr lang="ko-KR" altLang="en-US" dirty="0" err="1" smtClean="0">
                <a:latin typeface="Book Antiqua" pitchFamily="18" charset="0"/>
              </a:rPr>
              <a:t>모분산이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이므로 통계량의 값은 다음과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514351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자유도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 카이제곱분포에서 </a:t>
            </a:r>
            <a:r>
              <a:rPr lang="en-US" altLang="ko-KR" i="1" dirty="0" smtClean="0">
                <a:latin typeface="Book Antiqua" pitchFamily="18" charset="0"/>
              </a:rPr>
              <a:t>P(V &gt; 1.61) = 0.9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59811" name="Object 27"/>
          <p:cNvGraphicFramePr>
            <a:graphicFrameLocks noChangeAspect="1"/>
          </p:cNvGraphicFramePr>
          <p:nvPr/>
        </p:nvGraphicFramePr>
        <p:xfrm>
          <a:off x="2822575" y="4409087"/>
          <a:ext cx="2820995" cy="591549"/>
        </p:xfrm>
        <a:graphic>
          <a:graphicData uri="http://schemas.openxmlformats.org/presentationml/2006/ole">
            <p:oleObj spid="_x0000_s759811" name="Equation" r:id="rId5" imgW="19555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분포와 표본분포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Rectangle 283"/>
          <p:cNvSpPr>
            <a:spLocks noChangeArrowheads="1"/>
          </p:cNvSpPr>
          <p:nvPr/>
        </p:nvSpPr>
        <p:spPr bwMode="auto">
          <a:xfrm>
            <a:off x="3730625" y="2443143"/>
            <a:ext cx="1668463" cy="36933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굴림" pitchFamily="50" charset="-127"/>
                <a:ea typeface="굴림" pitchFamily="50" charset="-127"/>
              </a:rPr>
              <a:t>표본을 선정</a:t>
            </a:r>
          </a:p>
        </p:txBody>
      </p:sp>
      <p:sp>
        <p:nvSpPr>
          <p:cNvPr id="13" name="AutoShape 285"/>
          <p:cNvSpPr>
            <a:spLocks noChangeArrowheads="1"/>
          </p:cNvSpPr>
          <p:nvPr/>
        </p:nvSpPr>
        <p:spPr bwMode="auto">
          <a:xfrm>
            <a:off x="4140200" y="2009755"/>
            <a:ext cx="8636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ko-KR"/>
          </a:p>
        </p:txBody>
      </p:sp>
      <p:sp>
        <p:nvSpPr>
          <p:cNvPr id="14" name="AutoShape 289"/>
          <p:cNvSpPr>
            <a:spLocks noChangeArrowheads="1"/>
          </p:cNvSpPr>
          <p:nvPr/>
        </p:nvSpPr>
        <p:spPr bwMode="auto">
          <a:xfrm>
            <a:off x="528638" y="571480"/>
            <a:ext cx="8258204" cy="1295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bg2"/>
                </a:solidFill>
                <a:ea typeface="굴림" pitchFamily="50" charset="-127"/>
              </a:rPr>
              <a:t>대부분의 </a:t>
            </a:r>
            <a:r>
              <a:rPr lang="ko-KR" altLang="en-US" dirty="0">
                <a:solidFill>
                  <a:schemeClr val="bg2"/>
                </a:solidFill>
                <a:ea typeface="굴림" pitchFamily="50" charset="-127"/>
              </a:rPr>
              <a:t>모집단 분포는 완전하게 알려진 것이 없으며</a:t>
            </a:r>
            <a:r>
              <a:rPr lang="en-US" altLang="ko-KR" dirty="0">
                <a:solidFill>
                  <a:schemeClr val="bg2"/>
                </a:solidFill>
                <a:ea typeface="굴림" pitchFamily="50" charset="-127"/>
              </a:rPr>
              <a:t>, </a:t>
            </a:r>
            <a:r>
              <a:rPr lang="ko-KR" altLang="en-US" dirty="0">
                <a:solidFill>
                  <a:schemeClr val="bg2"/>
                </a:solidFill>
                <a:ea typeface="굴림" pitchFamily="50" charset="-127"/>
              </a:rPr>
              <a:t>따라서 모집단 분포의 </a:t>
            </a:r>
            <a:endParaRPr lang="ko-KR" altLang="en-US" dirty="0" smtClean="0">
              <a:solidFill>
                <a:schemeClr val="bg2"/>
              </a:solidFill>
              <a:ea typeface="굴림" pitchFamily="50" charset="-127"/>
            </a:endParaRPr>
          </a:p>
          <a:p>
            <a:pPr algn="l"/>
            <a:r>
              <a:rPr lang="ko-KR" altLang="en-US" dirty="0" smtClean="0">
                <a:solidFill>
                  <a:schemeClr val="bg2"/>
                </a:solidFill>
                <a:ea typeface="굴림" pitchFamily="50" charset="-127"/>
              </a:rPr>
              <a:t>   정확한 중심의 위치나 산포도 등을 알 수 없다</a:t>
            </a:r>
            <a:r>
              <a:rPr lang="en-US" altLang="ko-KR" dirty="0" smtClean="0">
                <a:solidFill>
                  <a:schemeClr val="bg2"/>
                </a:solidFill>
                <a:ea typeface="굴림" pitchFamily="50" charset="-127"/>
              </a:rPr>
              <a:t>.</a:t>
            </a:r>
          </a:p>
          <a:p>
            <a:pPr algn="l"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모집단의 </a:t>
            </a:r>
            <a:r>
              <a:rPr lang="ko-KR" altLang="en-US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확률분포를 비롯한 특성을 알기 위하여 전수조사를 한다는 것은 </a:t>
            </a:r>
          </a:p>
          <a:p>
            <a:pPr algn="l"/>
            <a:r>
              <a:rPr lang="ko-KR" altLang="en-US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   경제적</a:t>
            </a:r>
            <a:r>
              <a:rPr lang="en-US" altLang="ko-KR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공간적 또는 시간적인 제약에 의하여 거의 불가능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14480" y="3214686"/>
            <a:ext cx="5452148" cy="2500330"/>
            <a:chOff x="1714480" y="3429000"/>
            <a:chExt cx="5452148" cy="250033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714480" y="3857628"/>
              <a:ext cx="2428892" cy="20717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000232" y="4000504"/>
              <a:ext cx="1285884" cy="1285884"/>
            </a:xfrm>
            <a:prstGeom prst="ellipse">
              <a:avLst/>
            </a:prstGeom>
            <a:solidFill>
              <a:srgbClr val="777777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2276461" y="4143380"/>
            <a:ext cx="295275" cy="374650"/>
          </p:xfrm>
          <a:graphic>
            <a:graphicData uri="http://schemas.openxmlformats.org/presentationml/2006/ole">
              <p:oleObj spid="_x0000_s520200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2643174" y="4143380"/>
            <a:ext cx="295275" cy="374650"/>
          </p:xfrm>
          <a:graphic>
            <a:graphicData uri="http://schemas.openxmlformats.org/presentationml/2006/ole">
              <p:oleObj spid="_x0000_s520201" name="Equation" r:id="rId6" imgW="177480" imgH="228600" progId="Equation.DSMT4">
                <p:embed/>
              </p:oleObj>
            </a:graphicData>
          </a:graphic>
        </p:graphicFrame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2786050" y="4500570"/>
            <a:ext cx="295275" cy="374650"/>
          </p:xfrm>
          <a:graphic>
            <a:graphicData uri="http://schemas.openxmlformats.org/presentationml/2006/ole">
              <p:oleObj spid="_x0000_s520202" name="Equation" r:id="rId7" imgW="177480" imgH="228600" progId="Equation.DSMT4">
                <p:embed/>
              </p:oleObj>
            </a:graphicData>
          </a:graphic>
        </p:graphicFrame>
        <p:graphicFrame>
          <p:nvGraphicFramePr>
            <p:cNvPr id="26" name="Object 6"/>
            <p:cNvGraphicFramePr>
              <a:graphicFrameLocks noChangeAspect="1"/>
            </p:cNvGraphicFramePr>
            <p:nvPr/>
          </p:nvGraphicFramePr>
          <p:xfrm>
            <a:off x="2214546" y="4857760"/>
            <a:ext cx="295275" cy="374650"/>
          </p:xfrm>
          <a:graphic>
            <a:graphicData uri="http://schemas.openxmlformats.org/presentationml/2006/ole">
              <p:oleObj spid="_x0000_s520203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27" name="Object 7"/>
            <p:cNvGraphicFramePr>
              <a:graphicFrameLocks noChangeAspect="1"/>
            </p:cNvGraphicFramePr>
            <p:nvPr/>
          </p:nvGraphicFramePr>
          <p:xfrm>
            <a:off x="2714612" y="5429264"/>
            <a:ext cx="338138" cy="374650"/>
          </p:xfrm>
          <a:graphic>
            <a:graphicData uri="http://schemas.openxmlformats.org/presentationml/2006/ole">
              <p:oleObj spid="_x0000_s520204" name="Equation" r:id="rId9" imgW="203040" imgH="228600" progId="Equation.DSMT4">
                <p:embed/>
              </p:oleObj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3143240" y="5143512"/>
            <a:ext cx="506413" cy="374650"/>
          </p:xfrm>
          <a:graphic>
            <a:graphicData uri="http://schemas.openxmlformats.org/presentationml/2006/ole">
              <p:oleObj spid="_x0000_s520205" name="Equation" r:id="rId10" imgW="304560" imgH="228600" progId="Equation.DSMT4">
                <p:embed/>
              </p:oleObj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500298" y="4786322"/>
            <a:ext cx="285752" cy="281143"/>
          </p:xfrm>
          <a:graphic>
            <a:graphicData uri="http://schemas.openxmlformats.org/presentationml/2006/ole">
              <p:oleObj spid="_x0000_s520206" name="Equation" r:id="rId11" imgW="177480" imgH="177480" progId="Equation.DSMT4">
                <p:embed/>
              </p:oleObj>
            </a:graphicData>
          </a:graphic>
        </p:graphicFrame>
        <p:cxnSp>
          <p:nvCxnSpPr>
            <p:cNvPr id="30" name="직선 화살표 연결선 29"/>
            <p:cNvCxnSpPr/>
            <p:nvPr/>
          </p:nvCxnSpPr>
          <p:spPr>
            <a:xfrm>
              <a:off x="3286116" y="4786322"/>
              <a:ext cx="2500330" cy="1588"/>
            </a:xfrm>
            <a:prstGeom prst="straightConnector1">
              <a:avLst/>
            </a:prstGeom>
            <a:ln w="57150"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17"/>
            <p:cNvGraphicFramePr>
              <a:graphicFrameLocks noChangeAspect="1"/>
            </p:cNvGraphicFramePr>
            <p:nvPr/>
          </p:nvGraphicFramePr>
          <p:xfrm>
            <a:off x="3344863" y="4429127"/>
            <a:ext cx="465137" cy="374650"/>
          </p:xfrm>
          <a:graphic>
            <a:graphicData uri="http://schemas.openxmlformats.org/presentationml/2006/ole">
              <p:oleObj spid="_x0000_s520207" name="Equation" r:id="rId12" imgW="279360" imgH="228600" progId="Equation.DSMT4">
                <p:embed/>
              </p:oleObj>
            </a:graphicData>
          </a:graphic>
        </p:graphicFrame>
        <p:graphicFrame>
          <p:nvGraphicFramePr>
            <p:cNvPr id="32" name="Object 18"/>
            <p:cNvGraphicFramePr>
              <a:graphicFrameLocks noChangeAspect="1"/>
            </p:cNvGraphicFramePr>
            <p:nvPr/>
          </p:nvGraphicFramePr>
          <p:xfrm>
            <a:off x="3438525" y="4933952"/>
            <a:ext cx="123825" cy="280987"/>
          </p:xfrm>
          <a:graphic>
            <a:graphicData uri="http://schemas.openxmlformats.org/presentationml/2006/ole">
              <p:oleObj spid="_x0000_s520208" name="Equation" r:id="rId13" imgW="75960" imgH="177480" progId="Equation.DSMT4">
                <p:embed/>
              </p:oleObj>
            </a:graphicData>
          </a:graphic>
        </p:graphicFrame>
        <p:sp>
          <p:nvSpPr>
            <p:cNvPr id="33" name="타원 32"/>
            <p:cNvSpPr/>
            <p:nvPr/>
          </p:nvSpPr>
          <p:spPr>
            <a:xfrm>
              <a:off x="5880744" y="4143380"/>
              <a:ext cx="1285884" cy="1285884"/>
            </a:xfrm>
            <a:prstGeom prst="ellipse">
              <a:avLst/>
            </a:prstGeom>
            <a:solidFill>
              <a:srgbClr val="777777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6156973" y="4286256"/>
            <a:ext cx="295275" cy="374650"/>
          </p:xfrm>
          <a:graphic>
            <a:graphicData uri="http://schemas.openxmlformats.org/presentationml/2006/ole">
              <p:oleObj spid="_x0000_s520209" name="Equation" r:id="rId14" imgW="177480" imgH="228600" progId="Equation.DSMT4">
                <p:embed/>
              </p:oleObj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/>
          </p:nvGraphicFramePr>
          <p:xfrm>
            <a:off x="6523686" y="4286256"/>
            <a:ext cx="295275" cy="374650"/>
          </p:xfrm>
          <a:graphic>
            <a:graphicData uri="http://schemas.openxmlformats.org/presentationml/2006/ole">
              <p:oleObj spid="_x0000_s520210" name="Equation" r:id="rId15" imgW="177480" imgH="228600" progId="Equation.DSMT4">
                <p:embed/>
              </p:oleObj>
            </a:graphicData>
          </a:graphic>
        </p:graphicFrame>
        <p:graphicFrame>
          <p:nvGraphicFramePr>
            <p:cNvPr id="36" name="Object 5"/>
            <p:cNvGraphicFramePr>
              <a:graphicFrameLocks noChangeAspect="1"/>
            </p:cNvGraphicFramePr>
            <p:nvPr/>
          </p:nvGraphicFramePr>
          <p:xfrm>
            <a:off x="6666562" y="4643446"/>
            <a:ext cx="295275" cy="374650"/>
          </p:xfrm>
          <a:graphic>
            <a:graphicData uri="http://schemas.openxmlformats.org/presentationml/2006/ole">
              <p:oleObj spid="_x0000_s520211" name="Equation" r:id="rId16" imgW="177480" imgH="228600" progId="Equation.DSMT4">
                <p:embed/>
              </p:oleObj>
            </a:graphicData>
          </a:graphic>
        </p:graphicFrame>
        <p:graphicFrame>
          <p:nvGraphicFramePr>
            <p:cNvPr id="37" name="Object 6"/>
            <p:cNvGraphicFramePr>
              <a:graphicFrameLocks noChangeAspect="1"/>
            </p:cNvGraphicFramePr>
            <p:nvPr/>
          </p:nvGraphicFramePr>
          <p:xfrm>
            <a:off x="6095058" y="5000636"/>
            <a:ext cx="295275" cy="374650"/>
          </p:xfrm>
          <a:graphic>
            <a:graphicData uri="http://schemas.openxmlformats.org/presentationml/2006/ole">
              <p:oleObj spid="_x0000_s520212" name="Equation" r:id="rId17" imgW="177480" imgH="228600" progId="Equation.DSMT4">
                <p:embed/>
              </p:oleObj>
            </a:graphicData>
          </a:graphic>
        </p:graphicFrame>
        <p:graphicFrame>
          <p:nvGraphicFramePr>
            <p:cNvPr id="38" name="Object 9"/>
            <p:cNvGraphicFramePr>
              <a:graphicFrameLocks noChangeAspect="1"/>
            </p:cNvGraphicFramePr>
            <p:nvPr/>
          </p:nvGraphicFramePr>
          <p:xfrm>
            <a:off x="6380810" y="4929198"/>
            <a:ext cx="285752" cy="281143"/>
          </p:xfrm>
          <a:graphic>
            <a:graphicData uri="http://schemas.openxmlformats.org/presentationml/2006/ole">
              <p:oleObj spid="_x0000_s520213" name="Equation" r:id="rId18" imgW="177480" imgH="177480" progId="Equation.DSMT4">
                <p:embed/>
              </p:oleObj>
            </a:graphicData>
          </a:graphic>
        </p:graphicFrame>
        <p:sp>
          <p:nvSpPr>
            <p:cNvPr id="39" name="직사각형 38"/>
            <p:cNvSpPr/>
            <p:nvPr/>
          </p:nvSpPr>
          <p:spPr>
            <a:xfrm>
              <a:off x="2500298" y="342900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ea typeface="굴림" pitchFamily="50" charset="-127"/>
                </a:rPr>
                <a:t>모집단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69449" y="37254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ea typeface="굴림" pitchFamily="50" charset="-127"/>
                </a:rPr>
                <a:t>표본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21044" y="4745706"/>
            <a:ext cx="1146174" cy="1143008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814" y="4214818"/>
            <a:ext cx="1714512" cy="1785950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1746" y="2132842"/>
            <a:ext cx="1714512" cy="1785950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85786" y="2844804"/>
          <a:ext cx="1373187" cy="366712"/>
        </p:xfrm>
        <a:graphic>
          <a:graphicData uri="http://schemas.openxmlformats.org/presentationml/2006/ole">
            <p:oleObj spid="_x0000_s758787" name="Equation" r:id="rId4" imgW="1028520" imgH="279360" progId="Equation.DSMT4">
              <p:embed/>
            </p:oleObj>
          </a:graphicData>
        </a:graphic>
      </p:graphicFrame>
      <p:sp>
        <p:nvSpPr>
          <p:cNvPr id="13" name="타원 12"/>
          <p:cNvSpPr/>
          <p:nvPr/>
        </p:nvSpPr>
        <p:spPr>
          <a:xfrm>
            <a:off x="3997330" y="2357430"/>
            <a:ext cx="1146174" cy="1143008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276"/>
          <p:cNvSpPr>
            <a:spLocks noChangeArrowheads="1"/>
          </p:cNvSpPr>
          <p:nvPr/>
        </p:nvSpPr>
        <p:spPr bwMode="auto">
          <a:xfrm>
            <a:off x="2643174" y="2857496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817563" y="4987929"/>
          <a:ext cx="1355725" cy="366712"/>
        </p:xfrm>
        <a:graphic>
          <a:graphicData uri="http://schemas.openxmlformats.org/presentationml/2006/ole">
            <p:oleObj spid="_x0000_s758789" name="Equation" r:id="rId5" imgW="1015920" imgH="279360" progId="Equation.DSMT4">
              <p:embed/>
            </p:oleObj>
          </a:graphicData>
        </a:graphic>
      </p:graphicFrame>
      <p:sp>
        <p:nvSpPr>
          <p:cNvPr id="17" name="AutoShape 276"/>
          <p:cNvSpPr>
            <a:spLocks noChangeArrowheads="1"/>
          </p:cNvSpPr>
          <p:nvPr/>
        </p:nvSpPr>
        <p:spPr bwMode="auto">
          <a:xfrm>
            <a:off x="2643174" y="5121378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3174" y="25003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3174" y="47741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4348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합동표본분산의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13250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925496" y="1327534"/>
          <a:ext cx="1217612" cy="338138"/>
        </p:xfrm>
        <a:graphic>
          <a:graphicData uri="http://schemas.openxmlformats.org/presentationml/2006/ole">
            <p:oleObj spid="_x0000_s758790" name="Equation" r:id="rId6" imgW="850680" imgH="241200" progId="Equation.DSMT4">
              <p:embed/>
            </p:oleObj>
          </a:graphicData>
        </a:graphic>
      </p:graphicFrame>
      <p:graphicFrame>
        <p:nvGraphicFramePr>
          <p:cNvPr id="758791" name="Object 7"/>
          <p:cNvGraphicFramePr>
            <a:graphicFrameLocks noChangeAspect="1"/>
          </p:cNvGraphicFramePr>
          <p:nvPr/>
        </p:nvGraphicFramePr>
        <p:xfrm>
          <a:off x="5476875" y="2561481"/>
          <a:ext cx="1887538" cy="588963"/>
        </p:xfrm>
        <a:graphic>
          <a:graphicData uri="http://schemas.openxmlformats.org/presentationml/2006/ole">
            <p:oleObj spid="_x0000_s758791" name="Equation" r:id="rId7" imgW="1320480" imgH="419040" progId="Equation.DSMT4">
              <p:embed/>
            </p:oleObj>
          </a:graphicData>
        </a:graphic>
      </p:graphicFrame>
      <p:graphicFrame>
        <p:nvGraphicFramePr>
          <p:cNvPr id="758792" name="Object 8"/>
          <p:cNvGraphicFramePr>
            <a:graphicFrameLocks noChangeAspect="1"/>
          </p:cNvGraphicFramePr>
          <p:nvPr/>
        </p:nvGraphicFramePr>
        <p:xfrm>
          <a:off x="5426075" y="4972894"/>
          <a:ext cx="1997075" cy="588962"/>
        </p:xfrm>
        <a:graphic>
          <a:graphicData uri="http://schemas.openxmlformats.org/presentationml/2006/ole">
            <p:oleObj spid="_x0000_s758792" name="Equation" r:id="rId8" imgW="13968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72216" y="5184608"/>
            <a:ext cx="3642858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80399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합동표본분산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757762" name="Object 2"/>
          <p:cNvGraphicFramePr>
            <a:graphicFrameLocks noChangeAspect="1"/>
          </p:cNvGraphicFramePr>
          <p:nvPr/>
        </p:nvGraphicFramePr>
        <p:xfrm>
          <a:off x="2740129" y="642918"/>
          <a:ext cx="3883025" cy="712788"/>
        </p:xfrm>
        <a:graphic>
          <a:graphicData uri="http://schemas.openxmlformats.org/presentationml/2006/ole">
            <p:oleObj spid="_x0000_s757762" name="Equation" r:id="rId4" imgW="2717640" imgH="507960" progId="Equation.DSMT4">
              <p:embed/>
            </p:oleObj>
          </a:graphicData>
        </a:graphic>
      </p:graphicFrame>
      <p:graphicFrame>
        <p:nvGraphicFramePr>
          <p:cNvPr id="757763" name="Object 3"/>
          <p:cNvGraphicFramePr>
            <a:graphicFrameLocks noChangeAspect="1"/>
          </p:cNvGraphicFramePr>
          <p:nvPr/>
        </p:nvGraphicFramePr>
        <p:xfrm>
          <a:off x="1000100" y="4411673"/>
          <a:ext cx="4899025" cy="588963"/>
        </p:xfrm>
        <a:graphic>
          <a:graphicData uri="http://schemas.openxmlformats.org/presentationml/2006/ole">
            <p:oleObj spid="_x0000_s757763" name="Equation" r:id="rId5" imgW="3429000" imgH="419040" progId="Equation.DSMT4">
              <p:embed/>
            </p:oleObj>
          </a:graphicData>
        </a:graphic>
      </p:graphicFrame>
      <p:graphicFrame>
        <p:nvGraphicFramePr>
          <p:cNvPr id="757765" name="Object 5"/>
          <p:cNvGraphicFramePr>
            <a:graphicFrameLocks noChangeAspect="1"/>
          </p:cNvGraphicFramePr>
          <p:nvPr/>
        </p:nvGraphicFramePr>
        <p:xfrm>
          <a:off x="1007467" y="1714500"/>
          <a:ext cx="6115050" cy="2565400"/>
        </p:xfrm>
        <a:graphic>
          <a:graphicData uri="http://schemas.openxmlformats.org/presentationml/2006/ole">
            <p:oleObj spid="_x0000_s757765" name="Equation" r:id="rId6" imgW="4279680" imgH="1828800" progId="Equation.DSMT4">
              <p:embed/>
            </p:oleObj>
          </a:graphicData>
        </a:graphic>
      </p:graphicFrame>
      <p:graphicFrame>
        <p:nvGraphicFramePr>
          <p:cNvPr id="757766" name="Object 6"/>
          <p:cNvGraphicFramePr>
            <a:graphicFrameLocks noChangeAspect="1"/>
          </p:cNvGraphicFramePr>
          <p:nvPr/>
        </p:nvGraphicFramePr>
        <p:xfrm>
          <a:off x="2738836" y="5286388"/>
          <a:ext cx="3261924" cy="714380"/>
        </p:xfrm>
        <a:graphic>
          <a:graphicData uri="http://schemas.openxmlformats.org/presentationml/2006/ole">
            <p:oleObj spid="_x0000_s757766" name="Equation" r:id="rId7" imgW="17650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독립인 두 정규모집단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N(2, 25)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</a:t>
            </a:r>
            <a:r>
              <a:rPr lang="ko-KR" altLang="en-US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N(5, 25)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각각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확률표본을 추출하였다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                    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080431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각각 크기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 두 확률표본을 추출하였으므로 다음이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350043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합동표본분산은                     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07194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56739" name="Object 27"/>
          <p:cNvGraphicFramePr>
            <a:graphicFrameLocks noChangeAspect="1"/>
          </p:cNvGraphicFramePr>
          <p:nvPr/>
        </p:nvGraphicFramePr>
        <p:xfrm>
          <a:off x="2285985" y="1107104"/>
          <a:ext cx="1255542" cy="363174"/>
        </p:xfrm>
        <a:graphic>
          <a:graphicData uri="http://schemas.openxmlformats.org/presentationml/2006/ole">
            <p:oleObj spid="_x0000_s756739" name="Equation" r:id="rId4" imgW="901440" imgH="266400" progId="Equation.DSMT4">
              <p:embed/>
            </p:oleObj>
          </a:graphicData>
        </a:graphic>
      </p:graphicFrame>
      <p:graphicFrame>
        <p:nvGraphicFramePr>
          <p:cNvPr id="756740" name="Object 4"/>
          <p:cNvGraphicFramePr>
            <a:graphicFrameLocks noChangeAspect="1"/>
          </p:cNvGraphicFramePr>
          <p:nvPr/>
        </p:nvGraphicFramePr>
        <p:xfrm>
          <a:off x="2649538" y="2571744"/>
          <a:ext cx="3028950" cy="588963"/>
        </p:xfrm>
        <a:graphic>
          <a:graphicData uri="http://schemas.openxmlformats.org/presentationml/2006/ole">
            <p:oleObj spid="_x0000_s756740" name="Equation" r:id="rId5" imgW="2120760" imgH="419040" progId="Equation.DSMT4">
              <p:embed/>
            </p:oleObj>
          </a:graphicData>
        </a:graphic>
      </p:graphicFrame>
      <p:graphicFrame>
        <p:nvGraphicFramePr>
          <p:cNvPr id="756741" name="Object 5"/>
          <p:cNvGraphicFramePr>
            <a:graphicFrameLocks noChangeAspect="1"/>
          </p:cNvGraphicFramePr>
          <p:nvPr/>
        </p:nvGraphicFramePr>
        <p:xfrm>
          <a:off x="3020432" y="3427986"/>
          <a:ext cx="1143008" cy="497831"/>
        </p:xfrm>
        <a:graphic>
          <a:graphicData uri="http://schemas.openxmlformats.org/presentationml/2006/ole">
            <p:oleObj spid="_x0000_s756741" name="Equation" r:id="rId6" imgW="888840" imgH="393480" progId="Equation.DSMT4">
              <p:embed/>
            </p:oleObj>
          </a:graphicData>
        </a:graphic>
      </p:graphicFrame>
      <p:graphicFrame>
        <p:nvGraphicFramePr>
          <p:cNvPr id="756742" name="Object 6"/>
          <p:cNvGraphicFramePr>
            <a:graphicFrameLocks noChangeAspect="1"/>
          </p:cNvGraphicFramePr>
          <p:nvPr/>
        </p:nvGraphicFramePr>
        <p:xfrm>
          <a:off x="1735153" y="4548188"/>
          <a:ext cx="4979987" cy="546100"/>
        </p:xfrm>
        <a:graphic>
          <a:graphicData uri="http://schemas.openxmlformats.org/presentationml/2006/ole">
            <p:oleObj spid="_x0000_s756742" name="Equation" r:id="rId7" imgW="38732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1285860"/>
            <a:ext cx="7961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dirty="0">
                <a:latin typeface="Book Antiqua" pitchFamily="18" charset="0"/>
              </a:rPr>
              <a:t>● </a:t>
            </a:r>
            <a:r>
              <a:rPr lang="ko-KR" altLang="en-US" dirty="0" err="1" smtClean="0">
                <a:latin typeface="Book Antiqua" pitchFamily="18" charset="0"/>
              </a:rPr>
              <a:t>모분산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dirty="0" smtClean="0">
                <a:latin typeface="Symbol" pitchFamily="18" charset="2"/>
              </a:rPr>
              <a:t>s</a:t>
            </a:r>
            <a:r>
              <a:rPr lang="en-US" altLang="ko-KR" baseline="40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이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미지인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경우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571480"/>
            <a:ext cx="457203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미지인 표본평균의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7224" y="1857364"/>
            <a:ext cx="2000264" cy="207170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249363" y="2622552"/>
          <a:ext cx="1306512" cy="700087"/>
        </p:xfrm>
        <a:graphic>
          <a:graphicData uri="http://schemas.openxmlformats.org/presentationml/2006/ole">
            <p:oleObj spid="_x0000_s755715" name="Equation" r:id="rId4" imgW="977760" imgH="533160" progId="Equation.DSMT4">
              <p:embed/>
            </p:oleObj>
          </a:graphicData>
        </a:graphic>
      </p:graphicFrame>
      <p:sp>
        <p:nvSpPr>
          <p:cNvPr id="12" name="타원 11"/>
          <p:cNvSpPr/>
          <p:nvPr/>
        </p:nvSpPr>
        <p:spPr>
          <a:xfrm>
            <a:off x="4354520" y="2122568"/>
            <a:ext cx="1643074" cy="171451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568856" y="2546440"/>
          <a:ext cx="1357312" cy="933450"/>
        </p:xfrm>
        <a:graphic>
          <a:graphicData uri="http://schemas.openxmlformats.org/presentationml/2006/ole">
            <p:oleObj spid="_x0000_s755716" name="Equation" r:id="rId5" imgW="1015920" imgH="711000" progId="Equation.DSMT4">
              <p:embed/>
            </p:oleObj>
          </a:graphicData>
        </a:graphic>
      </p:graphicFrame>
      <p:sp>
        <p:nvSpPr>
          <p:cNvPr id="16" name="AutoShape 276"/>
          <p:cNvSpPr>
            <a:spLocks noChangeArrowheads="1"/>
          </p:cNvSpPr>
          <p:nvPr/>
        </p:nvSpPr>
        <p:spPr bwMode="auto">
          <a:xfrm>
            <a:off x="3000364" y="283536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00760" y="2000240"/>
            <a:ext cx="2643206" cy="2315609"/>
            <a:chOff x="6000760" y="2125665"/>
            <a:chExt cx="2643206" cy="2315609"/>
          </a:xfrm>
        </p:grpSpPr>
        <p:sp>
          <p:nvSpPr>
            <p:cNvPr id="17" name="타원 16"/>
            <p:cNvSpPr/>
            <p:nvPr/>
          </p:nvSpPr>
          <p:spPr>
            <a:xfrm>
              <a:off x="6255690" y="3469616"/>
              <a:ext cx="285752" cy="285752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6253163" y="2125665"/>
            <a:ext cx="1857375" cy="1660525"/>
          </p:xfrm>
          <a:graphic>
            <a:graphicData uri="http://schemas.openxmlformats.org/presentationml/2006/ole">
              <p:oleObj spid="_x0000_s755713" name="Equation" r:id="rId6" imgW="1117440" imgH="1015920" progId="Equation.DSMT4">
                <p:embed/>
              </p:oleObj>
            </a:graphicData>
          </a:graphic>
        </p:graphicFrame>
        <p:cxnSp>
          <p:nvCxnSpPr>
            <p:cNvPr id="19" name="직선 화살표 연결선 18"/>
            <p:cNvCxnSpPr/>
            <p:nvPr/>
          </p:nvCxnSpPr>
          <p:spPr>
            <a:xfrm rot="5400000" flipH="1" flipV="1">
              <a:off x="6245896" y="3938860"/>
              <a:ext cx="28575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00760" y="4071942"/>
              <a:ext cx="2643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표본표준편차 </a:t>
              </a:r>
              <a:r>
                <a:rPr lang="en-US" altLang="ko-KR" i="1" dirty="0" smtClean="0">
                  <a:latin typeface="Book Antiqua" pitchFamily="18" charset="0"/>
                </a:rPr>
                <a:t>s</a:t>
              </a:r>
              <a:r>
                <a:rPr lang="ko-KR" altLang="en-US" dirty="0" smtClean="0">
                  <a:latin typeface="Book Antiqua" pitchFamily="18" charset="0"/>
                </a:rPr>
                <a:t>로 대치</a:t>
              </a:r>
              <a:endParaRPr lang="ko-KR" altLang="en-US" dirty="0">
                <a:latin typeface="Book Antiqua" pitchFamily="18" charset="0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358034" y="5143512"/>
            <a:ext cx="2285536" cy="857256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3516314" y="5177855"/>
          <a:ext cx="1993900" cy="830263"/>
        </p:xfrm>
        <a:graphic>
          <a:graphicData uri="http://schemas.openxmlformats.org/presentationml/2006/ole">
            <p:oleObj spid="_x0000_s755718" name="Equation" r:id="rId7" imgW="1079280" imgH="457200" progId="Equation.DSMT4">
              <p:embed/>
            </p:oleObj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903290" y="4375162"/>
            <a:ext cx="6985200" cy="696912"/>
            <a:chOff x="903290" y="4375162"/>
            <a:chExt cx="6985200" cy="696912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903290" y="4375162"/>
            <a:ext cx="3954462" cy="696912"/>
          </p:xfrm>
          <a:graphic>
            <a:graphicData uri="http://schemas.openxmlformats.org/presentationml/2006/ole">
              <p:oleObj spid="_x0000_s755717" name="Equation" r:id="rId8" imgW="2768400" imgH="495000" progId="Equation.DSMT4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816656" y="4551460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이고</a:t>
              </a:r>
              <a:r>
                <a:rPr lang="en-US" altLang="ko-KR" dirty="0" smtClean="0">
                  <a:latin typeface="Book Antiqua" pitchFamily="18" charset="0"/>
                </a:rPr>
                <a:t>, </a:t>
              </a:r>
              <a:r>
                <a:rPr lang="en-US" altLang="ko-KR" i="1" dirty="0" smtClean="0">
                  <a:latin typeface="Book Antiqua" pitchFamily="18" charset="0"/>
                </a:rPr>
                <a:t>t </a:t>
              </a:r>
              <a:r>
                <a:rPr lang="en-US" altLang="ko-KR" dirty="0" smtClean="0">
                  <a:latin typeface="Book Antiqua" pitchFamily="18" charset="0"/>
                </a:rPr>
                <a:t>-</a:t>
              </a:r>
              <a:r>
                <a:rPr lang="ko-KR" altLang="en-US" dirty="0" smtClean="0">
                  <a:latin typeface="Book Antiqua" pitchFamily="18" charset="0"/>
                </a:rPr>
                <a:t>분포의 정의로부터</a:t>
              </a:r>
              <a:endParaRPr lang="ko-KR" altLang="en-US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N(104, 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s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각각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크기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확률표본 확률표본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[104.9, 103.3, 104.3, 104.9, 105.4, 102.0]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                                 인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080431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ko-KR" altLang="en-US" dirty="0" smtClean="0">
                <a:latin typeface="Book Antiqua" pitchFamily="18" charset="0"/>
              </a:rPr>
              <a:t>예제 </a:t>
            </a:r>
            <a:r>
              <a:rPr lang="en-US" altLang="ko-KR" dirty="0" smtClean="0">
                <a:latin typeface="Book Antiqua" pitchFamily="18" charset="0"/>
              </a:rPr>
              <a:t>1]</a:t>
            </a:r>
            <a:r>
              <a:rPr lang="ko-KR" altLang="en-US" dirty="0" smtClean="0">
                <a:latin typeface="Book Antiqua" pitchFamily="18" charset="0"/>
              </a:rPr>
              <a:t>에서 표본평균과 표본분산을 각각 다음과 같이 구했다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00138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표본표준편차는                         이고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407194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또한 자유도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 –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분포에서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0.005</a:t>
            </a:r>
            <a:r>
              <a:rPr lang="en-US" altLang="ko-KR" i="1" dirty="0" smtClean="0">
                <a:latin typeface="Book Antiqua" pitchFamily="18" charset="0"/>
              </a:rPr>
              <a:t> = 4.032</a:t>
            </a:r>
            <a:r>
              <a:rPr lang="ko-KR" altLang="en-US" dirty="0" smtClean="0">
                <a:latin typeface="Book Antiqua" pitchFamily="18" charset="0"/>
              </a:rPr>
              <a:t>이므로 구하고자 하는 </a:t>
            </a:r>
            <a:r>
              <a:rPr lang="en-US" altLang="ko-KR" i="1" dirty="0" smtClean="0">
                <a:latin typeface="Book Antiqua" pitchFamily="18" charset="0"/>
              </a:rPr>
              <a:t>t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4735437" y="1123950"/>
          <a:ext cx="1928813" cy="328613"/>
        </p:xfrm>
        <a:graphic>
          <a:graphicData uri="http://schemas.openxmlformats.org/presentationml/2006/ole">
            <p:oleObj spid="_x0000_s754689" name="Equation" r:id="rId4" imgW="1384200" imgH="24120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084513" y="2571744"/>
          <a:ext cx="2159000" cy="338137"/>
        </p:xfrm>
        <a:graphic>
          <a:graphicData uri="http://schemas.openxmlformats.org/presentationml/2006/ole">
            <p:oleObj spid="_x0000_s754690" name="Equation" r:id="rId5" imgW="1511280" imgH="241200" progId="Equation.DSMT4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928669" y="3032125"/>
          <a:ext cx="1452563" cy="290513"/>
        </p:xfrm>
        <a:graphic>
          <a:graphicData uri="http://schemas.openxmlformats.org/presentationml/2006/ole">
            <p:oleObj spid="_x0000_s754691" name="Equation" r:id="rId6" imgW="1130040" imgH="22860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873250" y="4548188"/>
          <a:ext cx="4702175" cy="546100"/>
        </p:xfrm>
        <a:graphic>
          <a:graphicData uri="http://schemas.openxmlformats.org/presentationml/2006/ole">
            <p:oleObj spid="_x0000_s754692" name="Equation" r:id="rId7" imgW="3657600" imgH="431640" progId="Equation.DSMT4">
              <p:embed/>
            </p:oleObj>
          </a:graphicData>
        </a:graphic>
      </p:graphicFrame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1914525" y="3397250"/>
          <a:ext cx="4865688" cy="611188"/>
        </p:xfrm>
        <a:graphic>
          <a:graphicData uri="http://schemas.openxmlformats.org/presentationml/2006/ole">
            <p:oleObj spid="_x0000_s754693" name="Equation" r:id="rId8" imgW="378432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21044" y="4470228"/>
            <a:ext cx="1146174" cy="1143008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1814" y="3939340"/>
            <a:ext cx="1714512" cy="1785950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1746" y="1857364"/>
            <a:ext cx="1714512" cy="1785950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85786" y="2569326"/>
          <a:ext cx="1373187" cy="366712"/>
        </p:xfrm>
        <a:graphic>
          <a:graphicData uri="http://schemas.openxmlformats.org/presentationml/2006/ole">
            <p:oleObj spid="_x0000_s753665" name="Equation" r:id="rId4" imgW="1028520" imgH="27936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3997330" y="2081952"/>
            <a:ext cx="1146174" cy="1143008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276"/>
          <p:cNvSpPr>
            <a:spLocks noChangeArrowheads="1"/>
          </p:cNvSpPr>
          <p:nvPr/>
        </p:nvSpPr>
        <p:spPr bwMode="auto">
          <a:xfrm>
            <a:off x="2643174" y="2582018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817563" y="4712451"/>
          <a:ext cx="1355725" cy="366712"/>
        </p:xfrm>
        <a:graphic>
          <a:graphicData uri="http://schemas.openxmlformats.org/presentationml/2006/ole">
            <p:oleObj spid="_x0000_s753666" name="Equation" r:id="rId5" imgW="1015920" imgH="279360" progId="Equation.DSMT4">
              <p:embed/>
            </p:oleObj>
          </a:graphicData>
        </a:graphic>
      </p:graphicFrame>
      <p:sp>
        <p:nvSpPr>
          <p:cNvPr id="15" name="AutoShape 276"/>
          <p:cNvSpPr>
            <a:spLocks noChangeArrowheads="1"/>
          </p:cNvSpPr>
          <p:nvPr/>
        </p:nvSpPr>
        <p:spPr bwMode="auto">
          <a:xfrm>
            <a:off x="2643174" y="484590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3174" y="22248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44987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4348" y="571480"/>
            <a:ext cx="507209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모분산이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미지인 두 표본평균 차의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132508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                      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미지인 경우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925496" y="1327534"/>
          <a:ext cx="1217612" cy="338138"/>
        </p:xfrm>
        <a:graphic>
          <a:graphicData uri="http://schemas.openxmlformats.org/presentationml/2006/ole">
            <p:oleObj spid="_x0000_s753667" name="Equation" r:id="rId6" imgW="850680" imgH="241200" progId="Equation.DSMT4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5429256" y="2242297"/>
          <a:ext cx="1489075" cy="677863"/>
        </p:xfrm>
        <a:graphic>
          <a:graphicData uri="http://schemas.openxmlformats.org/presentationml/2006/ole">
            <p:oleObj spid="_x0000_s753668" name="Equation" r:id="rId7" imgW="1041120" imgH="482400" progId="Equation.DSMT4">
              <p:embed/>
            </p:oleObj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25216" y="3367836"/>
            <a:ext cx="349018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5435621" y="3408452"/>
          <a:ext cx="3052762" cy="641350"/>
        </p:xfrm>
        <a:graphic>
          <a:graphicData uri="http://schemas.openxmlformats.org/presentationml/2006/ole">
            <p:oleObj spid="_x0000_s753670" name="Equation" r:id="rId8" imgW="2133360" imgH="457200" progId="Equation.DSMT4">
              <p:embed/>
            </p:oleObj>
          </a:graphicData>
        </a:graphic>
      </p:graphicFrame>
      <p:graphicFrame>
        <p:nvGraphicFramePr>
          <p:cNvPr id="753671" name="Object 7"/>
          <p:cNvGraphicFramePr>
            <a:graphicFrameLocks noChangeAspect="1"/>
          </p:cNvGraphicFramePr>
          <p:nvPr/>
        </p:nvGraphicFramePr>
        <p:xfrm>
          <a:off x="5437188" y="4690222"/>
          <a:ext cx="1471612" cy="677863"/>
        </p:xfrm>
        <a:graphic>
          <a:graphicData uri="http://schemas.openxmlformats.org/presentationml/2006/ole">
            <p:oleObj spid="_x0000_s753671" name="Equation" r:id="rId9" imgW="102852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796324" y="4480022"/>
            <a:ext cx="3490188" cy="10921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6324" y="581754"/>
            <a:ext cx="3490188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006729" y="622370"/>
          <a:ext cx="3052762" cy="641350"/>
        </p:xfrm>
        <a:graphic>
          <a:graphicData uri="http://schemas.openxmlformats.org/presentationml/2006/ole">
            <p:oleObj spid="_x0000_s752641" name="Equation" r:id="rId4" imgW="2133360" imgH="457200" progId="Equation.DSMT4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605088" y="1666875"/>
          <a:ext cx="2997200" cy="676275"/>
        </p:xfrm>
        <a:graphic>
          <a:graphicData uri="http://schemas.openxmlformats.org/presentationml/2006/ole">
            <p:oleObj spid="_x0000_s752642" name="Equation" r:id="rId5" imgW="2095200" imgH="482400" progId="Equation.DSMT4">
              <p:embed/>
            </p:oleObj>
          </a:graphicData>
        </a:graphic>
      </p:graphicFrame>
      <p:graphicFrame>
        <p:nvGraphicFramePr>
          <p:cNvPr id="752643" name="Object 3"/>
          <p:cNvGraphicFramePr>
            <a:graphicFrameLocks noChangeAspect="1"/>
          </p:cNvGraphicFramePr>
          <p:nvPr/>
        </p:nvGraphicFramePr>
        <p:xfrm>
          <a:off x="2606675" y="2643188"/>
          <a:ext cx="2859088" cy="547687"/>
        </p:xfrm>
        <a:graphic>
          <a:graphicData uri="http://schemas.openxmlformats.org/presentationml/2006/ole">
            <p:oleObj spid="_x0000_s752643" name="Equation" r:id="rId6" imgW="2019240" imgH="39348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857224" y="3336925"/>
          <a:ext cx="3338512" cy="911225"/>
        </p:xfrm>
        <a:graphic>
          <a:graphicData uri="http://schemas.openxmlformats.org/presentationml/2006/ole">
            <p:oleObj spid="_x0000_s752644" name="Equation" r:id="rId7" imgW="2336760" imgH="647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92482" y="351023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t 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분포의 정의로부터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18162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8046" y="275384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합동표본분산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graphicFrame>
        <p:nvGraphicFramePr>
          <p:cNvPr id="752645" name="Object 5"/>
          <p:cNvGraphicFramePr>
            <a:graphicFrameLocks noChangeAspect="1"/>
          </p:cNvGraphicFramePr>
          <p:nvPr/>
        </p:nvGraphicFramePr>
        <p:xfrm>
          <a:off x="3102144" y="4572000"/>
          <a:ext cx="2940050" cy="911225"/>
        </p:xfrm>
        <a:graphic>
          <a:graphicData uri="http://schemas.openxmlformats.org/presentationml/2006/ole">
            <p:oleObj spid="_x0000_s752645" name="Equation" r:id="rId8" imgW="205740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37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타이어를 생산하는 어느 회사에서 새로운 공정 방법에 의하여 생산한 타이어의 수명이 뛰어난지를 알아보기 위하여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예전 방식에 의하여 생산한 타이어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개와 새로운 방법에 의하여 생산한 타이어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조사한 결과 다음 표와 같았다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방법에 의한 수명에 대한 예비실험을 통하여 평균수명은 동일하다는 결론을 얻었다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새로운 방법에 의하여 생산된 타이어가 예전 방식에 의하여 생산된 타이어에 비하여 평균수명이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1,518㎞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 더 클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이때 단위는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1,000km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>
              <a:solidFill>
                <a:schemeClr val="accent1"/>
              </a:solidFill>
              <a:latin typeface="Book Antiqua" pitchFamily="18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00100" y="2867290"/>
          <a:ext cx="7143800" cy="1060704"/>
        </p:xfrm>
        <a:graphic>
          <a:graphicData uri="http://schemas.openxmlformats.org/drawingml/2006/table">
            <a:tbl>
              <a:tblPr/>
              <a:tblGrid>
                <a:gridCol w="1428760"/>
                <a:gridCol w="571504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새로운 방법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65.4, 63.6, 60.4, 62.5, 61.5, 62.4, 62.6, 63.7, 61.1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예전 방법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휴먼명조"/>
                        </a:rPr>
                        <a:t>59.2, 60.6, 57.7, 58.1, 62.0, 56.2, 58.1</a:t>
                      </a:r>
                      <a:endParaRPr lang="en-US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4122485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455986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새로운 방법에 의한 표본평균을      그리고 예전 방식에 의한 표본평균을     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표본으로부터 평균과 분산을 구하면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2471751" y="5305440"/>
          <a:ext cx="4100513" cy="338138"/>
        </p:xfrm>
        <a:graphic>
          <a:graphicData uri="http://schemas.openxmlformats.org/presentationml/2006/ole">
            <p:oleObj spid="_x0000_s751622" name="Equation" r:id="rId4" imgW="2869920" imgH="241200" progId="Equation.DSMT4">
              <p:embed/>
            </p:oleObj>
          </a:graphicData>
        </a:graphic>
      </p:graphicFrame>
      <p:graphicFrame>
        <p:nvGraphicFramePr>
          <p:cNvPr id="751623" name="Object 7"/>
          <p:cNvGraphicFramePr>
            <a:graphicFrameLocks noChangeAspect="1"/>
          </p:cNvGraphicFramePr>
          <p:nvPr/>
        </p:nvGraphicFramePr>
        <p:xfrm>
          <a:off x="3786182" y="4591060"/>
          <a:ext cx="236538" cy="266700"/>
        </p:xfrm>
        <a:graphic>
          <a:graphicData uri="http://schemas.openxmlformats.org/presentationml/2006/ole">
            <p:oleObj spid="_x0000_s751623" name="Equation" r:id="rId5" imgW="164880" imgH="190440" progId="Equation.DSMT4">
              <p:embed/>
            </p:oleObj>
          </a:graphicData>
        </a:graphic>
      </p:graphicFrame>
      <p:graphicFrame>
        <p:nvGraphicFramePr>
          <p:cNvPr id="751624" name="Object 8"/>
          <p:cNvGraphicFramePr>
            <a:graphicFrameLocks noChangeAspect="1"/>
          </p:cNvGraphicFramePr>
          <p:nvPr/>
        </p:nvGraphicFramePr>
        <p:xfrm>
          <a:off x="7792223" y="4591054"/>
          <a:ext cx="219075" cy="266700"/>
        </p:xfrm>
        <a:graphic>
          <a:graphicData uri="http://schemas.openxmlformats.org/presentationml/2006/ole">
            <p:oleObj spid="_x0000_s751624" name="Equation" r:id="rId6" imgW="1522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101850" y="4500570"/>
          <a:ext cx="4489450" cy="546100"/>
        </p:xfrm>
        <a:graphic>
          <a:graphicData uri="http://schemas.openxmlformats.org/presentationml/2006/ole">
            <p:oleObj spid="_x0000_s750595" name="Equation" r:id="rId4" imgW="3492360" imgH="431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57148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합동표본분산과 합동표본표준편차는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50596" name="Object 4"/>
          <p:cNvGraphicFramePr>
            <a:graphicFrameLocks noChangeAspect="1"/>
          </p:cNvGraphicFramePr>
          <p:nvPr/>
        </p:nvGraphicFramePr>
        <p:xfrm>
          <a:off x="1027113" y="1092201"/>
          <a:ext cx="6688159" cy="540096"/>
        </p:xfrm>
        <a:graphic>
          <a:graphicData uri="http://schemas.openxmlformats.org/presentationml/2006/ole">
            <p:oleObj spid="_x0000_s750596" name="Equation" r:id="rId5" imgW="4775040" imgH="3934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18452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한편 표본의 크기가 각각 </a:t>
            </a:r>
            <a:r>
              <a:rPr lang="en-US" altLang="ko-KR" dirty="0" smtClean="0">
                <a:latin typeface="Book Antiqua" pitchFamily="18" charset="0"/>
              </a:rPr>
              <a:t>9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7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50597" name="Object 5"/>
          <p:cNvGraphicFramePr>
            <a:graphicFrameLocks noChangeAspect="1"/>
          </p:cNvGraphicFramePr>
          <p:nvPr/>
        </p:nvGraphicFramePr>
        <p:xfrm>
          <a:off x="2825751" y="2255838"/>
          <a:ext cx="3032134" cy="1168728"/>
        </p:xfrm>
        <a:graphic>
          <a:graphicData uri="http://schemas.openxmlformats.org/presentationml/2006/ole">
            <p:oleObj spid="_x0000_s750597" name="Equation" r:id="rId6" imgW="2260440" imgH="8888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357187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사전 실험으로부터 두 모평균이 동일하다는 결론을 얻었으므로 </a:t>
            </a:r>
            <a:r>
              <a:rPr lang="en-US" altLang="ko-KR" i="1" dirty="0" err="1" smtClean="0">
                <a:latin typeface="Symbol" pitchFamily="18" charset="2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 – </a:t>
            </a:r>
            <a:r>
              <a:rPr lang="en-US" altLang="ko-KR" i="1" dirty="0" err="1" smtClean="0">
                <a:latin typeface="Symbol" pitchFamily="18" charset="2"/>
              </a:rPr>
              <a:t>m</a:t>
            </a:r>
            <a:r>
              <a:rPr lang="en-US" altLang="ko-KR" i="1" baseline="-25000" dirty="0" err="1" smtClean="0">
                <a:latin typeface="Book Antiqua" pitchFamily="18" charset="0"/>
              </a:rPr>
              <a:t>Y</a:t>
            </a:r>
            <a:r>
              <a:rPr lang="en-US" altLang="ko-KR" i="1" dirty="0" smtClean="0">
                <a:latin typeface="Book Antiqua" pitchFamily="18" charset="0"/>
              </a:rPr>
              <a:t> = 0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             </a:t>
            </a:r>
          </a:p>
          <a:p>
            <a:r>
              <a:rPr lang="en-US" altLang="ko-KR" dirty="0" smtClean="0">
                <a:latin typeface="Book Antiqua" pitchFamily="18" charset="0"/>
              </a:rPr>
              <a:t>          </a:t>
            </a:r>
            <a:r>
              <a:rPr lang="ko-KR" altLang="en-US" dirty="0" smtClean="0">
                <a:latin typeface="Book Antiqua" pitchFamily="18" charset="0"/>
              </a:rPr>
              <a:t>는 자유도 </a:t>
            </a:r>
            <a:r>
              <a:rPr lang="en-US" altLang="ko-KR" dirty="0" smtClean="0">
                <a:latin typeface="Book Antiqua" pitchFamily="18" charset="0"/>
              </a:rPr>
              <a:t>14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i="1" dirty="0" smtClean="0">
                <a:latin typeface="Book Antiqua" pitchFamily="18" charset="0"/>
              </a:rPr>
              <a:t>t 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분포에 따른다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그러므로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50598" name="Object 6"/>
          <p:cNvGraphicFramePr>
            <a:graphicFrameLocks noChangeAspect="1"/>
          </p:cNvGraphicFramePr>
          <p:nvPr/>
        </p:nvGraphicFramePr>
        <p:xfrm>
          <a:off x="612088" y="3888822"/>
          <a:ext cx="581025" cy="266700"/>
        </p:xfrm>
        <a:graphic>
          <a:graphicData uri="http://schemas.openxmlformats.org/presentationml/2006/ole">
            <p:oleObj spid="_x0000_s750598" name="Equation" r:id="rId7" imgW="4060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7.3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정규모집단에 관련된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21044" y="4041600"/>
            <a:ext cx="1146174" cy="1143008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01814" y="3510712"/>
            <a:ext cx="1714512" cy="1785950"/>
          </a:xfrm>
          <a:prstGeom prst="ellipse">
            <a:avLst/>
          </a:prstGeom>
          <a:solidFill>
            <a:srgbClr val="63C7F9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1746" y="1428736"/>
            <a:ext cx="1714512" cy="1785950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85786" y="2140698"/>
          <a:ext cx="1373187" cy="366712"/>
        </p:xfrm>
        <a:graphic>
          <a:graphicData uri="http://schemas.openxmlformats.org/presentationml/2006/ole">
            <p:oleObj spid="_x0000_s749569" name="Equation" r:id="rId4" imgW="1028520" imgH="279360" progId="Equation.DSMT4">
              <p:embed/>
            </p:oleObj>
          </a:graphicData>
        </a:graphic>
      </p:graphicFrame>
      <p:sp>
        <p:nvSpPr>
          <p:cNvPr id="12" name="타원 11"/>
          <p:cNvSpPr/>
          <p:nvPr/>
        </p:nvSpPr>
        <p:spPr>
          <a:xfrm>
            <a:off x="3997330" y="1653324"/>
            <a:ext cx="1146174" cy="1143008"/>
          </a:xfrm>
          <a:prstGeom prst="ellipse">
            <a:avLst/>
          </a:prstGeom>
          <a:solidFill>
            <a:srgbClr val="7030A0"/>
          </a:solidFill>
          <a:ln w="285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utoShape 276"/>
          <p:cNvSpPr>
            <a:spLocks noChangeArrowheads="1"/>
          </p:cNvSpPr>
          <p:nvPr/>
        </p:nvSpPr>
        <p:spPr bwMode="auto">
          <a:xfrm>
            <a:off x="2643174" y="215339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817563" y="4283823"/>
          <a:ext cx="1355725" cy="366712"/>
        </p:xfrm>
        <a:graphic>
          <a:graphicData uri="http://schemas.openxmlformats.org/presentationml/2006/ole">
            <p:oleObj spid="_x0000_s749570" name="Equation" r:id="rId5" imgW="1015920" imgH="279360" progId="Equation.DSMT4">
              <p:embed/>
            </p:oleObj>
          </a:graphicData>
        </a:graphic>
      </p:graphicFrame>
      <p:sp>
        <p:nvSpPr>
          <p:cNvPr id="15" name="AutoShape 276"/>
          <p:cNvSpPr>
            <a:spLocks noChangeArrowheads="1"/>
          </p:cNvSpPr>
          <p:nvPr/>
        </p:nvSpPr>
        <p:spPr bwMode="auto">
          <a:xfrm>
            <a:off x="2643174" y="4417272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1796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n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3174" y="40700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Book Antiqua" pitchFamily="18" charset="0"/>
              </a:rPr>
              <a:t>크기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4348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표본분산 비의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5259388" y="1830388"/>
          <a:ext cx="2324100" cy="642937"/>
        </p:xfrm>
        <a:graphic>
          <a:graphicData uri="http://schemas.openxmlformats.org/presentationml/2006/ole">
            <p:oleObj spid="_x0000_s749572" name="Equation" r:id="rId6" imgW="1625400" imgH="457200" progId="Equation.DSMT4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5300685" y="4241800"/>
          <a:ext cx="2414587" cy="642938"/>
        </p:xfrm>
        <a:graphic>
          <a:graphicData uri="http://schemas.openxmlformats.org/presentationml/2006/ole">
            <p:oleObj spid="_x0000_s749573" name="Equation" r:id="rId7" imgW="1688760" imgH="457200" progId="Equation.DSMT4">
              <p:embed/>
            </p:oleObj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715008" y="3000372"/>
            <a:ext cx="2500330" cy="714380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5853113" y="3041650"/>
          <a:ext cx="2217737" cy="641350"/>
        </p:xfrm>
        <a:graphic>
          <a:graphicData uri="http://schemas.openxmlformats.org/presentationml/2006/ole">
            <p:oleObj spid="_x0000_s749574" name="Equation" r:id="rId8" imgW="1549080" imgH="4572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15008" y="37250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(F-</a:t>
            </a:r>
            <a:r>
              <a:rPr lang="ko-KR" altLang="en-US" dirty="0" smtClean="0">
                <a:latin typeface="Book Antiqua" pitchFamily="18" charset="0"/>
              </a:rPr>
              <a:t>분포의 정의에 의해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분포와 표본분포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50825" y="65085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827088" y="642918"/>
            <a:ext cx="7959725" cy="15001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확률표본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(random sample)</a:t>
            </a:r>
            <a:r>
              <a:rPr lang="ko-KR" altLang="en-US" sz="2400" dirty="0" smtClean="0">
                <a:latin typeface="Book Antiqua" pitchFamily="18" charset="0"/>
              </a:rPr>
              <a:t>은 모집단을 이루는 모든 대상들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이 선정될 가능성을 동등하게 부여하여 객관적이고 임의적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으로</a:t>
            </a:r>
            <a:r>
              <a:rPr lang="ko-KR" altLang="en-US" sz="2400" dirty="0" smtClean="0">
                <a:latin typeface="Book Antiqua" pitchFamily="18" charset="0"/>
              </a:rPr>
              <a:t> 각 대상을 선정한 집합을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250030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Book Antiqua" pitchFamily="18" charset="0"/>
              </a:rPr>
              <a:t>표본의 크기</a:t>
            </a:r>
            <a:r>
              <a:rPr lang="en-US" altLang="ko-KR" dirty="0" smtClean="0">
                <a:latin typeface="Book Antiqua" pitchFamily="18" charset="0"/>
              </a:rPr>
              <a:t>(sample size) : </a:t>
            </a:r>
            <a:r>
              <a:rPr lang="ko-KR" altLang="en-US" dirty="0" smtClean="0">
                <a:latin typeface="Book Antiqua" pitchFamily="18" charset="0"/>
              </a:rPr>
              <a:t>표본으로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선정된 대상의 수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0034" y="3108235"/>
            <a:ext cx="8143932" cy="2106715"/>
            <a:chOff x="500034" y="3822615"/>
            <a:chExt cx="8143932" cy="210671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28662" y="3822615"/>
              <a:ext cx="2143140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  <a:latin typeface="Book Antiqua" pitchFamily="18" charset="0"/>
                  <a:ea typeface="휴먼엑스포" pitchFamily="18" charset="-127"/>
                </a:rPr>
                <a:t>통계량</a:t>
              </a:r>
              <a:r>
                <a:rPr lang="en-US" altLang="ko-KR" dirty="0" smtClean="0">
                  <a:solidFill>
                    <a:srgbClr val="FFFF00"/>
                  </a:solidFill>
                  <a:latin typeface="Book Antiqua" pitchFamily="18" charset="0"/>
                  <a:ea typeface="휴먼엑스포" pitchFamily="18" charset="-127"/>
                </a:rPr>
                <a:t>(statistics)</a:t>
              </a:r>
              <a:endParaRPr lang="ko-KR" altLang="en-US" dirty="0">
                <a:solidFill>
                  <a:srgbClr val="FFFF00"/>
                </a:solidFill>
                <a:latin typeface="Book Antiqua" pitchFamily="18" charset="0"/>
                <a:ea typeface="휴먼엑스포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034" y="4425743"/>
              <a:ext cx="81439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Book Antiqua" pitchFamily="18" charset="0"/>
                </a:rPr>
                <a:t>표본의</a:t>
              </a:r>
              <a:r>
                <a:rPr lang="en-US" altLang="ko-KR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latin typeface="Book Antiqua" pitchFamily="18" charset="0"/>
                </a:rPr>
                <a:t>특성을 나타내는 통계적인 양</a:t>
              </a:r>
              <a:endParaRPr lang="en-US" altLang="ko-KR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  <a:latin typeface="Book Antiqua" pitchFamily="18" charset="0"/>
                </a:rPr>
                <a:t>표본평균</a:t>
              </a:r>
              <a:r>
                <a:rPr lang="en-US" altLang="ko-KR" dirty="0" smtClean="0">
                  <a:latin typeface="Book Antiqua" pitchFamily="18" charset="0"/>
                </a:rPr>
                <a:t>(population</a:t>
              </a: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en-US" altLang="ko-KR" dirty="0" smtClean="0">
                  <a:latin typeface="Book Antiqua" pitchFamily="18" charset="0"/>
                </a:rPr>
                <a:t>mean) : </a:t>
              </a:r>
              <a:r>
                <a:rPr lang="ko-KR" altLang="en-US" dirty="0" smtClean="0">
                  <a:latin typeface="Book Antiqua" pitchFamily="18" charset="0"/>
                </a:rPr>
                <a:t>표본의 평균</a:t>
              </a:r>
              <a:r>
                <a:rPr lang="en-US" altLang="ko-KR" dirty="0" smtClean="0">
                  <a:latin typeface="Book Antiqua" pitchFamily="18" charset="0"/>
                </a:rPr>
                <a:t>(   )</a:t>
              </a:r>
              <a:endParaRPr lang="en-US" altLang="ko-KR" i="1" dirty="0" smtClean="0">
                <a:latin typeface="Book Antiqua" pitchFamily="18" charset="0"/>
              </a:endParaRP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  <a:latin typeface="Book Antiqua" pitchFamily="18" charset="0"/>
                </a:rPr>
                <a:t>표본분산</a:t>
              </a:r>
              <a:r>
                <a:rPr lang="en-US" altLang="ko-KR" dirty="0" smtClean="0">
                  <a:latin typeface="Book Antiqua" pitchFamily="18" charset="0"/>
                </a:rPr>
                <a:t>(population variance) : </a:t>
              </a:r>
              <a:r>
                <a:rPr lang="ko-KR" altLang="en-US" dirty="0" smtClean="0">
                  <a:latin typeface="Book Antiqua" pitchFamily="18" charset="0"/>
                </a:rPr>
                <a:t>표본의 분산</a:t>
              </a:r>
              <a:r>
                <a:rPr lang="en-US" altLang="ko-KR" dirty="0" smtClean="0">
                  <a:latin typeface="Book Antiqua" pitchFamily="18" charset="0"/>
                </a:rPr>
                <a:t>(</a:t>
              </a:r>
              <a:r>
                <a:rPr lang="en-US" altLang="ko-KR" i="1" dirty="0" smtClean="0">
                  <a:latin typeface="Book Antiqua" pitchFamily="18" charset="0"/>
                </a:rPr>
                <a:t>s</a:t>
              </a:r>
              <a:r>
                <a:rPr lang="en-US" altLang="ko-KR" i="1" baseline="40000" dirty="0" smtClean="0">
                  <a:latin typeface="Book Antiqua" pitchFamily="18" charset="0"/>
                </a:rPr>
                <a:t>2</a:t>
              </a:r>
              <a:r>
                <a:rPr lang="en-US" altLang="ko-KR" dirty="0" smtClean="0">
                  <a:latin typeface="Book Antiqua" pitchFamily="18" charset="0"/>
                </a:rPr>
                <a:t>)</a:t>
              </a: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  <a:latin typeface="Book Antiqua" pitchFamily="18" charset="0"/>
                </a:rPr>
                <a:t>표본표준편차</a:t>
              </a:r>
              <a:r>
                <a:rPr lang="en-US" altLang="ko-KR" dirty="0" smtClean="0">
                  <a:latin typeface="Book Antiqua" pitchFamily="18" charset="0"/>
                </a:rPr>
                <a:t>(population standard deviation) : </a:t>
              </a:r>
              <a:r>
                <a:rPr lang="ko-KR" altLang="en-US" dirty="0" smtClean="0">
                  <a:latin typeface="Book Antiqua" pitchFamily="18" charset="0"/>
                </a:rPr>
                <a:t>표본의 표준편차</a:t>
              </a:r>
              <a:r>
                <a:rPr lang="en-US" altLang="ko-KR" dirty="0" smtClean="0">
                  <a:latin typeface="Book Antiqua" pitchFamily="18" charset="0"/>
                </a:rPr>
                <a:t>(</a:t>
              </a:r>
              <a:r>
                <a:rPr lang="en-US" altLang="ko-KR" i="1" dirty="0" smtClean="0">
                  <a:latin typeface="Book Antiqua" pitchFamily="18" charset="0"/>
                </a:rPr>
                <a:t>s</a:t>
              </a:r>
              <a:r>
                <a:rPr lang="en-US" altLang="ko-KR" dirty="0" smtClean="0">
                  <a:latin typeface="Book Antiqua" pitchFamily="18" charset="0"/>
                </a:rPr>
                <a:t>)</a:t>
              </a:r>
            </a:p>
            <a:p>
              <a:pPr>
                <a:buFont typeface="Wingdings" pitchFamily="2" charset="2"/>
                <a:buChar char="l"/>
              </a:pPr>
              <a:r>
                <a:rPr lang="ko-KR" altLang="en-US" dirty="0" smtClean="0">
                  <a:latin typeface="Book Antiqua" pitchFamily="18" charset="0"/>
                </a:rPr>
                <a:t> </a:t>
              </a:r>
              <a:r>
                <a:rPr lang="ko-KR" altLang="en-US" dirty="0" smtClean="0">
                  <a:solidFill>
                    <a:srgbClr val="FF0000"/>
                  </a:solidFill>
                  <a:latin typeface="Book Antiqua" pitchFamily="18" charset="0"/>
                </a:rPr>
                <a:t>표본비율</a:t>
              </a:r>
              <a:r>
                <a:rPr lang="en-US" altLang="ko-KR" dirty="0" smtClean="0">
                  <a:latin typeface="Book Antiqua" pitchFamily="18" charset="0"/>
                </a:rPr>
                <a:t>(population proportion) : </a:t>
              </a:r>
              <a:r>
                <a:rPr lang="ko-KR" altLang="en-US" dirty="0" smtClean="0">
                  <a:latin typeface="Book Antiqua" pitchFamily="18" charset="0"/>
                </a:rPr>
                <a:t>표본의 비율</a:t>
              </a:r>
              <a:r>
                <a:rPr lang="en-US" altLang="ko-KR" dirty="0" smtClean="0">
                  <a:latin typeface="Book Antiqua" pitchFamily="18" charset="0"/>
                </a:rPr>
                <a:t>(   )</a:t>
              </a:r>
              <a:endParaRPr lang="ko-KR" altLang="en-US" dirty="0">
                <a:latin typeface="Book Antiqua" pitchFamily="18" charset="0"/>
              </a:endParaRP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5044331" y="4791925"/>
            <a:ext cx="231775" cy="269875"/>
          </p:xfrm>
          <a:graphic>
            <a:graphicData uri="http://schemas.openxmlformats.org/presentationml/2006/ole">
              <p:oleObj spid="_x0000_s699396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5607238" y="5576905"/>
            <a:ext cx="209550" cy="352425"/>
          </p:xfrm>
          <a:graphic>
            <a:graphicData uri="http://schemas.openxmlformats.org/presentationml/2006/ole">
              <p:oleObj spid="_x0000_s699397" name="Equation" r:id="rId6" imgW="126720" imgH="2156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초등학교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학년 남학생과 여학생의 폐활량은 각각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1.2)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</a:t>
            </a:r>
            <a:r>
              <a:rPr lang="ko-KR" altLang="en-US" i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N(</a:t>
            </a:r>
            <a:r>
              <a:rPr lang="en-US" altLang="ko-KR" i="1" dirty="0" smtClean="0">
                <a:solidFill>
                  <a:schemeClr val="tx1"/>
                </a:solidFill>
                <a:latin typeface="Symbol" pitchFamily="18" charset="2"/>
              </a:rPr>
              <a:t>m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1)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인 정규분포에 따른다고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남</a:t>
            </a:r>
            <a:r>
              <a:rPr lang="ko-KR" altLang="en-US" dirty="0" smtClean="0">
                <a:solidFill>
                  <a:schemeClr val="tx1"/>
                </a:solidFill>
                <a:latin typeface="바탕"/>
                <a:ea typeface="바탕"/>
              </a:rPr>
              <a:t>∙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여학생을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16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명씩 임의로 선정할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선정된 남학생과 여학생의 폐활량에 대한 분산의 비가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이상일 확률이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0.05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되는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Book Antiqua" pitchFamily="18" charset="0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26377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70115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선정된 남학생과 여학생의 분산을 각각     과     이라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 확률분포를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92906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Symbol" pitchFamily="18" charset="2"/>
              </a:rPr>
              <a:t>a</a:t>
            </a:r>
            <a:r>
              <a:rPr lang="en-US" altLang="ko-KR" i="1" dirty="0" smtClean="0">
                <a:latin typeface="Book Antiqua" pitchFamily="18" charset="0"/>
              </a:rPr>
              <a:t> = 0.05</a:t>
            </a:r>
            <a:r>
              <a:rPr lang="ko-KR" altLang="en-US" dirty="0" smtClean="0">
                <a:latin typeface="Book Antiqua" pitchFamily="18" charset="0"/>
              </a:rPr>
              <a:t>이고 분자와 분모의 자유도가 각각 </a:t>
            </a:r>
            <a:r>
              <a:rPr lang="en-US" altLang="ko-KR" dirty="0" smtClean="0">
                <a:latin typeface="Book Antiqua" pitchFamily="18" charset="0"/>
              </a:rPr>
              <a:t>15</a:t>
            </a:r>
            <a:r>
              <a:rPr lang="ko-KR" altLang="en-US" dirty="0" smtClean="0">
                <a:latin typeface="Book Antiqua" pitchFamily="18" charset="0"/>
              </a:rPr>
              <a:t>와 </a:t>
            </a:r>
            <a:r>
              <a:rPr lang="en-US" altLang="ko-KR" dirty="0" smtClean="0">
                <a:latin typeface="Book Antiqua" pitchFamily="18" charset="0"/>
              </a:rPr>
              <a:t>19</a:t>
            </a:r>
            <a:r>
              <a:rPr lang="ko-KR" altLang="en-US" dirty="0" smtClean="0">
                <a:latin typeface="Book Antiqua" pitchFamily="18" charset="0"/>
              </a:rPr>
              <a:t>인 </a:t>
            </a:r>
            <a:r>
              <a:rPr lang="en-US" altLang="ko-KR" dirty="0" smtClean="0">
                <a:latin typeface="Book Antiqua" pitchFamily="18" charset="0"/>
              </a:rPr>
              <a:t>F – </a:t>
            </a:r>
            <a:r>
              <a:rPr lang="ko-KR" altLang="en-US" dirty="0" smtClean="0">
                <a:latin typeface="Book Antiqua" pitchFamily="18" charset="0"/>
              </a:rPr>
              <a:t>분포로부터 다음을 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54171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2.676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541715" y="3218626"/>
          <a:ext cx="1601789" cy="567564"/>
        </p:xfrm>
        <a:graphic>
          <a:graphicData uri="http://schemas.openxmlformats.org/presentationml/2006/ole">
            <p:oleObj spid="_x0000_s748546" name="Equation" r:id="rId4" imgW="1269720" imgH="45720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839930" y="4603762"/>
          <a:ext cx="5160962" cy="611188"/>
        </p:xfrm>
        <a:graphic>
          <a:graphicData uri="http://schemas.openxmlformats.org/presentationml/2006/ole">
            <p:oleObj spid="_x0000_s748548" name="Equation" r:id="rId5" imgW="4012920" imgH="482400" progId="Equation.DSMT4">
              <p:embed/>
            </p:oleObj>
          </a:graphicData>
        </a:graphic>
      </p:graphicFrame>
      <p:graphicFrame>
        <p:nvGraphicFramePr>
          <p:cNvPr id="748549" name="Object 5"/>
          <p:cNvGraphicFramePr>
            <a:graphicFrameLocks noChangeAspect="1"/>
          </p:cNvGraphicFramePr>
          <p:nvPr/>
        </p:nvGraphicFramePr>
        <p:xfrm>
          <a:off x="4522040" y="2721811"/>
          <a:ext cx="254000" cy="339725"/>
        </p:xfrm>
        <a:graphic>
          <a:graphicData uri="http://schemas.openxmlformats.org/presentationml/2006/ole">
            <p:oleObj spid="_x0000_s748549" name="Equation" r:id="rId6" imgW="177480" imgH="241200" progId="Equation.DSMT4">
              <p:embed/>
            </p:oleObj>
          </a:graphicData>
        </a:graphic>
      </p:graphicFrame>
      <p:graphicFrame>
        <p:nvGraphicFramePr>
          <p:cNvPr id="748550" name="Object 6"/>
          <p:cNvGraphicFramePr>
            <a:graphicFrameLocks noChangeAspect="1"/>
          </p:cNvGraphicFramePr>
          <p:nvPr/>
        </p:nvGraphicFramePr>
        <p:xfrm>
          <a:off x="5041244" y="2721811"/>
          <a:ext cx="254000" cy="339725"/>
        </p:xfrm>
        <a:graphic>
          <a:graphicData uri="http://schemas.openxmlformats.org/presentationml/2006/ole">
            <p:oleObj spid="_x0000_s748550" name="Equation" r:id="rId7" imgW="177480" imgH="241200" progId="Equation.DSMT4">
              <p:embed/>
            </p:oleObj>
          </a:graphicData>
        </a:graphic>
      </p:graphicFrame>
      <p:sp>
        <p:nvSpPr>
          <p:cNvPr id="15" name="바닥글 개체 틀 1"/>
          <p:cNvSpPr txBox="1">
            <a:spLocks/>
          </p:cNvSpPr>
          <p:nvPr/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굴림" charset="-127"/>
                <a:cs typeface="+mn-cs"/>
              </a:rPr>
              <a:t>7.3 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굴림" charset="-127"/>
                <a:cs typeface="+mn-cs"/>
              </a:rPr>
              <a:t>정규모집단에 관련된 분포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929454" y="5072074"/>
            <a:ext cx="164307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표본비율의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02" y="540658"/>
            <a:ext cx="245932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7.4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표본비율의 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7572396" y="2643182"/>
          <a:ext cx="717550" cy="642937"/>
        </p:xfrm>
        <a:graphic>
          <a:graphicData uri="http://schemas.openxmlformats.org/presentationml/2006/ole">
            <p:oleObj spid="_x0000_s747521" name="Equation" r:id="rId4" imgW="431640" imgH="393480" progId="Equation.DSMT4">
              <p:embed/>
            </p:oleObj>
          </a:graphicData>
        </a:graphic>
      </p:graphicFrame>
      <p:sp>
        <p:nvSpPr>
          <p:cNvPr id="11" name="타원 10"/>
          <p:cNvSpPr/>
          <p:nvPr/>
        </p:nvSpPr>
        <p:spPr>
          <a:xfrm>
            <a:off x="857224" y="1857364"/>
            <a:ext cx="1785950" cy="1785950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214414" y="2571744"/>
          <a:ext cx="1085850" cy="333375"/>
        </p:xfrm>
        <a:graphic>
          <a:graphicData uri="http://schemas.openxmlformats.org/presentationml/2006/ole">
            <p:oleObj spid="_x0000_s747522" name="Equation" r:id="rId5" imgW="812520" imgH="253800" progId="Equation.DSMT4">
              <p:embed/>
            </p:oleObj>
          </a:graphicData>
        </a:graphic>
      </p:graphicFrame>
      <p:sp>
        <p:nvSpPr>
          <p:cNvPr id="13" name="타원 12"/>
          <p:cNvSpPr/>
          <p:nvPr/>
        </p:nvSpPr>
        <p:spPr>
          <a:xfrm>
            <a:off x="4354520" y="1836816"/>
            <a:ext cx="1643074" cy="1714512"/>
          </a:xfrm>
          <a:prstGeom prst="ellipse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647541" y="2256013"/>
          <a:ext cx="1136650" cy="900112"/>
        </p:xfrm>
        <a:graphic>
          <a:graphicData uri="http://schemas.openxmlformats.org/presentationml/2006/ole">
            <p:oleObj spid="_x0000_s747523" name="Equation" r:id="rId6" imgW="850680" imgH="685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54784" y="279558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표본비율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6" name="AutoShape 276"/>
          <p:cNvSpPr>
            <a:spLocks noChangeArrowheads="1"/>
          </p:cNvSpPr>
          <p:nvPr/>
        </p:nvSpPr>
        <p:spPr bwMode="auto">
          <a:xfrm>
            <a:off x="3000364" y="2549610"/>
            <a:ext cx="1214445" cy="287338"/>
          </a:xfrm>
          <a:prstGeom prst="rightArrow">
            <a:avLst>
              <a:gd name="adj1" fmla="val 50000"/>
              <a:gd name="adj2" fmla="val 169199"/>
            </a:avLst>
          </a:prstGeom>
          <a:solidFill>
            <a:srgbClr val="00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143636" y="2071678"/>
          <a:ext cx="1125537" cy="409575"/>
        </p:xfrm>
        <a:graphic>
          <a:graphicData uri="http://schemas.openxmlformats.org/presentationml/2006/ole">
            <p:oleObj spid="_x0000_s747524" name="Equation" r:id="rId7" imgW="787320" imgH="29196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1520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ko-KR" altLang="en-US" dirty="0" smtClean="0">
                <a:latin typeface="Book Antiqua" pitchFamily="18" charset="0"/>
              </a:rPr>
              <a:t>성공의 횟수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1960576" y="3895733"/>
          <a:ext cx="4611688" cy="676275"/>
        </p:xfrm>
        <a:graphic>
          <a:graphicData uri="http://schemas.openxmlformats.org/presentationml/2006/ole">
            <p:oleObj spid="_x0000_s747525" name="Equation" r:id="rId8" imgW="3225600" imgH="482400" progId="Equation.DSMT4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642910" y="4697413"/>
          <a:ext cx="4268788" cy="1357312"/>
        </p:xfrm>
        <a:graphic>
          <a:graphicData uri="http://schemas.openxmlformats.org/presentationml/2006/ole">
            <p:oleObj spid="_x0000_s747526" name="Equation" r:id="rId9" imgW="2984400" imgH="965160" progId="Equation.DSMT4">
              <p:embed/>
            </p:oleObj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7052262" y="5153786"/>
          <a:ext cx="1381125" cy="608012"/>
        </p:xfrm>
        <a:graphic>
          <a:graphicData uri="http://schemas.openxmlformats.org/presentationml/2006/ole">
            <p:oleObj spid="_x0000_s747527" name="Equation" r:id="rId10" imgW="965160" imgH="43164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72066" y="49584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n</a:t>
            </a:r>
            <a:r>
              <a:rPr lang="ko-KR" altLang="en-US" dirty="0" smtClean="0">
                <a:latin typeface="Book Antiqua" pitchFamily="18" charset="0"/>
              </a:rPr>
              <a:t>이 충분히 크면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43504" y="5458498"/>
            <a:ext cx="1571636" cy="1588"/>
          </a:xfrm>
          <a:prstGeom prst="straightConnector1">
            <a:avLst/>
          </a:prstGeom>
          <a:ln w="762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/>
          <p:cNvSpPr/>
          <p:nvPr/>
        </p:nvSpPr>
        <p:spPr>
          <a:xfrm>
            <a:off x="4929190" y="4929198"/>
            <a:ext cx="142876" cy="107157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4348" y="1214422"/>
            <a:ext cx="250033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표본비율의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표본비율의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42" y="550932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수입한 장난감의 불량률은 컨테이너 박스당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이를 알아보기 위하여 장난감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임의로 선정하여 조사한다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적어도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 이상이 불량품일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불량률이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26377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701159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300</a:t>
            </a:r>
            <a:r>
              <a:rPr lang="ko-KR" altLang="en-US" dirty="0" smtClean="0">
                <a:latin typeface="Book Antiqua" pitchFamily="18" charset="0"/>
              </a:rPr>
              <a:t>개의 장난감에 포함된 불량품의 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는 </a:t>
            </a:r>
            <a:r>
              <a:rPr lang="en-US" altLang="ko-KR" i="1" dirty="0" smtClean="0">
                <a:latin typeface="Book Antiqua" pitchFamily="18" charset="0"/>
              </a:rPr>
              <a:t>n = 300, p = 0.02</a:t>
            </a:r>
            <a:r>
              <a:rPr lang="ko-KR" altLang="en-US" dirty="0" smtClean="0">
                <a:latin typeface="Book Antiqua" pitchFamily="18" charset="0"/>
              </a:rPr>
              <a:t>인 이항분포를 이루고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i="1" dirty="0" err="1" smtClean="0">
                <a:latin typeface="Book Antiqua" pitchFamily="18" charset="0"/>
              </a:rPr>
              <a:t>np</a:t>
            </a:r>
            <a:r>
              <a:rPr lang="en-US" altLang="ko-KR" i="1" dirty="0" smtClean="0">
                <a:latin typeface="Book Antiqua" pitchFamily="18" charset="0"/>
              </a:rPr>
              <a:t> = 6,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en-US" altLang="ko-KR" i="1" baseline="40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i="1" dirty="0" err="1" smtClean="0">
                <a:latin typeface="Book Antiqua" pitchFamily="18" charset="0"/>
              </a:rPr>
              <a:t>npq</a:t>
            </a:r>
            <a:r>
              <a:rPr lang="en-US" altLang="ko-KR" i="1" dirty="0" smtClean="0">
                <a:latin typeface="Book Antiqua" pitchFamily="18" charset="0"/>
              </a:rPr>
              <a:t> = 5.88</a:t>
            </a:r>
            <a:r>
              <a:rPr lang="ko-KR" altLang="en-US" dirty="0" smtClean="0">
                <a:latin typeface="Book Antiqua" pitchFamily="18" charset="0"/>
              </a:rPr>
              <a:t>이므로                         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r>
              <a:rPr lang="ko-KR" altLang="en-US" dirty="0" smtClean="0">
                <a:latin typeface="Book Antiqua" pitchFamily="18" charset="0"/>
              </a:rPr>
              <a:t>그러므로 구하고자 하는 근사확률은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803417" y="3714751"/>
          <a:ext cx="5411789" cy="600007"/>
        </p:xfrm>
        <a:graphic>
          <a:graphicData uri="http://schemas.openxmlformats.org/presentationml/2006/ole">
            <p:oleObj spid="_x0000_s746497" name="Equation" r:id="rId4" imgW="4063680" imgH="45720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388772" y="3041468"/>
          <a:ext cx="1379537" cy="303212"/>
        </p:xfrm>
        <a:graphic>
          <a:graphicData uri="http://schemas.openxmlformats.org/presentationml/2006/ole">
            <p:oleObj spid="_x0000_s746498" name="Equation" r:id="rId5" imgW="965160" imgH="21564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503211" y="4398310"/>
          <a:ext cx="180975" cy="304800"/>
        </p:xfrm>
        <a:graphic>
          <a:graphicData uri="http://schemas.openxmlformats.org/presentationml/2006/ole">
            <p:oleObj spid="_x0000_s746499" name="Equation" r:id="rId6" imgW="126720" imgH="215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436305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300</a:t>
            </a:r>
            <a:r>
              <a:rPr lang="ko-KR" altLang="en-US" dirty="0" smtClean="0">
                <a:latin typeface="Book Antiqua" pitchFamily="18" charset="0"/>
              </a:rPr>
              <a:t>개의 장난감 중에 포함된 불량품의 비율을    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</a:p>
          <a:p>
            <a:r>
              <a:rPr lang="ko-KR" altLang="en-US" dirty="0" smtClean="0">
                <a:latin typeface="Book Antiqua" pitchFamily="18" charset="0"/>
              </a:rPr>
              <a:t>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746500" name="Object 4"/>
          <p:cNvGraphicFramePr>
            <a:graphicFrameLocks noChangeAspect="1"/>
          </p:cNvGraphicFramePr>
          <p:nvPr/>
        </p:nvGraphicFramePr>
        <p:xfrm>
          <a:off x="6521478" y="4360773"/>
          <a:ext cx="2051050" cy="338138"/>
        </p:xfrm>
        <a:graphic>
          <a:graphicData uri="http://schemas.openxmlformats.org/presentationml/2006/ole">
            <p:oleObj spid="_x0000_s746500" name="Equation" r:id="rId7" imgW="1434960" imgH="241200" progId="Equation.DSMT4">
              <p:embed/>
            </p:oleObj>
          </a:graphicData>
        </a:graphic>
      </p:graphicFrame>
      <p:graphicFrame>
        <p:nvGraphicFramePr>
          <p:cNvPr id="746501" name="Object 5"/>
          <p:cNvGraphicFramePr>
            <a:graphicFrameLocks noChangeAspect="1"/>
          </p:cNvGraphicFramePr>
          <p:nvPr/>
        </p:nvGraphicFramePr>
        <p:xfrm>
          <a:off x="1011263" y="5148279"/>
          <a:ext cx="7204075" cy="566737"/>
        </p:xfrm>
        <a:graphic>
          <a:graphicData uri="http://schemas.openxmlformats.org/presentationml/2006/ole">
            <p:oleObj spid="_x0000_s746501" name="Equation" r:id="rId8" imgW="54100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83790" y="4643446"/>
            <a:ext cx="3429024" cy="1000132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683790" y="3499958"/>
            <a:ext cx="3429024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표본비율의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142873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독립이고 </a:t>
            </a:r>
            <a:r>
              <a:rPr lang="ko-KR" altLang="en-US" dirty="0" err="1" smtClean="0">
                <a:latin typeface="Book Antiqua" pitchFamily="18" charset="0"/>
              </a:rPr>
              <a:t>모비율이</a:t>
            </a:r>
            <a:r>
              <a:rPr lang="ko-KR" altLang="en-US" dirty="0" smtClean="0">
                <a:latin typeface="Book Antiqua" pitchFamily="18" charset="0"/>
              </a:rPr>
              <a:t> 각각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인 두 모집단에서 표본의 크기 </a:t>
            </a:r>
            <a:r>
              <a:rPr lang="en-US" altLang="ko-KR" i="1" dirty="0" smtClean="0">
                <a:latin typeface="Book Antiqua" pitchFamily="18" charset="0"/>
              </a:rPr>
              <a:t>n, m</a:t>
            </a:r>
            <a:r>
              <a:rPr lang="ko-KR" altLang="en-US" dirty="0" smtClean="0">
                <a:latin typeface="Book Antiqua" pitchFamily="18" charset="0"/>
              </a:rPr>
              <a:t>인 표본을 추출할 때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각각의 표본비율은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다음과 같은 정규분포에 </a:t>
            </a:r>
            <a:r>
              <a:rPr lang="ko-KR" altLang="en-US" dirty="0" err="1" smtClean="0">
                <a:latin typeface="Book Antiqua" pitchFamily="18" charset="0"/>
              </a:rPr>
              <a:t>근사한다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또한 두 표본비율은 독립이므로 두 표본비율의 차에 대한 다음 표본분포를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762250" y="2108111"/>
          <a:ext cx="3617913" cy="604837"/>
        </p:xfrm>
        <a:graphic>
          <a:graphicData uri="http://schemas.openxmlformats.org/presentationml/2006/ole">
            <p:oleObj spid="_x0000_s660485" name="Equation" r:id="rId4" imgW="2527200" imgH="431640" progId="Equation.DSMT4">
              <p:embed/>
            </p:oleObj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838450" y="3592513"/>
          <a:ext cx="3092450" cy="604837"/>
        </p:xfrm>
        <a:graphic>
          <a:graphicData uri="http://schemas.openxmlformats.org/presentationml/2006/ole">
            <p:oleObj spid="_x0000_s660486" name="Equation" r:id="rId5" imgW="2158920" imgH="431640" progId="Equation.DSMT4">
              <p:embed/>
            </p:oleObj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3030538" y="4700602"/>
          <a:ext cx="2746375" cy="871538"/>
        </p:xfrm>
        <a:graphic>
          <a:graphicData uri="http://schemas.openxmlformats.org/presentationml/2006/ole">
            <p:oleObj spid="_x0000_s660487" name="Equation" r:id="rId6" imgW="1917360" imgH="622080" progId="Equation.DSMT4">
              <p:embed/>
            </p:oleObj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85786" y="49387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또는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4348" y="571480"/>
            <a:ext cx="321471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두 표본비율 차의 확률분포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7.4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표본비율의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44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842" y="550932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우리나라 사람의 남자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4.3%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그리고 여자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3.6%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왼손잡이라고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임의로 남자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명과 여자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명을 선정했을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왼손잡이 남자와 여자의 비율의 차이가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0.5%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이하일 확률을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185736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034" y="2294745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남자와 여자의 비율을 각각 </a:t>
            </a:r>
            <a:r>
              <a:rPr lang="en-US" altLang="ko-KR" i="1" dirty="0" smtClean="0">
                <a:latin typeface="Book Antiqua" pitchFamily="18" charset="0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1201739" y="2714620"/>
          <a:ext cx="5799153" cy="858480"/>
        </p:xfrm>
        <a:graphic>
          <a:graphicData uri="http://schemas.openxmlformats.org/presentationml/2006/ole">
            <p:oleObj spid="_x0000_s593934" name="Equation" r:id="rId4" imgW="4381200" imgH="660240" progId="Equation.DSMT4">
              <p:embed/>
            </p:oleObj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1337222" y="3714752"/>
          <a:ext cx="652462" cy="322263"/>
        </p:xfrm>
        <a:graphic>
          <a:graphicData uri="http://schemas.openxmlformats.org/presentationml/2006/ole">
            <p:oleObj spid="_x0000_s593935" name="Equation" r:id="rId5" imgW="457200" imgH="228600" progId="Equation.DSMT4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00034" y="371475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           는 다음과 같은 근사 표준정규분포를 이룬다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579438" y="5148263"/>
          <a:ext cx="8067675" cy="566737"/>
        </p:xfrm>
        <a:graphic>
          <a:graphicData uri="http://schemas.openxmlformats.org/presentationml/2006/ole">
            <p:oleObj spid="_x0000_s593937" name="Equation" r:id="rId6" imgW="6057720" imgH="431640" progId="Equation.DSMT4">
              <p:embed/>
            </p:oleObj>
          </a:graphicData>
        </a:graphic>
      </p:graphicFrame>
      <p:graphicFrame>
        <p:nvGraphicFramePr>
          <p:cNvPr id="593938" name="Object 18"/>
          <p:cNvGraphicFramePr>
            <a:graphicFrameLocks noChangeAspect="1"/>
          </p:cNvGraphicFramePr>
          <p:nvPr/>
        </p:nvGraphicFramePr>
        <p:xfrm>
          <a:off x="3179770" y="4122832"/>
          <a:ext cx="2259271" cy="523216"/>
        </p:xfrm>
        <a:graphic>
          <a:graphicData uri="http://schemas.openxmlformats.org/presentationml/2006/ole">
            <p:oleObj spid="_x0000_s593938" name="Equation" r:id="rId7" imgW="1676160" imgH="393480" progId="Equation.DSMT4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00034" y="464344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그러므로 구하고자 하는 근사확률은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en-US" altLang="ko-K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분포와 표본분포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5001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표본분포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(sampling distribution)</a:t>
            </a:r>
            <a:r>
              <a:rPr lang="ko-KR" altLang="en-US" sz="2400" dirty="0" smtClean="0">
                <a:latin typeface="Book Antiqua" pitchFamily="18" charset="0"/>
              </a:rPr>
              <a:t>는 모집단에서 크기 </a:t>
            </a:r>
            <a:r>
              <a:rPr lang="en-US" altLang="ko-KR" sz="2400" i="1" dirty="0" smtClean="0">
                <a:latin typeface="Book Antiqua" pitchFamily="18" charset="0"/>
              </a:rPr>
              <a:t>n</a:t>
            </a:r>
            <a:r>
              <a:rPr lang="ko-KR" altLang="en-US" sz="2400" dirty="0" smtClean="0">
                <a:latin typeface="Book Antiqua" pitchFamily="18" charset="0"/>
              </a:rPr>
              <a:t>인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표본을 반복하여 선정할 때 얻어지는 통계량의 확률분포를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pSp>
        <p:nvGrpSpPr>
          <p:cNvPr id="49" name="그룹 52"/>
          <p:cNvGrpSpPr/>
          <p:nvPr/>
        </p:nvGrpSpPr>
        <p:grpSpPr>
          <a:xfrm>
            <a:off x="714348" y="3071810"/>
            <a:ext cx="7858180" cy="2981336"/>
            <a:chOff x="714348" y="3143248"/>
            <a:chExt cx="7858180" cy="2981336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14348" y="3857628"/>
              <a:ext cx="2428892" cy="20717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000100" y="4000504"/>
              <a:ext cx="1285884" cy="1285884"/>
            </a:xfrm>
            <a:prstGeom prst="ellipse">
              <a:avLst/>
            </a:prstGeom>
            <a:solidFill>
              <a:srgbClr val="777777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786314" y="3286124"/>
              <a:ext cx="1285884" cy="1285884"/>
            </a:xfrm>
            <a:prstGeom prst="ellipse">
              <a:avLst/>
            </a:prstGeom>
            <a:solidFill>
              <a:srgbClr val="777777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438252" y="4572008"/>
              <a:ext cx="1285884" cy="1285884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786314" y="4786322"/>
              <a:ext cx="1285884" cy="128588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5" name="Object 4"/>
            <p:cNvGraphicFramePr>
              <a:graphicFrameLocks noChangeAspect="1"/>
            </p:cNvGraphicFramePr>
            <p:nvPr/>
          </p:nvGraphicFramePr>
          <p:xfrm>
            <a:off x="1276329" y="4143380"/>
            <a:ext cx="295275" cy="374650"/>
          </p:xfrm>
          <a:graphic>
            <a:graphicData uri="http://schemas.openxmlformats.org/presentationml/2006/ole">
              <p:oleObj spid="_x0000_s644112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56" name="Object 4"/>
            <p:cNvGraphicFramePr>
              <a:graphicFrameLocks noChangeAspect="1"/>
            </p:cNvGraphicFramePr>
            <p:nvPr/>
          </p:nvGraphicFramePr>
          <p:xfrm>
            <a:off x="1704957" y="4214818"/>
            <a:ext cx="295275" cy="374650"/>
          </p:xfrm>
          <a:graphic>
            <a:graphicData uri="http://schemas.openxmlformats.org/presentationml/2006/ole">
              <p:oleObj spid="_x0000_s644113" name="Equation" r:id="rId6" imgW="177480" imgH="228600" progId="Equation.DSMT4">
                <p:embed/>
              </p:oleObj>
            </a:graphicData>
          </a:graphic>
        </p:graphicFrame>
        <p:graphicFrame>
          <p:nvGraphicFramePr>
            <p:cNvPr id="57" name="Object 5"/>
            <p:cNvGraphicFramePr>
              <a:graphicFrameLocks noChangeAspect="1"/>
            </p:cNvGraphicFramePr>
            <p:nvPr/>
          </p:nvGraphicFramePr>
          <p:xfrm>
            <a:off x="1714480" y="4697424"/>
            <a:ext cx="295275" cy="374650"/>
          </p:xfrm>
          <a:graphic>
            <a:graphicData uri="http://schemas.openxmlformats.org/presentationml/2006/ole">
              <p:oleObj spid="_x0000_s644114" name="Equation" r:id="rId7" imgW="177480" imgH="228600" progId="Equation.DSMT4">
                <p:embed/>
              </p:oleObj>
            </a:graphicData>
          </a:graphic>
        </p:graphicFrame>
        <p:graphicFrame>
          <p:nvGraphicFramePr>
            <p:cNvPr id="58" name="Object 6"/>
            <p:cNvGraphicFramePr>
              <a:graphicFrameLocks noChangeAspect="1"/>
            </p:cNvGraphicFramePr>
            <p:nvPr/>
          </p:nvGraphicFramePr>
          <p:xfrm>
            <a:off x="1785918" y="5357826"/>
            <a:ext cx="295275" cy="374650"/>
          </p:xfrm>
          <a:graphic>
            <a:graphicData uri="http://schemas.openxmlformats.org/presentationml/2006/ole">
              <p:oleObj spid="_x0000_s644115" name="Equation" r:id="rId8" imgW="177480" imgH="228600" progId="Equation.DSMT4">
                <p:embed/>
              </p:oleObj>
            </a:graphicData>
          </a:graphic>
        </p:graphicFrame>
        <p:graphicFrame>
          <p:nvGraphicFramePr>
            <p:cNvPr id="59" name="Object 7"/>
            <p:cNvGraphicFramePr>
              <a:graphicFrameLocks noChangeAspect="1"/>
            </p:cNvGraphicFramePr>
            <p:nvPr/>
          </p:nvGraphicFramePr>
          <p:xfrm>
            <a:off x="2714612" y="4643446"/>
            <a:ext cx="338138" cy="374650"/>
          </p:xfrm>
          <a:graphic>
            <a:graphicData uri="http://schemas.openxmlformats.org/presentationml/2006/ole">
              <p:oleObj spid="_x0000_s644116" name="Equation" r:id="rId9" imgW="203040" imgH="228600" progId="Equation.DSMT4">
                <p:embed/>
              </p:oleObj>
            </a:graphicData>
          </a:graphic>
        </p:graphicFrame>
        <p:graphicFrame>
          <p:nvGraphicFramePr>
            <p:cNvPr id="60" name="Object 8"/>
            <p:cNvGraphicFramePr>
              <a:graphicFrameLocks noChangeAspect="1"/>
            </p:cNvGraphicFramePr>
            <p:nvPr/>
          </p:nvGraphicFramePr>
          <p:xfrm>
            <a:off x="2143108" y="5143512"/>
            <a:ext cx="506413" cy="374650"/>
          </p:xfrm>
          <a:graphic>
            <a:graphicData uri="http://schemas.openxmlformats.org/presentationml/2006/ole">
              <p:oleObj spid="_x0000_s644117" name="Equation" r:id="rId10" imgW="304560" imgH="228600" progId="Equation.DSMT4">
                <p:embed/>
              </p:oleObj>
            </a:graphicData>
          </a:graphic>
        </p:graphicFrame>
        <p:graphicFrame>
          <p:nvGraphicFramePr>
            <p:cNvPr id="61" name="Object 9"/>
            <p:cNvGraphicFramePr>
              <a:graphicFrameLocks noChangeAspect="1"/>
            </p:cNvGraphicFramePr>
            <p:nvPr/>
          </p:nvGraphicFramePr>
          <p:xfrm>
            <a:off x="2235094" y="4929198"/>
            <a:ext cx="295275" cy="290512"/>
          </p:xfrm>
          <a:graphic>
            <a:graphicData uri="http://schemas.openxmlformats.org/presentationml/2006/ole">
              <p:oleObj spid="_x0000_s644118" name="Equation" r:id="rId11" imgW="177480" imgH="177480" progId="Equation.DSMT4">
                <p:embed/>
              </p:oleObj>
            </a:graphicData>
          </a:graphic>
        </p:graphicFrame>
        <p:graphicFrame>
          <p:nvGraphicFramePr>
            <p:cNvPr id="62" name="Object 13"/>
            <p:cNvGraphicFramePr>
              <a:graphicFrameLocks noChangeAspect="1"/>
            </p:cNvGraphicFramePr>
            <p:nvPr/>
          </p:nvGraphicFramePr>
          <p:xfrm>
            <a:off x="5429256" y="3857628"/>
            <a:ext cx="295275" cy="290512"/>
          </p:xfrm>
          <a:graphic>
            <a:graphicData uri="http://schemas.openxmlformats.org/presentationml/2006/ole">
              <p:oleObj spid="_x0000_s644119" name="Equation" r:id="rId12" imgW="177480" imgH="177480" progId="Equation.DSMT4">
                <p:embed/>
              </p:oleObj>
            </a:graphicData>
          </a:graphic>
        </p:graphicFrame>
        <p:graphicFrame>
          <p:nvGraphicFramePr>
            <p:cNvPr id="63" name="Object 14"/>
            <p:cNvGraphicFramePr>
              <a:graphicFrameLocks noChangeAspect="1"/>
            </p:cNvGraphicFramePr>
            <p:nvPr/>
          </p:nvGraphicFramePr>
          <p:xfrm>
            <a:off x="5286378" y="4929198"/>
            <a:ext cx="295275" cy="374650"/>
          </p:xfrm>
          <a:graphic>
            <a:graphicData uri="http://schemas.openxmlformats.org/presentationml/2006/ole">
              <p:oleObj spid="_x0000_s644120" name="Equation" r:id="rId13" imgW="177480" imgH="228600" progId="Equation.DSMT4">
                <p:embed/>
              </p:oleObj>
            </a:graphicData>
          </a:graphic>
        </p:graphicFrame>
        <p:graphicFrame>
          <p:nvGraphicFramePr>
            <p:cNvPr id="64" name="Object 15"/>
            <p:cNvGraphicFramePr>
              <a:graphicFrameLocks noChangeAspect="1"/>
            </p:cNvGraphicFramePr>
            <p:nvPr/>
          </p:nvGraphicFramePr>
          <p:xfrm>
            <a:off x="5000628" y="5286386"/>
            <a:ext cx="295275" cy="374650"/>
          </p:xfrm>
          <a:graphic>
            <a:graphicData uri="http://schemas.openxmlformats.org/presentationml/2006/ole">
              <p:oleObj spid="_x0000_s644121" name="Equation" r:id="rId14" imgW="177480" imgH="228600" progId="Equation.DSMT4">
                <p:embed/>
              </p:oleObj>
            </a:graphicData>
          </a:graphic>
        </p:graphicFrame>
        <p:graphicFrame>
          <p:nvGraphicFramePr>
            <p:cNvPr id="65" name="Object 16"/>
            <p:cNvGraphicFramePr>
              <a:graphicFrameLocks noChangeAspect="1"/>
            </p:cNvGraphicFramePr>
            <p:nvPr/>
          </p:nvGraphicFramePr>
          <p:xfrm>
            <a:off x="5351463" y="5572125"/>
            <a:ext cx="506412" cy="374650"/>
          </p:xfrm>
          <a:graphic>
            <a:graphicData uri="http://schemas.openxmlformats.org/presentationml/2006/ole">
              <p:oleObj spid="_x0000_s644122" name="Equation" r:id="rId15" imgW="304560" imgH="228600" progId="Equation.DSMT4">
                <p:embed/>
              </p:oleObj>
            </a:graphicData>
          </a:graphic>
        </p:graphicFrame>
        <p:graphicFrame>
          <p:nvGraphicFramePr>
            <p:cNvPr id="66" name="Object 17"/>
            <p:cNvGraphicFramePr>
              <a:graphicFrameLocks noChangeAspect="1"/>
            </p:cNvGraphicFramePr>
            <p:nvPr/>
          </p:nvGraphicFramePr>
          <p:xfrm>
            <a:off x="5443540" y="5357823"/>
            <a:ext cx="295275" cy="290513"/>
          </p:xfrm>
          <a:graphic>
            <a:graphicData uri="http://schemas.openxmlformats.org/presentationml/2006/ole">
              <p:oleObj spid="_x0000_s644123" name="Equation" r:id="rId16" imgW="177480" imgH="177480" progId="Equation.DSMT4">
                <p:embed/>
              </p:oleObj>
            </a:graphicData>
          </a:graphic>
        </p:graphicFrame>
        <p:cxnSp>
          <p:nvCxnSpPr>
            <p:cNvPr id="67" name="직선 화살표 연결선 66"/>
            <p:cNvCxnSpPr/>
            <p:nvPr/>
          </p:nvCxnSpPr>
          <p:spPr>
            <a:xfrm flipV="1">
              <a:off x="2326600" y="4071942"/>
              <a:ext cx="2388276" cy="295546"/>
            </a:xfrm>
            <a:prstGeom prst="straightConnector1">
              <a:avLst/>
            </a:prstGeom>
            <a:ln w="57150"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724406" y="5500702"/>
              <a:ext cx="1990470" cy="1588"/>
            </a:xfrm>
            <a:prstGeom prst="straightConnector1">
              <a:avLst/>
            </a:prstGeom>
            <a:ln w="57150">
              <a:solidFill>
                <a:srgbClr val="FF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Object 27"/>
            <p:cNvGraphicFramePr>
              <a:graphicFrameLocks noChangeAspect="1"/>
            </p:cNvGraphicFramePr>
            <p:nvPr/>
          </p:nvGraphicFramePr>
          <p:xfrm>
            <a:off x="6332565" y="3143248"/>
            <a:ext cx="2239963" cy="1409700"/>
          </p:xfrm>
          <a:graphic>
            <a:graphicData uri="http://schemas.openxmlformats.org/presentationml/2006/ole">
              <p:oleObj spid="_x0000_s644124" name="Equation" r:id="rId17" imgW="1346040" imgH="863280" progId="Equation.DSMT4">
                <p:embed/>
              </p:oleObj>
            </a:graphicData>
          </a:graphic>
        </p:graphicFrame>
        <p:graphicFrame>
          <p:nvGraphicFramePr>
            <p:cNvPr id="71" name="Object 27"/>
            <p:cNvGraphicFramePr>
              <a:graphicFrameLocks noChangeAspect="1"/>
            </p:cNvGraphicFramePr>
            <p:nvPr/>
          </p:nvGraphicFramePr>
          <p:xfrm>
            <a:off x="6327608" y="4714884"/>
            <a:ext cx="2239962" cy="1409700"/>
          </p:xfrm>
          <a:graphic>
            <a:graphicData uri="http://schemas.openxmlformats.org/presentationml/2006/ole">
              <p:oleObj spid="_x0000_s644125" name="Equation" r:id="rId18" imgW="1346040" imgH="863280" progId="Equation.DSMT4">
                <p:embed/>
              </p:oleObj>
            </a:graphicData>
          </a:graphic>
        </p:graphicFrame>
        <p:graphicFrame>
          <p:nvGraphicFramePr>
            <p:cNvPr id="72" name="Object 24"/>
            <p:cNvGraphicFramePr>
              <a:graphicFrameLocks noChangeAspect="1"/>
            </p:cNvGraphicFramePr>
            <p:nvPr/>
          </p:nvGraphicFramePr>
          <p:xfrm>
            <a:off x="5053021" y="3357562"/>
            <a:ext cx="295275" cy="374650"/>
          </p:xfrm>
          <a:graphic>
            <a:graphicData uri="http://schemas.openxmlformats.org/presentationml/2006/ole">
              <p:oleObj spid="_x0000_s644126" name="Equation" r:id="rId19" imgW="177480" imgH="228600" progId="Equation.DSMT4">
                <p:embed/>
              </p:oleObj>
            </a:graphicData>
          </a:graphic>
        </p:graphicFrame>
        <p:graphicFrame>
          <p:nvGraphicFramePr>
            <p:cNvPr id="73" name="Object 25"/>
            <p:cNvGraphicFramePr>
              <a:graphicFrameLocks noChangeAspect="1"/>
            </p:cNvGraphicFramePr>
            <p:nvPr/>
          </p:nvGraphicFramePr>
          <p:xfrm>
            <a:off x="5481646" y="3429000"/>
            <a:ext cx="295275" cy="374650"/>
          </p:xfrm>
          <a:graphic>
            <a:graphicData uri="http://schemas.openxmlformats.org/presentationml/2006/ole">
              <p:oleObj spid="_x0000_s644127" name="Equation" r:id="rId20" imgW="177480" imgH="228600" progId="Equation.DSMT4">
                <p:embed/>
              </p:oleObj>
            </a:graphicData>
          </a:graphic>
        </p:graphicFrame>
        <p:graphicFrame>
          <p:nvGraphicFramePr>
            <p:cNvPr id="74" name="Object 26"/>
            <p:cNvGraphicFramePr>
              <a:graphicFrameLocks noChangeAspect="1"/>
            </p:cNvGraphicFramePr>
            <p:nvPr/>
          </p:nvGraphicFramePr>
          <p:xfrm>
            <a:off x="5000628" y="3786190"/>
            <a:ext cx="295275" cy="374650"/>
          </p:xfrm>
          <a:graphic>
            <a:graphicData uri="http://schemas.openxmlformats.org/presentationml/2006/ole">
              <p:oleObj spid="_x0000_s644128" name="Equation" r:id="rId21" imgW="177480" imgH="228600" progId="Equation.DSMT4">
                <p:embed/>
              </p:oleObj>
            </a:graphicData>
          </a:graphic>
        </p:graphicFrame>
        <p:graphicFrame>
          <p:nvGraphicFramePr>
            <p:cNvPr id="75" name="Object 27"/>
            <p:cNvGraphicFramePr>
              <a:graphicFrameLocks noChangeAspect="1"/>
            </p:cNvGraphicFramePr>
            <p:nvPr/>
          </p:nvGraphicFramePr>
          <p:xfrm>
            <a:off x="5357818" y="4071942"/>
            <a:ext cx="295275" cy="374650"/>
          </p:xfrm>
          <a:graphic>
            <a:graphicData uri="http://schemas.openxmlformats.org/presentationml/2006/ole">
              <p:oleObj spid="_x0000_s644129" name="Equation" r:id="rId22" imgW="177480" imgH="228600" progId="Equation.DSMT4">
                <p:embed/>
              </p:oleObj>
            </a:graphicData>
          </a:graphic>
        </p:graphicFrame>
        <p:sp>
          <p:nvSpPr>
            <p:cNvPr id="76" name="직사각형 75"/>
            <p:cNvSpPr/>
            <p:nvPr/>
          </p:nvSpPr>
          <p:spPr>
            <a:xfrm>
              <a:off x="3591714" y="384548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93221" y="5131370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/>
            </a:p>
          </p:txBody>
        </p:sp>
      </p:grpSp>
      <p:sp>
        <p:nvSpPr>
          <p:cNvPr id="78" name="Rectangle 90"/>
          <p:cNvSpPr>
            <a:spLocks noChangeArrowheads="1"/>
          </p:cNvSpPr>
          <p:nvPr/>
        </p:nvSpPr>
        <p:spPr bwMode="auto">
          <a:xfrm>
            <a:off x="857224" y="2285992"/>
            <a:ext cx="7429552" cy="646331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표본의 선정에 따라 통계량은 변하므로 통계량은 확률변수이다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  <a:p>
            <a:pPr algn="l">
              <a:buFontTx/>
              <a:buChar char="•"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통계량의 확률분포를 표본분포라 한다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071934" y="348829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표본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1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71934" y="489650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굴림" pitchFamily="50" charset="-127"/>
              </a:rPr>
              <a:t>표본</a:t>
            </a:r>
            <a:r>
              <a:rPr lang="en-US" altLang="ko-KR" dirty="0" smtClean="0">
                <a:latin typeface="Book Antiqua" pitchFamily="18" charset="0"/>
                <a:ea typeface="굴림" pitchFamily="50" charset="-127"/>
              </a:rPr>
              <a:t>2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모집단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분포와 표본분포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7"/>
          <p:cNvGrpSpPr/>
          <p:nvPr/>
        </p:nvGrpSpPr>
        <p:grpSpPr>
          <a:xfrm>
            <a:off x="581266" y="3574734"/>
            <a:ext cx="6633940" cy="2391744"/>
            <a:chOff x="581266" y="3574734"/>
            <a:chExt cx="6633940" cy="2391744"/>
          </a:xfrm>
        </p:grpSpPr>
        <p:graphicFrame>
          <p:nvGraphicFramePr>
            <p:cNvPr id="92" name="Object 27"/>
            <p:cNvGraphicFramePr>
              <a:graphicFrameLocks noChangeAspect="1"/>
            </p:cNvGraphicFramePr>
            <p:nvPr/>
          </p:nvGraphicFramePr>
          <p:xfrm>
            <a:off x="1933593" y="3574734"/>
            <a:ext cx="5281613" cy="2071688"/>
          </p:xfrm>
          <a:graphic>
            <a:graphicData uri="http://schemas.openxmlformats.org/presentationml/2006/ole">
              <p:oleObj spid="_x0000_s703515" name="Equation" r:id="rId5" imgW="3174840" imgH="1269720" progId="Equation.DSMT4">
                <p:embed/>
              </p:oleObj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731816" y="3677083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표본평균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1816" y="4348979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표본분산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1816" y="5165139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표본비율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581266" y="3799411"/>
              <a:ext cx="142876" cy="14287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581266" y="4483449"/>
              <a:ext cx="142876" cy="14287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81266" y="5299609"/>
              <a:ext cx="142876" cy="14287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18520" y="3717610"/>
              <a:ext cx="285752" cy="178595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479618" y="5597146"/>
              <a:ext cx="1143008" cy="36933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확률변수</a:t>
              </a:r>
              <a:endParaRPr lang="ko-KR" altLang="en-US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rot="5400000">
              <a:off x="1933377" y="5572775"/>
              <a:ext cx="214314" cy="1588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59"/>
          <p:cNvGrpSpPr/>
          <p:nvPr/>
        </p:nvGrpSpPr>
        <p:grpSpPr>
          <a:xfrm>
            <a:off x="500034" y="500042"/>
            <a:ext cx="6586566" cy="3060791"/>
            <a:chOff x="500034" y="500042"/>
            <a:chExt cx="6586566" cy="3060791"/>
          </a:xfrm>
        </p:grpSpPr>
        <p:graphicFrame>
          <p:nvGraphicFramePr>
            <p:cNvPr id="392235" name="Object 43"/>
            <p:cNvGraphicFramePr>
              <a:graphicFrameLocks noChangeAspect="1"/>
            </p:cNvGraphicFramePr>
            <p:nvPr/>
          </p:nvGraphicFramePr>
          <p:xfrm>
            <a:off x="6357950" y="1000108"/>
            <a:ext cx="717550" cy="644525"/>
          </p:xfrm>
          <a:graphic>
            <a:graphicData uri="http://schemas.openxmlformats.org/presentationml/2006/ole">
              <p:oleObj spid="_x0000_s703513" name="Equation" r:id="rId6" imgW="431640" imgH="393480" progId="Equation.DSMT4">
                <p:embed/>
              </p:oleObj>
            </a:graphicData>
          </a:graphic>
        </p:graphicFrame>
        <p:graphicFrame>
          <p:nvGraphicFramePr>
            <p:cNvPr id="392236" name="Object 44"/>
            <p:cNvGraphicFramePr>
              <a:graphicFrameLocks noChangeAspect="1"/>
            </p:cNvGraphicFramePr>
            <p:nvPr/>
          </p:nvGraphicFramePr>
          <p:xfrm>
            <a:off x="6348413" y="2498707"/>
            <a:ext cx="738187" cy="644525"/>
          </p:xfrm>
          <a:graphic>
            <a:graphicData uri="http://schemas.openxmlformats.org/presentationml/2006/ole">
              <p:oleObj spid="_x0000_s703514" name="Equation" r:id="rId7" imgW="444240" imgH="393480" progId="Equation.DSMT4">
                <p:embed/>
              </p:oleObj>
            </a:graphicData>
          </a:graphic>
        </p:graphicFrame>
        <p:grpSp>
          <p:nvGrpSpPr>
            <p:cNvPr id="5" name="그룹 48"/>
            <p:cNvGrpSpPr/>
            <p:nvPr/>
          </p:nvGrpSpPr>
          <p:grpSpPr>
            <a:xfrm>
              <a:off x="500034" y="500042"/>
              <a:ext cx="5664150" cy="3060791"/>
              <a:chOff x="500034" y="500042"/>
              <a:chExt cx="5664150" cy="3060791"/>
            </a:xfrm>
          </p:grpSpPr>
          <p:pic>
            <p:nvPicPr>
              <p:cNvPr id="392239" name="Picture 4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802109" y="693808"/>
                <a:ext cx="1362075" cy="2867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8" name="모서리가 둥근 직사각형 37"/>
              <p:cNvSpPr/>
              <p:nvPr/>
            </p:nvSpPr>
            <p:spPr>
              <a:xfrm>
                <a:off x="714348" y="1214422"/>
                <a:ext cx="2428892" cy="20717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00100" y="1357298"/>
                <a:ext cx="1285884" cy="128588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FF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41" name="Object 4"/>
              <p:cNvGraphicFramePr>
                <a:graphicFrameLocks noChangeAspect="1"/>
              </p:cNvGraphicFramePr>
              <p:nvPr/>
            </p:nvGraphicFramePr>
            <p:xfrm>
              <a:off x="1785918" y="1428736"/>
              <a:ext cx="295275" cy="374650"/>
            </p:xfrm>
            <a:graphic>
              <a:graphicData uri="http://schemas.openxmlformats.org/presentationml/2006/ole">
                <p:oleObj spid="_x0000_s703490" name="Equation" r:id="rId9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42" name="Object 4"/>
              <p:cNvGraphicFramePr>
                <a:graphicFrameLocks noChangeAspect="1"/>
              </p:cNvGraphicFramePr>
              <p:nvPr/>
            </p:nvGraphicFramePr>
            <p:xfrm>
              <a:off x="1285852" y="1571612"/>
              <a:ext cx="295275" cy="374650"/>
            </p:xfrm>
            <a:graphic>
              <a:graphicData uri="http://schemas.openxmlformats.org/presentationml/2006/ole">
                <p:oleObj spid="_x0000_s703491" name="Equation" r:id="rId10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43" name="Object 5"/>
              <p:cNvGraphicFramePr>
                <a:graphicFrameLocks noChangeAspect="1"/>
              </p:cNvGraphicFramePr>
              <p:nvPr/>
            </p:nvGraphicFramePr>
            <p:xfrm>
              <a:off x="1214414" y="1928802"/>
              <a:ext cx="295275" cy="374650"/>
            </p:xfrm>
            <a:graphic>
              <a:graphicData uri="http://schemas.openxmlformats.org/presentationml/2006/ole">
                <p:oleObj spid="_x0000_s703492" name="Equation" r:id="rId11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44" name="Object 6"/>
              <p:cNvGraphicFramePr>
                <a:graphicFrameLocks noChangeAspect="1"/>
              </p:cNvGraphicFramePr>
              <p:nvPr/>
            </p:nvGraphicFramePr>
            <p:xfrm>
              <a:off x="1847833" y="1972506"/>
              <a:ext cx="295275" cy="374650"/>
            </p:xfrm>
            <a:graphic>
              <a:graphicData uri="http://schemas.openxmlformats.org/presentationml/2006/ole">
                <p:oleObj spid="_x0000_s703493" name="Equation" r:id="rId12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45" name="Object 7"/>
              <p:cNvGraphicFramePr>
                <a:graphicFrameLocks noChangeAspect="1"/>
              </p:cNvGraphicFramePr>
              <p:nvPr/>
            </p:nvGraphicFramePr>
            <p:xfrm>
              <a:off x="2162160" y="2714620"/>
              <a:ext cx="338138" cy="374650"/>
            </p:xfrm>
            <a:graphic>
              <a:graphicData uri="http://schemas.openxmlformats.org/presentationml/2006/ole">
                <p:oleObj spid="_x0000_s703494" name="Equation" r:id="rId13" imgW="203040" imgH="228600" progId="Equation.DSMT4">
                  <p:embed/>
                </p:oleObj>
              </a:graphicData>
            </a:graphic>
          </p:graphicFrame>
          <p:graphicFrame>
            <p:nvGraphicFramePr>
              <p:cNvPr id="46" name="Object 8"/>
              <p:cNvGraphicFramePr>
                <a:graphicFrameLocks noChangeAspect="1"/>
              </p:cNvGraphicFramePr>
              <p:nvPr/>
            </p:nvGraphicFramePr>
            <p:xfrm>
              <a:off x="2214546" y="2000240"/>
              <a:ext cx="506413" cy="374650"/>
            </p:xfrm>
            <a:graphic>
              <a:graphicData uri="http://schemas.openxmlformats.org/presentationml/2006/ole">
                <p:oleObj spid="_x0000_s703495" name="Equation" r:id="rId14" imgW="304560" imgH="228600" progId="Equation.DSMT4">
                  <p:embed/>
                </p:oleObj>
              </a:graphicData>
            </a:graphic>
          </p:graphicFrame>
          <p:graphicFrame>
            <p:nvGraphicFramePr>
              <p:cNvPr id="47" name="Object 9"/>
              <p:cNvGraphicFramePr>
                <a:graphicFrameLocks noChangeAspect="1"/>
              </p:cNvGraphicFramePr>
              <p:nvPr/>
            </p:nvGraphicFramePr>
            <p:xfrm>
              <a:off x="1664341" y="1683666"/>
              <a:ext cx="295275" cy="290512"/>
            </p:xfrm>
            <a:graphic>
              <a:graphicData uri="http://schemas.openxmlformats.org/presentationml/2006/ole">
                <p:oleObj spid="_x0000_s703496" name="Equation" r:id="rId15" imgW="177480" imgH="177480" progId="Equation.DSMT4">
                  <p:embed/>
                </p:oleObj>
              </a:graphicData>
            </a:graphic>
          </p:graphicFrame>
          <p:graphicFrame>
            <p:nvGraphicFramePr>
              <p:cNvPr id="392219" name="Object 27"/>
              <p:cNvGraphicFramePr>
                <a:graphicFrameLocks noChangeAspect="1"/>
              </p:cNvGraphicFramePr>
              <p:nvPr/>
            </p:nvGraphicFramePr>
            <p:xfrm>
              <a:off x="1425558" y="500042"/>
              <a:ext cx="717550" cy="644525"/>
            </p:xfrm>
            <a:graphic>
              <a:graphicData uri="http://schemas.openxmlformats.org/presentationml/2006/ole">
                <p:oleObj spid="_x0000_s703497" name="Equation" r:id="rId16" imgW="431640" imgH="393480" progId="Equation.DSMT4">
                  <p:embed/>
                </p:oleObj>
              </a:graphicData>
            </a:graphic>
          </p:graphicFrame>
          <p:graphicFrame>
            <p:nvGraphicFramePr>
              <p:cNvPr id="392220" name="Object 28"/>
              <p:cNvGraphicFramePr>
                <a:graphicFrameLocks noChangeAspect="1"/>
              </p:cNvGraphicFramePr>
              <p:nvPr/>
            </p:nvGraphicFramePr>
            <p:xfrm>
              <a:off x="2284413" y="1411272"/>
              <a:ext cx="442912" cy="374650"/>
            </p:xfrm>
            <a:graphic>
              <a:graphicData uri="http://schemas.openxmlformats.org/presentationml/2006/ole">
                <p:oleObj spid="_x0000_s703498" name="Equation" r:id="rId17" imgW="266400" imgH="228600" progId="Equation.DSMT4">
                  <p:embed/>
                </p:oleObj>
              </a:graphicData>
            </a:graphic>
          </p:graphicFrame>
          <p:graphicFrame>
            <p:nvGraphicFramePr>
              <p:cNvPr id="392221" name="Object 29"/>
              <p:cNvGraphicFramePr>
                <a:graphicFrameLocks noChangeAspect="1"/>
              </p:cNvGraphicFramePr>
              <p:nvPr/>
            </p:nvGraphicFramePr>
            <p:xfrm>
              <a:off x="2513013" y="1839897"/>
              <a:ext cx="125412" cy="290513"/>
            </p:xfrm>
            <a:graphic>
              <a:graphicData uri="http://schemas.openxmlformats.org/presentationml/2006/ole">
                <p:oleObj spid="_x0000_s703499" name="Equation" r:id="rId18" imgW="75960" imgH="177480" progId="Equation.DSMT4">
                  <p:embed/>
                </p:oleObj>
              </a:graphicData>
            </a:graphic>
          </p:graphicFrame>
          <p:sp>
            <p:nvSpPr>
              <p:cNvPr id="51" name="타원 50"/>
              <p:cNvSpPr/>
              <p:nvPr/>
            </p:nvSpPr>
            <p:spPr>
              <a:xfrm>
                <a:off x="1590652" y="1285860"/>
                <a:ext cx="1285884" cy="128588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 flipV="1">
                <a:off x="2928926" y="1428736"/>
                <a:ext cx="1785950" cy="357190"/>
              </a:xfrm>
              <a:prstGeom prst="straightConnector1">
                <a:avLst/>
              </a:prstGeom>
              <a:ln w="57150">
                <a:solidFill>
                  <a:srgbClr val="FF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3" name="Object 4"/>
              <p:cNvGraphicFramePr>
                <a:graphicFrameLocks noChangeAspect="1"/>
              </p:cNvGraphicFramePr>
              <p:nvPr/>
            </p:nvGraphicFramePr>
            <p:xfrm>
              <a:off x="5002128" y="857232"/>
              <a:ext cx="295275" cy="374650"/>
            </p:xfrm>
            <a:graphic>
              <a:graphicData uri="http://schemas.openxmlformats.org/presentationml/2006/ole">
                <p:oleObj spid="_x0000_s703500" name="Equation" r:id="rId19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54" name="Object 6"/>
              <p:cNvGraphicFramePr>
                <a:graphicFrameLocks noChangeAspect="1"/>
              </p:cNvGraphicFramePr>
              <p:nvPr/>
            </p:nvGraphicFramePr>
            <p:xfrm>
              <a:off x="5002128" y="1411276"/>
              <a:ext cx="295275" cy="374650"/>
            </p:xfrm>
            <a:graphic>
              <a:graphicData uri="http://schemas.openxmlformats.org/presentationml/2006/ole">
                <p:oleObj spid="_x0000_s703501" name="Equation" r:id="rId20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5527675" y="1500188"/>
              <a:ext cx="295275" cy="374650"/>
            </p:xfrm>
            <a:graphic>
              <a:graphicData uri="http://schemas.openxmlformats.org/presentationml/2006/ole">
                <p:oleObj spid="_x0000_s703502" name="Equation" r:id="rId21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4880551" y="1112162"/>
              <a:ext cx="295275" cy="290512"/>
            </p:xfrm>
            <a:graphic>
              <a:graphicData uri="http://schemas.openxmlformats.org/presentationml/2006/ole">
                <p:oleObj spid="_x0000_s703503" name="Equation" r:id="rId22" imgW="177480" imgH="177480" progId="Equation.DSMT4">
                  <p:embed/>
                </p:oleObj>
              </a:graphicData>
            </a:graphic>
          </p:graphicFrame>
          <p:graphicFrame>
            <p:nvGraphicFramePr>
              <p:cNvPr id="57" name="Object 28"/>
              <p:cNvGraphicFramePr>
                <a:graphicFrameLocks noChangeAspect="1"/>
              </p:cNvGraphicFramePr>
              <p:nvPr/>
            </p:nvGraphicFramePr>
            <p:xfrm>
              <a:off x="5500623" y="839768"/>
              <a:ext cx="442912" cy="374650"/>
            </p:xfrm>
            <a:graphic>
              <a:graphicData uri="http://schemas.openxmlformats.org/presentationml/2006/ole">
                <p:oleObj spid="_x0000_s703504" name="Equation" r:id="rId23" imgW="266400" imgH="228600" progId="Equation.DSMT4">
                  <p:embed/>
                </p:oleObj>
              </a:graphicData>
            </a:graphic>
          </p:graphicFrame>
          <p:graphicFrame>
            <p:nvGraphicFramePr>
              <p:cNvPr id="58" name="Object 29"/>
              <p:cNvGraphicFramePr>
                <a:graphicFrameLocks noChangeAspect="1"/>
              </p:cNvGraphicFramePr>
              <p:nvPr/>
            </p:nvGraphicFramePr>
            <p:xfrm>
              <a:off x="5572132" y="1268393"/>
              <a:ext cx="125412" cy="290513"/>
            </p:xfrm>
            <a:graphic>
              <a:graphicData uri="http://schemas.openxmlformats.org/presentationml/2006/ole">
                <p:oleObj spid="_x0000_s703505" name="Equation" r:id="rId24" imgW="75960" imgH="177480" progId="Equation.DSMT4">
                  <p:embed/>
                </p:oleObj>
              </a:graphicData>
            </a:graphic>
          </p:graphicFrame>
          <p:sp>
            <p:nvSpPr>
              <p:cNvPr id="62" name="타원 61"/>
              <p:cNvSpPr/>
              <p:nvPr/>
            </p:nvSpPr>
            <p:spPr>
              <a:xfrm>
                <a:off x="1500166" y="1928802"/>
                <a:ext cx="1285884" cy="1285884"/>
              </a:xfrm>
              <a:prstGeom prst="ellipse">
                <a:avLst/>
              </a:prstGeom>
              <a:noFill/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392228" name="Object 36"/>
              <p:cNvGraphicFramePr>
                <a:graphicFrameLocks noChangeAspect="1"/>
              </p:cNvGraphicFramePr>
              <p:nvPr/>
            </p:nvGraphicFramePr>
            <p:xfrm>
              <a:off x="2303448" y="2424108"/>
              <a:ext cx="125412" cy="290512"/>
            </p:xfrm>
            <a:graphic>
              <a:graphicData uri="http://schemas.openxmlformats.org/presentationml/2006/ole">
                <p:oleObj spid="_x0000_s703506" name="Equation" r:id="rId25" imgW="75960" imgH="177480" progId="Equation.DSMT4">
                  <p:embed/>
                </p:oleObj>
              </a:graphicData>
            </a:graphic>
          </p:graphicFrame>
          <p:graphicFrame>
            <p:nvGraphicFramePr>
              <p:cNvPr id="392229" name="Object 37"/>
              <p:cNvGraphicFramePr>
                <a:graphicFrameLocks noChangeAspect="1"/>
              </p:cNvGraphicFramePr>
              <p:nvPr/>
            </p:nvGraphicFramePr>
            <p:xfrm>
              <a:off x="1562081" y="2268532"/>
              <a:ext cx="295275" cy="374650"/>
            </p:xfrm>
            <a:graphic>
              <a:graphicData uri="http://schemas.openxmlformats.org/presentationml/2006/ole">
                <p:oleObj spid="_x0000_s703507" name="Equation" r:id="rId26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65" name="Object 6"/>
              <p:cNvGraphicFramePr>
                <a:graphicFrameLocks noChangeAspect="1"/>
              </p:cNvGraphicFramePr>
              <p:nvPr/>
            </p:nvGraphicFramePr>
            <p:xfrm>
              <a:off x="5133981" y="2258258"/>
              <a:ext cx="295275" cy="374650"/>
            </p:xfrm>
            <a:graphic>
              <a:graphicData uri="http://schemas.openxmlformats.org/presentationml/2006/ole">
                <p:oleObj spid="_x0000_s703508" name="Equation" r:id="rId27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66" name="Object 7"/>
              <p:cNvGraphicFramePr>
                <a:graphicFrameLocks noChangeAspect="1"/>
              </p:cNvGraphicFramePr>
              <p:nvPr/>
            </p:nvGraphicFramePr>
            <p:xfrm>
              <a:off x="5468938" y="3000375"/>
              <a:ext cx="295275" cy="374650"/>
            </p:xfrm>
            <a:graphic>
              <a:graphicData uri="http://schemas.openxmlformats.org/presentationml/2006/ole">
                <p:oleObj spid="_x0000_s703509" name="Equation" r:id="rId28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67" name="Object 8"/>
              <p:cNvGraphicFramePr>
                <a:graphicFrameLocks noChangeAspect="1"/>
              </p:cNvGraphicFramePr>
              <p:nvPr/>
            </p:nvGraphicFramePr>
            <p:xfrm>
              <a:off x="5532438" y="2286000"/>
              <a:ext cx="442912" cy="374650"/>
            </p:xfrm>
            <a:graphic>
              <a:graphicData uri="http://schemas.openxmlformats.org/presentationml/2006/ole">
                <p:oleObj spid="_x0000_s703510" name="Equation" r:id="rId29" imgW="266400" imgH="228600" progId="Equation.DSMT4">
                  <p:embed/>
                </p:oleObj>
              </a:graphicData>
            </a:graphic>
          </p:graphicFrame>
          <p:graphicFrame>
            <p:nvGraphicFramePr>
              <p:cNvPr id="69" name="Object 36"/>
              <p:cNvGraphicFramePr>
                <a:graphicFrameLocks noChangeAspect="1"/>
              </p:cNvGraphicFramePr>
              <p:nvPr/>
            </p:nvGraphicFramePr>
            <p:xfrm>
              <a:off x="5500694" y="2709860"/>
              <a:ext cx="125412" cy="290512"/>
            </p:xfrm>
            <a:graphic>
              <a:graphicData uri="http://schemas.openxmlformats.org/presentationml/2006/ole">
                <p:oleObj spid="_x0000_s703511" name="Equation" r:id="rId30" imgW="75960" imgH="177480" progId="Equation.DSMT4">
                  <p:embed/>
                </p:oleObj>
              </a:graphicData>
            </a:graphic>
          </p:graphicFrame>
          <p:graphicFrame>
            <p:nvGraphicFramePr>
              <p:cNvPr id="70" name="Object 37"/>
              <p:cNvGraphicFramePr>
                <a:graphicFrameLocks noChangeAspect="1"/>
              </p:cNvGraphicFramePr>
              <p:nvPr/>
            </p:nvGraphicFramePr>
            <p:xfrm>
              <a:off x="4848229" y="2554284"/>
              <a:ext cx="295275" cy="374650"/>
            </p:xfrm>
            <a:graphic>
              <a:graphicData uri="http://schemas.openxmlformats.org/presentationml/2006/ole">
                <p:oleObj spid="_x0000_s703512" name="Equation" r:id="rId31" imgW="177480" imgH="228600" progId="Equation.DSMT4">
                  <p:embed/>
                </p:oleObj>
              </a:graphicData>
            </a:graphic>
          </p:graphicFrame>
          <p:cxnSp>
            <p:nvCxnSpPr>
              <p:cNvPr id="72" name="직선 화살표 연결선 71"/>
              <p:cNvCxnSpPr/>
              <p:nvPr/>
            </p:nvCxnSpPr>
            <p:spPr>
              <a:xfrm>
                <a:off x="2857488" y="2643182"/>
                <a:ext cx="1857388" cy="1588"/>
              </a:xfrm>
              <a:prstGeom prst="straightConnector1">
                <a:avLst/>
              </a:prstGeom>
              <a:ln w="57150">
                <a:solidFill>
                  <a:srgbClr val="FF66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00034" y="653192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모비율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</a:t>
                </a:r>
                <a:endParaRPr lang="ko-KR" altLang="en-US" dirty="0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3591714" y="12029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593221" y="227456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n</a:t>
              </a:r>
              <a:r>
                <a:rPr lang="ko-KR" altLang="en-US" dirty="0" smtClean="0">
                  <a:latin typeface="Book Antiqua" pitchFamily="18" charset="0"/>
                </a:rPr>
                <a:t>개</a:t>
              </a:r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33802" y="540658"/>
            <a:ext cx="245932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7.2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표본평균의 분포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1285860"/>
            <a:ext cx="8143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모집단 </a:t>
            </a:r>
            <a:r>
              <a:rPr lang="en-US" altLang="ko-KR" dirty="0" smtClean="0">
                <a:latin typeface="Book Antiqua" pitchFamily="18" charset="0"/>
              </a:rPr>
              <a:t>: [ </a:t>
            </a:r>
            <a:r>
              <a:rPr lang="en-US" altLang="ko-KR" i="1" dirty="0" smtClean="0">
                <a:latin typeface="Book Antiqua" pitchFamily="18" charset="0"/>
              </a:rPr>
              <a:t>80,  63,  76,  63,  77,  84,  79,  80,  84,  91 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err="1" smtClean="0">
                <a:solidFill>
                  <a:schemeClr val="tx2"/>
                </a:solidFill>
                <a:latin typeface="Book Antiqua" pitchFamily="18" charset="0"/>
              </a:rPr>
              <a:t>비복원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 추출에 의하여 크기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표본을 선정할 경우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나타날 수 있는 모든 경우와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각 경우의 표본평균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pSp>
        <p:nvGrpSpPr>
          <p:cNvPr id="239" name="그룹 238"/>
          <p:cNvGrpSpPr/>
          <p:nvPr/>
        </p:nvGrpSpPr>
        <p:grpSpPr>
          <a:xfrm>
            <a:off x="4067175" y="1774843"/>
            <a:ext cx="4822826" cy="4154488"/>
            <a:chOff x="4067175" y="1774843"/>
            <a:chExt cx="4822826" cy="4154488"/>
          </a:xfrm>
        </p:grpSpPr>
        <p:sp>
          <p:nvSpPr>
            <p:cNvPr id="55" name="Rectangle 338"/>
            <p:cNvSpPr>
              <a:spLocks noChangeArrowheads="1"/>
            </p:cNvSpPr>
            <p:nvPr/>
          </p:nvSpPr>
          <p:spPr bwMode="auto">
            <a:xfrm>
              <a:off x="8262938" y="5670568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6" name="Rectangle 337"/>
            <p:cNvSpPr>
              <a:spLocks noChangeArrowheads="1"/>
            </p:cNvSpPr>
            <p:nvPr/>
          </p:nvSpPr>
          <p:spPr bwMode="auto">
            <a:xfrm>
              <a:off x="7772400" y="567056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7" name="Rectangle 336"/>
            <p:cNvSpPr>
              <a:spLocks noChangeArrowheads="1"/>
            </p:cNvSpPr>
            <p:nvPr/>
          </p:nvSpPr>
          <p:spPr bwMode="auto">
            <a:xfrm>
              <a:off x="7283450" y="5670568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8" name="Rectangle 335"/>
            <p:cNvSpPr>
              <a:spLocks noChangeArrowheads="1"/>
            </p:cNvSpPr>
            <p:nvPr/>
          </p:nvSpPr>
          <p:spPr bwMode="auto">
            <a:xfrm>
              <a:off x="6654800" y="5670568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59" name="Rectangle 334"/>
            <p:cNvSpPr>
              <a:spLocks noChangeArrowheads="1"/>
            </p:cNvSpPr>
            <p:nvPr/>
          </p:nvSpPr>
          <p:spPr bwMode="auto">
            <a:xfrm>
              <a:off x="6165850" y="5670568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0" name="Rectangle 333"/>
            <p:cNvSpPr>
              <a:spLocks noChangeArrowheads="1"/>
            </p:cNvSpPr>
            <p:nvPr/>
          </p:nvSpPr>
          <p:spPr bwMode="auto">
            <a:xfrm>
              <a:off x="5673725" y="5670568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1" name="Rectangle 332"/>
            <p:cNvSpPr>
              <a:spLocks noChangeArrowheads="1"/>
            </p:cNvSpPr>
            <p:nvPr/>
          </p:nvSpPr>
          <p:spPr bwMode="auto">
            <a:xfrm>
              <a:off x="5048250" y="5670568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2" name="Rectangle 331"/>
            <p:cNvSpPr>
              <a:spLocks noChangeArrowheads="1"/>
            </p:cNvSpPr>
            <p:nvPr/>
          </p:nvSpPr>
          <p:spPr bwMode="auto">
            <a:xfrm>
              <a:off x="4557713" y="567056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3" name="Rectangle 330"/>
            <p:cNvSpPr>
              <a:spLocks noChangeArrowheads="1"/>
            </p:cNvSpPr>
            <p:nvPr/>
          </p:nvSpPr>
          <p:spPr bwMode="auto">
            <a:xfrm>
              <a:off x="4067175" y="5670568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4" name="Rectangle 329"/>
            <p:cNvSpPr>
              <a:spLocks noChangeArrowheads="1"/>
            </p:cNvSpPr>
            <p:nvPr/>
          </p:nvSpPr>
          <p:spPr bwMode="auto">
            <a:xfrm>
              <a:off x="8262938" y="5411805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5" name="Rectangle 328"/>
            <p:cNvSpPr>
              <a:spLocks noChangeArrowheads="1"/>
            </p:cNvSpPr>
            <p:nvPr/>
          </p:nvSpPr>
          <p:spPr bwMode="auto">
            <a:xfrm>
              <a:off x="7772400" y="541180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6" name="Rectangle 327"/>
            <p:cNvSpPr>
              <a:spLocks noChangeArrowheads="1"/>
            </p:cNvSpPr>
            <p:nvPr/>
          </p:nvSpPr>
          <p:spPr bwMode="auto">
            <a:xfrm>
              <a:off x="7283450" y="5411805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7" name="Rectangle 326"/>
            <p:cNvSpPr>
              <a:spLocks noChangeArrowheads="1"/>
            </p:cNvSpPr>
            <p:nvPr/>
          </p:nvSpPr>
          <p:spPr bwMode="auto">
            <a:xfrm>
              <a:off x="6654800" y="5411805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8" name="Rectangle 325"/>
            <p:cNvSpPr>
              <a:spLocks noChangeArrowheads="1"/>
            </p:cNvSpPr>
            <p:nvPr/>
          </p:nvSpPr>
          <p:spPr bwMode="auto">
            <a:xfrm>
              <a:off x="6165850" y="5411805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69" name="Rectangle 324"/>
            <p:cNvSpPr>
              <a:spLocks noChangeArrowheads="1"/>
            </p:cNvSpPr>
            <p:nvPr/>
          </p:nvSpPr>
          <p:spPr bwMode="auto">
            <a:xfrm>
              <a:off x="5673725" y="5411805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0" name="Rectangle 323"/>
            <p:cNvSpPr>
              <a:spLocks noChangeArrowheads="1"/>
            </p:cNvSpPr>
            <p:nvPr/>
          </p:nvSpPr>
          <p:spPr bwMode="auto">
            <a:xfrm>
              <a:off x="5048250" y="5411805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1" name="Rectangle 322"/>
            <p:cNvSpPr>
              <a:spLocks noChangeArrowheads="1"/>
            </p:cNvSpPr>
            <p:nvPr/>
          </p:nvSpPr>
          <p:spPr bwMode="auto">
            <a:xfrm>
              <a:off x="4557713" y="541180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2" name="Rectangle 321"/>
            <p:cNvSpPr>
              <a:spLocks noChangeArrowheads="1"/>
            </p:cNvSpPr>
            <p:nvPr/>
          </p:nvSpPr>
          <p:spPr bwMode="auto">
            <a:xfrm>
              <a:off x="4067175" y="5411805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3" name="Rectangle 320"/>
            <p:cNvSpPr>
              <a:spLocks noChangeArrowheads="1"/>
            </p:cNvSpPr>
            <p:nvPr/>
          </p:nvSpPr>
          <p:spPr bwMode="auto">
            <a:xfrm>
              <a:off x="8262938" y="5153043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4" name="Rectangle 319"/>
            <p:cNvSpPr>
              <a:spLocks noChangeArrowheads="1"/>
            </p:cNvSpPr>
            <p:nvPr/>
          </p:nvSpPr>
          <p:spPr bwMode="auto">
            <a:xfrm>
              <a:off x="7772400" y="515304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5" name="Rectangle 318"/>
            <p:cNvSpPr>
              <a:spLocks noChangeArrowheads="1"/>
            </p:cNvSpPr>
            <p:nvPr/>
          </p:nvSpPr>
          <p:spPr bwMode="auto">
            <a:xfrm>
              <a:off x="7283450" y="5153043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6" name="Rectangle 317"/>
            <p:cNvSpPr>
              <a:spLocks noChangeArrowheads="1"/>
            </p:cNvSpPr>
            <p:nvPr/>
          </p:nvSpPr>
          <p:spPr bwMode="auto">
            <a:xfrm>
              <a:off x="6654800" y="5153043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7" name="Rectangle 316"/>
            <p:cNvSpPr>
              <a:spLocks noChangeArrowheads="1"/>
            </p:cNvSpPr>
            <p:nvPr/>
          </p:nvSpPr>
          <p:spPr bwMode="auto">
            <a:xfrm>
              <a:off x="6165850" y="5153043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8" name="Rectangle 315"/>
            <p:cNvSpPr>
              <a:spLocks noChangeArrowheads="1"/>
            </p:cNvSpPr>
            <p:nvPr/>
          </p:nvSpPr>
          <p:spPr bwMode="auto">
            <a:xfrm>
              <a:off x="5673725" y="5153043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79" name="Rectangle 314"/>
            <p:cNvSpPr>
              <a:spLocks noChangeArrowheads="1"/>
            </p:cNvSpPr>
            <p:nvPr/>
          </p:nvSpPr>
          <p:spPr bwMode="auto">
            <a:xfrm>
              <a:off x="5048250" y="5153043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0" name="Rectangle 313"/>
            <p:cNvSpPr>
              <a:spLocks noChangeArrowheads="1"/>
            </p:cNvSpPr>
            <p:nvPr/>
          </p:nvSpPr>
          <p:spPr bwMode="auto">
            <a:xfrm>
              <a:off x="4557713" y="515304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1" name="Rectangle 312"/>
            <p:cNvSpPr>
              <a:spLocks noChangeArrowheads="1"/>
            </p:cNvSpPr>
            <p:nvPr/>
          </p:nvSpPr>
          <p:spPr bwMode="auto">
            <a:xfrm>
              <a:off x="4067175" y="5153043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2" name="Rectangle 311"/>
            <p:cNvSpPr>
              <a:spLocks noChangeArrowheads="1"/>
            </p:cNvSpPr>
            <p:nvPr/>
          </p:nvSpPr>
          <p:spPr bwMode="auto">
            <a:xfrm>
              <a:off x="8262938" y="4894280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85.0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3" name="Rectangle 310"/>
            <p:cNvSpPr>
              <a:spLocks noChangeArrowheads="1"/>
            </p:cNvSpPr>
            <p:nvPr/>
          </p:nvSpPr>
          <p:spPr bwMode="auto">
            <a:xfrm>
              <a:off x="7772400" y="489428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4" name="Rectangle 309"/>
            <p:cNvSpPr>
              <a:spLocks noChangeArrowheads="1"/>
            </p:cNvSpPr>
            <p:nvPr/>
          </p:nvSpPr>
          <p:spPr bwMode="auto">
            <a:xfrm>
              <a:off x="7283450" y="4894280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5" name="Rectangle 308"/>
            <p:cNvSpPr>
              <a:spLocks noChangeArrowheads="1"/>
            </p:cNvSpPr>
            <p:nvPr/>
          </p:nvSpPr>
          <p:spPr bwMode="auto">
            <a:xfrm>
              <a:off x="6654800" y="4894280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6" name="Rectangle 307"/>
            <p:cNvSpPr>
              <a:spLocks noChangeArrowheads="1"/>
            </p:cNvSpPr>
            <p:nvPr/>
          </p:nvSpPr>
          <p:spPr bwMode="auto">
            <a:xfrm>
              <a:off x="6165850" y="4894280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7" name="Rectangle 306"/>
            <p:cNvSpPr>
              <a:spLocks noChangeArrowheads="1"/>
            </p:cNvSpPr>
            <p:nvPr/>
          </p:nvSpPr>
          <p:spPr bwMode="auto">
            <a:xfrm>
              <a:off x="5673725" y="4894280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8" name="Rectangle 305"/>
            <p:cNvSpPr>
              <a:spLocks noChangeArrowheads="1"/>
            </p:cNvSpPr>
            <p:nvPr/>
          </p:nvSpPr>
          <p:spPr bwMode="auto">
            <a:xfrm>
              <a:off x="5048250" y="4894280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89" name="Rectangle 304"/>
            <p:cNvSpPr>
              <a:spLocks noChangeArrowheads="1"/>
            </p:cNvSpPr>
            <p:nvPr/>
          </p:nvSpPr>
          <p:spPr bwMode="auto">
            <a:xfrm>
              <a:off x="4557713" y="489428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0" name="Rectangle 303"/>
            <p:cNvSpPr>
              <a:spLocks noChangeArrowheads="1"/>
            </p:cNvSpPr>
            <p:nvPr/>
          </p:nvSpPr>
          <p:spPr bwMode="auto">
            <a:xfrm>
              <a:off x="4067175" y="4894280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1" name="Rectangle 302"/>
            <p:cNvSpPr>
              <a:spLocks noChangeArrowheads="1"/>
            </p:cNvSpPr>
            <p:nvPr/>
          </p:nvSpPr>
          <p:spPr bwMode="auto">
            <a:xfrm>
              <a:off x="8262938" y="4635518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2" name="Rectangle 301"/>
            <p:cNvSpPr>
              <a:spLocks noChangeArrowheads="1"/>
            </p:cNvSpPr>
            <p:nvPr/>
          </p:nvSpPr>
          <p:spPr bwMode="auto">
            <a:xfrm>
              <a:off x="7772400" y="463551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3" name="Rectangle 300"/>
            <p:cNvSpPr>
              <a:spLocks noChangeArrowheads="1"/>
            </p:cNvSpPr>
            <p:nvPr/>
          </p:nvSpPr>
          <p:spPr bwMode="auto">
            <a:xfrm>
              <a:off x="7283450" y="4635518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4" name="Rectangle 299"/>
            <p:cNvSpPr>
              <a:spLocks noChangeArrowheads="1"/>
            </p:cNvSpPr>
            <p:nvPr/>
          </p:nvSpPr>
          <p:spPr bwMode="auto">
            <a:xfrm>
              <a:off x="6654800" y="4635518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>
              <a:off x="6165850" y="4635518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6" name="Rectangle 297"/>
            <p:cNvSpPr>
              <a:spLocks noChangeArrowheads="1"/>
            </p:cNvSpPr>
            <p:nvPr/>
          </p:nvSpPr>
          <p:spPr bwMode="auto">
            <a:xfrm>
              <a:off x="5673725" y="4635518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7" name="Rectangle 296"/>
            <p:cNvSpPr>
              <a:spLocks noChangeArrowheads="1"/>
            </p:cNvSpPr>
            <p:nvPr/>
          </p:nvSpPr>
          <p:spPr bwMode="auto">
            <a:xfrm>
              <a:off x="5048250" y="4635518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8" name="Rectangle 295"/>
            <p:cNvSpPr>
              <a:spLocks noChangeArrowheads="1"/>
            </p:cNvSpPr>
            <p:nvPr/>
          </p:nvSpPr>
          <p:spPr bwMode="auto">
            <a:xfrm>
              <a:off x="4557713" y="463551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4067175" y="4635518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0" name="Rectangle 293"/>
            <p:cNvSpPr>
              <a:spLocks noChangeArrowheads="1"/>
            </p:cNvSpPr>
            <p:nvPr/>
          </p:nvSpPr>
          <p:spPr bwMode="auto">
            <a:xfrm>
              <a:off x="8262938" y="4376755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1" name="Rectangle 292"/>
            <p:cNvSpPr>
              <a:spLocks noChangeArrowheads="1"/>
            </p:cNvSpPr>
            <p:nvPr/>
          </p:nvSpPr>
          <p:spPr bwMode="auto">
            <a:xfrm>
              <a:off x="7772400" y="437675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2" name="Rectangle 291"/>
            <p:cNvSpPr>
              <a:spLocks noChangeArrowheads="1"/>
            </p:cNvSpPr>
            <p:nvPr/>
          </p:nvSpPr>
          <p:spPr bwMode="auto">
            <a:xfrm>
              <a:off x="7283450" y="4376755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3" name="Rectangle 290"/>
            <p:cNvSpPr>
              <a:spLocks noChangeArrowheads="1"/>
            </p:cNvSpPr>
            <p:nvPr/>
          </p:nvSpPr>
          <p:spPr bwMode="auto">
            <a:xfrm>
              <a:off x="6654800" y="4376755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4" name="Rectangle 289"/>
            <p:cNvSpPr>
              <a:spLocks noChangeArrowheads="1"/>
            </p:cNvSpPr>
            <p:nvPr/>
          </p:nvSpPr>
          <p:spPr bwMode="auto">
            <a:xfrm>
              <a:off x="6165850" y="4376755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5" name="Rectangle 288"/>
            <p:cNvSpPr>
              <a:spLocks noChangeArrowheads="1"/>
            </p:cNvSpPr>
            <p:nvPr/>
          </p:nvSpPr>
          <p:spPr bwMode="auto">
            <a:xfrm>
              <a:off x="5673725" y="4376755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6" name="Rectangle 287"/>
            <p:cNvSpPr>
              <a:spLocks noChangeArrowheads="1"/>
            </p:cNvSpPr>
            <p:nvPr/>
          </p:nvSpPr>
          <p:spPr bwMode="auto">
            <a:xfrm>
              <a:off x="5048250" y="4376755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7" name="Rectangle 286"/>
            <p:cNvSpPr>
              <a:spLocks noChangeArrowheads="1"/>
            </p:cNvSpPr>
            <p:nvPr/>
          </p:nvSpPr>
          <p:spPr bwMode="auto">
            <a:xfrm>
              <a:off x="4557713" y="437675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8" name="Rectangle 285"/>
            <p:cNvSpPr>
              <a:spLocks noChangeArrowheads="1"/>
            </p:cNvSpPr>
            <p:nvPr/>
          </p:nvSpPr>
          <p:spPr bwMode="auto">
            <a:xfrm>
              <a:off x="4067175" y="4376755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09" name="Rectangle 284"/>
            <p:cNvSpPr>
              <a:spLocks noChangeArrowheads="1"/>
            </p:cNvSpPr>
            <p:nvPr/>
          </p:nvSpPr>
          <p:spPr bwMode="auto">
            <a:xfrm>
              <a:off x="8262938" y="4117993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0" name="Rectangle 283"/>
            <p:cNvSpPr>
              <a:spLocks noChangeArrowheads="1"/>
            </p:cNvSpPr>
            <p:nvPr/>
          </p:nvSpPr>
          <p:spPr bwMode="auto">
            <a:xfrm>
              <a:off x="7772400" y="411799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1" name="Rectangle 282"/>
            <p:cNvSpPr>
              <a:spLocks noChangeArrowheads="1"/>
            </p:cNvSpPr>
            <p:nvPr/>
          </p:nvSpPr>
          <p:spPr bwMode="auto">
            <a:xfrm>
              <a:off x="7283450" y="4117993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2" name="Rectangle 281"/>
            <p:cNvSpPr>
              <a:spLocks noChangeArrowheads="1"/>
            </p:cNvSpPr>
            <p:nvPr/>
          </p:nvSpPr>
          <p:spPr bwMode="auto">
            <a:xfrm>
              <a:off x="6654800" y="4117993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83.5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3" name="Rectangle 280"/>
            <p:cNvSpPr>
              <a:spLocks noChangeArrowheads="1"/>
            </p:cNvSpPr>
            <p:nvPr/>
          </p:nvSpPr>
          <p:spPr bwMode="auto">
            <a:xfrm>
              <a:off x="6165850" y="4117993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4" name="Rectangle 279"/>
            <p:cNvSpPr>
              <a:spLocks noChangeArrowheads="1"/>
            </p:cNvSpPr>
            <p:nvPr/>
          </p:nvSpPr>
          <p:spPr bwMode="auto">
            <a:xfrm>
              <a:off x="5673725" y="4117993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5" name="Rectangle 278"/>
            <p:cNvSpPr>
              <a:spLocks noChangeArrowheads="1"/>
            </p:cNvSpPr>
            <p:nvPr/>
          </p:nvSpPr>
          <p:spPr bwMode="auto">
            <a:xfrm>
              <a:off x="5048250" y="4117993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6" name="Rectangle 277"/>
            <p:cNvSpPr>
              <a:spLocks noChangeArrowheads="1"/>
            </p:cNvSpPr>
            <p:nvPr/>
          </p:nvSpPr>
          <p:spPr bwMode="auto">
            <a:xfrm>
              <a:off x="4557713" y="411799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7" name="Rectangle 276"/>
            <p:cNvSpPr>
              <a:spLocks noChangeArrowheads="1"/>
            </p:cNvSpPr>
            <p:nvPr/>
          </p:nvSpPr>
          <p:spPr bwMode="auto">
            <a:xfrm>
              <a:off x="4067175" y="4117993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8" name="Rectangle 275"/>
            <p:cNvSpPr>
              <a:spLocks noChangeArrowheads="1"/>
            </p:cNvSpPr>
            <p:nvPr/>
          </p:nvSpPr>
          <p:spPr bwMode="auto">
            <a:xfrm>
              <a:off x="8262938" y="3859230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19" name="Rectangle 274"/>
            <p:cNvSpPr>
              <a:spLocks noChangeArrowheads="1"/>
            </p:cNvSpPr>
            <p:nvPr/>
          </p:nvSpPr>
          <p:spPr bwMode="auto">
            <a:xfrm>
              <a:off x="7772400" y="385923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0" name="Rectangle 273"/>
            <p:cNvSpPr>
              <a:spLocks noChangeArrowheads="1"/>
            </p:cNvSpPr>
            <p:nvPr/>
          </p:nvSpPr>
          <p:spPr bwMode="auto">
            <a:xfrm>
              <a:off x="7283450" y="3859230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1" name="Rectangle 272"/>
            <p:cNvSpPr>
              <a:spLocks noChangeArrowheads="1"/>
            </p:cNvSpPr>
            <p:nvPr/>
          </p:nvSpPr>
          <p:spPr bwMode="auto">
            <a:xfrm>
              <a:off x="6654800" y="3859230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2" name="Rectangle 271"/>
            <p:cNvSpPr>
              <a:spLocks noChangeArrowheads="1"/>
            </p:cNvSpPr>
            <p:nvPr/>
          </p:nvSpPr>
          <p:spPr bwMode="auto">
            <a:xfrm>
              <a:off x="6165850" y="3859230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3" name="Rectangle 270"/>
            <p:cNvSpPr>
              <a:spLocks noChangeArrowheads="1"/>
            </p:cNvSpPr>
            <p:nvPr/>
          </p:nvSpPr>
          <p:spPr bwMode="auto">
            <a:xfrm>
              <a:off x="5673725" y="3859230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4" name="Rectangle 269"/>
            <p:cNvSpPr>
              <a:spLocks noChangeArrowheads="1"/>
            </p:cNvSpPr>
            <p:nvPr/>
          </p:nvSpPr>
          <p:spPr bwMode="auto">
            <a:xfrm>
              <a:off x="5048250" y="3859230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5" name="Rectangle 268"/>
            <p:cNvSpPr>
              <a:spLocks noChangeArrowheads="1"/>
            </p:cNvSpPr>
            <p:nvPr/>
          </p:nvSpPr>
          <p:spPr bwMode="auto">
            <a:xfrm>
              <a:off x="4557713" y="385923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6" name="Rectangle 267"/>
            <p:cNvSpPr>
              <a:spLocks noChangeArrowheads="1"/>
            </p:cNvSpPr>
            <p:nvPr/>
          </p:nvSpPr>
          <p:spPr bwMode="auto">
            <a:xfrm>
              <a:off x="4067175" y="3859230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7" name="Rectangle 266"/>
            <p:cNvSpPr>
              <a:spLocks noChangeArrowheads="1"/>
            </p:cNvSpPr>
            <p:nvPr/>
          </p:nvSpPr>
          <p:spPr bwMode="auto">
            <a:xfrm>
              <a:off x="8262938" y="3600468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8" name="Rectangle 265"/>
            <p:cNvSpPr>
              <a:spLocks noChangeArrowheads="1"/>
            </p:cNvSpPr>
            <p:nvPr/>
          </p:nvSpPr>
          <p:spPr bwMode="auto">
            <a:xfrm>
              <a:off x="7772400" y="360046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29" name="Rectangle 264"/>
            <p:cNvSpPr>
              <a:spLocks noChangeArrowheads="1"/>
            </p:cNvSpPr>
            <p:nvPr/>
          </p:nvSpPr>
          <p:spPr bwMode="auto">
            <a:xfrm>
              <a:off x="7283450" y="3600468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0" name="Rectangle 263"/>
            <p:cNvSpPr>
              <a:spLocks noChangeArrowheads="1"/>
            </p:cNvSpPr>
            <p:nvPr/>
          </p:nvSpPr>
          <p:spPr bwMode="auto">
            <a:xfrm>
              <a:off x="6654800" y="3600468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1" name="Rectangle 262"/>
            <p:cNvSpPr>
              <a:spLocks noChangeArrowheads="1"/>
            </p:cNvSpPr>
            <p:nvPr/>
          </p:nvSpPr>
          <p:spPr bwMode="auto">
            <a:xfrm>
              <a:off x="6165850" y="3600468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2" name="Rectangle 261"/>
            <p:cNvSpPr>
              <a:spLocks noChangeArrowheads="1"/>
            </p:cNvSpPr>
            <p:nvPr/>
          </p:nvSpPr>
          <p:spPr bwMode="auto">
            <a:xfrm>
              <a:off x="5673725" y="3600468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3" name="Rectangle 260"/>
            <p:cNvSpPr>
              <a:spLocks noChangeArrowheads="1"/>
            </p:cNvSpPr>
            <p:nvPr/>
          </p:nvSpPr>
          <p:spPr bwMode="auto">
            <a:xfrm>
              <a:off x="5048250" y="3600468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4" name="Rectangle 259"/>
            <p:cNvSpPr>
              <a:spLocks noChangeArrowheads="1"/>
            </p:cNvSpPr>
            <p:nvPr/>
          </p:nvSpPr>
          <p:spPr bwMode="auto">
            <a:xfrm>
              <a:off x="4557713" y="360046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5" name="Rectangle 258"/>
            <p:cNvSpPr>
              <a:spLocks noChangeArrowheads="1"/>
            </p:cNvSpPr>
            <p:nvPr/>
          </p:nvSpPr>
          <p:spPr bwMode="auto">
            <a:xfrm>
              <a:off x="4067175" y="3600468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6" name="Rectangle 257"/>
            <p:cNvSpPr>
              <a:spLocks noChangeArrowheads="1"/>
            </p:cNvSpPr>
            <p:nvPr/>
          </p:nvSpPr>
          <p:spPr bwMode="auto">
            <a:xfrm>
              <a:off x="8262938" y="3341705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7" name="Rectangle 256"/>
            <p:cNvSpPr>
              <a:spLocks noChangeArrowheads="1"/>
            </p:cNvSpPr>
            <p:nvPr/>
          </p:nvSpPr>
          <p:spPr bwMode="auto">
            <a:xfrm>
              <a:off x="7772400" y="334170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8" name="Rectangle 255"/>
            <p:cNvSpPr>
              <a:spLocks noChangeArrowheads="1"/>
            </p:cNvSpPr>
            <p:nvPr/>
          </p:nvSpPr>
          <p:spPr bwMode="auto">
            <a:xfrm>
              <a:off x="7283450" y="3341705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6654800" y="3341705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0" name="Rectangle 253"/>
            <p:cNvSpPr>
              <a:spLocks noChangeArrowheads="1"/>
            </p:cNvSpPr>
            <p:nvPr/>
          </p:nvSpPr>
          <p:spPr bwMode="auto">
            <a:xfrm>
              <a:off x="6165850" y="3341705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1" name="Rectangle 252"/>
            <p:cNvSpPr>
              <a:spLocks noChangeArrowheads="1"/>
            </p:cNvSpPr>
            <p:nvPr/>
          </p:nvSpPr>
          <p:spPr bwMode="auto">
            <a:xfrm>
              <a:off x="5673725" y="3341705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2" name="Rectangle 251"/>
            <p:cNvSpPr>
              <a:spLocks noChangeArrowheads="1"/>
            </p:cNvSpPr>
            <p:nvPr/>
          </p:nvSpPr>
          <p:spPr bwMode="auto">
            <a:xfrm>
              <a:off x="5048250" y="3341705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3" name="Rectangle 250"/>
            <p:cNvSpPr>
              <a:spLocks noChangeArrowheads="1"/>
            </p:cNvSpPr>
            <p:nvPr/>
          </p:nvSpPr>
          <p:spPr bwMode="auto">
            <a:xfrm>
              <a:off x="4557713" y="334170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4" name="Rectangle 249"/>
            <p:cNvSpPr>
              <a:spLocks noChangeArrowheads="1"/>
            </p:cNvSpPr>
            <p:nvPr/>
          </p:nvSpPr>
          <p:spPr bwMode="auto">
            <a:xfrm>
              <a:off x="4067175" y="3341705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5" name="Rectangle 248"/>
            <p:cNvSpPr>
              <a:spLocks noChangeArrowheads="1"/>
            </p:cNvSpPr>
            <p:nvPr/>
          </p:nvSpPr>
          <p:spPr bwMode="auto">
            <a:xfrm>
              <a:off x="8262938" y="3082943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6" name="Rectangle 247"/>
            <p:cNvSpPr>
              <a:spLocks noChangeArrowheads="1"/>
            </p:cNvSpPr>
            <p:nvPr/>
          </p:nvSpPr>
          <p:spPr bwMode="auto">
            <a:xfrm>
              <a:off x="7772400" y="308294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7" name="Rectangle 246"/>
            <p:cNvSpPr>
              <a:spLocks noChangeArrowheads="1"/>
            </p:cNvSpPr>
            <p:nvPr/>
          </p:nvSpPr>
          <p:spPr bwMode="auto">
            <a:xfrm>
              <a:off x="7283450" y="3082943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8" name="Rectangle 245"/>
            <p:cNvSpPr>
              <a:spLocks noChangeArrowheads="1"/>
            </p:cNvSpPr>
            <p:nvPr/>
          </p:nvSpPr>
          <p:spPr bwMode="auto">
            <a:xfrm>
              <a:off x="6654800" y="3082943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49" name="Rectangle 244"/>
            <p:cNvSpPr>
              <a:spLocks noChangeArrowheads="1"/>
            </p:cNvSpPr>
            <p:nvPr/>
          </p:nvSpPr>
          <p:spPr bwMode="auto">
            <a:xfrm>
              <a:off x="6165850" y="3082943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0" name="Rectangle 243"/>
            <p:cNvSpPr>
              <a:spLocks noChangeArrowheads="1"/>
            </p:cNvSpPr>
            <p:nvPr/>
          </p:nvSpPr>
          <p:spPr bwMode="auto">
            <a:xfrm>
              <a:off x="5673725" y="3082943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1" name="Rectangle 242"/>
            <p:cNvSpPr>
              <a:spLocks noChangeArrowheads="1"/>
            </p:cNvSpPr>
            <p:nvPr/>
          </p:nvSpPr>
          <p:spPr bwMode="auto">
            <a:xfrm>
              <a:off x="5048250" y="3082943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2" name="Rectangle 241"/>
            <p:cNvSpPr>
              <a:spLocks noChangeArrowheads="1"/>
            </p:cNvSpPr>
            <p:nvPr/>
          </p:nvSpPr>
          <p:spPr bwMode="auto">
            <a:xfrm>
              <a:off x="4557713" y="308294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3" name="Rectangle 240"/>
            <p:cNvSpPr>
              <a:spLocks noChangeArrowheads="1"/>
            </p:cNvSpPr>
            <p:nvPr/>
          </p:nvSpPr>
          <p:spPr bwMode="auto">
            <a:xfrm>
              <a:off x="4067175" y="3082943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4" name="Rectangle 239"/>
            <p:cNvSpPr>
              <a:spLocks noChangeArrowheads="1"/>
            </p:cNvSpPr>
            <p:nvPr/>
          </p:nvSpPr>
          <p:spPr bwMode="auto">
            <a:xfrm>
              <a:off x="8262938" y="2824180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5" name="Rectangle 238"/>
            <p:cNvSpPr>
              <a:spLocks noChangeArrowheads="1"/>
            </p:cNvSpPr>
            <p:nvPr/>
          </p:nvSpPr>
          <p:spPr bwMode="auto">
            <a:xfrm>
              <a:off x="7772400" y="282418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6" name="Rectangle 237"/>
            <p:cNvSpPr>
              <a:spLocks noChangeArrowheads="1"/>
            </p:cNvSpPr>
            <p:nvPr/>
          </p:nvSpPr>
          <p:spPr bwMode="auto">
            <a:xfrm>
              <a:off x="7283450" y="2824180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7" name="Rectangle 236"/>
            <p:cNvSpPr>
              <a:spLocks noChangeArrowheads="1"/>
            </p:cNvSpPr>
            <p:nvPr/>
          </p:nvSpPr>
          <p:spPr bwMode="auto">
            <a:xfrm>
              <a:off x="6654800" y="2824180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8" name="Rectangle 235"/>
            <p:cNvSpPr>
              <a:spLocks noChangeArrowheads="1"/>
            </p:cNvSpPr>
            <p:nvPr/>
          </p:nvSpPr>
          <p:spPr bwMode="auto">
            <a:xfrm>
              <a:off x="6165850" y="2824180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59" name="Rectangle 234"/>
            <p:cNvSpPr>
              <a:spLocks noChangeArrowheads="1"/>
            </p:cNvSpPr>
            <p:nvPr/>
          </p:nvSpPr>
          <p:spPr bwMode="auto">
            <a:xfrm>
              <a:off x="5673725" y="2824180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0" name="Rectangle 233"/>
            <p:cNvSpPr>
              <a:spLocks noChangeArrowheads="1"/>
            </p:cNvSpPr>
            <p:nvPr/>
          </p:nvSpPr>
          <p:spPr bwMode="auto">
            <a:xfrm>
              <a:off x="5048250" y="2824180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1" name="Rectangle 232"/>
            <p:cNvSpPr>
              <a:spLocks noChangeArrowheads="1"/>
            </p:cNvSpPr>
            <p:nvPr/>
          </p:nvSpPr>
          <p:spPr bwMode="auto">
            <a:xfrm>
              <a:off x="4557713" y="2824180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2" name="Rectangle 231"/>
            <p:cNvSpPr>
              <a:spLocks noChangeArrowheads="1"/>
            </p:cNvSpPr>
            <p:nvPr/>
          </p:nvSpPr>
          <p:spPr bwMode="auto">
            <a:xfrm>
              <a:off x="4067175" y="2824180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3" name="Rectangle 230"/>
            <p:cNvSpPr>
              <a:spLocks noChangeArrowheads="1"/>
            </p:cNvSpPr>
            <p:nvPr/>
          </p:nvSpPr>
          <p:spPr bwMode="auto">
            <a:xfrm>
              <a:off x="8262938" y="2565418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4" name="Rectangle 229"/>
            <p:cNvSpPr>
              <a:spLocks noChangeArrowheads="1"/>
            </p:cNvSpPr>
            <p:nvPr/>
          </p:nvSpPr>
          <p:spPr bwMode="auto">
            <a:xfrm>
              <a:off x="7772400" y="256541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5" name="Rectangle 228"/>
            <p:cNvSpPr>
              <a:spLocks noChangeArrowheads="1"/>
            </p:cNvSpPr>
            <p:nvPr/>
          </p:nvSpPr>
          <p:spPr bwMode="auto">
            <a:xfrm>
              <a:off x="7283450" y="2565418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6" name="Rectangle 227"/>
            <p:cNvSpPr>
              <a:spLocks noChangeArrowheads="1"/>
            </p:cNvSpPr>
            <p:nvPr/>
          </p:nvSpPr>
          <p:spPr bwMode="auto">
            <a:xfrm>
              <a:off x="6654800" y="2565418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7" name="Rectangle 226"/>
            <p:cNvSpPr>
              <a:spLocks noChangeArrowheads="1"/>
            </p:cNvSpPr>
            <p:nvPr/>
          </p:nvSpPr>
          <p:spPr bwMode="auto">
            <a:xfrm>
              <a:off x="6165850" y="2565418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8" name="Rectangle 225"/>
            <p:cNvSpPr>
              <a:spLocks noChangeArrowheads="1"/>
            </p:cNvSpPr>
            <p:nvPr/>
          </p:nvSpPr>
          <p:spPr bwMode="auto">
            <a:xfrm>
              <a:off x="5673725" y="2565418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69" name="Rectangle 224"/>
            <p:cNvSpPr>
              <a:spLocks noChangeArrowheads="1"/>
            </p:cNvSpPr>
            <p:nvPr/>
          </p:nvSpPr>
          <p:spPr bwMode="auto">
            <a:xfrm>
              <a:off x="5048250" y="2565418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0" name="Rectangle 223"/>
            <p:cNvSpPr>
              <a:spLocks noChangeArrowheads="1"/>
            </p:cNvSpPr>
            <p:nvPr/>
          </p:nvSpPr>
          <p:spPr bwMode="auto">
            <a:xfrm>
              <a:off x="4557713" y="2565418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1" name="Rectangle 222"/>
            <p:cNvSpPr>
              <a:spLocks noChangeArrowheads="1"/>
            </p:cNvSpPr>
            <p:nvPr/>
          </p:nvSpPr>
          <p:spPr bwMode="auto">
            <a:xfrm>
              <a:off x="4067175" y="2565418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2" name="Rectangle 221"/>
            <p:cNvSpPr>
              <a:spLocks noChangeArrowheads="1"/>
            </p:cNvSpPr>
            <p:nvPr/>
          </p:nvSpPr>
          <p:spPr bwMode="auto">
            <a:xfrm>
              <a:off x="8262938" y="2306655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3" name="Rectangle 220"/>
            <p:cNvSpPr>
              <a:spLocks noChangeArrowheads="1"/>
            </p:cNvSpPr>
            <p:nvPr/>
          </p:nvSpPr>
          <p:spPr bwMode="auto">
            <a:xfrm>
              <a:off x="7772400" y="230665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4" name="Rectangle 219"/>
            <p:cNvSpPr>
              <a:spLocks noChangeArrowheads="1"/>
            </p:cNvSpPr>
            <p:nvPr/>
          </p:nvSpPr>
          <p:spPr bwMode="auto">
            <a:xfrm>
              <a:off x="7283450" y="2306655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5" name="Rectangle 218"/>
            <p:cNvSpPr>
              <a:spLocks noChangeArrowheads="1"/>
            </p:cNvSpPr>
            <p:nvPr/>
          </p:nvSpPr>
          <p:spPr bwMode="auto">
            <a:xfrm>
              <a:off x="6654800" y="2306655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6" name="Rectangle 217"/>
            <p:cNvSpPr>
              <a:spLocks noChangeArrowheads="1"/>
            </p:cNvSpPr>
            <p:nvPr/>
          </p:nvSpPr>
          <p:spPr bwMode="auto">
            <a:xfrm>
              <a:off x="6165850" y="2306655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7" name="Rectangle 216"/>
            <p:cNvSpPr>
              <a:spLocks noChangeArrowheads="1"/>
            </p:cNvSpPr>
            <p:nvPr/>
          </p:nvSpPr>
          <p:spPr bwMode="auto">
            <a:xfrm>
              <a:off x="5673725" y="2306655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8" name="Rectangle 215"/>
            <p:cNvSpPr>
              <a:spLocks noChangeArrowheads="1"/>
            </p:cNvSpPr>
            <p:nvPr/>
          </p:nvSpPr>
          <p:spPr bwMode="auto">
            <a:xfrm>
              <a:off x="5048250" y="2306655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79" name="Rectangle 214"/>
            <p:cNvSpPr>
              <a:spLocks noChangeArrowheads="1"/>
            </p:cNvSpPr>
            <p:nvPr/>
          </p:nvSpPr>
          <p:spPr bwMode="auto">
            <a:xfrm>
              <a:off x="4557713" y="2306655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0" name="Rectangle 213"/>
            <p:cNvSpPr>
              <a:spLocks noChangeArrowheads="1"/>
            </p:cNvSpPr>
            <p:nvPr/>
          </p:nvSpPr>
          <p:spPr bwMode="auto">
            <a:xfrm>
              <a:off x="4067175" y="2306655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1" name="Rectangle 212"/>
            <p:cNvSpPr>
              <a:spLocks noChangeArrowheads="1"/>
            </p:cNvSpPr>
            <p:nvPr/>
          </p:nvSpPr>
          <p:spPr bwMode="auto">
            <a:xfrm>
              <a:off x="8262938" y="2047893"/>
              <a:ext cx="627063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2" name="Rectangle 211"/>
            <p:cNvSpPr>
              <a:spLocks noChangeArrowheads="1"/>
            </p:cNvSpPr>
            <p:nvPr/>
          </p:nvSpPr>
          <p:spPr bwMode="auto">
            <a:xfrm>
              <a:off x="7772400" y="204789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3" name="Rectangle 210"/>
            <p:cNvSpPr>
              <a:spLocks noChangeArrowheads="1"/>
            </p:cNvSpPr>
            <p:nvPr/>
          </p:nvSpPr>
          <p:spPr bwMode="auto">
            <a:xfrm>
              <a:off x="7283450" y="2047893"/>
              <a:ext cx="488950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4" name="Rectangle 209"/>
            <p:cNvSpPr>
              <a:spLocks noChangeArrowheads="1"/>
            </p:cNvSpPr>
            <p:nvPr/>
          </p:nvSpPr>
          <p:spPr bwMode="auto">
            <a:xfrm>
              <a:off x="6654800" y="2047893"/>
              <a:ext cx="628650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5" name="Rectangle 208"/>
            <p:cNvSpPr>
              <a:spLocks noChangeArrowheads="1"/>
            </p:cNvSpPr>
            <p:nvPr/>
          </p:nvSpPr>
          <p:spPr bwMode="auto">
            <a:xfrm>
              <a:off x="6165850" y="2047893"/>
              <a:ext cx="488950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6" name="Rectangle 207"/>
            <p:cNvSpPr>
              <a:spLocks noChangeArrowheads="1"/>
            </p:cNvSpPr>
            <p:nvPr/>
          </p:nvSpPr>
          <p:spPr bwMode="auto">
            <a:xfrm>
              <a:off x="5673725" y="2047893"/>
              <a:ext cx="492125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7" name="Rectangle 206"/>
            <p:cNvSpPr>
              <a:spLocks noChangeArrowheads="1"/>
            </p:cNvSpPr>
            <p:nvPr/>
          </p:nvSpPr>
          <p:spPr bwMode="auto">
            <a:xfrm>
              <a:off x="5048250" y="2047893"/>
              <a:ext cx="625475" cy="2587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8" name="Rectangle 205"/>
            <p:cNvSpPr>
              <a:spLocks noChangeArrowheads="1"/>
            </p:cNvSpPr>
            <p:nvPr/>
          </p:nvSpPr>
          <p:spPr bwMode="auto">
            <a:xfrm>
              <a:off x="4557713" y="2047893"/>
              <a:ext cx="490538" cy="25876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89" name="Rectangle 204"/>
            <p:cNvSpPr>
              <a:spLocks noChangeArrowheads="1"/>
            </p:cNvSpPr>
            <p:nvPr/>
          </p:nvSpPr>
          <p:spPr bwMode="auto">
            <a:xfrm>
              <a:off x="4067175" y="2047893"/>
              <a:ext cx="490538" cy="25876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1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  <a:endParaRPr lang="en-US" altLang="ko-KR" sz="1100" b="1" i="1"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0" name="Rectangle 203"/>
            <p:cNvSpPr>
              <a:spLocks noChangeArrowheads="1"/>
            </p:cNvSpPr>
            <p:nvPr/>
          </p:nvSpPr>
          <p:spPr bwMode="auto">
            <a:xfrm>
              <a:off x="8262938" y="1774843"/>
              <a:ext cx="627063" cy="2730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ko-KR" sz="1200" b="1" i="1" dirty="0">
                <a:solidFill>
                  <a:srgbClr val="000000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1" name="Rectangle 202"/>
            <p:cNvSpPr>
              <a:spLocks noChangeArrowheads="1"/>
            </p:cNvSpPr>
            <p:nvPr/>
          </p:nvSpPr>
          <p:spPr bwMode="auto">
            <a:xfrm>
              <a:off x="7772400" y="1774843"/>
              <a:ext cx="490538" cy="27305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sz="1200" b="1" i="1" baseline="-250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92" name="Rectangle 201"/>
            <p:cNvSpPr>
              <a:spLocks noChangeArrowheads="1"/>
            </p:cNvSpPr>
            <p:nvPr/>
          </p:nvSpPr>
          <p:spPr bwMode="auto">
            <a:xfrm>
              <a:off x="7283450" y="1774843"/>
              <a:ext cx="488950" cy="27305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sz="1200" b="1" i="1" baseline="-250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93" name="Rectangle 200"/>
            <p:cNvSpPr>
              <a:spLocks noChangeArrowheads="1"/>
            </p:cNvSpPr>
            <p:nvPr/>
          </p:nvSpPr>
          <p:spPr bwMode="auto">
            <a:xfrm>
              <a:off x="6654800" y="1774843"/>
              <a:ext cx="628650" cy="2730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altLang="ko-KR" sz="1200" b="1" i="1" dirty="0">
                <a:solidFill>
                  <a:srgbClr val="000000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94" name="Rectangle 199"/>
            <p:cNvSpPr>
              <a:spLocks noChangeArrowheads="1"/>
            </p:cNvSpPr>
            <p:nvPr/>
          </p:nvSpPr>
          <p:spPr bwMode="auto">
            <a:xfrm>
              <a:off x="6165850" y="1774843"/>
              <a:ext cx="488950" cy="27305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  x</a:t>
              </a:r>
              <a:r>
                <a:rPr lang="en-US" altLang="ko-KR" sz="1200" b="1" i="1" baseline="-250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95" name="Rectangle 198"/>
            <p:cNvSpPr>
              <a:spLocks noChangeArrowheads="1"/>
            </p:cNvSpPr>
            <p:nvPr/>
          </p:nvSpPr>
          <p:spPr bwMode="auto">
            <a:xfrm>
              <a:off x="5673725" y="1774843"/>
              <a:ext cx="492125" cy="27305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  x</a:t>
              </a:r>
              <a:r>
                <a:rPr lang="en-US" altLang="ko-KR" sz="1200" b="1" i="1" baseline="-250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196" name="Rectangle 197"/>
            <p:cNvSpPr>
              <a:spLocks noChangeArrowheads="1"/>
            </p:cNvSpPr>
            <p:nvPr/>
          </p:nvSpPr>
          <p:spPr bwMode="auto">
            <a:xfrm>
              <a:off x="5048250" y="1774843"/>
              <a:ext cx="625475" cy="2730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 dirty="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  </a:t>
              </a: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4557713" y="1774843"/>
              <a:ext cx="490538" cy="27305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x</a:t>
              </a:r>
              <a:r>
                <a:rPr lang="en-US" altLang="ko-KR" sz="1200" b="1" i="1" baseline="-2500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98" name="Rectangle 195"/>
            <p:cNvSpPr>
              <a:spLocks noChangeArrowheads="1"/>
            </p:cNvSpPr>
            <p:nvPr/>
          </p:nvSpPr>
          <p:spPr bwMode="auto">
            <a:xfrm>
              <a:off x="4067175" y="1774843"/>
              <a:ext cx="490538" cy="27305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1200" b="1" i="1" dirty="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 x</a:t>
              </a:r>
              <a:r>
                <a:rPr lang="en-US" altLang="ko-KR" sz="1200" b="1" i="1" baseline="-25000" dirty="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1</a:t>
              </a:r>
              <a:r>
                <a:rPr lang="en-US" altLang="ko-KR" sz="1200" b="1" i="1" dirty="0">
                  <a:solidFill>
                    <a:srgbClr val="000000"/>
                  </a:solidFill>
                  <a:latin typeface="Book Antiqua" pitchFamily="18" charset="0"/>
                  <a:ea typeface="굴림" pitchFamily="50" charset="-127"/>
                </a:rPr>
                <a:t> </a:t>
              </a:r>
            </a:p>
          </p:txBody>
        </p:sp>
        <p:sp>
          <p:nvSpPr>
            <p:cNvPr id="199" name="Line 347"/>
            <p:cNvSpPr>
              <a:spLocks noChangeShapeType="1"/>
            </p:cNvSpPr>
            <p:nvPr/>
          </p:nvSpPr>
          <p:spPr bwMode="auto">
            <a:xfrm>
              <a:off x="4557713" y="1774843"/>
              <a:ext cx="0" cy="41544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0" name="Line 350"/>
            <p:cNvSpPr>
              <a:spLocks noChangeShapeType="1"/>
            </p:cNvSpPr>
            <p:nvPr/>
          </p:nvSpPr>
          <p:spPr bwMode="auto">
            <a:xfrm>
              <a:off x="5048250" y="1774843"/>
              <a:ext cx="0" cy="4154488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1" name="Line 353"/>
            <p:cNvSpPr>
              <a:spLocks noChangeShapeType="1"/>
            </p:cNvSpPr>
            <p:nvPr/>
          </p:nvSpPr>
          <p:spPr bwMode="auto">
            <a:xfrm>
              <a:off x="5673725" y="1774843"/>
              <a:ext cx="0" cy="41544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2" name="Line 356"/>
            <p:cNvSpPr>
              <a:spLocks noChangeShapeType="1"/>
            </p:cNvSpPr>
            <p:nvPr/>
          </p:nvSpPr>
          <p:spPr bwMode="auto">
            <a:xfrm>
              <a:off x="6165850" y="1774843"/>
              <a:ext cx="0" cy="41544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3" name="Line 359"/>
            <p:cNvSpPr>
              <a:spLocks noChangeShapeType="1"/>
            </p:cNvSpPr>
            <p:nvPr/>
          </p:nvSpPr>
          <p:spPr bwMode="auto">
            <a:xfrm>
              <a:off x="6654800" y="1774843"/>
              <a:ext cx="0" cy="4154488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4" name="Line 362"/>
            <p:cNvSpPr>
              <a:spLocks noChangeShapeType="1"/>
            </p:cNvSpPr>
            <p:nvPr/>
          </p:nvSpPr>
          <p:spPr bwMode="auto">
            <a:xfrm>
              <a:off x="7283450" y="1774843"/>
              <a:ext cx="0" cy="41544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5" name="Line 365"/>
            <p:cNvSpPr>
              <a:spLocks noChangeShapeType="1"/>
            </p:cNvSpPr>
            <p:nvPr/>
          </p:nvSpPr>
          <p:spPr bwMode="auto">
            <a:xfrm>
              <a:off x="7772400" y="1774843"/>
              <a:ext cx="0" cy="41544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6" name="Line 368"/>
            <p:cNvSpPr>
              <a:spLocks noChangeShapeType="1"/>
            </p:cNvSpPr>
            <p:nvPr/>
          </p:nvSpPr>
          <p:spPr bwMode="auto">
            <a:xfrm>
              <a:off x="8262938" y="1774843"/>
              <a:ext cx="0" cy="4154488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7" name="Line 372"/>
            <p:cNvSpPr>
              <a:spLocks noChangeShapeType="1"/>
            </p:cNvSpPr>
            <p:nvPr/>
          </p:nvSpPr>
          <p:spPr bwMode="auto">
            <a:xfrm>
              <a:off x="4067175" y="2306655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8" name="Line 415"/>
            <p:cNvSpPr>
              <a:spLocks noChangeShapeType="1"/>
            </p:cNvSpPr>
            <p:nvPr/>
          </p:nvSpPr>
          <p:spPr bwMode="auto">
            <a:xfrm>
              <a:off x="4067175" y="2565418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09" name="Line 458"/>
            <p:cNvSpPr>
              <a:spLocks noChangeShapeType="1"/>
            </p:cNvSpPr>
            <p:nvPr/>
          </p:nvSpPr>
          <p:spPr bwMode="auto">
            <a:xfrm>
              <a:off x="4067175" y="2824180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0" name="Line 501"/>
            <p:cNvSpPr>
              <a:spLocks noChangeShapeType="1"/>
            </p:cNvSpPr>
            <p:nvPr/>
          </p:nvSpPr>
          <p:spPr bwMode="auto">
            <a:xfrm>
              <a:off x="4067175" y="3082943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1" name="Line 544"/>
            <p:cNvSpPr>
              <a:spLocks noChangeShapeType="1"/>
            </p:cNvSpPr>
            <p:nvPr/>
          </p:nvSpPr>
          <p:spPr bwMode="auto">
            <a:xfrm>
              <a:off x="4067175" y="3341705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2" name="Line 587"/>
            <p:cNvSpPr>
              <a:spLocks noChangeShapeType="1"/>
            </p:cNvSpPr>
            <p:nvPr/>
          </p:nvSpPr>
          <p:spPr bwMode="auto">
            <a:xfrm>
              <a:off x="4067175" y="3600468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3" name="Line 630"/>
            <p:cNvSpPr>
              <a:spLocks noChangeShapeType="1"/>
            </p:cNvSpPr>
            <p:nvPr/>
          </p:nvSpPr>
          <p:spPr bwMode="auto">
            <a:xfrm>
              <a:off x="4067175" y="3859230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4" name="Line 673"/>
            <p:cNvSpPr>
              <a:spLocks noChangeShapeType="1"/>
            </p:cNvSpPr>
            <p:nvPr/>
          </p:nvSpPr>
          <p:spPr bwMode="auto">
            <a:xfrm>
              <a:off x="4067175" y="4117993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5" name="Line 716"/>
            <p:cNvSpPr>
              <a:spLocks noChangeShapeType="1"/>
            </p:cNvSpPr>
            <p:nvPr/>
          </p:nvSpPr>
          <p:spPr bwMode="auto">
            <a:xfrm>
              <a:off x="4067175" y="4376755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6" name="Line 759"/>
            <p:cNvSpPr>
              <a:spLocks noChangeShapeType="1"/>
            </p:cNvSpPr>
            <p:nvPr/>
          </p:nvSpPr>
          <p:spPr bwMode="auto">
            <a:xfrm>
              <a:off x="4067175" y="4635518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7" name="Line 802"/>
            <p:cNvSpPr>
              <a:spLocks noChangeShapeType="1"/>
            </p:cNvSpPr>
            <p:nvPr/>
          </p:nvSpPr>
          <p:spPr bwMode="auto">
            <a:xfrm>
              <a:off x="4067175" y="4894280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8" name="Line 845"/>
            <p:cNvSpPr>
              <a:spLocks noChangeShapeType="1"/>
            </p:cNvSpPr>
            <p:nvPr/>
          </p:nvSpPr>
          <p:spPr bwMode="auto">
            <a:xfrm>
              <a:off x="4067175" y="5153043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19" name="Line 888"/>
            <p:cNvSpPr>
              <a:spLocks noChangeShapeType="1"/>
            </p:cNvSpPr>
            <p:nvPr/>
          </p:nvSpPr>
          <p:spPr bwMode="auto">
            <a:xfrm>
              <a:off x="4067175" y="5411805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0" name="Line 931"/>
            <p:cNvSpPr>
              <a:spLocks noChangeShapeType="1"/>
            </p:cNvSpPr>
            <p:nvPr/>
          </p:nvSpPr>
          <p:spPr bwMode="auto">
            <a:xfrm>
              <a:off x="4067175" y="5670568"/>
              <a:ext cx="482282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1" name="Line 342"/>
            <p:cNvSpPr>
              <a:spLocks noChangeShapeType="1"/>
            </p:cNvSpPr>
            <p:nvPr/>
          </p:nvSpPr>
          <p:spPr bwMode="auto">
            <a:xfrm>
              <a:off x="8890000" y="1774843"/>
              <a:ext cx="0" cy="41544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2" name="Line 340"/>
            <p:cNvSpPr>
              <a:spLocks noChangeShapeType="1"/>
            </p:cNvSpPr>
            <p:nvPr/>
          </p:nvSpPr>
          <p:spPr bwMode="auto">
            <a:xfrm>
              <a:off x="4067175" y="5929330"/>
              <a:ext cx="160655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3" name="Line 1237"/>
            <p:cNvSpPr>
              <a:spLocks noChangeShapeType="1"/>
            </p:cNvSpPr>
            <p:nvPr/>
          </p:nvSpPr>
          <p:spPr bwMode="auto">
            <a:xfrm>
              <a:off x="6165850" y="5929330"/>
              <a:ext cx="160655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4" name="Line 1104"/>
            <p:cNvSpPr>
              <a:spLocks noChangeShapeType="1"/>
            </p:cNvSpPr>
            <p:nvPr/>
          </p:nvSpPr>
          <p:spPr bwMode="auto">
            <a:xfrm>
              <a:off x="5673725" y="5929330"/>
              <a:ext cx="49212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5" name="Line 1239"/>
            <p:cNvSpPr>
              <a:spLocks noChangeShapeType="1"/>
            </p:cNvSpPr>
            <p:nvPr/>
          </p:nvSpPr>
          <p:spPr bwMode="auto">
            <a:xfrm>
              <a:off x="7772400" y="5929330"/>
              <a:ext cx="1117600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6" name="Line 1242"/>
            <p:cNvSpPr>
              <a:spLocks noChangeShapeType="1"/>
            </p:cNvSpPr>
            <p:nvPr/>
          </p:nvSpPr>
          <p:spPr bwMode="auto">
            <a:xfrm>
              <a:off x="4067175" y="2047893"/>
              <a:ext cx="0" cy="38814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7" name="Line 341"/>
            <p:cNvSpPr>
              <a:spLocks noChangeShapeType="1"/>
            </p:cNvSpPr>
            <p:nvPr/>
          </p:nvSpPr>
          <p:spPr bwMode="auto">
            <a:xfrm>
              <a:off x="4067175" y="1774843"/>
              <a:ext cx="0" cy="27305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8" name="Line 339"/>
            <p:cNvSpPr>
              <a:spLocks noChangeShapeType="1"/>
            </p:cNvSpPr>
            <p:nvPr/>
          </p:nvSpPr>
          <p:spPr bwMode="auto">
            <a:xfrm>
              <a:off x="4067175" y="1774843"/>
              <a:ext cx="482282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sp>
          <p:nvSpPr>
            <p:cNvPr id="229" name="Line 345"/>
            <p:cNvSpPr>
              <a:spLocks noChangeShapeType="1"/>
            </p:cNvSpPr>
            <p:nvPr/>
          </p:nvSpPr>
          <p:spPr bwMode="auto">
            <a:xfrm>
              <a:off x="4067175" y="2047893"/>
              <a:ext cx="482282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Book Antiqua" pitchFamily="18" charset="0"/>
              </a:endParaRPr>
            </a:p>
          </p:txBody>
        </p:sp>
        <p:graphicFrame>
          <p:nvGraphicFramePr>
            <p:cNvPr id="238" name="Object 44"/>
            <p:cNvGraphicFramePr>
              <a:graphicFrameLocks noChangeAspect="1"/>
            </p:cNvGraphicFramePr>
            <p:nvPr/>
          </p:nvGraphicFramePr>
          <p:xfrm>
            <a:off x="5286380" y="1827022"/>
            <a:ext cx="176190" cy="205153"/>
          </p:xfrm>
          <a:graphic>
            <a:graphicData uri="http://schemas.openxmlformats.org/presentationml/2006/ole">
              <p:oleObj spid="_x0000_s700436" name="Equation" r:id="rId4" imgW="139680" imgH="164880" progId="Equation.DSMT4">
                <p:embed/>
              </p:oleObj>
            </a:graphicData>
          </a:graphic>
        </p:graphicFrame>
        <p:graphicFrame>
          <p:nvGraphicFramePr>
            <p:cNvPr id="700437" name="Object 21"/>
            <p:cNvGraphicFramePr>
              <a:graphicFrameLocks noChangeAspect="1"/>
            </p:cNvGraphicFramePr>
            <p:nvPr/>
          </p:nvGraphicFramePr>
          <p:xfrm>
            <a:off x="6906391" y="1826542"/>
            <a:ext cx="176213" cy="204787"/>
          </p:xfrm>
          <a:graphic>
            <a:graphicData uri="http://schemas.openxmlformats.org/presentationml/2006/ole">
              <p:oleObj spid="_x0000_s700437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700438" name="Object 22"/>
            <p:cNvGraphicFramePr>
              <a:graphicFrameLocks noChangeAspect="1"/>
            </p:cNvGraphicFramePr>
            <p:nvPr/>
          </p:nvGraphicFramePr>
          <p:xfrm>
            <a:off x="8478027" y="1826542"/>
            <a:ext cx="176213" cy="204787"/>
          </p:xfrm>
          <a:graphic>
            <a:graphicData uri="http://schemas.openxmlformats.org/presentationml/2006/ole">
              <p:oleObj spid="_x0000_s700438" name="Equation" r:id="rId6" imgW="139680" imgH="164880" progId="Equation.DSMT4">
                <p:embed/>
              </p:oleObj>
            </a:graphicData>
          </a:graphic>
        </p:graphicFrame>
      </p:grpSp>
      <p:graphicFrame>
        <p:nvGraphicFramePr>
          <p:cNvPr id="240" name="Object 43"/>
          <p:cNvGraphicFramePr>
            <a:graphicFrameLocks noChangeAspect="1"/>
          </p:cNvGraphicFramePr>
          <p:nvPr/>
        </p:nvGraphicFramePr>
        <p:xfrm>
          <a:off x="2747868" y="3355979"/>
          <a:ext cx="1201738" cy="644525"/>
        </p:xfrm>
        <a:graphic>
          <a:graphicData uri="http://schemas.openxmlformats.org/presentationml/2006/ole">
            <p:oleObj spid="_x0000_s700439" name="Equation" r:id="rId7" imgW="7236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5" name="AutoShape 49" descr="PIC19"/>
          <p:cNvSpPr>
            <a:spLocks noChangeAspect="1" noChangeArrowheads="1"/>
          </p:cNvSpPr>
          <p:nvPr/>
        </p:nvSpPr>
        <p:spPr bwMode="auto">
          <a:xfrm>
            <a:off x="130175" y="3549650"/>
            <a:ext cx="85725" cy="161925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>
              <a:latin typeface="Book Antiqua" pitchFamily="18" charset="0"/>
            </a:endParaRPr>
          </a:p>
        </p:txBody>
      </p:sp>
      <p:graphicFrame>
        <p:nvGraphicFramePr>
          <p:cNvPr id="701471" name="Object 31"/>
          <p:cNvGraphicFramePr>
            <a:graphicFrameLocks noChangeAspect="1"/>
          </p:cNvGraphicFramePr>
          <p:nvPr/>
        </p:nvGraphicFramePr>
        <p:xfrm>
          <a:off x="1935179" y="2714620"/>
          <a:ext cx="5137151" cy="361950"/>
        </p:xfrm>
        <a:graphic>
          <a:graphicData uri="http://schemas.openxmlformats.org/presentationml/2006/ole">
            <p:oleObj spid="_x0000_s701471" name="Equation" r:id="rId5" imgW="3377880" imgH="241200" progId="Equation.DSMT4">
              <p:embed/>
            </p:oleObj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571472" y="3214686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Book Antiqua" pitchFamily="18" charset="0"/>
              </a:rPr>
              <a:t>모집단 분포 </a:t>
            </a:r>
            <a:r>
              <a:rPr lang="en-US" altLang="ko-KR" dirty="0" smtClean="0">
                <a:latin typeface="Book Antiqua" pitchFamily="18" charset="0"/>
              </a:rPr>
              <a:t>: [ </a:t>
            </a:r>
            <a:r>
              <a:rPr lang="en-US" altLang="ko-KR" i="1" dirty="0" smtClean="0">
                <a:latin typeface="Book Antiqua" pitchFamily="18" charset="0"/>
              </a:rPr>
              <a:t>80,  63,  76,  63,  77,  84,  79,  80,  84,  91 </a:t>
            </a:r>
            <a:r>
              <a:rPr lang="en-US" altLang="ko-KR" dirty="0" smtClean="0">
                <a:latin typeface="Book Antiqua" pitchFamily="18" charset="0"/>
              </a:rPr>
              <a:t>]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</p:txBody>
      </p:sp>
      <p:graphicFrame>
        <p:nvGraphicFramePr>
          <p:cNvPr id="178" name="표 177"/>
          <p:cNvGraphicFramePr>
            <a:graphicFrameLocks noGrp="1"/>
          </p:cNvGraphicFramePr>
          <p:nvPr/>
        </p:nvGraphicFramePr>
        <p:xfrm>
          <a:off x="1857356" y="3643314"/>
          <a:ext cx="5286416" cy="1115568"/>
        </p:xfrm>
        <a:graphic>
          <a:graphicData uri="http://schemas.openxmlformats.org/drawingml/2006/table">
            <a:tbl>
              <a:tblPr/>
              <a:tblGrid>
                <a:gridCol w="660802"/>
                <a:gridCol w="660802"/>
                <a:gridCol w="660802"/>
                <a:gridCol w="660802"/>
                <a:gridCol w="660802"/>
                <a:gridCol w="660802"/>
                <a:gridCol w="660802"/>
                <a:gridCol w="660802"/>
              </a:tblGrid>
              <a:tr h="408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dirty="0" smtClean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X</a:t>
                      </a:r>
                      <a:endParaRPr lang="ko-KR" alt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63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76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77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79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80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84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91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i="0" dirty="0">
                          <a:solidFill>
                            <a:schemeClr val="tx2"/>
                          </a:solidFill>
                          <a:latin typeface="Book Antiqua" pitchFamily="18" charset="0"/>
                        </a:rPr>
                        <a:t>확률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</a:t>
                      </a:r>
                      <a:endParaRPr lang="en-US" sz="1800" i="1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0.2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Book Antiqua" pitchFamily="18" charset="0"/>
                          <a:ea typeface="휴먼명조"/>
                        </a:rPr>
                        <a:t>0.1</a:t>
                      </a:r>
                      <a:endParaRPr lang="en-US" sz="1800" i="1" dirty="0">
                        <a:solidFill>
                          <a:schemeClr val="tx2"/>
                        </a:solidFill>
                        <a:latin typeface="Book Antiqu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1475" name="Object 35"/>
          <p:cNvGraphicFramePr>
            <a:graphicFrameLocks noChangeAspect="1"/>
          </p:cNvGraphicFramePr>
          <p:nvPr/>
        </p:nvGraphicFramePr>
        <p:xfrm>
          <a:off x="2508250" y="4786322"/>
          <a:ext cx="3978275" cy="361950"/>
        </p:xfrm>
        <a:graphic>
          <a:graphicData uri="http://schemas.openxmlformats.org/presentationml/2006/ole">
            <p:oleObj spid="_x0000_s701475" name="Equation" r:id="rId6" imgW="2616120" imgH="241200" progId="Equation.DSMT4">
              <p:embed/>
            </p:oleObj>
          </a:graphicData>
        </a:graphic>
      </p:graphicFrame>
      <p:graphicFrame>
        <p:nvGraphicFramePr>
          <p:cNvPr id="701477" name="Object 37"/>
          <p:cNvGraphicFramePr>
            <a:graphicFrameLocks noChangeAspect="1"/>
          </p:cNvGraphicFramePr>
          <p:nvPr/>
        </p:nvGraphicFramePr>
        <p:xfrm>
          <a:off x="2143108" y="5286388"/>
          <a:ext cx="4597400" cy="628650"/>
        </p:xfrm>
        <a:graphic>
          <a:graphicData uri="http://schemas.openxmlformats.org/presentationml/2006/ole">
            <p:oleObj spid="_x0000_s701477" name="Equation" r:id="rId7" imgW="3022560" imgH="419040" progId="Equation.DSMT4">
              <p:embed/>
            </p:oleObj>
          </a:graphicData>
        </a:graphic>
      </p:graphicFrame>
      <p:grpSp>
        <p:nvGrpSpPr>
          <p:cNvPr id="180" name="그룹 179"/>
          <p:cNvGrpSpPr/>
          <p:nvPr/>
        </p:nvGrpSpPr>
        <p:grpSpPr>
          <a:xfrm>
            <a:off x="250825" y="1268413"/>
            <a:ext cx="8642351" cy="1219200"/>
            <a:chOff x="250825" y="1268413"/>
            <a:chExt cx="8642351" cy="1219200"/>
          </a:xfrm>
        </p:grpSpPr>
        <p:sp>
          <p:nvSpPr>
            <p:cNvPr id="78" name="Rectangle 121"/>
            <p:cNvSpPr>
              <a:spLocks noChangeArrowheads="1"/>
            </p:cNvSpPr>
            <p:nvPr/>
          </p:nvSpPr>
          <p:spPr bwMode="auto">
            <a:xfrm>
              <a:off x="8145463" y="2182813"/>
              <a:ext cx="7477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 </a:t>
              </a:r>
            </a:p>
          </p:txBody>
        </p:sp>
        <p:sp>
          <p:nvSpPr>
            <p:cNvPr id="79" name="Rectangle 120"/>
            <p:cNvSpPr>
              <a:spLocks noChangeArrowheads="1"/>
            </p:cNvSpPr>
            <p:nvPr/>
          </p:nvSpPr>
          <p:spPr bwMode="auto">
            <a:xfrm>
              <a:off x="7399338" y="2182813"/>
              <a:ext cx="746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0" name="Rectangle 119"/>
            <p:cNvSpPr>
              <a:spLocks noChangeArrowheads="1"/>
            </p:cNvSpPr>
            <p:nvPr/>
          </p:nvSpPr>
          <p:spPr bwMode="auto">
            <a:xfrm>
              <a:off x="6670675" y="21828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1" name="Rectangle 118"/>
            <p:cNvSpPr>
              <a:spLocks noChangeArrowheads="1"/>
            </p:cNvSpPr>
            <p:nvPr/>
          </p:nvSpPr>
          <p:spPr bwMode="auto">
            <a:xfrm>
              <a:off x="5943600" y="21828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0.0222</a:t>
              </a:r>
            </a:p>
          </p:txBody>
        </p:sp>
        <p:sp>
          <p:nvSpPr>
            <p:cNvPr id="82" name="Rectangle 117"/>
            <p:cNvSpPr>
              <a:spLocks noChangeArrowheads="1"/>
            </p:cNvSpPr>
            <p:nvPr/>
          </p:nvSpPr>
          <p:spPr bwMode="auto">
            <a:xfrm>
              <a:off x="5216525" y="21828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3" name="Rectangle 116"/>
            <p:cNvSpPr>
              <a:spLocks noChangeArrowheads="1"/>
            </p:cNvSpPr>
            <p:nvPr/>
          </p:nvSpPr>
          <p:spPr bwMode="auto">
            <a:xfrm>
              <a:off x="4486275" y="21828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0.0222</a:t>
              </a:r>
            </a:p>
          </p:txBody>
        </p:sp>
        <p:sp>
          <p:nvSpPr>
            <p:cNvPr id="84" name="Rectangle 115"/>
            <p:cNvSpPr>
              <a:spLocks noChangeArrowheads="1"/>
            </p:cNvSpPr>
            <p:nvPr/>
          </p:nvSpPr>
          <p:spPr bwMode="auto">
            <a:xfrm>
              <a:off x="3759200" y="21828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0.0889</a:t>
              </a:r>
            </a:p>
          </p:txBody>
        </p:sp>
        <p:sp>
          <p:nvSpPr>
            <p:cNvPr id="85" name="Rectangle 114"/>
            <p:cNvSpPr>
              <a:spLocks noChangeArrowheads="1"/>
            </p:cNvSpPr>
            <p:nvPr/>
          </p:nvSpPr>
          <p:spPr bwMode="auto">
            <a:xfrm>
              <a:off x="3030538" y="21828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6" name="Rectangle 113"/>
            <p:cNvSpPr>
              <a:spLocks noChangeArrowheads="1"/>
            </p:cNvSpPr>
            <p:nvPr/>
          </p:nvSpPr>
          <p:spPr bwMode="auto">
            <a:xfrm>
              <a:off x="2303463" y="21828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auto">
            <a:xfrm>
              <a:off x="1573213" y="21828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0.0667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846138" y="21828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89" name="Rectangle 110"/>
            <p:cNvSpPr>
              <a:spLocks noChangeArrowheads="1"/>
            </p:cNvSpPr>
            <p:nvPr/>
          </p:nvSpPr>
          <p:spPr bwMode="auto">
            <a:xfrm>
              <a:off x="250825" y="2182813"/>
              <a:ext cx="595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ko-KR" altLang="en-US" sz="14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90" name="Rectangle 109"/>
            <p:cNvSpPr>
              <a:spLocks noChangeArrowheads="1"/>
            </p:cNvSpPr>
            <p:nvPr/>
          </p:nvSpPr>
          <p:spPr bwMode="auto">
            <a:xfrm>
              <a:off x="8145463" y="1878013"/>
              <a:ext cx="7477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 </a:t>
              </a:r>
            </a:p>
          </p:txBody>
        </p:sp>
        <p:sp>
          <p:nvSpPr>
            <p:cNvPr id="99" name="Rectangle 108"/>
            <p:cNvSpPr>
              <a:spLocks noChangeArrowheads="1"/>
            </p:cNvSpPr>
            <p:nvPr/>
          </p:nvSpPr>
          <p:spPr bwMode="auto">
            <a:xfrm>
              <a:off x="7399338" y="1878013"/>
              <a:ext cx="746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</a:p>
          </p:txBody>
        </p:sp>
        <p:sp>
          <p:nvSpPr>
            <p:cNvPr id="100" name="Rectangle 107"/>
            <p:cNvSpPr>
              <a:spLocks noChangeArrowheads="1"/>
            </p:cNvSpPr>
            <p:nvPr/>
          </p:nvSpPr>
          <p:spPr bwMode="auto">
            <a:xfrm>
              <a:off x="6670675" y="18780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auto">
            <a:xfrm>
              <a:off x="5943600" y="18780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85.0</a:t>
              </a:r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5216525" y="18780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486275" y="18780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83.5</a:t>
              </a:r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3759200" y="18780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</a:p>
          </p:txBody>
        </p:sp>
        <p:sp>
          <p:nvSpPr>
            <p:cNvPr id="108" name="Rectangle 102"/>
            <p:cNvSpPr>
              <a:spLocks noChangeArrowheads="1"/>
            </p:cNvSpPr>
            <p:nvPr/>
          </p:nvSpPr>
          <p:spPr bwMode="auto">
            <a:xfrm>
              <a:off x="3030538" y="18780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2303463" y="18780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</a:p>
          </p:txBody>
        </p:sp>
        <p:sp>
          <p:nvSpPr>
            <p:cNvPr id="110" name="Rectangle 100"/>
            <p:cNvSpPr>
              <a:spLocks noChangeArrowheads="1"/>
            </p:cNvSpPr>
            <p:nvPr/>
          </p:nvSpPr>
          <p:spPr bwMode="auto">
            <a:xfrm>
              <a:off x="1573213" y="18780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</a:p>
          </p:txBody>
        </p:sp>
        <p:sp>
          <p:nvSpPr>
            <p:cNvPr id="111" name="Rectangle 99"/>
            <p:cNvSpPr>
              <a:spLocks noChangeArrowheads="1"/>
            </p:cNvSpPr>
            <p:nvPr/>
          </p:nvSpPr>
          <p:spPr bwMode="auto">
            <a:xfrm>
              <a:off x="846138" y="18780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</a:p>
          </p:txBody>
        </p:sp>
        <p:sp>
          <p:nvSpPr>
            <p:cNvPr id="112" name="Rectangle 98"/>
            <p:cNvSpPr>
              <a:spLocks noChangeArrowheads="1"/>
            </p:cNvSpPr>
            <p:nvPr/>
          </p:nvSpPr>
          <p:spPr bwMode="auto">
            <a:xfrm>
              <a:off x="250825" y="1878013"/>
              <a:ext cx="595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     </a:t>
              </a:r>
            </a:p>
          </p:txBody>
        </p:sp>
        <p:sp>
          <p:nvSpPr>
            <p:cNvPr id="113" name="Rectangle 97"/>
            <p:cNvSpPr>
              <a:spLocks noChangeArrowheads="1"/>
            </p:cNvSpPr>
            <p:nvPr/>
          </p:nvSpPr>
          <p:spPr bwMode="auto">
            <a:xfrm>
              <a:off x="8145463" y="1573213"/>
              <a:ext cx="7477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114" name="Rectangle 96"/>
            <p:cNvSpPr>
              <a:spLocks noChangeArrowheads="1"/>
            </p:cNvSpPr>
            <p:nvPr/>
          </p:nvSpPr>
          <p:spPr bwMode="auto">
            <a:xfrm>
              <a:off x="7399338" y="1573213"/>
              <a:ext cx="746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0.0667</a:t>
              </a:r>
            </a:p>
          </p:txBody>
        </p:sp>
        <p:sp>
          <p:nvSpPr>
            <p:cNvPr id="115" name="Rectangle 95"/>
            <p:cNvSpPr>
              <a:spLocks noChangeArrowheads="1"/>
            </p:cNvSpPr>
            <p:nvPr/>
          </p:nvSpPr>
          <p:spPr bwMode="auto">
            <a:xfrm>
              <a:off x="6670675" y="15732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0.0222</a:t>
              </a:r>
            </a:p>
          </p:txBody>
        </p:sp>
        <p:sp>
          <p:nvSpPr>
            <p:cNvPr id="116" name="Rectangle 94"/>
            <p:cNvSpPr>
              <a:spLocks noChangeArrowheads="1"/>
            </p:cNvSpPr>
            <p:nvPr/>
          </p:nvSpPr>
          <p:spPr bwMode="auto">
            <a:xfrm>
              <a:off x="5943600" y="15732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117" name="Rectangle 93"/>
            <p:cNvSpPr>
              <a:spLocks noChangeArrowheads="1"/>
            </p:cNvSpPr>
            <p:nvPr/>
          </p:nvSpPr>
          <p:spPr bwMode="auto">
            <a:xfrm>
              <a:off x="5216525" y="15732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0.0222</a:t>
              </a:r>
            </a:p>
          </p:txBody>
        </p:sp>
        <p:sp>
          <p:nvSpPr>
            <p:cNvPr id="118" name="Rectangle 92"/>
            <p:cNvSpPr>
              <a:spLocks noChangeArrowheads="1"/>
            </p:cNvSpPr>
            <p:nvPr/>
          </p:nvSpPr>
          <p:spPr bwMode="auto">
            <a:xfrm>
              <a:off x="4486275" y="15732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0.0889</a:t>
              </a:r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3759200" y="15732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0.0889</a:t>
              </a:r>
            </a:p>
          </p:txBody>
        </p:sp>
        <p:sp>
          <p:nvSpPr>
            <p:cNvPr id="120" name="Rectangle 90"/>
            <p:cNvSpPr>
              <a:spLocks noChangeArrowheads="1"/>
            </p:cNvSpPr>
            <p:nvPr/>
          </p:nvSpPr>
          <p:spPr bwMode="auto">
            <a:xfrm>
              <a:off x="3030538" y="15732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2303463" y="15732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122" name="Rectangle 88"/>
            <p:cNvSpPr>
              <a:spLocks noChangeArrowheads="1"/>
            </p:cNvSpPr>
            <p:nvPr/>
          </p:nvSpPr>
          <p:spPr bwMode="auto">
            <a:xfrm>
              <a:off x="1573213" y="15732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0.0444</a:t>
              </a:r>
            </a:p>
          </p:txBody>
        </p:sp>
        <p:sp>
          <p:nvSpPr>
            <p:cNvPr id="123" name="Rectangle 87"/>
            <p:cNvSpPr>
              <a:spLocks noChangeArrowheads="1"/>
            </p:cNvSpPr>
            <p:nvPr/>
          </p:nvSpPr>
          <p:spPr bwMode="auto">
            <a:xfrm>
              <a:off x="846138" y="15732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0.0222</a:t>
              </a:r>
            </a:p>
          </p:txBody>
        </p:sp>
        <p:sp>
          <p:nvSpPr>
            <p:cNvPr id="124" name="Rectangle 86"/>
            <p:cNvSpPr>
              <a:spLocks noChangeArrowheads="1"/>
            </p:cNvSpPr>
            <p:nvPr/>
          </p:nvSpPr>
          <p:spPr bwMode="auto">
            <a:xfrm>
              <a:off x="250825" y="1573213"/>
              <a:ext cx="595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ko-KR" altLang="en-US" sz="14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확률</a:t>
              </a:r>
            </a:p>
          </p:txBody>
        </p:sp>
        <p:sp>
          <p:nvSpPr>
            <p:cNvPr id="125" name="Rectangle 85"/>
            <p:cNvSpPr>
              <a:spLocks noChangeArrowheads="1"/>
            </p:cNvSpPr>
            <p:nvPr/>
          </p:nvSpPr>
          <p:spPr bwMode="auto">
            <a:xfrm>
              <a:off x="8145463" y="1268413"/>
              <a:ext cx="7477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</a:p>
          </p:txBody>
        </p:sp>
        <p:sp>
          <p:nvSpPr>
            <p:cNvPr id="126" name="Rectangle 84"/>
            <p:cNvSpPr>
              <a:spLocks noChangeArrowheads="1"/>
            </p:cNvSpPr>
            <p:nvPr/>
          </p:nvSpPr>
          <p:spPr bwMode="auto">
            <a:xfrm>
              <a:off x="7399338" y="1268413"/>
              <a:ext cx="746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127" name="Rectangle 83"/>
            <p:cNvSpPr>
              <a:spLocks noChangeArrowheads="1"/>
            </p:cNvSpPr>
            <p:nvPr/>
          </p:nvSpPr>
          <p:spPr bwMode="auto">
            <a:xfrm>
              <a:off x="6670675" y="12684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77.5</a:t>
              </a:r>
            </a:p>
          </p:txBody>
        </p:sp>
        <p:sp>
          <p:nvSpPr>
            <p:cNvPr id="128" name="Rectangle 82"/>
            <p:cNvSpPr>
              <a:spLocks noChangeArrowheads="1"/>
            </p:cNvSpPr>
            <p:nvPr/>
          </p:nvSpPr>
          <p:spPr bwMode="auto">
            <a:xfrm>
              <a:off x="5943600" y="12684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5216525" y="12684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76.5</a:t>
              </a:r>
            </a:p>
          </p:txBody>
        </p:sp>
        <p:sp>
          <p:nvSpPr>
            <p:cNvPr id="130" name="Rectangle 80"/>
            <p:cNvSpPr>
              <a:spLocks noChangeArrowheads="1"/>
            </p:cNvSpPr>
            <p:nvPr/>
          </p:nvSpPr>
          <p:spPr bwMode="auto">
            <a:xfrm>
              <a:off x="4486275" y="12684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</a:p>
          </p:txBody>
        </p:sp>
        <p:sp>
          <p:nvSpPr>
            <p:cNvPr id="131" name="Rectangle 79"/>
            <p:cNvSpPr>
              <a:spLocks noChangeArrowheads="1"/>
            </p:cNvSpPr>
            <p:nvPr/>
          </p:nvSpPr>
          <p:spPr bwMode="auto">
            <a:xfrm>
              <a:off x="3759200" y="12684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3030538" y="1268413"/>
              <a:ext cx="7286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</a:p>
          </p:txBody>
        </p:sp>
        <p:sp>
          <p:nvSpPr>
            <p:cNvPr id="133" name="Rectangle 77"/>
            <p:cNvSpPr>
              <a:spLocks noChangeArrowheads="1"/>
            </p:cNvSpPr>
            <p:nvPr/>
          </p:nvSpPr>
          <p:spPr bwMode="auto">
            <a:xfrm>
              <a:off x="2303463" y="12684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</a:p>
          </p:txBody>
        </p:sp>
        <p:sp>
          <p:nvSpPr>
            <p:cNvPr id="134" name="Rectangle 76"/>
            <p:cNvSpPr>
              <a:spLocks noChangeArrowheads="1"/>
            </p:cNvSpPr>
            <p:nvPr/>
          </p:nvSpPr>
          <p:spPr bwMode="auto">
            <a:xfrm>
              <a:off x="1573213" y="1268413"/>
              <a:ext cx="730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</a:p>
          </p:txBody>
        </p:sp>
        <p:sp>
          <p:nvSpPr>
            <p:cNvPr id="135" name="Rectangle 75"/>
            <p:cNvSpPr>
              <a:spLocks noChangeArrowheads="1"/>
            </p:cNvSpPr>
            <p:nvPr/>
          </p:nvSpPr>
          <p:spPr bwMode="auto">
            <a:xfrm>
              <a:off x="846138" y="1268413"/>
              <a:ext cx="7270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63.0</a:t>
              </a:r>
            </a:p>
          </p:txBody>
        </p:sp>
        <p:sp>
          <p:nvSpPr>
            <p:cNvPr id="136" name="Rectangle 74"/>
            <p:cNvSpPr>
              <a:spLocks noChangeArrowheads="1"/>
            </p:cNvSpPr>
            <p:nvPr/>
          </p:nvSpPr>
          <p:spPr bwMode="auto">
            <a:xfrm>
              <a:off x="250825" y="1268413"/>
              <a:ext cx="5953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4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     </a:t>
              </a:r>
            </a:p>
          </p:txBody>
        </p:sp>
        <p:sp>
          <p:nvSpPr>
            <p:cNvPr id="137" name="Line 128"/>
            <p:cNvSpPr>
              <a:spLocks noChangeShapeType="1"/>
            </p:cNvSpPr>
            <p:nvPr/>
          </p:nvSpPr>
          <p:spPr bwMode="auto">
            <a:xfrm>
              <a:off x="250825" y="1573213"/>
              <a:ext cx="8642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8" name="Line 130"/>
            <p:cNvSpPr>
              <a:spLocks noChangeShapeType="1"/>
            </p:cNvSpPr>
            <p:nvPr/>
          </p:nvSpPr>
          <p:spPr bwMode="auto">
            <a:xfrm>
              <a:off x="846138" y="1268413"/>
              <a:ext cx="0" cy="1219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>
              <a:off x="1573213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0" name="Line 136"/>
            <p:cNvSpPr>
              <a:spLocks noChangeShapeType="1"/>
            </p:cNvSpPr>
            <p:nvPr/>
          </p:nvSpPr>
          <p:spPr bwMode="auto">
            <a:xfrm>
              <a:off x="2303463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3030538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>
              <a:off x="3759200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4486275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4" name="Line 148"/>
            <p:cNvSpPr>
              <a:spLocks noChangeShapeType="1"/>
            </p:cNvSpPr>
            <p:nvPr/>
          </p:nvSpPr>
          <p:spPr bwMode="auto">
            <a:xfrm>
              <a:off x="5216525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5" name="Line 151"/>
            <p:cNvSpPr>
              <a:spLocks noChangeShapeType="1"/>
            </p:cNvSpPr>
            <p:nvPr/>
          </p:nvSpPr>
          <p:spPr bwMode="auto">
            <a:xfrm>
              <a:off x="5943600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6" name="Line 154"/>
            <p:cNvSpPr>
              <a:spLocks noChangeShapeType="1"/>
            </p:cNvSpPr>
            <p:nvPr/>
          </p:nvSpPr>
          <p:spPr bwMode="auto">
            <a:xfrm>
              <a:off x="6670675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7" name="Line 157"/>
            <p:cNvSpPr>
              <a:spLocks noChangeShapeType="1"/>
            </p:cNvSpPr>
            <p:nvPr/>
          </p:nvSpPr>
          <p:spPr bwMode="auto">
            <a:xfrm>
              <a:off x="7399338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8" name="Line 160"/>
            <p:cNvSpPr>
              <a:spLocks noChangeShapeType="1"/>
            </p:cNvSpPr>
            <p:nvPr/>
          </p:nvSpPr>
          <p:spPr bwMode="auto">
            <a:xfrm>
              <a:off x="8145463" y="1268413"/>
              <a:ext cx="0" cy="121920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9" name="Line 222"/>
            <p:cNvSpPr>
              <a:spLocks noChangeShapeType="1"/>
            </p:cNvSpPr>
            <p:nvPr/>
          </p:nvSpPr>
          <p:spPr bwMode="auto">
            <a:xfrm>
              <a:off x="250825" y="2182813"/>
              <a:ext cx="8642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>
              <a:off x="250825" y="1268413"/>
              <a:ext cx="86423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1" name="Line 164"/>
            <p:cNvSpPr>
              <a:spLocks noChangeShapeType="1"/>
            </p:cNvSpPr>
            <p:nvPr/>
          </p:nvSpPr>
          <p:spPr bwMode="auto">
            <a:xfrm>
              <a:off x="250825" y="1878013"/>
              <a:ext cx="8642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2" name="Line 487"/>
            <p:cNvSpPr>
              <a:spLocks noChangeShapeType="1"/>
            </p:cNvSpPr>
            <p:nvPr/>
          </p:nvSpPr>
          <p:spPr bwMode="auto">
            <a:xfrm>
              <a:off x="250825" y="1573213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" name="Line 124"/>
            <p:cNvSpPr>
              <a:spLocks noChangeShapeType="1"/>
            </p:cNvSpPr>
            <p:nvPr/>
          </p:nvSpPr>
          <p:spPr bwMode="auto">
            <a:xfrm>
              <a:off x="250825" y="1268413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4" name="Line 521"/>
            <p:cNvSpPr>
              <a:spLocks noChangeShapeType="1"/>
            </p:cNvSpPr>
            <p:nvPr/>
          </p:nvSpPr>
          <p:spPr bwMode="auto">
            <a:xfrm>
              <a:off x="8893175" y="1573213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5" name="Line 125"/>
            <p:cNvSpPr>
              <a:spLocks noChangeShapeType="1"/>
            </p:cNvSpPr>
            <p:nvPr/>
          </p:nvSpPr>
          <p:spPr bwMode="auto">
            <a:xfrm>
              <a:off x="8893175" y="1268413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6" name="Line 524"/>
            <p:cNvSpPr>
              <a:spLocks noChangeShapeType="1"/>
            </p:cNvSpPr>
            <p:nvPr/>
          </p:nvSpPr>
          <p:spPr bwMode="auto">
            <a:xfrm>
              <a:off x="250825" y="2182813"/>
              <a:ext cx="0" cy="304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7" name="Line 570"/>
            <p:cNvSpPr>
              <a:spLocks noChangeShapeType="1"/>
            </p:cNvSpPr>
            <p:nvPr/>
          </p:nvSpPr>
          <p:spPr bwMode="auto">
            <a:xfrm>
              <a:off x="8145463" y="1878013"/>
              <a:ext cx="747713" cy="304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8" name="Line 574"/>
            <p:cNvSpPr>
              <a:spLocks noChangeShapeType="1"/>
            </p:cNvSpPr>
            <p:nvPr/>
          </p:nvSpPr>
          <p:spPr bwMode="auto">
            <a:xfrm flipV="1">
              <a:off x="8145463" y="1878013"/>
              <a:ext cx="747713" cy="304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9" name="Line 576"/>
            <p:cNvSpPr>
              <a:spLocks noChangeShapeType="1"/>
            </p:cNvSpPr>
            <p:nvPr/>
          </p:nvSpPr>
          <p:spPr bwMode="auto">
            <a:xfrm>
              <a:off x="8145463" y="2487613"/>
              <a:ext cx="747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0" name="Line 123"/>
            <p:cNvSpPr>
              <a:spLocks noChangeShapeType="1"/>
            </p:cNvSpPr>
            <p:nvPr/>
          </p:nvSpPr>
          <p:spPr bwMode="auto">
            <a:xfrm>
              <a:off x="250825" y="2487613"/>
              <a:ext cx="789463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1" name="Line 577"/>
            <p:cNvSpPr>
              <a:spLocks noChangeShapeType="1"/>
            </p:cNvSpPr>
            <p:nvPr/>
          </p:nvSpPr>
          <p:spPr bwMode="auto">
            <a:xfrm>
              <a:off x="8145463" y="2182813"/>
              <a:ext cx="747713" cy="304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62" name="Line 579"/>
            <p:cNvSpPr>
              <a:spLocks noChangeShapeType="1"/>
            </p:cNvSpPr>
            <p:nvPr/>
          </p:nvSpPr>
          <p:spPr bwMode="auto">
            <a:xfrm flipV="1">
              <a:off x="8145463" y="2182813"/>
              <a:ext cx="747713" cy="3048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701478" name="Object 38"/>
            <p:cNvGraphicFramePr>
              <a:graphicFrameLocks noChangeAspect="1"/>
            </p:cNvGraphicFramePr>
            <p:nvPr/>
          </p:nvGraphicFramePr>
          <p:xfrm>
            <a:off x="469212" y="1290355"/>
            <a:ext cx="231775" cy="271463"/>
          </p:xfrm>
          <a:graphic>
            <a:graphicData uri="http://schemas.openxmlformats.org/presentationml/2006/ole">
              <p:oleObj spid="_x0000_s701478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701479" name="Object 39"/>
            <p:cNvGraphicFramePr>
              <a:graphicFrameLocks noChangeAspect="1"/>
            </p:cNvGraphicFramePr>
            <p:nvPr/>
          </p:nvGraphicFramePr>
          <p:xfrm>
            <a:off x="469212" y="1912750"/>
            <a:ext cx="231775" cy="271462"/>
          </p:xfrm>
          <a:graphic>
            <a:graphicData uri="http://schemas.openxmlformats.org/presentationml/2006/ole">
              <p:oleObj spid="_x0000_s701479" name="Equation" r:id="rId9" imgW="139680" imgH="164880" progId="Equation.DSMT4">
                <p:embed/>
              </p:oleObj>
            </a:graphicData>
          </a:graphic>
        </p:graphicFrame>
      </p:grpSp>
      <p:grpSp>
        <p:nvGrpSpPr>
          <p:cNvPr id="96" name="그룹 95"/>
          <p:cNvGrpSpPr/>
          <p:nvPr/>
        </p:nvGrpSpPr>
        <p:grpSpPr>
          <a:xfrm>
            <a:off x="714348" y="571480"/>
            <a:ext cx="2000264" cy="500066"/>
            <a:chOff x="714348" y="142852"/>
            <a:chExt cx="2000264" cy="500066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14348" y="142852"/>
              <a:ext cx="2000264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의</a:t>
              </a:r>
              <a:r>
                <a:rPr lang="en-US" altLang="ko-KR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 </a:t>
              </a:r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확률분포</a:t>
              </a:r>
              <a:endParaRPr lang="ko-KR" altLang="en-US" dirty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graphicFrame>
          <p:nvGraphicFramePr>
            <p:cNvPr id="95" name="Object 28"/>
            <p:cNvGraphicFramePr>
              <a:graphicFrameLocks noChangeAspect="1"/>
            </p:cNvGraphicFramePr>
            <p:nvPr/>
          </p:nvGraphicFramePr>
          <p:xfrm>
            <a:off x="816608" y="224564"/>
            <a:ext cx="250832" cy="285630"/>
          </p:xfrm>
          <a:graphic>
            <a:graphicData uri="http://schemas.openxmlformats.org/presentationml/2006/ole">
              <p:oleObj spid="_x0000_s701480" name="Equation" r:id="rId10" imgW="1648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표본평균의 분포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550932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복원 추출에 의하여 크기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인 표본을 선정할 경우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나타날 수 있는 모든 경우와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각 경우의 표본평균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13" name="Object 43"/>
          <p:cNvGraphicFramePr>
            <a:graphicFrameLocks noChangeAspect="1"/>
          </p:cNvGraphicFramePr>
          <p:nvPr/>
        </p:nvGraphicFramePr>
        <p:xfrm>
          <a:off x="2673996" y="1551064"/>
          <a:ext cx="1201738" cy="644525"/>
        </p:xfrm>
        <a:graphic>
          <a:graphicData uri="http://schemas.openxmlformats.org/presentationml/2006/ole">
            <p:oleObj spid="_x0000_s702468" name="Equation" r:id="rId5" imgW="723600" imgH="393480" progId="Equation.DSMT4">
              <p:embed/>
            </p:oleObj>
          </a:graphicData>
        </a:graphic>
      </p:graphicFrame>
      <p:grpSp>
        <p:nvGrpSpPr>
          <p:cNvPr id="160" name="그룹 159"/>
          <p:cNvGrpSpPr/>
          <p:nvPr/>
        </p:nvGrpSpPr>
        <p:grpSpPr>
          <a:xfrm>
            <a:off x="3889404" y="1573230"/>
            <a:ext cx="4968876" cy="4284662"/>
            <a:chOff x="3889404" y="1573230"/>
            <a:chExt cx="4968876" cy="4284662"/>
          </a:xfrm>
        </p:grpSpPr>
        <p:sp>
          <p:nvSpPr>
            <p:cNvPr id="15" name="Rectangle 334"/>
            <p:cNvSpPr>
              <a:spLocks noChangeArrowheads="1"/>
            </p:cNvSpPr>
            <p:nvPr/>
          </p:nvSpPr>
          <p:spPr bwMode="auto">
            <a:xfrm>
              <a:off x="8221692" y="55975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16" name="Rectangle 333"/>
            <p:cNvSpPr>
              <a:spLocks noChangeArrowheads="1"/>
            </p:cNvSpPr>
            <p:nvPr/>
          </p:nvSpPr>
          <p:spPr bwMode="auto">
            <a:xfrm>
              <a:off x="7586692" y="55975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7" name="Rectangle 332"/>
            <p:cNvSpPr>
              <a:spLocks noChangeArrowheads="1"/>
            </p:cNvSpPr>
            <p:nvPr/>
          </p:nvSpPr>
          <p:spPr bwMode="auto">
            <a:xfrm>
              <a:off x="6950104" y="55975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8" name="Rectangle 331"/>
            <p:cNvSpPr>
              <a:spLocks noChangeArrowheads="1"/>
            </p:cNvSpPr>
            <p:nvPr/>
          </p:nvSpPr>
          <p:spPr bwMode="auto">
            <a:xfrm>
              <a:off x="6313517" y="55975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20" name="Rectangle 330"/>
            <p:cNvSpPr>
              <a:spLocks noChangeArrowheads="1"/>
            </p:cNvSpPr>
            <p:nvPr/>
          </p:nvSpPr>
          <p:spPr bwMode="auto">
            <a:xfrm>
              <a:off x="5678517" y="55975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21" name="Rectangle 329"/>
            <p:cNvSpPr>
              <a:spLocks noChangeArrowheads="1"/>
            </p:cNvSpPr>
            <p:nvPr/>
          </p:nvSpPr>
          <p:spPr bwMode="auto">
            <a:xfrm>
              <a:off x="5041929" y="55975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22" name="Rectangle 328"/>
            <p:cNvSpPr>
              <a:spLocks noChangeArrowheads="1"/>
            </p:cNvSpPr>
            <p:nvPr/>
          </p:nvSpPr>
          <p:spPr bwMode="auto">
            <a:xfrm>
              <a:off x="4405342" y="55975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23" name="Rectangle 326"/>
            <p:cNvSpPr>
              <a:spLocks noChangeArrowheads="1"/>
            </p:cNvSpPr>
            <p:nvPr/>
          </p:nvSpPr>
          <p:spPr bwMode="auto">
            <a:xfrm>
              <a:off x="8221692" y="53371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91.0</a:t>
              </a:r>
            </a:p>
          </p:txBody>
        </p:sp>
        <p:sp>
          <p:nvSpPr>
            <p:cNvPr id="25" name="Rectangle 325"/>
            <p:cNvSpPr>
              <a:spLocks noChangeArrowheads="1"/>
            </p:cNvSpPr>
            <p:nvPr/>
          </p:nvSpPr>
          <p:spPr bwMode="auto">
            <a:xfrm>
              <a:off x="7586692" y="53371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</a:p>
          </p:txBody>
        </p:sp>
        <p:sp>
          <p:nvSpPr>
            <p:cNvPr id="29" name="Rectangle 324"/>
            <p:cNvSpPr>
              <a:spLocks noChangeArrowheads="1"/>
            </p:cNvSpPr>
            <p:nvPr/>
          </p:nvSpPr>
          <p:spPr bwMode="auto">
            <a:xfrm>
              <a:off x="6950104" y="53371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</a:p>
          </p:txBody>
        </p:sp>
        <p:sp>
          <p:nvSpPr>
            <p:cNvPr id="30" name="Rectangle 323"/>
            <p:cNvSpPr>
              <a:spLocks noChangeArrowheads="1"/>
            </p:cNvSpPr>
            <p:nvPr/>
          </p:nvSpPr>
          <p:spPr bwMode="auto">
            <a:xfrm>
              <a:off x="6313517" y="53371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85.0</a:t>
              </a:r>
            </a:p>
          </p:txBody>
        </p:sp>
        <p:sp>
          <p:nvSpPr>
            <p:cNvPr id="31" name="Rectangle 322"/>
            <p:cNvSpPr>
              <a:spLocks noChangeArrowheads="1"/>
            </p:cNvSpPr>
            <p:nvPr/>
          </p:nvSpPr>
          <p:spPr bwMode="auto">
            <a:xfrm>
              <a:off x="5678517" y="53371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</a:p>
          </p:txBody>
        </p:sp>
        <p:sp>
          <p:nvSpPr>
            <p:cNvPr id="32" name="Rectangle 321"/>
            <p:cNvSpPr>
              <a:spLocks noChangeArrowheads="1"/>
            </p:cNvSpPr>
            <p:nvPr/>
          </p:nvSpPr>
          <p:spPr bwMode="auto">
            <a:xfrm>
              <a:off x="5041929" y="53371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83.5</a:t>
              </a: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4405342" y="53371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</a:p>
          </p:txBody>
        </p:sp>
        <p:sp>
          <p:nvSpPr>
            <p:cNvPr id="34" name="Rectangle 319"/>
            <p:cNvSpPr>
              <a:spLocks noChangeArrowheads="1"/>
            </p:cNvSpPr>
            <p:nvPr/>
          </p:nvSpPr>
          <p:spPr bwMode="auto">
            <a:xfrm>
              <a:off x="3889404" y="53371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</a:p>
          </p:txBody>
        </p:sp>
        <p:sp>
          <p:nvSpPr>
            <p:cNvPr id="35" name="Rectangle 318"/>
            <p:cNvSpPr>
              <a:spLocks noChangeArrowheads="1"/>
            </p:cNvSpPr>
            <p:nvPr/>
          </p:nvSpPr>
          <p:spPr bwMode="auto">
            <a:xfrm>
              <a:off x="8221692" y="50768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36" name="Rectangle 317"/>
            <p:cNvSpPr>
              <a:spLocks noChangeArrowheads="1"/>
            </p:cNvSpPr>
            <p:nvPr/>
          </p:nvSpPr>
          <p:spPr bwMode="auto">
            <a:xfrm>
              <a:off x="7586692" y="50768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37" name="Rectangle 316"/>
            <p:cNvSpPr>
              <a:spLocks noChangeArrowheads="1"/>
            </p:cNvSpPr>
            <p:nvPr/>
          </p:nvSpPr>
          <p:spPr bwMode="auto">
            <a:xfrm>
              <a:off x="6950104" y="50768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38" name="Rectangle 315"/>
            <p:cNvSpPr>
              <a:spLocks noChangeArrowheads="1"/>
            </p:cNvSpPr>
            <p:nvPr/>
          </p:nvSpPr>
          <p:spPr bwMode="auto">
            <a:xfrm>
              <a:off x="6313517" y="50768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39" name="Rectangle 314"/>
            <p:cNvSpPr>
              <a:spLocks noChangeArrowheads="1"/>
            </p:cNvSpPr>
            <p:nvPr/>
          </p:nvSpPr>
          <p:spPr bwMode="auto">
            <a:xfrm>
              <a:off x="5678517" y="50768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40" name="Rectangle 313"/>
            <p:cNvSpPr>
              <a:spLocks noChangeArrowheads="1"/>
            </p:cNvSpPr>
            <p:nvPr/>
          </p:nvSpPr>
          <p:spPr bwMode="auto">
            <a:xfrm>
              <a:off x="5041929" y="50768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41" name="Rectangle 312"/>
            <p:cNvSpPr>
              <a:spLocks noChangeArrowheads="1"/>
            </p:cNvSpPr>
            <p:nvPr/>
          </p:nvSpPr>
          <p:spPr bwMode="auto">
            <a:xfrm>
              <a:off x="4405342" y="50768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42" name="Rectangle 310"/>
            <p:cNvSpPr>
              <a:spLocks noChangeArrowheads="1"/>
            </p:cNvSpPr>
            <p:nvPr/>
          </p:nvSpPr>
          <p:spPr bwMode="auto">
            <a:xfrm>
              <a:off x="8221692" y="48164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87.5</a:t>
              </a:r>
            </a:p>
          </p:txBody>
        </p:sp>
        <p:sp>
          <p:nvSpPr>
            <p:cNvPr id="43" name="Rectangle 309"/>
            <p:cNvSpPr>
              <a:spLocks noChangeArrowheads="1"/>
            </p:cNvSpPr>
            <p:nvPr/>
          </p:nvSpPr>
          <p:spPr bwMode="auto">
            <a:xfrm>
              <a:off x="7586692" y="48164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</a:p>
          </p:txBody>
        </p:sp>
        <p:sp>
          <p:nvSpPr>
            <p:cNvPr id="44" name="Rectangle 308"/>
            <p:cNvSpPr>
              <a:spLocks noChangeArrowheads="1"/>
            </p:cNvSpPr>
            <p:nvPr/>
          </p:nvSpPr>
          <p:spPr bwMode="auto">
            <a:xfrm>
              <a:off x="6950104" y="48164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</a:p>
          </p:txBody>
        </p:sp>
        <p:sp>
          <p:nvSpPr>
            <p:cNvPr id="45" name="Rectangle 307"/>
            <p:cNvSpPr>
              <a:spLocks noChangeArrowheads="1"/>
            </p:cNvSpPr>
            <p:nvPr/>
          </p:nvSpPr>
          <p:spPr bwMode="auto">
            <a:xfrm>
              <a:off x="6313517" y="48164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</a:p>
          </p:txBody>
        </p:sp>
        <p:sp>
          <p:nvSpPr>
            <p:cNvPr id="46" name="Rectangle 306"/>
            <p:cNvSpPr>
              <a:spLocks noChangeArrowheads="1"/>
            </p:cNvSpPr>
            <p:nvPr/>
          </p:nvSpPr>
          <p:spPr bwMode="auto">
            <a:xfrm>
              <a:off x="5678517" y="48164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</a:p>
          </p:txBody>
        </p:sp>
        <p:sp>
          <p:nvSpPr>
            <p:cNvPr id="47" name="Rectangle 305"/>
            <p:cNvSpPr>
              <a:spLocks noChangeArrowheads="1"/>
            </p:cNvSpPr>
            <p:nvPr/>
          </p:nvSpPr>
          <p:spPr bwMode="auto">
            <a:xfrm>
              <a:off x="5041929" y="48164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</a:p>
          </p:txBody>
        </p:sp>
        <p:sp>
          <p:nvSpPr>
            <p:cNvPr id="48" name="Rectangle 304"/>
            <p:cNvSpPr>
              <a:spLocks noChangeArrowheads="1"/>
            </p:cNvSpPr>
            <p:nvPr/>
          </p:nvSpPr>
          <p:spPr bwMode="auto">
            <a:xfrm>
              <a:off x="4405342" y="48164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</a:p>
          </p:txBody>
        </p:sp>
        <p:sp>
          <p:nvSpPr>
            <p:cNvPr id="49" name="Rectangle 303"/>
            <p:cNvSpPr>
              <a:spLocks noChangeArrowheads="1"/>
            </p:cNvSpPr>
            <p:nvPr/>
          </p:nvSpPr>
          <p:spPr bwMode="auto">
            <a:xfrm>
              <a:off x="3889404" y="48164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</a:p>
          </p:txBody>
        </p:sp>
        <p:sp>
          <p:nvSpPr>
            <p:cNvPr id="50" name="Rectangle 302"/>
            <p:cNvSpPr>
              <a:spLocks noChangeArrowheads="1"/>
            </p:cNvSpPr>
            <p:nvPr/>
          </p:nvSpPr>
          <p:spPr bwMode="auto">
            <a:xfrm>
              <a:off x="8221692" y="45561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1" name="Rectangle 301"/>
            <p:cNvSpPr>
              <a:spLocks noChangeArrowheads="1"/>
            </p:cNvSpPr>
            <p:nvPr/>
          </p:nvSpPr>
          <p:spPr bwMode="auto">
            <a:xfrm>
              <a:off x="7586692" y="45561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52" name="Rectangle 300"/>
            <p:cNvSpPr>
              <a:spLocks noChangeArrowheads="1"/>
            </p:cNvSpPr>
            <p:nvPr/>
          </p:nvSpPr>
          <p:spPr bwMode="auto">
            <a:xfrm>
              <a:off x="6950104" y="45561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53" name="Rectangle 299"/>
            <p:cNvSpPr>
              <a:spLocks noChangeArrowheads="1"/>
            </p:cNvSpPr>
            <p:nvPr/>
          </p:nvSpPr>
          <p:spPr bwMode="auto">
            <a:xfrm>
              <a:off x="6313517" y="45561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4" name="Rectangle 298"/>
            <p:cNvSpPr>
              <a:spLocks noChangeArrowheads="1"/>
            </p:cNvSpPr>
            <p:nvPr/>
          </p:nvSpPr>
          <p:spPr bwMode="auto">
            <a:xfrm>
              <a:off x="5678517" y="45561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5" name="Rectangle 297"/>
            <p:cNvSpPr>
              <a:spLocks noChangeArrowheads="1"/>
            </p:cNvSpPr>
            <p:nvPr/>
          </p:nvSpPr>
          <p:spPr bwMode="auto">
            <a:xfrm>
              <a:off x="5041929" y="45561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56" name="Rectangle 296"/>
            <p:cNvSpPr>
              <a:spLocks noChangeArrowheads="1"/>
            </p:cNvSpPr>
            <p:nvPr/>
          </p:nvSpPr>
          <p:spPr bwMode="auto">
            <a:xfrm>
              <a:off x="4405342" y="45561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57" name="Rectangle 294"/>
            <p:cNvSpPr>
              <a:spLocks noChangeArrowheads="1"/>
            </p:cNvSpPr>
            <p:nvPr/>
          </p:nvSpPr>
          <p:spPr bwMode="auto">
            <a:xfrm>
              <a:off x="8221692" y="42957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85.5</a:t>
              </a:r>
            </a:p>
          </p:txBody>
        </p:sp>
        <p:sp>
          <p:nvSpPr>
            <p:cNvPr id="58" name="Rectangle 293"/>
            <p:cNvSpPr>
              <a:spLocks noChangeArrowheads="1"/>
            </p:cNvSpPr>
            <p:nvPr/>
          </p:nvSpPr>
          <p:spPr bwMode="auto">
            <a:xfrm>
              <a:off x="7586692" y="42957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82.0</a:t>
              </a:r>
            </a:p>
          </p:txBody>
        </p:sp>
        <p:sp>
          <p:nvSpPr>
            <p:cNvPr id="59" name="Rectangle 292"/>
            <p:cNvSpPr>
              <a:spLocks noChangeArrowheads="1"/>
            </p:cNvSpPr>
            <p:nvPr/>
          </p:nvSpPr>
          <p:spPr bwMode="auto">
            <a:xfrm>
              <a:off x="6950104" y="42957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</a:p>
          </p:txBody>
        </p:sp>
        <p:sp>
          <p:nvSpPr>
            <p:cNvPr id="60" name="Rectangle 291"/>
            <p:cNvSpPr>
              <a:spLocks noChangeArrowheads="1"/>
            </p:cNvSpPr>
            <p:nvPr/>
          </p:nvSpPr>
          <p:spPr bwMode="auto">
            <a:xfrm>
              <a:off x="6313517" y="42957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</a:p>
          </p:txBody>
        </p:sp>
        <p:sp>
          <p:nvSpPr>
            <p:cNvPr id="61" name="Rectangle 290"/>
            <p:cNvSpPr>
              <a:spLocks noChangeArrowheads="1"/>
            </p:cNvSpPr>
            <p:nvPr/>
          </p:nvSpPr>
          <p:spPr bwMode="auto">
            <a:xfrm>
              <a:off x="5678517" y="42957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</a:p>
          </p:txBody>
        </p:sp>
        <p:sp>
          <p:nvSpPr>
            <p:cNvPr id="62" name="Rectangle 289"/>
            <p:cNvSpPr>
              <a:spLocks noChangeArrowheads="1"/>
            </p:cNvSpPr>
            <p:nvPr/>
          </p:nvSpPr>
          <p:spPr bwMode="auto">
            <a:xfrm>
              <a:off x="5041929" y="42957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63" name="Rectangle 288"/>
            <p:cNvSpPr>
              <a:spLocks noChangeArrowheads="1"/>
            </p:cNvSpPr>
            <p:nvPr/>
          </p:nvSpPr>
          <p:spPr bwMode="auto">
            <a:xfrm>
              <a:off x="4405342" y="42957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</a:p>
          </p:txBody>
        </p:sp>
        <p:sp>
          <p:nvSpPr>
            <p:cNvPr id="64" name="Rectangle 287"/>
            <p:cNvSpPr>
              <a:spLocks noChangeArrowheads="1"/>
            </p:cNvSpPr>
            <p:nvPr/>
          </p:nvSpPr>
          <p:spPr bwMode="auto">
            <a:xfrm>
              <a:off x="3889404" y="42957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</a:p>
          </p:txBody>
        </p:sp>
        <p:sp>
          <p:nvSpPr>
            <p:cNvPr id="65" name="Rectangle 286"/>
            <p:cNvSpPr>
              <a:spLocks noChangeArrowheads="1"/>
            </p:cNvSpPr>
            <p:nvPr/>
          </p:nvSpPr>
          <p:spPr bwMode="auto">
            <a:xfrm>
              <a:off x="8221692" y="40354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66" name="Rectangle 285"/>
            <p:cNvSpPr>
              <a:spLocks noChangeArrowheads="1"/>
            </p:cNvSpPr>
            <p:nvPr/>
          </p:nvSpPr>
          <p:spPr bwMode="auto">
            <a:xfrm>
              <a:off x="7586692" y="40354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67" name="Rectangle 284"/>
            <p:cNvSpPr>
              <a:spLocks noChangeArrowheads="1"/>
            </p:cNvSpPr>
            <p:nvPr/>
          </p:nvSpPr>
          <p:spPr bwMode="auto">
            <a:xfrm>
              <a:off x="6950104" y="40354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68" name="Rectangle 283"/>
            <p:cNvSpPr>
              <a:spLocks noChangeArrowheads="1"/>
            </p:cNvSpPr>
            <p:nvPr/>
          </p:nvSpPr>
          <p:spPr bwMode="auto">
            <a:xfrm>
              <a:off x="6313517" y="40354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69" name="Rectangle 282"/>
            <p:cNvSpPr>
              <a:spLocks noChangeArrowheads="1"/>
            </p:cNvSpPr>
            <p:nvPr/>
          </p:nvSpPr>
          <p:spPr bwMode="auto">
            <a:xfrm>
              <a:off x="5678517" y="40354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70" name="Rectangle 281"/>
            <p:cNvSpPr>
              <a:spLocks noChangeArrowheads="1"/>
            </p:cNvSpPr>
            <p:nvPr/>
          </p:nvSpPr>
          <p:spPr bwMode="auto">
            <a:xfrm>
              <a:off x="5041929" y="40354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71" name="Rectangle 280"/>
            <p:cNvSpPr>
              <a:spLocks noChangeArrowheads="1"/>
            </p:cNvSpPr>
            <p:nvPr/>
          </p:nvSpPr>
          <p:spPr bwMode="auto">
            <a:xfrm>
              <a:off x="4405342" y="40354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72" name="Rectangle 278"/>
            <p:cNvSpPr>
              <a:spLocks noChangeArrowheads="1"/>
            </p:cNvSpPr>
            <p:nvPr/>
          </p:nvSpPr>
          <p:spPr bwMode="auto">
            <a:xfrm>
              <a:off x="8221692" y="37750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85.0</a:t>
              </a:r>
            </a:p>
          </p:txBody>
        </p:sp>
        <p:sp>
          <p:nvSpPr>
            <p:cNvPr id="73" name="Rectangle 277"/>
            <p:cNvSpPr>
              <a:spLocks noChangeArrowheads="1"/>
            </p:cNvSpPr>
            <p:nvPr/>
          </p:nvSpPr>
          <p:spPr bwMode="auto">
            <a:xfrm>
              <a:off x="7586692" y="37750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81.5</a:t>
              </a:r>
            </a:p>
          </p:txBody>
        </p:sp>
        <p:sp>
          <p:nvSpPr>
            <p:cNvPr id="74" name="Rectangle 276"/>
            <p:cNvSpPr>
              <a:spLocks noChangeArrowheads="1"/>
            </p:cNvSpPr>
            <p:nvPr/>
          </p:nvSpPr>
          <p:spPr bwMode="auto">
            <a:xfrm>
              <a:off x="6950104" y="37750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79.5</a:t>
              </a:r>
            </a:p>
          </p:txBody>
        </p:sp>
        <p:sp>
          <p:nvSpPr>
            <p:cNvPr id="75" name="Rectangle 275"/>
            <p:cNvSpPr>
              <a:spLocks noChangeArrowheads="1"/>
            </p:cNvSpPr>
            <p:nvPr/>
          </p:nvSpPr>
          <p:spPr bwMode="auto">
            <a:xfrm>
              <a:off x="6313517" y="37750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79.0</a:t>
              </a:r>
            </a:p>
          </p:txBody>
        </p:sp>
        <p:sp>
          <p:nvSpPr>
            <p:cNvPr id="76" name="Rectangle 274"/>
            <p:cNvSpPr>
              <a:spLocks noChangeArrowheads="1"/>
            </p:cNvSpPr>
            <p:nvPr/>
          </p:nvSpPr>
          <p:spPr bwMode="auto">
            <a:xfrm>
              <a:off x="5678517" y="37750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77" name="Rectangle 273"/>
            <p:cNvSpPr>
              <a:spLocks noChangeArrowheads="1"/>
            </p:cNvSpPr>
            <p:nvPr/>
          </p:nvSpPr>
          <p:spPr bwMode="auto">
            <a:xfrm>
              <a:off x="5041929" y="37750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77.5</a:t>
              </a:r>
            </a:p>
          </p:txBody>
        </p:sp>
        <p:sp>
          <p:nvSpPr>
            <p:cNvPr id="78" name="Rectangle 272"/>
            <p:cNvSpPr>
              <a:spLocks noChangeArrowheads="1"/>
            </p:cNvSpPr>
            <p:nvPr/>
          </p:nvSpPr>
          <p:spPr bwMode="auto">
            <a:xfrm>
              <a:off x="4405342" y="37750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</a:p>
          </p:txBody>
        </p:sp>
        <p:sp>
          <p:nvSpPr>
            <p:cNvPr id="79" name="Rectangle 271"/>
            <p:cNvSpPr>
              <a:spLocks noChangeArrowheads="1"/>
            </p:cNvSpPr>
            <p:nvPr/>
          </p:nvSpPr>
          <p:spPr bwMode="auto">
            <a:xfrm>
              <a:off x="3889404" y="37750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</a:p>
          </p:txBody>
        </p:sp>
        <p:sp>
          <p:nvSpPr>
            <p:cNvPr id="80" name="Rectangle 270"/>
            <p:cNvSpPr>
              <a:spLocks noChangeArrowheads="1"/>
            </p:cNvSpPr>
            <p:nvPr/>
          </p:nvSpPr>
          <p:spPr bwMode="auto">
            <a:xfrm>
              <a:off x="8221692" y="35147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81" name="Rectangle 269"/>
            <p:cNvSpPr>
              <a:spLocks noChangeArrowheads="1"/>
            </p:cNvSpPr>
            <p:nvPr/>
          </p:nvSpPr>
          <p:spPr bwMode="auto">
            <a:xfrm>
              <a:off x="7586692" y="35147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82" name="Rectangle 268"/>
            <p:cNvSpPr>
              <a:spLocks noChangeArrowheads="1"/>
            </p:cNvSpPr>
            <p:nvPr/>
          </p:nvSpPr>
          <p:spPr bwMode="auto">
            <a:xfrm>
              <a:off x="6950104" y="35147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83" name="Rectangle 267"/>
            <p:cNvSpPr>
              <a:spLocks noChangeArrowheads="1"/>
            </p:cNvSpPr>
            <p:nvPr/>
          </p:nvSpPr>
          <p:spPr bwMode="auto">
            <a:xfrm>
              <a:off x="6313517" y="35147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84" name="Rectangle 266"/>
            <p:cNvSpPr>
              <a:spLocks noChangeArrowheads="1"/>
            </p:cNvSpPr>
            <p:nvPr/>
          </p:nvSpPr>
          <p:spPr bwMode="auto">
            <a:xfrm>
              <a:off x="5678517" y="35147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85" name="Rectangle 265"/>
            <p:cNvSpPr>
              <a:spLocks noChangeArrowheads="1"/>
            </p:cNvSpPr>
            <p:nvPr/>
          </p:nvSpPr>
          <p:spPr bwMode="auto">
            <a:xfrm>
              <a:off x="5041929" y="35147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86" name="Rectangle 264"/>
            <p:cNvSpPr>
              <a:spLocks noChangeArrowheads="1"/>
            </p:cNvSpPr>
            <p:nvPr/>
          </p:nvSpPr>
          <p:spPr bwMode="auto">
            <a:xfrm>
              <a:off x="4405342" y="35147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87" name="Rectangle 262"/>
            <p:cNvSpPr>
              <a:spLocks noChangeArrowheads="1"/>
            </p:cNvSpPr>
            <p:nvPr/>
          </p:nvSpPr>
          <p:spPr bwMode="auto">
            <a:xfrm>
              <a:off x="8221692" y="32543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84.0</a:t>
              </a:r>
            </a:p>
          </p:txBody>
        </p:sp>
        <p:sp>
          <p:nvSpPr>
            <p:cNvPr id="88" name="Rectangle 261"/>
            <p:cNvSpPr>
              <a:spLocks noChangeArrowheads="1"/>
            </p:cNvSpPr>
            <p:nvPr/>
          </p:nvSpPr>
          <p:spPr bwMode="auto">
            <a:xfrm>
              <a:off x="7586692" y="32543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80.5</a:t>
              </a:r>
            </a:p>
          </p:txBody>
        </p:sp>
        <p:sp>
          <p:nvSpPr>
            <p:cNvPr id="89" name="Rectangle 260"/>
            <p:cNvSpPr>
              <a:spLocks noChangeArrowheads="1"/>
            </p:cNvSpPr>
            <p:nvPr/>
          </p:nvSpPr>
          <p:spPr bwMode="auto">
            <a:xfrm>
              <a:off x="6950104" y="32543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78.5</a:t>
              </a:r>
            </a:p>
          </p:txBody>
        </p:sp>
        <p:sp>
          <p:nvSpPr>
            <p:cNvPr id="90" name="Rectangle 259"/>
            <p:cNvSpPr>
              <a:spLocks noChangeArrowheads="1"/>
            </p:cNvSpPr>
            <p:nvPr/>
          </p:nvSpPr>
          <p:spPr bwMode="auto">
            <a:xfrm>
              <a:off x="6313517" y="32543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91" name="Rectangle 258"/>
            <p:cNvSpPr>
              <a:spLocks noChangeArrowheads="1"/>
            </p:cNvSpPr>
            <p:nvPr/>
          </p:nvSpPr>
          <p:spPr bwMode="auto">
            <a:xfrm>
              <a:off x="5678517" y="32543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</a:p>
          </p:txBody>
        </p:sp>
        <p:sp>
          <p:nvSpPr>
            <p:cNvPr id="92" name="Rectangle 257"/>
            <p:cNvSpPr>
              <a:spLocks noChangeArrowheads="1"/>
            </p:cNvSpPr>
            <p:nvPr/>
          </p:nvSpPr>
          <p:spPr bwMode="auto">
            <a:xfrm>
              <a:off x="5041929" y="32543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76.5</a:t>
              </a:r>
            </a:p>
          </p:txBody>
        </p:sp>
        <p:sp>
          <p:nvSpPr>
            <p:cNvPr id="93" name="Rectangle 256"/>
            <p:cNvSpPr>
              <a:spLocks noChangeArrowheads="1"/>
            </p:cNvSpPr>
            <p:nvPr/>
          </p:nvSpPr>
          <p:spPr bwMode="auto">
            <a:xfrm>
              <a:off x="4405342" y="32543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</a:p>
          </p:txBody>
        </p:sp>
        <p:sp>
          <p:nvSpPr>
            <p:cNvPr id="94" name="Rectangle 255"/>
            <p:cNvSpPr>
              <a:spLocks noChangeArrowheads="1"/>
            </p:cNvSpPr>
            <p:nvPr/>
          </p:nvSpPr>
          <p:spPr bwMode="auto">
            <a:xfrm>
              <a:off x="3889404" y="32543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</a:p>
          </p:txBody>
        </p:sp>
        <p:sp>
          <p:nvSpPr>
            <p:cNvPr id="95" name="Rectangle 254"/>
            <p:cNvSpPr>
              <a:spLocks noChangeArrowheads="1"/>
            </p:cNvSpPr>
            <p:nvPr/>
          </p:nvSpPr>
          <p:spPr bwMode="auto">
            <a:xfrm>
              <a:off x="8221692" y="29940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96" name="Rectangle 253"/>
            <p:cNvSpPr>
              <a:spLocks noChangeArrowheads="1"/>
            </p:cNvSpPr>
            <p:nvPr/>
          </p:nvSpPr>
          <p:spPr bwMode="auto">
            <a:xfrm>
              <a:off x="7586692" y="29940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97" name="Rectangle 252"/>
            <p:cNvSpPr>
              <a:spLocks noChangeArrowheads="1"/>
            </p:cNvSpPr>
            <p:nvPr/>
          </p:nvSpPr>
          <p:spPr bwMode="auto">
            <a:xfrm>
              <a:off x="6950104" y="29940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98" name="Rectangle 251"/>
            <p:cNvSpPr>
              <a:spLocks noChangeArrowheads="1"/>
            </p:cNvSpPr>
            <p:nvPr/>
          </p:nvSpPr>
          <p:spPr bwMode="auto">
            <a:xfrm>
              <a:off x="6313517" y="29940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99" name="Rectangle 250"/>
            <p:cNvSpPr>
              <a:spLocks noChangeArrowheads="1"/>
            </p:cNvSpPr>
            <p:nvPr/>
          </p:nvSpPr>
          <p:spPr bwMode="auto">
            <a:xfrm>
              <a:off x="5678517" y="29940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100" name="Rectangle 249"/>
            <p:cNvSpPr>
              <a:spLocks noChangeArrowheads="1"/>
            </p:cNvSpPr>
            <p:nvPr/>
          </p:nvSpPr>
          <p:spPr bwMode="auto">
            <a:xfrm>
              <a:off x="5041929" y="29940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0.01</a:t>
              </a:r>
            </a:p>
          </p:txBody>
        </p:sp>
        <p:sp>
          <p:nvSpPr>
            <p:cNvPr id="101" name="Rectangle 248"/>
            <p:cNvSpPr>
              <a:spLocks noChangeArrowheads="1"/>
            </p:cNvSpPr>
            <p:nvPr/>
          </p:nvSpPr>
          <p:spPr bwMode="auto">
            <a:xfrm>
              <a:off x="4405342" y="29940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02" name="Rectangle 246"/>
            <p:cNvSpPr>
              <a:spLocks noChangeArrowheads="1"/>
            </p:cNvSpPr>
            <p:nvPr/>
          </p:nvSpPr>
          <p:spPr bwMode="auto">
            <a:xfrm>
              <a:off x="8221692" y="27336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83.5</a:t>
              </a:r>
            </a:p>
          </p:txBody>
        </p:sp>
        <p:sp>
          <p:nvSpPr>
            <p:cNvPr id="103" name="Rectangle 245"/>
            <p:cNvSpPr>
              <a:spLocks noChangeArrowheads="1"/>
            </p:cNvSpPr>
            <p:nvPr/>
          </p:nvSpPr>
          <p:spPr bwMode="auto">
            <a:xfrm>
              <a:off x="7586692" y="27336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80.0</a:t>
              </a:r>
            </a:p>
          </p:txBody>
        </p:sp>
        <p:sp>
          <p:nvSpPr>
            <p:cNvPr id="104" name="Rectangle 244"/>
            <p:cNvSpPr>
              <a:spLocks noChangeArrowheads="1"/>
            </p:cNvSpPr>
            <p:nvPr/>
          </p:nvSpPr>
          <p:spPr bwMode="auto">
            <a:xfrm>
              <a:off x="6950104" y="27336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78.0</a:t>
              </a:r>
            </a:p>
          </p:txBody>
        </p:sp>
        <p:sp>
          <p:nvSpPr>
            <p:cNvPr id="105" name="Rectangle 243"/>
            <p:cNvSpPr>
              <a:spLocks noChangeArrowheads="1"/>
            </p:cNvSpPr>
            <p:nvPr/>
          </p:nvSpPr>
          <p:spPr bwMode="auto">
            <a:xfrm>
              <a:off x="6313517" y="27336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77.5</a:t>
              </a:r>
            </a:p>
          </p:txBody>
        </p:sp>
        <p:sp>
          <p:nvSpPr>
            <p:cNvPr id="106" name="Rectangle 242"/>
            <p:cNvSpPr>
              <a:spLocks noChangeArrowheads="1"/>
            </p:cNvSpPr>
            <p:nvPr/>
          </p:nvSpPr>
          <p:spPr bwMode="auto">
            <a:xfrm>
              <a:off x="5678517" y="27336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76.5</a:t>
              </a:r>
            </a:p>
          </p:txBody>
        </p:sp>
        <p:sp>
          <p:nvSpPr>
            <p:cNvPr id="107" name="Rectangle 241"/>
            <p:cNvSpPr>
              <a:spLocks noChangeArrowheads="1"/>
            </p:cNvSpPr>
            <p:nvPr/>
          </p:nvSpPr>
          <p:spPr bwMode="auto">
            <a:xfrm>
              <a:off x="5041929" y="27336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76.0</a:t>
              </a:r>
            </a:p>
          </p:txBody>
        </p:sp>
        <p:sp>
          <p:nvSpPr>
            <p:cNvPr id="108" name="Rectangle 240"/>
            <p:cNvSpPr>
              <a:spLocks noChangeArrowheads="1"/>
            </p:cNvSpPr>
            <p:nvPr/>
          </p:nvSpPr>
          <p:spPr bwMode="auto">
            <a:xfrm>
              <a:off x="4405342" y="27336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</a:p>
          </p:txBody>
        </p:sp>
        <p:sp>
          <p:nvSpPr>
            <p:cNvPr id="109" name="Rectangle 239"/>
            <p:cNvSpPr>
              <a:spLocks noChangeArrowheads="1"/>
            </p:cNvSpPr>
            <p:nvPr/>
          </p:nvSpPr>
          <p:spPr bwMode="auto">
            <a:xfrm>
              <a:off x="3889404" y="27336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</a:p>
          </p:txBody>
        </p:sp>
        <p:sp>
          <p:nvSpPr>
            <p:cNvPr id="110" name="Rectangle 238"/>
            <p:cNvSpPr>
              <a:spLocks noChangeArrowheads="1"/>
            </p:cNvSpPr>
            <p:nvPr/>
          </p:nvSpPr>
          <p:spPr bwMode="auto">
            <a:xfrm>
              <a:off x="8221692" y="24733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11" name="Rectangle 237"/>
            <p:cNvSpPr>
              <a:spLocks noChangeArrowheads="1"/>
            </p:cNvSpPr>
            <p:nvPr/>
          </p:nvSpPr>
          <p:spPr bwMode="auto">
            <a:xfrm>
              <a:off x="7586692" y="24733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112" name="Rectangle 236"/>
            <p:cNvSpPr>
              <a:spLocks noChangeArrowheads="1"/>
            </p:cNvSpPr>
            <p:nvPr/>
          </p:nvSpPr>
          <p:spPr bwMode="auto">
            <a:xfrm>
              <a:off x="6950104" y="24733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113" name="Rectangle 235"/>
            <p:cNvSpPr>
              <a:spLocks noChangeArrowheads="1"/>
            </p:cNvSpPr>
            <p:nvPr/>
          </p:nvSpPr>
          <p:spPr bwMode="auto">
            <a:xfrm>
              <a:off x="6313517" y="24733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14" name="Rectangle 234"/>
            <p:cNvSpPr>
              <a:spLocks noChangeArrowheads="1"/>
            </p:cNvSpPr>
            <p:nvPr/>
          </p:nvSpPr>
          <p:spPr bwMode="auto">
            <a:xfrm>
              <a:off x="5678517" y="2473342"/>
              <a:ext cx="635000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15" name="Rectangle 233"/>
            <p:cNvSpPr>
              <a:spLocks noChangeArrowheads="1"/>
            </p:cNvSpPr>
            <p:nvPr/>
          </p:nvSpPr>
          <p:spPr bwMode="auto">
            <a:xfrm>
              <a:off x="5041929" y="24733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0.02</a:t>
              </a:r>
            </a:p>
          </p:txBody>
        </p:sp>
        <p:sp>
          <p:nvSpPr>
            <p:cNvPr id="116" name="Rectangle 232"/>
            <p:cNvSpPr>
              <a:spLocks noChangeArrowheads="1"/>
            </p:cNvSpPr>
            <p:nvPr/>
          </p:nvSpPr>
          <p:spPr bwMode="auto">
            <a:xfrm>
              <a:off x="4405342" y="2473342"/>
              <a:ext cx="636588" cy="2603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 dirty="0">
                  <a:solidFill>
                    <a:srgbClr val="0066FF"/>
                  </a:solidFill>
                  <a:latin typeface="Book Antiqua" pitchFamily="18" charset="0"/>
                  <a:ea typeface="굴림" pitchFamily="50" charset="-127"/>
                </a:rPr>
                <a:t>0.04</a:t>
              </a:r>
            </a:p>
          </p:txBody>
        </p:sp>
        <p:sp>
          <p:nvSpPr>
            <p:cNvPr id="117" name="Rectangle 230"/>
            <p:cNvSpPr>
              <a:spLocks noChangeArrowheads="1"/>
            </p:cNvSpPr>
            <p:nvPr/>
          </p:nvSpPr>
          <p:spPr bwMode="auto">
            <a:xfrm>
              <a:off x="8221692" y="22129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77.0</a:t>
              </a:r>
            </a:p>
          </p:txBody>
        </p:sp>
        <p:sp>
          <p:nvSpPr>
            <p:cNvPr id="118" name="Rectangle 229"/>
            <p:cNvSpPr>
              <a:spLocks noChangeArrowheads="1"/>
            </p:cNvSpPr>
            <p:nvPr/>
          </p:nvSpPr>
          <p:spPr bwMode="auto">
            <a:xfrm>
              <a:off x="7586692" y="22129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73.5</a:t>
              </a:r>
            </a:p>
          </p:txBody>
        </p:sp>
        <p:sp>
          <p:nvSpPr>
            <p:cNvPr id="119" name="Rectangle 228"/>
            <p:cNvSpPr>
              <a:spLocks noChangeArrowheads="1"/>
            </p:cNvSpPr>
            <p:nvPr/>
          </p:nvSpPr>
          <p:spPr bwMode="auto">
            <a:xfrm>
              <a:off x="6950104" y="22129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71.5</a:t>
              </a:r>
            </a:p>
          </p:txBody>
        </p:sp>
        <p:sp>
          <p:nvSpPr>
            <p:cNvPr id="120" name="Rectangle 227"/>
            <p:cNvSpPr>
              <a:spLocks noChangeArrowheads="1"/>
            </p:cNvSpPr>
            <p:nvPr/>
          </p:nvSpPr>
          <p:spPr bwMode="auto">
            <a:xfrm>
              <a:off x="6313517" y="22129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71.0</a:t>
              </a:r>
            </a:p>
          </p:txBody>
        </p:sp>
        <p:sp>
          <p:nvSpPr>
            <p:cNvPr id="121" name="Rectangle 226"/>
            <p:cNvSpPr>
              <a:spLocks noChangeArrowheads="1"/>
            </p:cNvSpPr>
            <p:nvPr/>
          </p:nvSpPr>
          <p:spPr bwMode="auto">
            <a:xfrm>
              <a:off x="5678517" y="2212992"/>
              <a:ext cx="635000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70.0</a:t>
              </a: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5041929" y="22129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69.5</a:t>
              </a:r>
            </a:p>
          </p:txBody>
        </p:sp>
        <p:sp>
          <p:nvSpPr>
            <p:cNvPr id="123" name="Rectangle 224"/>
            <p:cNvSpPr>
              <a:spLocks noChangeArrowheads="1"/>
            </p:cNvSpPr>
            <p:nvPr/>
          </p:nvSpPr>
          <p:spPr bwMode="auto">
            <a:xfrm>
              <a:off x="4405342" y="2212992"/>
              <a:ext cx="636588" cy="2603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63.0</a:t>
              </a:r>
            </a:p>
          </p:txBody>
        </p:sp>
        <p:sp>
          <p:nvSpPr>
            <p:cNvPr id="124" name="Rectangle 223"/>
            <p:cNvSpPr>
              <a:spLocks noChangeArrowheads="1"/>
            </p:cNvSpPr>
            <p:nvPr/>
          </p:nvSpPr>
          <p:spPr bwMode="auto">
            <a:xfrm>
              <a:off x="3889404" y="2212992"/>
              <a:ext cx="515938" cy="5207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</a:p>
          </p:txBody>
        </p:sp>
        <p:sp>
          <p:nvSpPr>
            <p:cNvPr id="125" name="Rectangle 222"/>
            <p:cNvSpPr>
              <a:spLocks noChangeArrowheads="1"/>
            </p:cNvSpPr>
            <p:nvPr/>
          </p:nvSpPr>
          <p:spPr bwMode="auto">
            <a:xfrm>
              <a:off x="8221692" y="1573230"/>
              <a:ext cx="63658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91</a:t>
              </a:r>
            </a:p>
          </p:txBody>
        </p:sp>
        <p:sp>
          <p:nvSpPr>
            <p:cNvPr id="126" name="Rectangle 221"/>
            <p:cNvSpPr>
              <a:spLocks noChangeArrowheads="1"/>
            </p:cNvSpPr>
            <p:nvPr/>
          </p:nvSpPr>
          <p:spPr bwMode="auto">
            <a:xfrm>
              <a:off x="7586692" y="1573230"/>
              <a:ext cx="635000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84</a:t>
              </a:r>
            </a:p>
          </p:txBody>
        </p:sp>
        <p:sp>
          <p:nvSpPr>
            <p:cNvPr id="127" name="Rectangle 220"/>
            <p:cNvSpPr>
              <a:spLocks noChangeArrowheads="1"/>
            </p:cNvSpPr>
            <p:nvPr/>
          </p:nvSpPr>
          <p:spPr bwMode="auto">
            <a:xfrm>
              <a:off x="6950104" y="1573230"/>
              <a:ext cx="63658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80</a:t>
              </a:r>
            </a:p>
          </p:txBody>
        </p:sp>
        <p:sp>
          <p:nvSpPr>
            <p:cNvPr id="128" name="Rectangle 219"/>
            <p:cNvSpPr>
              <a:spLocks noChangeArrowheads="1"/>
            </p:cNvSpPr>
            <p:nvPr/>
          </p:nvSpPr>
          <p:spPr bwMode="auto">
            <a:xfrm>
              <a:off x="6313517" y="1573230"/>
              <a:ext cx="63658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79</a:t>
              </a:r>
            </a:p>
          </p:txBody>
        </p:sp>
        <p:sp>
          <p:nvSpPr>
            <p:cNvPr id="129" name="Rectangle 218"/>
            <p:cNvSpPr>
              <a:spLocks noChangeArrowheads="1"/>
            </p:cNvSpPr>
            <p:nvPr/>
          </p:nvSpPr>
          <p:spPr bwMode="auto">
            <a:xfrm>
              <a:off x="5678517" y="1573230"/>
              <a:ext cx="635000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77</a:t>
              </a:r>
            </a:p>
          </p:txBody>
        </p:sp>
        <p:sp>
          <p:nvSpPr>
            <p:cNvPr id="130" name="Rectangle 217"/>
            <p:cNvSpPr>
              <a:spLocks noChangeArrowheads="1"/>
            </p:cNvSpPr>
            <p:nvPr/>
          </p:nvSpPr>
          <p:spPr bwMode="auto">
            <a:xfrm>
              <a:off x="5041929" y="1573230"/>
              <a:ext cx="63658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76</a:t>
              </a:r>
            </a:p>
          </p:txBody>
        </p:sp>
        <p:sp>
          <p:nvSpPr>
            <p:cNvPr id="131" name="Rectangle 216"/>
            <p:cNvSpPr>
              <a:spLocks noChangeArrowheads="1"/>
            </p:cNvSpPr>
            <p:nvPr/>
          </p:nvSpPr>
          <p:spPr bwMode="auto">
            <a:xfrm>
              <a:off x="4405342" y="1573230"/>
              <a:ext cx="63658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63</a:t>
              </a:r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3889404" y="1573230"/>
              <a:ext cx="515938" cy="6397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 algn="just"/>
              <a:r>
                <a:rPr lang="en-US" altLang="ko-KR" sz="11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  </a:t>
              </a:r>
              <a:r>
                <a:rPr lang="en-US" altLang="ko-KR" sz="12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  x</a:t>
              </a:r>
              <a:r>
                <a:rPr lang="en-US" altLang="ko-KR" sz="1200" b="1" i="1" baseline="-250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1</a:t>
              </a:r>
            </a:p>
            <a:p>
              <a:pPr algn="just"/>
              <a:r>
                <a:rPr lang="en-US" altLang="ko-KR" sz="12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      </a:t>
              </a:r>
            </a:p>
            <a:p>
              <a:pPr algn="just" eaLnBrk="0" latinLnBrk="0" hangingPunct="0"/>
              <a:r>
                <a:rPr lang="en-US" altLang="ko-KR" sz="12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 x</a:t>
              </a:r>
              <a:r>
                <a:rPr lang="en-US" altLang="ko-KR" sz="1200" b="1" i="1" baseline="-25000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2</a:t>
              </a:r>
              <a:r>
                <a:rPr lang="en-US" altLang="ko-KR" sz="1200" b="1" i="1">
                  <a:solidFill>
                    <a:schemeClr val="tx2"/>
                  </a:solidFill>
                  <a:latin typeface="Book Antiqua" pitchFamily="18" charset="0"/>
                  <a:ea typeface="굴림" pitchFamily="50" charset="-127"/>
                </a:rPr>
                <a:t>    </a:t>
              </a:r>
              <a:endParaRPr lang="en-US" altLang="ko-KR" sz="1100" b="1" i="1">
                <a:solidFill>
                  <a:schemeClr val="tx2"/>
                </a:solidFill>
                <a:latin typeface="Book Antiqua" pitchFamily="18" charset="0"/>
                <a:ea typeface="굴림" pitchFamily="50" charset="-127"/>
              </a:endParaRPr>
            </a:p>
          </p:txBody>
        </p:sp>
        <p:sp>
          <p:nvSpPr>
            <p:cNvPr id="133" name="Line 346"/>
            <p:cNvSpPr>
              <a:spLocks noChangeShapeType="1"/>
            </p:cNvSpPr>
            <p:nvPr/>
          </p:nvSpPr>
          <p:spPr bwMode="auto">
            <a:xfrm>
              <a:off x="5041929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4" name="Line 349"/>
            <p:cNvSpPr>
              <a:spLocks noChangeShapeType="1"/>
            </p:cNvSpPr>
            <p:nvPr/>
          </p:nvSpPr>
          <p:spPr bwMode="auto">
            <a:xfrm>
              <a:off x="5678517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5" name="Line 352"/>
            <p:cNvSpPr>
              <a:spLocks noChangeShapeType="1"/>
            </p:cNvSpPr>
            <p:nvPr/>
          </p:nvSpPr>
          <p:spPr bwMode="auto">
            <a:xfrm>
              <a:off x="6313517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6" name="Line 355"/>
            <p:cNvSpPr>
              <a:spLocks noChangeShapeType="1"/>
            </p:cNvSpPr>
            <p:nvPr/>
          </p:nvSpPr>
          <p:spPr bwMode="auto">
            <a:xfrm>
              <a:off x="6950104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7" name="Line 358"/>
            <p:cNvSpPr>
              <a:spLocks noChangeShapeType="1"/>
            </p:cNvSpPr>
            <p:nvPr/>
          </p:nvSpPr>
          <p:spPr bwMode="auto">
            <a:xfrm>
              <a:off x="7586692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8" name="Line 361"/>
            <p:cNvSpPr>
              <a:spLocks noChangeShapeType="1"/>
            </p:cNvSpPr>
            <p:nvPr/>
          </p:nvSpPr>
          <p:spPr bwMode="auto">
            <a:xfrm>
              <a:off x="8221692" y="1573230"/>
              <a:ext cx="0" cy="4284662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39" name="Line 365"/>
            <p:cNvSpPr>
              <a:spLocks noChangeShapeType="1"/>
            </p:cNvSpPr>
            <p:nvPr/>
          </p:nvSpPr>
          <p:spPr bwMode="auto">
            <a:xfrm>
              <a:off x="3889404" y="27336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0" name="Line 372"/>
            <p:cNvSpPr>
              <a:spLocks noChangeShapeType="1"/>
            </p:cNvSpPr>
            <p:nvPr/>
          </p:nvSpPr>
          <p:spPr bwMode="auto">
            <a:xfrm>
              <a:off x="4405342" y="24733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141" name="Line 438"/>
            <p:cNvSpPr>
              <a:spLocks noChangeShapeType="1"/>
            </p:cNvSpPr>
            <p:nvPr/>
          </p:nvSpPr>
          <p:spPr bwMode="auto">
            <a:xfrm>
              <a:off x="3889404" y="32543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2" name="Line 445"/>
            <p:cNvSpPr>
              <a:spLocks noChangeShapeType="1"/>
            </p:cNvSpPr>
            <p:nvPr/>
          </p:nvSpPr>
          <p:spPr bwMode="auto">
            <a:xfrm>
              <a:off x="4405342" y="29940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143" name="Line 511"/>
            <p:cNvSpPr>
              <a:spLocks noChangeShapeType="1"/>
            </p:cNvSpPr>
            <p:nvPr/>
          </p:nvSpPr>
          <p:spPr bwMode="auto">
            <a:xfrm>
              <a:off x="3889404" y="37750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4" name="Line 518"/>
            <p:cNvSpPr>
              <a:spLocks noChangeShapeType="1"/>
            </p:cNvSpPr>
            <p:nvPr/>
          </p:nvSpPr>
          <p:spPr bwMode="auto">
            <a:xfrm>
              <a:off x="4405342" y="35147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145" name="Line 584"/>
            <p:cNvSpPr>
              <a:spLocks noChangeShapeType="1"/>
            </p:cNvSpPr>
            <p:nvPr/>
          </p:nvSpPr>
          <p:spPr bwMode="auto">
            <a:xfrm>
              <a:off x="3889404" y="42957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6" name="Line 591"/>
            <p:cNvSpPr>
              <a:spLocks noChangeShapeType="1"/>
            </p:cNvSpPr>
            <p:nvPr/>
          </p:nvSpPr>
          <p:spPr bwMode="auto">
            <a:xfrm>
              <a:off x="4405342" y="40354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rgbClr val="0066FF"/>
                </a:solidFill>
                <a:latin typeface="Book Antiqua" pitchFamily="18" charset="0"/>
              </a:endParaRPr>
            </a:p>
          </p:txBody>
        </p:sp>
        <p:sp>
          <p:nvSpPr>
            <p:cNvPr id="147" name="Line 657"/>
            <p:cNvSpPr>
              <a:spLocks noChangeShapeType="1"/>
            </p:cNvSpPr>
            <p:nvPr/>
          </p:nvSpPr>
          <p:spPr bwMode="auto">
            <a:xfrm>
              <a:off x="3889404" y="48164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48" name="Line 664"/>
            <p:cNvSpPr>
              <a:spLocks noChangeShapeType="1"/>
            </p:cNvSpPr>
            <p:nvPr/>
          </p:nvSpPr>
          <p:spPr bwMode="auto">
            <a:xfrm>
              <a:off x="4405342" y="45561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rgbClr val="0066FF"/>
                </a:solidFill>
                <a:latin typeface="Book Antiqua" pitchFamily="18" charset="0"/>
              </a:endParaRPr>
            </a:p>
          </p:txBody>
        </p:sp>
        <p:sp>
          <p:nvSpPr>
            <p:cNvPr id="149" name="Line 730"/>
            <p:cNvSpPr>
              <a:spLocks noChangeShapeType="1"/>
            </p:cNvSpPr>
            <p:nvPr/>
          </p:nvSpPr>
          <p:spPr bwMode="auto">
            <a:xfrm>
              <a:off x="3889404" y="5337192"/>
              <a:ext cx="4968875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0" name="Line 737"/>
            <p:cNvSpPr>
              <a:spLocks noChangeShapeType="1"/>
            </p:cNvSpPr>
            <p:nvPr/>
          </p:nvSpPr>
          <p:spPr bwMode="auto">
            <a:xfrm>
              <a:off x="4405342" y="50768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rgbClr val="0066FF"/>
                </a:solidFill>
                <a:latin typeface="Book Antiqua" pitchFamily="18" charset="0"/>
              </a:endParaRPr>
            </a:p>
          </p:txBody>
        </p:sp>
        <p:sp>
          <p:nvSpPr>
            <p:cNvPr id="151" name="Line 809"/>
            <p:cNvSpPr>
              <a:spLocks noChangeShapeType="1"/>
            </p:cNvSpPr>
            <p:nvPr/>
          </p:nvSpPr>
          <p:spPr bwMode="auto">
            <a:xfrm>
              <a:off x="4405342" y="5597542"/>
              <a:ext cx="4452938" cy="0"/>
            </a:xfrm>
            <a:prstGeom prst="line">
              <a:avLst/>
            </a:prstGeom>
            <a:noFill/>
            <a:ln w="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rgbClr val="0066FF"/>
                </a:solidFill>
                <a:latin typeface="Book Antiqua" pitchFamily="18" charset="0"/>
              </a:endParaRPr>
            </a:p>
          </p:txBody>
        </p:sp>
        <p:sp>
          <p:nvSpPr>
            <p:cNvPr id="152" name="Line 335"/>
            <p:cNvSpPr>
              <a:spLocks noChangeShapeType="1"/>
            </p:cNvSpPr>
            <p:nvPr/>
          </p:nvSpPr>
          <p:spPr bwMode="auto">
            <a:xfrm>
              <a:off x="3889404" y="1573230"/>
              <a:ext cx="496887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3" name="Line 337"/>
            <p:cNvSpPr>
              <a:spLocks noChangeShapeType="1"/>
            </p:cNvSpPr>
            <p:nvPr/>
          </p:nvSpPr>
          <p:spPr bwMode="auto">
            <a:xfrm>
              <a:off x="3889404" y="1573230"/>
              <a:ext cx="0" cy="428466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4" name="Line 338"/>
            <p:cNvSpPr>
              <a:spLocks noChangeShapeType="1"/>
            </p:cNvSpPr>
            <p:nvPr/>
          </p:nvSpPr>
          <p:spPr bwMode="auto">
            <a:xfrm>
              <a:off x="8858279" y="1573230"/>
              <a:ext cx="0" cy="428466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5" name="Line 336"/>
            <p:cNvSpPr>
              <a:spLocks noChangeShapeType="1"/>
            </p:cNvSpPr>
            <p:nvPr/>
          </p:nvSpPr>
          <p:spPr bwMode="auto">
            <a:xfrm>
              <a:off x="3889404" y="5857892"/>
              <a:ext cx="496887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6" name="Line 341"/>
            <p:cNvSpPr>
              <a:spLocks noChangeShapeType="1"/>
            </p:cNvSpPr>
            <p:nvPr/>
          </p:nvSpPr>
          <p:spPr bwMode="auto">
            <a:xfrm>
              <a:off x="3889404" y="2212992"/>
              <a:ext cx="4968875" cy="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7" name="Line 343"/>
            <p:cNvSpPr>
              <a:spLocks noChangeShapeType="1"/>
            </p:cNvSpPr>
            <p:nvPr/>
          </p:nvSpPr>
          <p:spPr bwMode="auto">
            <a:xfrm>
              <a:off x="4405342" y="1573230"/>
              <a:ext cx="0" cy="428466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158" name="Line 972"/>
            <p:cNvSpPr>
              <a:spLocks noChangeShapeType="1"/>
            </p:cNvSpPr>
            <p:nvPr/>
          </p:nvSpPr>
          <p:spPr bwMode="auto">
            <a:xfrm>
              <a:off x="3889404" y="1573230"/>
              <a:ext cx="515938" cy="639762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i="1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12360</TotalTime>
  <Words>2883</Words>
  <Application>Microsoft Office PowerPoint</Application>
  <PresentationFormat>화면 슬라이드 쇼(4:3)</PresentationFormat>
  <Paragraphs>1016</Paragraphs>
  <Slides>45</Slides>
  <Notes>10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모양</vt:lpstr>
      <vt:lpstr>Equation</vt:lpstr>
      <vt:lpstr>MathType 6.0 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1379</cp:revision>
  <dcterms:created xsi:type="dcterms:W3CDTF">2009-03-10T04:11:20Z</dcterms:created>
  <dcterms:modified xsi:type="dcterms:W3CDTF">2016-03-13T23:58:53Z</dcterms:modified>
</cp:coreProperties>
</file>