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8" r:id="rId2"/>
    <p:sldId id="257" r:id="rId3"/>
    <p:sldId id="481" r:id="rId4"/>
    <p:sldId id="536" r:id="rId5"/>
    <p:sldId id="517" r:id="rId6"/>
    <p:sldId id="540" r:id="rId7"/>
    <p:sldId id="537" r:id="rId8"/>
    <p:sldId id="538" r:id="rId9"/>
    <p:sldId id="539" r:id="rId10"/>
    <p:sldId id="482" r:id="rId11"/>
    <p:sldId id="300" r:id="rId12"/>
    <p:sldId id="547" r:id="rId13"/>
    <p:sldId id="541" r:id="rId14"/>
    <p:sldId id="542" r:id="rId15"/>
    <p:sldId id="543" r:id="rId16"/>
    <p:sldId id="544" r:id="rId17"/>
    <p:sldId id="545" r:id="rId18"/>
    <p:sldId id="546" r:id="rId19"/>
    <p:sldId id="518" r:id="rId20"/>
    <p:sldId id="467" r:id="rId21"/>
    <p:sldId id="468" r:id="rId22"/>
    <p:sldId id="469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470" r:id="rId33"/>
    <p:sldId id="557" r:id="rId34"/>
    <p:sldId id="558" r:id="rId35"/>
    <p:sldId id="484" r:id="rId36"/>
    <p:sldId id="485" r:id="rId37"/>
    <p:sldId id="327" r:id="rId38"/>
    <p:sldId id="559" r:id="rId39"/>
    <p:sldId id="560" r:id="rId40"/>
    <p:sldId id="561" r:id="rId41"/>
    <p:sldId id="329" r:id="rId42"/>
    <p:sldId id="261" r:id="rId43"/>
    <p:sldId id="341" r:id="rId44"/>
    <p:sldId id="342" r:id="rId45"/>
    <p:sldId id="343" r:id="rId46"/>
    <p:sldId id="499" r:id="rId47"/>
    <p:sldId id="344" r:id="rId48"/>
    <p:sldId id="486" r:id="rId49"/>
    <p:sldId id="487" r:id="rId50"/>
    <p:sldId id="581" r:id="rId51"/>
    <p:sldId id="582" r:id="rId52"/>
    <p:sldId id="583" r:id="rId53"/>
    <p:sldId id="584" r:id="rId54"/>
    <p:sldId id="585" r:id="rId55"/>
    <p:sldId id="345" r:id="rId56"/>
    <p:sldId id="413" r:id="rId57"/>
    <p:sldId id="414" r:id="rId58"/>
    <p:sldId id="471" r:id="rId59"/>
    <p:sldId id="405" r:id="rId60"/>
    <p:sldId id="568" r:id="rId61"/>
    <p:sldId id="569" r:id="rId62"/>
    <p:sldId id="576" r:id="rId63"/>
    <p:sldId id="575" r:id="rId64"/>
    <p:sldId id="579" r:id="rId65"/>
    <p:sldId id="580" r:id="rId66"/>
    <p:sldId id="577" r:id="rId67"/>
    <p:sldId id="578" r:id="rId68"/>
    <p:sldId id="570" r:id="rId69"/>
    <p:sldId id="571" r:id="rId70"/>
    <p:sldId id="572" r:id="rId71"/>
    <p:sldId id="466" r:id="rId7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6FF"/>
    <a:srgbClr val="FF66FF"/>
    <a:srgbClr val="63C7F9"/>
    <a:srgbClr val="777777"/>
    <a:srgbClr val="99FF33"/>
    <a:srgbClr val="75FB78"/>
    <a:srgbClr val="FFFFFF"/>
    <a:srgbClr val="C0F3F4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90.wmf"/><Relationship Id="rId1" Type="http://schemas.openxmlformats.org/officeDocument/2006/relationships/image" Target="../media/image118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9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4" Type="http://schemas.openxmlformats.org/officeDocument/2006/relationships/image" Target="../media/image21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7" Type="http://schemas.openxmlformats.org/officeDocument/2006/relationships/image" Target="../media/image234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4" Type="http://schemas.openxmlformats.org/officeDocument/2006/relationships/image" Target="../media/image266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10" Type="http://schemas.openxmlformats.org/officeDocument/2006/relationships/image" Target="../media/image283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58.wmf"/><Relationship Id="rId7" Type="http://schemas.openxmlformats.org/officeDocument/2006/relationships/image" Target="../media/image300.wmf"/><Relationship Id="rId2" Type="http://schemas.openxmlformats.org/officeDocument/2006/relationships/image" Target="../media/image60.wmf"/><Relationship Id="rId1" Type="http://schemas.openxmlformats.org/officeDocument/2006/relationships/image" Target="../media/image297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10" Type="http://schemas.openxmlformats.org/officeDocument/2006/relationships/image" Target="../media/image303.wmf"/><Relationship Id="rId4" Type="http://schemas.openxmlformats.org/officeDocument/2006/relationships/image" Target="../media/image59.wmf"/><Relationship Id="rId9" Type="http://schemas.openxmlformats.org/officeDocument/2006/relationships/image" Target="../media/image302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7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9.wmf"/><Relationship Id="rId1" Type="http://schemas.openxmlformats.org/officeDocument/2006/relationships/image" Target="../media/image308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4" Type="http://schemas.openxmlformats.org/officeDocument/2006/relationships/image" Target="../media/image323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4" Type="http://schemas.openxmlformats.org/officeDocument/2006/relationships/image" Target="../media/image327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4" Type="http://schemas.openxmlformats.org/officeDocument/2006/relationships/image" Target="../media/image33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8.wmf"/><Relationship Id="rId1" Type="http://schemas.openxmlformats.org/officeDocument/2006/relationships/image" Target="../media/image3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5C3-06D7-48AA-BB59-C4D02DBCE520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9068-6ACB-4D7B-A9ED-F31C9B1B8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344C-5DAE-4DF6-88B7-D602B6715F54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69E3-AD45-41A0-BFEA-7DF9B651FC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985C16-EAA5-41BD-AA66-75C71ABF67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355B06-857A-457A-A8EF-8640FBB449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533A2-337E-416D-8D5F-D09ECA33B3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B0BE5C-6AE3-4694-AA8E-9A8B6FD3A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5EC257-CBA5-43CB-935D-989A5567D6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B5668-92CA-468B-8437-6A8D1A1C2F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9FADFF-4EFC-4F51-BFCF-73421D6348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5AF1E6-70E6-42BA-A884-07F5D600C5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7934AE-40BA-4301-A76A-039582DAF07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0A6E12-5C1B-46B0-975E-B2FF4D275E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233D8-D055-4C55-AFA8-33C195F227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26115F-1E2F-448A-9102-67BA2D5B5B5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44.png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5.bin"/><Relationship Id="rId3" Type="http://schemas.openxmlformats.org/officeDocument/2006/relationships/image" Target="../media/image3.emf"/><Relationship Id="rId21" Type="http://schemas.openxmlformats.org/officeDocument/2006/relationships/oleObject" Target="../embeddings/oleObject70.bin"/><Relationship Id="rId34" Type="http://schemas.openxmlformats.org/officeDocument/2006/relationships/oleObject" Target="../embeddings/oleObject83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9.bin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81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72.bin"/><Relationship Id="rId28" Type="http://schemas.openxmlformats.org/officeDocument/2006/relationships/oleObject" Target="../embeddings/oleObject77.bin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66.png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71.bin"/><Relationship Id="rId27" Type="http://schemas.openxmlformats.org/officeDocument/2006/relationships/oleObject" Target="../embeddings/oleObject76.bin"/><Relationship Id="rId30" Type="http://schemas.openxmlformats.org/officeDocument/2006/relationships/oleObject" Target="../embeddings/oleObject7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3.bin"/><Relationship Id="rId5" Type="http://schemas.openxmlformats.org/officeDocument/2006/relationships/oleObject" Target="../embeddings/oleObject162.bin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Relationship Id="rId9" Type="http://schemas.openxmlformats.org/officeDocument/2006/relationships/oleObject" Target="../embeddings/oleObject17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2.bin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1.bin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0.bin"/><Relationship Id="rId9" Type="http://schemas.openxmlformats.org/officeDocument/2006/relationships/oleObject" Target="../embeddings/oleObject18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90.bin"/><Relationship Id="rId5" Type="http://schemas.openxmlformats.org/officeDocument/2006/relationships/oleObject" Target="../embeddings/oleObject189.bin"/><Relationship Id="rId4" Type="http://schemas.openxmlformats.org/officeDocument/2006/relationships/oleObject" Target="../embeddings/oleObject18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94.bin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3.bin"/><Relationship Id="rId10" Type="http://schemas.openxmlformats.org/officeDocument/2006/relationships/oleObject" Target="../embeddings/oleObject198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19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01.bin"/><Relationship Id="rId5" Type="http://schemas.openxmlformats.org/officeDocument/2006/relationships/oleObject" Target="../embeddings/oleObject200.bin"/><Relationship Id="rId10" Type="http://schemas.openxmlformats.org/officeDocument/2006/relationships/oleObject" Target="../embeddings/oleObject205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20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07.bin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11.bin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" Type="http://schemas.openxmlformats.org/officeDocument/2006/relationships/oleObject" Target="../embeddings/oleObject212.bin"/><Relationship Id="rId9" Type="http://schemas.openxmlformats.org/officeDocument/2006/relationships/oleObject" Target="../embeddings/oleObject21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221.bin"/><Relationship Id="rId12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20.bin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19.bin"/><Relationship Id="rId10" Type="http://schemas.openxmlformats.org/officeDocument/2006/relationships/oleObject" Target="../embeddings/oleObject224.bin"/><Relationship Id="rId4" Type="http://schemas.openxmlformats.org/officeDocument/2006/relationships/oleObject" Target="../embeddings/oleObject218.bin"/><Relationship Id="rId9" Type="http://schemas.openxmlformats.org/officeDocument/2006/relationships/oleObject" Target="../embeddings/oleObject22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29.bin"/><Relationship Id="rId5" Type="http://schemas.openxmlformats.org/officeDocument/2006/relationships/oleObject" Target="../embeddings/oleObject228.bin"/><Relationship Id="rId10" Type="http://schemas.openxmlformats.org/officeDocument/2006/relationships/oleObject" Target="../embeddings/oleObject233.bin"/><Relationship Id="rId4" Type="http://schemas.openxmlformats.org/officeDocument/2006/relationships/oleObject" Target="../embeddings/oleObject227.bin"/><Relationship Id="rId9" Type="http://schemas.openxmlformats.org/officeDocument/2006/relationships/oleObject" Target="../embeddings/oleObject23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36.bin"/><Relationship Id="rId5" Type="http://schemas.openxmlformats.org/officeDocument/2006/relationships/oleObject" Target="../embeddings/oleObject235.bin"/><Relationship Id="rId4" Type="http://schemas.openxmlformats.org/officeDocument/2006/relationships/oleObject" Target="../embeddings/oleObject23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40.bin"/><Relationship Id="rId5" Type="http://schemas.openxmlformats.org/officeDocument/2006/relationships/oleObject" Target="../embeddings/oleObject239.bin"/><Relationship Id="rId4" Type="http://schemas.openxmlformats.org/officeDocument/2006/relationships/oleObject" Target="../embeddings/oleObject23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43.bin"/><Relationship Id="rId5" Type="http://schemas.openxmlformats.org/officeDocument/2006/relationships/oleObject" Target="../embeddings/oleObject242.bin"/><Relationship Id="rId4" Type="http://schemas.openxmlformats.org/officeDocument/2006/relationships/oleObject" Target="../embeddings/oleObject24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48.bin"/><Relationship Id="rId5" Type="http://schemas.openxmlformats.org/officeDocument/2006/relationships/oleObject" Target="../embeddings/oleObject247.bin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6.bin"/><Relationship Id="rId9" Type="http://schemas.openxmlformats.org/officeDocument/2006/relationships/oleObject" Target="../embeddings/oleObject25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55.bin"/><Relationship Id="rId5" Type="http://schemas.openxmlformats.org/officeDocument/2006/relationships/oleObject" Target="../embeddings/oleObject254.bin"/><Relationship Id="rId4" Type="http://schemas.openxmlformats.org/officeDocument/2006/relationships/oleObject" Target="../embeddings/oleObject253.bin"/><Relationship Id="rId9" Type="http://schemas.openxmlformats.org/officeDocument/2006/relationships/oleObject" Target="../embeddings/oleObject25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61.bin"/><Relationship Id="rId5" Type="http://schemas.openxmlformats.org/officeDocument/2006/relationships/oleObject" Target="../embeddings/oleObject260.bin"/><Relationship Id="rId4" Type="http://schemas.openxmlformats.org/officeDocument/2006/relationships/oleObject" Target="../embeddings/oleObject25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63.bin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26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68.bin"/><Relationship Id="rId5" Type="http://schemas.openxmlformats.org/officeDocument/2006/relationships/oleObject" Target="../embeddings/oleObject267.bin"/><Relationship Id="rId10" Type="http://schemas.openxmlformats.org/officeDocument/2006/relationships/oleObject" Target="../embeddings/oleObject271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27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74.bin"/><Relationship Id="rId12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73.bin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2.bin"/><Relationship Id="rId10" Type="http://schemas.openxmlformats.org/officeDocument/2006/relationships/oleObject" Target="../embeddings/oleObject277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27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81.bin"/><Relationship Id="rId5" Type="http://schemas.openxmlformats.org/officeDocument/2006/relationships/oleObject" Target="../embeddings/oleObject280.bin"/><Relationship Id="rId4" Type="http://schemas.openxmlformats.org/officeDocument/2006/relationships/image" Target="../media/image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oleObject" Target="../embeddings/oleObject285.bin"/><Relationship Id="rId4" Type="http://schemas.openxmlformats.org/officeDocument/2006/relationships/oleObject" Target="../embeddings/oleObject28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88.bin"/><Relationship Id="rId5" Type="http://schemas.openxmlformats.org/officeDocument/2006/relationships/oleObject" Target="../embeddings/oleObject287.bin"/><Relationship Id="rId4" Type="http://schemas.openxmlformats.org/officeDocument/2006/relationships/oleObject" Target="../embeddings/oleObject28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oleObject" Target="../embeddings/oleObject299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293.bin"/><Relationship Id="rId12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4.png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2.bin"/><Relationship Id="rId10" Type="http://schemas.openxmlformats.org/officeDocument/2006/relationships/oleObject" Target="../embeddings/oleObject296.bin"/><Relationship Id="rId4" Type="http://schemas.openxmlformats.org/officeDocument/2006/relationships/oleObject" Target="../embeddings/oleObject291.bin"/><Relationship Id="rId9" Type="http://schemas.openxmlformats.org/officeDocument/2006/relationships/oleObject" Target="../embeddings/oleObject295.bin"/><Relationship Id="rId14" Type="http://schemas.openxmlformats.org/officeDocument/2006/relationships/oleObject" Target="../embeddings/oleObject30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03.bin"/><Relationship Id="rId5" Type="http://schemas.openxmlformats.org/officeDocument/2006/relationships/oleObject" Target="../embeddings/oleObject302.bin"/><Relationship Id="rId10" Type="http://schemas.openxmlformats.org/officeDocument/2006/relationships/oleObject" Target="../embeddings/oleObject307.bin"/><Relationship Id="rId4" Type="http://schemas.openxmlformats.org/officeDocument/2006/relationships/oleObject" Target="../embeddings/oleObject301.bin"/><Relationship Id="rId9" Type="http://schemas.openxmlformats.org/officeDocument/2006/relationships/oleObject" Target="../embeddings/oleObject306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10.bin"/><Relationship Id="rId5" Type="http://schemas.openxmlformats.org/officeDocument/2006/relationships/oleObject" Target="../embeddings/oleObject309.bin"/><Relationship Id="rId4" Type="http://schemas.openxmlformats.org/officeDocument/2006/relationships/oleObject" Target="../embeddings/oleObject30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oleObject" Target="../embeddings/oleObject322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316.bin"/><Relationship Id="rId12" Type="http://schemas.openxmlformats.org/officeDocument/2006/relationships/oleObject" Target="../embeddings/oleObject3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315.bin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4.bin"/><Relationship Id="rId10" Type="http://schemas.openxmlformats.org/officeDocument/2006/relationships/oleObject" Target="../embeddings/oleObject319.bin"/><Relationship Id="rId4" Type="http://schemas.openxmlformats.org/officeDocument/2006/relationships/oleObject" Target="../embeddings/oleObject313.bin"/><Relationship Id="rId9" Type="http://schemas.openxmlformats.org/officeDocument/2006/relationships/oleObject" Target="../embeddings/oleObject3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25.bin"/><Relationship Id="rId5" Type="http://schemas.openxmlformats.org/officeDocument/2006/relationships/oleObject" Target="../embeddings/oleObject324.bin"/><Relationship Id="rId4" Type="http://schemas.openxmlformats.org/officeDocument/2006/relationships/oleObject" Target="../embeddings/oleObject32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oleObject" Target="../embeddings/oleObject32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5" Type="http://schemas.openxmlformats.org/officeDocument/2006/relationships/oleObject" Target="../embeddings/oleObject328.bin"/><Relationship Id="rId4" Type="http://schemas.openxmlformats.org/officeDocument/2006/relationships/oleObject" Target="../embeddings/oleObject32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5" Type="http://schemas.openxmlformats.org/officeDocument/2006/relationships/oleObject" Target="../embeddings/oleObject330.bin"/><Relationship Id="rId4" Type="http://schemas.openxmlformats.org/officeDocument/2006/relationships/oleObject" Target="../embeddings/oleObject329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5" Type="http://schemas.openxmlformats.org/officeDocument/2006/relationships/oleObject" Target="../embeddings/oleObject332.bin"/><Relationship Id="rId4" Type="http://schemas.openxmlformats.org/officeDocument/2006/relationships/oleObject" Target="../embeddings/oleObject33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3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35.bin"/><Relationship Id="rId5" Type="http://schemas.openxmlformats.org/officeDocument/2006/relationships/oleObject" Target="../embeddings/oleObject334.bin"/><Relationship Id="rId4" Type="http://schemas.openxmlformats.org/officeDocument/2006/relationships/oleObject" Target="../embeddings/oleObject333.bin"/><Relationship Id="rId9" Type="http://schemas.openxmlformats.org/officeDocument/2006/relationships/oleObject" Target="../embeddings/oleObject338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3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41.bin"/><Relationship Id="rId5" Type="http://schemas.openxmlformats.org/officeDocument/2006/relationships/oleObject" Target="../embeddings/oleObject340.bin"/><Relationship Id="rId4" Type="http://schemas.openxmlformats.org/officeDocument/2006/relationships/oleObject" Target="../embeddings/oleObject339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45.bin"/><Relationship Id="rId5" Type="http://schemas.openxmlformats.org/officeDocument/2006/relationships/oleObject" Target="../embeddings/oleObject344.bin"/><Relationship Id="rId4" Type="http://schemas.openxmlformats.org/officeDocument/2006/relationships/oleObject" Target="../embeddings/oleObject343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3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49.bin"/><Relationship Id="rId5" Type="http://schemas.openxmlformats.org/officeDocument/2006/relationships/oleObject" Target="../embeddings/oleObject348.bin"/><Relationship Id="rId4" Type="http://schemas.openxmlformats.org/officeDocument/2006/relationships/oleObject" Target="../embeddings/oleObject347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5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353.bin"/><Relationship Id="rId5" Type="http://schemas.openxmlformats.org/officeDocument/2006/relationships/oleObject" Target="../embeddings/oleObject352.bin"/><Relationship Id="rId4" Type="http://schemas.openxmlformats.org/officeDocument/2006/relationships/oleObject" Target="../embeddings/oleObject3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5" Type="http://schemas.openxmlformats.org/officeDocument/2006/relationships/oleObject" Target="../embeddings/oleObject357.bin"/><Relationship Id="rId4" Type="http://schemas.openxmlformats.org/officeDocument/2006/relationships/oleObject" Target="../embeddings/oleObject356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647" y="3000372"/>
            <a:ext cx="4857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8.1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점추정과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 구간추정</a:t>
            </a:r>
            <a:endParaRPr lang="en-US" altLang="ko-K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8.2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모평균의 구간추정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8.3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모비율과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모분산의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 구간추정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8.4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표본의 크기</a:t>
            </a:r>
            <a:endParaRPr lang="ko-KR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571480"/>
            <a:ext cx="8643998" cy="2143140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morning" dir="t"/>
          </a:scene3d>
          <a:sp3d contourW="38100" prstMaterial="dkEdge">
            <a:bevelT prst="angle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00547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제</a:t>
            </a:r>
            <a:r>
              <a:rPr lang="en-US" altLang="ko-KR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8</a:t>
            </a:r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장  추정</a:t>
            </a:r>
            <a:endParaRPr lang="ko-KR" alt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1977191" y="723012"/>
            <a:ext cx="5166577" cy="3706120"/>
            <a:chOff x="1334249" y="827786"/>
            <a:chExt cx="5166577" cy="3706120"/>
          </a:xfrm>
        </p:grpSpPr>
        <p:pic>
          <p:nvPicPr>
            <p:cNvPr id="99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4249" y="1265313"/>
              <a:ext cx="4964539" cy="3020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02" name="Object 3"/>
            <p:cNvGraphicFramePr>
              <a:graphicFrameLocks noChangeAspect="1"/>
            </p:cNvGraphicFramePr>
            <p:nvPr/>
          </p:nvGraphicFramePr>
          <p:xfrm>
            <a:off x="3714744" y="4286256"/>
            <a:ext cx="180975" cy="247650"/>
          </p:xfrm>
          <a:graphic>
            <a:graphicData uri="http://schemas.openxmlformats.org/presentationml/2006/ole">
              <p:oleObj spid="_x0000_s518162" name="Equation" r:id="rId5" imgW="126720" imgH="177480" progId="Equation.DSMT4">
                <p:embed/>
              </p:oleObj>
            </a:graphicData>
          </a:graphic>
        </p:graphicFrame>
        <p:graphicFrame>
          <p:nvGraphicFramePr>
            <p:cNvPr id="103" name="Object 4"/>
            <p:cNvGraphicFramePr>
              <a:graphicFrameLocks noChangeAspect="1"/>
            </p:cNvGraphicFramePr>
            <p:nvPr/>
          </p:nvGraphicFramePr>
          <p:xfrm>
            <a:off x="4000496" y="1357298"/>
            <a:ext cx="290512" cy="352425"/>
          </p:xfrm>
          <a:graphic>
            <a:graphicData uri="http://schemas.openxmlformats.org/presentationml/2006/ole">
              <p:oleObj spid="_x0000_s518163" name="Equation" r:id="rId6" imgW="203040" imgH="253800" progId="Equation.DSMT4">
                <p:embed/>
              </p:oleObj>
            </a:graphicData>
          </a:graphic>
        </p:graphicFrame>
        <p:sp>
          <p:nvSpPr>
            <p:cNvPr id="109" name="TextBox 108"/>
            <p:cNvSpPr txBox="1"/>
            <p:nvPr/>
          </p:nvSpPr>
          <p:spPr>
            <a:xfrm>
              <a:off x="4171023" y="1372410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의 확률분포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110" name="Object 4"/>
            <p:cNvGraphicFramePr>
              <a:graphicFrameLocks noChangeAspect="1"/>
            </p:cNvGraphicFramePr>
            <p:nvPr/>
          </p:nvGraphicFramePr>
          <p:xfrm>
            <a:off x="4514935" y="1745310"/>
            <a:ext cx="309563" cy="352425"/>
          </p:xfrm>
          <a:graphic>
            <a:graphicData uri="http://schemas.openxmlformats.org/presentationml/2006/ole">
              <p:oleObj spid="_x0000_s518164" name="Equation" r:id="rId7" imgW="215640" imgH="253800" progId="Equation.DSMT4">
                <p:embed/>
              </p:oleObj>
            </a:graphicData>
          </a:graphic>
        </p:graphicFrame>
        <p:sp>
          <p:nvSpPr>
            <p:cNvPr id="111" name="TextBox 110"/>
            <p:cNvSpPr txBox="1"/>
            <p:nvPr/>
          </p:nvSpPr>
          <p:spPr>
            <a:xfrm>
              <a:off x="4694328" y="1791540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>
                      <a:lumMod val="50000"/>
                    </a:schemeClr>
                  </a:solidFill>
                </a:rPr>
                <a:t>의 확률분포</a:t>
              </a:r>
              <a:endParaRPr lang="ko-KR" altLang="en-US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 rot="10800000" flipV="1">
              <a:off x="3908510" y="1928802"/>
              <a:ext cx="571504" cy="285752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3" name="Object 4"/>
            <p:cNvGraphicFramePr>
              <a:graphicFrameLocks noChangeAspect="1"/>
            </p:cNvGraphicFramePr>
            <p:nvPr/>
          </p:nvGraphicFramePr>
          <p:xfrm>
            <a:off x="4535483" y="2428868"/>
            <a:ext cx="309563" cy="352425"/>
          </p:xfrm>
          <a:graphic>
            <a:graphicData uri="http://schemas.openxmlformats.org/presentationml/2006/ole">
              <p:oleObj spid="_x0000_s518165" name="Equation" r:id="rId8" imgW="215640" imgH="253800" progId="Equation.DSMT4">
                <p:embed/>
              </p:oleObj>
            </a:graphicData>
          </a:graphic>
        </p:graphicFrame>
        <p:sp>
          <p:nvSpPr>
            <p:cNvPr id="114" name="TextBox 113"/>
            <p:cNvSpPr txBox="1"/>
            <p:nvPr/>
          </p:nvSpPr>
          <p:spPr>
            <a:xfrm>
              <a:off x="4714876" y="2475098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>
                      <a:lumMod val="50000"/>
                    </a:schemeClr>
                  </a:solidFill>
                </a:rPr>
                <a:t>의 확률분포</a:t>
              </a:r>
              <a:endParaRPr lang="ko-KR" altLang="en-US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5" name="직선 화살표 연결선 114"/>
            <p:cNvCxnSpPr/>
            <p:nvPr/>
          </p:nvCxnSpPr>
          <p:spPr>
            <a:xfrm rot="10800000" flipV="1">
              <a:off x="3929058" y="2612360"/>
              <a:ext cx="571504" cy="28575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6" name="Object 4"/>
            <p:cNvGraphicFramePr>
              <a:graphicFrameLocks noChangeAspect="1"/>
            </p:cNvGraphicFramePr>
            <p:nvPr/>
          </p:nvGraphicFramePr>
          <p:xfrm>
            <a:off x="4786314" y="3520986"/>
            <a:ext cx="309563" cy="352425"/>
          </p:xfrm>
          <a:graphic>
            <a:graphicData uri="http://schemas.openxmlformats.org/presentationml/2006/ole">
              <p:oleObj spid="_x0000_s518166" name="Equation" r:id="rId9" imgW="215640" imgH="253800" progId="Equation.DSMT4">
                <p:embed/>
              </p:oleObj>
            </a:graphicData>
          </a:graphic>
        </p:graphicFrame>
        <p:sp>
          <p:nvSpPr>
            <p:cNvPr id="117" name="TextBox 116"/>
            <p:cNvSpPr txBox="1"/>
            <p:nvPr/>
          </p:nvSpPr>
          <p:spPr>
            <a:xfrm>
              <a:off x="4965707" y="3567216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>
                      <a:lumMod val="50000"/>
                    </a:schemeClr>
                  </a:solidFill>
                </a:rPr>
                <a:t>의 확률분포</a:t>
              </a:r>
              <a:endParaRPr lang="ko-KR" altLang="en-US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929058" y="82778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Book Antiqua" pitchFamily="18" charset="0"/>
                </a:rPr>
                <a:t>유효추정량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dirty="0" smtClean="0">
                  <a:latin typeface="Book Antiqua" pitchFamily="18" charset="0"/>
                </a:rPr>
                <a:t>: 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518167" name="Object 23"/>
            <p:cNvGraphicFramePr>
              <a:graphicFrameLocks noChangeAspect="1"/>
            </p:cNvGraphicFramePr>
            <p:nvPr/>
          </p:nvGraphicFramePr>
          <p:xfrm>
            <a:off x="5357818" y="861997"/>
            <a:ext cx="290512" cy="352425"/>
          </p:xfrm>
          <a:graphic>
            <a:graphicData uri="http://schemas.openxmlformats.org/presentationml/2006/ole">
              <p:oleObj spid="_x0000_s518167" name="Equation" r:id="rId10" imgW="203040" imgH="253800" progId="Equation.DSMT4">
                <p:embed/>
              </p:oleObj>
            </a:graphicData>
          </a:graphic>
        </p:graphicFrame>
        <p:cxnSp>
          <p:nvCxnSpPr>
            <p:cNvPr id="124" name="직선 연결선 123"/>
            <p:cNvCxnSpPr/>
            <p:nvPr/>
          </p:nvCxnSpPr>
          <p:spPr>
            <a:xfrm rot="5400000" flipH="1" flipV="1">
              <a:off x="2316011" y="2786058"/>
              <a:ext cx="3000396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1428728" y="4265708"/>
              <a:ext cx="5072098" cy="158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714348" y="4791686"/>
            <a:ext cx="7858180" cy="923330"/>
            <a:chOff x="714348" y="4497181"/>
            <a:chExt cx="7858180" cy="923330"/>
          </a:xfrm>
        </p:grpSpPr>
        <p:sp>
          <p:nvSpPr>
            <p:cNvPr id="128" name="TextBox 127"/>
            <p:cNvSpPr txBox="1"/>
            <p:nvPr/>
          </p:nvSpPr>
          <p:spPr>
            <a:xfrm>
              <a:off x="714348" y="4497181"/>
              <a:ext cx="7858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latin typeface="Book Antiqua" pitchFamily="18" charset="0"/>
                </a:rPr>
                <a:t>[Note]</a:t>
              </a:r>
            </a:p>
            <a:p>
              <a:r>
                <a:rPr lang="en-US" altLang="ko-KR" dirty="0" smtClean="0">
                  <a:latin typeface="Book Antiqua" pitchFamily="18" charset="0"/>
                </a:rPr>
                <a:t>(1) </a:t>
              </a:r>
              <a:r>
                <a:rPr lang="ko-KR" altLang="en-US" dirty="0" smtClean="0">
                  <a:latin typeface="Book Antiqua" pitchFamily="18" charset="0"/>
                </a:rPr>
                <a:t>표본평균     가  표본중앙값     보다 더 좋은 효율성을 갖는다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</a:p>
            <a:p>
              <a:r>
                <a:rPr lang="en-US" altLang="ko-KR" dirty="0" smtClean="0">
                  <a:latin typeface="Book Antiqua" pitchFamily="18" charset="0"/>
                </a:rPr>
                <a:t>(2) </a:t>
              </a:r>
              <a:r>
                <a:rPr lang="ko-KR" altLang="en-US" dirty="0" smtClean="0">
                  <a:latin typeface="Book Antiqua" pitchFamily="18" charset="0"/>
                </a:rPr>
                <a:t>표본의 크기가 클수록 유효성이 좋다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129" name="Object 23"/>
            <p:cNvGraphicFramePr>
              <a:graphicFrameLocks noChangeAspect="1"/>
            </p:cNvGraphicFramePr>
            <p:nvPr/>
          </p:nvGraphicFramePr>
          <p:xfrm>
            <a:off x="2091738" y="4799024"/>
            <a:ext cx="236537" cy="265113"/>
          </p:xfrm>
          <a:graphic>
            <a:graphicData uri="http://schemas.openxmlformats.org/presentationml/2006/ole">
              <p:oleObj spid="_x0000_s518168" name="Equation" r:id="rId11" imgW="164880" imgH="190440" progId="Equation.DSMT4">
                <p:embed/>
              </p:oleObj>
            </a:graphicData>
          </a:graphic>
        </p:graphicFrame>
        <p:graphicFrame>
          <p:nvGraphicFramePr>
            <p:cNvPr id="518169" name="Object 25"/>
            <p:cNvGraphicFramePr>
              <a:graphicFrameLocks noChangeAspect="1"/>
            </p:cNvGraphicFramePr>
            <p:nvPr/>
          </p:nvGraphicFramePr>
          <p:xfrm>
            <a:off x="3886287" y="4789499"/>
            <a:ext cx="236537" cy="282575"/>
          </p:xfrm>
          <a:graphic>
            <a:graphicData uri="http://schemas.openxmlformats.org/presentationml/2006/ole">
              <p:oleObj spid="_x0000_s518169" name="Equation" r:id="rId12" imgW="16488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2842" y="499562"/>
            <a:ext cx="766393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불편추정량들 중에서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유효추정량을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0034" y="128586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0034" y="161270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X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, X</a:t>
            </a:r>
            <a:r>
              <a:rPr lang="en-US" altLang="ko-KR" i="1" baseline="-25000" dirty="0" smtClean="0">
                <a:latin typeface="Book Antiqua" pitchFamily="18" charset="0"/>
              </a:rPr>
              <a:t>3 </a:t>
            </a:r>
            <a:r>
              <a:rPr lang="ko-KR" altLang="en-US" dirty="0" smtClean="0">
                <a:latin typeface="Book Antiqua" pitchFamily="18" charset="0"/>
              </a:rPr>
              <a:t>이 동일한 모집단 분포에 따르므로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(X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(X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en-US" altLang="ko-KR" dirty="0" smtClean="0">
                <a:latin typeface="Book Antiqua" pitchFamily="18" charset="0"/>
              </a:rPr>
              <a:t>) =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 그리고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불편추정량은</a:t>
            </a:r>
            <a:r>
              <a:rPr lang="ko-KR" altLang="en-US" dirty="0" smtClean="0">
                <a:latin typeface="Book Antiqua" pitchFamily="18" charset="0"/>
              </a:rPr>
              <a:t>           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50" name="Object 3"/>
          <p:cNvGraphicFramePr>
            <a:graphicFrameLocks noChangeAspect="1"/>
          </p:cNvGraphicFramePr>
          <p:nvPr/>
        </p:nvGraphicFramePr>
        <p:xfrm>
          <a:off x="765200" y="2367224"/>
          <a:ext cx="7307262" cy="1204912"/>
        </p:xfrm>
        <a:graphic>
          <a:graphicData uri="http://schemas.openxmlformats.org/presentationml/2006/ole">
            <p:oleObj spid="_x0000_s647178" name="Equation" r:id="rId4" imgW="4838400" imgH="812520" progId="Equation.DSMT4">
              <p:embed/>
            </p:oleObj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3357554" y="1897980"/>
          <a:ext cx="631825" cy="338137"/>
        </p:xfrm>
        <a:graphic>
          <a:graphicData uri="http://schemas.openxmlformats.org/presentationml/2006/ole">
            <p:oleObj spid="_x0000_s647179" name="Equation" r:id="rId5" imgW="419040" imgH="228600" progId="Equation.DSMT4">
              <p:embed/>
            </p:oleObj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785786" y="3857628"/>
            <a:ext cx="5143536" cy="372415"/>
            <a:chOff x="785786" y="3967814"/>
            <a:chExt cx="5143536" cy="372415"/>
          </a:xfrm>
        </p:grpSpPr>
        <p:graphicFrame>
          <p:nvGraphicFramePr>
            <p:cNvPr id="647181" name="Object 13"/>
            <p:cNvGraphicFramePr>
              <a:graphicFrameLocks noChangeAspect="1"/>
            </p:cNvGraphicFramePr>
            <p:nvPr/>
          </p:nvGraphicFramePr>
          <p:xfrm>
            <a:off x="785786" y="4000504"/>
            <a:ext cx="1765300" cy="339725"/>
          </p:xfrm>
          <a:graphic>
            <a:graphicData uri="http://schemas.openxmlformats.org/presentationml/2006/ole">
              <p:oleObj spid="_x0000_s647181" name="Equation" r:id="rId6" imgW="1168200" imgH="228600" progId="Equation.DSMT4">
                <p:embed/>
              </p:oleObj>
            </a:graphicData>
          </a:graphic>
        </p:graphicFrame>
        <p:sp>
          <p:nvSpPr>
            <p:cNvPr id="55" name="TextBox 54"/>
            <p:cNvSpPr txBox="1"/>
            <p:nvPr/>
          </p:nvSpPr>
          <p:spPr>
            <a:xfrm>
              <a:off x="2428860" y="3967814"/>
              <a:ext cx="350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이므로 </a:t>
              </a:r>
              <a:r>
                <a:rPr lang="ko-KR" altLang="en-US" dirty="0" err="1" smtClean="0"/>
                <a:t>유효추정량은</a:t>
              </a:r>
              <a:r>
                <a:rPr lang="ko-KR" altLang="en-US" dirty="0" smtClean="0"/>
                <a:t>    이다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graphicFrame>
          <p:nvGraphicFramePr>
            <p:cNvPr id="647182" name="Object 14"/>
            <p:cNvGraphicFramePr>
              <a:graphicFrameLocks noChangeAspect="1"/>
            </p:cNvGraphicFramePr>
            <p:nvPr/>
          </p:nvGraphicFramePr>
          <p:xfrm>
            <a:off x="4723564" y="4000504"/>
            <a:ext cx="287338" cy="339725"/>
          </p:xfrm>
          <a:graphic>
            <a:graphicData uri="http://schemas.openxmlformats.org/presentationml/2006/ole">
              <p:oleObj spid="_x0000_s647182" name="Equation" r:id="rId7" imgW="190440" imgH="228600" progId="Equation.DSMT4">
                <p:embed/>
              </p:oleObj>
            </a:graphicData>
          </a:graphic>
        </p:graphicFrame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50825" y="478632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27088" y="4921260"/>
            <a:ext cx="7959725" cy="9366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최소분산불편추정량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altLang="ko-KR" sz="2300" dirty="0" smtClean="0">
                <a:latin typeface="Book Antiqua" pitchFamily="18" charset="0"/>
              </a:rPr>
              <a:t>minimum variance </a:t>
            </a:r>
            <a:r>
              <a:rPr lang="en-US" altLang="ko-KR" sz="2300" dirty="0" err="1" smtClean="0">
                <a:latin typeface="Book Antiqua" pitchFamily="18" charset="0"/>
              </a:rPr>
              <a:t>unbised</a:t>
            </a:r>
            <a:r>
              <a:rPr lang="en-US" altLang="ko-KR" sz="2300" dirty="0" smtClean="0">
                <a:latin typeface="Book Antiqua" pitchFamily="18" charset="0"/>
              </a:rPr>
              <a:t> estimator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은 </a:t>
            </a:r>
            <a:r>
              <a:rPr lang="ko-KR" altLang="en-US" sz="2400" dirty="0" err="1" smtClean="0">
                <a:latin typeface="Symbol" pitchFamily="18" charset="2"/>
              </a:rPr>
              <a:t>모수</a:t>
            </a:r>
            <a:r>
              <a:rPr lang="ko-KR" altLang="en-US" sz="2400" dirty="0" smtClean="0">
                <a:latin typeface="Symbol" pitchFamily="18" charset="2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 </a:t>
            </a:r>
            <a:r>
              <a:rPr lang="ko-KR" altLang="en-US" sz="2400" dirty="0" smtClean="0">
                <a:latin typeface="Book Antiqua" pitchFamily="18" charset="0"/>
              </a:rPr>
              <a:t>의 불편성과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유효성을 갖는 </a:t>
            </a:r>
            <a:r>
              <a:rPr lang="ko-KR" altLang="en-US" sz="2400" dirty="0" err="1" smtClean="0">
                <a:latin typeface="Book Antiqua" pitchFamily="18" charset="0"/>
              </a:rPr>
              <a:t>추정량이다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22842" y="49956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평균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분산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확률표본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{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}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추정량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생각하자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이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추정량이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모평균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최소분산불편추정량이 되기 위한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는 양의 실수이다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00034" y="183655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00034" y="2245599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우선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불편성을</a:t>
            </a:r>
            <a:r>
              <a:rPr lang="ko-KR" altLang="en-US" dirty="0" smtClean="0">
                <a:latin typeface="Book Antiqua" pitchFamily="18" charset="0"/>
              </a:rPr>
              <a:t> 갖기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위한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의 조건을 다음과 같이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46" name="Object 3"/>
          <p:cNvGraphicFramePr>
            <a:graphicFrameLocks noChangeAspect="1"/>
          </p:cNvGraphicFramePr>
          <p:nvPr/>
        </p:nvGraphicFramePr>
        <p:xfrm>
          <a:off x="1285852" y="3898727"/>
          <a:ext cx="6156325" cy="357187"/>
        </p:xfrm>
        <a:graphic>
          <a:graphicData uri="http://schemas.openxmlformats.org/presentationml/2006/ole">
            <p:oleObj spid="_x0000_s734218" name="Equation" r:id="rId4" imgW="4076640" imgH="241200" progId="Equation.DSMT4">
              <p:embed/>
            </p:oleObj>
          </a:graphicData>
        </a:graphic>
      </p:graphicFrame>
      <p:graphicFrame>
        <p:nvGraphicFramePr>
          <p:cNvPr id="151" name="Object 14"/>
          <p:cNvGraphicFramePr>
            <a:graphicFrameLocks noChangeAspect="1"/>
          </p:cNvGraphicFramePr>
          <p:nvPr/>
        </p:nvGraphicFramePr>
        <p:xfrm>
          <a:off x="3602690" y="3460305"/>
          <a:ext cx="230187" cy="301625"/>
        </p:xfrm>
        <a:graphic>
          <a:graphicData uri="http://schemas.openxmlformats.org/presentationml/2006/ole">
            <p:oleObj spid="_x0000_s734221" name="Equation" r:id="rId5" imgW="152280" imgH="203040" progId="Equation.DSMT4">
              <p:embed/>
            </p:oleObj>
          </a:graphicData>
        </a:graphic>
      </p:graphicFrame>
      <p:graphicFrame>
        <p:nvGraphicFramePr>
          <p:cNvPr id="734222" name="Object 14"/>
          <p:cNvGraphicFramePr>
            <a:graphicFrameLocks noChangeAspect="1"/>
          </p:cNvGraphicFramePr>
          <p:nvPr/>
        </p:nvGraphicFramePr>
        <p:xfrm>
          <a:off x="6619061" y="785794"/>
          <a:ext cx="1535113" cy="339725"/>
        </p:xfrm>
        <a:graphic>
          <a:graphicData uri="http://schemas.openxmlformats.org/presentationml/2006/ole">
            <p:oleObj spid="_x0000_s734222" name="Equation" r:id="rId6" imgW="1015920" imgH="228600" progId="Equation.DSMT4">
              <p:embed/>
            </p:oleObj>
          </a:graphicData>
        </a:graphic>
      </p:graphicFrame>
      <p:graphicFrame>
        <p:nvGraphicFramePr>
          <p:cNvPr id="734223" name="Object 15"/>
          <p:cNvGraphicFramePr>
            <a:graphicFrameLocks noChangeAspect="1"/>
          </p:cNvGraphicFramePr>
          <p:nvPr/>
        </p:nvGraphicFramePr>
        <p:xfrm>
          <a:off x="1820880" y="2688869"/>
          <a:ext cx="5180012" cy="679450"/>
        </p:xfrm>
        <a:graphic>
          <a:graphicData uri="http://schemas.openxmlformats.org/presentationml/2006/ole">
            <p:oleObj spid="_x0000_s734223" name="Equation" r:id="rId7" imgW="3429000" imgH="457200" progId="Equation.DSMT4">
              <p:embed/>
            </p:oleObj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500034" y="343636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err="1" smtClean="0">
                <a:latin typeface="Book Antiqua" pitchFamily="18" charset="0"/>
              </a:rPr>
              <a:t>Var</a:t>
            </a:r>
            <a:r>
              <a:rPr lang="en-US" altLang="ko-KR" i="1" dirty="0" smtClean="0">
                <a:latin typeface="Book Antiqua" pitchFamily="18" charset="0"/>
              </a:rPr>
              <a:t>(X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이므로      의 분산은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0034" y="4345552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            이 최소일 때</a:t>
            </a:r>
            <a:r>
              <a:rPr lang="en-US" altLang="ko-KR" dirty="0" smtClean="0">
                <a:latin typeface="Book Antiqua" pitchFamily="18" charset="0"/>
              </a:rPr>
              <a:t>,              </a:t>
            </a:r>
            <a:r>
              <a:rPr lang="ko-KR" altLang="en-US" dirty="0" smtClean="0">
                <a:latin typeface="Book Antiqua" pitchFamily="18" charset="0"/>
              </a:rPr>
              <a:t>가 최소이다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한편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+ a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1 </a:t>
            </a:r>
            <a:r>
              <a:rPr lang="ko-KR" altLang="en-US" dirty="0" smtClean="0">
                <a:latin typeface="Book Antiqua" pitchFamily="18" charset="0"/>
              </a:rPr>
              <a:t>이므로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734224" name="Object 16"/>
          <p:cNvGraphicFramePr>
            <a:graphicFrameLocks noChangeAspect="1"/>
          </p:cNvGraphicFramePr>
          <p:nvPr/>
        </p:nvGraphicFramePr>
        <p:xfrm>
          <a:off x="1347016" y="4337146"/>
          <a:ext cx="671512" cy="357188"/>
        </p:xfrm>
        <a:graphic>
          <a:graphicData uri="http://schemas.openxmlformats.org/presentationml/2006/ole">
            <p:oleObj spid="_x0000_s734224" name="Equation" r:id="rId8" imgW="444240" imgH="241200" progId="Equation.DSMT4">
              <p:embed/>
            </p:oleObj>
          </a:graphicData>
        </a:graphic>
      </p:graphicFrame>
      <p:graphicFrame>
        <p:nvGraphicFramePr>
          <p:cNvPr id="734225" name="Object 17"/>
          <p:cNvGraphicFramePr>
            <a:graphicFrameLocks noChangeAspect="1"/>
          </p:cNvGraphicFramePr>
          <p:nvPr/>
        </p:nvGraphicFramePr>
        <p:xfrm>
          <a:off x="3398650" y="4367968"/>
          <a:ext cx="728662" cy="319087"/>
        </p:xfrm>
        <a:graphic>
          <a:graphicData uri="http://schemas.openxmlformats.org/presentationml/2006/ole">
            <p:oleObj spid="_x0000_s734225" name="Equation" r:id="rId9" imgW="482400" imgH="215640" progId="Equation.DSMT4">
              <p:embed/>
            </p:oleObj>
          </a:graphicData>
        </a:graphic>
      </p:graphicFrame>
      <p:graphicFrame>
        <p:nvGraphicFramePr>
          <p:cNvPr id="734226" name="Object 18"/>
          <p:cNvGraphicFramePr>
            <a:graphicFrameLocks noChangeAspect="1"/>
          </p:cNvGraphicFramePr>
          <p:nvPr/>
        </p:nvGraphicFramePr>
        <p:xfrm>
          <a:off x="1719280" y="5072063"/>
          <a:ext cx="5353050" cy="695325"/>
        </p:xfrm>
        <a:graphic>
          <a:graphicData uri="http://schemas.openxmlformats.org/presentationml/2006/ole">
            <p:oleObj spid="_x0000_s734226" name="Equation" r:id="rId10" imgW="354312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80" name="AutoShape 76" descr="PICF"/>
          <p:cNvSpPr>
            <a:spLocks noChangeAspect="1" noChangeArrowheads="1"/>
          </p:cNvSpPr>
          <p:nvPr/>
        </p:nvSpPr>
        <p:spPr bwMode="auto">
          <a:xfrm>
            <a:off x="0" y="1314450"/>
            <a:ext cx="123825" cy="13335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23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32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" name="TextBox 23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24" name="Text Box 4"/>
          <p:cNvSpPr txBox="1">
            <a:spLocks noChangeArrowheads="1"/>
          </p:cNvSpPr>
          <p:nvPr/>
        </p:nvSpPr>
        <p:spPr bwMode="auto">
          <a:xfrm>
            <a:off x="250825" y="620034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225" name="Rectangle 8"/>
          <p:cNvSpPr>
            <a:spLocks noChangeArrowheads="1"/>
          </p:cNvSpPr>
          <p:nvPr/>
        </p:nvSpPr>
        <p:spPr bwMode="auto">
          <a:xfrm>
            <a:off x="827088" y="612096"/>
            <a:ext cx="7816877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구간추정</a:t>
            </a:r>
            <a:r>
              <a:rPr lang="en-US" altLang="ko-KR" sz="2400" dirty="0" smtClean="0">
                <a:latin typeface="Book Antiqua" pitchFamily="18" charset="0"/>
              </a:rPr>
              <a:t>(interval estimation)</a:t>
            </a:r>
            <a:r>
              <a:rPr lang="ko-KR" altLang="en-US" sz="2400" dirty="0" smtClean="0">
                <a:latin typeface="Book Antiqua" pitchFamily="18" charset="0"/>
              </a:rPr>
              <a:t>은 </a:t>
            </a:r>
            <a:r>
              <a:rPr lang="ko-KR" altLang="en-US" sz="2400" dirty="0" smtClean="0">
                <a:latin typeface="Symbol" pitchFamily="18" charset="2"/>
              </a:rPr>
              <a:t>모수 </a:t>
            </a:r>
            <a:r>
              <a:rPr lang="en-US" altLang="ko-KR" sz="2400" i="1" dirty="0" smtClean="0">
                <a:latin typeface="Symbol" pitchFamily="18" charset="2"/>
              </a:rPr>
              <a:t>q </a:t>
            </a:r>
            <a:r>
              <a:rPr lang="ko-KR" altLang="en-US" sz="2400" dirty="0" smtClean="0">
                <a:latin typeface="Book Antiqua" pitchFamily="18" charset="0"/>
              </a:rPr>
              <a:t>의 참값이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포함될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것으로 믿어지는 구간을 추정하는 것을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226" name="Text Box 4"/>
          <p:cNvSpPr txBox="1">
            <a:spLocks noChangeArrowheads="1"/>
          </p:cNvSpPr>
          <p:nvPr/>
        </p:nvSpPr>
        <p:spPr bwMode="auto">
          <a:xfrm>
            <a:off x="243188" y="2048794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819451" y="2040856"/>
            <a:ext cx="7816877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신뢰도</a:t>
            </a:r>
            <a:r>
              <a:rPr lang="en-US" altLang="ko-KR" sz="2400" dirty="0" smtClean="0">
                <a:latin typeface="Book Antiqua" pitchFamily="18" charset="0"/>
              </a:rPr>
              <a:t>(degree of confidence)</a:t>
            </a:r>
            <a:r>
              <a:rPr lang="ko-KR" altLang="en-US" sz="2400" dirty="0" smtClean="0">
                <a:latin typeface="Book Antiqua" pitchFamily="18" charset="0"/>
              </a:rPr>
              <a:t>은 </a:t>
            </a:r>
            <a:r>
              <a:rPr lang="ko-KR" altLang="en-US" sz="2400" dirty="0" smtClean="0">
                <a:latin typeface="Symbol" pitchFamily="18" charset="2"/>
              </a:rPr>
              <a:t>모수 </a:t>
            </a:r>
            <a:r>
              <a:rPr lang="en-US" altLang="ko-KR" sz="2400" i="1" dirty="0" smtClean="0">
                <a:latin typeface="Symbol" pitchFamily="18" charset="2"/>
              </a:rPr>
              <a:t>q </a:t>
            </a:r>
            <a:r>
              <a:rPr lang="ko-KR" altLang="en-US" sz="2400" dirty="0" smtClean="0">
                <a:latin typeface="Book Antiqua" pitchFamily="18" charset="0"/>
              </a:rPr>
              <a:t>의 참값이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추정한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구간 안에 포함될 것으로 믿어지는 미리 정한 확신의 정도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를</a:t>
            </a:r>
            <a:r>
              <a:rPr lang="ko-KR" altLang="en-US" sz="2400" dirty="0" smtClean="0">
                <a:latin typeface="Book Antiqua" pitchFamily="18" charset="0"/>
              </a:rPr>
              <a:t> 의미하며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Book Antiqua" pitchFamily="18" charset="0"/>
              </a:rPr>
              <a:t>100</a:t>
            </a:r>
            <a:r>
              <a:rPr lang="ko-KR" altLang="en-US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(1 – </a:t>
            </a:r>
            <a:r>
              <a:rPr lang="en-US" altLang="ko-KR" sz="2400" i="1" dirty="0" smtClean="0">
                <a:latin typeface="Symbol" pitchFamily="18" charset="2"/>
              </a:rPr>
              <a:t>a</a:t>
            </a:r>
            <a:r>
              <a:rPr lang="en-US" altLang="ko-KR" sz="2400" i="1" dirty="0" smtClean="0">
                <a:latin typeface="Book Antiqua" pitchFamily="18" charset="0"/>
              </a:rPr>
              <a:t>)%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85786" y="3826806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  <a:ea typeface="휴먼옛체"/>
              </a:rPr>
              <a:t>※</a:t>
            </a:r>
            <a:r>
              <a:rPr lang="en-US" altLang="ko-KR" dirty="0" smtClean="0">
                <a:latin typeface="Book Antiqua" pitchFamily="18" charset="0"/>
                <a:ea typeface="휴먼옛체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보편적으로 신뢰도는 </a:t>
            </a:r>
            <a:r>
              <a:rPr lang="en-US" altLang="ko-KR" i="1" dirty="0" smtClean="0">
                <a:latin typeface="Book Antiqua" pitchFamily="18" charset="0"/>
              </a:rPr>
              <a:t>90%, 95%, 99%</a:t>
            </a:r>
            <a:r>
              <a:rPr lang="ko-KR" altLang="en-US" dirty="0" smtClean="0">
                <a:latin typeface="Book Antiqua" pitchFamily="18" charset="0"/>
              </a:rPr>
              <a:t>를 자주 사용하며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모수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q </a:t>
            </a:r>
            <a:r>
              <a:rPr lang="ko-KR" altLang="en-US" dirty="0" smtClean="0">
                <a:latin typeface="Book Antiqua" pitchFamily="18" charset="0"/>
              </a:rPr>
              <a:t>에 대한구간추정의 중심은 점추정값    을 사용한다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29" name="Object 1"/>
          <p:cNvGraphicFramePr>
            <a:graphicFrameLocks noChangeAspect="1"/>
          </p:cNvGraphicFramePr>
          <p:nvPr/>
        </p:nvGraphicFramePr>
        <p:xfrm>
          <a:off x="3561594" y="4133106"/>
          <a:ext cx="180975" cy="274637"/>
        </p:xfrm>
        <a:graphic>
          <a:graphicData uri="http://schemas.openxmlformats.org/presentationml/2006/ole">
            <p:oleObj spid="_x0000_s725006" name="Equation" r:id="rId4" imgW="1396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7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47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248" name="Rectangle 8"/>
          <p:cNvSpPr>
            <a:spLocks noChangeArrowheads="1"/>
          </p:cNvSpPr>
          <p:nvPr/>
        </p:nvSpPr>
        <p:spPr bwMode="auto">
          <a:xfrm>
            <a:off x="827088" y="571480"/>
            <a:ext cx="7816877" cy="1785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신뢰구간</a:t>
            </a:r>
            <a:r>
              <a:rPr lang="en-US" altLang="ko-KR" sz="2400" dirty="0" smtClean="0">
                <a:latin typeface="Book Antiqua" pitchFamily="18" charset="0"/>
              </a:rPr>
              <a:t>(confidence interval)</a:t>
            </a:r>
            <a:r>
              <a:rPr lang="ko-KR" altLang="en-US" sz="2400" dirty="0" smtClean="0">
                <a:latin typeface="Book Antiqua" pitchFamily="18" charset="0"/>
              </a:rPr>
              <a:t>은 신뢰도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100</a:t>
            </a:r>
            <a:r>
              <a:rPr lang="ko-KR" altLang="en-US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(1 – </a:t>
            </a:r>
            <a:r>
              <a:rPr lang="en-US" altLang="ko-KR" sz="2400" i="1" dirty="0" smtClean="0">
                <a:latin typeface="Symbol" pitchFamily="18" charset="2"/>
              </a:rPr>
              <a:t>a</a:t>
            </a:r>
            <a:r>
              <a:rPr lang="en-US" altLang="ko-KR" sz="2400" i="1" dirty="0" smtClean="0">
                <a:latin typeface="Book Antiqua" pitchFamily="18" charset="0"/>
              </a:rPr>
              <a:t>)%</a:t>
            </a:r>
            <a:r>
              <a:rPr lang="ko-KR" altLang="en-US" sz="2400" dirty="0" smtClean="0">
                <a:latin typeface="Book Antiqua" pitchFamily="18" charset="0"/>
              </a:rPr>
              <a:t>에서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Symbol" pitchFamily="18" charset="2"/>
              </a:rPr>
              <a:t>모수</a:t>
            </a:r>
            <a:r>
              <a:rPr lang="ko-KR" altLang="en-US" sz="2400" dirty="0" smtClean="0">
                <a:latin typeface="Symbol" pitchFamily="18" charset="2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 </a:t>
            </a:r>
            <a:r>
              <a:rPr lang="ko-KR" altLang="en-US" sz="2400" dirty="0" smtClean="0">
                <a:latin typeface="Book Antiqua" pitchFamily="18" charset="0"/>
              </a:rPr>
              <a:t>에 대한 다음을 만족하는 두 통계량 </a:t>
            </a:r>
            <a:r>
              <a:rPr lang="en-US" altLang="ko-KR" sz="2400" i="1" dirty="0" smtClean="0">
                <a:latin typeface="Book Antiqua" pitchFamily="18" charset="0"/>
              </a:rPr>
              <a:t>L(X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X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n</a:t>
            </a:r>
            <a:r>
              <a:rPr lang="en-US" altLang="ko-KR" sz="2400" i="1" dirty="0" smtClean="0">
                <a:latin typeface="Book Antiqua" pitchFamily="18" charset="0"/>
              </a:rPr>
              <a:t>),</a:t>
            </a:r>
          </a:p>
          <a:p>
            <a:r>
              <a:rPr lang="en-US" altLang="ko-KR" sz="2400" i="1" dirty="0" smtClean="0">
                <a:latin typeface="Book Antiqua" pitchFamily="18" charset="0"/>
              </a:rPr>
              <a:t>U(X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X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n</a:t>
            </a:r>
            <a:r>
              <a:rPr lang="en-US" altLang="ko-KR" sz="2400" i="1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에 의한 구간 </a:t>
            </a:r>
            <a:r>
              <a:rPr lang="en-US" altLang="ko-KR" sz="2400" i="1" dirty="0" smtClean="0">
                <a:latin typeface="Book Antiqua" pitchFamily="18" charset="0"/>
              </a:rPr>
              <a:t>(L(X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X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n</a:t>
            </a:r>
            <a:r>
              <a:rPr lang="en-US" altLang="ko-KR" sz="2400" i="1" dirty="0" smtClean="0">
                <a:latin typeface="Book Antiqua" pitchFamily="18" charset="0"/>
              </a:rPr>
              <a:t>), U(X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…, </a:t>
            </a:r>
            <a:r>
              <a:rPr lang="en-US" altLang="ko-KR" sz="2400" i="1" dirty="0" err="1" smtClean="0">
                <a:latin typeface="Book Antiqua" pitchFamily="18" charset="0"/>
              </a:rPr>
              <a:t>X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n</a:t>
            </a:r>
            <a:r>
              <a:rPr lang="en-US" altLang="ko-KR" sz="2400" i="1" dirty="0" smtClean="0">
                <a:latin typeface="Book Antiqua" pitchFamily="18" charset="0"/>
              </a:rPr>
              <a:t>))</a:t>
            </a:r>
            <a:endParaRPr lang="en-US" altLang="ko-KR" sz="2400" dirty="0" smtClean="0">
              <a:latin typeface="Book Antiqua" pitchFamily="18" charset="0"/>
            </a:endParaRPr>
          </a:p>
          <a:p>
            <a:pPr algn="ctr"/>
            <a:r>
              <a:rPr lang="en-US" altLang="ko-KR" sz="2400" i="1" dirty="0" smtClean="0">
                <a:latin typeface="Book Antiqua" pitchFamily="18" charset="0"/>
              </a:rPr>
              <a:t>P(L &lt;</a:t>
            </a:r>
            <a:r>
              <a:rPr lang="en-US" altLang="ko-KR" sz="2400" i="1" dirty="0" smtClean="0">
                <a:latin typeface="Symbol" pitchFamily="18" charset="2"/>
              </a:rPr>
              <a:t> q </a:t>
            </a:r>
            <a:r>
              <a:rPr lang="en-US" altLang="ko-KR" sz="2400" i="1" dirty="0" smtClean="0">
                <a:latin typeface="Book Antiqua" pitchFamily="18" charset="0"/>
              </a:rPr>
              <a:t>&lt; U) = 1 - </a:t>
            </a:r>
            <a:r>
              <a:rPr lang="en-US" altLang="ko-KR" sz="2400" i="1" dirty="0" smtClean="0">
                <a:latin typeface="Symbol" pitchFamily="18" charset="2"/>
              </a:rPr>
              <a:t>a</a:t>
            </a:r>
            <a:endParaRPr lang="ko-KR" altLang="en-US" sz="2400" i="1" dirty="0">
              <a:latin typeface="Symbol" pitchFamily="18" charset="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14348" y="264318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신뢰구간의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중심은 </a:t>
            </a:r>
            <a:r>
              <a:rPr lang="ko-KR" altLang="en-US" dirty="0" err="1" smtClean="0">
                <a:latin typeface="Book Antiqua" pitchFamily="18" charset="0"/>
              </a:rPr>
              <a:t>모수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q</a:t>
            </a:r>
            <a:r>
              <a:rPr lang="ko-KR" altLang="en-US" dirty="0" smtClean="0">
                <a:latin typeface="Book Antiqua" pitchFamily="18" charset="0"/>
              </a:rPr>
              <a:t>에 대한 점추정값    </a:t>
            </a:r>
            <a:r>
              <a:rPr lang="ko-KR" altLang="en-US" dirty="0" err="1" smtClean="0">
                <a:latin typeface="Book Antiqua" pitchFamily="18" charset="0"/>
              </a:rPr>
              <a:t>를</a:t>
            </a:r>
            <a:r>
              <a:rPr lang="ko-KR" altLang="en-US" dirty="0" smtClean="0">
                <a:latin typeface="Book Antiqua" pitchFamily="18" charset="0"/>
              </a:rPr>
              <a:t> 중심으로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통계량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L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U</a:t>
            </a:r>
            <a:r>
              <a:rPr lang="ko-KR" altLang="en-US" dirty="0" smtClean="0">
                <a:latin typeface="Book Antiqua" pitchFamily="18" charset="0"/>
              </a:rPr>
              <a:t>의 관찰값 </a:t>
            </a:r>
            <a:r>
              <a:rPr lang="en-US" altLang="ko-KR" i="1" dirty="0" smtClean="0">
                <a:latin typeface="Book Antiqua" pitchFamily="18" charset="0"/>
              </a:rPr>
              <a:t>l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u</a:t>
            </a:r>
            <a:r>
              <a:rPr lang="ko-KR" altLang="en-US" dirty="0" smtClean="0">
                <a:latin typeface="Book Antiqua" pitchFamily="18" charset="0"/>
              </a:rPr>
              <a:t>를 신뢰구간의 하한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상한이라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52" name="Object 25"/>
          <p:cNvGraphicFramePr>
            <a:graphicFrameLocks noChangeAspect="1"/>
          </p:cNvGraphicFramePr>
          <p:nvPr/>
        </p:nvGraphicFramePr>
        <p:xfrm>
          <a:off x="5443545" y="2927350"/>
          <a:ext cx="200025" cy="300038"/>
        </p:xfrm>
        <a:graphic>
          <a:graphicData uri="http://schemas.openxmlformats.org/presentationml/2006/ole">
            <p:oleObj spid="_x0000_s723978" name="Equation" r:id="rId4" imgW="1396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TextBox 8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897972" y="1089802"/>
            <a:ext cx="4531416" cy="5125280"/>
            <a:chOff x="1897972" y="1089802"/>
            <a:chExt cx="4531416" cy="512528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83939" y="1102369"/>
              <a:ext cx="2933263" cy="1816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그룹 6"/>
            <p:cNvGrpSpPr/>
            <p:nvPr/>
          </p:nvGrpSpPr>
          <p:grpSpPr>
            <a:xfrm>
              <a:off x="3073390" y="3280432"/>
              <a:ext cx="1558186" cy="339728"/>
              <a:chOff x="3073390" y="3139904"/>
              <a:chExt cx="1558186" cy="339728"/>
            </a:xfrm>
          </p:grpSpPr>
          <p:graphicFrame>
            <p:nvGraphicFramePr>
              <p:cNvPr id="69" name="Object 3"/>
              <p:cNvGraphicFramePr>
                <a:graphicFrameLocks noChangeAspect="1"/>
              </p:cNvGraphicFramePr>
              <p:nvPr/>
            </p:nvGraphicFramePr>
            <p:xfrm>
              <a:off x="3073390" y="3141494"/>
              <a:ext cx="141288" cy="338138"/>
            </p:xfrm>
            <a:graphic>
              <a:graphicData uri="http://schemas.openxmlformats.org/presentationml/2006/ole">
                <p:oleObj spid="_x0000_s735233" name="Equation" r:id="rId5" imgW="88560" imgH="215640" progId="Equation.DSMT4">
                  <p:embed/>
                </p:oleObj>
              </a:graphicData>
            </a:graphic>
          </p:graphicFrame>
          <p:graphicFrame>
            <p:nvGraphicFramePr>
              <p:cNvPr id="70" name="Object 4"/>
              <p:cNvGraphicFramePr>
                <a:graphicFrameLocks noChangeAspect="1"/>
              </p:cNvGraphicFramePr>
              <p:nvPr/>
            </p:nvGraphicFramePr>
            <p:xfrm>
              <a:off x="4490288" y="3139904"/>
              <a:ext cx="141288" cy="338138"/>
            </p:xfrm>
            <a:graphic>
              <a:graphicData uri="http://schemas.openxmlformats.org/presentationml/2006/ole">
                <p:oleObj spid="_x0000_s735234" name="Equation" r:id="rId6" imgW="88560" imgH="215640" progId="Equation.DSMT4">
                  <p:embed/>
                </p:oleObj>
              </a:graphicData>
            </a:graphic>
          </p:graphicFrame>
          <p:cxnSp>
            <p:nvCxnSpPr>
              <p:cNvPr id="71" name="직선 연결선 10"/>
              <p:cNvCxnSpPr/>
              <p:nvPr/>
            </p:nvCxnSpPr>
            <p:spPr>
              <a:xfrm>
                <a:off x="3143240" y="3286124"/>
                <a:ext cx="1428760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2" name="Object 2"/>
              <p:cNvGraphicFramePr>
                <a:graphicFrameLocks noChangeAspect="1"/>
              </p:cNvGraphicFramePr>
              <p:nvPr/>
            </p:nvGraphicFramePr>
            <p:xfrm>
              <a:off x="3765634" y="3210862"/>
              <a:ext cx="180975" cy="198438"/>
            </p:xfrm>
            <a:graphic>
              <a:graphicData uri="http://schemas.openxmlformats.org/presentationml/2006/ole">
                <p:oleObj spid="_x0000_s735235" name="Equation" r:id="rId7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12" name="그룹 12"/>
            <p:cNvGrpSpPr/>
            <p:nvPr/>
          </p:nvGrpSpPr>
          <p:grpSpPr>
            <a:xfrm>
              <a:off x="3228128" y="3517900"/>
              <a:ext cx="1558186" cy="339728"/>
              <a:chOff x="3073390" y="3139904"/>
              <a:chExt cx="1558186" cy="339728"/>
            </a:xfrm>
          </p:grpSpPr>
          <p:graphicFrame>
            <p:nvGraphicFramePr>
              <p:cNvPr id="65" name="Object 3"/>
              <p:cNvGraphicFramePr>
                <a:graphicFrameLocks noChangeAspect="1"/>
              </p:cNvGraphicFramePr>
              <p:nvPr/>
            </p:nvGraphicFramePr>
            <p:xfrm>
              <a:off x="3073390" y="3141494"/>
              <a:ext cx="141288" cy="338138"/>
            </p:xfrm>
            <a:graphic>
              <a:graphicData uri="http://schemas.openxmlformats.org/presentationml/2006/ole">
                <p:oleObj spid="_x0000_s735236" name="Equation" r:id="rId8" imgW="88560" imgH="215640" progId="Equation.DSMT4">
                  <p:embed/>
                </p:oleObj>
              </a:graphicData>
            </a:graphic>
          </p:graphicFrame>
          <p:graphicFrame>
            <p:nvGraphicFramePr>
              <p:cNvPr id="66" name="Object 4"/>
              <p:cNvGraphicFramePr>
                <a:graphicFrameLocks noChangeAspect="1"/>
              </p:cNvGraphicFramePr>
              <p:nvPr/>
            </p:nvGraphicFramePr>
            <p:xfrm>
              <a:off x="4490288" y="3139904"/>
              <a:ext cx="141288" cy="338138"/>
            </p:xfrm>
            <a:graphic>
              <a:graphicData uri="http://schemas.openxmlformats.org/presentationml/2006/ole">
                <p:oleObj spid="_x0000_s735237" name="Equation" r:id="rId9" imgW="88560" imgH="215640" progId="Equation.DSMT4">
                  <p:embed/>
                </p:oleObj>
              </a:graphicData>
            </a:graphic>
          </p:graphicFrame>
          <p:cxnSp>
            <p:nvCxnSpPr>
              <p:cNvPr id="67" name="직선 연결선 66"/>
              <p:cNvCxnSpPr/>
              <p:nvPr/>
            </p:nvCxnSpPr>
            <p:spPr>
              <a:xfrm>
                <a:off x="3143240" y="3286124"/>
                <a:ext cx="1428760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8" name="Object 2"/>
              <p:cNvGraphicFramePr>
                <a:graphicFrameLocks noChangeAspect="1"/>
              </p:cNvGraphicFramePr>
              <p:nvPr/>
            </p:nvGraphicFramePr>
            <p:xfrm>
              <a:off x="3765634" y="3210862"/>
              <a:ext cx="180975" cy="198438"/>
            </p:xfrm>
            <a:graphic>
              <a:graphicData uri="http://schemas.openxmlformats.org/presentationml/2006/ole">
                <p:oleObj spid="_x0000_s735238" name="Equation" r:id="rId10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13" name="그룹 18"/>
            <p:cNvGrpSpPr/>
            <p:nvPr/>
          </p:nvGrpSpPr>
          <p:grpSpPr>
            <a:xfrm>
              <a:off x="3380528" y="3803652"/>
              <a:ext cx="1558186" cy="339728"/>
              <a:chOff x="3073390" y="3139904"/>
              <a:chExt cx="1558186" cy="339728"/>
            </a:xfrm>
          </p:grpSpPr>
          <p:graphicFrame>
            <p:nvGraphicFramePr>
              <p:cNvPr id="61" name="Object 3"/>
              <p:cNvGraphicFramePr>
                <a:graphicFrameLocks noChangeAspect="1"/>
              </p:cNvGraphicFramePr>
              <p:nvPr/>
            </p:nvGraphicFramePr>
            <p:xfrm>
              <a:off x="3073390" y="3141494"/>
              <a:ext cx="141288" cy="338138"/>
            </p:xfrm>
            <a:graphic>
              <a:graphicData uri="http://schemas.openxmlformats.org/presentationml/2006/ole">
                <p:oleObj spid="_x0000_s735239" name="Equation" r:id="rId11" imgW="88560" imgH="215640" progId="Equation.DSMT4">
                  <p:embed/>
                </p:oleObj>
              </a:graphicData>
            </a:graphic>
          </p:graphicFrame>
          <p:graphicFrame>
            <p:nvGraphicFramePr>
              <p:cNvPr id="62" name="Object 4"/>
              <p:cNvGraphicFramePr>
                <a:graphicFrameLocks noChangeAspect="1"/>
              </p:cNvGraphicFramePr>
              <p:nvPr/>
            </p:nvGraphicFramePr>
            <p:xfrm>
              <a:off x="4490288" y="3139904"/>
              <a:ext cx="141288" cy="338138"/>
            </p:xfrm>
            <a:graphic>
              <a:graphicData uri="http://schemas.openxmlformats.org/presentationml/2006/ole">
                <p:oleObj spid="_x0000_s735240" name="Equation" r:id="rId12" imgW="88560" imgH="215640" progId="Equation.DSMT4">
                  <p:embed/>
                </p:oleObj>
              </a:graphicData>
            </a:graphic>
          </p:graphicFrame>
          <p:cxnSp>
            <p:nvCxnSpPr>
              <p:cNvPr id="63" name="직선 연결선 62"/>
              <p:cNvCxnSpPr/>
              <p:nvPr/>
            </p:nvCxnSpPr>
            <p:spPr>
              <a:xfrm>
                <a:off x="3143240" y="3286124"/>
                <a:ext cx="1428760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4" name="Object 2"/>
              <p:cNvGraphicFramePr>
                <a:graphicFrameLocks noChangeAspect="1"/>
              </p:cNvGraphicFramePr>
              <p:nvPr/>
            </p:nvGraphicFramePr>
            <p:xfrm>
              <a:off x="3765634" y="3210862"/>
              <a:ext cx="180975" cy="198438"/>
            </p:xfrm>
            <a:graphic>
              <a:graphicData uri="http://schemas.openxmlformats.org/presentationml/2006/ole">
                <p:oleObj spid="_x0000_s735241" name="Equation" r:id="rId13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14" name="그룹 23"/>
            <p:cNvGrpSpPr/>
            <p:nvPr/>
          </p:nvGrpSpPr>
          <p:grpSpPr>
            <a:xfrm>
              <a:off x="2500298" y="4089404"/>
              <a:ext cx="1558186" cy="339728"/>
              <a:chOff x="3073390" y="3139904"/>
              <a:chExt cx="1558186" cy="339728"/>
            </a:xfrm>
          </p:grpSpPr>
          <p:graphicFrame>
            <p:nvGraphicFramePr>
              <p:cNvPr id="57" name="Object 3"/>
              <p:cNvGraphicFramePr>
                <a:graphicFrameLocks noChangeAspect="1"/>
              </p:cNvGraphicFramePr>
              <p:nvPr/>
            </p:nvGraphicFramePr>
            <p:xfrm>
              <a:off x="3073390" y="3141494"/>
              <a:ext cx="141288" cy="338138"/>
            </p:xfrm>
            <a:graphic>
              <a:graphicData uri="http://schemas.openxmlformats.org/presentationml/2006/ole">
                <p:oleObj spid="_x0000_s735242" name="Equation" r:id="rId14" imgW="88560" imgH="215640" progId="Equation.DSMT4">
                  <p:embed/>
                </p:oleObj>
              </a:graphicData>
            </a:graphic>
          </p:graphicFrame>
          <p:graphicFrame>
            <p:nvGraphicFramePr>
              <p:cNvPr id="58" name="Object 4"/>
              <p:cNvGraphicFramePr>
                <a:graphicFrameLocks noChangeAspect="1"/>
              </p:cNvGraphicFramePr>
              <p:nvPr/>
            </p:nvGraphicFramePr>
            <p:xfrm>
              <a:off x="4490288" y="3139904"/>
              <a:ext cx="141288" cy="338138"/>
            </p:xfrm>
            <a:graphic>
              <a:graphicData uri="http://schemas.openxmlformats.org/presentationml/2006/ole">
                <p:oleObj spid="_x0000_s735243" name="Equation" r:id="rId15" imgW="88560" imgH="215640" progId="Equation.DSMT4">
                  <p:embed/>
                </p:oleObj>
              </a:graphicData>
            </a:graphic>
          </p:graphicFrame>
          <p:cxnSp>
            <p:nvCxnSpPr>
              <p:cNvPr id="59" name="직선 연결선 58"/>
              <p:cNvCxnSpPr/>
              <p:nvPr/>
            </p:nvCxnSpPr>
            <p:spPr>
              <a:xfrm>
                <a:off x="3143240" y="3286124"/>
                <a:ext cx="1428760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0" name="Object 2"/>
              <p:cNvGraphicFramePr>
                <a:graphicFrameLocks noChangeAspect="1"/>
              </p:cNvGraphicFramePr>
              <p:nvPr/>
            </p:nvGraphicFramePr>
            <p:xfrm>
              <a:off x="3765634" y="3210862"/>
              <a:ext cx="180975" cy="198438"/>
            </p:xfrm>
            <a:graphic>
              <a:graphicData uri="http://schemas.openxmlformats.org/presentationml/2006/ole">
                <p:oleObj spid="_x0000_s735244" name="Equation" r:id="rId16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15" name="그룹 28"/>
            <p:cNvGrpSpPr/>
            <p:nvPr/>
          </p:nvGrpSpPr>
          <p:grpSpPr>
            <a:xfrm>
              <a:off x="3857620" y="4375156"/>
              <a:ext cx="1558186" cy="339728"/>
              <a:chOff x="3857620" y="4089404"/>
              <a:chExt cx="1558186" cy="339728"/>
            </a:xfrm>
          </p:grpSpPr>
          <p:graphicFrame>
            <p:nvGraphicFramePr>
              <p:cNvPr id="53" name="Object 3"/>
              <p:cNvGraphicFramePr>
                <a:graphicFrameLocks noChangeAspect="1"/>
              </p:cNvGraphicFramePr>
              <p:nvPr/>
            </p:nvGraphicFramePr>
            <p:xfrm>
              <a:off x="3857620" y="4090994"/>
              <a:ext cx="141288" cy="338138"/>
            </p:xfrm>
            <a:graphic>
              <a:graphicData uri="http://schemas.openxmlformats.org/presentationml/2006/ole">
                <p:oleObj spid="_x0000_s735245" name="Equation" r:id="rId17" imgW="88560" imgH="215640" progId="Equation.DSMT4">
                  <p:embed/>
                </p:oleObj>
              </a:graphicData>
            </a:graphic>
          </p:graphicFrame>
          <p:graphicFrame>
            <p:nvGraphicFramePr>
              <p:cNvPr id="54" name="Object 4"/>
              <p:cNvGraphicFramePr>
                <a:graphicFrameLocks noChangeAspect="1"/>
              </p:cNvGraphicFramePr>
              <p:nvPr/>
            </p:nvGraphicFramePr>
            <p:xfrm>
              <a:off x="5274518" y="4089404"/>
              <a:ext cx="141288" cy="338138"/>
            </p:xfrm>
            <a:graphic>
              <a:graphicData uri="http://schemas.openxmlformats.org/presentationml/2006/ole">
                <p:oleObj spid="_x0000_s735246" name="Equation" r:id="rId18" imgW="88560" imgH="215640" progId="Equation.DSMT4">
                  <p:embed/>
                </p:oleObj>
              </a:graphicData>
            </a:graphic>
          </p:graphicFrame>
          <p:cxnSp>
            <p:nvCxnSpPr>
              <p:cNvPr id="55" name="직선 연결선 54"/>
              <p:cNvCxnSpPr/>
              <p:nvPr/>
            </p:nvCxnSpPr>
            <p:spPr>
              <a:xfrm>
                <a:off x="3927470" y="4235624"/>
                <a:ext cx="1428760" cy="158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6" name="Object 2"/>
              <p:cNvGraphicFramePr>
                <a:graphicFrameLocks noChangeAspect="1"/>
              </p:cNvGraphicFramePr>
              <p:nvPr/>
            </p:nvGraphicFramePr>
            <p:xfrm>
              <a:off x="4549864" y="4160362"/>
              <a:ext cx="180975" cy="198438"/>
            </p:xfrm>
            <a:graphic>
              <a:graphicData uri="http://schemas.openxmlformats.org/presentationml/2006/ole">
                <p:oleObj spid="_x0000_s735247" name="Equation" r:id="rId19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16" name="그룹 33"/>
            <p:cNvGrpSpPr/>
            <p:nvPr/>
          </p:nvGrpSpPr>
          <p:grpSpPr>
            <a:xfrm>
              <a:off x="2714612" y="4660908"/>
              <a:ext cx="1558186" cy="339728"/>
              <a:chOff x="3073390" y="3139904"/>
              <a:chExt cx="1558186" cy="339728"/>
            </a:xfrm>
          </p:grpSpPr>
          <p:graphicFrame>
            <p:nvGraphicFramePr>
              <p:cNvPr id="49" name="Object 3"/>
              <p:cNvGraphicFramePr>
                <a:graphicFrameLocks noChangeAspect="1"/>
              </p:cNvGraphicFramePr>
              <p:nvPr/>
            </p:nvGraphicFramePr>
            <p:xfrm>
              <a:off x="3073390" y="3141494"/>
              <a:ext cx="141288" cy="338138"/>
            </p:xfrm>
            <a:graphic>
              <a:graphicData uri="http://schemas.openxmlformats.org/presentationml/2006/ole">
                <p:oleObj spid="_x0000_s735248" name="Equation" r:id="rId20" imgW="88560" imgH="215640" progId="Equation.DSMT4">
                  <p:embed/>
                </p:oleObj>
              </a:graphicData>
            </a:graphic>
          </p:graphicFrame>
          <p:graphicFrame>
            <p:nvGraphicFramePr>
              <p:cNvPr id="50" name="Object 4"/>
              <p:cNvGraphicFramePr>
                <a:graphicFrameLocks noChangeAspect="1"/>
              </p:cNvGraphicFramePr>
              <p:nvPr/>
            </p:nvGraphicFramePr>
            <p:xfrm>
              <a:off x="4490288" y="3139904"/>
              <a:ext cx="141288" cy="338138"/>
            </p:xfrm>
            <a:graphic>
              <a:graphicData uri="http://schemas.openxmlformats.org/presentationml/2006/ole">
                <p:oleObj spid="_x0000_s735249" name="Equation" r:id="rId21" imgW="88560" imgH="215640" progId="Equation.DSMT4">
                  <p:embed/>
                </p:oleObj>
              </a:graphicData>
            </a:graphic>
          </p:graphicFrame>
          <p:cxnSp>
            <p:nvCxnSpPr>
              <p:cNvPr id="51" name="직선 연결선 50"/>
              <p:cNvCxnSpPr/>
              <p:nvPr/>
            </p:nvCxnSpPr>
            <p:spPr>
              <a:xfrm>
                <a:off x="3143240" y="3286124"/>
                <a:ext cx="1428760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2" name="Object 2"/>
              <p:cNvGraphicFramePr>
                <a:graphicFrameLocks noChangeAspect="1"/>
              </p:cNvGraphicFramePr>
              <p:nvPr/>
            </p:nvGraphicFramePr>
            <p:xfrm>
              <a:off x="3765634" y="3210862"/>
              <a:ext cx="180975" cy="198438"/>
            </p:xfrm>
            <a:graphic>
              <a:graphicData uri="http://schemas.openxmlformats.org/presentationml/2006/ole">
                <p:oleObj spid="_x0000_s735250" name="Equation" r:id="rId22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17" name="그룹 38"/>
            <p:cNvGrpSpPr/>
            <p:nvPr/>
          </p:nvGrpSpPr>
          <p:grpSpPr>
            <a:xfrm>
              <a:off x="3013814" y="4946660"/>
              <a:ext cx="1558186" cy="339728"/>
              <a:chOff x="3073390" y="3139904"/>
              <a:chExt cx="1558186" cy="339728"/>
            </a:xfrm>
          </p:grpSpPr>
          <p:graphicFrame>
            <p:nvGraphicFramePr>
              <p:cNvPr id="45" name="Object 3"/>
              <p:cNvGraphicFramePr>
                <a:graphicFrameLocks noChangeAspect="1"/>
              </p:cNvGraphicFramePr>
              <p:nvPr/>
            </p:nvGraphicFramePr>
            <p:xfrm>
              <a:off x="3073390" y="3141494"/>
              <a:ext cx="141288" cy="338138"/>
            </p:xfrm>
            <a:graphic>
              <a:graphicData uri="http://schemas.openxmlformats.org/presentationml/2006/ole">
                <p:oleObj spid="_x0000_s735251" name="Equation" r:id="rId23" imgW="88560" imgH="215640" progId="Equation.DSMT4">
                  <p:embed/>
                </p:oleObj>
              </a:graphicData>
            </a:graphic>
          </p:graphicFrame>
          <p:graphicFrame>
            <p:nvGraphicFramePr>
              <p:cNvPr id="46" name="Object 4"/>
              <p:cNvGraphicFramePr>
                <a:graphicFrameLocks noChangeAspect="1"/>
              </p:cNvGraphicFramePr>
              <p:nvPr/>
            </p:nvGraphicFramePr>
            <p:xfrm>
              <a:off x="4490288" y="3139904"/>
              <a:ext cx="141288" cy="338138"/>
            </p:xfrm>
            <a:graphic>
              <a:graphicData uri="http://schemas.openxmlformats.org/presentationml/2006/ole">
                <p:oleObj spid="_x0000_s735252" name="Equation" r:id="rId24" imgW="88560" imgH="215640" progId="Equation.DSMT4">
                  <p:embed/>
                </p:oleObj>
              </a:graphicData>
            </a:graphic>
          </p:graphicFrame>
          <p:cxnSp>
            <p:nvCxnSpPr>
              <p:cNvPr id="47" name="직선 연결선 46"/>
              <p:cNvCxnSpPr/>
              <p:nvPr/>
            </p:nvCxnSpPr>
            <p:spPr>
              <a:xfrm>
                <a:off x="3143240" y="3286124"/>
                <a:ext cx="1428760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8" name="Object 2"/>
              <p:cNvGraphicFramePr>
                <a:graphicFrameLocks noChangeAspect="1"/>
              </p:cNvGraphicFramePr>
              <p:nvPr/>
            </p:nvGraphicFramePr>
            <p:xfrm>
              <a:off x="3765634" y="3210862"/>
              <a:ext cx="180975" cy="198438"/>
            </p:xfrm>
            <a:graphic>
              <a:graphicData uri="http://schemas.openxmlformats.org/presentationml/2006/ole">
                <p:oleObj spid="_x0000_s735253" name="Equation" r:id="rId25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18" name="그룹 43"/>
            <p:cNvGrpSpPr/>
            <p:nvPr/>
          </p:nvGrpSpPr>
          <p:grpSpPr>
            <a:xfrm>
              <a:off x="3228128" y="5232412"/>
              <a:ext cx="1558186" cy="339728"/>
              <a:chOff x="3073390" y="3139904"/>
              <a:chExt cx="1558186" cy="339728"/>
            </a:xfrm>
          </p:grpSpPr>
          <p:graphicFrame>
            <p:nvGraphicFramePr>
              <p:cNvPr id="41" name="Object 3"/>
              <p:cNvGraphicFramePr>
                <a:graphicFrameLocks noChangeAspect="1"/>
              </p:cNvGraphicFramePr>
              <p:nvPr/>
            </p:nvGraphicFramePr>
            <p:xfrm>
              <a:off x="3073390" y="3141494"/>
              <a:ext cx="141288" cy="338138"/>
            </p:xfrm>
            <a:graphic>
              <a:graphicData uri="http://schemas.openxmlformats.org/presentationml/2006/ole">
                <p:oleObj spid="_x0000_s735254" name="Equation" r:id="rId26" imgW="88560" imgH="215640" progId="Equation.DSMT4">
                  <p:embed/>
                </p:oleObj>
              </a:graphicData>
            </a:graphic>
          </p:graphicFrame>
          <p:graphicFrame>
            <p:nvGraphicFramePr>
              <p:cNvPr id="42" name="Object 4"/>
              <p:cNvGraphicFramePr>
                <a:graphicFrameLocks noChangeAspect="1"/>
              </p:cNvGraphicFramePr>
              <p:nvPr/>
            </p:nvGraphicFramePr>
            <p:xfrm>
              <a:off x="4490288" y="3139904"/>
              <a:ext cx="141288" cy="338138"/>
            </p:xfrm>
            <a:graphic>
              <a:graphicData uri="http://schemas.openxmlformats.org/presentationml/2006/ole">
                <p:oleObj spid="_x0000_s735255" name="Equation" r:id="rId27" imgW="88560" imgH="215640" progId="Equation.DSMT4">
                  <p:embed/>
                </p:oleObj>
              </a:graphicData>
            </a:graphic>
          </p:graphicFrame>
          <p:cxnSp>
            <p:nvCxnSpPr>
              <p:cNvPr id="43" name="직선 연결선 42"/>
              <p:cNvCxnSpPr/>
              <p:nvPr/>
            </p:nvCxnSpPr>
            <p:spPr>
              <a:xfrm>
                <a:off x="3143240" y="3286124"/>
                <a:ext cx="1428760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4" name="Object 2"/>
              <p:cNvGraphicFramePr>
                <a:graphicFrameLocks noChangeAspect="1"/>
              </p:cNvGraphicFramePr>
              <p:nvPr/>
            </p:nvGraphicFramePr>
            <p:xfrm>
              <a:off x="3765634" y="3210862"/>
              <a:ext cx="180975" cy="198438"/>
            </p:xfrm>
            <a:graphic>
              <a:graphicData uri="http://schemas.openxmlformats.org/presentationml/2006/ole">
                <p:oleObj spid="_x0000_s735256" name="Equation" r:id="rId28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19" name="그룹 48"/>
            <p:cNvGrpSpPr/>
            <p:nvPr/>
          </p:nvGrpSpPr>
          <p:grpSpPr>
            <a:xfrm>
              <a:off x="2928926" y="5875354"/>
              <a:ext cx="1558186" cy="339728"/>
              <a:chOff x="3073390" y="3139904"/>
              <a:chExt cx="1558186" cy="339728"/>
            </a:xfrm>
          </p:grpSpPr>
          <p:graphicFrame>
            <p:nvGraphicFramePr>
              <p:cNvPr id="37" name="Object 3"/>
              <p:cNvGraphicFramePr>
                <a:graphicFrameLocks noChangeAspect="1"/>
              </p:cNvGraphicFramePr>
              <p:nvPr/>
            </p:nvGraphicFramePr>
            <p:xfrm>
              <a:off x="3073390" y="3141494"/>
              <a:ext cx="141288" cy="338138"/>
            </p:xfrm>
            <a:graphic>
              <a:graphicData uri="http://schemas.openxmlformats.org/presentationml/2006/ole">
                <p:oleObj spid="_x0000_s735257" name="Equation" r:id="rId29" imgW="88560" imgH="215640" progId="Equation.DSMT4">
                  <p:embed/>
                </p:oleObj>
              </a:graphicData>
            </a:graphic>
          </p:graphicFrame>
          <p:graphicFrame>
            <p:nvGraphicFramePr>
              <p:cNvPr id="38" name="Object 4"/>
              <p:cNvGraphicFramePr>
                <a:graphicFrameLocks noChangeAspect="1"/>
              </p:cNvGraphicFramePr>
              <p:nvPr/>
            </p:nvGraphicFramePr>
            <p:xfrm>
              <a:off x="4490288" y="3139904"/>
              <a:ext cx="141288" cy="338138"/>
            </p:xfrm>
            <a:graphic>
              <a:graphicData uri="http://schemas.openxmlformats.org/presentationml/2006/ole">
                <p:oleObj spid="_x0000_s735258" name="Equation" r:id="rId30" imgW="88560" imgH="215640" progId="Equation.DSMT4">
                  <p:embed/>
                </p:oleObj>
              </a:graphicData>
            </a:graphic>
          </p:graphicFrame>
          <p:cxnSp>
            <p:nvCxnSpPr>
              <p:cNvPr id="39" name="직선 연결선 38"/>
              <p:cNvCxnSpPr/>
              <p:nvPr/>
            </p:nvCxnSpPr>
            <p:spPr>
              <a:xfrm>
                <a:off x="3143240" y="3286124"/>
                <a:ext cx="1428760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0" name="Object 2"/>
              <p:cNvGraphicFramePr>
                <a:graphicFrameLocks noChangeAspect="1"/>
              </p:cNvGraphicFramePr>
              <p:nvPr/>
            </p:nvGraphicFramePr>
            <p:xfrm>
              <a:off x="3765634" y="3210862"/>
              <a:ext cx="180975" cy="198438"/>
            </p:xfrm>
            <a:graphic>
              <a:graphicData uri="http://schemas.openxmlformats.org/presentationml/2006/ole">
                <p:oleObj spid="_x0000_s735259" name="Equation" r:id="rId31" imgW="114120" imgH="126720" progId="Equation.DSMT4">
                  <p:embed/>
                </p:oleObj>
              </a:graphicData>
            </a:graphic>
          </p:graphicFrame>
        </p:grpSp>
        <p:graphicFrame>
          <p:nvGraphicFramePr>
            <p:cNvPr id="20" name="Object 2"/>
            <p:cNvGraphicFramePr>
              <a:graphicFrameLocks noChangeAspect="1"/>
            </p:cNvGraphicFramePr>
            <p:nvPr/>
          </p:nvGraphicFramePr>
          <p:xfrm>
            <a:off x="4030646" y="5429264"/>
            <a:ext cx="184164" cy="424061"/>
          </p:xfrm>
          <a:graphic>
            <a:graphicData uri="http://schemas.openxmlformats.org/presentationml/2006/ole">
              <p:oleObj spid="_x0000_s735260" name="Equation" r:id="rId32" imgW="75960" imgH="177480" progId="Equation.DSMT4">
                <p:embed/>
              </p:oleObj>
            </a:graphicData>
          </a:graphic>
        </p:graphicFrame>
        <p:cxnSp>
          <p:nvCxnSpPr>
            <p:cNvPr id="21" name="직선 연결선 20"/>
            <p:cNvCxnSpPr/>
            <p:nvPr/>
          </p:nvCxnSpPr>
          <p:spPr>
            <a:xfrm>
              <a:off x="2428860" y="2855908"/>
              <a:ext cx="285752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97972" y="3289185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표본 </a:t>
              </a:r>
              <a:r>
                <a:rPr lang="en-US" altLang="ko-KR" sz="1200" b="1" dirty="0" smtClean="0">
                  <a:latin typeface="+mn-ea"/>
                </a:rPr>
                <a:t>1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7972" y="3526653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표본 </a:t>
              </a:r>
              <a:r>
                <a:rPr lang="en-US" altLang="ko-KR" sz="1200" b="1" dirty="0" smtClean="0">
                  <a:latin typeface="+mn-ea"/>
                </a:rPr>
                <a:t>2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97972" y="3815491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표본 </a:t>
              </a:r>
              <a:r>
                <a:rPr lang="en-US" altLang="ko-KR" sz="1200" b="1" dirty="0" smtClean="0">
                  <a:latin typeface="+mn-ea"/>
                </a:rPr>
                <a:t>3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7972" y="4100763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표본 </a:t>
              </a:r>
              <a:r>
                <a:rPr lang="en-US" altLang="ko-KR" sz="1200" b="1" dirty="0" smtClean="0">
                  <a:latin typeface="+mn-ea"/>
                </a:rPr>
                <a:t>4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97972" y="4376721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표본 </a:t>
              </a:r>
              <a:r>
                <a:rPr lang="en-US" altLang="ko-KR" sz="1200" b="1" dirty="0" smtClean="0">
                  <a:latin typeface="+mn-ea"/>
                </a:rPr>
                <a:t>5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97972" y="4662473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표본 </a:t>
              </a:r>
              <a:r>
                <a:rPr lang="en-US" altLang="ko-KR" sz="1200" b="1" dirty="0" smtClean="0">
                  <a:latin typeface="+mn-ea"/>
                </a:rPr>
                <a:t>6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97972" y="4948225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표본 </a:t>
              </a:r>
              <a:r>
                <a:rPr lang="en-US" altLang="ko-KR" sz="1200" b="1" dirty="0" smtClean="0">
                  <a:latin typeface="+mn-ea"/>
                </a:rPr>
                <a:t>7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97972" y="5233977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표본 </a:t>
              </a:r>
              <a:r>
                <a:rPr lang="en-US" altLang="ko-KR" sz="1200" b="1" dirty="0" smtClean="0">
                  <a:latin typeface="+mn-ea"/>
                </a:rPr>
                <a:t>8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97972" y="5876919"/>
              <a:ext cx="745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표본 </a:t>
              </a:r>
              <a:r>
                <a:rPr lang="en-US" altLang="ko-KR" sz="1200" b="1" dirty="0" smtClean="0">
                  <a:latin typeface="+mn-ea"/>
                </a:rPr>
                <a:t>20</a:t>
              </a:r>
              <a:endParaRPr lang="ko-KR" altLang="en-US" sz="1200" b="1" dirty="0">
                <a:latin typeface="+mn-ea"/>
              </a:endParaRPr>
            </a:p>
          </p:txBody>
        </p:sp>
        <p:graphicFrame>
          <p:nvGraphicFramePr>
            <p:cNvPr id="31" name="Object 32"/>
            <p:cNvGraphicFramePr>
              <a:graphicFrameLocks noChangeAspect="1"/>
            </p:cNvGraphicFramePr>
            <p:nvPr/>
          </p:nvGraphicFramePr>
          <p:xfrm>
            <a:off x="4298392" y="1459558"/>
            <a:ext cx="232512" cy="263513"/>
          </p:xfrm>
          <a:graphic>
            <a:graphicData uri="http://schemas.openxmlformats.org/presentationml/2006/ole">
              <p:oleObj spid="_x0000_s735261" name="Equation" r:id="rId33" imgW="164880" imgH="190440" progId="Equation.DSMT4">
                <p:embed/>
              </p:oleObj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4214810" y="1418462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+mn-ea"/>
                </a:rPr>
                <a:t> </a:t>
              </a:r>
              <a:r>
                <a:rPr lang="ko-KR" altLang="en-US" sz="1600" dirty="0" smtClean="0">
                  <a:latin typeface="+mn-ea"/>
                </a:rPr>
                <a:t>의 분포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2066" y="3875090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>
                  <a:latin typeface="+mn-ea"/>
                </a:rPr>
                <a:t> </a:t>
              </a:r>
              <a:r>
                <a:rPr lang="en-US" altLang="ko-KR" sz="1400" i="1" dirty="0" smtClean="0">
                  <a:latin typeface="Symbol" pitchFamily="18" charset="2"/>
                </a:rPr>
                <a:t>m</a:t>
              </a:r>
              <a:r>
                <a:rPr lang="ko-KR" altLang="en-US" sz="1400" dirty="0" smtClean="0">
                  <a:latin typeface="+mn-ea"/>
                </a:rPr>
                <a:t>를 포함하지 않는 구간</a:t>
              </a:r>
              <a:endParaRPr lang="ko-KR" altLang="en-US" sz="1400" dirty="0">
                <a:latin typeface="+mn-ea"/>
              </a:endParaRP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2316148" y="5449812"/>
            <a:ext cx="184150" cy="423862"/>
          </p:xfrm>
          <a:graphic>
            <a:graphicData uri="http://schemas.openxmlformats.org/presentationml/2006/ole">
              <p:oleObj spid="_x0000_s735262" name="Equation" r:id="rId34" imgW="75960" imgH="177480" progId="Equation.DSMT4">
                <p:embed/>
              </p:oleObj>
            </a:graphicData>
          </a:graphic>
        </p:graphicFrame>
        <p:cxnSp>
          <p:nvCxnSpPr>
            <p:cNvPr id="35" name="직선 연결선 34"/>
            <p:cNvCxnSpPr/>
            <p:nvPr/>
          </p:nvCxnSpPr>
          <p:spPr>
            <a:xfrm rot="5400000">
              <a:off x="1368358" y="3589338"/>
              <a:ext cx="5000660" cy="1588"/>
            </a:xfrm>
            <a:prstGeom prst="line">
              <a:avLst/>
            </a:prstGeom>
            <a:ln>
              <a:solidFill>
                <a:srgbClr val="FF66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33032" y="287613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Symbol" pitchFamily="18" charset="2"/>
                </a:rPr>
                <a:t>m</a:t>
              </a:r>
              <a:endParaRPr lang="ko-KR" altLang="en-US" sz="1600" dirty="0"/>
            </a:p>
          </p:txBody>
        </p:sp>
      </p:grpSp>
      <p:sp>
        <p:nvSpPr>
          <p:cNvPr id="73" name="모서리가 둥근 직사각형 4"/>
          <p:cNvSpPr/>
          <p:nvPr/>
        </p:nvSpPr>
        <p:spPr>
          <a:xfrm>
            <a:off x="928662" y="561206"/>
            <a:ext cx="257176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95% 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신뢰도의 의미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15140" y="1142984"/>
            <a:ext cx="2071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Book Antiqua" pitchFamily="18" charset="0"/>
                <a:ea typeface="휴먼옛체"/>
              </a:rPr>
              <a:t>※</a:t>
            </a:r>
            <a:r>
              <a:rPr lang="en-US" altLang="ko-KR" sz="1600" dirty="0" smtClean="0">
                <a:latin typeface="Book Antiqua" pitchFamily="18" charset="0"/>
                <a:ea typeface="휴먼옛체"/>
              </a:rPr>
              <a:t> </a:t>
            </a:r>
            <a:r>
              <a:rPr lang="ko-KR" altLang="en-US" sz="1600" dirty="0" smtClean="0">
                <a:latin typeface="Book Antiqua" pitchFamily="18" charset="0"/>
              </a:rPr>
              <a:t>동일한 모집단으로부터 동일한 크기의 표본 </a:t>
            </a:r>
            <a:r>
              <a:rPr lang="en-US" altLang="ko-KR" sz="1600" dirty="0" smtClean="0">
                <a:latin typeface="Book Antiqua" pitchFamily="18" charset="0"/>
              </a:rPr>
              <a:t>20</a:t>
            </a:r>
            <a:r>
              <a:rPr lang="ko-KR" altLang="en-US" sz="1600" dirty="0" smtClean="0">
                <a:latin typeface="Book Antiqua" pitchFamily="18" charset="0"/>
              </a:rPr>
              <a:t>개를 임의로 추출하였을 때</a:t>
            </a:r>
            <a:r>
              <a:rPr lang="en-US" altLang="ko-KR" sz="1600" dirty="0" smtClean="0">
                <a:latin typeface="Book Antiqua" pitchFamily="18" charset="0"/>
              </a:rPr>
              <a:t>, </a:t>
            </a:r>
          </a:p>
          <a:p>
            <a:endParaRPr lang="en-US" altLang="ko-KR" sz="1600" dirty="0" smtClean="0">
              <a:latin typeface="Book Antiqua" pitchFamily="18" charset="0"/>
            </a:endParaRPr>
          </a:p>
          <a:p>
            <a:r>
              <a:rPr lang="ko-KR" altLang="en-US" sz="1600" dirty="0" smtClean="0">
                <a:latin typeface="Book Antiqua" pitchFamily="18" charset="0"/>
              </a:rPr>
              <a:t>이 표본들로부터 얻은 신뢰구간들 중에서 </a:t>
            </a:r>
            <a:r>
              <a:rPr lang="en-US" altLang="ko-KR" sz="1600" dirty="0" smtClean="0">
                <a:latin typeface="Book Antiqua" pitchFamily="18" charset="0"/>
              </a:rPr>
              <a:t>95%</a:t>
            </a:r>
            <a:r>
              <a:rPr lang="ko-KR" altLang="en-US" sz="1600" dirty="0" smtClean="0">
                <a:latin typeface="Book Antiqua" pitchFamily="18" charset="0"/>
              </a:rPr>
              <a:t>에 해당하는 </a:t>
            </a:r>
            <a:r>
              <a:rPr lang="en-US" altLang="ko-KR" sz="1600" dirty="0" smtClean="0">
                <a:latin typeface="Book Antiqua" pitchFamily="18" charset="0"/>
              </a:rPr>
              <a:t>19</a:t>
            </a:r>
            <a:r>
              <a:rPr lang="ko-KR" altLang="en-US" sz="1600" dirty="0" smtClean="0">
                <a:latin typeface="Book Antiqua" pitchFamily="18" charset="0"/>
              </a:rPr>
              <a:t>개의 구간이 모평균의 참값을 포함하고 최대 </a:t>
            </a:r>
            <a:r>
              <a:rPr lang="en-US" altLang="ko-KR" sz="1600" dirty="0" smtClean="0">
                <a:latin typeface="Book Antiqua" pitchFamily="18" charset="0"/>
              </a:rPr>
              <a:t>5%</a:t>
            </a:r>
            <a:r>
              <a:rPr lang="ko-KR" altLang="en-US" sz="1600" dirty="0" smtClean="0">
                <a:latin typeface="Book Antiqua" pitchFamily="18" charset="0"/>
              </a:rPr>
              <a:t>에 해당하는 </a:t>
            </a:r>
            <a:r>
              <a:rPr lang="en-US" altLang="ko-KR" sz="1600" dirty="0" smtClean="0">
                <a:latin typeface="Book Antiqua" pitchFamily="18" charset="0"/>
              </a:rPr>
              <a:t>1</a:t>
            </a:r>
            <a:r>
              <a:rPr lang="ko-KR" altLang="en-US" sz="1600" dirty="0" smtClean="0">
                <a:latin typeface="Book Antiqua" pitchFamily="18" charset="0"/>
              </a:rPr>
              <a:t>개의 구간은 </a:t>
            </a:r>
            <a:r>
              <a:rPr lang="ko-KR" altLang="en-US" sz="1600" dirty="0" err="1" smtClean="0">
                <a:latin typeface="Book Antiqua" pitchFamily="18" charset="0"/>
              </a:rPr>
              <a:t>모수의</a:t>
            </a:r>
            <a:r>
              <a:rPr lang="ko-KR" altLang="en-US" sz="1600" dirty="0" smtClean="0">
                <a:latin typeface="Book Antiqua" pitchFamily="18" charset="0"/>
              </a:rPr>
              <a:t> 참값을 포함하지 않을 수 있음을 의미한다</a:t>
            </a:r>
            <a:r>
              <a:rPr lang="en-US" altLang="ko-KR" sz="1600" dirty="0" smtClean="0">
                <a:latin typeface="Book Antiqua" pitchFamily="18" charset="0"/>
              </a:rPr>
              <a:t>. </a:t>
            </a:r>
            <a:endParaRPr lang="ko-KR" altLang="en-US" sz="16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143504" y="4725158"/>
            <a:ext cx="816160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9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2" name="TextBox 19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3802" y="540658"/>
            <a:ext cx="2710999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8.2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모평균의 구간추정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23" name="모서리가 둥근 직사각형 4"/>
          <p:cNvSpPr/>
          <p:nvPr/>
        </p:nvSpPr>
        <p:spPr>
          <a:xfrm>
            <a:off x="928662" y="1214422"/>
            <a:ext cx="257176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모분산이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알려진 경우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11166" y="2643182"/>
            <a:ext cx="1847114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5311775" y="2282825"/>
          <a:ext cx="1471613" cy="1336675"/>
        </p:xfrm>
        <a:graphic>
          <a:graphicData uri="http://schemas.openxmlformats.org/presentationml/2006/ole">
            <p:oleObj spid="_x0000_s721923" name="Equation" r:id="rId4" imgW="1028520" imgH="952200" progId="Equation.DSMT4">
              <p:embed/>
            </p:oleObj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7148513" y="2681288"/>
          <a:ext cx="1562100" cy="641350"/>
        </p:xfrm>
        <a:graphic>
          <a:graphicData uri="http://schemas.openxmlformats.org/presentationml/2006/ole">
            <p:oleObj spid="_x0000_s721924" name="Equation" r:id="rId5" imgW="1091880" imgH="457200" progId="Equation.DSMT4">
              <p:embed/>
            </p:oleObj>
          </a:graphicData>
        </a:graphic>
      </p:graphicFrame>
      <p:sp>
        <p:nvSpPr>
          <p:cNvPr id="27" name="타원 26"/>
          <p:cNvSpPr/>
          <p:nvPr/>
        </p:nvSpPr>
        <p:spPr>
          <a:xfrm>
            <a:off x="581746" y="2081952"/>
            <a:ext cx="1714512" cy="1785950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819150" y="2643182"/>
          <a:ext cx="1304925" cy="366713"/>
        </p:xfrm>
        <a:graphic>
          <a:graphicData uri="http://schemas.openxmlformats.org/presentationml/2006/ole">
            <p:oleObj spid="_x0000_s721925" name="Equation" r:id="rId6" imgW="977760" imgH="279360" progId="Equation.DSMT4">
              <p:embed/>
            </p:oleObj>
          </a:graphicData>
        </a:graphic>
      </p:graphicFrame>
      <p:sp>
        <p:nvSpPr>
          <p:cNvPr id="29" name="타원 28"/>
          <p:cNvSpPr/>
          <p:nvPr/>
        </p:nvSpPr>
        <p:spPr>
          <a:xfrm>
            <a:off x="3997330" y="2306540"/>
            <a:ext cx="1146174" cy="1143008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276"/>
          <p:cNvSpPr>
            <a:spLocks noChangeArrowheads="1"/>
          </p:cNvSpPr>
          <p:nvPr/>
        </p:nvSpPr>
        <p:spPr bwMode="auto">
          <a:xfrm>
            <a:off x="2643174" y="2806606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3174" y="24494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721926" name="Object 6"/>
          <p:cNvGraphicFramePr>
            <a:graphicFrameLocks noChangeAspect="1"/>
          </p:cNvGraphicFramePr>
          <p:nvPr/>
        </p:nvGraphicFramePr>
        <p:xfrm>
          <a:off x="2243138" y="4643438"/>
          <a:ext cx="4470400" cy="712787"/>
        </p:xfrm>
        <a:graphic>
          <a:graphicData uri="http://schemas.openxmlformats.org/presentationml/2006/ole">
            <p:oleObj spid="_x0000_s721926" name="Equation" r:id="rId7" imgW="3124080" imgH="50796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00034" y="414338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양쪽 꼬리확률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에 대한 중심확률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857620" y="5602962"/>
            <a:ext cx="4000528" cy="392113"/>
            <a:chOff x="500034" y="5639477"/>
            <a:chExt cx="4000528" cy="392113"/>
          </a:xfrm>
        </p:grpSpPr>
        <p:sp>
          <p:nvSpPr>
            <p:cNvPr id="35" name="TextBox 34"/>
            <p:cNvSpPr txBox="1"/>
            <p:nvPr/>
          </p:nvSpPr>
          <p:spPr>
            <a:xfrm>
              <a:off x="1030922" y="5643578"/>
              <a:ext cx="3469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</a:rPr>
                <a:t>100(1 -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latin typeface="Symbol" pitchFamily="18" charset="2"/>
                </a:rPr>
                <a:t>a</a:t>
              </a:r>
              <a:r>
                <a:rPr lang="en-US" altLang="ko-KR" i="1" dirty="0" smtClean="0">
                  <a:latin typeface="Book Antiqua" pitchFamily="18" charset="0"/>
                </a:rPr>
                <a:t>)%</a:t>
              </a:r>
              <a:r>
                <a:rPr lang="ko-KR" altLang="en-US" dirty="0" smtClean="0">
                  <a:latin typeface="Book Antiqua" pitchFamily="18" charset="0"/>
                </a:rPr>
                <a:t>의 오차한계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721927" name="Object 7"/>
            <p:cNvGraphicFramePr>
              <a:graphicFrameLocks noChangeAspect="1"/>
            </p:cNvGraphicFramePr>
            <p:nvPr/>
          </p:nvGraphicFramePr>
          <p:xfrm>
            <a:off x="500034" y="5639477"/>
            <a:ext cx="654050" cy="392113"/>
          </p:xfrm>
          <a:graphic>
            <a:graphicData uri="http://schemas.openxmlformats.org/presentationml/2006/ole">
              <p:oleObj spid="_x0000_s721927" name="Equation" r:id="rId8" imgW="457200" imgH="279360" progId="Equation.DSMT4">
                <p:embed/>
              </p:oleObj>
            </a:graphicData>
          </a:graphic>
        </p:graphicFrame>
      </p:grpSp>
      <p:cxnSp>
        <p:nvCxnSpPr>
          <p:cNvPr id="39" name="직선 화살표 연결선 38"/>
          <p:cNvCxnSpPr/>
          <p:nvPr/>
        </p:nvCxnSpPr>
        <p:spPr>
          <a:xfrm rot="5400000">
            <a:off x="5429256" y="5500702"/>
            <a:ext cx="285752" cy="1588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5400000" flipH="1" flipV="1">
            <a:off x="5719905" y="4567111"/>
            <a:ext cx="214314" cy="14287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4922666" y="4143380"/>
            <a:ext cx="1762132" cy="369332"/>
            <a:chOff x="4643438" y="4143380"/>
            <a:chExt cx="1762132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4643438" y="41433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표준오차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46" name="Object 7"/>
            <p:cNvGraphicFramePr>
              <a:graphicFrameLocks noChangeAspect="1"/>
            </p:cNvGraphicFramePr>
            <p:nvPr/>
          </p:nvGraphicFramePr>
          <p:xfrm>
            <a:off x="5715008" y="4173722"/>
            <a:ext cx="690562" cy="338137"/>
          </p:xfrm>
          <a:graphic>
            <a:graphicData uri="http://schemas.openxmlformats.org/presentationml/2006/ole">
              <p:oleObj spid="_x0000_s721929" name="Equation" r:id="rId9" imgW="482400" imgH="241200" progId="Equation.DSMT4">
                <p:embed/>
              </p:oleObj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785786" y="294994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ymbol" pitchFamily="18" charset="2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기지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251085" y="931851"/>
            <a:ext cx="4678369" cy="4568851"/>
            <a:chOff x="2097112" y="1503355"/>
            <a:chExt cx="4678369" cy="4568851"/>
          </a:xfrm>
        </p:grpSpPr>
        <p:grpSp>
          <p:nvGrpSpPr>
            <p:cNvPr id="14" name="Group 167"/>
            <p:cNvGrpSpPr>
              <a:grpSpLocks/>
            </p:cNvGrpSpPr>
            <p:nvPr/>
          </p:nvGrpSpPr>
          <p:grpSpPr bwMode="auto">
            <a:xfrm>
              <a:off x="2097112" y="1503355"/>
              <a:ext cx="4678369" cy="3138494"/>
              <a:chOff x="564" y="1164"/>
              <a:chExt cx="2947" cy="1977"/>
            </a:xfrm>
          </p:grpSpPr>
          <p:sp>
            <p:nvSpPr>
              <p:cNvPr id="15" name="Freeform 109"/>
              <p:cNvSpPr>
                <a:spLocks/>
              </p:cNvSpPr>
              <p:nvPr/>
            </p:nvSpPr>
            <p:spPr bwMode="auto">
              <a:xfrm>
                <a:off x="670" y="1211"/>
                <a:ext cx="2774" cy="1925"/>
              </a:xfrm>
              <a:custGeom>
                <a:avLst/>
                <a:gdLst/>
                <a:ahLst/>
                <a:cxnLst>
                  <a:cxn ang="0">
                    <a:pos x="1318" y="18"/>
                  </a:cxn>
                  <a:cxn ang="0">
                    <a:pos x="1234" y="108"/>
                  </a:cxn>
                  <a:cxn ang="0">
                    <a:pos x="1176" y="208"/>
                  </a:cxn>
                  <a:cxn ang="0">
                    <a:pos x="1114" y="334"/>
                  </a:cxn>
                  <a:cxn ang="0">
                    <a:pos x="1068" y="438"/>
                  </a:cxn>
                  <a:cxn ang="0">
                    <a:pos x="1030" y="542"/>
                  </a:cxn>
                  <a:cxn ang="0">
                    <a:pos x="988" y="652"/>
                  </a:cxn>
                  <a:cxn ang="0">
                    <a:pos x="957" y="756"/>
                  </a:cxn>
                  <a:cxn ang="0">
                    <a:pos x="930" y="861"/>
                  </a:cxn>
                  <a:cxn ang="0">
                    <a:pos x="901" y="975"/>
                  </a:cxn>
                  <a:cxn ang="0">
                    <a:pos x="867" y="1075"/>
                  </a:cxn>
                  <a:cxn ang="0">
                    <a:pos x="830" y="1194"/>
                  </a:cxn>
                  <a:cxn ang="0">
                    <a:pos x="786" y="1293"/>
                  </a:cxn>
                  <a:cxn ang="0">
                    <a:pos x="732" y="1399"/>
                  </a:cxn>
                  <a:cxn ang="0">
                    <a:pos x="662" y="1513"/>
                  </a:cxn>
                  <a:cxn ang="0">
                    <a:pos x="586" y="1605"/>
                  </a:cxn>
                  <a:cxn ang="0">
                    <a:pos x="490" y="1683"/>
                  </a:cxn>
                  <a:cxn ang="0">
                    <a:pos x="388" y="1743"/>
                  </a:cxn>
                  <a:cxn ang="0">
                    <a:pos x="295" y="1787"/>
                  </a:cxn>
                  <a:cxn ang="0">
                    <a:pos x="193" y="1826"/>
                  </a:cxn>
                  <a:cxn ang="0">
                    <a:pos x="79" y="1865"/>
                  </a:cxn>
                  <a:cxn ang="0">
                    <a:pos x="6" y="1883"/>
                  </a:cxn>
                  <a:cxn ang="0">
                    <a:pos x="2774" y="1922"/>
                  </a:cxn>
                  <a:cxn ang="0">
                    <a:pos x="2726" y="1877"/>
                  </a:cxn>
                  <a:cxn ang="0">
                    <a:pos x="2622" y="1845"/>
                  </a:cxn>
                  <a:cxn ang="0">
                    <a:pos x="2510" y="1803"/>
                  </a:cxn>
                  <a:cxn ang="0">
                    <a:pos x="2396" y="1755"/>
                  </a:cxn>
                  <a:cxn ang="0">
                    <a:pos x="2278" y="1693"/>
                  </a:cxn>
                  <a:cxn ang="0">
                    <a:pos x="2220" y="1655"/>
                  </a:cxn>
                  <a:cxn ang="0">
                    <a:pos x="2156" y="1589"/>
                  </a:cxn>
                  <a:cxn ang="0">
                    <a:pos x="2082" y="1503"/>
                  </a:cxn>
                  <a:cxn ang="0">
                    <a:pos x="2022" y="1398"/>
                  </a:cxn>
                  <a:cxn ang="0">
                    <a:pos x="1970" y="1298"/>
                  </a:cxn>
                  <a:cxn ang="0">
                    <a:pos x="1928" y="1200"/>
                  </a:cxn>
                  <a:cxn ang="0">
                    <a:pos x="1892" y="1100"/>
                  </a:cxn>
                  <a:cxn ang="0">
                    <a:pos x="1862" y="1010"/>
                  </a:cxn>
                  <a:cxn ang="0">
                    <a:pos x="1830" y="900"/>
                  </a:cxn>
                  <a:cxn ang="0">
                    <a:pos x="1798" y="782"/>
                  </a:cxn>
                  <a:cxn ang="0">
                    <a:pos x="1760" y="656"/>
                  </a:cxn>
                  <a:cxn ang="0">
                    <a:pos x="1712" y="524"/>
                  </a:cxn>
                  <a:cxn ang="0">
                    <a:pos x="1670" y="410"/>
                  </a:cxn>
                  <a:cxn ang="0">
                    <a:pos x="1632" y="328"/>
                  </a:cxn>
                  <a:cxn ang="0">
                    <a:pos x="1590" y="232"/>
                  </a:cxn>
                  <a:cxn ang="0">
                    <a:pos x="1546" y="156"/>
                  </a:cxn>
                  <a:cxn ang="0">
                    <a:pos x="1570" y="194"/>
                  </a:cxn>
                  <a:cxn ang="0">
                    <a:pos x="1550" y="156"/>
                  </a:cxn>
                  <a:cxn ang="0">
                    <a:pos x="1476" y="56"/>
                  </a:cxn>
                  <a:cxn ang="0">
                    <a:pos x="1413" y="8"/>
                  </a:cxn>
                </a:cxnLst>
                <a:rect l="0" t="0" r="r" b="b"/>
                <a:pathLst>
                  <a:path w="2774" h="1925">
                    <a:moveTo>
                      <a:pt x="1390" y="0"/>
                    </a:moveTo>
                    <a:lnTo>
                      <a:pt x="1350" y="0"/>
                    </a:lnTo>
                    <a:lnTo>
                      <a:pt x="1318" y="18"/>
                    </a:lnTo>
                    <a:lnTo>
                      <a:pt x="1289" y="40"/>
                    </a:lnTo>
                    <a:lnTo>
                      <a:pt x="1261" y="70"/>
                    </a:lnTo>
                    <a:lnTo>
                      <a:pt x="1234" y="108"/>
                    </a:lnTo>
                    <a:lnTo>
                      <a:pt x="1211" y="144"/>
                    </a:lnTo>
                    <a:lnTo>
                      <a:pt x="1193" y="173"/>
                    </a:lnTo>
                    <a:lnTo>
                      <a:pt x="1176" y="208"/>
                    </a:lnTo>
                    <a:lnTo>
                      <a:pt x="1152" y="256"/>
                    </a:lnTo>
                    <a:lnTo>
                      <a:pt x="1132" y="296"/>
                    </a:lnTo>
                    <a:lnTo>
                      <a:pt x="1114" y="334"/>
                    </a:lnTo>
                    <a:lnTo>
                      <a:pt x="1094" y="378"/>
                    </a:lnTo>
                    <a:lnTo>
                      <a:pt x="1082" y="410"/>
                    </a:lnTo>
                    <a:lnTo>
                      <a:pt x="1068" y="438"/>
                    </a:lnTo>
                    <a:lnTo>
                      <a:pt x="1052" y="482"/>
                    </a:lnTo>
                    <a:lnTo>
                      <a:pt x="1040" y="514"/>
                    </a:lnTo>
                    <a:lnTo>
                      <a:pt x="1030" y="542"/>
                    </a:lnTo>
                    <a:lnTo>
                      <a:pt x="1022" y="570"/>
                    </a:lnTo>
                    <a:lnTo>
                      <a:pt x="1008" y="606"/>
                    </a:lnTo>
                    <a:lnTo>
                      <a:pt x="988" y="652"/>
                    </a:lnTo>
                    <a:lnTo>
                      <a:pt x="979" y="688"/>
                    </a:lnTo>
                    <a:lnTo>
                      <a:pt x="965" y="726"/>
                    </a:lnTo>
                    <a:lnTo>
                      <a:pt x="957" y="756"/>
                    </a:lnTo>
                    <a:lnTo>
                      <a:pt x="949" y="786"/>
                    </a:lnTo>
                    <a:lnTo>
                      <a:pt x="940" y="829"/>
                    </a:lnTo>
                    <a:lnTo>
                      <a:pt x="930" y="861"/>
                    </a:lnTo>
                    <a:lnTo>
                      <a:pt x="922" y="902"/>
                    </a:lnTo>
                    <a:lnTo>
                      <a:pt x="908" y="942"/>
                    </a:lnTo>
                    <a:lnTo>
                      <a:pt x="901" y="975"/>
                    </a:lnTo>
                    <a:lnTo>
                      <a:pt x="891" y="1007"/>
                    </a:lnTo>
                    <a:lnTo>
                      <a:pt x="883" y="1041"/>
                    </a:lnTo>
                    <a:lnTo>
                      <a:pt x="867" y="1075"/>
                    </a:lnTo>
                    <a:lnTo>
                      <a:pt x="852" y="1123"/>
                    </a:lnTo>
                    <a:lnTo>
                      <a:pt x="836" y="1168"/>
                    </a:lnTo>
                    <a:lnTo>
                      <a:pt x="830" y="1194"/>
                    </a:lnTo>
                    <a:lnTo>
                      <a:pt x="819" y="1222"/>
                    </a:lnTo>
                    <a:lnTo>
                      <a:pt x="800" y="1263"/>
                    </a:lnTo>
                    <a:lnTo>
                      <a:pt x="786" y="1293"/>
                    </a:lnTo>
                    <a:lnTo>
                      <a:pt x="772" y="1330"/>
                    </a:lnTo>
                    <a:lnTo>
                      <a:pt x="750" y="1367"/>
                    </a:lnTo>
                    <a:lnTo>
                      <a:pt x="732" y="1399"/>
                    </a:lnTo>
                    <a:lnTo>
                      <a:pt x="708" y="1437"/>
                    </a:lnTo>
                    <a:lnTo>
                      <a:pt x="686" y="1477"/>
                    </a:lnTo>
                    <a:lnTo>
                      <a:pt x="662" y="1513"/>
                    </a:lnTo>
                    <a:lnTo>
                      <a:pt x="634" y="1551"/>
                    </a:lnTo>
                    <a:lnTo>
                      <a:pt x="614" y="1579"/>
                    </a:lnTo>
                    <a:lnTo>
                      <a:pt x="586" y="1605"/>
                    </a:lnTo>
                    <a:lnTo>
                      <a:pt x="558" y="1633"/>
                    </a:lnTo>
                    <a:lnTo>
                      <a:pt x="536" y="1653"/>
                    </a:lnTo>
                    <a:lnTo>
                      <a:pt x="490" y="1683"/>
                    </a:lnTo>
                    <a:lnTo>
                      <a:pt x="450" y="1711"/>
                    </a:lnTo>
                    <a:lnTo>
                      <a:pt x="416" y="1723"/>
                    </a:lnTo>
                    <a:lnTo>
                      <a:pt x="388" y="1743"/>
                    </a:lnTo>
                    <a:lnTo>
                      <a:pt x="357" y="1759"/>
                    </a:lnTo>
                    <a:lnTo>
                      <a:pt x="327" y="1772"/>
                    </a:lnTo>
                    <a:lnTo>
                      <a:pt x="295" y="1787"/>
                    </a:lnTo>
                    <a:lnTo>
                      <a:pt x="263" y="1799"/>
                    </a:lnTo>
                    <a:lnTo>
                      <a:pt x="231" y="1808"/>
                    </a:lnTo>
                    <a:lnTo>
                      <a:pt x="193" y="1826"/>
                    </a:lnTo>
                    <a:lnTo>
                      <a:pt x="158" y="1838"/>
                    </a:lnTo>
                    <a:lnTo>
                      <a:pt x="117" y="1853"/>
                    </a:lnTo>
                    <a:lnTo>
                      <a:pt x="79" y="1865"/>
                    </a:lnTo>
                    <a:lnTo>
                      <a:pt x="44" y="1874"/>
                    </a:lnTo>
                    <a:lnTo>
                      <a:pt x="29" y="1877"/>
                    </a:lnTo>
                    <a:lnTo>
                      <a:pt x="6" y="1883"/>
                    </a:lnTo>
                    <a:lnTo>
                      <a:pt x="3" y="1907"/>
                    </a:lnTo>
                    <a:lnTo>
                      <a:pt x="0" y="1925"/>
                    </a:lnTo>
                    <a:lnTo>
                      <a:pt x="2774" y="1922"/>
                    </a:lnTo>
                    <a:lnTo>
                      <a:pt x="2772" y="1891"/>
                    </a:lnTo>
                    <a:lnTo>
                      <a:pt x="2750" y="1881"/>
                    </a:lnTo>
                    <a:lnTo>
                      <a:pt x="2726" y="1877"/>
                    </a:lnTo>
                    <a:lnTo>
                      <a:pt x="2684" y="1865"/>
                    </a:lnTo>
                    <a:lnTo>
                      <a:pt x="2654" y="1855"/>
                    </a:lnTo>
                    <a:lnTo>
                      <a:pt x="2622" y="1845"/>
                    </a:lnTo>
                    <a:lnTo>
                      <a:pt x="2596" y="1835"/>
                    </a:lnTo>
                    <a:lnTo>
                      <a:pt x="2558" y="1825"/>
                    </a:lnTo>
                    <a:lnTo>
                      <a:pt x="2510" y="1803"/>
                    </a:lnTo>
                    <a:lnTo>
                      <a:pt x="2468" y="1789"/>
                    </a:lnTo>
                    <a:lnTo>
                      <a:pt x="2432" y="1775"/>
                    </a:lnTo>
                    <a:lnTo>
                      <a:pt x="2396" y="1755"/>
                    </a:lnTo>
                    <a:lnTo>
                      <a:pt x="2362" y="1737"/>
                    </a:lnTo>
                    <a:lnTo>
                      <a:pt x="2316" y="1715"/>
                    </a:lnTo>
                    <a:lnTo>
                      <a:pt x="2278" y="1693"/>
                    </a:lnTo>
                    <a:lnTo>
                      <a:pt x="2258" y="1681"/>
                    </a:lnTo>
                    <a:lnTo>
                      <a:pt x="2240" y="1671"/>
                    </a:lnTo>
                    <a:lnTo>
                      <a:pt x="2220" y="1655"/>
                    </a:lnTo>
                    <a:lnTo>
                      <a:pt x="2206" y="1643"/>
                    </a:lnTo>
                    <a:lnTo>
                      <a:pt x="2181" y="1615"/>
                    </a:lnTo>
                    <a:lnTo>
                      <a:pt x="2156" y="1589"/>
                    </a:lnTo>
                    <a:lnTo>
                      <a:pt x="2129" y="1563"/>
                    </a:lnTo>
                    <a:lnTo>
                      <a:pt x="2105" y="1531"/>
                    </a:lnTo>
                    <a:lnTo>
                      <a:pt x="2082" y="1503"/>
                    </a:lnTo>
                    <a:lnTo>
                      <a:pt x="2057" y="1461"/>
                    </a:lnTo>
                    <a:lnTo>
                      <a:pt x="2039" y="1432"/>
                    </a:lnTo>
                    <a:lnTo>
                      <a:pt x="2022" y="1398"/>
                    </a:lnTo>
                    <a:lnTo>
                      <a:pt x="2004" y="1364"/>
                    </a:lnTo>
                    <a:lnTo>
                      <a:pt x="1986" y="1332"/>
                    </a:lnTo>
                    <a:lnTo>
                      <a:pt x="1970" y="1298"/>
                    </a:lnTo>
                    <a:lnTo>
                      <a:pt x="1956" y="1270"/>
                    </a:lnTo>
                    <a:lnTo>
                      <a:pt x="1944" y="1240"/>
                    </a:lnTo>
                    <a:lnTo>
                      <a:pt x="1928" y="1200"/>
                    </a:lnTo>
                    <a:lnTo>
                      <a:pt x="1914" y="1158"/>
                    </a:lnTo>
                    <a:lnTo>
                      <a:pt x="1904" y="1132"/>
                    </a:lnTo>
                    <a:lnTo>
                      <a:pt x="1892" y="1100"/>
                    </a:lnTo>
                    <a:lnTo>
                      <a:pt x="1882" y="1072"/>
                    </a:lnTo>
                    <a:lnTo>
                      <a:pt x="1872" y="1044"/>
                    </a:lnTo>
                    <a:lnTo>
                      <a:pt x="1862" y="1010"/>
                    </a:lnTo>
                    <a:lnTo>
                      <a:pt x="1852" y="976"/>
                    </a:lnTo>
                    <a:lnTo>
                      <a:pt x="1840" y="932"/>
                    </a:lnTo>
                    <a:lnTo>
                      <a:pt x="1830" y="900"/>
                    </a:lnTo>
                    <a:lnTo>
                      <a:pt x="1818" y="854"/>
                    </a:lnTo>
                    <a:lnTo>
                      <a:pt x="1808" y="818"/>
                    </a:lnTo>
                    <a:lnTo>
                      <a:pt x="1798" y="782"/>
                    </a:lnTo>
                    <a:lnTo>
                      <a:pt x="1788" y="744"/>
                    </a:lnTo>
                    <a:lnTo>
                      <a:pt x="1778" y="710"/>
                    </a:lnTo>
                    <a:lnTo>
                      <a:pt x="1760" y="656"/>
                    </a:lnTo>
                    <a:lnTo>
                      <a:pt x="1742" y="598"/>
                    </a:lnTo>
                    <a:lnTo>
                      <a:pt x="1726" y="560"/>
                    </a:lnTo>
                    <a:lnTo>
                      <a:pt x="1712" y="524"/>
                    </a:lnTo>
                    <a:lnTo>
                      <a:pt x="1702" y="494"/>
                    </a:lnTo>
                    <a:lnTo>
                      <a:pt x="1686" y="450"/>
                    </a:lnTo>
                    <a:lnTo>
                      <a:pt x="1670" y="410"/>
                    </a:lnTo>
                    <a:lnTo>
                      <a:pt x="1648" y="354"/>
                    </a:lnTo>
                    <a:lnTo>
                      <a:pt x="1660" y="384"/>
                    </a:lnTo>
                    <a:lnTo>
                      <a:pt x="1632" y="328"/>
                    </a:lnTo>
                    <a:lnTo>
                      <a:pt x="1622" y="298"/>
                    </a:lnTo>
                    <a:lnTo>
                      <a:pt x="1608" y="266"/>
                    </a:lnTo>
                    <a:lnTo>
                      <a:pt x="1590" y="232"/>
                    </a:lnTo>
                    <a:lnTo>
                      <a:pt x="1564" y="178"/>
                    </a:lnTo>
                    <a:lnTo>
                      <a:pt x="1560" y="178"/>
                    </a:lnTo>
                    <a:lnTo>
                      <a:pt x="1546" y="156"/>
                    </a:lnTo>
                    <a:lnTo>
                      <a:pt x="1530" y="128"/>
                    </a:lnTo>
                    <a:lnTo>
                      <a:pt x="1542" y="144"/>
                    </a:lnTo>
                    <a:lnTo>
                      <a:pt x="1570" y="194"/>
                    </a:lnTo>
                    <a:lnTo>
                      <a:pt x="1580" y="214"/>
                    </a:lnTo>
                    <a:lnTo>
                      <a:pt x="1560" y="169"/>
                    </a:lnTo>
                    <a:lnTo>
                      <a:pt x="1550" y="156"/>
                    </a:lnTo>
                    <a:lnTo>
                      <a:pt x="1518" y="110"/>
                    </a:lnTo>
                    <a:lnTo>
                      <a:pt x="1498" y="84"/>
                    </a:lnTo>
                    <a:lnTo>
                      <a:pt x="1476" y="56"/>
                    </a:lnTo>
                    <a:lnTo>
                      <a:pt x="1456" y="36"/>
                    </a:lnTo>
                    <a:lnTo>
                      <a:pt x="1434" y="22"/>
                    </a:lnTo>
                    <a:lnTo>
                      <a:pt x="1413" y="8"/>
                    </a:lnTo>
                    <a:lnTo>
                      <a:pt x="1390" y="0"/>
                    </a:lnTo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6" name="Group 115"/>
              <p:cNvGrpSpPr>
                <a:grpSpLocks/>
              </p:cNvGrpSpPr>
              <p:nvPr/>
            </p:nvGrpSpPr>
            <p:grpSpPr bwMode="auto">
              <a:xfrm>
                <a:off x="564" y="1164"/>
                <a:ext cx="2947" cy="1863"/>
                <a:chOff x="1078" y="789"/>
                <a:chExt cx="2947" cy="1852"/>
              </a:xfrm>
            </p:grpSpPr>
            <p:sp>
              <p:nvSpPr>
                <p:cNvPr id="18" name="Arc 116"/>
                <p:cNvSpPr>
                  <a:spLocks/>
                </p:cNvSpPr>
                <p:nvPr/>
              </p:nvSpPr>
              <p:spPr bwMode="auto">
                <a:xfrm rot="6300000">
                  <a:off x="1853" y="1162"/>
                  <a:ext cx="960" cy="213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00 w 21600"/>
                    <a:gd name="T1" fmla="*/ 21600 h 21600"/>
                    <a:gd name="T2" fmla="*/ 0 w 21600"/>
                    <a:gd name="T3" fmla="*/ 0 h 21600"/>
                    <a:gd name="T4" fmla="*/ 2160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Arc 117"/>
                <p:cNvSpPr>
                  <a:spLocks/>
                </p:cNvSpPr>
                <p:nvPr/>
              </p:nvSpPr>
              <p:spPr bwMode="auto">
                <a:xfrm rot="17057622">
                  <a:off x="1474" y="1914"/>
                  <a:ext cx="790" cy="284"/>
                </a:xfrm>
                <a:custGeom>
                  <a:avLst/>
                  <a:gdLst>
                    <a:gd name="G0" fmla="+- 19433 0 0"/>
                    <a:gd name="G1" fmla="+- 0 0 0"/>
                    <a:gd name="G2" fmla="+- 21600 0 0"/>
                    <a:gd name="T0" fmla="*/ 19433 w 19433"/>
                    <a:gd name="T1" fmla="*/ 21600 h 21600"/>
                    <a:gd name="T2" fmla="*/ 0 w 19433"/>
                    <a:gd name="T3" fmla="*/ 9430 h 21600"/>
                    <a:gd name="T4" fmla="*/ 19433 w 19433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33" h="21600" fill="none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</a:path>
                    <a:path w="19433" h="21600" stroke="0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  <a:lnTo>
                        <a:pt x="19433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Arc 118"/>
                <p:cNvSpPr>
                  <a:spLocks/>
                </p:cNvSpPr>
                <p:nvPr/>
              </p:nvSpPr>
              <p:spPr bwMode="auto">
                <a:xfrm rot="20700000">
                  <a:off x="1078" y="2475"/>
                  <a:ext cx="697" cy="164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0693 w 20693"/>
                    <a:gd name="T1" fmla="*/ 6194 h 21576"/>
                    <a:gd name="T2" fmla="*/ 1014 w 20693"/>
                    <a:gd name="T3" fmla="*/ 21576 h 21576"/>
                    <a:gd name="T4" fmla="*/ 0 w 20693"/>
                    <a:gd name="T5" fmla="*/ 0 h 2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93" h="21576" fill="none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</a:path>
                    <a:path w="20693" h="21576" stroke="0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Arc 119"/>
                <p:cNvSpPr>
                  <a:spLocks/>
                </p:cNvSpPr>
                <p:nvPr/>
              </p:nvSpPr>
              <p:spPr bwMode="auto">
                <a:xfrm rot="15300000" flipH="1">
                  <a:off x="2293" y="1162"/>
                  <a:ext cx="960" cy="213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00 w 21600"/>
                    <a:gd name="T1" fmla="*/ 21600 h 21600"/>
                    <a:gd name="T2" fmla="*/ 0 w 21600"/>
                    <a:gd name="T3" fmla="*/ 0 h 21600"/>
                    <a:gd name="T4" fmla="*/ 2160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Arc 120"/>
                <p:cNvSpPr>
                  <a:spLocks/>
                </p:cNvSpPr>
                <p:nvPr/>
              </p:nvSpPr>
              <p:spPr bwMode="auto">
                <a:xfrm rot="4542378" flipH="1">
                  <a:off x="2841" y="1914"/>
                  <a:ext cx="790" cy="284"/>
                </a:xfrm>
                <a:custGeom>
                  <a:avLst/>
                  <a:gdLst>
                    <a:gd name="G0" fmla="+- 19433 0 0"/>
                    <a:gd name="G1" fmla="+- 0 0 0"/>
                    <a:gd name="G2" fmla="+- 21600 0 0"/>
                    <a:gd name="T0" fmla="*/ 19433 w 19433"/>
                    <a:gd name="T1" fmla="*/ 21600 h 21600"/>
                    <a:gd name="T2" fmla="*/ 0 w 19433"/>
                    <a:gd name="T3" fmla="*/ 9430 h 21600"/>
                    <a:gd name="T4" fmla="*/ 19433 w 19433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33" h="21600" fill="none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</a:path>
                    <a:path w="19433" h="21600" stroke="0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  <a:lnTo>
                        <a:pt x="19433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Arc 121"/>
                <p:cNvSpPr>
                  <a:spLocks/>
                </p:cNvSpPr>
                <p:nvPr/>
              </p:nvSpPr>
              <p:spPr bwMode="auto">
                <a:xfrm rot="900000" flipH="1">
                  <a:off x="3328" y="2477"/>
                  <a:ext cx="697" cy="164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0693 w 20693"/>
                    <a:gd name="T1" fmla="*/ 6194 h 21576"/>
                    <a:gd name="T2" fmla="*/ 1014 w 20693"/>
                    <a:gd name="T3" fmla="*/ 21576 h 21576"/>
                    <a:gd name="T4" fmla="*/ 0 w 20693"/>
                    <a:gd name="T5" fmla="*/ 0 h 2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93" h="21576" fill="none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</a:path>
                    <a:path w="20693" h="21576" stroke="0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166"/>
              <p:cNvSpPr>
                <a:spLocks noChangeShapeType="1"/>
              </p:cNvSpPr>
              <p:nvPr/>
            </p:nvSpPr>
            <p:spPr bwMode="auto">
              <a:xfrm>
                <a:off x="613" y="3141"/>
                <a:ext cx="285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" name="Rectangle 168"/>
            <p:cNvSpPr>
              <a:spLocks noChangeArrowheads="1"/>
            </p:cNvSpPr>
            <p:nvPr/>
          </p:nvSpPr>
          <p:spPr bwMode="auto">
            <a:xfrm>
              <a:off x="2174895" y="3444862"/>
              <a:ext cx="69891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>
                <a:spcBef>
                  <a:spcPct val="0"/>
                </a:spcBef>
              </a:pPr>
              <a:r>
                <a:rPr kumimoji="0" lang="en-US" altLang="ko-KR" sz="2400" b="0" i="1" dirty="0">
                  <a:latin typeface="Symbol" pitchFamily="18" charset="2"/>
                  <a:ea typeface="굴림" pitchFamily="50" charset="-127"/>
                </a:rPr>
                <a:t>a</a:t>
              </a:r>
              <a:r>
                <a:rPr kumimoji="0" lang="en-US" altLang="ko-KR" sz="2400" b="0" i="1" dirty="0">
                  <a:latin typeface="Book Antiqua" pitchFamily="18" charset="0"/>
                  <a:ea typeface="굴림" pitchFamily="50" charset="-127"/>
                </a:rPr>
                <a:t>/ 2</a:t>
              </a:r>
            </a:p>
          </p:txBody>
        </p:sp>
        <p:sp>
          <p:nvSpPr>
            <p:cNvPr id="30" name="Freeform 169"/>
            <p:cNvSpPr>
              <a:spLocks/>
            </p:cNvSpPr>
            <p:nvPr/>
          </p:nvSpPr>
          <p:spPr bwMode="auto">
            <a:xfrm>
              <a:off x="2192357" y="4338624"/>
              <a:ext cx="685800" cy="292100"/>
            </a:xfrm>
            <a:custGeom>
              <a:avLst/>
              <a:gdLst/>
              <a:ahLst/>
              <a:cxnLst>
                <a:cxn ang="0">
                  <a:pos x="429" y="18"/>
                </a:cxn>
                <a:cxn ang="0">
                  <a:pos x="432" y="12"/>
                </a:cxn>
                <a:cxn ang="0">
                  <a:pos x="429" y="42"/>
                </a:cxn>
                <a:cxn ang="0">
                  <a:pos x="429" y="66"/>
                </a:cxn>
                <a:cxn ang="0">
                  <a:pos x="428" y="90"/>
                </a:cxn>
                <a:cxn ang="0">
                  <a:pos x="428" y="114"/>
                </a:cxn>
                <a:cxn ang="0">
                  <a:pos x="428" y="138"/>
                </a:cxn>
                <a:cxn ang="0">
                  <a:pos x="428" y="162"/>
                </a:cxn>
                <a:cxn ang="0">
                  <a:pos x="426" y="184"/>
                </a:cxn>
                <a:cxn ang="0">
                  <a:pos x="2" y="184"/>
                </a:cxn>
                <a:cxn ang="0">
                  <a:pos x="0" y="178"/>
                </a:cxn>
                <a:cxn ang="0">
                  <a:pos x="3" y="174"/>
                </a:cxn>
                <a:cxn ang="0">
                  <a:pos x="6" y="162"/>
                </a:cxn>
                <a:cxn ang="0">
                  <a:pos x="24" y="153"/>
                </a:cxn>
                <a:cxn ang="0">
                  <a:pos x="60" y="144"/>
                </a:cxn>
                <a:cxn ang="0">
                  <a:pos x="75" y="138"/>
                </a:cxn>
                <a:cxn ang="0">
                  <a:pos x="99" y="129"/>
                </a:cxn>
                <a:cxn ang="0">
                  <a:pos x="123" y="123"/>
                </a:cxn>
                <a:cxn ang="0">
                  <a:pos x="147" y="117"/>
                </a:cxn>
                <a:cxn ang="0">
                  <a:pos x="172" y="106"/>
                </a:cxn>
                <a:cxn ang="0">
                  <a:pos x="196" y="98"/>
                </a:cxn>
                <a:cxn ang="0">
                  <a:pos x="222" y="90"/>
                </a:cxn>
                <a:cxn ang="0">
                  <a:pos x="246" y="81"/>
                </a:cxn>
                <a:cxn ang="0">
                  <a:pos x="268" y="74"/>
                </a:cxn>
                <a:cxn ang="0">
                  <a:pos x="288" y="63"/>
                </a:cxn>
                <a:cxn ang="0">
                  <a:pos x="316" y="50"/>
                </a:cxn>
                <a:cxn ang="0">
                  <a:pos x="340" y="42"/>
                </a:cxn>
                <a:cxn ang="0">
                  <a:pos x="364" y="34"/>
                </a:cxn>
                <a:cxn ang="0">
                  <a:pos x="384" y="24"/>
                </a:cxn>
                <a:cxn ang="0">
                  <a:pos x="412" y="10"/>
                </a:cxn>
                <a:cxn ang="0">
                  <a:pos x="432" y="0"/>
                </a:cxn>
                <a:cxn ang="0">
                  <a:pos x="432" y="0"/>
                </a:cxn>
              </a:cxnLst>
              <a:rect l="0" t="0" r="r" b="b"/>
              <a:pathLst>
                <a:path w="432" h="184">
                  <a:moveTo>
                    <a:pt x="429" y="18"/>
                  </a:moveTo>
                  <a:lnTo>
                    <a:pt x="432" y="12"/>
                  </a:lnTo>
                  <a:lnTo>
                    <a:pt x="429" y="42"/>
                  </a:lnTo>
                  <a:lnTo>
                    <a:pt x="429" y="66"/>
                  </a:lnTo>
                  <a:lnTo>
                    <a:pt x="428" y="90"/>
                  </a:lnTo>
                  <a:lnTo>
                    <a:pt x="428" y="114"/>
                  </a:lnTo>
                  <a:lnTo>
                    <a:pt x="428" y="138"/>
                  </a:lnTo>
                  <a:lnTo>
                    <a:pt x="428" y="162"/>
                  </a:lnTo>
                  <a:lnTo>
                    <a:pt x="426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3" y="174"/>
                  </a:lnTo>
                  <a:lnTo>
                    <a:pt x="6" y="162"/>
                  </a:lnTo>
                  <a:lnTo>
                    <a:pt x="24" y="153"/>
                  </a:lnTo>
                  <a:lnTo>
                    <a:pt x="60" y="144"/>
                  </a:lnTo>
                  <a:lnTo>
                    <a:pt x="75" y="138"/>
                  </a:lnTo>
                  <a:lnTo>
                    <a:pt x="99" y="129"/>
                  </a:lnTo>
                  <a:lnTo>
                    <a:pt x="123" y="123"/>
                  </a:lnTo>
                  <a:lnTo>
                    <a:pt x="147" y="117"/>
                  </a:lnTo>
                  <a:lnTo>
                    <a:pt x="172" y="106"/>
                  </a:lnTo>
                  <a:lnTo>
                    <a:pt x="196" y="98"/>
                  </a:lnTo>
                  <a:lnTo>
                    <a:pt x="222" y="90"/>
                  </a:lnTo>
                  <a:lnTo>
                    <a:pt x="246" y="81"/>
                  </a:lnTo>
                  <a:lnTo>
                    <a:pt x="268" y="74"/>
                  </a:lnTo>
                  <a:lnTo>
                    <a:pt x="288" y="63"/>
                  </a:lnTo>
                  <a:lnTo>
                    <a:pt x="316" y="50"/>
                  </a:lnTo>
                  <a:lnTo>
                    <a:pt x="340" y="42"/>
                  </a:lnTo>
                  <a:lnTo>
                    <a:pt x="364" y="34"/>
                  </a:lnTo>
                  <a:lnTo>
                    <a:pt x="384" y="24"/>
                  </a:lnTo>
                  <a:lnTo>
                    <a:pt x="412" y="10"/>
                  </a:lnTo>
                  <a:lnTo>
                    <a:pt x="432" y="0"/>
                  </a:lnTo>
                  <a:lnTo>
                    <a:pt x="432" y="0"/>
                  </a:lnTo>
                </a:path>
              </a:pathLst>
            </a:custGeom>
            <a:gradFill rotWithShape="1">
              <a:gsLst>
                <a:gs pos="0">
                  <a:srgbClr val="FF00FF">
                    <a:gamma/>
                    <a:shade val="46275"/>
                    <a:invGamma/>
                  </a:srgbClr>
                </a:gs>
                <a:gs pos="100000">
                  <a:srgbClr val="FF00FF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170"/>
            <p:cNvSpPr>
              <a:spLocks/>
            </p:cNvSpPr>
            <p:nvPr/>
          </p:nvSpPr>
          <p:spPr bwMode="auto">
            <a:xfrm>
              <a:off x="6069032" y="4370374"/>
              <a:ext cx="692150" cy="263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4"/>
                </a:cxn>
                <a:cxn ang="0">
                  <a:pos x="2" y="52"/>
                </a:cxn>
                <a:cxn ang="0">
                  <a:pos x="1" y="77"/>
                </a:cxn>
                <a:cxn ang="0">
                  <a:pos x="1" y="99"/>
                </a:cxn>
                <a:cxn ang="0">
                  <a:pos x="1" y="122"/>
                </a:cxn>
                <a:cxn ang="0">
                  <a:pos x="1" y="144"/>
                </a:cxn>
                <a:cxn ang="0">
                  <a:pos x="2" y="166"/>
                </a:cxn>
                <a:cxn ang="0">
                  <a:pos x="436" y="166"/>
                </a:cxn>
                <a:cxn ang="0">
                  <a:pos x="426" y="148"/>
                </a:cxn>
                <a:cxn ang="0">
                  <a:pos x="412" y="142"/>
                </a:cxn>
                <a:cxn ang="0">
                  <a:pos x="402" y="140"/>
                </a:cxn>
                <a:cxn ang="0">
                  <a:pos x="388" y="136"/>
                </a:cxn>
                <a:cxn ang="0">
                  <a:pos x="372" y="130"/>
                </a:cxn>
                <a:cxn ang="0">
                  <a:pos x="350" y="124"/>
                </a:cxn>
                <a:cxn ang="0">
                  <a:pos x="328" y="118"/>
                </a:cxn>
                <a:cxn ang="0">
                  <a:pos x="308" y="112"/>
                </a:cxn>
                <a:cxn ang="0">
                  <a:pos x="280" y="104"/>
                </a:cxn>
                <a:cxn ang="0">
                  <a:pos x="258" y="96"/>
                </a:cxn>
                <a:cxn ang="0">
                  <a:pos x="234" y="88"/>
                </a:cxn>
                <a:cxn ang="0">
                  <a:pos x="208" y="80"/>
                </a:cxn>
                <a:cxn ang="0">
                  <a:pos x="178" y="68"/>
                </a:cxn>
                <a:cxn ang="0">
                  <a:pos x="148" y="58"/>
                </a:cxn>
                <a:cxn ang="0">
                  <a:pos x="128" y="50"/>
                </a:cxn>
                <a:cxn ang="0">
                  <a:pos x="111" y="43"/>
                </a:cxn>
                <a:cxn ang="0">
                  <a:pos x="90" y="34"/>
                </a:cxn>
                <a:cxn ang="0">
                  <a:pos x="64" y="24"/>
                </a:cxn>
                <a:cxn ang="0">
                  <a:pos x="36" y="14"/>
                </a:cxn>
                <a:cxn ang="0">
                  <a:pos x="15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36" h="166">
                  <a:moveTo>
                    <a:pt x="0" y="0"/>
                  </a:moveTo>
                  <a:lnTo>
                    <a:pt x="3" y="2"/>
                  </a:lnTo>
                  <a:lnTo>
                    <a:pt x="2" y="24"/>
                  </a:lnTo>
                  <a:lnTo>
                    <a:pt x="2" y="52"/>
                  </a:lnTo>
                  <a:lnTo>
                    <a:pt x="1" y="77"/>
                  </a:lnTo>
                  <a:lnTo>
                    <a:pt x="1" y="99"/>
                  </a:lnTo>
                  <a:lnTo>
                    <a:pt x="1" y="122"/>
                  </a:lnTo>
                  <a:lnTo>
                    <a:pt x="1" y="144"/>
                  </a:lnTo>
                  <a:lnTo>
                    <a:pt x="2" y="166"/>
                  </a:lnTo>
                  <a:lnTo>
                    <a:pt x="436" y="166"/>
                  </a:lnTo>
                  <a:lnTo>
                    <a:pt x="426" y="148"/>
                  </a:lnTo>
                  <a:lnTo>
                    <a:pt x="412" y="142"/>
                  </a:lnTo>
                  <a:lnTo>
                    <a:pt x="402" y="140"/>
                  </a:lnTo>
                  <a:lnTo>
                    <a:pt x="388" y="136"/>
                  </a:lnTo>
                  <a:lnTo>
                    <a:pt x="372" y="130"/>
                  </a:lnTo>
                  <a:lnTo>
                    <a:pt x="350" y="124"/>
                  </a:lnTo>
                  <a:lnTo>
                    <a:pt x="328" y="118"/>
                  </a:lnTo>
                  <a:lnTo>
                    <a:pt x="308" y="112"/>
                  </a:lnTo>
                  <a:lnTo>
                    <a:pt x="280" y="104"/>
                  </a:lnTo>
                  <a:lnTo>
                    <a:pt x="258" y="96"/>
                  </a:lnTo>
                  <a:lnTo>
                    <a:pt x="234" y="88"/>
                  </a:lnTo>
                  <a:lnTo>
                    <a:pt x="208" y="80"/>
                  </a:lnTo>
                  <a:lnTo>
                    <a:pt x="178" y="68"/>
                  </a:lnTo>
                  <a:lnTo>
                    <a:pt x="148" y="58"/>
                  </a:lnTo>
                  <a:lnTo>
                    <a:pt x="128" y="50"/>
                  </a:lnTo>
                  <a:lnTo>
                    <a:pt x="111" y="43"/>
                  </a:lnTo>
                  <a:lnTo>
                    <a:pt x="90" y="34"/>
                  </a:lnTo>
                  <a:lnTo>
                    <a:pt x="64" y="24"/>
                  </a:lnTo>
                  <a:lnTo>
                    <a:pt x="36" y="14"/>
                  </a:lnTo>
                  <a:lnTo>
                    <a:pt x="15" y="4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gradFill rotWithShape="1">
              <a:gsLst>
                <a:gs pos="0">
                  <a:srgbClr val="FF00FF"/>
                </a:gs>
                <a:gs pos="100000">
                  <a:srgbClr val="FF00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171"/>
            <p:cNvSpPr>
              <a:spLocks noChangeShapeType="1"/>
            </p:cNvSpPr>
            <p:nvPr/>
          </p:nvSpPr>
          <p:spPr bwMode="auto">
            <a:xfrm>
              <a:off x="2533670" y="3946512"/>
              <a:ext cx="0" cy="458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Line 172"/>
            <p:cNvSpPr>
              <a:spLocks noChangeShapeType="1"/>
            </p:cNvSpPr>
            <p:nvPr/>
          </p:nvSpPr>
          <p:spPr bwMode="auto">
            <a:xfrm>
              <a:off x="6383357" y="3952862"/>
              <a:ext cx="0" cy="488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Text Box 173"/>
            <p:cNvSpPr txBox="1">
              <a:spLocks noChangeArrowheads="1"/>
            </p:cNvSpPr>
            <p:nvPr/>
          </p:nvSpPr>
          <p:spPr bwMode="auto">
            <a:xfrm>
              <a:off x="3844931" y="3362317"/>
              <a:ext cx="1228720" cy="579438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0" i="1" dirty="0">
                  <a:solidFill>
                    <a:schemeClr val="tx2"/>
                  </a:solidFill>
                  <a:latin typeface="Book Antiqua" pitchFamily="18" charset="0"/>
                </a:rPr>
                <a:t>1 - </a:t>
              </a:r>
              <a:r>
                <a:rPr lang="en-US" altLang="ko-KR" sz="3200" b="0" i="1" dirty="0">
                  <a:solidFill>
                    <a:schemeClr val="tx2"/>
                  </a:solidFill>
                  <a:latin typeface="Symbol" pitchFamily="18" charset="2"/>
                </a:rPr>
                <a:t>a</a:t>
              </a:r>
            </a:p>
          </p:txBody>
        </p:sp>
        <p:sp>
          <p:nvSpPr>
            <p:cNvPr id="35" name="Rectangle 174"/>
            <p:cNvSpPr>
              <a:spLocks noChangeArrowheads="1"/>
            </p:cNvSpPr>
            <p:nvPr/>
          </p:nvSpPr>
          <p:spPr bwMode="auto">
            <a:xfrm>
              <a:off x="6040457" y="3444862"/>
              <a:ext cx="69891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>
                <a:spcBef>
                  <a:spcPct val="0"/>
                </a:spcBef>
              </a:pPr>
              <a:r>
                <a:rPr kumimoji="0" lang="en-US" altLang="ko-KR" sz="2400" b="0" i="1" dirty="0">
                  <a:latin typeface="Symbol" pitchFamily="18" charset="2"/>
                  <a:ea typeface="굴림" pitchFamily="50" charset="-127"/>
                </a:rPr>
                <a:t>a</a:t>
              </a:r>
              <a:r>
                <a:rPr kumimoji="0" lang="en-US" altLang="ko-KR" sz="2400" b="0" i="1" dirty="0">
                  <a:latin typeface="Book Antiqua" pitchFamily="18" charset="0"/>
                  <a:ea typeface="굴림" pitchFamily="50" charset="-127"/>
                </a:rPr>
                <a:t>/ 2</a:t>
              </a:r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2882920" y="4237024"/>
              <a:ext cx="0" cy="1727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176"/>
            <p:cNvSpPr>
              <a:spLocks noChangeShapeType="1"/>
            </p:cNvSpPr>
            <p:nvPr/>
          </p:nvSpPr>
          <p:spPr bwMode="auto">
            <a:xfrm>
              <a:off x="6073795" y="4237024"/>
              <a:ext cx="0" cy="1727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8" name="그룹 56"/>
            <p:cNvGrpSpPr/>
            <p:nvPr/>
          </p:nvGrpSpPr>
          <p:grpSpPr>
            <a:xfrm>
              <a:off x="4479934" y="4500570"/>
              <a:ext cx="80" cy="792163"/>
              <a:chOff x="3265488" y="4868863"/>
              <a:chExt cx="80" cy="792163"/>
            </a:xfrm>
          </p:grpSpPr>
          <p:sp>
            <p:nvSpPr>
              <p:cNvPr id="39" name="Line 178"/>
              <p:cNvSpPr>
                <a:spLocks noChangeShapeType="1"/>
              </p:cNvSpPr>
              <p:nvPr/>
            </p:nvSpPr>
            <p:spPr bwMode="auto">
              <a:xfrm>
                <a:off x="3265488" y="4868863"/>
                <a:ext cx="0" cy="792163"/>
              </a:xfrm>
              <a:prstGeom prst="line">
                <a:avLst/>
              </a:prstGeom>
              <a:noFill/>
              <a:ln w="28575" cap="rnd">
                <a:solidFill>
                  <a:srgbClr val="66FF33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Line 182"/>
              <p:cNvSpPr>
                <a:spLocks noChangeShapeType="1"/>
              </p:cNvSpPr>
              <p:nvPr/>
            </p:nvSpPr>
            <p:spPr bwMode="auto">
              <a:xfrm>
                <a:off x="3265568" y="4886326"/>
                <a:ext cx="0" cy="215900"/>
              </a:xfrm>
              <a:prstGeom prst="line">
                <a:avLst/>
              </a:prstGeom>
              <a:noFill/>
              <a:ln w="28575" cap="sq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1" name="Line 184"/>
            <p:cNvSpPr>
              <a:spLocks noChangeShapeType="1"/>
            </p:cNvSpPr>
            <p:nvPr/>
          </p:nvSpPr>
          <p:spPr bwMode="auto">
            <a:xfrm>
              <a:off x="4468832" y="5037124"/>
              <a:ext cx="1593850" cy="0"/>
            </a:xfrm>
            <a:prstGeom prst="line">
              <a:avLst/>
            </a:prstGeom>
            <a:noFill/>
            <a:ln w="28575" cap="sq">
              <a:solidFill>
                <a:srgbClr val="FF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185"/>
            <p:cNvSpPr>
              <a:spLocks noChangeShapeType="1"/>
            </p:cNvSpPr>
            <p:nvPr/>
          </p:nvSpPr>
          <p:spPr bwMode="auto">
            <a:xfrm>
              <a:off x="2894032" y="5037124"/>
              <a:ext cx="1584325" cy="0"/>
            </a:xfrm>
            <a:prstGeom prst="line">
              <a:avLst/>
            </a:prstGeom>
            <a:noFill/>
            <a:ln w="28575" cap="sq">
              <a:solidFill>
                <a:srgbClr val="FF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Rectangle 205"/>
            <p:cNvSpPr>
              <a:spLocks noChangeArrowheads="1"/>
            </p:cNvSpPr>
            <p:nvPr/>
          </p:nvSpPr>
          <p:spPr bwMode="auto">
            <a:xfrm>
              <a:off x="2778983" y="5431679"/>
              <a:ext cx="3384721" cy="3199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73025" tIns="36512" rIns="73025" bIns="36512">
              <a:spAutoFit/>
            </a:bodyPr>
            <a:lstStyle/>
            <a:p>
              <a:pPr algn="ctr" defTabSz="585788" eaLnBrk="0" hangingPunct="0">
                <a:spcBef>
                  <a:spcPct val="0"/>
                </a:spcBef>
              </a:pPr>
              <a:r>
                <a:rPr lang="en-US" altLang="ko-KR" sz="16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ea typeface="굴림" pitchFamily="50" charset="-127"/>
                </a:rPr>
                <a:t>[-------------------------------</a:t>
              </a:r>
              <a:r>
                <a:rPr kumimoji="0" lang="en-US" altLang="ko-KR" sz="1600" b="0" i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ea typeface="굴림" pitchFamily="50" charset="-127"/>
                </a:rPr>
                <a:t>-------------------------]</a:t>
              </a:r>
              <a:endParaRPr kumimoji="0" lang="en-US" altLang="ko-KR" sz="1600" b="0" i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굴림" pitchFamily="50" charset="-127"/>
              </a:endParaRPr>
            </a:p>
          </p:txBody>
        </p:sp>
        <p:sp>
          <p:nvSpPr>
            <p:cNvPr id="44" name="Rectangle 206"/>
            <p:cNvSpPr>
              <a:spLocks noChangeArrowheads="1"/>
            </p:cNvSpPr>
            <p:nvPr/>
          </p:nvSpPr>
          <p:spPr bwMode="auto">
            <a:xfrm>
              <a:off x="2890857" y="5702874"/>
              <a:ext cx="3284874" cy="369332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800" b="0" i="0" dirty="0">
                  <a:solidFill>
                    <a:srgbClr val="FF0000"/>
                  </a:solidFill>
                  <a:latin typeface="Symbol" pitchFamily="18" charset="2"/>
                </a:rPr>
                <a:t>m</a:t>
              </a:r>
              <a:r>
                <a:rPr lang="ko-KR" altLang="en-US" sz="1800" b="0" i="0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에 </a:t>
              </a:r>
              <a:r>
                <a:rPr lang="ko-KR" altLang="en-US" sz="1800" b="0" i="0" dirty="0">
                  <a:solidFill>
                    <a:srgbClr val="FF0000"/>
                  </a:solidFill>
                  <a:latin typeface="Book Antiqua" pitchFamily="18" charset="0"/>
                  <a:ea typeface="굴림" pitchFamily="50" charset="-127"/>
                </a:rPr>
                <a:t>대한 </a:t>
              </a:r>
              <a:r>
                <a:rPr lang="en-US" altLang="ko-KR" sz="1800" b="0" i="1" dirty="0" smtClean="0">
                  <a:solidFill>
                    <a:srgbClr val="FF0000"/>
                  </a:solidFill>
                  <a:latin typeface="Book Antiqua" pitchFamily="18" charset="0"/>
                  <a:ea typeface="굴림" pitchFamily="50" charset="-127"/>
                </a:rPr>
                <a:t>100(1 - </a:t>
              </a:r>
              <a:r>
                <a:rPr lang="en-US" altLang="ko-KR" sz="1800" b="0" i="1" dirty="0" smtClean="0">
                  <a:solidFill>
                    <a:srgbClr val="FF0000"/>
                  </a:solidFill>
                  <a:latin typeface="Symbol" pitchFamily="18" charset="2"/>
                  <a:ea typeface="굴림" pitchFamily="50" charset="-127"/>
                </a:rPr>
                <a:t>a</a:t>
              </a:r>
              <a:r>
                <a:rPr lang="en-US" altLang="ko-KR" sz="1800" b="0" i="1" dirty="0">
                  <a:solidFill>
                    <a:srgbClr val="FF0000"/>
                  </a:solidFill>
                  <a:latin typeface="Book Antiqua" pitchFamily="18" charset="0"/>
                  <a:ea typeface="굴림" pitchFamily="50" charset="-127"/>
                </a:rPr>
                <a:t>)% </a:t>
              </a:r>
              <a:r>
                <a:rPr lang="ko-KR" altLang="en-US" sz="1800" b="0" i="0" dirty="0">
                  <a:solidFill>
                    <a:srgbClr val="FF0000"/>
                  </a:solidFill>
                  <a:latin typeface="Book Antiqua" pitchFamily="18" charset="0"/>
                  <a:ea typeface="굴림" pitchFamily="50" charset="-127"/>
                </a:rPr>
                <a:t>신뢰구간</a:t>
              </a:r>
            </a:p>
          </p:txBody>
        </p:sp>
        <p:graphicFrame>
          <p:nvGraphicFramePr>
            <p:cNvPr id="45" name="Object 10"/>
            <p:cNvGraphicFramePr>
              <a:graphicFrameLocks noChangeAspect="1"/>
            </p:cNvGraphicFramePr>
            <p:nvPr/>
          </p:nvGraphicFramePr>
          <p:xfrm>
            <a:off x="3303584" y="4997375"/>
            <a:ext cx="768350" cy="593725"/>
          </p:xfrm>
          <a:graphic>
            <a:graphicData uri="http://schemas.openxmlformats.org/presentationml/2006/ole">
              <p:oleObj spid="_x0000_s720903" name="Equation" r:id="rId4" imgW="533160" imgH="419040" progId="Equation.DSMT4">
                <p:embed/>
              </p:oleObj>
            </a:graphicData>
          </a:graphic>
        </p:graphicFrame>
        <p:graphicFrame>
          <p:nvGraphicFramePr>
            <p:cNvPr id="46" name="Object 11"/>
            <p:cNvGraphicFramePr>
              <a:graphicFrameLocks noChangeAspect="1"/>
            </p:cNvGraphicFramePr>
            <p:nvPr/>
          </p:nvGraphicFramePr>
          <p:xfrm>
            <a:off x="4875220" y="4998963"/>
            <a:ext cx="768350" cy="593725"/>
          </p:xfrm>
          <a:graphic>
            <a:graphicData uri="http://schemas.openxmlformats.org/presentationml/2006/ole">
              <p:oleObj spid="_x0000_s720904" name="Equation" r:id="rId5" imgW="533160" imgH="419040" progId="Equation.DSMT4">
                <p:embed/>
              </p:oleObj>
            </a:graphicData>
          </a:graphic>
        </p:graphicFrame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4357605" y="5214950"/>
            <a:ext cx="279400" cy="323850"/>
          </p:xfrm>
          <a:graphic>
            <a:graphicData uri="http://schemas.openxmlformats.org/presentationml/2006/ole">
              <p:oleObj spid="_x0000_s720905" name="Equation" r:id="rId6" imgW="139680" imgH="1648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71472" y="1071546"/>
            <a:ext cx="7715304" cy="22145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9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0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TextBox 10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1538" y="1071066"/>
            <a:ext cx="4824435" cy="2143620"/>
            <a:chOff x="1071538" y="673260"/>
            <a:chExt cx="4824435" cy="2143620"/>
          </a:xfrm>
        </p:grpSpPr>
        <p:sp>
          <p:nvSpPr>
            <p:cNvPr id="21" name="TextBox 20"/>
            <p:cNvSpPr txBox="1"/>
            <p:nvPr/>
          </p:nvSpPr>
          <p:spPr>
            <a:xfrm>
              <a:off x="1602426" y="789895"/>
              <a:ext cx="2826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</a:rPr>
                <a:t>90%</a:t>
              </a:r>
              <a:r>
                <a:rPr lang="ko-KR" altLang="en-US" dirty="0" smtClean="0">
                  <a:latin typeface="Book Antiqua" pitchFamily="18" charset="0"/>
                </a:rPr>
                <a:t>의 오차한계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22" name="Object 7"/>
            <p:cNvGraphicFramePr>
              <a:graphicFrameLocks noChangeAspect="1"/>
            </p:cNvGraphicFramePr>
            <p:nvPr/>
          </p:nvGraphicFramePr>
          <p:xfrm>
            <a:off x="1071538" y="785794"/>
            <a:ext cx="654050" cy="392113"/>
          </p:xfrm>
          <a:graphic>
            <a:graphicData uri="http://schemas.openxmlformats.org/presentationml/2006/ole">
              <p:oleObj spid="_x0000_s745481" name="Equation" r:id="rId4" imgW="457200" imgH="279360" progId="Equation.DSMT4">
                <p:embed/>
              </p:oleObj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1602426" y="1540790"/>
              <a:ext cx="2826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</a:rPr>
                <a:t>95%</a:t>
              </a:r>
              <a:r>
                <a:rPr lang="ko-KR" altLang="en-US" dirty="0" smtClean="0">
                  <a:latin typeface="Book Antiqua" pitchFamily="18" charset="0"/>
                </a:rPr>
                <a:t>의 오차한계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24" name="Object 7"/>
            <p:cNvGraphicFramePr>
              <a:graphicFrameLocks noChangeAspect="1"/>
            </p:cNvGraphicFramePr>
            <p:nvPr/>
          </p:nvGraphicFramePr>
          <p:xfrm>
            <a:off x="1071538" y="1536689"/>
            <a:ext cx="654050" cy="392113"/>
          </p:xfrm>
          <a:graphic>
            <a:graphicData uri="http://schemas.openxmlformats.org/presentationml/2006/ole">
              <p:oleObj spid="_x0000_s745482" name="Equation" r:id="rId5" imgW="457200" imgH="279360" progId="Equation.DSMT4">
                <p:embed/>
              </p:oleObj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1602426" y="2326608"/>
              <a:ext cx="2826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</a:rPr>
                <a:t>99%</a:t>
              </a:r>
              <a:r>
                <a:rPr lang="ko-KR" altLang="en-US" dirty="0" smtClean="0">
                  <a:latin typeface="Book Antiqua" pitchFamily="18" charset="0"/>
                </a:rPr>
                <a:t>의 오차한계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26" name="Object 7"/>
            <p:cNvGraphicFramePr>
              <a:graphicFrameLocks noChangeAspect="1"/>
            </p:cNvGraphicFramePr>
            <p:nvPr/>
          </p:nvGraphicFramePr>
          <p:xfrm>
            <a:off x="1071538" y="2322507"/>
            <a:ext cx="654050" cy="392113"/>
          </p:xfrm>
          <a:graphic>
            <a:graphicData uri="http://schemas.openxmlformats.org/presentationml/2006/ole">
              <p:oleObj spid="_x0000_s745483" name="Equation" r:id="rId6" imgW="457200" imgH="279360" progId="Equation.DSMT4">
                <p:embed/>
              </p:oleObj>
            </a:graphicData>
          </a:graphic>
        </p:graphicFrame>
        <p:graphicFrame>
          <p:nvGraphicFramePr>
            <p:cNvPr id="27" name="Object 11"/>
            <p:cNvGraphicFramePr>
              <a:graphicFrameLocks noChangeAspect="1"/>
            </p:cNvGraphicFramePr>
            <p:nvPr/>
          </p:nvGraphicFramePr>
          <p:xfrm>
            <a:off x="4286248" y="673260"/>
            <a:ext cx="1609725" cy="593725"/>
          </p:xfrm>
          <a:graphic>
            <a:graphicData uri="http://schemas.openxmlformats.org/presentationml/2006/ole">
              <p:oleObj spid="_x0000_s745484" name="Equation" r:id="rId7" imgW="1117440" imgH="419040" progId="Equation.DSMT4">
                <p:embed/>
              </p:oleObj>
            </a:graphicData>
          </a:graphic>
        </p:graphicFrame>
        <p:graphicFrame>
          <p:nvGraphicFramePr>
            <p:cNvPr id="745485" name="Object 13"/>
            <p:cNvGraphicFramePr>
              <a:graphicFrameLocks noChangeAspect="1"/>
            </p:cNvGraphicFramePr>
            <p:nvPr/>
          </p:nvGraphicFramePr>
          <p:xfrm>
            <a:off x="4290440" y="1436847"/>
            <a:ext cx="1500188" cy="593725"/>
          </p:xfrm>
          <a:graphic>
            <a:graphicData uri="http://schemas.openxmlformats.org/presentationml/2006/ole">
              <p:oleObj spid="_x0000_s745485" name="Equation" r:id="rId8" imgW="1041120" imgH="419040" progId="Equation.DSMT4">
                <p:embed/>
              </p:oleObj>
            </a:graphicData>
          </a:graphic>
        </p:graphicFrame>
        <p:graphicFrame>
          <p:nvGraphicFramePr>
            <p:cNvPr id="745486" name="Object 14"/>
            <p:cNvGraphicFramePr>
              <a:graphicFrameLocks noChangeAspect="1"/>
            </p:cNvGraphicFramePr>
            <p:nvPr/>
          </p:nvGraphicFramePr>
          <p:xfrm>
            <a:off x="4288592" y="2223155"/>
            <a:ext cx="1500188" cy="593725"/>
          </p:xfrm>
          <a:graphic>
            <a:graphicData uri="http://schemas.openxmlformats.org/presentationml/2006/ole">
              <p:oleObj spid="_x0000_s745486" name="Equation" r:id="rId9" imgW="1041120" imgH="419040" progId="Equation.DSMT4">
                <p:embed/>
              </p:oleObj>
            </a:graphicData>
          </a:graphic>
        </p:graphicFrame>
      </p:grpSp>
      <p:sp>
        <p:nvSpPr>
          <p:cNvPr id="30" name="직사각형 29"/>
          <p:cNvSpPr/>
          <p:nvPr/>
        </p:nvSpPr>
        <p:spPr>
          <a:xfrm>
            <a:off x="857224" y="64291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오차한계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sp>
        <p:nvSpPr>
          <p:cNvPr id="31" name="타원 30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5786" y="203058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5786" y="279633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00364" y="4214818"/>
            <a:ext cx="2786082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Object 7"/>
          <p:cNvGraphicFramePr>
            <a:graphicFrameLocks noChangeAspect="1"/>
          </p:cNvGraphicFramePr>
          <p:nvPr/>
        </p:nvGraphicFramePr>
        <p:xfrm>
          <a:off x="3157545" y="4268691"/>
          <a:ext cx="2486025" cy="642938"/>
        </p:xfrm>
        <a:graphic>
          <a:graphicData uri="http://schemas.openxmlformats.org/presentationml/2006/ole">
            <p:oleObj spid="_x0000_s745487" name="Equation" r:id="rId10" imgW="1739880" imgH="457200" progId="Equation.DSMT4">
              <p:embed/>
            </p:oleObj>
          </a:graphicData>
        </a:graphic>
      </p:graphicFrame>
      <p:sp>
        <p:nvSpPr>
          <p:cNvPr id="37" name="직사각형 36"/>
          <p:cNvSpPr/>
          <p:nvPr/>
        </p:nvSpPr>
        <p:spPr>
          <a:xfrm>
            <a:off x="857224" y="3714752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모평균  </a:t>
            </a:r>
            <a:r>
              <a:rPr lang="en-US" altLang="ko-KR" b="1" dirty="0" smtClean="0">
                <a:latin typeface="Symbol" pitchFamily="18" charset="2"/>
              </a:rPr>
              <a:t>m</a:t>
            </a:r>
            <a:r>
              <a:rPr lang="ko-KR" altLang="en-US" b="1" dirty="0" smtClean="0">
                <a:latin typeface="Book Antiqua" pitchFamily="18" charset="0"/>
              </a:rPr>
              <a:t>에 대한 </a:t>
            </a:r>
            <a:r>
              <a:rPr lang="en-US" altLang="ko-KR" b="1" i="1" dirty="0" smtClean="0">
                <a:latin typeface="Book Antiqua" pitchFamily="18" charset="0"/>
              </a:rPr>
              <a:t>100(1 -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en-US" altLang="ko-KR" b="1" i="1" dirty="0" smtClean="0">
                <a:latin typeface="Symbol" pitchFamily="18" charset="2"/>
              </a:rPr>
              <a:t>a</a:t>
            </a:r>
            <a:r>
              <a:rPr lang="en-US" altLang="ko-KR" b="1" i="1" dirty="0" smtClean="0">
                <a:latin typeface="Book Antiqua" pitchFamily="18" charset="0"/>
              </a:rPr>
              <a:t>)% </a:t>
            </a:r>
            <a:r>
              <a:rPr lang="ko-KR" altLang="en-US" b="1" dirty="0" smtClean="0">
                <a:latin typeface="Book Antiqua" pitchFamily="18" charset="0"/>
              </a:rPr>
              <a:t>신뢰구간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524000" y="1142984"/>
          <a:ext cx="6096000" cy="2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  <a:gridCol w="2452694"/>
                <a:gridCol w="2452694"/>
              </a:tblGrid>
              <a:tr h="4176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신뢰구간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/>
                </a:tc>
              </a:tr>
              <a:tr h="4176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하한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상한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90%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95%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99%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4454" name="Object 6"/>
          <p:cNvGraphicFramePr>
            <a:graphicFrameLocks noChangeAspect="1"/>
          </p:cNvGraphicFramePr>
          <p:nvPr/>
        </p:nvGraphicFramePr>
        <p:xfrm>
          <a:off x="3194130" y="1960538"/>
          <a:ext cx="1360487" cy="590550"/>
        </p:xfrm>
        <a:graphic>
          <a:graphicData uri="http://schemas.openxmlformats.org/presentationml/2006/ole">
            <p:oleObj spid="_x0000_s744454" name="Equation" r:id="rId4" imgW="952200" imgH="419040" progId="Equation.DSMT4">
              <p:embed/>
            </p:oleObj>
          </a:graphicData>
        </a:graphic>
      </p:graphicFrame>
      <p:graphicFrame>
        <p:nvGraphicFramePr>
          <p:cNvPr id="744455" name="Object 7"/>
          <p:cNvGraphicFramePr>
            <a:graphicFrameLocks noChangeAspect="1"/>
          </p:cNvGraphicFramePr>
          <p:nvPr/>
        </p:nvGraphicFramePr>
        <p:xfrm>
          <a:off x="5640404" y="1960538"/>
          <a:ext cx="1360488" cy="590550"/>
        </p:xfrm>
        <a:graphic>
          <a:graphicData uri="http://schemas.openxmlformats.org/presentationml/2006/ole">
            <p:oleObj spid="_x0000_s744455" name="Equation" r:id="rId5" imgW="952200" imgH="419040" progId="Equation.DSMT4">
              <p:embed/>
            </p:oleObj>
          </a:graphicData>
        </a:graphic>
      </p:graphicFrame>
      <p:graphicFrame>
        <p:nvGraphicFramePr>
          <p:cNvPr id="744456" name="Object 8"/>
          <p:cNvGraphicFramePr>
            <a:graphicFrameLocks noChangeAspect="1"/>
          </p:cNvGraphicFramePr>
          <p:nvPr/>
        </p:nvGraphicFramePr>
        <p:xfrm>
          <a:off x="3204884" y="2614597"/>
          <a:ext cx="1250950" cy="590550"/>
        </p:xfrm>
        <a:graphic>
          <a:graphicData uri="http://schemas.openxmlformats.org/presentationml/2006/ole">
            <p:oleObj spid="_x0000_s744456" name="Equation" r:id="rId6" imgW="876240" imgH="419040" progId="Equation.DSMT4">
              <p:embed/>
            </p:oleObj>
          </a:graphicData>
        </a:graphic>
      </p:graphicFrame>
      <p:graphicFrame>
        <p:nvGraphicFramePr>
          <p:cNvPr id="744457" name="Object 9"/>
          <p:cNvGraphicFramePr>
            <a:graphicFrameLocks noChangeAspect="1"/>
          </p:cNvGraphicFramePr>
          <p:nvPr/>
        </p:nvGraphicFramePr>
        <p:xfrm>
          <a:off x="5641610" y="2614597"/>
          <a:ext cx="1252537" cy="590550"/>
        </p:xfrm>
        <a:graphic>
          <a:graphicData uri="http://schemas.openxmlformats.org/presentationml/2006/ole">
            <p:oleObj spid="_x0000_s744457" name="Equation" r:id="rId7" imgW="876240" imgH="419040" progId="Equation.DSMT4">
              <p:embed/>
            </p:oleObj>
          </a:graphicData>
        </a:graphic>
      </p:graphicFrame>
      <p:graphicFrame>
        <p:nvGraphicFramePr>
          <p:cNvPr id="744458" name="Object 10"/>
          <p:cNvGraphicFramePr>
            <a:graphicFrameLocks noChangeAspect="1"/>
          </p:cNvGraphicFramePr>
          <p:nvPr/>
        </p:nvGraphicFramePr>
        <p:xfrm>
          <a:off x="3194130" y="3247924"/>
          <a:ext cx="1250950" cy="590550"/>
        </p:xfrm>
        <a:graphic>
          <a:graphicData uri="http://schemas.openxmlformats.org/presentationml/2006/ole">
            <p:oleObj spid="_x0000_s744458" name="Equation" r:id="rId8" imgW="876240" imgH="419040" progId="Equation.DSMT4">
              <p:embed/>
            </p:oleObj>
          </a:graphicData>
        </a:graphic>
      </p:graphicFrame>
      <p:graphicFrame>
        <p:nvGraphicFramePr>
          <p:cNvPr id="744459" name="Object 11"/>
          <p:cNvGraphicFramePr>
            <a:graphicFrameLocks noChangeAspect="1"/>
          </p:cNvGraphicFramePr>
          <p:nvPr/>
        </p:nvGraphicFramePr>
        <p:xfrm>
          <a:off x="5630017" y="3247924"/>
          <a:ext cx="1252537" cy="590550"/>
        </p:xfrm>
        <a:graphic>
          <a:graphicData uri="http://schemas.openxmlformats.org/presentationml/2006/ole">
            <p:oleObj spid="_x0000_s744459" name="Equation" r:id="rId9" imgW="876240" imgH="419040" progId="Equation.DSMT4">
              <p:embed/>
            </p:oleObj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57224" y="64291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신뢰구간의 하한과 상한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직사각형 79"/>
          <p:cNvSpPr/>
          <p:nvPr/>
        </p:nvSpPr>
        <p:spPr>
          <a:xfrm>
            <a:off x="933802" y="540658"/>
            <a:ext cx="2710999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8.1 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점추정과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 구간추정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0825" y="131434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27088" y="1306408"/>
            <a:ext cx="7816877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통계적</a:t>
            </a:r>
            <a:r>
              <a:rPr lang="en-US" altLang="ko-KR" sz="2400" b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추론</a:t>
            </a:r>
            <a:r>
              <a:rPr lang="en-US" altLang="ko-KR" sz="2400" dirty="0" smtClean="0">
                <a:latin typeface="Book Antiqua" pitchFamily="18" charset="0"/>
              </a:rPr>
              <a:t>(statistical inference)</a:t>
            </a:r>
            <a:r>
              <a:rPr lang="ko-KR" altLang="en-US" sz="2400" dirty="0" smtClean="0">
                <a:latin typeface="Book Antiqua" pitchFamily="18" charset="0"/>
              </a:rPr>
              <a:t>은 표본으로부터 얻은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정보를 이용하여 과학적으로 미지의 모수를 추론하는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과정을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50825" y="307974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27088" y="3071810"/>
            <a:ext cx="7816877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추정</a:t>
            </a:r>
            <a:r>
              <a:rPr lang="en-US" altLang="ko-KR" sz="2400" dirty="0" smtClean="0">
                <a:latin typeface="Book Antiqua" pitchFamily="18" charset="0"/>
              </a:rPr>
              <a:t>(estimate)</a:t>
            </a:r>
            <a:r>
              <a:rPr lang="ko-KR" altLang="en-US" sz="2400" dirty="0" smtClean="0">
                <a:latin typeface="Book Antiqua" pitchFamily="18" charset="0"/>
              </a:rPr>
              <a:t>은 표본으로부터 얻은 통계량을 이용하여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모수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ko-KR" altLang="en-US" sz="2400" dirty="0" smtClean="0">
                <a:latin typeface="Book Antiqua" pitchFamily="18" charset="0"/>
              </a:rPr>
              <a:t>를 추론하는 과정을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45104" y="443707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821367" y="4429132"/>
            <a:ext cx="7816877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추정량</a:t>
            </a:r>
            <a:r>
              <a:rPr lang="en-US" altLang="ko-KR" sz="2400" dirty="0" smtClean="0">
                <a:latin typeface="Book Antiqua" pitchFamily="18" charset="0"/>
              </a:rPr>
              <a:t>(estimator)</a:t>
            </a:r>
            <a:r>
              <a:rPr lang="ko-KR" altLang="en-US" sz="2400" dirty="0" smtClean="0">
                <a:latin typeface="Book Antiqua" pitchFamily="18" charset="0"/>
              </a:rPr>
              <a:t>은 </a:t>
            </a:r>
            <a:r>
              <a:rPr lang="ko-KR" altLang="en-US" sz="2400" dirty="0" smtClean="0"/>
              <a:t>모수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ko-KR" altLang="en-US" sz="2400" dirty="0" smtClean="0"/>
              <a:t>를 추정하기 위해 표본으로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부터</a:t>
            </a:r>
            <a:r>
              <a:rPr lang="ko-KR" altLang="en-US" sz="2400" dirty="0" smtClean="0"/>
              <a:t> 선정한 통계량                  이다</a:t>
            </a:r>
            <a:r>
              <a:rPr lang="en-US" altLang="ko-KR" sz="2400" dirty="0" smtClean="0"/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3633512" y="4929198"/>
          <a:ext cx="1755608" cy="396862"/>
        </p:xfrm>
        <a:graphic>
          <a:graphicData uri="http://schemas.openxmlformats.org/presentationml/2006/ole">
            <p:oleObj spid="_x0000_s522244" name="Equation" r:id="rId5" imgW="110484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42" y="49956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모표준편차가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정규모집단에서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개의 자료를 표본으로 추출하여 다음과 같은 결과를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[27  34  34  36  30  28  41  35  48  43]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점추정값을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         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오차한계를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34" y="235743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2766473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표본평균을 구하면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2379663" y="4714875"/>
          <a:ext cx="3970337" cy="357188"/>
        </p:xfrm>
        <a:graphic>
          <a:graphicData uri="http://schemas.openxmlformats.org/presentationml/2006/ole">
            <p:oleObj spid="_x0000_s743427" name="Equation" r:id="rId4" imgW="2628720" imgH="241200" progId="Equation.DSMT4">
              <p:embed/>
            </p:oleObj>
          </a:graphicData>
        </a:graphic>
      </p:graphicFrame>
      <p:graphicFrame>
        <p:nvGraphicFramePr>
          <p:cNvPr id="29" name="Object 14"/>
          <p:cNvGraphicFramePr>
            <a:graphicFrameLocks noChangeAspect="1"/>
          </p:cNvGraphicFramePr>
          <p:nvPr/>
        </p:nvGraphicFramePr>
        <p:xfrm>
          <a:off x="1010374" y="1857364"/>
          <a:ext cx="690563" cy="415925"/>
        </p:xfrm>
        <a:graphic>
          <a:graphicData uri="http://schemas.openxmlformats.org/presentationml/2006/ole">
            <p:oleObj spid="_x0000_s743429" name="Equation" r:id="rId5" imgW="457200" imgH="279360" progId="Equation.DSMT4">
              <p:embed/>
            </p:oleObj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/>
        </p:nvGraphicFramePr>
        <p:xfrm>
          <a:off x="3306763" y="3143250"/>
          <a:ext cx="2205037" cy="585788"/>
        </p:xfrm>
        <a:graphic>
          <a:graphicData uri="http://schemas.openxmlformats.org/presentationml/2006/ole">
            <p:oleObj spid="_x0000_s743430" name="Equation" r:id="rId6" imgW="1460160" imgH="39348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00034" y="3957242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en-US" altLang="ko-KR" i="1" dirty="0" smtClean="0">
                <a:latin typeface="Book Antiqua" pitchFamily="18" charset="0"/>
              </a:rPr>
              <a:t>n = 10,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dirty="0" smtClean="0">
                <a:latin typeface="Book Antiqua" pitchFamily="18" charset="0"/>
              </a:rPr>
              <a:t> = 2</a:t>
            </a:r>
            <a:r>
              <a:rPr lang="ko-KR" altLang="en-US" dirty="0" smtClean="0">
                <a:latin typeface="Book Antiqua" pitchFamily="18" charset="0"/>
              </a:rPr>
              <a:t>이므로  표준오차는                                          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오차한계는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36" name="Object 7"/>
          <p:cNvGraphicFramePr>
            <a:graphicFrameLocks noChangeAspect="1"/>
          </p:cNvGraphicFramePr>
          <p:nvPr/>
        </p:nvGraphicFramePr>
        <p:xfrm>
          <a:off x="4192601" y="3970162"/>
          <a:ext cx="2308225" cy="357187"/>
        </p:xfrm>
        <a:graphic>
          <a:graphicData uri="http://schemas.openxmlformats.org/presentationml/2006/ole">
            <p:oleObj spid="_x0000_s743433" name="Equation" r:id="rId7" imgW="16128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42" y="49956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주어진 표본을 이용하여 모평균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90%, 95%, 99%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50017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909217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표본평균과 표준오차가 각각                                          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2265363" y="2775784"/>
          <a:ext cx="4200525" cy="1071562"/>
        </p:xfrm>
        <a:graphic>
          <a:graphicData uri="http://schemas.openxmlformats.org/presentationml/2006/ole">
            <p:oleObj spid="_x0000_s742403" name="Equation" r:id="rId4" imgW="2781000" imgH="723600" progId="Equation.DSMT4">
              <p:embed/>
            </p:oleObj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3549653" y="1919008"/>
          <a:ext cx="2308231" cy="341347"/>
        </p:xfrm>
        <a:graphic>
          <a:graphicData uri="http://schemas.openxmlformats.org/presentationml/2006/ole">
            <p:oleObj spid="_x0000_s742405" name="Equation" r:id="rId5" imgW="1612800" imgH="2412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228599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90%, 95%, 99% </a:t>
            </a:r>
            <a:r>
              <a:rPr lang="ko-KR" altLang="en-US" dirty="0" smtClean="0">
                <a:latin typeface="Book Antiqua" pitchFamily="18" charset="0"/>
              </a:rPr>
              <a:t>오차한계는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3916924"/>
            <a:ext cx="80010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</a:rPr>
              <a:t>90% </a:t>
            </a:r>
            <a:r>
              <a:rPr lang="ko-KR" altLang="en-US" dirty="0" smtClean="0">
                <a:latin typeface="Book Antiqua" pitchFamily="18" charset="0"/>
              </a:rPr>
              <a:t>신뢰구간 </a:t>
            </a:r>
            <a:r>
              <a:rPr lang="en-US" altLang="ko-KR" dirty="0" smtClean="0">
                <a:latin typeface="Book Antiqua" pitchFamily="18" charset="0"/>
              </a:rPr>
              <a:t>: (35.6 – 1.04,  35.6 + 1.04) = (34.56,  36.64)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신뢰구간 </a:t>
            </a:r>
            <a:r>
              <a:rPr lang="en-US" altLang="ko-KR" dirty="0" smtClean="0">
                <a:latin typeface="Book Antiqua" pitchFamily="18" charset="0"/>
              </a:rPr>
              <a:t>: (35.6 – 1.24,  35.6 + 1.24) = (34.36,  36.84)</a:t>
            </a:r>
            <a:endParaRPr lang="ko-KR" altLang="en-US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</a:rPr>
              <a:t>99% </a:t>
            </a:r>
            <a:r>
              <a:rPr lang="ko-KR" altLang="en-US" dirty="0" smtClean="0">
                <a:latin typeface="Book Antiqua" pitchFamily="18" charset="0"/>
              </a:rPr>
              <a:t>신뢰구간 </a:t>
            </a:r>
            <a:r>
              <a:rPr lang="en-US" altLang="ko-KR" dirty="0" smtClean="0">
                <a:latin typeface="Book Antiqua" pitchFamily="18" charset="0"/>
              </a:rPr>
              <a:t>: (35.6 – 1.63,  35.6 + 1.63) = (34.36,  37.23)</a:t>
            </a:r>
            <a:endParaRPr lang="ko-KR" altLang="en-US" dirty="0" smtClean="0"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786" y="5497313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  <a:ea typeface="휴먼옛체"/>
              </a:rPr>
              <a:t>※</a:t>
            </a:r>
            <a:r>
              <a:rPr lang="en-US" altLang="ko-KR" dirty="0" smtClean="0">
                <a:latin typeface="Book Antiqua" pitchFamily="18" charset="0"/>
                <a:ea typeface="휴먼옛체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신뢰도가 클수록 신뢰구간의 길이는 커진다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모서리가 둥근 직사각형 4"/>
          <p:cNvSpPr/>
          <p:nvPr/>
        </p:nvSpPr>
        <p:spPr>
          <a:xfrm>
            <a:off x="928662" y="571480"/>
            <a:ext cx="521497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모분산이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알려지지 않은 경우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소표본인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경우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81746" y="1285860"/>
            <a:ext cx="6201642" cy="1785950"/>
            <a:chOff x="581746" y="1428736"/>
            <a:chExt cx="6201642" cy="1785950"/>
          </a:xfrm>
        </p:grpSpPr>
        <p:graphicFrame>
          <p:nvGraphicFramePr>
            <p:cNvPr id="43" name="Object 2"/>
            <p:cNvGraphicFramePr>
              <a:graphicFrameLocks noChangeAspect="1"/>
            </p:cNvGraphicFramePr>
            <p:nvPr/>
          </p:nvGraphicFramePr>
          <p:xfrm>
            <a:off x="5311775" y="1629609"/>
            <a:ext cx="1471613" cy="1336675"/>
          </p:xfrm>
          <a:graphic>
            <a:graphicData uri="http://schemas.openxmlformats.org/presentationml/2006/ole">
              <p:oleObj spid="_x0000_s765956" name="Equation" r:id="rId4" imgW="1028520" imgH="952200" progId="Equation.DSMT4">
                <p:embed/>
              </p:oleObj>
            </a:graphicData>
          </a:graphic>
        </p:graphicFrame>
        <p:sp>
          <p:nvSpPr>
            <p:cNvPr id="45" name="타원 44"/>
            <p:cNvSpPr/>
            <p:nvPr/>
          </p:nvSpPr>
          <p:spPr>
            <a:xfrm>
              <a:off x="581746" y="1428736"/>
              <a:ext cx="1714512" cy="1785950"/>
            </a:xfrm>
            <a:prstGeom prst="ellipse">
              <a:avLst/>
            </a:prstGeom>
            <a:solidFill>
              <a:srgbClr val="777777"/>
            </a:solidFill>
            <a:ln w="28575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6" name="Object 4"/>
            <p:cNvGraphicFramePr>
              <a:graphicFrameLocks noChangeAspect="1"/>
            </p:cNvGraphicFramePr>
            <p:nvPr/>
          </p:nvGraphicFramePr>
          <p:xfrm>
            <a:off x="819150" y="2040856"/>
            <a:ext cx="1304925" cy="366713"/>
          </p:xfrm>
          <a:graphic>
            <a:graphicData uri="http://schemas.openxmlformats.org/presentationml/2006/ole">
              <p:oleObj spid="_x0000_s765958" name="Equation" r:id="rId5" imgW="977760" imgH="279360" progId="Equation.DSMT4">
                <p:embed/>
              </p:oleObj>
            </a:graphicData>
          </a:graphic>
        </p:graphicFrame>
        <p:sp>
          <p:nvSpPr>
            <p:cNvPr id="47" name="타원 46"/>
            <p:cNvSpPr/>
            <p:nvPr/>
          </p:nvSpPr>
          <p:spPr>
            <a:xfrm>
              <a:off x="3997330" y="1653324"/>
              <a:ext cx="1146174" cy="1143008"/>
            </a:xfrm>
            <a:prstGeom prst="ellipse">
              <a:avLst/>
            </a:prstGeom>
            <a:solidFill>
              <a:srgbClr val="777777"/>
            </a:solidFill>
            <a:ln w="28575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AutoShape 276"/>
            <p:cNvSpPr>
              <a:spLocks noChangeArrowheads="1"/>
            </p:cNvSpPr>
            <p:nvPr/>
          </p:nvSpPr>
          <p:spPr bwMode="auto">
            <a:xfrm>
              <a:off x="2643174" y="2153390"/>
              <a:ext cx="1214445" cy="287338"/>
            </a:xfrm>
            <a:prstGeom prst="rightArrow">
              <a:avLst>
                <a:gd name="adj1" fmla="val 50000"/>
                <a:gd name="adj2" fmla="val 169199"/>
              </a:avLst>
            </a:prstGeom>
            <a:solidFill>
              <a:srgbClr val="00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3174" y="179620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Book Antiqua" pitchFamily="18" charset="0"/>
                </a:rPr>
                <a:t>크기 </a:t>
              </a:r>
              <a:r>
                <a:rPr lang="en-US" altLang="ko-KR" i="1" dirty="0" smtClean="0">
                  <a:latin typeface="Book Antiqua" pitchFamily="18" charset="0"/>
                </a:rPr>
                <a:t>n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5786" y="2339214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Symbol" pitchFamily="18" charset="2"/>
                </a:rPr>
                <a:t>s</a:t>
              </a:r>
              <a:r>
                <a:rPr lang="en-US" altLang="ko-KR" i="1" baseline="40000" dirty="0" smtClean="0">
                  <a:latin typeface="Book Antiqua" pitchFamily="18" charset="0"/>
                </a:rPr>
                <a:t>2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dirty="0" smtClean="0">
                  <a:latin typeface="Book Antiqua" pitchFamily="18" charset="0"/>
                </a:rPr>
                <a:t>: </a:t>
              </a:r>
              <a:r>
                <a:rPr lang="ko-KR" altLang="en-US" dirty="0" smtClean="0">
                  <a:latin typeface="Book Antiqua" pitchFamily="18" charset="0"/>
                </a:rPr>
                <a:t>미지</a:t>
              </a:r>
              <a:endParaRPr lang="ko-KR" altLang="en-US" dirty="0">
                <a:latin typeface="Book Antiqua" pitchFamily="18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00034" y="3215166"/>
            <a:ext cx="7358114" cy="2857040"/>
            <a:chOff x="500034" y="3215166"/>
            <a:chExt cx="7358114" cy="2857040"/>
          </a:xfrm>
        </p:grpSpPr>
        <p:sp>
          <p:nvSpPr>
            <p:cNvPr id="41" name="직사각형 40"/>
            <p:cNvSpPr/>
            <p:nvPr/>
          </p:nvSpPr>
          <p:spPr>
            <a:xfrm>
              <a:off x="5143504" y="4802289"/>
              <a:ext cx="1285884" cy="571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0" name="Object 6"/>
            <p:cNvGraphicFramePr>
              <a:graphicFrameLocks noChangeAspect="1"/>
            </p:cNvGraphicFramePr>
            <p:nvPr/>
          </p:nvGraphicFramePr>
          <p:xfrm>
            <a:off x="1743075" y="4721322"/>
            <a:ext cx="5470525" cy="712788"/>
          </p:xfrm>
          <a:graphic>
            <a:graphicData uri="http://schemas.openxmlformats.org/presentationml/2006/ole">
              <p:oleObj spid="_x0000_s765959" name="Equation" r:id="rId6" imgW="3822480" imgH="507960" progId="Equation.DSMT4">
                <p:embed/>
              </p:oleObj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500034" y="4220511"/>
              <a:ext cx="385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양쪽 꼬리확률 </a:t>
              </a:r>
              <a:r>
                <a:rPr lang="en-US" altLang="ko-KR" i="1" dirty="0" smtClean="0">
                  <a:latin typeface="Symbol" pitchFamily="18" charset="2"/>
                </a:rPr>
                <a:t>a</a:t>
              </a:r>
              <a:r>
                <a:rPr lang="en-US" altLang="ko-KR" i="1" dirty="0" smtClean="0">
                  <a:latin typeface="Book Antiqua" pitchFamily="18" charset="0"/>
                </a:rPr>
                <a:t>/2</a:t>
              </a:r>
              <a:r>
                <a:rPr lang="ko-KR" altLang="en-US" dirty="0" smtClean="0">
                  <a:latin typeface="Book Antiqua" pitchFamily="18" charset="0"/>
                </a:rPr>
                <a:t>에 대한 중심확률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ko-KR" altLang="en-US" dirty="0">
                <a:latin typeface="Book Antiqua" pitchFamily="18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857620" y="5680093"/>
              <a:ext cx="4000528" cy="392113"/>
              <a:chOff x="500034" y="5639477"/>
              <a:chExt cx="4000528" cy="39211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030922" y="5643578"/>
                <a:ext cx="3469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Book Antiqua" pitchFamily="18" charset="0"/>
                  </a:rPr>
                  <a:t>에 대한 </a:t>
                </a:r>
                <a:r>
                  <a:rPr lang="en-US" altLang="ko-KR" i="1" dirty="0" smtClean="0">
                    <a:latin typeface="Book Antiqua" pitchFamily="18" charset="0"/>
                  </a:rPr>
                  <a:t>100(1 -</a:t>
                </a:r>
                <a:r>
                  <a:rPr lang="en-US" altLang="ko-KR" dirty="0" smtClean="0">
                    <a:latin typeface="Book Antiqua" pitchFamily="18" charset="0"/>
                  </a:rPr>
                  <a:t> </a:t>
                </a:r>
                <a:r>
                  <a:rPr lang="en-US" altLang="ko-KR" i="1" dirty="0" smtClean="0">
                    <a:latin typeface="Symbol" pitchFamily="18" charset="2"/>
                  </a:rPr>
                  <a:t>a</a:t>
                </a:r>
                <a:r>
                  <a:rPr lang="en-US" altLang="ko-KR" i="1" dirty="0" smtClean="0">
                    <a:latin typeface="Book Antiqua" pitchFamily="18" charset="0"/>
                  </a:rPr>
                  <a:t>)%</a:t>
                </a:r>
                <a:r>
                  <a:rPr lang="ko-KR" altLang="en-US" dirty="0" smtClean="0">
                    <a:latin typeface="Book Antiqua" pitchFamily="18" charset="0"/>
                  </a:rPr>
                  <a:t>의 오차한계</a:t>
                </a:r>
                <a:endParaRPr lang="ko-KR" altLang="en-US" dirty="0">
                  <a:latin typeface="Book Antiqua" pitchFamily="18" charset="0"/>
                </a:endParaRPr>
              </a:p>
            </p:txBody>
          </p:sp>
          <p:graphicFrame>
            <p:nvGraphicFramePr>
              <p:cNvPr id="54" name="Object 7"/>
              <p:cNvGraphicFramePr>
                <a:graphicFrameLocks noChangeAspect="1"/>
              </p:cNvGraphicFramePr>
              <p:nvPr/>
            </p:nvGraphicFramePr>
            <p:xfrm>
              <a:off x="500034" y="5639477"/>
              <a:ext cx="654050" cy="392113"/>
            </p:xfrm>
            <a:graphic>
              <a:graphicData uri="http://schemas.openxmlformats.org/presentationml/2006/ole">
                <p:oleObj spid="_x0000_s765960" name="Equation" r:id="rId7" imgW="457200" imgH="279360" progId="Equation.DSMT4">
                  <p:embed/>
                </p:oleObj>
              </a:graphicData>
            </a:graphic>
          </p:graphicFrame>
        </p:grpSp>
        <p:cxnSp>
          <p:nvCxnSpPr>
            <p:cNvPr id="55" name="직선 화살표 연결선 54"/>
            <p:cNvCxnSpPr/>
            <p:nvPr/>
          </p:nvCxnSpPr>
          <p:spPr>
            <a:xfrm rot="5400000">
              <a:off x="5429256" y="5577833"/>
              <a:ext cx="285752" cy="1588"/>
            </a:xfrm>
            <a:prstGeom prst="straightConnector1">
              <a:avLst/>
            </a:prstGeom>
            <a:ln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/>
            <p:nvPr/>
          </p:nvCxnSpPr>
          <p:spPr>
            <a:xfrm rot="16200000" flipV="1">
              <a:off x="6067061" y="4664550"/>
              <a:ext cx="234862" cy="8171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4922666" y="4220511"/>
              <a:ext cx="1762132" cy="369332"/>
              <a:chOff x="4643438" y="4143380"/>
              <a:chExt cx="1762132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4643438" y="4143380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Book Antiqua" pitchFamily="18" charset="0"/>
                  </a:rPr>
                  <a:t>표준오차</a:t>
                </a:r>
                <a:endParaRPr lang="ko-KR" altLang="en-US" dirty="0">
                  <a:latin typeface="Book Antiqua" pitchFamily="18" charset="0"/>
                </a:endParaRPr>
              </a:p>
            </p:txBody>
          </p:sp>
          <p:graphicFrame>
            <p:nvGraphicFramePr>
              <p:cNvPr id="59" name="Object 7"/>
              <p:cNvGraphicFramePr>
                <a:graphicFrameLocks noChangeAspect="1"/>
              </p:cNvGraphicFramePr>
              <p:nvPr/>
            </p:nvGraphicFramePr>
            <p:xfrm>
              <a:off x="5715008" y="4173722"/>
              <a:ext cx="690562" cy="338137"/>
            </p:xfrm>
            <a:graphic>
              <a:graphicData uri="http://schemas.openxmlformats.org/presentationml/2006/ole">
                <p:oleObj spid="_x0000_s765961" name="Equation" r:id="rId8" imgW="482400" imgH="241200" progId="Equation.DSMT4">
                  <p:embed/>
                </p:oleObj>
              </a:graphicData>
            </a:graphic>
          </p:graphicFrame>
        </p:grpSp>
        <p:grpSp>
          <p:nvGrpSpPr>
            <p:cNvPr id="68" name="그룹 67"/>
            <p:cNvGrpSpPr/>
            <p:nvPr/>
          </p:nvGrpSpPr>
          <p:grpSpPr>
            <a:xfrm>
              <a:off x="1643042" y="3215166"/>
              <a:ext cx="5566635" cy="744722"/>
              <a:chOff x="2781305" y="3041468"/>
              <a:chExt cx="5566635" cy="744722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781305" y="3500438"/>
                <a:ext cx="285752" cy="28575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44" name="Object 4"/>
              <p:cNvGraphicFramePr>
                <a:graphicFrameLocks noChangeAspect="1"/>
              </p:cNvGraphicFramePr>
              <p:nvPr/>
            </p:nvGraphicFramePr>
            <p:xfrm>
              <a:off x="2786050" y="3143248"/>
              <a:ext cx="1562100" cy="641350"/>
            </p:xfrm>
            <a:graphic>
              <a:graphicData uri="http://schemas.openxmlformats.org/presentationml/2006/ole">
                <p:oleObj spid="_x0000_s765957" name="Equation" r:id="rId9" imgW="1091880" imgH="457200" progId="Equation.DSMT4">
                  <p:embed/>
                </p:oleObj>
              </a:graphicData>
            </a:graphic>
          </p:graphicFrame>
          <p:sp>
            <p:nvSpPr>
              <p:cNvPr id="60" name="직사각형 59"/>
              <p:cNvSpPr/>
              <p:nvPr/>
            </p:nvSpPr>
            <p:spPr>
              <a:xfrm>
                <a:off x="6500826" y="3041468"/>
                <a:ext cx="1847114" cy="714380"/>
              </a:xfrm>
              <a:prstGeom prst="rect">
                <a:avLst/>
              </a:prstGeom>
              <a:solidFill>
                <a:srgbClr val="63C7F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61" name="Object 4"/>
              <p:cNvGraphicFramePr>
                <a:graphicFrameLocks noChangeAspect="1"/>
              </p:cNvGraphicFramePr>
              <p:nvPr/>
            </p:nvGraphicFramePr>
            <p:xfrm>
              <a:off x="6665160" y="3079571"/>
              <a:ext cx="1508125" cy="641350"/>
            </p:xfrm>
            <a:graphic>
              <a:graphicData uri="http://schemas.openxmlformats.org/presentationml/2006/ole">
                <p:oleObj spid="_x0000_s765962" name="Equation" r:id="rId10" imgW="1054080" imgH="457200" progId="Equation.DSMT4">
                  <p:embed/>
                </p:oleObj>
              </a:graphicData>
            </a:graphic>
          </p:graphicFrame>
          <p:sp>
            <p:nvSpPr>
              <p:cNvPr id="63" name="TextBox 62"/>
              <p:cNvSpPr txBox="1"/>
              <p:nvPr/>
            </p:nvSpPr>
            <p:spPr>
              <a:xfrm>
                <a:off x="4572000" y="3041468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Symbol" pitchFamily="18" charset="2"/>
                  </a:rPr>
                  <a:t>s</a:t>
                </a:r>
                <a:r>
                  <a:rPr lang="ko-KR" altLang="en-US" dirty="0" smtClean="0">
                    <a:latin typeface="Book Antiqua" pitchFamily="18" charset="0"/>
                  </a:rPr>
                  <a:t>를 </a:t>
                </a:r>
                <a:r>
                  <a:rPr lang="en-US" altLang="ko-KR" i="1" dirty="0" smtClean="0">
                    <a:latin typeface="Book Antiqua" pitchFamily="18" charset="0"/>
                  </a:rPr>
                  <a:t>s</a:t>
                </a:r>
                <a:r>
                  <a:rPr lang="ko-KR" altLang="en-US" dirty="0" smtClean="0">
                    <a:latin typeface="Book Antiqua" pitchFamily="18" charset="0"/>
                  </a:rPr>
                  <a:t>로 대치</a:t>
                </a:r>
                <a:endParaRPr lang="ko-KR" altLang="en-US" dirty="0">
                  <a:latin typeface="Book Antiqua" pitchFamily="18" charset="0"/>
                </a:endParaRPr>
              </a:p>
            </p:txBody>
          </p:sp>
          <p:cxnSp>
            <p:nvCxnSpPr>
              <p:cNvPr id="67" name="직선 화살표 연결선 66"/>
              <p:cNvCxnSpPr/>
              <p:nvPr/>
            </p:nvCxnSpPr>
            <p:spPr>
              <a:xfrm>
                <a:off x="4643438" y="3429000"/>
                <a:ext cx="1643074" cy="158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97112" y="1000108"/>
            <a:ext cx="4678369" cy="4580993"/>
            <a:chOff x="2097112" y="1503355"/>
            <a:chExt cx="4678369" cy="4580993"/>
          </a:xfrm>
        </p:grpSpPr>
        <p:grpSp>
          <p:nvGrpSpPr>
            <p:cNvPr id="2" name="Group 167"/>
            <p:cNvGrpSpPr>
              <a:grpSpLocks/>
            </p:cNvGrpSpPr>
            <p:nvPr/>
          </p:nvGrpSpPr>
          <p:grpSpPr bwMode="auto">
            <a:xfrm>
              <a:off x="2097112" y="1503355"/>
              <a:ext cx="4678369" cy="3138494"/>
              <a:chOff x="564" y="1164"/>
              <a:chExt cx="2947" cy="1977"/>
            </a:xfrm>
          </p:grpSpPr>
          <p:sp>
            <p:nvSpPr>
              <p:cNvPr id="8" name="Freeform 109"/>
              <p:cNvSpPr>
                <a:spLocks/>
              </p:cNvSpPr>
              <p:nvPr/>
            </p:nvSpPr>
            <p:spPr bwMode="auto">
              <a:xfrm>
                <a:off x="670" y="1211"/>
                <a:ext cx="2774" cy="1925"/>
              </a:xfrm>
              <a:custGeom>
                <a:avLst/>
                <a:gdLst/>
                <a:ahLst/>
                <a:cxnLst>
                  <a:cxn ang="0">
                    <a:pos x="1318" y="18"/>
                  </a:cxn>
                  <a:cxn ang="0">
                    <a:pos x="1234" y="108"/>
                  </a:cxn>
                  <a:cxn ang="0">
                    <a:pos x="1176" y="208"/>
                  </a:cxn>
                  <a:cxn ang="0">
                    <a:pos x="1114" y="334"/>
                  </a:cxn>
                  <a:cxn ang="0">
                    <a:pos x="1068" y="438"/>
                  </a:cxn>
                  <a:cxn ang="0">
                    <a:pos x="1030" y="542"/>
                  </a:cxn>
                  <a:cxn ang="0">
                    <a:pos x="988" y="652"/>
                  </a:cxn>
                  <a:cxn ang="0">
                    <a:pos x="957" y="756"/>
                  </a:cxn>
                  <a:cxn ang="0">
                    <a:pos x="930" y="861"/>
                  </a:cxn>
                  <a:cxn ang="0">
                    <a:pos x="901" y="975"/>
                  </a:cxn>
                  <a:cxn ang="0">
                    <a:pos x="867" y="1075"/>
                  </a:cxn>
                  <a:cxn ang="0">
                    <a:pos x="830" y="1194"/>
                  </a:cxn>
                  <a:cxn ang="0">
                    <a:pos x="786" y="1293"/>
                  </a:cxn>
                  <a:cxn ang="0">
                    <a:pos x="732" y="1399"/>
                  </a:cxn>
                  <a:cxn ang="0">
                    <a:pos x="662" y="1513"/>
                  </a:cxn>
                  <a:cxn ang="0">
                    <a:pos x="586" y="1605"/>
                  </a:cxn>
                  <a:cxn ang="0">
                    <a:pos x="490" y="1683"/>
                  </a:cxn>
                  <a:cxn ang="0">
                    <a:pos x="388" y="1743"/>
                  </a:cxn>
                  <a:cxn ang="0">
                    <a:pos x="295" y="1787"/>
                  </a:cxn>
                  <a:cxn ang="0">
                    <a:pos x="193" y="1826"/>
                  </a:cxn>
                  <a:cxn ang="0">
                    <a:pos x="79" y="1865"/>
                  </a:cxn>
                  <a:cxn ang="0">
                    <a:pos x="6" y="1883"/>
                  </a:cxn>
                  <a:cxn ang="0">
                    <a:pos x="2774" y="1922"/>
                  </a:cxn>
                  <a:cxn ang="0">
                    <a:pos x="2726" y="1877"/>
                  </a:cxn>
                  <a:cxn ang="0">
                    <a:pos x="2622" y="1845"/>
                  </a:cxn>
                  <a:cxn ang="0">
                    <a:pos x="2510" y="1803"/>
                  </a:cxn>
                  <a:cxn ang="0">
                    <a:pos x="2396" y="1755"/>
                  </a:cxn>
                  <a:cxn ang="0">
                    <a:pos x="2278" y="1693"/>
                  </a:cxn>
                  <a:cxn ang="0">
                    <a:pos x="2220" y="1655"/>
                  </a:cxn>
                  <a:cxn ang="0">
                    <a:pos x="2156" y="1589"/>
                  </a:cxn>
                  <a:cxn ang="0">
                    <a:pos x="2082" y="1503"/>
                  </a:cxn>
                  <a:cxn ang="0">
                    <a:pos x="2022" y="1398"/>
                  </a:cxn>
                  <a:cxn ang="0">
                    <a:pos x="1970" y="1298"/>
                  </a:cxn>
                  <a:cxn ang="0">
                    <a:pos x="1928" y="1200"/>
                  </a:cxn>
                  <a:cxn ang="0">
                    <a:pos x="1892" y="1100"/>
                  </a:cxn>
                  <a:cxn ang="0">
                    <a:pos x="1862" y="1010"/>
                  </a:cxn>
                  <a:cxn ang="0">
                    <a:pos x="1830" y="900"/>
                  </a:cxn>
                  <a:cxn ang="0">
                    <a:pos x="1798" y="782"/>
                  </a:cxn>
                  <a:cxn ang="0">
                    <a:pos x="1760" y="656"/>
                  </a:cxn>
                  <a:cxn ang="0">
                    <a:pos x="1712" y="524"/>
                  </a:cxn>
                  <a:cxn ang="0">
                    <a:pos x="1670" y="410"/>
                  </a:cxn>
                  <a:cxn ang="0">
                    <a:pos x="1632" y="328"/>
                  </a:cxn>
                  <a:cxn ang="0">
                    <a:pos x="1590" y="232"/>
                  </a:cxn>
                  <a:cxn ang="0">
                    <a:pos x="1546" y="156"/>
                  </a:cxn>
                  <a:cxn ang="0">
                    <a:pos x="1570" y="194"/>
                  </a:cxn>
                  <a:cxn ang="0">
                    <a:pos x="1550" y="156"/>
                  </a:cxn>
                  <a:cxn ang="0">
                    <a:pos x="1476" y="56"/>
                  </a:cxn>
                  <a:cxn ang="0">
                    <a:pos x="1413" y="8"/>
                  </a:cxn>
                </a:cxnLst>
                <a:rect l="0" t="0" r="r" b="b"/>
                <a:pathLst>
                  <a:path w="2774" h="1925">
                    <a:moveTo>
                      <a:pt x="1390" y="0"/>
                    </a:moveTo>
                    <a:lnTo>
                      <a:pt x="1350" y="0"/>
                    </a:lnTo>
                    <a:lnTo>
                      <a:pt x="1318" y="18"/>
                    </a:lnTo>
                    <a:lnTo>
                      <a:pt x="1289" y="40"/>
                    </a:lnTo>
                    <a:lnTo>
                      <a:pt x="1261" y="70"/>
                    </a:lnTo>
                    <a:lnTo>
                      <a:pt x="1234" y="108"/>
                    </a:lnTo>
                    <a:lnTo>
                      <a:pt x="1211" y="144"/>
                    </a:lnTo>
                    <a:lnTo>
                      <a:pt x="1193" y="173"/>
                    </a:lnTo>
                    <a:lnTo>
                      <a:pt x="1176" y="208"/>
                    </a:lnTo>
                    <a:lnTo>
                      <a:pt x="1152" y="256"/>
                    </a:lnTo>
                    <a:lnTo>
                      <a:pt x="1132" y="296"/>
                    </a:lnTo>
                    <a:lnTo>
                      <a:pt x="1114" y="334"/>
                    </a:lnTo>
                    <a:lnTo>
                      <a:pt x="1094" y="378"/>
                    </a:lnTo>
                    <a:lnTo>
                      <a:pt x="1082" y="410"/>
                    </a:lnTo>
                    <a:lnTo>
                      <a:pt x="1068" y="438"/>
                    </a:lnTo>
                    <a:lnTo>
                      <a:pt x="1052" y="482"/>
                    </a:lnTo>
                    <a:lnTo>
                      <a:pt x="1040" y="514"/>
                    </a:lnTo>
                    <a:lnTo>
                      <a:pt x="1030" y="542"/>
                    </a:lnTo>
                    <a:lnTo>
                      <a:pt x="1022" y="570"/>
                    </a:lnTo>
                    <a:lnTo>
                      <a:pt x="1008" y="606"/>
                    </a:lnTo>
                    <a:lnTo>
                      <a:pt x="988" y="652"/>
                    </a:lnTo>
                    <a:lnTo>
                      <a:pt x="979" y="688"/>
                    </a:lnTo>
                    <a:lnTo>
                      <a:pt x="965" y="726"/>
                    </a:lnTo>
                    <a:lnTo>
                      <a:pt x="957" y="756"/>
                    </a:lnTo>
                    <a:lnTo>
                      <a:pt x="949" y="786"/>
                    </a:lnTo>
                    <a:lnTo>
                      <a:pt x="940" y="829"/>
                    </a:lnTo>
                    <a:lnTo>
                      <a:pt x="930" y="861"/>
                    </a:lnTo>
                    <a:lnTo>
                      <a:pt x="922" y="902"/>
                    </a:lnTo>
                    <a:lnTo>
                      <a:pt x="908" y="942"/>
                    </a:lnTo>
                    <a:lnTo>
                      <a:pt x="901" y="975"/>
                    </a:lnTo>
                    <a:lnTo>
                      <a:pt x="891" y="1007"/>
                    </a:lnTo>
                    <a:lnTo>
                      <a:pt x="883" y="1041"/>
                    </a:lnTo>
                    <a:lnTo>
                      <a:pt x="867" y="1075"/>
                    </a:lnTo>
                    <a:lnTo>
                      <a:pt x="852" y="1123"/>
                    </a:lnTo>
                    <a:lnTo>
                      <a:pt x="836" y="1168"/>
                    </a:lnTo>
                    <a:lnTo>
                      <a:pt x="830" y="1194"/>
                    </a:lnTo>
                    <a:lnTo>
                      <a:pt x="819" y="1222"/>
                    </a:lnTo>
                    <a:lnTo>
                      <a:pt x="800" y="1263"/>
                    </a:lnTo>
                    <a:lnTo>
                      <a:pt x="786" y="1293"/>
                    </a:lnTo>
                    <a:lnTo>
                      <a:pt x="772" y="1330"/>
                    </a:lnTo>
                    <a:lnTo>
                      <a:pt x="750" y="1367"/>
                    </a:lnTo>
                    <a:lnTo>
                      <a:pt x="732" y="1399"/>
                    </a:lnTo>
                    <a:lnTo>
                      <a:pt x="708" y="1437"/>
                    </a:lnTo>
                    <a:lnTo>
                      <a:pt x="686" y="1477"/>
                    </a:lnTo>
                    <a:lnTo>
                      <a:pt x="662" y="1513"/>
                    </a:lnTo>
                    <a:lnTo>
                      <a:pt x="634" y="1551"/>
                    </a:lnTo>
                    <a:lnTo>
                      <a:pt x="614" y="1579"/>
                    </a:lnTo>
                    <a:lnTo>
                      <a:pt x="586" y="1605"/>
                    </a:lnTo>
                    <a:lnTo>
                      <a:pt x="558" y="1633"/>
                    </a:lnTo>
                    <a:lnTo>
                      <a:pt x="536" y="1653"/>
                    </a:lnTo>
                    <a:lnTo>
                      <a:pt x="490" y="1683"/>
                    </a:lnTo>
                    <a:lnTo>
                      <a:pt x="450" y="1711"/>
                    </a:lnTo>
                    <a:lnTo>
                      <a:pt x="416" y="1723"/>
                    </a:lnTo>
                    <a:lnTo>
                      <a:pt x="388" y="1743"/>
                    </a:lnTo>
                    <a:lnTo>
                      <a:pt x="357" y="1759"/>
                    </a:lnTo>
                    <a:lnTo>
                      <a:pt x="327" y="1772"/>
                    </a:lnTo>
                    <a:lnTo>
                      <a:pt x="295" y="1787"/>
                    </a:lnTo>
                    <a:lnTo>
                      <a:pt x="263" y="1799"/>
                    </a:lnTo>
                    <a:lnTo>
                      <a:pt x="231" y="1808"/>
                    </a:lnTo>
                    <a:lnTo>
                      <a:pt x="193" y="1826"/>
                    </a:lnTo>
                    <a:lnTo>
                      <a:pt x="158" y="1838"/>
                    </a:lnTo>
                    <a:lnTo>
                      <a:pt x="117" y="1853"/>
                    </a:lnTo>
                    <a:lnTo>
                      <a:pt x="79" y="1865"/>
                    </a:lnTo>
                    <a:lnTo>
                      <a:pt x="44" y="1874"/>
                    </a:lnTo>
                    <a:lnTo>
                      <a:pt x="29" y="1877"/>
                    </a:lnTo>
                    <a:lnTo>
                      <a:pt x="6" y="1883"/>
                    </a:lnTo>
                    <a:lnTo>
                      <a:pt x="3" y="1907"/>
                    </a:lnTo>
                    <a:lnTo>
                      <a:pt x="0" y="1925"/>
                    </a:lnTo>
                    <a:lnTo>
                      <a:pt x="2774" y="1922"/>
                    </a:lnTo>
                    <a:lnTo>
                      <a:pt x="2772" y="1891"/>
                    </a:lnTo>
                    <a:lnTo>
                      <a:pt x="2750" y="1881"/>
                    </a:lnTo>
                    <a:lnTo>
                      <a:pt x="2726" y="1877"/>
                    </a:lnTo>
                    <a:lnTo>
                      <a:pt x="2684" y="1865"/>
                    </a:lnTo>
                    <a:lnTo>
                      <a:pt x="2654" y="1855"/>
                    </a:lnTo>
                    <a:lnTo>
                      <a:pt x="2622" y="1845"/>
                    </a:lnTo>
                    <a:lnTo>
                      <a:pt x="2596" y="1835"/>
                    </a:lnTo>
                    <a:lnTo>
                      <a:pt x="2558" y="1825"/>
                    </a:lnTo>
                    <a:lnTo>
                      <a:pt x="2510" y="1803"/>
                    </a:lnTo>
                    <a:lnTo>
                      <a:pt x="2468" y="1789"/>
                    </a:lnTo>
                    <a:lnTo>
                      <a:pt x="2432" y="1775"/>
                    </a:lnTo>
                    <a:lnTo>
                      <a:pt x="2396" y="1755"/>
                    </a:lnTo>
                    <a:lnTo>
                      <a:pt x="2362" y="1737"/>
                    </a:lnTo>
                    <a:lnTo>
                      <a:pt x="2316" y="1715"/>
                    </a:lnTo>
                    <a:lnTo>
                      <a:pt x="2278" y="1693"/>
                    </a:lnTo>
                    <a:lnTo>
                      <a:pt x="2258" y="1681"/>
                    </a:lnTo>
                    <a:lnTo>
                      <a:pt x="2240" y="1671"/>
                    </a:lnTo>
                    <a:lnTo>
                      <a:pt x="2220" y="1655"/>
                    </a:lnTo>
                    <a:lnTo>
                      <a:pt x="2206" y="1643"/>
                    </a:lnTo>
                    <a:lnTo>
                      <a:pt x="2181" y="1615"/>
                    </a:lnTo>
                    <a:lnTo>
                      <a:pt x="2156" y="1589"/>
                    </a:lnTo>
                    <a:lnTo>
                      <a:pt x="2129" y="1563"/>
                    </a:lnTo>
                    <a:lnTo>
                      <a:pt x="2105" y="1531"/>
                    </a:lnTo>
                    <a:lnTo>
                      <a:pt x="2082" y="1503"/>
                    </a:lnTo>
                    <a:lnTo>
                      <a:pt x="2057" y="1461"/>
                    </a:lnTo>
                    <a:lnTo>
                      <a:pt x="2039" y="1432"/>
                    </a:lnTo>
                    <a:lnTo>
                      <a:pt x="2022" y="1398"/>
                    </a:lnTo>
                    <a:lnTo>
                      <a:pt x="2004" y="1364"/>
                    </a:lnTo>
                    <a:lnTo>
                      <a:pt x="1986" y="1332"/>
                    </a:lnTo>
                    <a:lnTo>
                      <a:pt x="1970" y="1298"/>
                    </a:lnTo>
                    <a:lnTo>
                      <a:pt x="1956" y="1270"/>
                    </a:lnTo>
                    <a:lnTo>
                      <a:pt x="1944" y="1240"/>
                    </a:lnTo>
                    <a:lnTo>
                      <a:pt x="1928" y="1200"/>
                    </a:lnTo>
                    <a:lnTo>
                      <a:pt x="1914" y="1158"/>
                    </a:lnTo>
                    <a:lnTo>
                      <a:pt x="1904" y="1132"/>
                    </a:lnTo>
                    <a:lnTo>
                      <a:pt x="1892" y="1100"/>
                    </a:lnTo>
                    <a:lnTo>
                      <a:pt x="1882" y="1072"/>
                    </a:lnTo>
                    <a:lnTo>
                      <a:pt x="1872" y="1044"/>
                    </a:lnTo>
                    <a:lnTo>
                      <a:pt x="1862" y="1010"/>
                    </a:lnTo>
                    <a:lnTo>
                      <a:pt x="1852" y="976"/>
                    </a:lnTo>
                    <a:lnTo>
                      <a:pt x="1840" y="932"/>
                    </a:lnTo>
                    <a:lnTo>
                      <a:pt x="1830" y="900"/>
                    </a:lnTo>
                    <a:lnTo>
                      <a:pt x="1818" y="854"/>
                    </a:lnTo>
                    <a:lnTo>
                      <a:pt x="1808" y="818"/>
                    </a:lnTo>
                    <a:lnTo>
                      <a:pt x="1798" y="782"/>
                    </a:lnTo>
                    <a:lnTo>
                      <a:pt x="1788" y="744"/>
                    </a:lnTo>
                    <a:lnTo>
                      <a:pt x="1778" y="710"/>
                    </a:lnTo>
                    <a:lnTo>
                      <a:pt x="1760" y="656"/>
                    </a:lnTo>
                    <a:lnTo>
                      <a:pt x="1742" y="598"/>
                    </a:lnTo>
                    <a:lnTo>
                      <a:pt x="1726" y="560"/>
                    </a:lnTo>
                    <a:lnTo>
                      <a:pt x="1712" y="524"/>
                    </a:lnTo>
                    <a:lnTo>
                      <a:pt x="1702" y="494"/>
                    </a:lnTo>
                    <a:lnTo>
                      <a:pt x="1686" y="450"/>
                    </a:lnTo>
                    <a:lnTo>
                      <a:pt x="1670" y="410"/>
                    </a:lnTo>
                    <a:lnTo>
                      <a:pt x="1648" y="354"/>
                    </a:lnTo>
                    <a:lnTo>
                      <a:pt x="1660" y="384"/>
                    </a:lnTo>
                    <a:lnTo>
                      <a:pt x="1632" y="328"/>
                    </a:lnTo>
                    <a:lnTo>
                      <a:pt x="1622" y="298"/>
                    </a:lnTo>
                    <a:lnTo>
                      <a:pt x="1608" y="266"/>
                    </a:lnTo>
                    <a:lnTo>
                      <a:pt x="1590" y="232"/>
                    </a:lnTo>
                    <a:lnTo>
                      <a:pt x="1564" y="178"/>
                    </a:lnTo>
                    <a:lnTo>
                      <a:pt x="1560" y="178"/>
                    </a:lnTo>
                    <a:lnTo>
                      <a:pt x="1546" y="156"/>
                    </a:lnTo>
                    <a:lnTo>
                      <a:pt x="1530" y="128"/>
                    </a:lnTo>
                    <a:lnTo>
                      <a:pt x="1542" y="144"/>
                    </a:lnTo>
                    <a:lnTo>
                      <a:pt x="1570" y="194"/>
                    </a:lnTo>
                    <a:lnTo>
                      <a:pt x="1580" y="214"/>
                    </a:lnTo>
                    <a:lnTo>
                      <a:pt x="1560" y="169"/>
                    </a:lnTo>
                    <a:lnTo>
                      <a:pt x="1550" y="156"/>
                    </a:lnTo>
                    <a:lnTo>
                      <a:pt x="1518" y="110"/>
                    </a:lnTo>
                    <a:lnTo>
                      <a:pt x="1498" y="84"/>
                    </a:lnTo>
                    <a:lnTo>
                      <a:pt x="1476" y="56"/>
                    </a:lnTo>
                    <a:lnTo>
                      <a:pt x="1456" y="36"/>
                    </a:lnTo>
                    <a:lnTo>
                      <a:pt x="1434" y="22"/>
                    </a:lnTo>
                    <a:lnTo>
                      <a:pt x="1413" y="8"/>
                    </a:lnTo>
                    <a:lnTo>
                      <a:pt x="1390" y="0"/>
                    </a:lnTo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" name="Group 115"/>
              <p:cNvGrpSpPr>
                <a:grpSpLocks/>
              </p:cNvGrpSpPr>
              <p:nvPr/>
            </p:nvGrpSpPr>
            <p:grpSpPr bwMode="auto">
              <a:xfrm>
                <a:off x="564" y="1164"/>
                <a:ext cx="2947" cy="1863"/>
                <a:chOff x="1078" y="789"/>
                <a:chExt cx="2947" cy="1852"/>
              </a:xfrm>
            </p:grpSpPr>
            <p:sp>
              <p:nvSpPr>
                <p:cNvPr id="12" name="Arc 116"/>
                <p:cNvSpPr>
                  <a:spLocks/>
                </p:cNvSpPr>
                <p:nvPr/>
              </p:nvSpPr>
              <p:spPr bwMode="auto">
                <a:xfrm rot="6300000">
                  <a:off x="1853" y="1162"/>
                  <a:ext cx="960" cy="213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00 w 21600"/>
                    <a:gd name="T1" fmla="*/ 21600 h 21600"/>
                    <a:gd name="T2" fmla="*/ 0 w 21600"/>
                    <a:gd name="T3" fmla="*/ 0 h 21600"/>
                    <a:gd name="T4" fmla="*/ 2160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Arc 117"/>
                <p:cNvSpPr>
                  <a:spLocks/>
                </p:cNvSpPr>
                <p:nvPr/>
              </p:nvSpPr>
              <p:spPr bwMode="auto">
                <a:xfrm rot="17057622">
                  <a:off x="1474" y="1914"/>
                  <a:ext cx="790" cy="284"/>
                </a:xfrm>
                <a:custGeom>
                  <a:avLst/>
                  <a:gdLst>
                    <a:gd name="G0" fmla="+- 19433 0 0"/>
                    <a:gd name="G1" fmla="+- 0 0 0"/>
                    <a:gd name="G2" fmla="+- 21600 0 0"/>
                    <a:gd name="T0" fmla="*/ 19433 w 19433"/>
                    <a:gd name="T1" fmla="*/ 21600 h 21600"/>
                    <a:gd name="T2" fmla="*/ 0 w 19433"/>
                    <a:gd name="T3" fmla="*/ 9430 h 21600"/>
                    <a:gd name="T4" fmla="*/ 19433 w 19433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33" h="21600" fill="none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</a:path>
                    <a:path w="19433" h="21600" stroke="0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  <a:lnTo>
                        <a:pt x="19433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Arc 118"/>
                <p:cNvSpPr>
                  <a:spLocks/>
                </p:cNvSpPr>
                <p:nvPr/>
              </p:nvSpPr>
              <p:spPr bwMode="auto">
                <a:xfrm rot="20700000">
                  <a:off x="1078" y="2475"/>
                  <a:ext cx="697" cy="164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0693 w 20693"/>
                    <a:gd name="T1" fmla="*/ 6194 h 21576"/>
                    <a:gd name="T2" fmla="*/ 1014 w 20693"/>
                    <a:gd name="T3" fmla="*/ 21576 h 21576"/>
                    <a:gd name="T4" fmla="*/ 0 w 20693"/>
                    <a:gd name="T5" fmla="*/ 0 h 2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93" h="21576" fill="none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</a:path>
                    <a:path w="20693" h="21576" stroke="0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Arc 119"/>
                <p:cNvSpPr>
                  <a:spLocks/>
                </p:cNvSpPr>
                <p:nvPr/>
              </p:nvSpPr>
              <p:spPr bwMode="auto">
                <a:xfrm rot="15300000" flipH="1">
                  <a:off x="2293" y="1162"/>
                  <a:ext cx="960" cy="213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00 w 21600"/>
                    <a:gd name="T1" fmla="*/ 21600 h 21600"/>
                    <a:gd name="T2" fmla="*/ 0 w 21600"/>
                    <a:gd name="T3" fmla="*/ 0 h 21600"/>
                    <a:gd name="T4" fmla="*/ 2160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Arc 120"/>
                <p:cNvSpPr>
                  <a:spLocks/>
                </p:cNvSpPr>
                <p:nvPr/>
              </p:nvSpPr>
              <p:spPr bwMode="auto">
                <a:xfrm rot="4542378" flipH="1">
                  <a:off x="2841" y="1914"/>
                  <a:ext cx="790" cy="284"/>
                </a:xfrm>
                <a:custGeom>
                  <a:avLst/>
                  <a:gdLst>
                    <a:gd name="G0" fmla="+- 19433 0 0"/>
                    <a:gd name="G1" fmla="+- 0 0 0"/>
                    <a:gd name="G2" fmla="+- 21600 0 0"/>
                    <a:gd name="T0" fmla="*/ 19433 w 19433"/>
                    <a:gd name="T1" fmla="*/ 21600 h 21600"/>
                    <a:gd name="T2" fmla="*/ 0 w 19433"/>
                    <a:gd name="T3" fmla="*/ 9430 h 21600"/>
                    <a:gd name="T4" fmla="*/ 19433 w 19433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33" h="21600" fill="none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</a:path>
                    <a:path w="19433" h="21600" stroke="0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  <a:lnTo>
                        <a:pt x="19433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Arc 121"/>
                <p:cNvSpPr>
                  <a:spLocks/>
                </p:cNvSpPr>
                <p:nvPr/>
              </p:nvSpPr>
              <p:spPr bwMode="auto">
                <a:xfrm rot="900000" flipH="1">
                  <a:off x="3328" y="2477"/>
                  <a:ext cx="697" cy="164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0693 w 20693"/>
                    <a:gd name="T1" fmla="*/ 6194 h 21576"/>
                    <a:gd name="T2" fmla="*/ 1014 w 20693"/>
                    <a:gd name="T3" fmla="*/ 21576 h 21576"/>
                    <a:gd name="T4" fmla="*/ 0 w 20693"/>
                    <a:gd name="T5" fmla="*/ 0 h 2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93" h="21576" fill="none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</a:path>
                    <a:path w="20693" h="21576" stroke="0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1" name="Line 166"/>
              <p:cNvSpPr>
                <a:spLocks noChangeShapeType="1"/>
              </p:cNvSpPr>
              <p:nvPr/>
            </p:nvSpPr>
            <p:spPr bwMode="auto">
              <a:xfrm>
                <a:off x="613" y="3141"/>
                <a:ext cx="285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" name="Rectangle 168"/>
            <p:cNvSpPr>
              <a:spLocks noChangeArrowheads="1"/>
            </p:cNvSpPr>
            <p:nvPr/>
          </p:nvSpPr>
          <p:spPr bwMode="auto">
            <a:xfrm>
              <a:off x="2174895" y="3602959"/>
              <a:ext cx="612348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>
                <a:spcBef>
                  <a:spcPct val="0"/>
                </a:spcBef>
              </a:pPr>
              <a:r>
                <a:rPr kumimoji="0" lang="en-US" altLang="ko-KR" sz="2000" b="0" i="1" dirty="0">
                  <a:latin typeface="Symbol" pitchFamily="18" charset="2"/>
                  <a:ea typeface="굴림" pitchFamily="50" charset="-127"/>
                </a:rPr>
                <a:t>a</a:t>
              </a:r>
              <a:r>
                <a:rPr kumimoji="0" lang="en-US" altLang="ko-KR" sz="2000" b="0" i="1" dirty="0">
                  <a:latin typeface="Book Antiqua" pitchFamily="18" charset="0"/>
                  <a:ea typeface="굴림" pitchFamily="50" charset="-127"/>
                </a:rPr>
                <a:t>/ 2</a:t>
              </a:r>
            </a:p>
          </p:txBody>
        </p:sp>
        <p:sp>
          <p:nvSpPr>
            <p:cNvPr id="21" name="Freeform 169"/>
            <p:cNvSpPr>
              <a:spLocks/>
            </p:cNvSpPr>
            <p:nvPr/>
          </p:nvSpPr>
          <p:spPr bwMode="auto">
            <a:xfrm>
              <a:off x="2192357" y="4338624"/>
              <a:ext cx="685800" cy="292100"/>
            </a:xfrm>
            <a:custGeom>
              <a:avLst/>
              <a:gdLst/>
              <a:ahLst/>
              <a:cxnLst>
                <a:cxn ang="0">
                  <a:pos x="429" y="18"/>
                </a:cxn>
                <a:cxn ang="0">
                  <a:pos x="432" y="12"/>
                </a:cxn>
                <a:cxn ang="0">
                  <a:pos x="429" y="42"/>
                </a:cxn>
                <a:cxn ang="0">
                  <a:pos x="429" y="66"/>
                </a:cxn>
                <a:cxn ang="0">
                  <a:pos x="428" y="90"/>
                </a:cxn>
                <a:cxn ang="0">
                  <a:pos x="428" y="114"/>
                </a:cxn>
                <a:cxn ang="0">
                  <a:pos x="428" y="138"/>
                </a:cxn>
                <a:cxn ang="0">
                  <a:pos x="428" y="162"/>
                </a:cxn>
                <a:cxn ang="0">
                  <a:pos x="426" y="184"/>
                </a:cxn>
                <a:cxn ang="0">
                  <a:pos x="2" y="184"/>
                </a:cxn>
                <a:cxn ang="0">
                  <a:pos x="0" y="178"/>
                </a:cxn>
                <a:cxn ang="0">
                  <a:pos x="3" y="174"/>
                </a:cxn>
                <a:cxn ang="0">
                  <a:pos x="6" y="162"/>
                </a:cxn>
                <a:cxn ang="0">
                  <a:pos x="24" y="153"/>
                </a:cxn>
                <a:cxn ang="0">
                  <a:pos x="60" y="144"/>
                </a:cxn>
                <a:cxn ang="0">
                  <a:pos x="75" y="138"/>
                </a:cxn>
                <a:cxn ang="0">
                  <a:pos x="99" y="129"/>
                </a:cxn>
                <a:cxn ang="0">
                  <a:pos x="123" y="123"/>
                </a:cxn>
                <a:cxn ang="0">
                  <a:pos x="147" y="117"/>
                </a:cxn>
                <a:cxn ang="0">
                  <a:pos x="172" y="106"/>
                </a:cxn>
                <a:cxn ang="0">
                  <a:pos x="196" y="98"/>
                </a:cxn>
                <a:cxn ang="0">
                  <a:pos x="222" y="90"/>
                </a:cxn>
                <a:cxn ang="0">
                  <a:pos x="246" y="81"/>
                </a:cxn>
                <a:cxn ang="0">
                  <a:pos x="268" y="74"/>
                </a:cxn>
                <a:cxn ang="0">
                  <a:pos x="288" y="63"/>
                </a:cxn>
                <a:cxn ang="0">
                  <a:pos x="316" y="50"/>
                </a:cxn>
                <a:cxn ang="0">
                  <a:pos x="340" y="42"/>
                </a:cxn>
                <a:cxn ang="0">
                  <a:pos x="364" y="34"/>
                </a:cxn>
                <a:cxn ang="0">
                  <a:pos x="384" y="24"/>
                </a:cxn>
                <a:cxn ang="0">
                  <a:pos x="412" y="10"/>
                </a:cxn>
                <a:cxn ang="0">
                  <a:pos x="432" y="0"/>
                </a:cxn>
                <a:cxn ang="0">
                  <a:pos x="432" y="0"/>
                </a:cxn>
              </a:cxnLst>
              <a:rect l="0" t="0" r="r" b="b"/>
              <a:pathLst>
                <a:path w="432" h="184">
                  <a:moveTo>
                    <a:pt x="429" y="18"/>
                  </a:moveTo>
                  <a:lnTo>
                    <a:pt x="432" y="12"/>
                  </a:lnTo>
                  <a:lnTo>
                    <a:pt x="429" y="42"/>
                  </a:lnTo>
                  <a:lnTo>
                    <a:pt x="429" y="66"/>
                  </a:lnTo>
                  <a:lnTo>
                    <a:pt x="428" y="90"/>
                  </a:lnTo>
                  <a:lnTo>
                    <a:pt x="428" y="114"/>
                  </a:lnTo>
                  <a:lnTo>
                    <a:pt x="428" y="138"/>
                  </a:lnTo>
                  <a:lnTo>
                    <a:pt x="428" y="162"/>
                  </a:lnTo>
                  <a:lnTo>
                    <a:pt x="426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3" y="174"/>
                  </a:lnTo>
                  <a:lnTo>
                    <a:pt x="6" y="162"/>
                  </a:lnTo>
                  <a:lnTo>
                    <a:pt x="24" y="153"/>
                  </a:lnTo>
                  <a:lnTo>
                    <a:pt x="60" y="144"/>
                  </a:lnTo>
                  <a:lnTo>
                    <a:pt x="75" y="138"/>
                  </a:lnTo>
                  <a:lnTo>
                    <a:pt x="99" y="129"/>
                  </a:lnTo>
                  <a:lnTo>
                    <a:pt x="123" y="123"/>
                  </a:lnTo>
                  <a:lnTo>
                    <a:pt x="147" y="117"/>
                  </a:lnTo>
                  <a:lnTo>
                    <a:pt x="172" y="106"/>
                  </a:lnTo>
                  <a:lnTo>
                    <a:pt x="196" y="98"/>
                  </a:lnTo>
                  <a:lnTo>
                    <a:pt x="222" y="90"/>
                  </a:lnTo>
                  <a:lnTo>
                    <a:pt x="246" y="81"/>
                  </a:lnTo>
                  <a:lnTo>
                    <a:pt x="268" y="74"/>
                  </a:lnTo>
                  <a:lnTo>
                    <a:pt x="288" y="63"/>
                  </a:lnTo>
                  <a:lnTo>
                    <a:pt x="316" y="50"/>
                  </a:lnTo>
                  <a:lnTo>
                    <a:pt x="340" y="42"/>
                  </a:lnTo>
                  <a:lnTo>
                    <a:pt x="364" y="34"/>
                  </a:lnTo>
                  <a:lnTo>
                    <a:pt x="384" y="24"/>
                  </a:lnTo>
                  <a:lnTo>
                    <a:pt x="412" y="10"/>
                  </a:lnTo>
                  <a:lnTo>
                    <a:pt x="432" y="0"/>
                  </a:lnTo>
                  <a:lnTo>
                    <a:pt x="432" y="0"/>
                  </a:lnTo>
                </a:path>
              </a:pathLst>
            </a:custGeom>
            <a:gradFill rotWithShape="1">
              <a:gsLst>
                <a:gs pos="0">
                  <a:srgbClr val="FF00FF">
                    <a:gamma/>
                    <a:shade val="46275"/>
                    <a:invGamma/>
                  </a:srgbClr>
                </a:gs>
                <a:gs pos="100000">
                  <a:srgbClr val="FF00FF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70"/>
            <p:cNvSpPr>
              <a:spLocks/>
            </p:cNvSpPr>
            <p:nvPr/>
          </p:nvSpPr>
          <p:spPr bwMode="auto">
            <a:xfrm>
              <a:off x="6069032" y="4370374"/>
              <a:ext cx="692150" cy="263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4"/>
                </a:cxn>
                <a:cxn ang="0">
                  <a:pos x="2" y="52"/>
                </a:cxn>
                <a:cxn ang="0">
                  <a:pos x="1" y="77"/>
                </a:cxn>
                <a:cxn ang="0">
                  <a:pos x="1" y="99"/>
                </a:cxn>
                <a:cxn ang="0">
                  <a:pos x="1" y="122"/>
                </a:cxn>
                <a:cxn ang="0">
                  <a:pos x="1" y="144"/>
                </a:cxn>
                <a:cxn ang="0">
                  <a:pos x="2" y="166"/>
                </a:cxn>
                <a:cxn ang="0">
                  <a:pos x="436" y="166"/>
                </a:cxn>
                <a:cxn ang="0">
                  <a:pos x="426" y="148"/>
                </a:cxn>
                <a:cxn ang="0">
                  <a:pos x="412" y="142"/>
                </a:cxn>
                <a:cxn ang="0">
                  <a:pos x="402" y="140"/>
                </a:cxn>
                <a:cxn ang="0">
                  <a:pos x="388" y="136"/>
                </a:cxn>
                <a:cxn ang="0">
                  <a:pos x="372" y="130"/>
                </a:cxn>
                <a:cxn ang="0">
                  <a:pos x="350" y="124"/>
                </a:cxn>
                <a:cxn ang="0">
                  <a:pos x="328" y="118"/>
                </a:cxn>
                <a:cxn ang="0">
                  <a:pos x="308" y="112"/>
                </a:cxn>
                <a:cxn ang="0">
                  <a:pos x="280" y="104"/>
                </a:cxn>
                <a:cxn ang="0">
                  <a:pos x="258" y="96"/>
                </a:cxn>
                <a:cxn ang="0">
                  <a:pos x="234" y="88"/>
                </a:cxn>
                <a:cxn ang="0">
                  <a:pos x="208" y="80"/>
                </a:cxn>
                <a:cxn ang="0">
                  <a:pos x="178" y="68"/>
                </a:cxn>
                <a:cxn ang="0">
                  <a:pos x="148" y="58"/>
                </a:cxn>
                <a:cxn ang="0">
                  <a:pos x="128" y="50"/>
                </a:cxn>
                <a:cxn ang="0">
                  <a:pos x="111" y="43"/>
                </a:cxn>
                <a:cxn ang="0">
                  <a:pos x="90" y="34"/>
                </a:cxn>
                <a:cxn ang="0">
                  <a:pos x="64" y="24"/>
                </a:cxn>
                <a:cxn ang="0">
                  <a:pos x="36" y="14"/>
                </a:cxn>
                <a:cxn ang="0">
                  <a:pos x="15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36" h="166">
                  <a:moveTo>
                    <a:pt x="0" y="0"/>
                  </a:moveTo>
                  <a:lnTo>
                    <a:pt x="3" y="2"/>
                  </a:lnTo>
                  <a:lnTo>
                    <a:pt x="2" y="24"/>
                  </a:lnTo>
                  <a:lnTo>
                    <a:pt x="2" y="52"/>
                  </a:lnTo>
                  <a:lnTo>
                    <a:pt x="1" y="77"/>
                  </a:lnTo>
                  <a:lnTo>
                    <a:pt x="1" y="99"/>
                  </a:lnTo>
                  <a:lnTo>
                    <a:pt x="1" y="122"/>
                  </a:lnTo>
                  <a:lnTo>
                    <a:pt x="1" y="144"/>
                  </a:lnTo>
                  <a:lnTo>
                    <a:pt x="2" y="166"/>
                  </a:lnTo>
                  <a:lnTo>
                    <a:pt x="436" y="166"/>
                  </a:lnTo>
                  <a:lnTo>
                    <a:pt x="426" y="148"/>
                  </a:lnTo>
                  <a:lnTo>
                    <a:pt x="412" y="142"/>
                  </a:lnTo>
                  <a:lnTo>
                    <a:pt x="402" y="140"/>
                  </a:lnTo>
                  <a:lnTo>
                    <a:pt x="388" y="136"/>
                  </a:lnTo>
                  <a:lnTo>
                    <a:pt x="372" y="130"/>
                  </a:lnTo>
                  <a:lnTo>
                    <a:pt x="350" y="124"/>
                  </a:lnTo>
                  <a:lnTo>
                    <a:pt x="328" y="118"/>
                  </a:lnTo>
                  <a:lnTo>
                    <a:pt x="308" y="112"/>
                  </a:lnTo>
                  <a:lnTo>
                    <a:pt x="280" y="104"/>
                  </a:lnTo>
                  <a:lnTo>
                    <a:pt x="258" y="96"/>
                  </a:lnTo>
                  <a:lnTo>
                    <a:pt x="234" y="88"/>
                  </a:lnTo>
                  <a:lnTo>
                    <a:pt x="208" y="80"/>
                  </a:lnTo>
                  <a:lnTo>
                    <a:pt x="178" y="68"/>
                  </a:lnTo>
                  <a:lnTo>
                    <a:pt x="148" y="58"/>
                  </a:lnTo>
                  <a:lnTo>
                    <a:pt x="128" y="50"/>
                  </a:lnTo>
                  <a:lnTo>
                    <a:pt x="111" y="43"/>
                  </a:lnTo>
                  <a:lnTo>
                    <a:pt x="90" y="34"/>
                  </a:lnTo>
                  <a:lnTo>
                    <a:pt x="64" y="24"/>
                  </a:lnTo>
                  <a:lnTo>
                    <a:pt x="36" y="14"/>
                  </a:lnTo>
                  <a:lnTo>
                    <a:pt x="15" y="4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gradFill rotWithShape="1">
              <a:gsLst>
                <a:gs pos="0">
                  <a:srgbClr val="FF00FF"/>
                </a:gs>
                <a:gs pos="100000">
                  <a:srgbClr val="FF00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171"/>
            <p:cNvSpPr>
              <a:spLocks noChangeShapeType="1"/>
            </p:cNvSpPr>
            <p:nvPr/>
          </p:nvSpPr>
          <p:spPr bwMode="auto">
            <a:xfrm>
              <a:off x="2533670" y="3946512"/>
              <a:ext cx="0" cy="458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172"/>
            <p:cNvSpPr>
              <a:spLocks noChangeShapeType="1"/>
            </p:cNvSpPr>
            <p:nvPr/>
          </p:nvSpPr>
          <p:spPr bwMode="auto">
            <a:xfrm>
              <a:off x="6383357" y="3952862"/>
              <a:ext cx="0" cy="488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Text Box 173"/>
            <p:cNvSpPr txBox="1">
              <a:spLocks noChangeArrowheads="1"/>
            </p:cNvSpPr>
            <p:nvPr/>
          </p:nvSpPr>
          <p:spPr bwMode="auto">
            <a:xfrm>
              <a:off x="3844931" y="3520414"/>
              <a:ext cx="1228720" cy="40011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0" i="1" dirty="0">
                  <a:solidFill>
                    <a:schemeClr val="bg1"/>
                  </a:solidFill>
                  <a:latin typeface="Book Antiqua" pitchFamily="18" charset="0"/>
                </a:rPr>
                <a:t>1 - </a:t>
              </a:r>
              <a:r>
                <a:rPr lang="en-US" altLang="ko-KR" sz="2000" b="0" i="1" dirty="0">
                  <a:solidFill>
                    <a:schemeClr val="bg1"/>
                  </a:solidFill>
                  <a:latin typeface="Symbol" pitchFamily="18" charset="2"/>
                </a:rPr>
                <a:t>a</a:t>
              </a:r>
            </a:p>
          </p:txBody>
        </p:sp>
        <p:sp>
          <p:nvSpPr>
            <p:cNvPr id="26" name="Rectangle 174"/>
            <p:cNvSpPr>
              <a:spLocks noChangeArrowheads="1"/>
            </p:cNvSpPr>
            <p:nvPr/>
          </p:nvSpPr>
          <p:spPr bwMode="auto">
            <a:xfrm>
              <a:off x="6040457" y="3602959"/>
              <a:ext cx="612348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>
                <a:spcBef>
                  <a:spcPct val="0"/>
                </a:spcBef>
              </a:pPr>
              <a:r>
                <a:rPr kumimoji="0" lang="en-US" altLang="ko-KR" sz="2000" b="0" i="1" dirty="0">
                  <a:latin typeface="Symbol" pitchFamily="18" charset="2"/>
                  <a:ea typeface="굴림" pitchFamily="50" charset="-127"/>
                </a:rPr>
                <a:t>a</a:t>
              </a:r>
              <a:r>
                <a:rPr kumimoji="0" lang="en-US" altLang="ko-KR" sz="2000" b="0" i="1" dirty="0">
                  <a:latin typeface="Book Antiqua" pitchFamily="18" charset="0"/>
                  <a:ea typeface="굴림" pitchFamily="50" charset="-127"/>
                </a:rPr>
                <a:t>/ 2</a:t>
              </a:r>
            </a:p>
          </p:txBody>
        </p:sp>
        <p:sp>
          <p:nvSpPr>
            <p:cNvPr id="27" name="Line 175"/>
            <p:cNvSpPr>
              <a:spLocks noChangeShapeType="1"/>
            </p:cNvSpPr>
            <p:nvPr/>
          </p:nvSpPr>
          <p:spPr bwMode="auto">
            <a:xfrm>
              <a:off x="2882920" y="4237024"/>
              <a:ext cx="0" cy="1727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76"/>
            <p:cNvSpPr>
              <a:spLocks noChangeShapeType="1"/>
            </p:cNvSpPr>
            <p:nvPr/>
          </p:nvSpPr>
          <p:spPr bwMode="auto">
            <a:xfrm>
              <a:off x="6073795" y="4237024"/>
              <a:ext cx="0" cy="1727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4479934" y="4500570"/>
              <a:ext cx="80" cy="792163"/>
              <a:chOff x="3265488" y="4868863"/>
              <a:chExt cx="80" cy="792163"/>
            </a:xfrm>
          </p:grpSpPr>
          <p:sp>
            <p:nvSpPr>
              <p:cNvPr id="30" name="Line 178"/>
              <p:cNvSpPr>
                <a:spLocks noChangeShapeType="1"/>
              </p:cNvSpPr>
              <p:nvPr/>
            </p:nvSpPr>
            <p:spPr bwMode="auto">
              <a:xfrm>
                <a:off x="3265488" y="4868863"/>
                <a:ext cx="0" cy="792163"/>
              </a:xfrm>
              <a:prstGeom prst="line">
                <a:avLst/>
              </a:prstGeom>
              <a:noFill/>
              <a:ln w="28575" cap="rnd">
                <a:solidFill>
                  <a:srgbClr val="66FF33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Line 182"/>
              <p:cNvSpPr>
                <a:spLocks noChangeShapeType="1"/>
              </p:cNvSpPr>
              <p:nvPr/>
            </p:nvSpPr>
            <p:spPr bwMode="auto">
              <a:xfrm>
                <a:off x="3265568" y="4886326"/>
                <a:ext cx="0" cy="215900"/>
              </a:xfrm>
              <a:prstGeom prst="line">
                <a:avLst/>
              </a:prstGeom>
              <a:noFill/>
              <a:ln w="28575" cap="sq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2" name="Line 184"/>
            <p:cNvSpPr>
              <a:spLocks noChangeShapeType="1"/>
            </p:cNvSpPr>
            <p:nvPr/>
          </p:nvSpPr>
          <p:spPr bwMode="auto">
            <a:xfrm>
              <a:off x="4468832" y="5037124"/>
              <a:ext cx="1593850" cy="0"/>
            </a:xfrm>
            <a:prstGeom prst="line">
              <a:avLst/>
            </a:prstGeom>
            <a:noFill/>
            <a:ln w="28575" cap="sq">
              <a:solidFill>
                <a:srgbClr val="777777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185"/>
            <p:cNvSpPr>
              <a:spLocks noChangeShapeType="1"/>
            </p:cNvSpPr>
            <p:nvPr/>
          </p:nvSpPr>
          <p:spPr bwMode="auto">
            <a:xfrm>
              <a:off x="2894032" y="5037124"/>
              <a:ext cx="1584325" cy="0"/>
            </a:xfrm>
            <a:prstGeom prst="line">
              <a:avLst/>
            </a:prstGeom>
            <a:noFill/>
            <a:ln w="28575" cap="sq">
              <a:solidFill>
                <a:srgbClr val="777777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205"/>
            <p:cNvSpPr>
              <a:spLocks noChangeArrowheads="1"/>
            </p:cNvSpPr>
            <p:nvPr/>
          </p:nvSpPr>
          <p:spPr bwMode="auto">
            <a:xfrm>
              <a:off x="2820079" y="5431679"/>
              <a:ext cx="3382336" cy="3199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 eaLnBrk="0" latinLnBrk="0" hangingPunct="0"/>
              <a:r>
                <a:rPr kumimoji="0" lang="en-US" altLang="ko-KR" sz="16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ea typeface="굴림" pitchFamily="50" charset="-127"/>
                </a:rPr>
                <a:t>[--------------------------------------------------------]</a:t>
              </a:r>
              <a:endParaRPr kumimoji="0" lang="en-US" altLang="ko-KR" sz="1600" b="0" i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굴림" pitchFamily="50" charset="-127"/>
              </a:endParaRPr>
            </a:p>
          </p:txBody>
        </p:sp>
        <p:sp>
          <p:nvSpPr>
            <p:cNvPr id="36" name="Rectangle 206"/>
            <p:cNvSpPr>
              <a:spLocks noChangeArrowheads="1"/>
            </p:cNvSpPr>
            <p:nvPr/>
          </p:nvSpPr>
          <p:spPr bwMode="auto">
            <a:xfrm>
              <a:off x="2890857" y="5715016"/>
              <a:ext cx="3284874" cy="369332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800" b="0" i="0" dirty="0">
                  <a:solidFill>
                    <a:srgbClr val="FF0000"/>
                  </a:solidFill>
                  <a:latin typeface="Symbol" pitchFamily="18" charset="2"/>
                </a:rPr>
                <a:t>m</a:t>
              </a:r>
              <a:r>
                <a:rPr lang="ko-KR" altLang="en-US" sz="1800" b="0" i="0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에 </a:t>
              </a:r>
              <a:r>
                <a:rPr lang="ko-KR" altLang="en-US" sz="1800" b="0" i="0" dirty="0">
                  <a:solidFill>
                    <a:srgbClr val="FF0000"/>
                  </a:solidFill>
                  <a:latin typeface="Book Antiqua" pitchFamily="18" charset="0"/>
                  <a:ea typeface="굴림" pitchFamily="50" charset="-127"/>
                </a:rPr>
                <a:t>대한 </a:t>
              </a:r>
              <a:r>
                <a:rPr lang="en-US" altLang="ko-KR" sz="1800" b="0" i="1" dirty="0" smtClean="0">
                  <a:solidFill>
                    <a:srgbClr val="FF0000"/>
                  </a:solidFill>
                  <a:latin typeface="Book Antiqua" pitchFamily="18" charset="0"/>
                  <a:ea typeface="굴림" pitchFamily="50" charset="-127"/>
                </a:rPr>
                <a:t>100(1 - </a:t>
              </a:r>
              <a:r>
                <a:rPr lang="en-US" altLang="ko-KR" sz="1800" b="0" i="1" dirty="0" smtClean="0">
                  <a:solidFill>
                    <a:srgbClr val="FF0000"/>
                  </a:solidFill>
                  <a:latin typeface="Symbol" pitchFamily="18" charset="2"/>
                  <a:ea typeface="굴림" pitchFamily="50" charset="-127"/>
                </a:rPr>
                <a:t>a</a:t>
              </a:r>
              <a:r>
                <a:rPr lang="en-US" altLang="ko-KR" sz="1800" b="0" i="1" dirty="0">
                  <a:solidFill>
                    <a:srgbClr val="FF0000"/>
                  </a:solidFill>
                  <a:latin typeface="Book Antiqua" pitchFamily="18" charset="0"/>
                  <a:ea typeface="굴림" pitchFamily="50" charset="-127"/>
                </a:rPr>
                <a:t>)% </a:t>
              </a:r>
              <a:r>
                <a:rPr lang="ko-KR" altLang="en-US" sz="1800" b="0" i="0" dirty="0">
                  <a:solidFill>
                    <a:srgbClr val="FF0000"/>
                  </a:solidFill>
                  <a:latin typeface="Book Antiqua" pitchFamily="18" charset="0"/>
                  <a:ea typeface="굴림" pitchFamily="50" charset="-127"/>
                </a:rPr>
                <a:t>신뢰구간</a:t>
              </a:r>
            </a:p>
          </p:txBody>
        </p:sp>
        <p:graphicFrame>
          <p:nvGraphicFramePr>
            <p:cNvPr id="37" name="Object 10"/>
            <p:cNvGraphicFramePr>
              <a:graphicFrameLocks noChangeAspect="1"/>
            </p:cNvGraphicFramePr>
            <p:nvPr/>
          </p:nvGraphicFramePr>
          <p:xfrm>
            <a:off x="3321050" y="4976827"/>
            <a:ext cx="731838" cy="593725"/>
          </p:xfrm>
          <a:graphic>
            <a:graphicData uri="http://schemas.openxmlformats.org/presentationml/2006/ole">
              <p:oleObj spid="_x0000_s766978" name="Equation" r:id="rId4" imgW="507960" imgH="419040" progId="Equation.DSMT4">
                <p:embed/>
              </p:oleObj>
            </a:graphicData>
          </a:graphic>
        </p:graphicFrame>
        <p:graphicFrame>
          <p:nvGraphicFramePr>
            <p:cNvPr id="38" name="Object 11"/>
            <p:cNvGraphicFramePr>
              <a:graphicFrameLocks noChangeAspect="1"/>
            </p:cNvGraphicFramePr>
            <p:nvPr/>
          </p:nvGraphicFramePr>
          <p:xfrm>
            <a:off x="4892675" y="4978415"/>
            <a:ext cx="731838" cy="593725"/>
          </p:xfrm>
          <a:graphic>
            <a:graphicData uri="http://schemas.openxmlformats.org/presentationml/2006/ole">
              <p:oleObj spid="_x0000_s766979" name="Equation" r:id="rId5" imgW="507960" imgH="419040" progId="Equation.DSMT4">
                <p:embed/>
              </p:oleObj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4980080" y="1928802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i="1" smtClean="0">
                  <a:latin typeface="Book Antiqua" pitchFamily="18" charset="0"/>
                </a:rPr>
                <a:t>t(n </a:t>
              </a:r>
              <a:r>
                <a:rPr lang="en-US" altLang="ko-KR" sz="2400" i="1" dirty="0" smtClean="0">
                  <a:latin typeface="Book Antiqua" pitchFamily="18" charset="0"/>
                </a:rPr>
                <a:t>– 1)</a:t>
              </a:r>
              <a:endParaRPr lang="ko-KR" altLang="en-US" sz="2400" i="1" dirty="0">
                <a:latin typeface="Book Antiqua" pitchFamily="18" charset="0"/>
              </a:endParaRPr>
            </a:p>
          </p:txBody>
        </p:sp>
        <p:graphicFrame>
          <p:nvGraphicFramePr>
            <p:cNvPr id="40" name="Object 3"/>
            <p:cNvGraphicFramePr>
              <a:graphicFrameLocks noChangeAspect="1"/>
            </p:cNvGraphicFramePr>
            <p:nvPr/>
          </p:nvGraphicFramePr>
          <p:xfrm>
            <a:off x="4377754" y="5226723"/>
            <a:ext cx="234862" cy="271847"/>
          </p:xfrm>
          <a:graphic>
            <a:graphicData uri="http://schemas.openxmlformats.org/presentationml/2006/ole">
              <p:oleObj spid="_x0000_s766980" name="Equation" r:id="rId6" imgW="139680" imgH="1648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1472" y="1071546"/>
            <a:ext cx="7715304" cy="22145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02426" y="1187701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90%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4" name="Object 7"/>
          <p:cNvGraphicFramePr>
            <a:graphicFrameLocks noChangeAspect="1"/>
          </p:cNvGraphicFramePr>
          <p:nvPr/>
        </p:nvGraphicFramePr>
        <p:xfrm>
          <a:off x="1071538" y="1183600"/>
          <a:ext cx="654050" cy="392113"/>
        </p:xfrm>
        <a:graphic>
          <a:graphicData uri="http://schemas.openxmlformats.org/presentationml/2006/ole">
            <p:oleObj spid="_x0000_s768005" name="Equation" r:id="rId4" imgW="457200" imgH="279360" progId="Equation.DSMT4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602426" y="1938596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95%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1071538" y="1934495"/>
          <a:ext cx="654050" cy="392113"/>
        </p:xfrm>
        <a:graphic>
          <a:graphicData uri="http://schemas.openxmlformats.org/presentationml/2006/ole">
            <p:oleObj spid="_x0000_s768006" name="Equation" r:id="rId5" imgW="457200" imgH="279360" progId="Equation.DSMT4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602426" y="2724414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99%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1071538" y="2720313"/>
          <a:ext cx="654050" cy="392113"/>
        </p:xfrm>
        <a:graphic>
          <a:graphicData uri="http://schemas.openxmlformats.org/presentationml/2006/ole">
            <p:oleObj spid="_x0000_s768007" name="Equation" r:id="rId6" imgW="457200" imgH="279360" progId="Equation.DSMT4">
              <p:embed/>
            </p:oleObj>
          </a:graphicData>
        </a:graphic>
      </p:graphicFrame>
      <p:graphicFrame>
        <p:nvGraphicFramePr>
          <p:cNvPr id="49" name="Object 11"/>
          <p:cNvGraphicFramePr>
            <a:graphicFrameLocks noChangeAspect="1"/>
          </p:cNvGraphicFramePr>
          <p:nvPr/>
        </p:nvGraphicFramePr>
        <p:xfrm>
          <a:off x="4361434" y="1071563"/>
          <a:ext cx="1847850" cy="593725"/>
        </p:xfrm>
        <a:graphic>
          <a:graphicData uri="http://schemas.openxmlformats.org/presentationml/2006/ole">
            <p:oleObj spid="_x0000_s768008" name="Equation" r:id="rId7" imgW="1282680" imgH="419040" progId="Equation.DSMT4">
              <p:embed/>
            </p:oleObj>
          </a:graphicData>
        </a:graphic>
      </p:graphicFrame>
      <p:graphicFrame>
        <p:nvGraphicFramePr>
          <p:cNvPr id="50" name="Object 13"/>
          <p:cNvGraphicFramePr>
            <a:graphicFrameLocks noChangeAspect="1"/>
          </p:cNvGraphicFramePr>
          <p:nvPr/>
        </p:nvGraphicFramePr>
        <p:xfrm>
          <a:off x="4363031" y="1835150"/>
          <a:ext cx="1903413" cy="593725"/>
        </p:xfrm>
        <a:graphic>
          <a:graphicData uri="http://schemas.openxmlformats.org/presentationml/2006/ole">
            <p:oleObj spid="_x0000_s768009" name="Equation" r:id="rId8" imgW="1320480" imgH="419040" progId="Equation.DSMT4">
              <p:embed/>
            </p:oleObj>
          </a:graphicData>
        </a:graphic>
      </p:graphicFrame>
      <p:graphicFrame>
        <p:nvGraphicFramePr>
          <p:cNvPr id="51" name="Object 14"/>
          <p:cNvGraphicFramePr>
            <a:graphicFrameLocks noChangeAspect="1"/>
          </p:cNvGraphicFramePr>
          <p:nvPr/>
        </p:nvGraphicFramePr>
        <p:xfrm>
          <a:off x="4364619" y="2620963"/>
          <a:ext cx="1901825" cy="593725"/>
        </p:xfrm>
        <a:graphic>
          <a:graphicData uri="http://schemas.openxmlformats.org/presentationml/2006/ole">
            <p:oleObj spid="_x0000_s768010" name="Equation" r:id="rId9" imgW="1320480" imgH="419040" progId="Equation.DSMT4">
              <p:embed/>
            </p:oleObj>
          </a:graphicData>
        </a:graphic>
      </p:graphicFrame>
      <p:sp>
        <p:nvSpPr>
          <p:cNvPr id="52" name="직사각형 51"/>
          <p:cNvSpPr/>
          <p:nvPr/>
        </p:nvSpPr>
        <p:spPr>
          <a:xfrm>
            <a:off x="857224" y="64291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오차한계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sp>
        <p:nvSpPr>
          <p:cNvPr id="53" name="타원 52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85786" y="203058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5786" y="279633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69956" y="4204544"/>
            <a:ext cx="3816556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Object 7"/>
          <p:cNvGraphicFramePr>
            <a:graphicFrameLocks noChangeAspect="1"/>
          </p:cNvGraphicFramePr>
          <p:nvPr/>
        </p:nvGraphicFramePr>
        <p:xfrm>
          <a:off x="2632075" y="4268788"/>
          <a:ext cx="3538538" cy="642937"/>
        </p:xfrm>
        <a:graphic>
          <a:graphicData uri="http://schemas.openxmlformats.org/presentationml/2006/ole">
            <p:oleObj spid="_x0000_s768011" name="Equation" r:id="rId10" imgW="2476440" imgH="457200" progId="Equation.DSMT4">
              <p:embed/>
            </p:oleObj>
          </a:graphicData>
        </a:graphic>
      </p:graphicFrame>
      <p:sp>
        <p:nvSpPr>
          <p:cNvPr id="58" name="직사각형 57"/>
          <p:cNvSpPr/>
          <p:nvPr/>
        </p:nvSpPr>
        <p:spPr>
          <a:xfrm>
            <a:off x="857224" y="3714752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모평균  </a:t>
            </a:r>
            <a:r>
              <a:rPr lang="en-US" altLang="ko-KR" b="1" dirty="0" smtClean="0">
                <a:latin typeface="Symbol" pitchFamily="18" charset="2"/>
              </a:rPr>
              <a:t>m</a:t>
            </a:r>
            <a:r>
              <a:rPr lang="ko-KR" altLang="en-US" b="1" dirty="0" smtClean="0">
                <a:latin typeface="Book Antiqua" pitchFamily="18" charset="0"/>
              </a:rPr>
              <a:t>에 대한 </a:t>
            </a:r>
            <a:r>
              <a:rPr lang="en-US" altLang="ko-KR" b="1" i="1" dirty="0" smtClean="0">
                <a:latin typeface="Book Antiqua" pitchFamily="18" charset="0"/>
              </a:rPr>
              <a:t>100(1 -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en-US" altLang="ko-KR" b="1" i="1" dirty="0" smtClean="0">
                <a:latin typeface="Symbol" pitchFamily="18" charset="2"/>
              </a:rPr>
              <a:t>a</a:t>
            </a:r>
            <a:r>
              <a:rPr lang="en-US" altLang="ko-KR" b="1" i="1" dirty="0" smtClean="0">
                <a:latin typeface="Book Antiqua" pitchFamily="18" charset="0"/>
              </a:rPr>
              <a:t>)% </a:t>
            </a:r>
            <a:r>
              <a:rPr lang="ko-KR" altLang="en-US" b="1" dirty="0" smtClean="0">
                <a:latin typeface="Book Antiqua" pitchFamily="18" charset="0"/>
              </a:rPr>
              <a:t>신뢰구간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524000" y="1142984"/>
          <a:ext cx="6096000" cy="2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  <a:gridCol w="2452694"/>
                <a:gridCol w="2452694"/>
              </a:tblGrid>
              <a:tr h="4176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신뢰구간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/>
                </a:tc>
              </a:tr>
              <a:tr h="4176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하한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상한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90%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95%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99%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3076575" y="1960563"/>
          <a:ext cx="1595438" cy="590550"/>
        </p:xfrm>
        <a:graphic>
          <a:graphicData uri="http://schemas.openxmlformats.org/presentationml/2006/ole">
            <p:oleObj spid="_x0000_s769029" name="Equation" r:id="rId4" imgW="1117440" imgH="419040" progId="Equation.DSMT4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522913" y="1960563"/>
          <a:ext cx="1595437" cy="590550"/>
        </p:xfrm>
        <a:graphic>
          <a:graphicData uri="http://schemas.openxmlformats.org/presentationml/2006/ole">
            <p:oleObj spid="_x0000_s769030" name="Equation" r:id="rId5" imgW="1117440" imgH="419040" progId="Equation.DSMT4">
              <p:embed/>
            </p:oleObj>
          </a:graphicData>
        </a:graphic>
      </p:graphicFrame>
      <p:graphicFrame>
        <p:nvGraphicFramePr>
          <p:cNvPr id="44" name="Object 8"/>
          <p:cNvGraphicFramePr>
            <a:graphicFrameLocks noChangeAspect="1"/>
          </p:cNvGraphicFramePr>
          <p:nvPr/>
        </p:nvGraphicFramePr>
        <p:xfrm>
          <a:off x="3006725" y="2614613"/>
          <a:ext cx="1649413" cy="590550"/>
        </p:xfrm>
        <a:graphic>
          <a:graphicData uri="http://schemas.openxmlformats.org/presentationml/2006/ole">
            <p:oleObj spid="_x0000_s769031" name="Equation" r:id="rId6" imgW="1155600" imgH="419040" progId="Equation.DSMT4">
              <p:embed/>
            </p:oleObj>
          </a:graphicData>
        </a:graphic>
      </p:graphicFrame>
      <p:graphicFrame>
        <p:nvGraphicFramePr>
          <p:cNvPr id="45" name="Object 9"/>
          <p:cNvGraphicFramePr>
            <a:graphicFrameLocks noChangeAspect="1"/>
          </p:cNvGraphicFramePr>
          <p:nvPr/>
        </p:nvGraphicFramePr>
        <p:xfrm>
          <a:off x="5441950" y="2614613"/>
          <a:ext cx="1652588" cy="590550"/>
        </p:xfrm>
        <a:graphic>
          <a:graphicData uri="http://schemas.openxmlformats.org/presentationml/2006/ole">
            <p:oleObj spid="_x0000_s769032" name="Equation" r:id="rId7" imgW="1155600" imgH="419040" progId="Equation.DSMT4">
              <p:embed/>
            </p:oleObj>
          </a:graphicData>
        </a:graphic>
      </p:graphicFrame>
      <p:graphicFrame>
        <p:nvGraphicFramePr>
          <p:cNvPr id="46" name="Object 10"/>
          <p:cNvGraphicFramePr>
            <a:graphicFrameLocks noChangeAspect="1"/>
          </p:cNvGraphicFramePr>
          <p:nvPr/>
        </p:nvGraphicFramePr>
        <p:xfrm>
          <a:off x="2995613" y="3248025"/>
          <a:ext cx="1649412" cy="590550"/>
        </p:xfrm>
        <a:graphic>
          <a:graphicData uri="http://schemas.openxmlformats.org/presentationml/2006/ole">
            <p:oleObj spid="_x0000_s769033" name="Equation" r:id="rId8" imgW="1155600" imgH="419040" progId="Equation.DSMT4">
              <p:embed/>
            </p:oleObj>
          </a:graphicData>
        </a:graphic>
      </p:graphicFrame>
      <p:graphicFrame>
        <p:nvGraphicFramePr>
          <p:cNvPr id="47" name="Object 11"/>
          <p:cNvGraphicFramePr>
            <a:graphicFrameLocks noChangeAspect="1"/>
          </p:cNvGraphicFramePr>
          <p:nvPr/>
        </p:nvGraphicFramePr>
        <p:xfrm>
          <a:off x="5430838" y="3248025"/>
          <a:ext cx="1651000" cy="590550"/>
        </p:xfrm>
        <a:graphic>
          <a:graphicData uri="http://schemas.openxmlformats.org/presentationml/2006/ole">
            <p:oleObj spid="_x0000_s769034" name="Equation" r:id="rId9" imgW="1155600" imgH="419040" progId="Equation.DSMT4">
              <p:embed/>
            </p:oleObj>
          </a:graphicData>
        </a:graphic>
      </p:graphicFrame>
      <p:sp>
        <p:nvSpPr>
          <p:cNvPr id="48" name="직사각형 47"/>
          <p:cNvSpPr/>
          <p:nvPr/>
        </p:nvSpPr>
        <p:spPr>
          <a:xfrm>
            <a:off x="857224" y="64291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신뢰구간의 하한과 상한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2842" y="49956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N(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표본을 추출한 결과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[29, 25, 37, 20, 28]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점추정값을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         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오차한계를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34" y="21431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0034" y="2552159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표본평균을 구하면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2443177" y="5429250"/>
          <a:ext cx="4200525" cy="357188"/>
        </p:xfrm>
        <a:graphic>
          <a:graphicData uri="http://schemas.openxmlformats.org/presentationml/2006/ole">
            <p:oleObj spid="_x0000_s770053" name="Equation" r:id="rId4" imgW="2781000" imgH="241200" progId="Equation.DSMT4">
              <p:embed/>
            </p:oleObj>
          </a:graphicData>
        </a:graphic>
      </p:graphicFrame>
      <p:graphicFrame>
        <p:nvGraphicFramePr>
          <p:cNvPr id="45" name="Object 14"/>
          <p:cNvGraphicFramePr>
            <a:graphicFrameLocks noChangeAspect="1"/>
          </p:cNvGraphicFramePr>
          <p:nvPr/>
        </p:nvGraphicFramePr>
        <p:xfrm>
          <a:off x="1010374" y="1591680"/>
          <a:ext cx="690563" cy="415925"/>
        </p:xfrm>
        <a:graphic>
          <a:graphicData uri="http://schemas.openxmlformats.org/presentationml/2006/ole">
            <p:oleObj spid="_x0000_s770054" name="Equation" r:id="rId5" imgW="457200" imgH="279360" progId="Equation.DSMT4">
              <p:embed/>
            </p:oleObj>
          </a:graphicData>
        </a:graphic>
      </p:graphicFrame>
      <p:graphicFrame>
        <p:nvGraphicFramePr>
          <p:cNvPr id="46" name="Object 15"/>
          <p:cNvGraphicFramePr>
            <a:graphicFrameLocks noChangeAspect="1"/>
          </p:cNvGraphicFramePr>
          <p:nvPr/>
        </p:nvGraphicFramePr>
        <p:xfrm>
          <a:off x="2530475" y="2928939"/>
          <a:ext cx="3613161" cy="563268"/>
        </p:xfrm>
        <a:graphic>
          <a:graphicData uri="http://schemas.openxmlformats.org/presentationml/2006/ole">
            <p:oleObj spid="_x0000_s770055" name="Equation" r:id="rId6" imgW="2489040" imgH="393480" progId="Equation.DSMT4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00034" y="3571876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표본분산과 표본표준편차를 구하면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n = 5, s = 4.4385</a:t>
            </a:r>
            <a:r>
              <a:rPr lang="ko-KR" altLang="en-US" dirty="0" smtClean="0">
                <a:latin typeface="Book Antiqua" pitchFamily="18" charset="0"/>
              </a:rPr>
              <a:t>이므로  표준오차는                                                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한편 자유도 </a:t>
            </a:r>
            <a:r>
              <a:rPr lang="en-US" altLang="ko-KR" dirty="0" smtClean="0">
                <a:latin typeface="Book Antiqua" pitchFamily="18" charset="0"/>
              </a:rPr>
              <a:t>4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dirty="0" smtClean="0">
                <a:latin typeface="Book Antiqua" pitchFamily="18" charset="0"/>
              </a:rPr>
              <a:t> – </a:t>
            </a:r>
            <a:r>
              <a:rPr lang="ko-KR" altLang="en-US" dirty="0" smtClean="0">
                <a:latin typeface="Book Antiqua" pitchFamily="18" charset="0"/>
              </a:rPr>
              <a:t>분포에서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(4) = 2.776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오차한계는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4247898" y="4673779"/>
          <a:ext cx="2671762" cy="357188"/>
        </p:xfrm>
        <a:graphic>
          <a:graphicData uri="http://schemas.openxmlformats.org/presentationml/2006/ole">
            <p:oleObj spid="_x0000_s770056" name="Equation" r:id="rId7" imgW="1866600" imgH="253800" progId="Equation.DSMT4">
              <p:embed/>
            </p:oleObj>
          </a:graphicData>
        </a:graphic>
      </p:graphicFrame>
      <p:graphicFrame>
        <p:nvGraphicFramePr>
          <p:cNvPr id="770057" name="Object 9"/>
          <p:cNvGraphicFramePr>
            <a:graphicFrameLocks noChangeAspect="1"/>
          </p:cNvGraphicFramePr>
          <p:nvPr/>
        </p:nvGraphicFramePr>
        <p:xfrm>
          <a:off x="1774825" y="3951109"/>
          <a:ext cx="5124450" cy="617537"/>
        </p:xfrm>
        <a:graphic>
          <a:graphicData uri="http://schemas.openxmlformats.org/presentationml/2006/ole">
            <p:oleObj spid="_x0000_s770057" name="Equation" r:id="rId8" imgW="35305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2842" y="49956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주어진 표본을 이용하여 모평균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90%, 95%, 99%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34" y="150017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0034" y="1909217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표본평균과 표준오차가 각각                                          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그리고 자유도 </a:t>
            </a:r>
            <a:r>
              <a:rPr lang="en-US" altLang="ko-KR" dirty="0" smtClean="0">
                <a:latin typeface="Book Antiqua" pitchFamily="18" charset="0"/>
              </a:rPr>
              <a:t>4</a:t>
            </a:r>
            <a:r>
              <a:rPr lang="ko-KR" altLang="en-US" dirty="0" smtClean="0">
                <a:latin typeface="Book Antiqua" pitchFamily="18" charset="0"/>
              </a:rPr>
              <a:t>인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</a:p>
          <a:p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dirty="0" smtClean="0">
                <a:latin typeface="Book Antiqua" pitchFamily="18" charset="0"/>
              </a:rPr>
              <a:t> – </a:t>
            </a:r>
            <a:r>
              <a:rPr lang="ko-KR" altLang="en-US" dirty="0" smtClean="0">
                <a:latin typeface="Book Antiqua" pitchFamily="18" charset="0"/>
              </a:rPr>
              <a:t>분포에서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(4) = 2.132,   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(4) = 2.776</a:t>
            </a:r>
            <a:r>
              <a:rPr lang="en-US" altLang="ko-KR" dirty="0" smtClean="0">
                <a:latin typeface="Book Antiqua" pitchFamily="18" charset="0"/>
              </a:rPr>
              <a:t>,  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0.005</a:t>
            </a:r>
            <a:r>
              <a:rPr lang="en-US" altLang="ko-KR" i="1" dirty="0" smtClean="0">
                <a:latin typeface="Book Antiqua" pitchFamily="18" charset="0"/>
              </a:rPr>
              <a:t>(4) = 4.604</a:t>
            </a:r>
            <a:r>
              <a:rPr lang="ko-KR" altLang="en-US" dirty="0" smtClean="0">
                <a:latin typeface="Book Antiqua" pitchFamily="18" charset="0"/>
              </a:rPr>
              <a:t> 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2265363" y="3449362"/>
          <a:ext cx="4200525" cy="1071562"/>
        </p:xfrm>
        <a:graphic>
          <a:graphicData uri="http://schemas.openxmlformats.org/presentationml/2006/ole">
            <p:oleObj spid="_x0000_s771077" name="Equation" r:id="rId4" imgW="2781000" imgH="723600" progId="Equation.DSMT4">
              <p:embed/>
            </p:oleObj>
          </a:graphicData>
        </a:graphic>
      </p:graphicFrame>
      <p:graphicFrame>
        <p:nvGraphicFramePr>
          <p:cNvPr id="45" name="Object 15"/>
          <p:cNvGraphicFramePr>
            <a:graphicFrameLocks noChangeAspect="1"/>
          </p:cNvGraphicFramePr>
          <p:nvPr/>
        </p:nvGraphicFramePr>
        <p:xfrm>
          <a:off x="3547314" y="1919288"/>
          <a:ext cx="2290762" cy="341312"/>
        </p:xfrm>
        <a:graphic>
          <a:graphicData uri="http://schemas.openxmlformats.org/presentationml/2006/ole">
            <p:oleObj spid="_x0000_s771078" name="Equation" r:id="rId5" imgW="1600200" imgH="241200" progId="Equation.DSMT4">
              <p:embed/>
            </p:oleObj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00034" y="298823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90%, 95%, 99% </a:t>
            </a:r>
            <a:r>
              <a:rPr lang="ko-KR" altLang="en-US" dirty="0" smtClean="0">
                <a:latin typeface="Book Antiqua" pitchFamily="18" charset="0"/>
              </a:rPr>
              <a:t>오차한계는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0034" y="4590502"/>
            <a:ext cx="80010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</a:rPr>
              <a:t>90% </a:t>
            </a:r>
            <a:r>
              <a:rPr lang="ko-KR" altLang="en-US" dirty="0" smtClean="0">
                <a:latin typeface="Book Antiqua" pitchFamily="18" charset="0"/>
              </a:rPr>
              <a:t>신뢰구간 </a:t>
            </a:r>
            <a:r>
              <a:rPr lang="en-US" altLang="ko-KR" dirty="0" smtClean="0">
                <a:latin typeface="Book Antiqua" pitchFamily="18" charset="0"/>
              </a:rPr>
              <a:t>: (29.8 – 4.23,  29.8 + 4.23) = (25.57,  34.03)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신뢰구간 </a:t>
            </a:r>
            <a:r>
              <a:rPr lang="en-US" altLang="ko-KR" dirty="0" smtClean="0">
                <a:latin typeface="Book Antiqua" pitchFamily="18" charset="0"/>
              </a:rPr>
              <a:t>: (29.8 – 5.51,  29.8 + 5.51) = (24.29,  35.31)</a:t>
            </a:r>
            <a:endParaRPr lang="ko-KR" altLang="en-US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</a:rPr>
              <a:t>99% </a:t>
            </a:r>
            <a:r>
              <a:rPr lang="ko-KR" altLang="en-US" dirty="0" smtClean="0">
                <a:latin typeface="Book Antiqua" pitchFamily="18" charset="0"/>
              </a:rPr>
              <a:t>신뢰구간 </a:t>
            </a:r>
            <a:r>
              <a:rPr lang="en-US" altLang="ko-KR" dirty="0" smtClean="0">
                <a:latin typeface="Book Antiqua" pitchFamily="18" charset="0"/>
              </a:rPr>
              <a:t>: (29.8 – 9.14, 29.8 + 9.143) = (20.66,  38.94)</a:t>
            </a:r>
            <a:endParaRPr lang="ko-KR" alt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327212" y="2357430"/>
            <a:ext cx="2030606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1" name="모서리가 둥근 직사각형 4"/>
          <p:cNvSpPr/>
          <p:nvPr/>
        </p:nvSpPr>
        <p:spPr>
          <a:xfrm>
            <a:off x="928662" y="571480"/>
            <a:ext cx="521497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모분산이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알려지지 않은 경우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대표본인 경우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34" y="128586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모분산을</a:t>
            </a:r>
            <a:r>
              <a:rPr lang="ko-KR" altLang="en-US" dirty="0" smtClean="0">
                <a:latin typeface="Book Antiqua" pitchFamily="18" charset="0"/>
              </a:rPr>
              <a:t> 모르는 정규모집단으로부터 대단위 표본을 추출하는 경우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표본평균 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</a:t>
            </a:r>
            <a:r>
              <a:rPr lang="ko-KR" altLang="en-US" dirty="0" smtClean="0">
                <a:latin typeface="Book Antiqua" pitchFamily="18" charset="0"/>
              </a:rPr>
              <a:t>는 중심극한정리에 의하여 정규분포에 근사하고 더욱이 충분히 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에 대하 여             이므로 다음이 성립한다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72101" name="Object 5"/>
          <p:cNvGraphicFramePr>
            <a:graphicFrameLocks noChangeAspect="1"/>
          </p:cNvGraphicFramePr>
          <p:nvPr/>
        </p:nvGraphicFramePr>
        <p:xfrm>
          <a:off x="571472" y="1601954"/>
          <a:ext cx="236537" cy="269875"/>
        </p:xfrm>
        <a:graphic>
          <a:graphicData uri="http://schemas.openxmlformats.org/presentationml/2006/ole">
            <p:oleObj spid="_x0000_s772101" name="Equation" r:id="rId4" imgW="164880" imgH="190440" progId="Equation.DSMT4">
              <p:embed/>
            </p:oleObj>
          </a:graphicData>
        </a:graphic>
      </p:graphicFrame>
      <p:graphicFrame>
        <p:nvGraphicFramePr>
          <p:cNvPr id="772102" name="Object 6"/>
          <p:cNvGraphicFramePr>
            <a:graphicFrameLocks noChangeAspect="1"/>
          </p:cNvGraphicFramePr>
          <p:nvPr/>
        </p:nvGraphicFramePr>
        <p:xfrm>
          <a:off x="897840" y="1857364"/>
          <a:ext cx="692150" cy="287337"/>
        </p:xfrm>
        <a:graphic>
          <a:graphicData uri="http://schemas.openxmlformats.org/presentationml/2006/ole">
            <p:oleObj spid="_x0000_s772102" name="Equation" r:id="rId5" imgW="482400" imgH="203040" progId="Equation.DSMT4">
              <p:embed/>
            </p:oleObj>
          </a:graphicData>
        </a:graphic>
      </p:graphicFrame>
      <p:graphicFrame>
        <p:nvGraphicFramePr>
          <p:cNvPr id="772103" name="Object 7"/>
          <p:cNvGraphicFramePr>
            <a:graphicFrameLocks noChangeAspect="1"/>
          </p:cNvGraphicFramePr>
          <p:nvPr/>
        </p:nvGraphicFramePr>
        <p:xfrm>
          <a:off x="3571868" y="2417763"/>
          <a:ext cx="1528763" cy="647700"/>
        </p:xfrm>
        <a:graphic>
          <a:graphicData uri="http://schemas.openxmlformats.org/presentationml/2006/ole">
            <p:oleObj spid="_x0000_s772103" name="Equation" r:id="rId6" imgW="1066680" imgH="4572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00034" y="329148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Symbol" pitchFamily="18" charset="2"/>
              </a:rPr>
              <a:t>s</a:t>
            </a:r>
            <a:r>
              <a:rPr lang="ko-KR" altLang="en-US" dirty="0" smtClean="0">
                <a:latin typeface="Book Antiqua" pitchFamily="18" charset="0"/>
              </a:rPr>
              <a:t>를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ko-KR" altLang="en-US" dirty="0" smtClean="0">
                <a:latin typeface="Book Antiqua" pitchFamily="18" charset="0"/>
              </a:rPr>
              <a:t>로 대치하여 </a:t>
            </a:r>
            <a:r>
              <a:rPr lang="ko-KR" altLang="en-US" dirty="0" err="1" smtClean="0">
                <a:latin typeface="Book Antiqua" pitchFamily="18" charset="0"/>
              </a:rPr>
              <a:t>모분산을</a:t>
            </a:r>
            <a:r>
              <a:rPr lang="ko-KR" altLang="en-US" dirty="0" smtClean="0">
                <a:latin typeface="Book Antiqua" pitchFamily="18" charset="0"/>
              </a:rPr>
              <a:t> 알고 있는 경우와 동일하게 정규분포를 이용하여 모평균에 대한 근사신뢰구간을 다음과 같이 구할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00364" y="4786322"/>
            <a:ext cx="2786082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3157545" y="4840195"/>
          <a:ext cx="2486025" cy="642938"/>
        </p:xfrm>
        <a:graphic>
          <a:graphicData uri="http://schemas.openxmlformats.org/presentationml/2006/ole">
            <p:oleObj spid="_x0000_s772104" name="Equation" r:id="rId7" imgW="1739880" imgH="457200" progId="Equation.DSMT4">
              <p:embed/>
            </p:oleObj>
          </a:graphicData>
        </a:graphic>
      </p:graphicFrame>
      <p:sp>
        <p:nvSpPr>
          <p:cNvPr id="47" name="직사각형 46"/>
          <p:cNvSpPr/>
          <p:nvPr/>
        </p:nvSpPr>
        <p:spPr>
          <a:xfrm>
            <a:off x="857224" y="4286256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모평균  </a:t>
            </a:r>
            <a:r>
              <a:rPr lang="en-US" altLang="ko-KR" b="1" dirty="0" smtClean="0">
                <a:latin typeface="Symbol" pitchFamily="18" charset="2"/>
              </a:rPr>
              <a:t>m</a:t>
            </a:r>
            <a:r>
              <a:rPr lang="ko-KR" altLang="en-US" b="1" dirty="0" smtClean="0">
                <a:latin typeface="Book Antiqua" pitchFamily="18" charset="0"/>
              </a:rPr>
              <a:t>에 대한 </a:t>
            </a:r>
            <a:r>
              <a:rPr lang="en-US" altLang="ko-KR" b="1" i="1" dirty="0" smtClean="0">
                <a:latin typeface="Book Antiqua" pitchFamily="18" charset="0"/>
              </a:rPr>
              <a:t>100(1 -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en-US" altLang="ko-KR" b="1" i="1" dirty="0" smtClean="0">
                <a:latin typeface="Symbol" pitchFamily="18" charset="2"/>
              </a:rPr>
              <a:t>a</a:t>
            </a:r>
            <a:r>
              <a:rPr lang="en-US" altLang="ko-KR" b="1" i="1" dirty="0" smtClean="0">
                <a:latin typeface="Book Antiqua" pitchFamily="18" charset="0"/>
              </a:rPr>
              <a:t>)% </a:t>
            </a:r>
            <a:r>
              <a:rPr lang="ko-KR" altLang="en-US" b="1" dirty="0" smtClean="0">
                <a:latin typeface="Book Antiqua" pitchFamily="18" charset="0"/>
              </a:rPr>
              <a:t>신뢰구간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42" y="49956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모분산이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알려지지 않은 정규모집단에서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표본을 선정하여 다음을 관찰하였다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표본을 이용하여 모평균에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근사신뢰구간을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93  91  89  88  91  85  87  89  91  89  92  86  91  93  86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85  87  94  92  88  89  88  92  94  87  88  92  86  93  90 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35744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766489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표본평균과 표본분산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표본표준편차를 구하면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2143108" y="4622890"/>
          <a:ext cx="3740150" cy="357187"/>
        </p:xfrm>
        <a:graphic>
          <a:graphicData uri="http://schemas.openxmlformats.org/presentationml/2006/ole">
            <p:oleObj spid="_x0000_s773122" name="Equation" r:id="rId4" imgW="2476440" imgH="2412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4077306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표준오차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714480" y="4102284"/>
          <a:ext cx="2562225" cy="357187"/>
        </p:xfrm>
        <a:graphic>
          <a:graphicData uri="http://schemas.openxmlformats.org/presentationml/2006/ole">
            <p:oleObj spid="_x0000_s773125" name="Equation" r:id="rId5" imgW="1790640" imgH="253800" progId="Equation.DSMT4">
              <p:embed/>
            </p:oleObj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973138" y="3205163"/>
          <a:ext cx="6727825" cy="617537"/>
        </p:xfrm>
        <a:graphic>
          <a:graphicData uri="http://schemas.openxmlformats.org/presentationml/2006/ole">
            <p:oleObj spid="_x0000_s773126" name="Equation" r:id="rId6" imgW="4635360" imgH="43164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0034" y="5059932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근사신뢰구간은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dirty="0" smtClean="0">
                <a:latin typeface="Book Antiqua" pitchFamily="18" charset="0"/>
              </a:rPr>
              <a:t>(89.533 – 0.98,  89.533 + 0.98) = (88.553,  90.513)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42976" y="1928802"/>
            <a:ext cx="7350774" cy="3714776"/>
            <a:chOff x="1142976" y="1142984"/>
            <a:chExt cx="7350774" cy="3714776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auto">
            <a:xfrm>
              <a:off x="3163308" y="3811600"/>
              <a:ext cx="1974838" cy="1046160"/>
            </a:xfrm>
            <a:prstGeom prst="roundRect">
              <a:avLst>
                <a:gd name="adj" fmla="val 16667"/>
              </a:avLst>
            </a:prstGeom>
            <a:solidFill>
              <a:srgbClr val="6600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457200" indent="-457200" eaLnBrk="0" latinLnBrk="0" hangingPunct="0">
                <a:spcBef>
                  <a:spcPct val="0"/>
                </a:spcBef>
              </a:pPr>
              <a:endParaRPr kumimoji="0" lang="ko-KR" altLang="ko-KR" sz="2400" b="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1367564" y="1142984"/>
              <a:ext cx="2071702" cy="1947877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457200" indent="-457200" eaLnBrk="0" latinLnBrk="0" hangingPunct="0">
                <a:spcBef>
                  <a:spcPct val="0"/>
                </a:spcBef>
              </a:pPr>
              <a:r>
                <a:rPr kumimoji="0" lang="en-US" altLang="ko-KR" sz="2200" b="0" i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굴림" pitchFamily="50" charset="-127"/>
                </a:rPr>
                <a:t>  </a:t>
              </a:r>
              <a:endParaRPr kumimoji="0" lang="en-US" altLang="ko-KR" sz="2400" b="0" i="0">
                <a:solidFill>
                  <a:srgbClr val="FF0066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44" name="AutoShape 12"/>
            <p:cNvSpPr>
              <a:spLocks noChangeArrowheads="1"/>
            </p:cNvSpPr>
            <p:nvPr/>
          </p:nvSpPr>
          <p:spPr bwMode="auto">
            <a:xfrm>
              <a:off x="5000628" y="1525584"/>
              <a:ext cx="1928826" cy="133191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457200" indent="-457200" eaLnBrk="0" latinLnBrk="0" hangingPunct="0">
                <a:spcBef>
                  <a:spcPct val="0"/>
                </a:spcBef>
              </a:pPr>
              <a:endParaRPr kumimoji="0" lang="ko-KR" altLang="ko-KR" sz="2400" b="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199752" y="1784346"/>
              <a:ext cx="1492716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ko-KR" altLang="en-US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크기 </a:t>
              </a:r>
              <a:r>
                <a:rPr kumimoji="0" lang="en-US" altLang="ko-KR" sz="2400" b="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n</a:t>
              </a:r>
              <a:r>
                <a:rPr kumimoji="0" lang="ko-KR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인 </a:t>
              </a:r>
              <a:endParaRPr kumimoji="0" lang="en-US" altLang="ko-KR" sz="24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  <a:ea typeface="굴림" pitchFamily="50" charset="-127"/>
              </a:endParaRPr>
            </a:p>
            <a:p>
              <a:pPr algn="ctr" eaLnBrk="0" latinLnBrk="0" hangingPunct="0">
                <a:spcBef>
                  <a:spcPct val="0"/>
                </a:spcBef>
              </a:pPr>
              <a:r>
                <a:rPr kumimoji="0" lang="ko-KR" altLang="en-US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표본 </a:t>
              </a:r>
              <a:r>
                <a:rPr kumimoji="0" lang="ko-KR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선정</a:t>
              </a:r>
              <a:endParaRPr kumimoji="0" lang="ko-KR" alt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1418454" y="1875217"/>
              <a:ext cx="1901483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ko-KR" altLang="en-US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평균 </a:t>
              </a:r>
              <a:r>
                <a:rPr kumimoji="0" lang="en-US" altLang="ko-KR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ymbol" pitchFamily="18" charset="2"/>
                  <a:ea typeface="굴림" pitchFamily="50" charset="-127"/>
                </a:rPr>
                <a:t>m</a:t>
              </a:r>
              <a:r>
                <a:rPr kumimoji="0" lang="en-US" altLang="ko-KR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 </a:t>
              </a:r>
              <a:r>
                <a:rPr kumimoji="0" lang="en-US" altLang="ko-KR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: </a:t>
              </a:r>
              <a:r>
                <a:rPr kumimoji="0" lang="ko-KR" altLang="en-US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미지</a:t>
              </a:r>
              <a:endParaRPr kumimoji="0" lang="ko-KR" alt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graphicFrame>
          <p:nvGraphicFramePr>
            <p:cNvPr id="47" name="Object 41"/>
            <p:cNvGraphicFramePr>
              <a:graphicFrameLocks noChangeAspect="1"/>
            </p:cNvGraphicFramePr>
            <p:nvPr/>
          </p:nvGraphicFramePr>
          <p:xfrm>
            <a:off x="3269946" y="4194270"/>
            <a:ext cx="332264" cy="384181"/>
          </p:xfrm>
          <a:graphic>
            <a:graphicData uri="http://schemas.openxmlformats.org/presentationml/2006/ole">
              <p:oleObj spid="_x0000_s520214" name="Equation" r:id="rId5" imgW="139680" imgH="164880" progId="Equation.DSMT4">
                <p:embed/>
              </p:oleObj>
            </a:graphicData>
          </a:graphic>
        </p:graphicFrame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3424801" y="4140685"/>
              <a:ext cx="156966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ko-KR" altLang="en-US" sz="2400" b="0" i="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를</a:t>
              </a:r>
              <a:r>
                <a:rPr kumimoji="0" lang="ko-KR" altLang="en-US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 구한다</a:t>
              </a:r>
              <a:r>
                <a:rPr kumimoji="0" lang="en-US" altLang="ko-KR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.</a:t>
              </a:r>
              <a:endParaRPr kumimoji="0" lang="ko-KR" alt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6000760" y="3589729"/>
              <a:ext cx="249299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ko-KR" altLang="en-US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통계량     </a:t>
              </a:r>
              <a:r>
                <a:rPr kumimoji="0" lang="ko-KR" altLang="en-US" sz="2400" b="0" i="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를</a:t>
              </a:r>
              <a:r>
                <a:rPr kumimoji="0" lang="ko-KR" altLang="en-US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 선정</a:t>
              </a:r>
              <a:endParaRPr kumimoji="0" lang="ko-KR" alt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graphicFrame>
          <p:nvGraphicFramePr>
            <p:cNvPr id="50" name="Object 2"/>
            <p:cNvGraphicFramePr>
              <a:graphicFrameLocks noChangeAspect="1"/>
            </p:cNvGraphicFramePr>
            <p:nvPr/>
          </p:nvGraphicFramePr>
          <p:xfrm>
            <a:off x="7040176" y="3571876"/>
            <a:ext cx="387368" cy="439121"/>
          </p:xfrm>
          <a:graphic>
            <a:graphicData uri="http://schemas.openxmlformats.org/presentationml/2006/ole">
              <p:oleObj spid="_x0000_s520215" name="Equation" r:id="rId6" imgW="164880" imgH="190440" progId="Equation.DSMT4">
                <p:embed/>
              </p:oleObj>
            </a:graphicData>
          </a:graphic>
        </p:graphicFrame>
        <p:sp>
          <p:nvSpPr>
            <p:cNvPr id="51" name="Text Box 31"/>
            <p:cNvSpPr txBox="1">
              <a:spLocks noChangeArrowheads="1"/>
            </p:cNvSpPr>
            <p:nvPr/>
          </p:nvSpPr>
          <p:spPr bwMode="auto">
            <a:xfrm>
              <a:off x="1142976" y="3582150"/>
              <a:ext cx="1362874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ymbol" pitchFamily="18" charset="2"/>
                  <a:ea typeface="굴림" pitchFamily="50" charset="-127"/>
                </a:rPr>
                <a:t>m</a:t>
              </a:r>
              <a:r>
                <a:rPr kumimoji="0" lang="ko-KR" altLang="en-US" sz="2400" b="0" i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굴림" pitchFamily="50" charset="-127"/>
                </a:rPr>
                <a:t>를 추론</a:t>
              </a:r>
              <a:endParaRPr kumimoji="0" lang="ko-KR" alt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>
              <a:off x="3786182" y="2000240"/>
              <a:ext cx="1071570" cy="357190"/>
            </a:xfrm>
            <a:prstGeom prst="rightArrow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위로 굽은 화살표 52"/>
            <p:cNvSpPr/>
            <p:nvPr/>
          </p:nvSpPr>
          <p:spPr>
            <a:xfrm flipH="1">
              <a:off x="2448928" y="3214686"/>
              <a:ext cx="571504" cy="1285884"/>
            </a:xfrm>
            <a:prstGeom prst="bentUpArrow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위로 굽은 화살표 53"/>
            <p:cNvSpPr/>
            <p:nvPr/>
          </p:nvSpPr>
          <p:spPr>
            <a:xfrm rot="5400000" flipV="1">
              <a:off x="5342167" y="3821909"/>
              <a:ext cx="571504" cy="785818"/>
            </a:xfrm>
            <a:prstGeom prst="bentUpArrow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77952" y="3214686"/>
              <a:ext cx="142876" cy="71438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888226" y="3857628"/>
              <a:ext cx="112534" cy="1428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타원 58"/>
          <p:cNvSpPr/>
          <p:nvPr/>
        </p:nvSpPr>
        <p:spPr>
          <a:xfrm>
            <a:off x="500034" y="642918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000100" y="714356"/>
            <a:ext cx="7858180" cy="923330"/>
            <a:chOff x="1000100" y="571480"/>
            <a:chExt cx="7858180" cy="923330"/>
          </a:xfrm>
        </p:grpSpPr>
        <p:sp>
          <p:nvSpPr>
            <p:cNvPr id="57" name="TextBox 56"/>
            <p:cNvSpPr txBox="1"/>
            <p:nvPr/>
          </p:nvSpPr>
          <p:spPr>
            <a:xfrm>
              <a:off x="1000100" y="571480"/>
              <a:ext cx="7858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모평균 </a:t>
              </a:r>
              <a:r>
                <a:rPr lang="en-US" altLang="ko-KR" dirty="0" smtClean="0">
                  <a:latin typeface="Symbol" pitchFamily="18" charset="2"/>
                </a:rPr>
                <a:t>m</a:t>
              </a:r>
              <a:r>
                <a:rPr lang="ko-KR" altLang="en-US" dirty="0" smtClean="0">
                  <a:latin typeface="Book Antiqua" pitchFamily="18" charset="0"/>
                </a:rPr>
                <a:t>의 참값을 추론하기 위하여</a:t>
              </a:r>
              <a:endParaRPr lang="en-US" altLang="ko-KR" dirty="0" smtClean="0">
                <a:latin typeface="Book Antiqua" pitchFamily="18" charset="0"/>
              </a:endParaRPr>
            </a:p>
            <a:p>
              <a:pPr marL="342900" indent="-342900">
                <a:buAutoNum type="arabicPeriod"/>
              </a:pPr>
              <a:r>
                <a:rPr lang="ko-KR" altLang="en-US" dirty="0" smtClean="0">
                  <a:latin typeface="Book Antiqua" pitchFamily="18" charset="0"/>
                </a:rPr>
                <a:t>모집단으로부터 크기 </a:t>
              </a:r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인 표본을 추출하여 적당한 통계량     를 선정한다</a:t>
              </a:r>
              <a:r>
                <a:rPr lang="en-US" altLang="ko-KR" dirty="0" smtClean="0">
                  <a:latin typeface="Book Antiqua" pitchFamily="18" charset="0"/>
                </a:rPr>
                <a:t>. 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endParaRPr lang="en-US" altLang="ko-KR" dirty="0" smtClean="0">
                <a:latin typeface="Book Antiqua" pitchFamily="18" charset="0"/>
              </a:endParaRPr>
            </a:p>
            <a:p>
              <a:pPr marL="342900" indent="-342900">
                <a:buAutoNum type="arabicPeriod"/>
              </a:pPr>
              <a:r>
                <a:rPr lang="ko-KR" altLang="en-US" dirty="0" smtClean="0">
                  <a:latin typeface="Book Antiqua" pitchFamily="18" charset="0"/>
                </a:rPr>
                <a:t>이 통계량의 관찰값     </a:t>
              </a:r>
              <a:r>
                <a:rPr lang="ko-KR" altLang="en-US" dirty="0" err="1" smtClean="0">
                  <a:latin typeface="Book Antiqua" pitchFamily="18" charset="0"/>
                </a:rPr>
                <a:t>를</a:t>
              </a:r>
              <a:r>
                <a:rPr lang="ko-KR" altLang="en-US" dirty="0" smtClean="0">
                  <a:latin typeface="Book Antiqua" pitchFamily="18" charset="0"/>
                </a:rPr>
                <a:t> 구하여 </a:t>
              </a:r>
              <a:r>
                <a:rPr lang="en-US" altLang="ko-KR" dirty="0" smtClean="0">
                  <a:latin typeface="Symbol" pitchFamily="18" charset="2"/>
                </a:rPr>
                <a:t>m</a:t>
              </a:r>
              <a:r>
                <a:rPr lang="ko-KR" altLang="en-US" dirty="0" smtClean="0">
                  <a:latin typeface="Book Antiqua" pitchFamily="18" charset="0"/>
                </a:rPr>
                <a:t>를 추론한다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graphicFrame>
          <p:nvGraphicFramePr>
            <p:cNvPr id="58" name="Object 7"/>
            <p:cNvGraphicFramePr>
              <a:graphicFrameLocks noChangeAspect="1"/>
            </p:cNvGraphicFramePr>
            <p:nvPr/>
          </p:nvGraphicFramePr>
          <p:xfrm>
            <a:off x="7209607" y="882634"/>
            <a:ext cx="230187" cy="260350"/>
          </p:xfrm>
          <a:graphic>
            <a:graphicData uri="http://schemas.openxmlformats.org/presentationml/2006/ole">
              <p:oleObj spid="_x0000_s520216" name="Equation" r:id="rId7" imgW="164880" imgH="190440" progId="Equation.DSMT4">
                <p:embed/>
              </p:oleObj>
            </a:graphicData>
          </a:graphic>
        </p:graphicFrame>
        <p:graphicFrame>
          <p:nvGraphicFramePr>
            <p:cNvPr id="520217" name="Object 25"/>
            <p:cNvGraphicFramePr>
              <a:graphicFrameLocks noChangeAspect="1"/>
            </p:cNvGraphicFramePr>
            <p:nvPr/>
          </p:nvGraphicFramePr>
          <p:xfrm>
            <a:off x="3449631" y="1203311"/>
            <a:ext cx="193675" cy="225425"/>
          </p:xfrm>
          <a:graphic>
            <a:graphicData uri="http://schemas.openxmlformats.org/presentationml/2006/ole">
              <p:oleObj spid="_x0000_s520217" name="Equation" r:id="rId8" imgW="139680" imgH="1648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7884" y="3622766"/>
            <a:ext cx="3061560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021044" y="4602830"/>
            <a:ext cx="1146174" cy="1143008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1814" y="4071942"/>
            <a:ext cx="1714512" cy="1785950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5186363" y="2360612"/>
          <a:ext cx="1725612" cy="996950"/>
        </p:xfrm>
        <a:graphic>
          <a:graphicData uri="http://schemas.openxmlformats.org/presentationml/2006/ole">
            <p:oleObj spid="_x0000_s774146" name="Equation" r:id="rId4" imgW="1206360" imgH="711000" progId="Equation.DSMT4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000760" y="3643314"/>
          <a:ext cx="2779712" cy="677863"/>
        </p:xfrm>
        <a:graphic>
          <a:graphicData uri="http://schemas.openxmlformats.org/presentationml/2006/ole">
            <p:oleObj spid="_x0000_s774147" name="Equation" r:id="rId5" imgW="1942920" imgH="482400" progId="Equation.DSMT4">
              <p:embed/>
            </p:oleObj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714348" y="571480"/>
            <a:ext cx="607223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표본평균의 차에 대한 구간추정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모분산이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알려진 경우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81746" y="1989966"/>
            <a:ext cx="1714512" cy="1785950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785786" y="2520854"/>
          <a:ext cx="1373187" cy="366712"/>
        </p:xfrm>
        <a:graphic>
          <a:graphicData uri="http://schemas.openxmlformats.org/presentationml/2006/ole">
            <p:oleObj spid="_x0000_s774148" name="Equation" r:id="rId6" imgW="1028520" imgH="279360" progId="Equation.DSMT4">
              <p:embed/>
            </p:oleObj>
          </a:graphicData>
        </a:graphic>
      </p:graphicFrame>
      <p:sp>
        <p:nvSpPr>
          <p:cNvPr id="18" name="타원 17"/>
          <p:cNvSpPr/>
          <p:nvPr/>
        </p:nvSpPr>
        <p:spPr>
          <a:xfrm>
            <a:off x="3997330" y="2214554"/>
            <a:ext cx="1146174" cy="1143008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utoShape 276"/>
          <p:cNvSpPr>
            <a:spLocks noChangeArrowheads="1"/>
          </p:cNvSpPr>
          <p:nvPr/>
        </p:nvSpPr>
        <p:spPr bwMode="auto">
          <a:xfrm>
            <a:off x="2643174" y="2714620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5200650" y="4718053"/>
          <a:ext cx="1762125" cy="1031875"/>
        </p:xfrm>
        <a:graphic>
          <a:graphicData uri="http://schemas.openxmlformats.org/presentationml/2006/ole">
            <p:oleObj spid="_x0000_s774149" name="Equation" r:id="rId7" imgW="1231560" imgH="736560" progId="Equation.DSMT4">
              <p:embed/>
            </p:oleObj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817563" y="4704610"/>
          <a:ext cx="1355725" cy="366712"/>
        </p:xfrm>
        <a:graphic>
          <a:graphicData uri="http://schemas.openxmlformats.org/presentationml/2006/ole">
            <p:oleObj spid="_x0000_s774150" name="Equation" r:id="rId8" imgW="1015920" imgH="279360" progId="Equation.DSMT4">
              <p:embed/>
            </p:oleObj>
          </a:graphicData>
        </a:graphic>
      </p:graphicFrame>
      <p:sp>
        <p:nvSpPr>
          <p:cNvPr id="22" name="AutoShape 276"/>
          <p:cNvSpPr>
            <a:spLocks noChangeArrowheads="1"/>
          </p:cNvSpPr>
          <p:nvPr/>
        </p:nvSpPr>
        <p:spPr bwMode="auto">
          <a:xfrm>
            <a:off x="2643174" y="4978502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43174" y="23574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3174" y="46313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348" y="133488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              이고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독립인 두 정규모집단인 경우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1142976" y="1347024"/>
          <a:ext cx="763588" cy="338138"/>
        </p:xfrm>
        <a:graphic>
          <a:graphicData uri="http://schemas.openxmlformats.org/presentationml/2006/ole">
            <p:oleObj spid="_x0000_s774151" name="Equation" r:id="rId9" imgW="533160" imgH="241200" progId="Equation.DSMT4">
              <p:embed/>
            </p:oleObj>
          </a:graphicData>
        </a:graphic>
      </p:graphicFrame>
      <p:graphicFrame>
        <p:nvGraphicFramePr>
          <p:cNvPr id="774152" name="Object 8"/>
          <p:cNvGraphicFramePr>
            <a:graphicFrameLocks noChangeAspect="1"/>
          </p:cNvGraphicFramePr>
          <p:nvPr/>
        </p:nvGraphicFramePr>
        <p:xfrm>
          <a:off x="857224" y="2890736"/>
          <a:ext cx="400050" cy="338138"/>
        </p:xfrm>
        <a:graphic>
          <a:graphicData uri="http://schemas.openxmlformats.org/presentationml/2006/ole">
            <p:oleObj spid="_x0000_s774152" name="Equation" r:id="rId10" imgW="279360" imgH="2412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184072" y="29010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Book Antiqua" pitchFamily="18" charset="0"/>
              </a:rPr>
              <a:t>기지</a:t>
            </a:r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857224" y="5072639"/>
          <a:ext cx="400050" cy="338138"/>
        </p:xfrm>
        <a:graphic>
          <a:graphicData uri="http://schemas.openxmlformats.org/presentationml/2006/ole">
            <p:oleObj spid="_x0000_s774153" name="Equation" r:id="rId11" imgW="279360" imgH="24120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84072" y="508291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Book Antiqua" pitchFamily="18" charset="0"/>
              </a:rPr>
              <a:t>기지</a:t>
            </a:r>
            <a:endParaRPr lang="ko-KR" altLang="en-US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775170" name="Object 2"/>
          <p:cNvGraphicFramePr>
            <a:graphicFrameLocks noChangeAspect="1"/>
          </p:cNvGraphicFramePr>
          <p:nvPr/>
        </p:nvGraphicFramePr>
        <p:xfrm>
          <a:off x="1508145" y="642918"/>
          <a:ext cx="5921375" cy="962025"/>
        </p:xfrm>
        <a:graphic>
          <a:graphicData uri="http://schemas.openxmlformats.org/presentationml/2006/ole">
            <p:oleObj spid="_x0000_s775170" name="Equation" r:id="rId4" imgW="4140000" imgH="685800" progId="Equation.DSMT4">
              <p:embed/>
            </p:oleObj>
          </a:graphicData>
        </a:graphic>
      </p:graphicFrame>
      <p:sp>
        <p:nvSpPr>
          <p:cNvPr id="10" name="직사각형 9"/>
          <p:cNvSpPr/>
          <p:nvPr/>
        </p:nvSpPr>
        <p:spPr>
          <a:xfrm>
            <a:off x="6072198" y="2582018"/>
            <a:ext cx="1285884" cy="704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817563" y="2536825"/>
          <a:ext cx="7323137" cy="820737"/>
        </p:xfrm>
        <a:graphic>
          <a:graphicData uri="http://schemas.openxmlformats.org/presentationml/2006/ole">
            <p:oleObj spid="_x0000_s775171" name="Equation" r:id="rId5" imgW="5117760" imgH="58392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200024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양쪽 꼬리확률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에 대한 중심확률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867762" y="3633040"/>
            <a:ext cx="5133262" cy="392112"/>
            <a:chOff x="-632700" y="5639473"/>
            <a:chExt cx="5133262" cy="392112"/>
          </a:xfrm>
        </p:grpSpPr>
        <p:sp>
          <p:nvSpPr>
            <p:cNvPr id="14" name="TextBox 13"/>
            <p:cNvSpPr txBox="1"/>
            <p:nvPr/>
          </p:nvSpPr>
          <p:spPr>
            <a:xfrm>
              <a:off x="1030922" y="5643578"/>
              <a:ext cx="3469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</a:rPr>
                <a:t>100(1 -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latin typeface="Symbol" pitchFamily="18" charset="2"/>
                </a:rPr>
                <a:t>a</a:t>
              </a:r>
              <a:r>
                <a:rPr lang="en-US" altLang="ko-KR" i="1" dirty="0" smtClean="0">
                  <a:latin typeface="Book Antiqua" pitchFamily="18" charset="0"/>
                </a:rPr>
                <a:t>)%</a:t>
              </a:r>
              <a:r>
                <a:rPr lang="ko-KR" altLang="en-US" dirty="0" smtClean="0">
                  <a:latin typeface="Book Antiqua" pitchFamily="18" charset="0"/>
                </a:rPr>
                <a:t>의 오차한계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15" name="Object 7"/>
            <p:cNvGraphicFramePr>
              <a:graphicFrameLocks noChangeAspect="1"/>
            </p:cNvGraphicFramePr>
            <p:nvPr/>
          </p:nvGraphicFramePr>
          <p:xfrm>
            <a:off x="-632700" y="5639473"/>
            <a:ext cx="1762125" cy="392112"/>
          </p:xfrm>
          <a:graphic>
            <a:graphicData uri="http://schemas.openxmlformats.org/presentationml/2006/ole">
              <p:oleObj spid="_x0000_s775172" name="Equation" r:id="rId6" imgW="1231560" imgH="279360" progId="Equation.DSMT4">
                <p:embed/>
              </p:oleObj>
            </a:graphicData>
          </a:graphic>
        </p:graphicFrame>
      </p:grpSp>
      <p:cxnSp>
        <p:nvCxnSpPr>
          <p:cNvPr id="17" name="직선 화살표 연결선 16"/>
          <p:cNvCxnSpPr/>
          <p:nvPr/>
        </p:nvCxnSpPr>
        <p:spPr>
          <a:xfrm rot="5400000">
            <a:off x="6571470" y="3438480"/>
            <a:ext cx="285752" cy="1588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V="1">
            <a:off x="6699729" y="2372841"/>
            <a:ext cx="245136" cy="2143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922666" y="2000240"/>
            <a:ext cx="2098774" cy="369332"/>
            <a:chOff x="4643438" y="4143380"/>
            <a:chExt cx="209877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643438" y="41433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표준오차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21" name="Object 7"/>
            <p:cNvGraphicFramePr>
              <a:graphicFrameLocks noChangeAspect="1"/>
            </p:cNvGraphicFramePr>
            <p:nvPr/>
          </p:nvGraphicFramePr>
          <p:xfrm>
            <a:off x="5705575" y="4173553"/>
            <a:ext cx="1036637" cy="338137"/>
          </p:xfrm>
          <a:graphic>
            <a:graphicData uri="http://schemas.openxmlformats.org/presentationml/2006/ole">
              <p:oleObj spid="_x0000_s775173" name="Equation" r:id="rId7" imgW="72360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1472" y="979560"/>
            <a:ext cx="7715304" cy="2357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53448" y="1187701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90%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/>
        </p:nvGraphicFramePr>
        <p:xfrm>
          <a:off x="1023925" y="1184275"/>
          <a:ext cx="1762125" cy="392113"/>
        </p:xfrm>
        <a:graphic>
          <a:graphicData uri="http://schemas.openxmlformats.org/presentationml/2006/ole">
            <p:oleObj spid="_x0000_s740362" name="Equation" r:id="rId4" imgW="1231560" imgH="27936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53448" y="1938596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95%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36" name="Object 7"/>
          <p:cNvGraphicFramePr>
            <a:graphicFrameLocks noChangeAspect="1"/>
          </p:cNvGraphicFramePr>
          <p:nvPr/>
        </p:nvGraphicFramePr>
        <p:xfrm>
          <a:off x="1023925" y="1935163"/>
          <a:ext cx="1762125" cy="392112"/>
        </p:xfrm>
        <a:graphic>
          <a:graphicData uri="http://schemas.openxmlformats.org/presentationml/2006/ole">
            <p:oleObj spid="_x0000_s740363" name="Equation" r:id="rId5" imgW="1231560" imgH="279360" progId="Equation.DSMT4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653448" y="2724414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99%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1014131" y="2720975"/>
          <a:ext cx="1762125" cy="392113"/>
        </p:xfrm>
        <a:graphic>
          <a:graphicData uri="http://schemas.openxmlformats.org/presentationml/2006/ole">
            <p:oleObj spid="_x0000_s740364" name="Equation" r:id="rId6" imgW="1231560" imgH="279360" progId="Equation.DSMT4">
              <p:embed/>
            </p:oleObj>
          </a:graphicData>
        </a:graphic>
      </p:graphicFrame>
      <p:graphicFrame>
        <p:nvGraphicFramePr>
          <p:cNvPr id="39" name="Object 11"/>
          <p:cNvGraphicFramePr>
            <a:graphicFrameLocks noChangeAspect="1"/>
          </p:cNvGraphicFramePr>
          <p:nvPr/>
        </p:nvGraphicFramePr>
        <p:xfrm>
          <a:off x="5343620" y="1013753"/>
          <a:ext cx="2178050" cy="647700"/>
        </p:xfrm>
        <a:graphic>
          <a:graphicData uri="http://schemas.openxmlformats.org/presentationml/2006/ole">
            <p:oleObj spid="_x0000_s740365" name="Equation" r:id="rId7" imgW="1511280" imgH="457200" progId="Equation.DSMT4">
              <p:embed/>
            </p:oleObj>
          </a:graphicData>
        </a:graphic>
      </p:graphicFrame>
      <p:graphicFrame>
        <p:nvGraphicFramePr>
          <p:cNvPr id="40" name="Object 13"/>
          <p:cNvGraphicFramePr>
            <a:graphicFrameLocks noChangeAspect="1"/>
          </p:cNvGraphicFramePr>
          <p:nvPr/>
        </p:nvGraphicFramePr>
        <p:xfrm>
          <a:off x="5340445" y="1777341"/>
          <a:ext cx="2085975" cy="647700"/>
        </p:xfrm>
        <a:graphic>
          <a:graphicData uri="http://schemas.openxmlformats.org/presentationml/2006/ole">
            <p:oleObj spid="_x0000_s740366" name="Equation" r:id="rId8" imgW="1447560" imgH="457200" progId="Equation.DSMT4">
              <p:embed/>
            </p:oleObj>
          </a:graphicData>
        </a:graphic>
      </p:graphicFrame>
      <p:graphicFrame>
        <p:nvGraphicFramePr>
          <p:cNvPr id="41" name="Object 14"/>
          <p:cNvGraphicFramePr>
            <a:graphicFrameLocks noChangeAspect="1"/>
          </p:cNvGraphicFramePr>
          <p:nvPr/>
        </p:nvGraphicFramePr>
        <p:xfrm>
          <a:off x="5337270" y="2563153"/>
          <a:ext cx="2085975" cy="647700"/>
        </p:xfrm>
        <a:graphic>
          <a:graphicData uri="http://schemas.openxmlformats.org/presentationml/2006/ole">
            <p:oleObj spid="_x0000_s740367" name="Equation" r:id="rId9" imgW="1447560" imgH="457200" progId="Equation.DSMT4">
              <p:embed/>
            </p:oleObj>
          </a:graphicData>
        </a:graphic>
      </p:graphicFrame>
      <p:sp>
        <p:nvSpPr>
          <p:cNvPr id="42" name="직사각형 41"/>
          <p:cNvSpPr/>
          <p:nvPr/>
        </p:nvSpPr>
        <p:spPr>
          <a:xfrm>
            <a:off x="857224" y="50004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오차한계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sp>
        <p:nvSpPr>
          <p:cNvPr id="43" name="타원 42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85786" y="203058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85786" y="279633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57356" y="4173722"/>
            <a:ext cx="5072098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2087563" y="4214813"/>
          <a:ext cx="4627562" cy="750887"/>
        </p:xfrm>
        <a:graphic>
          <a:graphicData uri="http://schemas.openxmlformats.org/presentationml/2006/ole">
            <p:oleObj spid="_x0000_s740368" name="Equation" r:id="rId10" imgW="3238200" imgH="533160" progId="Equation.DSMT4">
              <p:embed/>
            </p:oleObj>
          </a:graphicData>
        </a:graphic>
      </p:graphicFrame>
      <p:sp>
        <p:nvSpPr>
          <p:cNvPr id="48" name="직사각형 47"/>
          <p:cNvSpPr/>
          <p:nvPr/>
        </p:nvSpPr>
        <p:spPr>
          <a:xfrm>
            <a:off x="857224" y="3714752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모평균  </a:t>
            </a:r>
            <a:r>
              <a:rPr lang="en-US" altLang="ko-KR" b="1" dirty="0" smtClean="0">
                <a:latin typeface="Symbol" pitchFamily="18" charset="2"/>
              </a:rPr>
              <a:t>m</a:t>
            </a:r>
            <a:r>
              <a:rPr lang="ko-KR" altLang="en-US" b="1" dirty="0" smtClean="0">
                <a:latin typeface="Book Antiqua" pitchFamily="18" charset="0"/>
              </a:rPr>
              <a:t>에 대한 </a:t>
            </a:r>
            <a:r>
              <a:rPr lang="en-US" altLang="ko-KR" b="1" i="1" dirty="0" smtClean="0">
                <a:latin typeface="Book Antiqua" pitchFamily="18" charset="0"/>
              </a:rPr>
              <a:t>100(1 -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en-US" altLang="ko-KR" b="1" i="1" dirty="0" smtClean="0">
                <a:latin typeface="Symbol" pitchFamily="18" charset="2"/>
              </a:rPr>
              <a:t>a</a:t>
            </a:r>
            <a:r>
              <a:rPr lang="en-US" altLang="ko-KR" b="1" i="1" dirty="0" smtClean="0">
                <a:latin typeface="Book Antiqua" pitchFamily="18" charset="0"/>
              </a:rPr>
              <a:t>)% </a:t>
            </a:r>
            <a:r>
              <a:rPr lang="ko-KR" altLang="en-US" b="1" dirty="0" smtClean="0">
                <a:latin typeface="Book Antiqua" pitchFamily="18" charset="0"/>
              </a:rPr>
              <a:t>신뢰구간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00100" y="1245064"/>
          <a:ext cx="7048528" cy="2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  <a:gridCol w="2928958"/>
                <a:gridCol w="2928958"/>
              </a:tblGrid>
              <a:tr h="4176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신뢰구간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/>
                </a:tc>
              </a:tr>
              <a:tr h="4176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하한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상한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90%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95%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99%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2501132" y="2066477"/>
          <a:ext cx="2393950" cy="644525"/>
        </p:xfrm>
        <a:graphic>
          <a:graphicData uri="http://schemas.openxmlformats.org/presentationml/2006/ole">
            <p:oleObj spid="_x0000_s776201" name="Equation" r:id="rId4" imgW="1676160" imgH="457200" progId="Equation.DSMT4">
              <p:embed/>
            </p:oleObj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5438777" y="2066477"/>
          <a:ext cx="2395537" cy="644525"/>
        </p:xfrm>
        <a:graphic>
          <a:graphicData uri="http://schemas.openxmlformats.org/presentationml/2006/ole">
            <p:oleObj spid="_x0000_s776202" name="Equation" r:id="rId5" imgW="1676160" imgH="457200" progId="Equation.DSMT4">
              <p:embed/>
            </p:oleObj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2488341" y="2689705"/>
          <a:ext cx="2284413" cy="644525"/>
        </p:xfrm>
        <a:graphic>
          <a:graphicData uri="http://schemas.openxmlformats.org/presentationml/2006/ole">
            <p:oleObj spid="_x0000_s776203" name="Equation" r:id="rId6" imgW="1600200" imgH="457200" progId="Equation.DSMT4">
              <p:embed/>
            </p:oleObj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5413644" y="2689705"/>
          <a:ext cx="2287588" cy="644525"/>
        </p:xfrm>
        <a:graphic>
          <a:graphicData uri="http://schemas.openxmlformats.org/presentationml/2006/ole">
            <p:oleObj spid="_x0000_s776204" name="Equation" r:id="rId7" imgW="1600200" imgH="457200" progId="Equation.DSMT4">
              <p:embed/>
            </p:oleObj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2477229" y="3323118"/>
          <a:ext cx="2284412" cy="644525"/>
        </p:xfrm>
        <a:graphic>
          <a:graphicData uri="http://schemas.openxmlformats.org/presentationml/2006/ole">
            <p:oleObj spid="_x0000_s776205" name="Equation" r:id="rId8" imgW="1600200" imgH="457200" progId="Equation.DSMT4">
              <p:embed/>
            </p:oleObj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5421492" y="3323118"/>
          <a:ext cx="2287588" cy="644525"/>
        </p:xfrm>
        <a:graphic>
          <a:graphicData uri="http://schemas.openxmlformats.org/presentationml/2006/ole">
            <p:oleObj spid="_x0000_s776206" name="Equation" r:id="rId9" imgW="1600200" imgH="457200" progId="Equation.DSMT4">
              <p:embed/>
            </p:oleObj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57224" y="64291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신뢰구간의 하한과 상한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42" y="49956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어느 두 회사의 신입사원의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토익점수는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모분산이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각각               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정규분포에 따른다고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회사의 신입사원을 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임의로 선정하여 평균을 조사한 결과              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회사의 신입사원의 평균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토익점수의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차에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90%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34" y="207167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2480721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모분산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                                          </a:t>
            </a:r>
            <a:r>
              <a:rPr lang="ko-KR" altLang="en-US" dirty="0" smtClean="0">
                <a:latin typeface="Book Antiqua" pitchFamily="18" charset="0"/>
              </a:rPr>
              <a:t>표본평균의 차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2130436" y="3970338"/>
          <a:ext cx="4084638" cy="357187"/>
        </p:xfrm>
        <a:graphic>
          <a:graphicData uri="http://schemas.openxmlformats.org/presentationml/2006/ole">
            <p:oleObj spid="_x0000_s777225" name="Equation" r:id="rId4" imgW="2705040" imgH="2412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3143248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표준오차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90% </a:t>
            </a:r>
            <a:r>
              <a:rPr lang="ko-KR" altLang="en-US" dirty="0" smtClean="0">
                <a:latin typeface="Book Antiqua" pitchFamily="18" charset="0"/>
              </a:rPr>
              <a:t>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1696109" y="3035300"/>
          <a:ext cx="2835275" cy="625475"/>
        </p:xfrm>
        <a:graphic>
          <a:graphicData uri="http://schemas.openxmlformats.org/presentationml/2006/ole">
            <p:oleObj spid="_x0000_s777226" name="Equation" r:id="rId5" imgW="1981080" imgH="44424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00034" y="4429132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90% </a:t>
            </a:r>
            <a:r>
              <a:rPr lang="ko-KR" altLang="en-US" dirty="0" smtClean="0">
                <a:latin typeface="Book Antiqua" pitchFamily="18" charset="0"/>
              </a:rPr>
              <a:t>신뢰구간은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latin typeface="Book Antiqua" pitchFamily="18" charset="0"/>
              </a:rPr>
              <a:t>(18 – 3.1,  18 + 3.1) = (14.9,  21.1)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777228" name="Object 12"/>
          <p:cNvGraphicFramePr>
            <a:graphicFrameLocks noChangeAspect="1"/>
          </p:cNvGraphicFramePr>
          <p:nvPr/>
        </p:nvGraphicFramePr>
        <p:xfrm>
          <a:off x="6107794" y="775520"/>
          <a:ext cx="1566862" cy="344488"/>
        </p:xfrm>
        <a:graphic>
          <a:graphicData uri="http://schemas.openxmlformats.org/presentationml/2006/ole">
            <p:oleObj spid="_x0000_s777228" name="Equation" r:id="rId6" imgW="1079280" imgH="241200" progId="Equation.DSMT4">
              <p:embed/>
            </p:oleObj>
          </a:graphicData>
        </a:graphic>
      </p:graphicFrame>
      <p:graphicFrame>
        <p:nvGraphicFramePr>
          <p:cNvPr id="777229" name="Object 13"/>
          <p:cNvGraphicFramePr>
            <a:graphicFrameLocks noChangeAspect="1"/>
          </p:cNvGraphicFramePr>
          <p:nvPr/>
        </p:nvGraphicFramePr>
        <p:xfrm>
          <a:off x="3623238" y="1377846"/>
          <a:ext cx="1530350" cy="307975"/>
        </p:xfrm>
        <a:graphic>
          <a:graphicData uri="http://schemas.openxmlformats.org/presentationml/2006/ole">
            <p:oleObj spid="_x0000_s777229" name="Equation" r:id="rId7" imgW="1054080" imgH="215640" progId="Equation.DSMT4">
              <p:embed/>
            </p:oleObj>
          </a:graphicData>
        </a:graphic>
      </p:graphicFrame>
      <p:graphicFrame>
        <p:nvGraphicFramePr>
          <p:cNvPr id="777230" name="Object 14"/>
          <p:cNvGraphicFramePr>
            <a:graphicFrameLocks noChangeAspect="1"/>
          </p:cNvGraphicFramePr>
          <p:nvPr/>
        </p:nvGraphicFramePr>
        <p:xfrm>
          <a:off x="1449276" y="2500306"/>
          <a:ext cx="1566862" cy="344487"/>
        </p:xfrm>
        <a:graphic>
          <a:graphicData uri="http://schemas.openxmlformats.org/presentationml/2006/ole">
            <p:oleObj spid="_x0000_s777230" name="Equation" r:id="rId8" imgW="1079280" imgH="241200" progId="Equation.DSMT4">
              <p:embed/>
            </p:oleObj>
          </a:graphicData>
        </a:graphic>
      </p:graphicFrame>
      <p:graphicFrame>
        <p:nvGraphicFramePr>
          <p:cNvPr id="777231" name="Object 15"/>
          <p:cNvGraphicFramePr>
            <a:graphicFrameLocks noChangeAspect="1"/>
          </p:cNvGraphicFramePr>
          <p:nvPr/>
        </p:nvGraphicFramePr>
        <p:xfrm>
          <a:off x="5431517" y="2539247"/>
          <a:ext cx="2028825" cy="307975"/>
        </p:xfrm>
        <a:graphic>
          <a:graphicData uri="http://schemas.openxmlformats.org/presentationml/2006/ole">
            <p:oleObj spid="_x0000_s777231" name="Equation" r:id="rId9" imgW="13968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21044" y="4602830"/>
            <a:ext cx="1146174" cy="1143008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01814" y="4071942"/>
            <a:ext cx="1714512" cy="1785950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5275280" y="2360612"/>
          <a:ext cx="1725612" cy="996950"/>
        </p:xfrm>
        <a:graphic>
          <a:graphicData uri="http://schemas.openxmlformats.org/presentationml/2006/ole">
            <p:oleObj spid="_x0000_s739335" name="Equation" r:id="rId4" imgW="1206360" imgH="711000" progId="Equation.DSMT4">
              <p:embed/>
            </p:oleObj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714348" y="571480"/>
            <a:ext cx="692948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표본평균의 차에 대한 구간추정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모분산이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알려지지 않은 경우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1746" y="1989966"/>
            <a:ext cx="1714512" cy="1785950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785786" y="2520854"/>
          <a:ext cx="1373187" cy="366712"/>
        </p:xfrm>
        <a:graphic>
          <a:graphicData uri="http://schemas.openxmlformats.org/presentationml/2006/ole">
            <p:oleObj spid="_x0000_s739337" name="Equation" r:id="rId5" imgW="1028520" imgH="279360" progId="Equation.DSMT4">
              <p:embed/>
            </p:oleObj>
          </a:graphicData>
        </a:graphic>
      </p:graphicFrame>
      <p:sp>
        <p:nvSpPr>
          <p:cNvPr id="28" name="타원 27"/>
          <p:cNvSpPr/>
          <p:nvPr/>
        </p:nvSpPr>
        <p:spPr>
          <a:xfrm>
            <a:off x="3997330" y="2214554"/>
            <a:ext cx="1146174" cy="1143008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AutoShape 276"/>
          <p:cNvSpPr>
            <a:spLocks noChangeArrowheads="1"/>
          </p:cNvSpPr>
          <p:nvPr/>
        </p:nvSpPr>
        <p:spPr bwMode="auto">
          <a:xfrm>
            <a:off x="2643174" y="2714620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5310205" y="4718053"/>
          <a:ext cx="1762125" cy="1031875"/>
        </p:xfrm>
        <a:graphic>
          <a:graphicData uri="http://schemas.openxmlformats.org/presentationml/2006/ole">
            <p:oleObj spid="_x0000_s739338" name="Equation" r:id="rId6" imgW="1231560" imgH="736560" progId="Equation.DSMT4">
              <p:embed/>
            </p:oleObj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817563" y="4704610"/>
          <a:ext cx="1355725" cy="366712"/>
        </p:xfrm>
        <a:graphic>
          <a:graphicData uri="http://schemas.openxmlformats.org/presentationml/2006/ole">
            <p:oleObj spid="_x0000_s739339" name="Equation" r:id="rId7" imgW="1015920" imgH="279360" progId="Equation.DSMT4">
              <p:embed/>
            </p:oleObj>
          </a:graphicData>
        </a:graphic>
      </p:graphicFrame>
      <p:sp>
        <p:nvSpPr>
          <p:cNvPr id="32" name="AutoShape 276"/>
          <p:cNvSpPr>
            <a:spLocks noChangeArrowheads="1"/>
          </p:cNvSpPr>
          <p:nvPr/>
        </p:nvSpPr>
        <p:spPr bwMode="auto">
          <a:xfrm>
            <a:off x="2643174" y="4978502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43174" y="23574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3174" y="46313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348" y="133488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mtClean="0">
                <a:latin typeface="Book Antiqua" pitchFamily="18" charset="0"/>
              </a:rPr>
              <a:t>                       이 미지이고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독립인 두 정규모집단인 경우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36" name="Object 9"/>
          <p:cNvGraphicFramePr>
            <a:graphicFrameLocks noChangeAspect="1"/>
          </p:cNvGraphicFramePr>
          <p:nvPr/>
        </p:nvGraphicFramePr>
        <p:xfrm>
          <a:off x="1068372" y="1347788"/>
          <a:ext cx="1217612" cy="338137"/>
        </p:xfrm>
        <a:graphic>
          <a:graphicData uri="http://schemas.openxmlformats.org/presentationml/2006/ole">
            <p:oleObj spid="_x0000_s739340" name="Equation" r:id="rId8" imgW="850680" imgH="241200" progId="Equation.DSMT4">
              <p:embed/>
            </p:oleObj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857224" y="2890736"/>
          <a:ext cx="400050" cy="338138"/>
        </p:xfrm>
        <a:graphic>
          <a:graphicData uri="http://schemas.openxmlformats.org/presentationml/2006/ole">
            <p:oleObj spid="_x0000_s739341" name="Equation" r:id="rId9" imgW="279360" imgH="2412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84072" y="29010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미지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39" name="Object 8"/>
          <p:cNvGraphicFramePr>
            <a:graphicFrameLocks noChangeAspect="1"/>
          </p:cNvGraphicFramePr>
          <p:nvPr/>
        </p:nvGraphicFramePr>
        <p:xfrm>
          <a:off x="857224" y="5072639"/>
          <a:ext cx="400050" cy="338138"/>
        </p:xfrm>
        <a:graphic>
          <a:graphicData uri="http://schemas.openxmlformats.org/presentationml/2006/ole">
            <p:oleObj spid="_x0000_s739342" name="Equation" r:id="rId10" imgW="279360" imgH="241200" progId="Equation.DSMT4">
              <p:embed/>
            </p:oleObj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184072" y="508291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미지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96654" y="3571876"/>
            <a:ext cx="3490188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5507059" y="3612492"/>
          <a:ext cx="3052762" cy="641350"/>
        </p:xfrm>
        <a:graphic>
          <a:graphicData uri="http://schemas.openxmlformats.org/presentationml/2006/ole">
            <p:oleObj spid="_x0000_s739343" name="Equation" r:id="rId11" imgW="21333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5326996" y="1142984"/>
            <a:ext cx="285752" cy="2857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9127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373188" y="669925"/>
          <a:ext cx="6192837" cy="908050"/>
        </p:xfrm>
        <a:graphic>
          <a:graphicData uri="http://schemas.openxmlformats.org/presentationml/2006/ole">
            <p:oleObj spid="_x0000_s738310" name="Equation" r:id="rId4" imgW="4330440" imgH="647640" progId="Equation.DSMT4">
              <p:embed/>
            </p:oleObj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57818" y="4586382"/>
            <a:ext cx="2214578" cy="704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822325" y="3777511"/>
          <a:ext cx="7504113" cy="1533525"/>
        </p:xfrm>
        <a:graphic>
          <a:graphicData uri="http://schemas.openxmlformats.org/presentationml/2006/ole">
            <p:oleObj spid="_x0000_s738311" name="Equation" r:id="rId5" imgW="5244840" imgH="109188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335756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양쪽 꼬리확률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에 대한 중심확률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7762" y="5525350"/>
            <a:ext cx="5133262" cy="392112"/>
            <a:chOff x="-632700" y="5639473"/>
            <a:chExt cx="5133262" cy="392112"/>
          </a:xfrm>
        </p:grpSpPr>
        <p:sp>
          <p:nvSpPr>
            <p:cNvPr id="20" name="TextBox 19"/>
            <p:cNvSpPr txBox="1"/>
            <p:nvPr/>
          </p:nvSpPr>
          <p:spPr>
            <a:xfrm>
              <a:off x="1030922" y="5643578"/>
              <a:ext cx="3469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</a:rPr>
                <a:t>100(1 -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latin typeface="Symbol" pitchFamily="18" charset="2"/>
                </a:rPr>
                <a:t>a</a:t>
              </a:r>
              <a:r>
                <a:rPr lang="en-US" altLang="ko-KR" i="1" dirty="0" smtClean="0">
                  <a:latin typeface="Book Antiqua" pitchFamily="18" charset="0"/>
                </a:rPr>
                <a:t>)%</a:t>
              </a:r>
              <a:r>
                <a:rPr lang="ko-KR" altLang="en-US" dirty="0" smtClean="0">
                  <a:latin typeface="Book Antiqua" pitchFamily="18" charset="0"/>
                </a:rPr>
                <a:t>의 오차한계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21" name="Object 7"/>
            <p:cNvGraphicFramePr>
              <a:graphicFrameLocks noChangeAspect="1"/>
            </p:cNvGraphicFramePr>
            <p:nvPr/>
          </p:nvGraphicFramePr>
          <p:xfrm>
            <a:off x="-632700" y="5639473"/>
            <a:ext cx="1762125" cy="392112"/>
          </p:xfrm>
          <a:graphic>
            <a:graphicData uri="http://schemas.openxmlformats.org/presentationml/2006/ole">
              <p:oleObj spid="_x0000_s738312" name="Equation" r:id="rId6" imgW="1231560" imgH="279360" progId="Equation.DSMT4">
                <p:embed/>
              </p:oleObj>
            </a:graphicData>
          </a:graphic>
        </p:graphicFrame>
      </p:grpSp>
      <p:cxnSp>
        <p:nvCxnSpPr>
          <p:cNvPr id="22" name="직선 화살표 연결선 21"/>
          <p:cNvCxnSpPr/>
          <p:nvPr/>
        </p:nvCxnSpPr>
        <p:spPr>
          <a:xfrm rot="5400000">
            <a:off x="6287306" y="5438744"/>
            <a:ext cx="285752" cy="1588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6200000" flipV="1">
            <a:off x="6903289" y="4366931"/>
            <a:ext cx="316574" cy="1634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259308" y="3922892"/>
            <a:ext cx="2098774" cy="369332"/>
            <a:chOff x="4643438" y="4143380"/>
            <a:chExt cx="2098774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4643438" y="41433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표준오차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26" name="Object 7"/>
            <p:cNvGraphicFramePr>
              <a:graphicFrameLocks noChangeAspect="1"/>
            </p:cNvGraphicFramePr>
            <p:nvPr/>
          </p:nvGraphicFramePr>
          <p:xfrm>
            <a:off x="5705575" y="4173553"/>
            <a:ext cx="1036637" cy="338137"/>
          </p:xfrm>
          <a:graphic>
            <a:graphicData uri="http://schemas.openxmlformats.org/presentationml/2006/ole">
              <p:oleObj spid="_x0000_s738313" name="Equation" r:id="rId7" imgW="723600" imgH="241200" progId="Equation.DSMT4">
                <p:embed/>
              </p:oleObj>
            </a:graphicData>
          </a:graphic>
        </p:graphicFrame>
      </p:grpSp>
      <p:sp>
        <p:nvSpPr>
          <p:cNvPr id="31" name="직사각형 30"/>
          <p:cNvSpPr/>
          <p:nvPr/>
        </p:nvSpPr>
        <p:spPr>
          <a:xfrm>
            <a:off x="4868026" y="2285992"/>
            <a:ext cx="3347312" cy="10715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86446" y="17859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Symbol" pitchFamily="18" charset="2"/>
              </a:rPr>
              <a:t>s</a:t>
            </a:r>
            <a:r>
              <a:rPr lang="ko-KR" altLang="en-US" dirty="0" smtClean="0">
                <a:latin typeface="Book Antiqua" pitchFamily="18" charset="0"/>
              </a:rPr>
              <a:t>를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p</a:t>
            </a:r>
            <a:r>
              <a:rPr lang="ko-KR" altLang="en-US" dirty="0" smtClean="0">
                <a:latin typeface="Book Antiqua" pitchFamily="18" charset="0"/>
              </a:rPr>
              <a:t>로 대치</a:t>
            </a:r>
            <a:endParaRPr lang="ko-KR" altLang="en-US" dirty="0">
              <a:latin typeface="Book Antiqua" pitchFamily="18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5393537" y="1964521"/>
            <a:ext cx="500066" cy="1588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8316" name="Object 12"/>
          <p:cNvGraphicFramePr>
            <a:graphicFrameLocks noChangeAspect="1"/>
          </p:cNvGraphicFramePr>
          <p:nvPr/>
        </p:nvGraphicFramePr>
        <p:xfrm>
          <a:off x="4983180" y="2357440"/>
          <a:ext cx="2941637" cy="908050"/>
        </p:xfrm>
        <a:graphic>
          <a:graphicData uri="http://schemas.openxmlformats.org/presentationml/2006/ole">
            <p:oleObj spid="_x0000_s738316" name="Equation" r:id="rId8" imgW="205740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472" y="979560"/>
            <a:ext cx="7715304" cy="2357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53448" y="1187701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90%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023925" y="1184275"/>
          <a:ext cx="1762125" cy="392113"/>
        </p:xfrm>
        <a:graphic>
          <a:graphicData uri="http://schemas.openxmlformats.org/presentationml/2006/ole">
            <p:oleObj spid="_x0000_s737284" name="Equation" r:id="rId5" imgW="1231560" imgH="27936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53448" y="1938596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95%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023925" y="1935163"/>
          <a:ext cx="1762125" cy="392112"/>
        </p:xfrm>
        <a:graphic>
          <a:graphicData uri="http://schemas.openxmlformats.org/presentationml/2006/ole">
            <p:oleObj spid="_x0000_s737285" name="Equation" r:id="rId6" imgW="1231560" imgH="27936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53448" y="2724414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99%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014131" y="2720975"/>
          <a:ext cx="1762125" cy="392113"/>
        </p:xfrm>
        <a:graphic>
          <a:graphicData uri="http://schemas.openxmlformats.org/presentationml/2006/ole">
            <p:oleObj spid="_x0000_s737286" name="Equation" r:id="rId7" imgW="1231560" imgH="279360" progId="Equation.DSMT4">
              <p:embed/>
            </p:oleObj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5371286" y="1022350"/>
          <a:ext cx="2782888" cy="630238"/>
        </p:xfrm>
        <a:graphic>
          <a:graphicData uri="http://schemas.openxmlformats.org/presentationml/2006/ole">
            <p:oleObj spid="_x0000_s737287" name="Equation" r:id="rId8" imgW="1930320" imgH="444240" progId="Equation.DSMT4">
              <p:embed/>
            </p:oleObj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5295086" y="1785938"/>
          <a:ext cx="2835275" cy="630237"/>
        </p:xfrm>
        <a:graphic>
          <a:graphicData uri="http://schemas.openxmlformats.org/presentationml/2006/ole">
            <p:oleObj spid="_x0000_s737288" name="Equation" r:id="rId9" imgW="1968480" imgH="444240" progId="Equation.DSMT4">
              <p:embed/>
            </p:oleObj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5291911" y="2571750"/>
          <a:ext cx="2836863" cy="630238"/>
        </p:xfrm>
        <a:graphic>
          <a:graphicData uri="http://schemas.openxmlformats.org/presentationml/2006/ole">
            <p:oleObj spid="_x0000_s737289" name="Equation" r:id="rId10" imgW="1968480" imgH="444240" progId="Equation.DSMT4">
              <p:embed/>
            </p:oleObj>
          </a:graphicData>
        </a:graphic>
      </p:graphicFrame>
      <p:sp>
        <p:nvSpPr>
          <p:cNvPr id="22" name="직사각형 21"/>
          <p:cNvSpPr/>
          <p:nvPr/>
        </p:nvSpPr>
        <p:spPr>
          <a:xfrm>
            <a:off x="857224" y="50004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오차한계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85786" y="203058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5786" y="279633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71538" y="4173722"/>
            <a:ext cx="6715172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208088" y="4232275"/>
          <a:ext cx="6388100" cy="714375"/>
        </p:xfrm>
        <a:graphic>
          <a:graphicData uri="http://schemas.openxmlformats.org/presentationml/2006/ole">
            <p:oleObj spid="_x0000_s737290" name="Equation" r:id="rId11" imgW="4470120" imgH="507960" progId="Equation.DSMT4">
              <p:embed/>
            </p:oleObj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57224" y="3714752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모평균  </a:t>
            </a:r>
            <a:r>
              <a:rPr lang="en-US" altLang="ko-KR" b="1" dirty="0" smtClean="0">
                <a:latin typeface="Symbol" pitchFamily="18" charset="2"/>
              </a:rPr>
              <a:t>m</a:t>
            </a:r>
            <a:r>
              <a:rPr lang="ko-KR" altLang="en-US" b="1" dirty="0" smtClean="0">
                <a:latin typeface="Book Antiqua" pitchFamily="18" charset="0"/>
              </a:rPr>
              <a:t>에 대한 </a:t>
            </a:r>
            <a:r>
              <a:rPr lang="en-US" altLang="ko-KR" b="1" i="1" dirty="0" smtClean="0">
                <a:latin typeface="Book Antiqua" pitchFamily="18" charset="0"/>
              </a:rPr>
              <a:t>100(1 -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en-US" altLang="ko-KR" b="1" i="1" dirty="0" smtClean="0">
                <a:latin typeface="Symbol" pitchFamily="18" charset="2"/>
              </a:rPr>
              <a:t>a</a:t>
            </a:r>
            <a:r>
              <a:rPr lang="en-US" altLang="ko-KR" b="1" i="1" dirty="0" smtClean="0">
                <a:latin typeface="Book Antiqua" pitchFamily="18" charset="0"/>
              </a:rPr>
              <a:t>)% </a:t>
            </a:r>
            <a:r>
              <a:rPr lang="ko-KR" altLang="en-US" b="1" dirty="0" smtClean="0">
                <a:latin typeface="Book Antiqua" pitchFamily="18" charset="0"/>
              </a:rPr>
              <a:t>신뢰구간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1245064"/>
          <a:ext cx="8143932" cy="2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  <a:gridCol w="3476660"/>
                <a:gridCol w="3476660"/>
              </a:tblGrid>
              <a:tr h="4176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신뢰구간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/>
                </a:tc>
              </a:tr>
              <a:tr h="4176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하한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상한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90%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95%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99%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25653" y="2075343"/>
          <a:ext cx="2974975" cy="625475"/>
        </p:xfrm>
        <a:graphic>
          <a:graphicData uri="http://schemas.openxmlformats.org/presentationml/2006/ole">
            <p:oleObj spid="_x0000_s778242" name="Equation" r:id="rId5" imgW="2082600" imgH="4442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54677" y="2075343"/>
          <a:ext cx="2974975" cy="625475"/>
        </p:xfrm>
        <a:graphic>
          <a:graphicData uri="http://schemas.openxmlformats.org/presentationml/2006/ole">
            <p:oleObj spid="_x0000_s778243" name="Equation" r:id="rId6" imgW="2082600" imgH="4442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25654" y="2699230"/>
          <a:ext cx="3046412" cy="625475"/>
        </p:xfrm>
        <a:graphic>
          <a:graphicData uri="http://schemas.openxmlformats.org/presentationml/2006/ole">
            <p:oleObj spid="_x0000_s778244" name="Equation" r:id="rId7" imgW="2133360" imgH="4442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52251" y="2699230"/>
          <a:ext cx="3049588" cy="625475"/>
        </p:xfrm>
        <a:graphic>
          <a:graphicData uri="http://schemas.openxmlformats.org/presentationml/2006/ole">
            <p:oleObj spid="_x0000_s778245" name="Equation" r:id="rId8" imgW="2133360" imgH="44424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024815" y="3332643"/>
          <a:ext cx="3046413" cy="625475"/>
        </p:xfrm>
        <a:graphic>
          <a:graphicData uri="http://schemas.openxmlformats.org/presentationml/2006/ole">
            <p:oleObj spid="_x0000_s778246" name="Equation" r:id="rId9" imgW="2133360" imgH="4442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460189" y="3332643"/>
          <a:ext cx="3051175" cy="625475"/>
        </p:xfrm>
        <a:graphic>
          <a:graphicData uri="http://schemas.openxmlformats.org/presentationml/2006/ole">
            <p:oleObj spid="_x0000_s778247" name="Equation" r:id="rId10" imgW="2133360" imgH="444240" progId="Equation.DSMT4">
              <p:embed/>
            </p:oleObj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57224" y="64291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신뢰구간의 하한과 상한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499562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7]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어느 대학에 재학중인 남학생과 여학생의 몸무게는 각각 동일한 분산을 갖는 정규분포를 이룬다고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두 그룹에서 임의로 표본을 선정하여 다음 결과를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남학생과 여학생의 평균 몸무게 차에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남학생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: 67  66  69  72  75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여학생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: 46  47  53  49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64318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052225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표본으로 선정된 남학생과 여학생 각각의 표본평균은                              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따라서 두 그룹의 평균 몸무게의 차에 대한 </a:t>
            </a:r>
            <a:r>
              <a:rPr lang="ko-KR" altLang="en-US" dirty="0" err="1" smtClean="0">
                <a:latin typeface="Book Antiqua" pitchFamily="18" charset="0"/>
              </a:rPr>
              <a:t>추정값은</a:t>
            </a:r>
            <a:r>
              <a:rPr lang="ko-KR" altLang="en-US" dirty="0" smtClean="0">
                <a:latin typeface="Book Antiqua" pitchFamily="18" charset="0"/>
              </a:rPr>
              <a:t>                     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또한 두 표본의 표본분산을 구하면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5786365" y="3376435"/>
          <a:ext cx="1235075" cy="307975"/>
        </p:xfrm>
        <a:graphic>
          <a:graphicData uri="http://schemas.openxmlformats.org/presentationml/2006/ole">
            <p:oleObj spid="_x0000_s779271" name="Equation" r:id="rId5" imgW="850680" imgH="215640" progId="Equation.DSMT4">
              <p:embed/>
            </p:oleObj>
          </a:graphicData>
        </a:graphic>
      </p:graphicFrame>
      <p:graphicFrame>
        <p:nvGraphicFramePr>
          <p:cNvPr id="779272" name="Object 8"/>
          <p:cNvGraphicFramePr>
            <a:graphicFrameLocks noChangeAspect="1"/>
          </p:cNvGraphicFramePr>
          <p:nvPr/>
        </p:nvGraphicFramePr>
        <p:xfrm>
          <a:off x="5929322" y="3121025"/>
          <a:ext cx="1771650" cy="307975"/>
        </p:xfrm>
        <a:graphic>
          <a:graphicData uri="http://schemas.openxmlformats.org/presentationml/2006/ole">
            <p:oleObj spid="_x0000_s779272" name="Equation" r:id="rId6" imgW="1218960" imgH="215640" progId="Equation.DSMT4">
              <p:embed/>
            </p:oleObj>
          </a:graphicData>
        </a:graphic>
      </p:graphicFrame>
      <p:graphicFrame>
        <p:nvGraphicFramePr>
          <p:cNvPr id="779273" name="Object 9"/>
          <p:cNvGraphicFramePr>
            <a:graphicFrameLocks noChangeAspect="1"/>
          </p:cNvGraphicFramePr>
          <p:nvPr/>
        </p:nvGraphicFramePr>
        <p:xfrm>
          <a:off x="1870093" y="4016375"/>
          <a:ext cx="5345113" cy="561975"/>
        </p:xfrm>
        <a:graphic>
          <a:graphicData uri="http://schemas.openxmlformats.org/presentationml/2006/ole">
            <p:oleObj spid="_x0000_s779273" name="Equation" r:id="rId7" imgW="3682800" imgH="39348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472024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합동표본분산과 합동표본표준편차는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779274" name="Object 10"/>
          <p:cNvGraphicFramePr>
            <a:graphicFrameLocks noChangeAspect="1"/>
          </p:cNvGraphicFramePr>
          <p:nvPr/>
        </p:nvGraphicFramePr>
        <p:xfrm>
          <a:off x="1995488" y="5224479"/>
          <a:ext cx="5087937" cy="561975"/>
        </p:xfrm>
        <a:graphic>
          <a:graphicData uri="http://schemas.openxmlformats.org/presentationml/2006/ole">
            <p:oleObj spid="_x0000_s779274" name="Equation" r:id="rId8" imgW="35049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550932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일반적으로 </a:t>
            </a:r>
            <a:r>
              <a:rPr lang="ko-KR" altLang="en-US" dirty="0" err="1" smtClean="0">
                <a:latin typeface="Book Antiqua" pitchFamily="18" charset="0"/>
              </a:rPr>
              <a:t>모수는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q</a:t>
            </a:r>
            <a:r>
              <a:rPr lang="ko-KR" altLang="en-US" dirty="0" smtClean="0">
                <a:latin typeface="Book Antiqua" pitchFamily="18" charset="0"/>
              </a:rPr>
              <a:t>로 표시하며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모수에</a:t>
            </a:r>
            <a:r>
              <a:rPr lang="ko-KR" altLang="en-US" dirty="0" smtClean="0">
                <a:latin typeface="Book Antiqua" pitchFamily="18" charset="0"/>
              </a:rPr>
              <a:t> 대한 정보를 추론하기 위하여 추출한 표본으로부터 설정한 </a:t>
            </a:r>
            <a:r>
              <a:rPr lang="ko-KR" altLang="en-US" dirty="0" err="1" smtClean="0">
                <a:latin typeface="Book Antiqua" pitchFamily="18" charset="0"/>
              </a:rPr>
              <a:t>추정량은</a:t>
            </a:r>
            <a:r>
              <a:rPr lang="ko-KR" altLang="en-US" dirty="0" smtClean="0">
                <a:latin typeface="Book Antiqua" pitchFamily="18" charset="0"/>
              </a:rPr>
              <a:t>    </a:t>
            </a:r>
            <a:r>
              <a:rPr lang="ko-KR" altLang="en-US" dirty="0" err="1" smtClean="0">
                <a:latin typeface="Book Antiqua" pitchFamily="18" charset="0"/>
              </a:rPr>
              <a:t>로</a:t>
            </a:r>
            <a:r>
              <a:rPr lang="ko-KR" altLang="en-US" dirty="0" smtClean="0">
                <a:latin typeface="Book Antiqua" pitchFamily="18" charset="0"/>
              </a:rPr>
              <a:t> 나타낸다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그러면 </a:t>
            </a:r>
            <a:r>
              <a:rPr lang="ko-KR" altLang="en-US" dirty="0" err="1" smtClean="0">
                <a:latin typeface="Book Antiqua" pitchFamily="18" charset="0"/>
              </a:rPr>
              <a:t>추정량은</a:t>
            </a:r>
            <a:r>
              <a:rPr lang="ko-KR" altLang="en-US" dirty="0" smtClean="0">
                <a:latin typeface="Book Antiqua" pitchFamily="18" charset="0"/>
              </a:rPr>
              <a:t> 표본으로 선정된 자료에 기초하여 </a:t>
            </a:r>
            <a:r>
              <a:rPr lang="ko-KR" altLang="en-US" dirty="0" err="1" smtClean="0">
                <a:latin typeface="Book Antiqua" pitchFamily="18" charset="0"/>
              </a:rPr>
              <a:t>모수의</a:t>
            </a:r>
            <a:r>
              <a:rPr lang="ko-KR" altLang="en-US" dirty="0" smtClean="0">
                <a:latin typeface="Book Antiqua" pitchFamily="18" charset="0"/>
              </a:rPr>
              <a:t> 참값을 추론하기 위한 규칙 또는 함수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 이며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선정된 표본의 </a:t>
            </a:r>
            <a:r>
              <a:rPr lang="ko-KR" altLang="en-US" dirty="0" err="1" smtClean="0">
                <a:latin typeface="Book Antiqua" pitchFamily="18" charset="0"/>
              </a:rPr>
              <a:t>관찰값에</a:t>
            </a:r>
            <a:r>
              <a:rPr lang="ko-KR" altLang="en-US" dirty="0" smtClean="0">
                <a:latin typeface="Book Antiqua" pitchFamily="18" charset="0"/>
              </a:rPr>
              <a:t> 의해 수치적으로 측정 가능한 값이다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5" name="Object 1"/>
          <p:cNvGraphicFramePr>
            <a:graphicFrameLocks noChangeAspect="1"/>
          </p:cNvGraphicFramePr>
          <p:nvPr/>
        </p:nvGraphicFramePr>
        <p:xfrm>
          <a:off x="4225086" y="1159049"/>
          <a:ext cx="214312" cy="274638"/>
        </p:xfrm>
        <a:graphic>
          <a:graphicData uri="http://schemas.openxmlformats.org/presentationml/2006/ole">
            <p:oleObj spid="_x0000_s699398" name="Equation" r:id="rId5" imgW="164880" imgH="215640" progId="Equation.DSMT4">
              <p:embed/>
            </p:oleObj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3213100" y="1798638"/>
          <a:ext cx="1646238" cy="323850"/>
        </p:xfrm>
        <a:graphic>
          <a:graphicData uri="http://schemas.openxmlformats.org/presentationml/2006/ole">
            <p:oleObj spid="_x0000_s699399" name="Equation" r:id="rId6" imgW="1269720" imgH="253800" progId="Equation.DSMT4">
              <p:embed/>
            </p:oleObj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5104" y="3116173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1367" y="3108235"/>
            <a:ext cx="7816877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점추정</a:t>
            </a:r>
            <a:r>
              <a:rPr lang="en-US" altLang="ko-KR" sz="2400" dirty="0" smtClean="0">
                <a:latin typeface="Book Antiqua" pitchFamily="18" charset="0"/>
              </a:rPr>
              <a:t>(point estimate)</a:t>
            </a:r>
            <a:r>
              <a:rPr lang="ko-KR" altLang="en-US" sz="2400" dirty="0" smtClean="0">
                <a:latin typeface="Book Antiqua" pitchFamily="18" charset="0"/>
              </a:rPr>
              <a:t>은 </a:t>
            </a:r>
            <a:r>
              <a:rPr lang="ko-KR" altLang="en-US" sz="2400" dirty="0" smtClean="0"/>
              <a:t>모수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참값에 대하여 최적의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추정값</a:t>
            </a:r>
            <a:r>
              <a:rPr lang="ko-KR" altLang="en-US" sz="2400" dirty="0" smtClean="0"/>
              <a:t>   </a:t>
            </a:r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구하는 과정을 의미한다</a:t>
            </a:r>
            <a:r>
              <a:rPr lang="en-US" altLang="ko-KR" sz="2400" dirty="0" smtClean="0"/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1928794" y="3608301"/>
          <a:ext cx="285752" cy="433642"/>
        </p:xfrm>
        <a:graphic>
          <a:graphicData uri="http://schemas.openxmlformats.org/presentationml/2006/ole">
            <p:oleObj spid="_x0000_s699400" name="Equation" r:id="rId7" imgW="139680" imgH="21564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4348" y="4505934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err="1" smtClean="0">
                <a:latin typeface="Book Antiqua" pitchFamily="18" charset="0"/>
              </a:rPr>
              <a:t>추정량</a:t>
            </a:r>
            <a:r>
              <a:rPr lang="ko-KR" altLang="en-US" dirty="0" smtClean="0">
                <a:latin typeface="Book Antiqua" pitchFamily="18" charset="0"/>
              </a:rPr>
              <a:t>     의 선정에 따라 </a:t>
            </a:r>
            <a:r>
              <a:rPr lang="ko-KR" altLang="en-US" dirty="0" err="1" smtClean="0">
                <a:latin typeface="Book Antiqua" pitchFamily="18" charset="0"/>
              </a:rPr>
              <a:t>모수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q</a:t>
            </a:r>
            <a:r>
              <a:rPr lang="ko-KR" altLang="en-US" dirty="0" smtClean="0">
                <a:latin typeface="Book Antiqua" pitchFamily="18" charset="0"/>
              </a:rPr>
              <a:t>의 추정값은 다양하게 나타나므로 최적의 </a:t>
            </a:r>
            <a:r>
              <a:rPr lang="ko-KR" altLang="en-US" dirty="0" err="1" smtClean="0">
                <a:latin typeface="Book Antiqua" pitchFamily="18" charset="0"/>
              </a:rPr>
              <a:t>추정량을</a:t>
            </a:r>
            <a:r>
              <a:rPr lang="ko-KR" altLang="en-US" dirty="0" smtClean="0">
                <a:latin typeface="Book Antiqua" pitchFamily="18" charset="0"/>
              </a:rPr>
              <a:t> 선택해야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699402" name="Object 10"/>
          <p:cNvGraphicFramePr>
            <a:graphicFrameLocks noChangeAspect="1"/>
          </p:cNvGraphicFramePr>
          <p:nvPr/>
        </p:nvGraphicFramePr>
        <p:xfrm>
          <a:off x="1571604" y="4812595"/>
          <a:ext cx="214312" cy="274638"/>
        </p:xfrm>
        <a:graphic>
          <a:graphicData uri="http://schemas.openxmlformats.org/presentationml/2006/ole">
            <p:oleObj spid="_x0000_s699402" name="Equation" r:id="rId8" imgW="1648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349501" y="1796941"/>
          <a:ext cx="4008450" cy="339315"/>
        </p:xfrm>
        <a:graphic>
          <a:graphicData uri="http://schemas.openxmlformats.org/presentationml/2006/ole">
            <p:oleObj spid="_x0000_s780290" name="Equation" r:id="rId5" imgW="2793960" imgH="2412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734986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표준오차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err="1" smtClean="0">
                <a:latin typeface="Book Antiqua" pitchFamily="18" charset="0"/>
              </a:rPr>
              <a:t>임계값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(7) = 2.365</a:t>
            </a: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88200" y="642918"/>
          <a:ext cx="3143250" cy="625475"/>
        </p:xfrm>
        <a:graphic>
          <a:graphicData uri="http://schemas.openxmlformats.org/presentationml/2006/ole">
            <p:oleObj spid="_x0000_s780291" name="Equation" r:id="rId6" imgW="2197080" imgH="4442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500306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신뢰구간은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latin typeface="Book Antiqua" pitchFamily="18" charset="0"/>
              </a:rPr>
              <a:t>(21.05 – 5.47,  21.05 + 5.47) = (14.48,  26.52)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14348" y="1285860"/>
            <a:ext cx="264320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모비율의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구간추정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7572396" y="2878044"/>
          <a:ext cx="717550" cy="642937"/>
        </p:xfrm>
        <a:graphic>
          <a:graphicData uri="http://schemas.openxmlformats.org/presentationml/2006/ole">
            <p:oleObj spid="_x0000_s803841" name="Equation" r:id="rId4" imgW="431640" imgH="393480" progId="Equation.DSMT4">
              <p:embed/>
            </p:oleObj>
          </a:graphicData>
        </a:graphic>
      </p:graphicFrame>
      <p:sp>
        <p:nvSpPr>
          <p:cNvPr id="9" name="타원 8"/>
          <p:cNvSpPr/>
          <p:nvPr/>
        </p:nvSpPr>
        <p:spPr>
          <a:xfrm>
            <a:off x="857224" y="2092226"/>
            <a:ext cx="1785950" cy="1785950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214414" y="2806606"/>
          <a:ext cx="1085850" cy="333375"/>
        </p:xfrm>
        <a:graphic>
          <a:graphicData uri="http://schemas.openxmlformats.org/presentationml/2006/ole">
            <p:oleObj spid="_x0000_s803842" name="Equation" r:id="rId5" imgW="812520" imgH="253800" progId="Equation.DSMT4">
              <p:embed/>
            </p:oleObj>
          </a:graphicData>
        </a:graphic>
      </p:graphicFrame>
      <p:sp>
        <p:nvSpPr>
          <p:cNvPr id="11" name="타원 10"/>
          <p:cNvSpPr/>
          <p:nvPr/>
        </p:nvSpPr>
        <p:spPr>
          <a:xfrm>
            <a:off x="4354520" y="2071678"/>
            <a:ext cx="1643074" cy="1714512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647541" y="2490875"/>
          <a:ext cx="1136650" cy="900112"/>
        </p:xfrm>
        <a:graphic>
          <a:graphicData uri="http://schemas.openxmlformats.org/presentationml/2006/ole">
            <p:oleObj spid="_x0000_s803843" name="Equation" r:id="rId6" imgW="850680" imgH="685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54784" y="3030447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표본비율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5" name="AutoShape 276"/>
          <p:cNvSpPr>
            <a:spLocks noChangeArrowheads="1"/>
          </p:cNvSpPr>
          <p:nvPr/>
        </p:nvSpPr>
        <p:spPr bwMode="auto">
          <a:xfrm>
            <a:off x="3000364" y="2784472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6143636" y="2306540"/>
          <a:ext cx="1125537" cy="409575"/>
        </p:xfrm>
        <a:graphic>
          <a:graphicData uri="http://schemas.openxmlformats.org/presentationml/2006/ole">
            <p:oleObj spid="_x0000_s803844" name="Equation" r:id="rId7" imgW="787320" imgH="29196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15206" y="23065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성공의 횟수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71538" y="5000636"/>
            <a:ext cx="6929486" cy="785818"/>
            <a:chOff x="1000100" y="3786190"/>
            <a:chExt cx="6929486" cy="785818"/>
          </a:xfrm>
        </p:grpSpPr>
        <p:sp>
          <p:nvSpPr>
            <p:cNvPr id="26" name="직사각형 25"/>
            <p:cNvSpPr/>
            <p:nvPr/>
          </p:nvSpPr>
          <p:spPr>
            <a:xfrm>
              <a:off x="5929322" y="3786190"/>
              <a:ext cx="2000264" cy="785818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00100" y="3786190"/>
              <a:ext cx="1643074" cy="785818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03848" name="Object 8"/>
            <p:cNvGraphicFramePr>
              <a:graphicFrameLocks noChangeAspect="1"/>
            </p:cNvGraphicFramePr>
            <p:nvPr/>
          </p:nvGraphicFramePr>
          <p:xfrm>
            <a:off x="1101748" y="3849688"/>
            <a:ext cx="6684962" cy="660400"/>
          </p:xfrm>
          <a:graphic>
            <a:graphicData uri="http://schemas.openxmlformats.org/presentationml/2006/ole">
              <p:oleObj spid="_x0000_s803848" name="Equation" r:id="rId8" imgW="4673520" imgH="469800" progId="Equation.DSMT4">
                <p:embed/>
              </p:oleObj>
            </a:graphicData>
          </a:graphic>
        </p:graphicFrame>
      </p:grpSp>
      <p:sp>
        <p:nvSpPr>
          <p:cNvPr id="25" name="TextBox 24"/>
          <p:cNvSpPr txBox="1"/>
          <p:nvPr/>
        </p:nvSpPr>
        <p:spPr>
          <a:xfrm>
            <a:off x="2928926" y="24083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0034" y="4220182"/>
            <a:ext cx="4643470" cy="369332"/>
            <a:chOff x="500034" y="3505802"/>
            <a:chExt cx="4643470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00034" y="3505802"/>
              <a:ext cx="464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표본의 크기 </a:t>
              </a:r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이 충분히 크면            이므로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803849" name="Object 27"/>
            <p:cNvGraphicFramePr>
              <a:graphicFrameLocks noChangeAspect="1"/>
            </p:cNvGraphicFramePr>
            <p:nvPr/>
          </p:nvGraphicFramePr>
          <p:xfrm>
            <a:off x="3571875" y="3513133"/>
            <a:ext cx="612775" cy="354012"/>
          </p:xfrm>
          <a:graphic>
            <a:graphicData uri="http://schemas.openxmlformats.org/presentationml/2006/ole">
              <p:oleObj spid="_x0000_s803849" name="Equation" r:id="rId9" imgW="368280" imgH="215640" progId="Equation.DSMT4">
                <p:embed/>
              </p:oleObj>
            </a:graphicData>
          </a:graphic>
        </p:graphicFrame>
      </p:grpSp>
      <p:sp>
        <p:nvSpPr>
          <p:cNvPr id="24" name="직사각형 23"/>
          <p:cNvSpPr/>
          <p:nvPr/>
        </p:nvSpPr>
        <p:spPr>
          <a:xfrm>
            <a:off x="933802" y="540658"/>
            <a:ext cx="3781805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8.3 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모비율과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모분산의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 구간추정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3844" y="1153258"/>
            <a:ext cx="846982" cy="704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034" y="57148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양쪽 꼬리확률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에 대한 중심확률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81953" y="2208385"/>
            <a:ext cx="3919071" cy="369715"/>
            <a:chOff x="581491" y="5643578"/>
            <a:chExt cx="3919071" cy="369715"/>
          </a:xfrm>
        </p:grpSpPr>
        <p:sp>
          <p:nvSpPr>
            <p:cNvPr id="11" name="TextBox 10"/>
            <p:cNvSpPr txBox="1"/>
            <p:nvPr/>
          </p:nvSpPr>
          <p:spPr>
            <a:xfrm>
              <a:off x="1030922" y="5643578"/>
              <a:ext cx="3469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</a:rPr>
                <a:t>100(1 -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latin typeface="Symbol" pitchFamily="18" charset="2"/>
                </a:rPr>
                <a:t>a</a:t>
              </a:r>
              <a:r>
                <a:rPr lang="en-US" altLang="ko-KR" i="1" dirty="0" smtClean="0">
                  <a:latin typeface="Book Antiqua" pitchFamily="18" charset="0"/>
                </a:rPr>
                <a:t>)%</a:t>
              </a:r>
              <a:r>
                <a:rPr lang="ko-KR" altLang="en-US" dirty="0" smtClean="0">
                  <a:latin typeface="Book Antiqua" pitchFamily="18" charset="0"/>
                </a:rPr>
                <a:t>의 오차한계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581491" y="5657693"/>
            <a:ext cx="563562" cy="355600"/>
          </p:xfrm>
          <a:graphic>
            <a:graphicData uri="http://schemas.openxmlformats.org/presentationml/2006/ole">
              <p:oleObj spid="_x0000_s802819" name="Equation" r:id="rId4" imgW="393480" imgH="253800" progId="Equation.DSMT4">
                <p:embed/>
              </p:oleObj>
            </a:graphicData>
          </a:graphic>
        </p:graphicFrame>
      </p:grpSp>
      <p:cxnSp>
        <p:nvCxnSpPr>
          <p:cNvPr id="14" name="직선 화살표 연결선 13"/>
          <p:cNvCxnSpPr/>
          <p:nvPr/>
        </p:nvCxnSpPr>
        <p:spPr>
          <a:xfrm rot="5400000">
            <a:off x="5930116" y="2009720"/>
            <a:ext cx="285752" cy="1588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922666" y="571480"/>
            <a:ext cx="1694134" cy="369332"/>
            <a:chOff x="4643438" y="4143380"/>
            <a:chExt cx="169413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643438" y="41433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표준오차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5700984" y="4190257"/>
            <a:ext cx="636588" cy="303212"/>
          </p:xfrm>
          <a:graphic>
            <a:graphicData uri="http://schemas.openxmlformats.org/presentationml/2006/ole">
              <p:oleObj spid="_x0000_s802820" name="Equation" r:id="rId5" imgW="444240" imgH="215640" progId="Equation.DSMT4">
                <p:embed/>
              </p:oleObj>
            </a:graphicData>
          </a:graphic>
        </p:graphicFrame>
      </p:grpSp>
      <p:graphicFrame>
        <p:nvGraphicFramePr>
          <p:cNvPr id="802817" name="Object 1"/>
          <p:cNvGraphicFramePr>
            <a:graphicFrameLocks noChangeAspect="1"/>
          </p:cNvGraphicFramePr>
          <p:nvPr/>
        </p:nvGraphicFramePr>
        <p:xfrm>
          <a:off x="1662113" y="1130197"/>
          <a:ext cx="5611812" cy="782637"/>
        </p:xfrm>
        <a:graphic>
          <a:graphicData uri="http://schemas.openxmlformats.org/presentationml/2006/ole">
            <p:oleObj spid="_x0000_s802817" name="Equation" r:id="rId6" imgW="3924000" imgH="558720" progId="Equation.DSMT4">
              <p:embed/>
            </p:oleObj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rot="5400000" flipH="1" flipV="1">
            <a:off x="6143636" y="1055098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2910" y="3500438"/>
            <a:ext cx="7715304" cy="22145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02426" y="3616593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90%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116013" y="3630613"/>
          <a:ext cx="563562" cy="357187"/>
        </p:xfrm>
        <a:graphic>
          <a:graphicData uri="http://schemas.openxmlformats.org/presentationml/2006/ole">
            <p:oleObj spid="_x0000_s802821" name="Equation" r:id="rId7" imgW="393480" imgH="25380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02426" y="4367488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95%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116013" y="4381500"/>
          <a:ext cx="563562" cy="357188"/>
        </p:xfrm>
        <a:graphic>
          <a:graphicData uri="http://schemas.openxmlformats.org/presentationml/2006/ole">
            <p:oleObj spid="_x0000_s802822" name="Equation" r:id="rId8" imgW="393480" imgH="2538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02426" y="5153306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99%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1116013" y="5167313"/>
          <a:ext cx="563562" cy="357187"/>
        </p:xfrm>
        <a:graphic>
          <a:graphicData uri="http://schemas.openxmlformats.org/presentationml/2006/ole">
            <p:oleObj spid="_x0000_s802823" name="Equation" r:id="rId9" imgW="393480" imgH="253800" progId="Equation.DSMT4">
              <p:embed/>
            </p:oleObj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4240213" y="3482975"/>
          <a:ext cx="1701800" cy="628650"/>
        </p:xfrm>
        <a:graphic>
          <a:graphicData uri="http://schemas.openxmlformats.org/presentationml/2006/ole">
            <p:oleObj spid="_x0000_s802824" name="Equation" r:id="rId10" imgW="1180800" imgH="444240" progId="Equation.DSMT4">
              <p:embed/>
            </p:oleObj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/>
        </p:nvGraphicFramePr>
        <p:xfrm>
          <a:off x="4246563" y="4246563"/>
          <a:ext cx="1590675" cy="628650"/>
        </p:xfrm>
        <a:graphic>
          <a:graphicData uri="http://schemas.openxmlformats.org/presentationml/2006/ole">
            <p:oleObj spid="_x0000_s802825" name="Equation" r:id="rId11" imgW="1104840" imgH="444240" progId="Equation.DSMT4">
              <p:embed/>
            </p:oleObj>
          </a:graphicData>
        </a:graphic>
      </p:graphicFrame>
      <p:graphicFrame>
        <p:nvGraphicFramePr>
          <p:cNvPr id="32" name="Object 14"/>
          <p:cNvGraphicFramePr>
            <a:graphicFrameLocks noChangeAspect="1"/>
          </p:cNvGraphicFramePr>
          <p:nvPr/>
        </p:nvGraphicFramePr>
        <p:xfrm>
          <a:off x="4243388" y="5032375"/>
          <a:ext cx="1590675" cy="628650"/>
        </p:xfrm>
        <a:graphic>
          <a:graphicData uri="http://schemas.openxmlformats.org/presentationml/2006/ole">
            <p:oleObj spid="_x0000_s802826" name="Equation" r:id="rId12" imgW="1104840" imgH="444240" progId="Equation.DSMT4">
              <p:embed/>
            </p:oleObj>
          </a:graphicData>
        </a:graphic>
      </p:graphicFrame>
      <p:sp>
        <p:nvSpPr>
          <p:cNvPr id="33" name="직사각형 32"/>
          <p:cNvSpPr/>
          <p:nvPr/>
        </p:nvSpPr>
        <p:spPr>
          <a:xfrm>
            <a:off x="857224" y="307181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오차한계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785786" y="371475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85786" y="445947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85786" y="522522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00364" y="1071546"/>
            <a:ext cx="2786082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3094038" y="1090591"/>
          <a:ext cx="2613025" cy="714375"/>
        </p:xfrm>
        <a:graphic>
          <a:graphicData uri="http://schemas.openxmlformats.org/presentationml/2006/ole">
            <p:oleObj spid="_x0000_s801799" name="Equation" r:id="rId4" imgW="1828800" imgH="507960" progId="Equation.DSMT4">
              <p:embed/>
            </p:oleObj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57224" y="571480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모평균  </a:t>
            </a:r>
            <a:r>
              <a:rPr lang="en-US" altLang="ko-KR" b="1" dirty="0" smtClean="0">
                <a:latin typeface="Symbol" pitchFamily="18" charset="2"/>
              </a:rPr>
              <a:t>m</a:t>
            </a:r>
            <a:r>
              <a:rPr lang="ko-KR" altLang="en-US" b="1" dirty="0" smtClean="0">
                <a:latin typeface="Book Antiqua" pitchFamily="18" charset="0"/>
              </a:rPr>
              <a:t>에 대한 </a:t>
            </a:r>
            <a:r>
              <a:rPr lang="en-US" altLang="ko-KR" b="1" i="1" dirty="0" smtClean="0">
                <a:latin typeface="Book Antiqua" pitchFamily="18" charset="0"/>
              </a:rPr>
              <a:t>100(1 -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en-US" altLang="ko-KR" b="1" i="1" dirty="0" smtClean="0">
                <a:latin typeface="Symbol" pitchFamily="18" charset="2"/>
              </a:rPr>
              <a:t>a</a:t>
            </a:r>
            <a:r>
              <a:rPr lang="en-US" altLang="ko-KR" b="1" i="1" dirty="0" smtClean="0">
                <a:latin typeface="Book Antiqua" pitchFamily="18" charset="0"/>
              </a:rPr>
              <a:t>)% </a:t>
            </a:r>
            <a:r>
              <a:rPr lang="ko-KR" altLang="en-US" b="1" dirty="0" smtClean="0">
                <a:latin typeface="Book Antiqua" pitchFamily="18" charset="0"/>
              </a:rPr>
              <a:t>신뢰구간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524000" y="2888138"/>
          <a:ext cx="6096000" cy="2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  <a:gridCol w="2452694"/>
                <a:gridCol w="2452694"/>
              </a:tblGrid>
              <a:tr h="4176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신뢰구간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/>
                </a:tc>
              </a:tr>
              <a:tr h="4176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하한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상한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90%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95%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99%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157538" y="3687763"/>
          <a:ext cx="1433512" cy="627062"/>
        </p:xfrm>
        <a:graphic>
          <a:graphicData uri="http://schemas.openxmlformats.org/presentationml/2006/ole">
            <p:oleObj spid="_x0000_s801800" name="Equation" r:id="rId5" imgW="1002960" imgH="444240" progId="Equation.DSMT4">
              <p:embed/>
            </p:oleObj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5595938" y="3687763"/>
          <a:ext cx="1450975" cy="627062"/>
        </p:xfrm>
        <a:graphic>
          <a:graphicData uri="http://schemas.openxmlformats.org/presentationml/2006/ole">
            <p:oleObj spid="_x0000_s801801" name="Equation" r:id="rId6" imgW="1015920" imgH="444240" progId="Equation.DSMT4">
              <p:embed/>
            </p:oleObj>
          </a:graphicData>
        </a:graphic>
      </p:graphicFrame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3160713" y="4341813"/>
          <a:ext cx="1341437" cy="627062"/>
        </p:xfrm>
        <a:graphic>
          <a:graphicData uri="http://schemas.openxmlformats.org/presentationml/2006/ole">
            <p:oleObj spid="_x0000_s801802" name="Equation" r:id="rId7" imgW="939600" imgH="444240" progId="Equation.DSMT4">
              <p:embed/>
            </p:oleObj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5597525" y="4341813"/>
          <a:ext cx="1343025" cy="627062"/>
        </p:xfrm>
        <a:graphic>
          <a:graphicData uri="http://schemas.openxmlformats.org/presentationml/2006/ole">
            <p:oleObj spid="_x0000_s801803" name="Equation" r:id="rId8" imgW="939600" imgH="444240" progId="Equation.DSMT4">
              <p:embed/>
            </p:oleObj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3149600" y="4975225"/>
          <a:ext cx="1341438" cy="625475"/>
        </p:xfrm>
        <a:graphic>
          <a:graphicData uri="http://schemas.openxmlformats.org/presentationml/2006/ole">
            <p:oleObj spid="_x0000_s801804" name="Equation" r:id="rId9" imgW="939600" imgH="444240" progId="Equation.DSMT4">
              <p:embed/>
            </p:oleObj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5584825" y="4975225"/>
          <a:ext cx="1343025" cy="625475"/>
        </p:xfrm>
        <a:graphic>
          <a:graphicData uri="http://schemas.openxmlformats.org/presentationml/2006/ole">
            <p:oleObj spid="_x0000_s801805" name="Equation" r:id="rId10" imgW="939600" imgH="444240" progId="Equation.DSMT4">
              <p:embed/>
            </p:oleObj>
          </a:graphicData>
        </a:graphic>
      </p:graphicFrame>
      <p:sp>
        <p:nvSpPr>
          <p:cNvPr id="34" name="직사각형 33"/>
          <p:cNvSpPr/>
          <p:nvPr/>
        </p:nvSpPr>
        <p:spPr>
          <a:xfrm>
            <a:off x="857224" y="2388072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신뢰구간의 하한과 상한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49956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수입한 장난감의 불량률을 알아보기 위하여 컨테이너 박스에서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개를 임의로 선정하여 살펴본 결과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불량품이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개인 것으로 조사되었다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컨테이너 박스 안에 있는 장난감의 불량률에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1674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225791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표본으로 선정된 </a:t>
            </a:r>
            <a:r>
              <a:rPr lang="en-US" altLang="ko-KR" dirty="0" smtClean="0">
                <a:latin typeface="Book Antiqua" pitchFamily="18" charset="0"/>
              </a:rPr>
              <a:t>400</a:t>
            </a:r>
            <a:r>
              <a:rPr lang="ko-KR" altLang="en-US" dirty="0" smtClean="0">
                <a:latin typeface="Book Antiqua" pitchFamily="18" charset="0"/>
              </a:rPr>
              <a:t>개의 장난감에 포함된 불량품의 수가 </a:t>
            </a:r>
            <a:r>
              <a:rPr lang="en-US" altLang="ko-KR" dirty="0" smtClean="0">
                <a:latin typeface="Book Antiqua" pitchFamily="18" charset="0"/>
              </a:rPr>
              <a:t>8</a:t>
            </a:r>
            <a:r>
              <a:rPr lang="ko-KR" altLang="en-US" dirty="0" smtClean="0">
                <a:latin typeface="Book Antiqua" pitchFamily="18" charset="0"/>
              </a:rPr>
              <a:t>개 이므로 표본비율은                              이고</a:t>
            </a:r>
            <a:r>
              <a:rPr lang="en-US" altLang="ko-KR" dirty="0" smtClean="0">
                <a:latin typeface="Book Antiqua" pitchFamily="18" charset="0"/>
              </a:rPr>
              <a:t>,              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092086" y="2547933"/>
          <a:ext cx="1658938" cy="309563"/>
        </p:xfrm>
        <a:graphic>
          <a:graphicData uri="http://schemas.openxmlformats.org/presentationml/2006/ole">
            <p:oleObj spid="_x0000_s800769" name="Equation" r:id="rId4" imgW="1143000" imgH="215640" progId="Equation.DSMT4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402816" y="4120401"/>
          <a:ext cx="3865562" cy="323850"/>
        </p:xfrm>
        <a:graphic>
          <a:graphicData uri="http://schemas.openxmlformats.org/presentationml/2006/ole">
            <p:oleObj spid="_x0000_s800771" name="Equation" r:id="rId5" imgW="2679480" imgH="2286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4348" y="327150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표준오차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931990" y="3178175"/>
          <a:ext cx="2925762" cy="623888"/>
        </p:xfrm>
        <a:graphic>
          <a:graphicData uri="http://schemas.openxmlformats.org/presentationml/2006/ole">
            <p:oleObj spid="_x0000_s800772" name="Equation" r:id="rId6" imgW="2044440" imgH="444240" progId="Equation.DSMT4">
              <p:embed/>
            </p:oleObj>
          </a:graphicData>
        </a:graphic>
      </p:graphicFrame>
      <p:graphicFrame>
        <p:nvGraphicFramePr>
          <p:cNvPr id="800773" name="Object 5"/>
          <p:cNvGraphicFramePr>
            <a:graphicFrameLocks noChangeAspect="1"/>
          </p:cNvGraphicFramePr>
          <p:nvPr/>
        </p:nvGraphicFramePr>
        <p:xfrm>
          <a:off x="3316938" y="2551113"/>
          <a:ext cx="774700" cy="309562"/>
        </p:xfrm>
        <a:graphic>
          <a:graphicData uri="http://schemas.openxmlformats.org/presentationml/2006/ole">
            <p:oleObj spid="_x0000_s800773" name="Equation" r:id="rId7" imgW="533160" imgH="2156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4577372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신뢰구간은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latin typeface="Book Antiqua" pitchFamily="18" charset="0"/>
              </a:rPr>
              <a:t>(0.02 – 0.014,  0.02 + 0.014) = (0.006,  0.034)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14348" y="571480"/>
            <a:ext cx="321471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두 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모비율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차의 구간추정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83790" y="3499958"/>
            <a:ext cx="3429024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786" y="1428736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독립이고 </a:t>
            </a:r>
            <a:r>
              <a:rPr lang="ko-KR" altLang="en-US" dirty="0" err="1" smtClean="0">
                <a:latin typeface="Book Antiqua" pitchFamily="18" charset="0"/>
              </a:rPr>
              <a:t>모비율이</a:t>
            </a:r>
            <a:r>
              <a:rPr lang="ko-KR" altLang="en-US" dirty="0" smtClean="0">
                <a:latin typeface="Book Antiqua" pitchFamily="18" charset="0"/>
              </a:rPr>
              <a:t> 각각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인 두 모집단에서 표본의 크기 </a:t>
            </a:r>
            <a:r>
              <a:rPr lang="en-US" altLang="ko-KR" i="1" dirty="0" smtClean="0">
                <a:latin typeface="Book Antiqua" pitchFamily="18" charset="0"/>
              </a:rPr>
              <a:t>n, m</a:t>
            </a:r>
            <a:r>
              <a:rPr lang="ko-KR" altLang="en-US" dirty="0" smtClean="0">
                <a:latin typeface="Book Antiqua" pitchFamily="18" charset="0"/>
              </a:rPr>
              <a:t>인 표본을 추출할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각각의 표본비율은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다음과 같은 정규분포에 </a:t>
            </a:r>
            <a:r>
              <a:rPr lang="ko-KR" altLang="en-US" dirty="0" err="1" smtClean="0">
                <a:latin typeface="Book Antiqua" pitchFamily="18" charset="0"/>
              </a:rPr>
              <a:t>근사한다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또한 두 표본비율은 독립이므로 두 표본비율의 차에 대한 다음 표본분포를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762250" y="2108111"/>
          <a:ext cx="3617913" cy="604837"/>
        </p:xfrm>
        <a:graphic>
          <a:graphicData uri="http://schemas.openxmlformats.org/presentationml/2006/ole">
            <p:oleObj spid="_x0000_s799745" name="Equation" r:id="rId4" imgW="2527200" imgH="431640" progId="Equation.DSMT4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838450" y="3592513"/>
          <a:ext cx="3092450" cy="604837"/>
        </p:xfrm>
        <a:graphic>
          <a:graphicData uri="http://schemas.openxmlformats.org/presentationml/2006/ole">
            <p:oleObj spid="_x0000_s799746" name="Equation" r:id="rId5" imgW="2158920" imgH="43164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3030538" y="4700602"/>
          <a:ext cx="2746375" cy="871538"/>
        </p:xfrm>
        <a:graphic>
          <a:graphicData uri="http://schemas.openxmlformats.org/presentationml/2006/ole">
            <p:oleObj spid="_x0000_s799747" name="Equation" r:id="rId6" imgW="1917360" imgH="622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57488" y="1357298"/>
            <a:ext cx="3143272" cy="10715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63077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표본의 크기 </a:t>
            </a:r>
            <a:r>
              <a:rPr lang="en-US" altLang="ko-KR" i="1" dirty="0" smtClean="0">
                <a:latin typeface="Book Antiqua" pitchFamily="18" charset="0"/>
              </a:rPr>
              <a:t>n, m</a:t>
            </a:r>
            <a:r>
              <a:rPr lang="ko-KR" altLang="en-US" dirty="0" smtClean="0">
                <a:latin typeface="Book Antiqua" pitchFamily="18" charset="0"/>
              </a:rPr>
              <a:t>이 충분히 크면                             이므로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3802069" y="628650"/>
          <a:ext cx="1627187" cy="374650"/>
        </p:xfrm>
        <a:graphic>
          <a:graphicData uri="http://schemas.openxmlformats.org/presentationml/2006/ole">
            <p:oleObj spid="_x0000_s798721" name="Equation" r:id="rId4" imgW="977760" imgH="228600" progId="Equation.DSMT4">
              <p:embed/>
            </p:oleObj>
          </a:graphicData>
        </a:graphic>
      </p:graphicFrame>
      <p:graphicFrame>
        <p:nvGraphicFramePr>
          <p:cNvPr id="798722" name="Object 2"/>
          <p:cNvGraphicFramePr>
            <a:graphicFrameLocks noChangeAspect="1"/>
          </p:cNvGraphicFramePr>
          <p:nvPr/>
        </p:nvGraphicFramePr>
        <p:xfrm>
          <a:off x="3030538" y="1428736"/>
          <a:ext cx="2746375" cy="871537"/>
        </p:xfrm>
        <a:graphic>
          <a:graphicData uri="http://schemas.openxmlformats.org/presentationml/2006/ole">
            <p:oleObj spid="_x0000_s798722" name="Equation" r:id="rId5" imgW="1917360" imgH="622080" progId="Equation.DSMT4">
              <p:embed/>
            </p:oleObj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072198" y="3414626"/>
            <a:ext cx="1571636" cy="704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4" y="2832848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양쪽 꼬리확률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에 대한 중심확률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849563" y="4469753"/>
            <a:ext cx="5151461" cy="370535"/>
            <a:chOff x="-650899" y="5643578"/>
            <a:chExt cx="5151461" cy="370535"/>
          </a:xfrm>
        </p:grpSpPr>
        <p:sp>
          <p:nvSpPr>
            <p:cNvPr id="14" name="TextBox 13"/>
            <p:cNvSpPr txBox="1"/>
            <p:nvPr/>
          </p:nvSpPr>
          <p:spPr>
            <a:xfrm>
              <a:off x="1030922" y="5643578"/>
              <a:ext cx="3469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</a:rPr>
                <a:t>100(1 -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latin typeface="Symbol" pitchFamily="18" charset="2"/>
                </a:rPr>
                <a:t>a</a:t>
              </a:r>
              <a:r>
                <a:rPr lang="en-US" altLang="ko-KR" i="1" dirty="0" smtClean="0">
                  <a:latin typeface="Book Antiqua" pitchFamily="18" charset="0"/>
                </a:rPr>
                <a:t>)%</a:t>
              </a:r>
              <a:r>
                <a:rPr lang="ko-KR" altLang="en-US" dirty="0" smtClean="0">
                  <a:latin typeface="Book Antiqua" pitchFamily="18" charset="0"/>
                </a:rPr>
                <a:t>의 오차한계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16" name="Object 7"/>
            <p:cNvGraphicFramePr>
              <a:graphicFrameLocks noChangeAspect="1"/>
            </p:cNvGraphicFramePr>
            <p:nvPr/>
          </p:nvGraphicFramePr>
          <p:xfrm>
            <a:off x="-650899" y="5656925"/>
            <a:ext cx="1798637" cy="357188"/>
          </p:xfrm>
          <a:graphic>
            <a:graphicData uri="http://schemas.openxmlformats.org/presentationml/2006/ole">
              <p:oleObj spid="_x0000_s798723" name="Equation" r:id="rId6" imgW="1257120" imgH="253800" progId="Equation.DSMT4">
                <p:embed/>
              </p:oleObj>
            </a:graphicData>
          </a:graphic>
        </p:graphicFrame>
      </p:grpSp>
      <p:cxnSp>
        <p:nvCxnSpPr>
          <p:cNvPr id="17" name="직선 화살표 연결선 16"/>
          <p:cNvCxnSpPr/>
          <p:nvPr/>
        </p:nvCxnSpPr>
        <p:spPr>
          <a:xfrm rot="5400000">
            <a:off x="6348470" y="4271088"/>
            <a:ext cx="285752" cy="1588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800470" y="2832848"/>
            <a:ext cx="2200554" cy="369332"/>
            <a:chOff x="4643438" y="4143380"/>
            <a:chExt cx="2200554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643438" y="41433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표준오차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21" name="Object 7"/>
            <p:cNvGraphicFramePr>
              <a:graphicFrameLocks noChangeAspect="1"/>
            </p:cNvGraphicFramePr>
            <p:nvPr/>
          </p:nvGraphicFramePr>
          <p:xfrm>
            <a:off x="5734329" y="4182320"/>
            <a:ext cx="1109663" cy="320675"/>
          </p:xfrm>
          <a:graphic>
            <a:graphicData uri="http://schemas.openxmlformats.org/presentationml/2006/ole">
              <p:oleObj spid="_x0000_s798724" name="Equation" r:id="rId7" imgW="774360" imgH="228600" progId="Equation.DSMT4">
                <p:embed/>
              </p:oleObj>
            </a:graphicData>
          </a:graphic>
        </p:graphicFrame>
      </p:grpSp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519113" y="3390900"/>
          <a:ext cx="7899400" cy="782638"/>
        </p:xfrm>
        <a:graphic>
          <a:graphicData uri="http://schemas.openxmlformats.org/presentationml/2006/ole">
            <p:oleObj spid="_x0000_s798725" name="Equation" r:id="rId8" imgW="5524200" imgH="558720" progId="Equation.DSMT4">
              <p:embed/>
            </p:oleObj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 rot="5400000" flipH="1" flipV="1">
            <a:off x="6857222" y="3316466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472" y="928670"/>
            <a:ext cx="7715304" cy="22145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55708" y="1044825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90%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057263" y="1058863"/>
          <a:ext cx="1800225" cy="357187"/>
        </p:xfrm>
        <a:graphic>
          <a:graphicData uri="http://schemas.openxmlformats.org/presentationml/2006/ole">
            <p:oleObj spid="_x0000_s797697" name="Equation" r:id="rId4" imgW="1257120" imgH="2538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55708" y="1795720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95%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057263" y="1809750"/>
          <a:ext cx="1800225" cy="357188"/>
        </p:xfrm>
        <a:graphic>
          <a:graphicData uri="http://schemas.openxmlformats.org/presentationml/2006/ole">
            <p:oleObj spid="_x0000_s797698" name="Equation" r:id="rId5" imgW="1257120" imgH="2538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55708" y="2581538"/>
            <a:ext cx="28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99%</a:t>
            </a:r>
            <a:r>
              <a:rPr lang="ko-KR" altLang="en-US" dirty="0" smtClean="0">
                <a:latin typeface="Book Antiqua" pitchFamily="18" charset="0"/>
              </a:rPr>
              <a:t>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057263" y="2595563"/>
          <a:ext cx="1800225" cy="357187"/>
        </p:xfrm>
        <a:graphic>
          <a:graphicData uri="http://schemas.openxmlformats.org/presentationml/2006/ole">
            <p:oleObj spid="_x0000_s797699" name="Equation" r:id="rId6" imgW="1257120" imgH="253800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5407048" y="911225"/>
          <a:ext cx="2451100" cy="628650"/>
        </p:xfrm>
        <a:graphic>
          <a:graphicData uri="http://schemas.openxmlformats.org/presentationml/2006/ole">
            <p:oleObj spid="_x0000_s797700" name="Equation" r:id="rId7" imgW="1701720" imgH="444240" progId="Equation.DSMT4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5413398" y="1674813"/>
          <a:ext cx="2339975" cy="628650"/>
        </p:xfrm>
        <a:graphic>
          <a:graphicData uri="http://schemas.openxmlformats.org/presentationml/2006/ole">
            <p:oleObj spid="_x0000_s797701" name="Equation" r:id="rId8" imgW="1625400" imgH="444240" progId="Equation.DSMT4">
              <p:embed/>
            </p:oleObj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5410223" y="2460625"/>
          <a:ext cx="2339975" cy="628650"/>
        </p:xfrm>
        <a:graphic>
          <a:graphicData uri="http://schemas.openxmlformats.org/presentationml/2006/ole">
            <p:oleObj spid="_x0000_s797702" name="Equation" r:id="rId9" imgW="1625400" imgH="444240" progId="Equation.DSMT4">
              <p:embed/>
            </p:oleObj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57224" y="50004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오차한계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785786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85786" y="188770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85786" y="265345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00166" y="4071942"/>
            <a:ext cx="5786478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716088" y="4090988"/>
          <a:ext cx="5370512" cy="714375"/>
        </p:xfrm>
        <a:graphic>
          <a:graphicData uri="http://schemas.openxmlformats.org/presentationml/2006/ole">
            <p:oleObj spid="_x0000_s797703" name="Equation" r:id="rId10" imgW="3759120" imgH="507960" progId="Equation.DSMT4">
              <p:embed/>
            </p:oleObj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57224" y="3571876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모평균  </a:t>
            </a:r>
            <a:r>
              <a:rPr lang="en-US" altLang="ko-KR" b="1" dirty="0" smtClean="0">
                <a:latin typeface="Symbol" pitchFamily="18" charset="2"/>
              </a:rPr>
              <a:t>m</a:t>
            </a:r>
            <a:r>
              <a:rPr lang="ko-KR" altLang="en-US" b="1" dirty="0" smtClean="0">
                <a:latin typeface="Book Antiqua" pitchFamily="18" charset="0"/>
              </a:rPr>
              <a:t>에 대한 </a:t>
            </a:r>
            <a:r>
              <a:rPr lang="en-US" altLang="ko-KR" b="1" i="1" dirty="0" smtClean="0">
                <a:latin typeface="Book Antiqua" pitchFamily="18" charset="0"/>
              </a:rPr>
              <a:t>100(1 -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en-US" altLang="ko-KR" b="1" i="1" dirty="0" smtClean="0">
                <a:latin typeface="Symbol" pitchFamily="18" charset="2"/>
              </a:rPr>
              <a:t>a</a:t>
            </a:r>
            <a:r>
              <a:rPr lang="en-US" altLang="ko-KR" b="1" i="1" dirty="0" smtClean="0">
                <a:latin typeface="Book Antiqua" pitchFamily="18" charset="0"/>
              </a:rPr>
              <a:t>)% </a:t>
            </a:r>
            <a:r>
              <a:rPr lang="ko-KR" altLang="en-US" b="1" dirty="0" smtClean="0">
                <a:latin typeface="Book Antiqua" pitchFamily="18" charset="0"/>
              </a:rPr>
              <a:t>신뢰구간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71472" y="1245064"/>
          <a:ext cx="8143932" cy="2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  <a:gridCol w="3476660"/>
                <a:gridCol w="3476660"/>
              </a:tblGrid>
              <a:tr h="4176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신뢰구간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/>
                </a:tc>
              </a:tr>
              <a:tr h="4176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하한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상한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90%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95%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99%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106613" y="2074863"/>
          <a:ext cx="2811462" cy="625475"/>
        </p:xfrm>
        <a:graphic>
          <a:graphicData uri="http://schemas.openxmlformats.org/presentationml/2006/ole">
            <p:oleObj spid="_x0000_s796674" name="Equation" r:id="rId4" imgW="1968480" imgH="44424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5535613" y="2074863"/>
          <a:ext cx="2813050" cy="625475"/>
        </p:xfrm>
        <a:graphic>
          <a:graphicData uri="http://schemas.openxmlformats.org/presentationml/2006/ole">
            <p:oleObj spid="_x0000_s796675" name="Equation" r:id="rId5" imgW="1968480" imgH="444240" progId="Equation.DSMT4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093805" y="2698750"/>
          <a:ext cx="2701925" cy="625475"/>
        </p:xfrm>
        <a:graphic>
          <a:graphicData uri="http://schemas.openxmlformats.org/presentationml/2006/ole">
            <p:oleObj spid="_x0000_s796676" name="Equation" r:id="rId6" imgW="1892160" imgH="444240" progId="Equation.DSMT4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5551584" y="2698750"/>
          <a:ext cx="2703512" cy="625475"/>
        </p:xfrm>
        <a:graphic>
          <a:graphicData uri="http://schemas.openxmlformats.org/presentationml/2006/ole">
            <p:oleObj spid="_x0000_s796677" name="Equation" r:id="rId7" imgW="1892160" imgH="444240" progId="Equation.DSMT4">
              <p:embed/>
            </p:oleObj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2092218" y="3332163"/>
          <a:ext cx="2701925" cy="625475"/>
        </p:xfrm>
        <a:graphic>
          <a:graphicData uri="http://schemas.openxmlformats.org/presentationml/2006/ole">
            <p:oleObj spid="_x0000_s796678" name="Equation" r:id="rId8" imgW="1892160" imgH="444240" progId="Equation.DSMT4">
              <p:embed/>
            </p:oleObj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5557934" y="3332163"/>
          <a:ext cx="2706687" cy="625475"/>
        </p:xfrm>
        <a:graphic>
          <a:graphicData uri="http://schemas.openxmlformats.org/presentationml/2006/ole">
            <p:oleObj spid="_x0000_s796679" name="Equation" r:id="rId9" imgW="1892160" imgH="444240" progId="Equation.DSMT4">
              <p:embed/>
            </p:oleObj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57224" y="64291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신뢰구간의 하한과 상한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49956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종류의 약품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A, 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효능을 조사하기 위하여 동일한 조건에 놓인 환자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명씩 두 그룹으로 나누어 각각 약품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약품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로 치료한 결과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291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285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명이 효과를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약품의 효율의 차이에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07167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480721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약품</a:t>
            </a:r>
            <a:r>
              <a:rPr lang="en-US" altLang="ko-KR" dirty="0" smtClean="0">
                <a:latin typeface="Book Antiqua" pitchFamily="18" charset="0"/>
              </a:rPr>
              <a:t> A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B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효율을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각각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두 약품의 효율에 대한 </a:t>
            </a:r>
            <a:r>
              <a:rPr lang="ko-KR" altLang="en-US" dirty="0" err="1" smtClean="0">
                <a:latin typeface="Book Antiqua" pitchFamily="18" charset="0"/>
              </a:rPr>
              <a:t>추정값은</a:t>
            </a:r>
            <a:r>
              <a:rPr lang="ko-KR" altLang="en-US" dirty="0" smtClean="0">
                <a:latin typeface="Book Antiqua" pitchFamily="18" charset="0"/>
              </a:rPr>
              <a:t>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873264" y="3025775"/>
          <a:ext cx="4627562" cy="563563"/>
        </p:xfrm>
        <a:graphic>
          <a:graphicData uri="http://schemas.openxmlformats.org/presentationml/2006/ole">
            <p:oleObj spid="_x0000_s795649" name="Equation" r:id="rId4" imgW="3187440" imgH="393480" progId="Equation.DSMT4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413000" y="4688549"/>
          <a:ext cx="3846513" cy="323850"/>
        </p:xfrm>
        <a:graphic>
          <a:graphicData uri="http://schemas.openxmlformats.org/presentationml/2006/ole">
            <p:oleObj spid="_x0000_s795650" name="Equation" r:id="rId5" imgW="2666880" imgH="228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4348" y="3838905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표준오차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915110" y="3714752"/>
          <a:ext cx="4779962" cy="623887"/>
        </p:xfrm>
        <a:graphic>
          <a:graphicData uri="http://schemas.openxmlformats.org/presentationml/2006/ole">
            <p:oleObj spid="_x0000_s795651" name="Equation" r:id="rId6" imgW="3340080" imgH="4442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5144775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신뢰구간은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latin typeface="Book Antiqua" pitchFamily="18" charset="0"/>
              </a:rPr>
              <a:t>(0.02 – 0.031,  0.02 + 0.031) = (-0.011,  0.051)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4348" y="571480"/>
            <a:ext cx="121444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불편성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50825" y="121442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827088" y="1349360"/>
            <a:ext cx="7959725" cy="125398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불편추정량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(unbiased estimator)</a:t>
            </a:r>
            <a:r>
              <a:rPr lang="ko-KR" altLang="en-US" sz="2400" dirty="0" smtClean="0">
                <a:latin typeface="Book Antiqua" pitchFamily="18" charset="0"/>
              </a:rPr>
              <a:t>은 추정량의 평균이 </a:t>
            </a:r>
            <a:r>
              <a:rPr lang="ko-KR" altLang="en-US" sz="2400" dirty="0" err="1" smtClean="0">
                <a:latin typeface="Book Antiqua" pitchFamily="18" charset="0"/>
              </a:rPr>
              <a:t>모수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Symbol" pitchFamily="18" charset="2"/>
              </a:rPr>
              <a:t>q </a:t>
            </a:r>
            <a:r>
              <a:rPr lang="ko-KR" altLang="en-US" sz="2400" dirty="0" smtClean="0">
                <a:latin typeface="Book Antiqua" pitchFamily="18" charset="0"/>
              </a:rPr>
              <a:t>의 참값과 일치하는 추정량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즉                    </a:t>
            </a:r>
            <a:r>
              <a:rPr lang="ko-KR" altLang="en-US" sz="2400" dirty="0" err="1" smtClean="0">
                <a:latin typeface="Book Antiqua" pitchFamily="18" charset="0"/>
              </a:rPr>
              <a:t>를</a:t>
            </a:r>
            <a:r>
              <a:rPr lang="ko-KR" altLang="en-US" sz="2400" dirty="0" smtClean="0">
                <a:latin typeface="Book Antiqua" pitchFamily="18" charset="0"/>
              </a:rPr>
              <a:t> 만족하는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추정량을</a:t>
            </a:r>
            <a:r>
              <a:rPr lang="ko-KR" altLang="en-US" sz="2400" dirty="0" smtClean="0">
                <a:latin typeface="Book Antiqua" pitchFamily="18" charset="0"/>
              </a:rPr>
              <a:t>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45" name="Object 1"/>
          <p:cNvGraphicFramePr>
            <a:graphicFrameLocks noChangeAspect="1"/>
          </p:cNvGraphicFramePr>
          <p:nvPr/>
        </p:nvGraphicFramePr>
        <p:xfrm>
          <a:off x="5225216" y="1746089"/>
          <a:ext cx="1500198" cy="430612"/>
        </p:xfrm>
        <a:graphic>
          <a:graphicData uri="http://schemas.openxmlformats.org/presentationml/2006/ole">
            <p:oleObj spid="_x0000_s644131" name="Equation" r:id="rId5" imgW="914400" imgH="266400" progId="Equation.DSMT4">
              <p:embed/>
            </p:oleObj>
          </a:graphicData>
        </a:graphic>
      </p:graphicFrame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43188" y="256147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819451" y="2696408"/>
            <a:ext cx="7959725" cy="10001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편의추정량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(biased estimator)</a:t>
            </a:r>
            <a:r>
              <a:rPr lang="ko-KR" altLang="en-US" sz="2400" dirty="0" smtClean="0">
                <a:latin typeface="Book Antiqua" pitchFamily="18" charset="0"/>
              </a:rPr>
              <a:t>은 불편추정량이 아닌 추정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량으로                  </a:t>
            </a:r>
            <a:r>
              <a:rPr lang="ko-KR" altLang="en-US" sz="2400" dirty="0" err="1" smtClean="0">
                <a:latin typeface="Book Antiqua" pitchFamily="18" charset="0"/>
              </a:rPr>
              <a:t>를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편의</a:t>
            </a:r>
            <a:r>
              <a:rPr lang="en-US" altLang="ko-KR" sz="2400" dirty="0" smtClean="0">
                <a:latin typeface="Book Antiqua" pitchFamily="18" charset="0"/>
              </a:rPr>
              <a:t>(bias)</a:t>
            </a:r>
            <a:r>
              <a:rPr lang="ko-KR" altLang="en-US" sz="2400" dirty="0" smtClean="0">
                <a:latin typeface="Book Antiqua" pitchFamily="18" charset="0"/>
              </a:rPr>
              <a:t>라 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48" name="Object 1"/>
          <p:cNvGraphicFramePr>
            <a:graphicFrameLocks noChangeAspect="1"/>
          </p:cNvGraphicFramePr>
          <p:nvPr/>
        </p:nvGraphicFramePr>
        <p:xfrm>
          <a:off x="1928794" y="3183864"/>
          <a:ext cx="1312863" cy="409575"/>
        </p:xfrm>
        <a:graphic>
          <a:graphicData uri="http://schemas.openxmlformats.org/presentationml/2006/ole">
            <p:oleObj spid="_x0000_s644132" name="Equation" r:id="rId6" imgW="799920" imgH="253800" progId="Equation.DSMT4">
              <p:embed/>
            </p:oleObj>
          </a:graphicData>
        </a:graphic>
      </p:graphicFrame>
      <p:pic>
        <p:nvPicPr>
          <p:cNvPr id="81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95374" y="3857628"/>
            <a:ext cx="32623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25" y="3859861"/>
            <a:ext cx="32623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3" name="직선 연결선 82"/>
          <p:cNvCxnSpPr/>
          <p:nvPr/>
        </p:nvCxnSpPr>
        <p:spPr>
          <a:xfrm rot="5400000" flipH="1" flipV="1">
            <a:off x="1795398" y="4839445"/>
            <a:ext cx="1857388" cy="158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5400000" flipH="1" flipV="1">
            <a:off x="5651942" y="4838651"/>
            <a:ext cx="1857388" cy="158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1000100" y="5809235"/>
            <a:ext cx="3571900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826930" y="5808755"/>
            <a:ext cx="3571900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41"/>
          <p:cNvGraphicFramePr>
            <a:graphicFrameLocks noChangeAspect="1"/>
          </p:cNvGraphicFramePr>
          <p:nvPr/>
        </p:nvGraphicFramePr>
        <p:xfrm>
          <a:off x="2357438" y="5845175"/>
          <a:ext cx="828675" cy="352425"/>
        </p:xfrm>
        <a:graphic>
          <a:graphicData uri="http://schemas.openxmlformats.org/presentationml/2006/ole">
            <p:oleObj spid="_x0000_s644133" name="Equation" r:id="rId8" imgW="583920" imgH="253800" progId="Equation.DSMT4">
              <p:embed/>
            </p:oleObj>
          </a:graphicData>
        </a:graphic>
      </p:graphicFrame>
      <p:graphicFrame>
        <p:nvGraphicFramePr>
          <p:cNvPr id="88" name="Object 2"/>
          <p:cNvGraphicFramePr>
            <a:graphicFrameLocks noChangeAspect="1"/>
          </p:cNvGraphicFramePr>
          <p:nvPr/>
        </p:nvGraphicFramePr>
        <p:xfrm>
          <a:off x="6311900" y="5854700"/>
          <a:ext cx="504825" cy="352425"/>
        </p:xfrm>
        <a:graphic>
          <a:graphicData uri="http://schemas.openxmlformats.org/presentationml/2006/ole">
            <p:oleObj spid="_x0000_s644134" name="Equation" r:id="rId9" imgW="355320" imgH="253800" progId="Equation.DSMT4">
              <p:embed/>
            </p:oleObj>
          </a:graphicData>
        </a:graphic>
      </p:graphicFrame>
      <p:graphicFrame>
        <p:nvGraphicFramePr>
          <p:cNvPr id="89" name="Object 3"/>
          <p:cNvGraphicFramePr>
            <a:graphicFrameLocks noChangeAspect="1"/>
          </p:cNvGraphicFramePr>
          <p:nvPr/>
        </p:nvGraphicFramePr>
        <p:xfrm>
          <a:off x="6898632" y="5906252"/>
          <a:ext cx="180975" cy="247650"/>
        </p:xfrm>
        <a:graphic>
          <a:graphicData uri="http://schemas.openxmlformats.org/presentationml/2006/ole">
            <p:oleObj spid="_x0000_s644135" name="Equation" r:id="rId10" imgW="126720" imgH="177480" progId="Equation.DSMT4">
              <p:embed/>
            </p:oleObj>
          </a:graphicData>
        </a:graphic>
      </p:graphicFrame>
      <p:cxnSp>
        <p:nvCxnSpPr>
          <p:cNvPr id="90" name="직선 연결선 89"/>
          <p:cNvCxnSpPr/>
          <p:nvPr/>
        </p:nvCxnSpPr>
        <p:spPr>
          <a:xfrm rot="5400000" flipH="1" flipV="1">
            <a:off x="6898632" y="5839577"/>
            <a:ext cx="142876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왼쪽 중괄호 90"/>
          <p:cNvSpPr/>
          <p:nvPr/>
        </p:nvSpPr>
        <p:spPr>
          <a:xfrm rot="5400000">
            <a:off x="6699969" y="5456942"/>
            <a:ext cx="163424" cy="357190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80758" y="5308689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편의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3" name="Object 4"/>
          <p:cNvGraphicFramePr>
            <a:graphicFrameLocks noChangeAspect="1"/>
          </p:cNvGraphicFramePr>
          <p:nvPr/>
        </p:nvGraphicFramePr>
        <p:xfrm>
          <a:off x="1102272" y="3910751"/>
          <a:ext cx="234950" cy="300037"/>
        </p:xfrm>
        <a:graphic>
          <a:graphicData uri="http://schemas.openxmlformats.org/presentationml/2006/ole">
            <p:oleObj spid="_x0000_s644136" name="Equation" r:id="rId11" imgW="164880" imgH="215640" progId="Equation.DSMT4">
              <p:embed/>
            </p:oleObj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214414" y="3931299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의 확률분포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5" name="Object 4"/>
          <p:cNvGraphicFramePr>
            <a:graphicFrameLocks noChangeAspect="1"/>
          </p:cNvGraphicFramePr>
          <p:nvPr/>
        </p:nvGraphicFramePr>
        <p:xfrm>
          <a:off x="5031362" y="3910751"/>
          <a:ext cx="234950" cy="300037"/>
        </p:xfrm>
        <a:graphic>
          <a:graphicData uri="http://schemas.openxmlformats.org/presentationml/2006/ole">
            <p:oleObj spid="_x0000_s644137" name="Equation" r:id="rId12" imgW="164880" imgH="215640" progId="Equation.DSMT4">
              <p:embed/>
            </p:oleObj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5143504" y="3931299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t>의 확률분포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923" y="3929066"/>
            <a:ext cx="461665" cy="1857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b="1" dirty="0" err="1" smtClean="0"/>
              <a:t>불편추정량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8286787" y="3929066"/>
            <a:ext cx="461665" cy="1857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b="1" dirty="0" err="1" smtClean="0"/>
              <a:t>편의추정량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4348" y="571480"/>
            <a:ext cx="264320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모분산의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구간추정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6113490" y="2194009"/>
          <a:ext cx="2387600" cy="704850"/>
        </p:xfrm>
        <a:graphic>
          <a:graphicData uri="http://schemas.openxmlformats.org/presentationml/2006/ole">
            <p:oleObj spid="_x0000_s825346" name="Equation" r:id="rId5" imgW="1434960" imgH="431640" progId="Equation.DSMT4">
              <p:embed/>
            </p:oleObj>
          </a:graphicData>
        </a:graphic>
      </p:graphicFrame>
      <p:sp>
        <p:nvSpPr>
          <p:cNvPr id="9" name="타원 8"/>
          <p:cNvSpPr/>
          <p:nvPr/>
        </p:nvSpPr>
        <p:spPr>
          <a:xfrm>
            <a:off x="857224" y="1357298"/>
            <a:ext cx="2000264" cy="2071702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249363" y="2122486"/>
          <a:ext cx="1306512" cy="700087"/>
        </p:xfrm>
        <a:graphic>
          <a:graphicData uri="http://schemas.openxmlformats.org/presentationml/2006/ole">
            <p:oleObj spid="_x0000_s825347" name="Equation" r:id="rId6" imgW="977760" imgH="533160" progId="Equation.DSMT4">
              <p:embed/>
            </p:oleObj>
          </a:graphicData>
        </a:graphic>
      </p:graphicFrame>
      <p:sp>
        <p:nvSpPr>
          <p:cNvPr id="11" name="타원 10"/>
          <p:cNvSpPr/>
          <p:nvPr/>
        </p:nvSpPr>
        <p:spPr>
          <a:xfrm>
            <a:off x="4354520" y="1622502"/>
            <a:ext cx="1643074" cy="1714512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568856" y="2046374"/>
          <a:ext cx="1357312" cy="933450"/>
        </p:xfrm>
        <a:graphic>
          <a:graphicData uri="http://schemas.openxmlformats.org/presentationml/2006/ole">
            <p:oleObj spid="_x0000_s825348" name="Equation" r:id="rId7" imgW="1015920" imgH="7110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54784" y="183681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표본분산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AutoShape 276"/>
          <p:cNvSpPr>
            <a:spLocks noChangeArrowheads="1"/>
          </p:cNvSpPr>
          <p:nvPr/>
        </p:nvSpPr>
        <p:spPr bwMode="auto">
          <a:xfrm>
            <a:off x="3000364" y="2335296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86512" y="3214686"/>
            <a:ext cx="2214578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6399238" y="3274999"/>
          <a:ext cx="1887538" cy="588962"/>
        </p:xfrm>
        <a:graphic>
          <a:graphicData uri="http://schemas.openxmlformats.org/presentationml/2006/ole">
            <p:oleObj spid="_x0000_s825349" name="Equation" r:id="rId8" imgW="1320480" imgH="41904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426460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i="1" dirty="0" smtClean="0">
                <a:latin typeface="Book Antiqua" pitchFamily="18" charset="0"/>
              </a:rPr>
              <a:t>n – 1</a:t>
            </a:r>
            <a:r>
              <a:rPr lang="ko-KR" altLang="en-US" dirty="0" smtClean="0">
                <a:latin typeface="Book Antiqua" pitchFamily="18" charset="0"/>
              </a:rPr>
              <a:t>인 카이제곱분포에서 양쪽 꼬리확률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인 임계값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781319" name="Object 7"/>
          <p:cNvGraphicFramePr>
            <a:graphicFrameLocks noChangeAspect="1"/>
          </p:cNvGraphicFramePr>
          <p:nvPr/>
        </p:nvGraphicFramePr>
        <p:xfrm>
          <a:off x="3243263" y="4695836"/>
          <a:ext cx="2589212" cy="376238"/>
        </p:xfrm>
        <a:graphic>
          <a:graphicData uri="http://schemas.openxmlformats.org/presentationml/2006/ole">
            <p:oleObj spid="_x0000_s825350" name="Equation" r:id="rId9" imgW="1714320" imgH="2538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57488" y="19880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791553" name="Object 1"/>
          <p:cNvGraphicFramePr>
            <a:graphicFrameLocks noChangeAspect="1"/>
          </p:cNvGraphicFramePr>
          <p:nvPr/>
        </p:nvGraphicFramePr>
        <p:xfrm>
          <a:off x="2243138" y="668332"/>
          <a:ext cx="4449762" cy="1974850"/>
        </p:xfrm>
        <a:graphic>
          <a:graphicData uri="http://schemas.openxmlformats.org/presentationml/2006/ole">
            <p:oleObj spid="_x0000_s826370" name="Equation" r:id="rId5" imgW="3111480" imgH="140940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917687" y="5516580"/>
          <a:ext cx="1079500" cy="341312"/>
        </p:xfrm>
        <a:graphic>
          <a:graphicData uri="http://schemas.openxmlformats.org/presentationml/2006/ole">
            <p:oleObj spid="_x0000_s826371" name="Equation" r:id="rId6" imgW="799920" imgH="253800" progId="Equation.DSMT4">
              <p:embed/>
            </p:oleObj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57356" y="3016250"/>
            <a:ext cx="520002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5400000">
            <a:off x="3704470" y="4915182"/>
            <a:ext cx="500066" cy="2348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08246" y="4525928"/>
            <a:ext cx="642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 smtClean="0">
                <a:latin typeface="Symbol" pitchFamily="18" charset="2"/>
              </a:rPr>
              <a:t>a</a:t>
            </a:r>
            <a:r>
              <a:rPr lang="en-US" altLang="ko-KR" sz="1600" i="1" dirty="0" smtClean="0">
                <a:latin typeface="Book Antiqua" pitchFamily="18" charset="0"/>
              </a:rPr>
              <a:t>/2</a:t>
            </a:r>
            <a:endParaRPr lang="ko-KR" altLang="en-US" sz="1600" i="1" dirty="0">
              <a:latin typeface="Book Antiqua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H="1">
            <a:off x="1982691" y="5070411"/>
            <a:ext cx="509222" cy="768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29058" y="4445010"/>
            <a:ext cx="642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 smtClean="0">
                <a:latin typeface="Symbol" pitchFamily="18" charset="2"/>
              </a:rPr>
              <a:t>a</a:t>
            </a:r>
            <a:r>
              <a:rPr lang="en-US" altLang="ko-KR" sz="1600" i="1" dirty="0" smtClean="0">
                <a:latin typeface="Book Antiqua" pitchFamily="18" charset="0"/>
              </a:rPr>
              <a:t>/2</a:t>
            </a:r>
            <a:endParaRPr lang="ko-KR" altLang="en-US" sz="1600" i="1" dirty="0">
              <a:latin typeface="Book Antiqua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3174" y="4535084"/>
            <a:ext cx="642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 smtClean="0">
                <a:latin typeface="Book Antiqua" pitchFamily="18" charset="0"/>
              </a:rPr>
              <a:t>1 - </a:t>
            </a:r>
            <a:r>
              <a:rPr lang="en-US" altLang="ko-KR" sz="1600" i="1" dirty="0" smtClean="0">
                <a:latin typeface="Symbol" pitchFamily="18" charset="2"/>
              </a:rPr>
              <a:t>a</a:t>
            </a:r>
            <a:endParaRPr lang="ko-KR" altLang="en-US" sz="1600" i="1" dirty="0">
              <a:latin typeface="Book Antiqua" pitchFamily="18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470274" y="5516570"/>
          <a:ext cx="958850" cy="341313"/>
        </p:xfrm>
        <a:graphic>
          <a:graphicData uri="http://schemas.openxmlformats.org/presentationml/2006/ole">
            <p:oleObj spid="_x0000_s826372" name="Equation" r:id="rId8" imgW="711000" imgH="253800" progId="Equation.DSMT4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2326600" y="5373704"/>
          <a:ext cx="153988" cy="171450"/>
        </p:xfrm>
        <a:graphic>
          <a:graphicData uri="http://schemas.openxmlformats.org/presentationml/2006/ole">
            <p:oleObj spid="_x0000_s826373" name="Equation" r:id="rId9" imgW="114120" imgH="126720" progId="Equation.DSMT4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693359" y="5373704"/>
          <a:ext cx="153987" cy="171450"/>
        </p:xfrm>
        <a:graphic>
          <a:graphicData uri="http://schemas.openxmlformats.org/presentationml/2006/ole">
            <p:oleObj spid="_x0000_s826374" name="Equation" r:id="rId10" imgW="114120" imgH="12672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14678" y="321468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i="1" dirty="0" smtClean="0">
                <a:latin typeface="Book Antiqua" pitchFamily="18" charset="0"/>
              </a:rPr>
              <a:t>n – 1</a:t>
            </a:r>
            <a:r>
              <a:rPr lang="ko-KR" altLang="en-US" dirty="0" smtClean="0">
                <a:latin typeface="Book Antiqua" pitchFamily="18" charset="0"/>
              </a:rPr>
              <a:t>인 카이제곱분포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85852" y="1132230"/>
            <a:ext cx="3071834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7224" y="571480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err="1" smtClean="0">
                <a:latin typeface="Book Antiqua" pitchFamily="18" charset="0"/>
              </a:rPr>
              <a:t>모분산</a:t>
            </a:r>
            <a:r>
              <a:rPr lang="ko-KR" altLang="en-US" b="1" dirty="0" smtClean="0">
                <a:latin typeface="Book Antiqua" pitchFamily="18" charset="0"/>
              </a:rPr>
              <a:t>  </a:t>
            </a:r>
            <a:r>
              <a:rPr lang="en-US" altLang="ko-KR" b="1" dirty="0" smtClean="0">
                <a:latin typeface="Symbol" pitchFamily="18" charset="2"/>
              </a:rPr>
              <a:t>s</a:t>
            </a:r>
            <a:r>
              <a:rPr lang="en-US" altLang="ko-KR" b="1" baseline="40000" dirty="0" smtClean="0">
                <a:latin typeface="Book Antiqua" pitchFamily="18" charset="0"/>
              </a:rPr>
              <a:t>2</a:t>
            </a:r>
            <a:r>
              <a:rPr lang="ko-KR" altLang="en-US" b="1" dirty="0" smtClean="0">
                <a:latin typeface="Book Antiqua" pitchFamily="18" charset="0"/>
              </a:rPr>
              <a:t>과 모표준편차 </a:t>
            </a:r>
            <a:r>
              <a:rPr lang="en-US" altLang="ko-KR" b="1" dirty="0" smtClean="0">
                <a:latin typeface="Symbol" pitchFamily="18" charset="2"/>
              </a:rPr>
              <a:t>s</a:t>
            </a:r>
            <a:r>
              <a:rPr lang="ko-KR" altLang="en-US" b="1" dirty="0" smtClean="0">
                <a:latin typeface="Book Antiqua" pitchFamily="18" charset="0"/>
              </a:rPr>
              <a:t>에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latin typeface="Book Antiqua" pitchFamily="18" charset="0"/>
              </a:rPr>
              <a:t>대한 </a:t>
            </a:r>
            <a:r>
              <a:rPr lang="en-US" altLang="ko-KR" b="1" i="1" dirty="0" smtClean="0">
                <a:latin typeface="Book Antiqua" pitchFamily="18" charset="0"/>
              </a:rPr>
              <a:t>100(1 -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en-US" altLang="ko-KR" b="1" i="1" dirty="0" smtClean="0">
                <a:latin typeface="Symbol" pitchFamily="18" charset="2"/>
              </a:rPr>
              <a:t>a</a:t>
            </a:r>
            <a:r>
              <a:rPr lang="en-US" altLang="ko-KR" b="1" i="1" dirty="0" smtClean="0">
                <a:latin typeface="Book Antiqua" pitchFamily="18" charset="0"/>
              </a:rPr>
              <a:t>)% </a:t>
            </a:r>
            <a:r>
              <a:rPr lang="ko-KR" altLang="en-US" b="1" dirty="0" smtClean="0">
                <a:latin typeface="Book Antiqua" pitchFamily="18" charset="0"/>
              </a:rPr>
              <a:t>신뢰구간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graphicFrame>
        <p:nvGraphicFramePr>
          <p:cNvPr id="789509" name="Object 5"/>
          <p:cNvGraphicFramePr>
            <a:graphicFrameLocks noChangeAspect="1"/>
          </p:cNvGraphicFramePr>
          <p:nvPr/>
        </p:nvGraphicFramePr>
        <p:xfrm>
          <a:off x="1454139" y="1173326"/>
          <a:ext cx="2741612" cy="746125"/>
        </p:xfrm>
        <a:graphic>
          <a:graphicData uri="http://schemas.openxmlformats.org/presentationml/2006/ole">
            <p:oleObj spid="_x0000_s827394" name="Equation" r:id="rId5" imgW="1917360" imgH="533160" progId="Equation.DSMT4">
              <p:embed/>
            </p:oleObj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524000" y="2928934"/>
          <a:ext cx="6096000" cy="2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  <a:gridCol w="2452694"/>
                <a:gridCol w="2452694"/>
              </a:tblGrid>
              <a:tr h="4176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신뢰구간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/>
                </a:tc>
              </a:tr>
              <a:tr h="4176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하한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상한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90%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95%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99%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3357563" y="3719033"/>
          <a:ext cx="1033462" cy="644525"/>
        </p:xfrm>
        <a:graphic>
          <a:graphicData uri="http://schemas.openxmlformats.org/presentationml/2006/ole">
            <p:oleObj spid="_x0000_s827395" name="Equation" r:id="rId6" imgW="723600" imgH="457200" progId="Equation.DSMT4">
              <p:embed/>
            </p:oleObj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5802313" y="3719033"/>
          <a:ext cx="1035050" cy="644525"/>
        </p:xfrm>
        <a:graphic>
          <a:graphicData uri="http://schemas.openxmlformats.org/presentationml/2006/ole">
            <p:oleObj spid="_x0000_s827396" name="Equation" r:id="rId7" imgW="723600" imgH="457200" progId="Equation.DSMT4">
              <p:embed/>
            </p:oleObj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3276600" y="4373083"/>
          <a:ext cx="1106488" cy="644525"/>
        </p:xfrm>
        <a:graphic>
          <a:graphicData uri="http://schemas.openxmlformats.org/presentationml/2006/ole">
            <p:oleObj spid="_x0000_s827397" name="Equation" r:id="rId8" imgW="774360" imgH="457200" progId="Equation.DSMT4">
              <p:embed/>
            </p:oleObj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5715000" y="4373083"/>
          <a:ext cx="1106488" cy="644525"/>
        </p:xfrm>
        <a:graphic>
          <a:graphicData uri="http://schemas.openxmlformats.org/presentationml/2006/ole">
            <p:oleObj spid="_x0000_s827398" name="Equation" r:id="rId9" imgW="774360" imgH="457200" progId="Equation.DSMT4">
              <p:embed/>
            </p:oleObj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3267075" y="5006496"/>
          <a:ext cx="1104900" cy="644525"/>
        </p:xfrm>
        <a:graphic>
          <a:graphicData uri="http://schemas.openxmlformats.org/presentationml/2006/ole">
            <p:oleObj spid="_x0000_s827399" name="Equation" r:id="rId10" imgW="774360" imgH="457200" progId="Equation.DSMT4">
              <p:embed/>
            </p:oleObj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5702300" y="5006496"/>
          <a:ext cx="1106488" cy="644525"/>
        </p:xfrm>
        <a:graphic>
          <a:graphicData uri="http://schemas.openxmlformats.org/presentationml/2006/ole">
            <p:oleObj spid="_x0000_s827400" name="Equation" r:id="rId11" imgW="774360" imgH="457200" progId="Equation.DSMT4">
              <p:embed/>
            </p:oleObj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57224" y="242886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신뢰구간의 하한과 상한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4714876" y="1142984"/>
            <a:ext cx="3643338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4924440" y="1163532"/>
          <a:ext cx="3232150" cy="782637"/>
        </p:xfrm>
        <a:graphic>
          <a:graphicData uri="http://schemas.openxmlformats.org/presentationml/2006/ole">
            <p:oleObj spid="_x0000_s827401" name="Equation" r:id="rId12" imgW="226044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49956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전공서적의 무게는 정규분포에 따른다고 알려져 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서점에서 임의로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권의 서적을 선정하여 무게를 측정한 결과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[2.7  2.8  3.3  3.0  2.8]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단위는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kg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평균 무게에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64318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052225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ko-KR" altLang="en-US" dirty="0" smtClean="0">
                <a:latin typeface="Book Antiqua" pitchFamily="18" charset="0"/>
              </a:rPr>
              <a:t>표본평균이               이므로 표본분산과 표본표준편차는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148536" y="3137739"/>
          <a:ext cx="811212" cy="254000"/>
        </p:xfrm>
        <a:graphic>
          <a:graphicData uri="http://schemas.openxmlformats.org/presentationml/2006/ole">
            <p:oleObj spid="_x0000_s828418" name="Equation" r:id="rId5" imgW="558720" imgH="177480" progId="Equation.DSMT4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182813" y="3438525"/>
          <a:ext cx="4718050" cy="561975"/>
        </p:xfrm>
        <a:graphic>
          <a:graphicData uri="http://schemas.openxmlformats.org/presentationml/2006/ole">
            <p:oleObj spid="_x0000_s828419" name="Equation" r:id="rId6" imgW="3251160" imgH="393480" progId="Equation.DSMT4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406650" y="5159375"/>
          <a:ext cx="3921463" cy="341327"/>
        </p:xfrm>
        <a:graphic>
          <a:graphicData uri="http://schemas.openxmlformats.org/presentationml/2006/ole">
            <p:oleObj spid="_x0000_s828420" name="Equation" r:id="rId7" imgW="2717640" imgH="2412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348" y="4097936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표준오차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err="1" smtClean="0">
                <a:latin typeface="Book Antiqua" pitchFamily="18" charset="0"/>
              </a:rPr>
              <a:t>임계값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(4) = 2.776</a:t>
            </a: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928794" y="4022725"/>
          <a:ext cx="2271712" cy="588963"/>
        </p:xfrm>
        <a:graphic>
          <a:graphicData uri="http://schemas.openxmlformats.org/presentationml/2006/ole">
            <p:oleObj spid="_x0000_s828421" name="Equation" r:id="rId8" imgW="15872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00042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신뢰구간은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latin typeface="Book Antiqua" pitchFamily="18" charset="0"/>
              </a:rPr>
              <a:t>(2.92 – 0.3,  2.92 + 0.3) = (2.62,  3.22)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57697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                                                                    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신뢰구간은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04865" name="Object 1"/>
          <p:cNvGraphicFramePr>
            <a:graphicFrameLocks noChangeAspect="1"/>
          </p:cNvGraphicFramePr>
          <p:nvPr/>
        </p:nvGraphicFramePr>
        <p:xfrm>
          <a:off x="928662" y="1591680"/>
          <a:ext cx="3943350" cy="344488"/>
        </p:xfrm>
        <a:graphic>
          <a:graphicData uri="http://schemas.openxmlformats.org/presentationml/2006/ole">
            <p:oleObj spid="_x0000_s829442" name="Equation" r:id="rId4" imgW="2717640" imgH="241200" progId="Equation.DSMT4">
              <p:embed/>
            </p:oleObj>
          </a:graphicData>
        </a:graphic>
      </p:graphicFrame>
      <p:graphicFrame>
        <p:nvGraphicFramePr>
          <p:cNvPr id="804866" name="Object 2"/>
          <p:cNvGraphicFramePr>
            <a:graphicFrameLocks noChangeAspect="1"/>
          </p:cNvGraphicFramePr>
          <p:nvPr/>
        </p:nvGraphicFramePr>
        <p:xfrm>
          <a:off x="1670072" y="2257425"/>
          <a:ext cx="6045200" cy="688975"/>
        </p:xfrm>
        <a:graphic>
          <a:graphicData uri="http://schemas.openxmlformats.org/presentationml/2006/ole">
            <p:oleObj spid="_x0000_s829443" name="Equation" r:id="rId5" imgW="41655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21044" y="4041600"/>
            <a:ext cx="1146174" cy="1143008"/>
          </a:xfrm>
          <a:prstGeom prst="ellipse">
            <a:avLst/>
          </a:prstGeom>
          <a:solidFill>
            <a:srgbClr val="63C7F9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814" y="3510712"/>
            <a:ext cx="1714512" cy="1785950"/>
          </a:xfrm>
          <a:prstGeom prst="ellipse">
            <a:avLst/>
          </a:prstGeom>
          <a:solidFill>
            <a:srgbClr val="63C7F9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81746" y="1428736"/>
            <a:ext cx="1714512" cy="1785950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85786" y="2140698"/>
          <a:ext cx="1373187" cy="366712"/>
        </p:xfrm>
        <a:graphic>
          <a:graphicData uri="http://schemas.openxmlformats.org/presentationml/2006/ole">
            <p:oleObj spid="_x0000_s794625" name="Equation" r:id="rId4" imgW="1028520" imgH="279360" progId="Equation.DSMT4">
              <p:embed/>
            </p:oleObj>
          </a:graphicData>
        </a:graphic>
      </p:graphicFrame>
      <p:sp>
        <p:nvSpPr>
          <p:cNvPr id="11" name="타원 10"/>
          <p:cNvSpPr/>
          <p:nvPr/>
        </p:nvSpPr>
        <p:spPr>
          <a:xfrm>
            <a:off x="3997330" y="1653324"/>
            <a:ext cx="1146174" cy="1143008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276"/>
          <p:cNvSpPr>
            <a:spLocks noChangeArrowheads="1"/>
          </p:cNvSpPr>
          <p:nvPr/>
        </p:nvSpPr>
        <p:spPr bwMode="auto">
          <a:xfrm>
            <a:off x="2643174" y="2153390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817563" y="4283823"/>
          <a:ext cx="1355725" cy="366712"/>
        </p:xfrm>
        <a:graphic>
          <a:graphicData uri="http://schemas.openxmlformats.org/presentationml/2006/ole">
            <p:oleObj spid="_x0000_s794626" name="Equation" r:id="rId5" imgW="1015920" imgH="279360" progId="Equation.DSMT4">
              <p:embed/>
            </p:oleObj>
          </a:graphicData>
        </a:graphic>
      </p:graphicFrame>
      <p:sp>
        <p:nvSpPr>
          <p:cNvPr id="14" name="AutoShape 276"/>
          <p:cNvSpPr>
            <a:spLocks noChangeArrowheads="1"/>
          </p:cNvSpPr>
          <p:nvPr/>
        </p:nvSpPr>
        <p:spPr bwMode="auto">
          <a:xfrm>
            <a:off x="2643174" y="4417272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74" y="1796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3174" y="40700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4348" y="571480"/>
            <a:ext cx="321471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두 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비의 구간추정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5476875" y="1830388"/>
          <a:ext cx="1887538" cy="642937"/>
        </p:xfrm>
        <a:graphic>
          <a:graphicData uri="http://schemas.openxmlformats.org/presentationml/2006/ole">
            <p:oleObj spid="_x0000_s794627" name="Equation" r:id="rId6" imgW="1320480" imgH="457200" progId="Equation.DSMT4">
              <p:embed/>
            </p:oleObj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5426075" y="4241800"/>
          <a:ext cx="1997075" cy="642938"/>
        </p:xfrm>
        <a:graphic>
          <a:graphicData uri="http://schemas.openxmlformats.org/presentationml/2006/ole">
            <p:oleObj spid="_x0000_s794628" name="Equation" r:id="rId7" imgW="1396800" imgH="457200" progId="Equation.DSMT4">
              <p:embed/>
            </p:oleObj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715008" y="3000372"/>
            <a:ext cx="2500330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5853113" y="3041650"/>
          <a:ext cx="2217737" cy="641350"/>
        </p:xfrm>
        <a:graphic>
          <a:graphicData uri="http://schemas.openxmlformats.org/presentationml/2006/ole">
            <p:oleObj spid="_x0000_s794629" name="Equation" r:id="rId8" imgW="15490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56120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i="1" dirty="0" smtClean="0">
                <a:latin typeface="Book Antiqua" pitchFamily="18" charset="0"/>
              </a:rPr>
              <a:t>n – 1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dirty="0" smtClean="0">
                <a:latin typeface="Book Antiqua" pitchFamily="18" charset="0"/>
              </a:rPr>
              <a:t>F -</a:t>
            </a:r>
            <a:r>
              <a:rPr lang="ko-KR" altLang="en-US" dirty="0" smtClean="0">
                <a:latin typeface="Book Antiqua" pitchFamily="18" charset="0"/>
              </a:rPr>
              <a:t>분포에서 양쪽 꼬리확률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인 임계값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2706688" y="1001713"/>
          <a:ext cx="3663950" cy="357187"/>
        </p:xfrm>
        <a:graphic>
          <a:graphicData uri="http://schemas.openxmlformats.org/presentationml/2006/ole">
            <p:oleObj spid="_x0000_s749575" name="Equation" r:id="rId4" imgW="2425680" imgH="241200" progId="Equation.DSMT4">
              <p:embed/>
            </p:oleObj>
          </a:graphicData>
        </a:graphic>
      </p:graphicFrame>
      <p:graphicFrame>
        <p:nvGraphicFramePr>
          <p:cNvPr id="749576" name="Object 8"/>
          <p:cNvGraphicFramePr>
            <a:graphicFrameLocks noChangeAspect="1"/>
          </p:cNvGraphicFramePr>
          <p:nvPr/>
        </p:nvGraphicFramePr>
        <p:xfrm>
          <a:off x="1681163" y="1571612"/>
          <a:ext cx="5575300" cy="1530350"/>
        </p:xfrm>
        <a:graphic>
          <a:graphicData uri="http://schemas.openxmlformats.org/presentationml/2006/ole">
            <p:oleObj spid="_x0000_s749576" name="Equation" r:id="rId5" imgW="3898800" imgH="1091880" progId="Equation.DSMT4">
              <p:embed/>
            </p:oleObj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1857356" y="3357562"/>
            <a:ext cx="4255459" cy="2643658"/>
            <a:chOff x="1857356" y="3357562"/>
            <a:chExt cx="4255459" cy="2643658"/>
          </a:xfrm>
        </p:grpSpPr>
        <p:pic>
          <p:nvPicPr>
            <p:cNvPr id="39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69477" y="3357562"/>
              <a:ext cx="3643338" cy="2316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40" name="Object 10"/>
            <p:cNvGraphicFramePr>
              <a:graphicFrameLocks noChangeAspect="1"/>
            </p:cNvGraphicFramePr>
            <p:nvPr/>
          </p:nvGraphicFramePr>
          <p:xfrm>
            <a:off x="2000232" y="5691900"/>
            <a:ext cx="1487484" cy="309320"/>
          </p:xfrm>
          <a:graphic>
            <a:graphicData uri="http://schemas.openxmlformats.org/presentationml/2006/ole">
              <p:oleObj spid="_x0000_s749585" name="Equation" r:id="rId7" imgW="1155600" imgH="241200" progId="Equation.DSMT4">
                <p:embed/>
              </p:oleObj>
            </a:graphicData>
          </a:graphic>
        </p:graphicFrame>
        <p:graphicFrame>
          <p:nvGraphicFramePr>
            <p:cNvPr id="41" name="Object 11"/>
            <p:cNvGraphicFramePr>
              <a:graphicFrameLocks noChangeAspect="1"/>
            </p:cNvGraphicFramePr>
            <p:nvPr/>
          </p:nvGraphicFramePr>
          <p:xfrm>
            <a:off x="4605465" y="5691900"/>
            <a:ext cx="1364473" cy="306394"/>
          </p:xfrm>
          <a:graphic>
            <a:graphicData uri="http://schemas.openxmlformats.org/presentationml/2006/ole">
              <p:oleObj spid="_x0000_s749586" name="Equation" r:id="rId8" imgW="1066680" imgH="241200" progId="Equation.DSMT4">
                <p:embed/>
              </p:oleObj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2969542" y="3572328"/>
            <a:ext cx="1214000" cy="285752"/>
          </p:xfrm>
          <a:graphic>
            <a:graphicData uri="http://schemas.openxmlformats.org/presentationml/2006/ole">
              <p:oleObj spid="_x0000_s749587" name="Equation" r:id="rId9" imgW="914400" imgH="215640" progId="Equation.DSMT4">
                <p:embed/>
              </p:oleObj>
            </a:graphicData>
          </a:graphic>
        </p:graphicFrame>
        <p:graphicFrame>
          <p:nvGraphicFramePr>
            <p:cNvPr id="43" name="Object 16"/>
            <p:cNvGraphicFramePr>
              <a:graphicFrameLocks noChangeAspect="1"/>
            </p:cNvGraphicFramePr>
            <p:nvPr/>
          </p:nvGraphicFramePr>
          <p:xfrm>
            <a:off x="5041244" y="4860007"/>
            <a:ext cx="428628" cy="242547"/>
          </p:xfrm>
          <a:graphic>
            <a:graphicData uri="http://schemas.openxmlformats.org/presentationml/2006/ole">
              <p:oleObj spid="_x0000_s749588" name="Equation" r:id="rId10" imgW="355320" imgH="203040" progId="Equation.DSMT4">
                <p:embed/>
              </p:oleObj>
            </a:graphicData>
          </a:graphic>
        </p:graphicFrame>
        <p:cxnSp>
          <p:nvCxnSpPr>
            <p:cNvPr id="44" name="직선 화살표 연결선 43"/>
            <p:cNvCxnSpPr/>
            <p:nvPr/>
          </p:nvCxnSpPr>
          <p:spPr>
            <a:xfrm rot="5400000">
              <a:off x="5042038" y="5357964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Object 16"/>
            <p:cNvGraphicFramePr>
              <a:graphicFrameLocks noChangeAspect="1"/>
            </p:cNvGraphicFramePr>
            <p:nvPr/>
          </p:nvGraphicFramePr>
          <p:xfrm>
            <a:off x="1857356" y="4572460"/>
            <a:ext cx="428628" cy="242547"/>
          </p:xfrm>
          <a:graphic>
            <a:graphicData uri="http://schemas.openxmlformats.org/presentationml/2006/ole">
              <p:oleObj spid="_x0000_s749589" name="Equation" r:id="rId11" imgW="355320" imgH="203040" progId="Equation.DSMT4">
                <p:embed/>
              </p:oleObj>
            </a:graphicData>
          </a:graphic>
        </p:graphicFrame>
        <p:cxnSp>
          <p:nvCxnSpPr>
            <p:cNvPr id="46" name="직선 화살표 연결선 45"/>
            <p:cNvCxnSpPr/>
            <p:nvPr/>
          </p:nvCxnSpPr>
          <p:spPr>
            <a:xfrm rot="16200000" flipH="1">
              <a:off x="2203532" y="4898567"/>
              <a:ext cx="450491" cy="3055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6"/>
            <p:cNvGraphicFramePr>
              <a:graphicFrameLocks noChangeAspect="1"/>
            </p:cNvGraphicFramePr>
            <p:nvPr/>
          </p:nvGraphicFramePr>
          <p:xfrm>
            <a:off x="2557808" y="5501065"/>
            <a:ext cx="146050" cy="163513"/>
          </p:xfrm>
          <a:graphic>
            <a:graphicData uri="http://schemas.openxmlformats.org/presentationml/2006/ole">
              <p:oleObj spid="_x0000_s749590" name="Equation" r:id="rId12" imgW="114120" imgH="126720" progId="Equation.DSMT4">
                <p:embed/>
              </p:oleObj>
            </a:graphicData>
          </a:graphic>
        </p:graphicFrame>
        <p:graphicFrame>
          <p:nvGraphicFramePr>
            <p:cNvPr id="48" name="Object 7"/>
            <p:cNvGraphicFramePr>
              <a:graphicFrameLocks noChangeAspect="1"/>
            </p:cNvGraphicFramePr>
            <p:nvPr/>
          </p:nvGraphicFramePr>
          <p:xfrm>
            <a:off x="5051038" y="5511428"/>
            <a:ext cx="146050" cy="163512"/>
          </p:xfrm>
          <a:graphic>
            <a:graphicData uri="http://schemas.openxmlformats.org/presentationml/2006/ole">
              <p:oleObj spid="_x0000_s749591" name="Equation" r:id="rId13" imgW="114120" imgH="126720" progId="Equation.DSMT4">
                <p:embed/>
              </p:oleObj>
            </a:graphicData>
          </a:graphic>
        </p:graphicFrame>
        <p:graphicFrame>
          <p:nvGraphicFramePr>
            <p:cNvPr id="49" name="Object 8"/>
            <p:cNvGraphicFramePr>
              <a:graphicFrameLocks noChangeAspect="1"/>
            </p:cNvGraphicFramePr>
            <p:nvPr/>
          </p:nvGraphicFramePr>
          <p:xfrm>
            <a:off x="2898104" y="4861388"/>
            <a:ext cx="428625" cy="211138"/>
          </p:xfrm>
          <a:graphic>
            <a:graphicData uri="http://schemas.openxmlformats.org/presentationml/2006/ole">
              <p:oleObj spid="_x0000_s749592" name="Equation" r:id="rId14" imgW="35532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0298" y="1132230"/>
            <a:ext cx="4071966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7224" y="571480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err="1" smtClean="0">
                <a:latin typeface="Book Antiqua" pitchFamily="18" charset="0"/>
              </a:rPr>
              <a:t>모분산비에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latin typeface="Book Antiqua" pitchFamily="18" charset="0"/>
              </a:rPr>
              <a:t>대한 </a:t>
            </a:r>
            <a:r>
              <a:rPr lang="en-US" altLang="ko-KR" b="1" i="1" dirty="0" smtClean="0">
                <a:latin typeface="Book Antiqua" pitchFamily="18" charset="0"/>
              </a:rPr>
              <a:t>100(1 -</a:t>
            </a:r>
            <a:r>
              <a:rPr lang="en-US" altLang="ko-KR" b="1" dirty="0" smtClean="0">
                <a:latin typeface="Book Antiqua" pitchFamily="18" charset="0"/>
              </a:rPr>
              <a:t> </a:t>
            </a:r>
            <a:r>
              <a:rPr lang="en-US" altLang="ko-KR" b="1" i="1" dirty="0" smtClean="0">
                <a:latin typeface="Symbol" pitchFamily="18" charset="2"/>
              </a:rPr>
              <a:t>a</a:t>
            </a:r>
            <a:r>
              <a:rPr lang="en-US" altLang="ko-KR" b="1" i="1" dirty="0" smtClean="0">
                <a:latin typeface="Book Antiqua" pitchFamily="18" charset="0"/>
              </a:rPr>
              <a:t>)% </a:t>
            </a:r>
            <a:r>
              <a:rPr lang="ko-KR" altLang="en-US" b="1" dirty="0" smtClean="0">
                <a:latin typeface="Book Antiqua" pitchFamily="18" charset="0"/>
              </a:rPr>
              <a:t>신뢰구간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651137" y="1173163"/>
          <a:ext cx="3776663" cy="746125"/>
        </p:xfrm>
        <a:graphic>
          <a:graphicData uri="http://schemas.openxmlformats.org/presentationml/2006/ole">
            <p:oleObj spid="_x0000_s808961" name="Equation" r:id="rId4" imgW="2641320" imgH="533160" progId="Equation.DSMT4">
              <p:embed/>
            </p:oleObj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524000" y="2928934"/>
          <a:ext cx="6096000" cy="27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  <a:gridCol w="2452694"/>
                <a:gridCol w="2452694"/>
              </a:tblGrid>
              <a:tr h="4176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신뢰구간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/>
                </a:tc>
              </a:tr>
              <a:tr h="4176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하한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상한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90%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95%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99%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 anchorCtr="1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3103563" y="3719513"/>
          <a:ext cx="1541462" cy="644525"/>
        </p:xfrm>
        <a:graphic>
          <a:graphicData uri="http://schemas.openxmlformats.org/presentationml/2006/ole">
            <p:oleObj spid="_x0000_s808962" name="Equation" r:id="rId5" imgW="1079280" imgH="457200" progId="Equation.DSMT4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5548313" y="3719513"/>
          <a:ext cx="1544637" cy="646112"/>
        </p:xfrm>
        <a:graphic>
          <a:graphicData uri="http://schemas.openxmlformats.org/presentationml/2006/ole">
            <p:oleObj spid="_x0000_s808963" name="Equation" r:id="rId6" imgW="1079280" imgH="457200" progId="Equation.DSMT4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3022600" y="4373563"/>
          <a:ext cx="1614488" cy="644525"/>
        </p:xfrm>
        <a:graphic>
          <a:graphicData uri="http://schemas.openxmlformats.org/presentationml/2006/ole">
            <p:oleObj spid="_x0000_s808964" name="Equation" r:id="rId7" imgW="1130040" imgH="457200" progId="Equation.DSMT4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5461000" y="4373563"/>
          <a:ext cx="1614488" cy="644525"/>
        </p:xfrm>
        <a:graphic>
          <a:graphicData uri="http://schemas.openxmlformats.org/presentationml/2006/ole">
            <p:oleObj spid="_x0000_s808965" name="Equation" r:id="rId8" imgW="1130040" imgH="457200" progId="Equation.DSMT4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014663" y="5006975"/>
          <a:ext cx="1611312" cy="644525"/>
        </p:xfrm>
        <a:graphic>
          <a:graphicData uri="http://schemas.openxmlformats.org/presentationml/2006/ole">
            <p:oleObj spid="_x0000_s808966" name="Equation" r:id="rId9" imgW="1130040" imgH="457200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5448300" y="5006975"/>
          <a:ext cx="1614488" cy="644525"/>
        </p:xfrm>
        <a:graphic>
          <a:graphicData uri="http://schemas.openxmlformats.org/presentationml/2006/ole">
            <p:oleObj spid="_x0000_s808967" name="Equation" r:id="rId10" imgW="1130040" imgH="457200" progId="Equation.DSMT4">
              <p:embed/>
            </p:oleObj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57224" y="242886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Book Antiqua" pitchFamily="18" charset="0"/>
              </a:rPr>
              <a:t>[</a:t>
            </a:r>
            <a:r>
              <a:rPr lang="ko-KR" altLang="en-US" b="1" dirty="0" smtClean="0">
                <a:latin typeface="Book Antiqua" pitchFamily="18" charset="0"/>
              </a:rPr>
              <a:t>신뢰구간의 하한과 상한</a:t>
            </a:r>
            <a:r>
              <a:rPr lang="en-US" altLang="ko-KR" b="1" dirty="0" smtClean="0">
                <a:latin typeface="Book Antiqua" pitchFamily="18" charset="0"/>
              </a:rPr>
              <a:t>]</a:t>
            </a:r>
            <a:endParaRPr lang="ko-KR" altLang="en-US" b="1" dirty="0"/>
          </a:p>
        </p:txBody>
      </p:sp>
      <p:sp>
        <p:nvSpPr>
          <p:cNvPr id="17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842" y="499562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독립인 두 정규모집단으로 각각 표본을 선정하여 다음 결과를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비              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90%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34" y="29046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034" y="3313693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표본의 크기가 각각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dirty="0" smtClean="0">
                <a:latin typeface="Book Antiqua" pitchFamily="18" charset="0"/>
              </a:rPr>
              <a:t>8</a:t>
            </a:r>
            <a:r>
              <a:rPr lang="ko-KR" altLang="en-US" dirty="0" smtClean="0">
                <a:latin typeface="Book Antiqua" pitchFamily="18" charset="0"/>
              </a:rPr>
              <a:t>이므로 분자의 자유도 </a:t>
            </a:r>
            <a:r>
              <a:rPr lang="en-US" altLang="ko-KR" dirty="0" smtClean="0">
                <a:latin typeface="Book Antiqua" pitchFamily="18" charset="0"/>
              </a:rPr>
              <a:t>9</a:t>
            </a:r>
            <a:r>
              <a:rPr lang="ko-KR" altLang="en-US" dirty="0" smtClean="0">
                <a:latin typeface="Book Antiqua" pitchFamily="18" charset="0"/>
              </a:rPr>
              <a:t>와 분모의 자유도 </a:t>
            </a:r>
            <a:r>
              <a:rPr lang="en-US" altLang="ko-KR" dirty="0" smtClean="0">
                <a:latin typeface="Book Antiqua" pitchFamily="18" charset="0"/>
              </a:rPr>
              <a:t>7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분포에서 </a:t>
            </a:r>
            <a:r>
              <a:rPr lang="ko-KR" altLang="en-US" dirty="0" err="1" smtClean="0">
                <a:latin typeface="Book Antiqua" pitchFamily="18" charset="0"/>
              </a:rPr>
              <a:t>임계값을</a:t>
            </a:r>
            <a:r>
              <a:rPr lang="ko-KR" altLang="en-US" dirty="0" smtClean="0">
                <a:latin typeface="Book Antiqua" pitchFamily="18" charset="0"/>
              </a:rPr>
              <a:t> 구하면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1" name="Object 8"/>
          <p:cNvGraphicFramePr>
            <a:graphicFrameLocks noChangeAspect="1"/>
          </p:cNvGraphicFramePr>
          <p:nvPr/>
        </p:nvGraphicFramePr>
        <p:xfrm>
          <a:off x="1689100" y="3898257"/>
          <a:ext cx="4995863" cy="619125"/>
        </p:xfrm>
        <a:graphic>
          <a:graphicData uri="http://schemas.openxmlformats.org/presentationml/2006/ole">
            <p:oleObj spid="_x0000_s747536" name="Equation" r:id="rId4" imgW="3441600" imgH="431640" progId="Equation.DSMT4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00034" y="577431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90% </a:t>
            </a:r>
            <a:r>
              <a:rPr lang="ko-KR" altLang="en-US" dirty="0" smtClean="0">
                <a:latin typeface="Book Antiqua" pitchFamily="18" charset="0"/>
              </a:rPr>
              <a:t>신뢰구간은 </a:t>
            </a:r>
            <a:r>
              <a:rPr lang="en-US" altLang="ko-KR" i="1" dirty="0" smtClean="0">
                <a:latin typeface="Book Antiqua" pitchFamily="18" charset="0"/>
              </a:rPr>
              <a:t>(0.333,  4.032)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34" y="4615773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</a:t>
            </a:r>
            <a:r>
              <a:rPr lang="en-US" altLang="ko-KR" dirty="0" smtClean="0">
                <a:latin typeface="Book Antiqua" pitchFamily="18" charset="0"/>
              </a:rPr>
              <a:t>90% </a:t>
            </a:r>
            <a:r>
              <a:rPr lang="ko-KR" altLang="en-US" dirty="0" smtClean="0">
                <a:latin typeface="Book Antiqua" pitchFamily="18" charset="0"/>
              </a:rPr>
              <a:t>신뢰구간의 하한과 상한은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747539" name="Object 19"/>
          <p:cNvGraphicFramePr>
            <a:graphicFrameLocks noChangeAspect="1"/>
          </p:cNvGraphicFramePr>
          <p:nvPr/>
        </p:nvGraphicFramePr>
        <p:xfrm>
          <a:off x="1144612" y="5059932"/>
          <a:ext cx="6927850" cy="644525"/>
        </p:xfrm>
        <a:graphic>
          <a:graphicData uri="http://schemas.openxmlformats.org/presentationml/2006/ole">
            <p:oleObj spid="_x0000_s747539" name="Equation" r:id="rId5" imgW="4851360" imgH="457200" progId="Equation.DSMT4">
              <p:embed/>
            </p:oleObj>
          </a:graphicData>
        </a:graphic>
      </p:graphicFrame>
      <p:graphicFrame>
        <p:nvGraphicFramePr>
          <p:cNvPr id="747540" name="Object 20"/>
          <p:cNvGraphicFramePr>
            <a:graphicFrameLocks noChangeAspect="1"/>
          </p:cNvGraphicFramePr>
          <p:nvPr/>
        </p:nvGraphicFramePr>
        <p:xfrm>
          <a:off x="1509607" y="1061272"/>
          <a:ext cx="725487" cy="339725"/>
        </p:xfrm>
        <a:graphic>
          <a:graphicData uri="http://schemas.openxmlformats.org/presentationml/2006/ole">
            <p:oleObj spid="_x0000_s747540" name="Equation" r:id="rId6" imgW="507960" imgH="241200" progId="Equation.DSMT4">
              <p:embed/>
            </p:oleObj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524000" y="1510114"/>
          <a:ext cx="5548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22"/>
                <a:gridCol w="785818"/>
                <a:gridCol w="1857388"/>
                <a:gridCol w="20717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크기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표본평균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표본표준편차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= 3.1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= 2.8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47541" name="Object 21"/>
          <p:cNvGraphicFramePr>
            <a:graphicFrameLocks noChangeAspect="1"/>
          </p:cNvGraphicFramePr>
          <p:nvPr/>
        </p:nvGraphicFramePr>
        <p:xfrm>
          <a:off x="3643306" y="1912830"/>
          <a:ext cx="793750" cy="255587"/>
        </p:xfrm>
        <a:graphic>
          <a:graphicData uri="http://schemas.openxmlformats.org/presentationml/2006/ole">
            <p:oleObj spid="_x0000_s747541" name="Equation" r:id="rId7" imgW="545760" imgH="177480" progId="Equation.DSMT4">
              <p:embed/>
            </p:oleObj>
          </a:graphicData>
        </a:graphic>
      </p:graphicFrame>
      <p:graphicFrame>
        <p:nvGraphicFramePr>
          <p:cNvPr id="747542" name="Object 22"/>
          <p:cNvGraphicFramePr>
            <a:graphicFrameLocks noChangeAspect="1"/>
          </p:cNvGraphicFramePr>
          <p:nvPr/>
        </p:nvGraphicFramePr>
        <p:xfrm>
          <a:off x="3633788" y="2282729"/>
          <a:ext cx="812800" cy="309563"/>
        </p:xfrm>
        <a:graphic>
          <a:graphicData uri="http://schemas.openxmlformats.org/presentationml/2006/ole">
            <p:oleObj spid="_x0000_s747542" name="Equation" r:id="rId8" imgW="55872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59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3802" y="540658"/>
            <a:ext cx="1955985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8.4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표본의 크기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4348" y="1142984"/>
            <a:ext cx="514353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모평균의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추정을 위한 표본의 크기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en-US" altLang="ko-KR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s</a:t>
            </a:r>
            <a:r>
              <a:rPr lang="en-US" altLang="ko-KR" baseline="40000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2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: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기지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1928802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정규모집단에서 크기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인 표본을 추출할 때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모평균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100(1 -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신뢰구간의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오차한계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pSp>
        <p:nvGrpSpPr>
          <p:cNvPr id="24" name="그룹 19"/>
          <p:cNvGrpSpPr/>
          <p:nvPr/>
        </p:nvGrpSpPr>
        <p:grpSpPr>
          <a:xfrm>
            <a:off x="2001851" y="2646571"/>
            <a:ext cx="4498975" cy="744722"/>
            <a:chOff x="1571604" y="2928934"/>
            <a:chExt cx="4498975" cy="744722"/>
          </a:xfrm>
        </p:grpSpPr>
        <p:graphicFrame>
          <p:nvGraphicFramePr>
            <p:cNvPr id="25" name="Object 8"/>
            <p:cNvGraphicFramePr>
              <a:graphicFrameLocks noChangeAspect="1"/>
            </p:cNvGraphicFramePr>
            <p:nvPr/>
          </p:nvGraphicFramePr>
          <p:xfrm>
            <a:off x="1571604" y="2941822"/>
            <a:ext cx="4498975" cy="719138"/>
          </p:xfrm>
          <a:graphic>
            <a:graphicData uri="http://schemas.openxmlformats.org/presentationml/2006/ole">
              <p:oleObj spid="_x0000_s746507" name="Equation" r:id="rId4" imgW="3124080" imgH="507960" progId="Equation.DSMT4">
                <p:embed/>
              </p:oleObj>
            </a:graphicData>
          </a:graphic>
        </p:graphicFrame>
        <p:sp>
          <p:nvSpPr>
            <p:cNvPr id="26" name="타원 25"/>
            <p:cNvSpPr/>
            <p:nvPr/>
          </p:nvSpPr>
          <p:spPr>
            <a:xfrm>
              <a:off x="4570396" y="2928934"/>
              <a:ext cx="787422" cy="744722"/>
            </a:xfrm>
            <a:prstGeom prst="ellipse">
              <a:avLst/>
            </a:prstGeom>
            <a:noFill/>
            <a:ln>
              <a:solidFill>
                <a:srgbClr val="FF66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071670" y="4429132"/>
            <a:ext cx="4643470" cy="1500198"/>
            <a:chOff x="2071670" y="4429132"/>
            <a:chExt cx="4643470" cy="1500198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2071670" y="5353470"/>
              <a:ext cx="464347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928926" y="5363744"/>
              <a:ext cx="285752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2"/>
            <p:cNvGraphicFramePr>
              <a:graphicFrameLocks noChangeAspect="1"/>
            </p:cNvGraphicFramePr>
            <p:nvPr/>
          </p:nvGraphicFramePr>
          <p:xfrm>
            <a:off x="4265700" y="5282032"/>
            <a:ext cx="180975" cy="198438"/>
          </p:xfrm>
          <a:graphic>
            <a:graphicData uri="http://schemas.openxmlformats.org/presentationml/2006/ole">
              <p:oleObj spid="_x0000_s746508" name="Equation" r:id="rId5" imgW="114120" imgH="126720" progId="Equation.DSMT4">
                <p:embed/>
              </p:oleObj>
            </a:graphicData>
          </a:graphic>
        </p:graphicFrame>
        <p:graphicFrame>
          <p:nvGraphicFramePr>
            <p:cNvPr id="31" name="Object 3"/>
            <p:cNvGraphicFramePr>
              <a:graphicFrameLocks noChangeAspect="1"/>
            </p:cNvGraphicFramePr>
            <p:nvPr/>
          </p:nvGraphicFramePr>
          <p:xfrm>
            <a:off x="2857488" y="5212664"/>
            <a:ext cx="141288" cy="338138"/>
          </p:xfrm>
          <a:graphic>
            <a:graphicData uri="http://schemas.openxmlformats.org/presentationml/2006/ole">
              <p:oleObj spid="_x0000_s746509" name="Equation" r:id="rId6" imgW="88560" imgH="215640" progId="Equation.DSMT4">
                <p:embed/>
              </p:oleObj>
            </a:graphicData>
          </a:graphic>
        </p:graphicFrame>
        <p:graphicFrame>
          <p:nvGraphicFramePr>
            <p:cNvPr id="32" name="Object 4"/>
            <p:cNvGraphicFramePr>
              <a:graphicFrameLocks noChangeAspect="1"/>
            </p:cNvGraphicFramePr>
            <p:nvPr/>
          </p:nvGraphicFramePr>
          <p:xfrm>
            <a:off x="5686254" y="5211074"/>
            <a:ext cx="141288" cy="338138"/>
          </p:xfrm>
          <a:graphic>
            <a:graphicData uri="http://schemas.openxmlformats.org/presentationml/2006/ole">
              <p:oleObj spid="_x0000_s746510" name="Equation" r:id="rId7" imgW="88560" imgH="215640" progId="Equation.DSMT4">
                <p:embed/>
              </p:oleObj>
            </a:graphicData>
          </a:graphic>
        </p:graphicFrame>
        <p:cxnSp>
          <p:nvCxnSpPr>
            <p:cNvPr id="33" name="직선 연결선 32"/>
            <p:cNvCxnSpPr/>
            <p:nvPr/>
          </p:nvCxnSpPr>
          <p:spPr>
            <a:xfrm rot="5400000" flipH="1" flipV="1">
              <a:off x="2836940" y="504168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 flipH="1" flipV="1">
              <a:off x="5714214" y="504088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 flipH="1" flipV="1">
              <a:off x="4275179" y="504088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928926" y="5041200"/>
              <a:ext cx="1428760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367960" y="5041200"/>
              <a:ext cx="1428760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6"/>
            <p:cNvGraphicFramePr>
              <a:graphicFrameLocks noChangeAspect="1"/>
            </p:cNvGraphicFramePr>
            <p:nvPr/>
          </p:nvGraphicFramePr>
          <p:xfrm>
            <a:off x="3290892" y="4429132"/>
            <a:ext cx="712470" cy="550424"/>
          </p:xfrm>
          <a:graphic>
            <a:graphicData uri="http://schemas.openxmlformats.org/presentationml/2006/ole">
              <p:oleObj spid="_x0000_s746511" name="Equation" r:id="rId8" imgW="533160" imgH="419040" progId="Equation.DSMT4">
                <p:embed/>
              </p:oleObj>
            </a:graphicData>
          </a:graphic>
        </p:graphicFrame>
        <p:graphicFrame>
          <p:nvGraphicFramePr>
            <p:cNvPr id="39" name="Object 14"/>
            <p:cNvGraphicFramePr>
              <a:graphicFrameLocks noChangeAspect="1"/>
            </p:cNvGraphicFramePr>
            <p:nvPr/>
          </p:nvGraphicFramePr>
          <p:xfrm>
            <a:off x="2500298" y="5363640"/>
            <a:ext cx="1024284" cy="565690"/>
          </p:xfrm>
          <a:graphic>
            <a:graphicData uri="http://schemas.openxmlformats.org/presentationml/2006/ole">
              <p:oleObj spid="_x0000_s746512" name="Equation" r:id="rId9" imgW="749160" imgH="419040" progId="Equation.DSMT4">
                <p:embed/>
              </p:oleObj>
            </a:graphicData>
          </a:graphic>
        </p:graphicFrame>
        <p:graphicFrame>
          <p:nvGraphicFramePr>
            <p:cNvPr id="40" name="Object 16"/>
            <p:cNvGraphicFramePr>
              <a:graphicFrameLocks noChangeAspect="1"/>
            </p:cNvGraphicFramePr>
            <p:nvPr/>
          </p:nvGraphicFramePr>
          <p:xfrm>
            <a:off x="4791081" y="4429132"/>
            <a:ext cx="710988" cy="549672"/>
          </p:xfrm>
          <a:graphic>
            <a:graphicData uri="http://schemas.openxmlformats.org/presentationml/2006/ole">
              <p:oleObj spid="_x0000_s746513" name="Equation" r:id="rId10" imgW="533160" imgH="419040" progId="Equation.DSMT4">
                <p:embed/>
              </p:oleObj>
            </a:graphicData>
          </a:graphic>
        </p:graphicFrame>
        <p:graphicFrame>
          <p:nvGraphicFramePr>
            <p:cNvPr id="41" name="Object 17"/>
            <p:cNvGraphicFramePr>
              <a:graphicFrameLocks noChangeAspect="1"/>
            </p:cNvGraphicFramePr>
            <p:nvPr/>
          </p:nvGraphicFramePr>
          <p:xfrm>
            <a:off x="5321311" y="5367568"/>
            <a:ext cx="1016951" cy="561762"/>
          </p:xfrm>
          <a:graphic>
            <a:graphicData uri="http://schemas.openxmlformats.org/presentationml/2006/ole">
              <p:oleObj spid="_x0000_s746514" name="Equation" r:id="rId11" imgW="749160" imgH="419040" progId="Equation.DSMT4">
                <p:embed/>
              </p:oleObj>
            </a:graphicData>
          </a:graphic>
        </p:graphicFrame>
        <p:graphicFrame>
          <p:nvGraphicFramePr>
            <p:cNvPr id="42" name="Object 18"/>
            <p:cNvGraphicFramePr>
              <a:graphicFrameLocks noChangeAspect="1"/>
            </p:cNvGraphicFramePr>
            <p:nvPr/>
          </p:nvGraphicFramePr>
          <p:xfrm>
            <a:off x="4245152" y="5516040"/>
            <a:ext cx="224588" cy="263090"/>
          </p:xfrm>
          <a:graphic>
            <a:graphicData uri="http://schemas.openxmlformats.org/presentationml/2006/ole">
              <p:oleObj spid="_x0000_s746515" name="Equation" r:id="rId12" imgW="139680" imgH="164880" progId="Equation.DSMT4">
                <p:embed/>
              </p:oleObj>
            </a:graphicData>
          </a:graphic>
        </p:graphicFrame>
      </p:grpSp>
      <p:grpSp>
        <p:nvGrpSpPr>
          <p:cNvPr id="43" name="그룹 41"/>
          <p:cNvGrpSpPr/>
          <p:nvPr/>
        </p:nvGrpSpPr>
        <p:grpSpPr>
          <a:xfrm>
            <a:off x="500034" y="3695920"/>
            <a:ext cx="3868756" cy="593725"/>
            <a:chOff x="714348" y="3774243"/>
            <a:chExt cx="3868756" cy="593725"/>
          </a:xfrm>
        </p:grpSpPr>
        <p:sp>
          <p:nvSpPr>
            <p:cNvPr id="45" name="TextBox 44"/>
            <p:cNvSpPr txBox="1"/>
            <p:nvPr/>
          </p:nvSpPr>
          <p:spPr>
            <a:xfrm>
              <a:off x="714348" y="3845486"/>
              <a:ext cx="278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이때 신뢰구간의 길이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L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 smtClean="0">
                  <a:latin typeface="Book Antiqua" pitchFamily="18" charset="0"/>
                  <a:ea typeface="굴림" pitchFamily="50" charset="-127"/>
                </a:rPr>
                <a:t>: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 </a:t>
              </a:r>
              <a:endParaRPr lang="ko-KR" altLang="en-US" dirty="0">
                <a:latin typeface="Book Antiqua" pitchFamily="18" charset="0"/>
                <a:ea typeface="굴림" pitchFamily="50" charset="-127"/>
              </a:endParaRPr>
            </a:p>
          </p:txBody>
        </p:sp>
        <p:graphicFrame>
          <p:nvGraphicFramePr>
            <p:cNvPr id="46" name="Object 8"/>
            <p:cNvGraphicFramePr>
              <a:graphicFrameLocks noChangeAspect="1"/>
            </p:cNvGraphicFramePr>
            <p:nvPr/>
          </p:nvGraphicFramePr>
          <p:xfrm>
            <a:off x="3357554" y="3774243"/>
            <a:ext cx="1225550" cy="593725"/>
          </p:xfrm>
          <a:graphic>
            <a:graphicData uri="http://schemas.openxmlformats.org/presentationml/2006/ole">
              <p:oleObj spid="_x0000_s746516" name="Equation" r:id="rId13" imgW="850680" imgH="419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703521" name="Object 33"/>
          <p:cNvGraphicFramePr>
            <a:graphicFrameLocks noChangeAspect="1"/>
          </p:cNvGraphicFramePr>
          <p:nvPr/>
        </p:nvGraphicFramePr>
        <p:xfrm>
          <a:off x="2419370" y="571480"/>
          <a:ext cx="5153026" cy="681037"/>
        </p:xfrm>
        <a:graphic>
          <a:graphicData uri="http://schemas.openxmlformats.org/presentationml/2006/ole">
            <p:oleObj spid="_x0000_s703521" name="Equation" r:id="rId5" imgW="3403440" imgH="457200" progId="Equation.DSMT4">
              <p:embed/>
            </p:oleObj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857224" y="68401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표본평균 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857224" y="145725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표본분산 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graphicFrame>
        <p:nvGraphicFramePr>
          <p:cNvPr id="703522" name="Object 34"/>
          <p:cNvGraphicFramePr>
            <a:graphicFrameLocks noChangeAspect="1"/>
          </p:cNvGraphicFramePr>
          <p:nvPr/>
        </p:nvGraphicFramePr>
        <p:xfrm>
          <a:off x="2276495" y="1410717"/>
          <a:ext cx="5153025" cy="1966913"/>
        </p:xfrm>
        <a:graphic>
          <a:graphicData uri="http://schemas.openxmlformats.org/presentationml/2006/ole">
            <p:oleObj spid="_x0000_s703522" name="Equation" r:id="rId6" imgW="3403440" imgH="1320480" progId="Equation.DSMT4">
              <p:embed/>
            </p:oleObj>
          </a:graphicData>
        </a:graphic>
      </p:graphicFrame>
      <p:graphicFrame>
        <p:nvGraphicFramePr>
          <p:cNvPr id="703523" name="Object 35"/>
          <p:cNvGraphicFramePr>
            <a:graphicFrameLocks noChangeAspect="1"/>
          </p:cNvGraphicFramePr>
          <p:nvPr/>
        </p:nvGraphicFramePr>
        <p:xfrm>
          <a:off x="1980466" y="3659205"/>
          <a:ext cx="4652962" cy="2270125"/>
        </p:xfrm>
        <a:graphic>
          <a:graphicData uri="http://schemas.openxmlformats.org/presentationml/2006/ole">
            <p:oleObj spid="_x0000_s703523" name="Equation" r:id="rId7" imgW="3073320" imgH="1523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4348" y="50004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신뢰구간의 길이가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L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이하가 되면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다음 관계를 얻는다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668463" y="1030450"/>
            <a:ext cx="5638729" cy="857256"/>
            <a:chOff x="1668463" y="1030450"/>
            <a:chExt cx="5638729" cy="857256"/>
          </a:xfrm>
        </p:grpSpPr>
        <p:sp>
          <p:nvSpPr>
            <p:cNvPr id="49" name="직사각형 48"/>
            <p:cNvSpPr/>
            <p:nvPr/>
          </p:nvSpPr>
          <p:spPr>
            <a:xfrm>
              <a:off x="5643570" y="1030450"/>
              <a:ext cx="1663622" cy="857256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5" name="Object 8"/>
            <p:cNvGraphicFramePr>
              <a:graphicFrameLocks noChangeAspect="1"/>
            </p:cNvGraphicFramePr>
            <p:nvPr/>
          </p:nvGraphicFramePr>
          <p:xfrm>
            <a:off x="1668463" y="1044575"/>
            <a:ext cx="5505450" cy="719138"/>
          </p:xfrm>
          <a:graphic>
            <a:graphicData uri="http://schemas.openxmlformats.org/presentationml/2006/ole">
              <p:oleObj spid="_x0000_s812045" name="Equation" r:id="rId4" imgW="3822480" imgH="507960" progId="Equation.DSMT4">
                <p:embed/>
              </p:oleObj>
            </a:graphicData>
          </a:graphic>
        </p:graphicFrame>
      </p:grpSp>
      <p:sp>
        <p:nvSpPr>
          <p:cNvPr id="47" name="TextBox 46"/>
          <p:cNvSpPr txBox="1"/>
          <p:nvPr/>
        </p:nvSpPr>
        <p:spPr>
          <a:xfrm>
            <a:off x="714348" y="2229410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95%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신뢰구간의 길이가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L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이하가 되기 위한 표본의 크기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: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6660998" y="2032749"/>
          <a:ext cx="1809750" cy="719138"/>
        </p:xfrm>
        <a:graphic>
          <a:graphicData uri="http://schemas.openxmlformats.org/presentationml/2006/ole">
            <p:oleObj spid="_x0000_s812046" name="Equation" r:id="rId5" imgW="1257120" imgH="507960" progId="Equation.DSMT4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14348" y="298823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 오차한계가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d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이하게 되도록 하기 위한 표본의 크기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: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098678" y="3551328"/>
            <a:ext cx="4687900" cy="734928"/>
            <a:chOff x="2098678" y="3551328"/>
            <a:chExt cx="4687900" cy="734928"/>
          </a:xfrm>
        </p:grpSpPr>
        <p:sp>
          <p:nvSpPr>
            <p:cNvPr id="54" name="직사각형 53"/>
            <p:cNvSpPr/>
            <p:nvPr/>
          </p:nvSpPr>
          <p:spPr>
            <a:xfrm>
              <a:off x="5357818" y="3551328"/>
              <a:ext cx="1428760" cy="734928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2" name="Object 8"/>
            <p:cNvGraphicFramePr>
              <a:graphicFrameLocks noChangeAspect="1"/>
            </p:cNvGraphicFramePr>
            <p:nvPr/>
          </p:nvGraphicFramePr>
          <p:xfrm>
            <a:off x="2098678" y="3571876"/>
            <a:ext cx="4589462" cy="665162"/>
          </p:xfrm>
          <a:graphic>
            <a:graphicData uri="http://schemas.openxmlformats.org/presentationml/2006/ole">
              <p:oleObj spid="_x0000_s812047" name="Equation" r:id="rId6" imgW="3187440" imgH="4698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TextBox 93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0.5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정규모집단의 모평균에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신뢰구간을 구하기 위한 표본의 크기를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최대오차는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d = 0.05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0034" y="215525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최대오차가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d = 0.05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dirty="0" smtClean="0">
                <a:latin typeface="Book Antiqua" pitchFamily="18" charset="0"/>
              </a:rPr>
              <a:t>95% </a:t>
            </a:r>
            <a:r>
              <a:rPr lang="ko-KR" altLang="en-US" dirty="0" smtClean="0">
                <a:latin typeface="Book Antiqua" pitchFamily="18" charset="0"/>
              </a:rPr>
              <a:t>신뢰구간의 길이가 </a:t>
            </a:r>
            <a:r>
              <a:rPr lang="en-US" altLang="ko-KR" i="1" dirty="0" smtClean="0">
                <a:latin typeface="Book Antiqua" pitchFamily="18" charset="0"/>
              </a:rPr>
              <a:t>L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0.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을 넘지 않도록 표본의 크기를 정하면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98" name="Object 9"/>
          <p:cNvGraphicFramePr>
            <a:graphicFrameLocks noChangeAspect="1"/>
          </p:cNvGraphicFramePr>
          <p:nvPr/>
        </p:nvGraphicFramePr>
        <p:xfrm>
          <a:off x="2349500" y="2905125"/>
          <a:ext cx="3649663" cy="639763"/>
        </p:xfrm>
        <a:graphic>
          <a:graphicData uri="http://schemas.openxmlformats.org/presentationml/2006/ole">
            <p:oleObj spid="_x0000_s813061" name="Equation" r:id="rId4" imgW="2806560" imgH="50796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3650199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n = 385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4348" y="571480"/>
            <a:ext cx="514353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모평균의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추정을 위한 표본의 크기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en-US" altLang="ko-KR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s</a:t>
            </a:r>
            <a:r>
              <a:rPr lang="en-US" altLang="ko-KR" baseline="40000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2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: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미지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00166" y="3429000"/>
          <a:ext cx="6357983" cy="2554606"/>
        </p:xfrm>
        <a:graphic>
          <a:graphicData uri="http://schemas.openxmlformats.org/drawingml/2006/table">
            <a:tbl>
              <a:tblPr/>
              <a:tblGrid>
                <a:gridCol w="1135198"/>
                <a:gridCol w="1069205"/>
                <a:gridCol w="1069205"/>
                <a:gridCol w="1069205"/>
                <a:gridCol w="1007585"/>
                <a:gridCol w="1007585"/>
              </a:tblGrid>
              <a:tr h="1986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신뢰도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임계점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( </a:t>
                      </a:r>
                      <a:r>
                        <a:rPr lang="en-US" altLang="ko-KR" sz="1800" i="1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t</a:t>
                      </a:r>
                      <a:r>
                        <a:rPr lang="en-US" altLang="ko-KR" sz="1800" i="1" baseline="-25000" dirty="0" err="1" smtClean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a</a:t>
                      </a:r>
                      <a:r>
                        <a:rPr lang="en-US" altLang="ko-KR" sz="1800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/2</a:t>
                      </a:r>
                      <a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(n – 1)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n = 11</a:t>
                      </a:r>
                      <a:endParaRPr lang="ko-KR" altLang="en-US" sz="18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n = 21</a:t>
                      </a:r>
                      <a:endParaRPr lang="ko-KR" altLang="en-US" sz="1800" i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n = 31</a:t>
                      </a:r>
                      <a:endParaRPr lang="ko-KR" altLang="en-US" sz="18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n = 41</a:t>
                      </a:r>
                      <a:endParaRPr lang="ko-KR" altLang="en-US" sz="18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n </a:t>
                      </a:r>
                      <a:r>
                        <a:rPr lang="en-US" altLang="ko-KR" sz="1800" i="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→ ∞</a:t>
                      </a:r>
                      <a:endParaRPr lang="ko-KR" altLang="en-US" sz="1800" i="0" dirty="0">
                        <a:solidFill>
                          <a:schemeClr val="tx1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25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90%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1.812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1.725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1.697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1.684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1.645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95%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2.228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2.086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2.042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2.021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1.960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99%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3.169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2.845</a:t>
                      </a:r>
                      <a:endParaRPr lang="en-US" sz="18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2.750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2.704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2.580</a:t>
                      </a:r>
                      <a:endParaRPr lang="en-US" sz="18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1214422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정규모집단에서 크기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인 표본을 추출할 때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모평균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100(1 -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신뢰구간의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오차한계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1498600" y="1944688"/>
          <a:ext cx="5505450" cy="719137"/>
        </p:xfrm>
        <a:graphic>
          <a:graphicData uri="http://schemas.openxmlformats.org/presentationml/2006/ole">
            <p:oleObj spid="_x0000_s824331" name="Equation" r:id="rId4" imgW="3822480" imgH="507960" progId="Equation.DSMT4">
              <p:embed/>
            </p:oleObj>
          </a:graphicData>
        </a:graphic>
      </p:graphicFrame>
      <p:grpSp>
        <p:nvGrpSpPr>
          <p:cNvPr id="22" name="그룹 41"/>
          <p:cNvGrpSpPr/>
          <p:nvPr/>
        </p:nvGrpSpPr>
        <p:grpSpPr>
          <a:xfrm>
            <a:off x="500034" y="2744962"/>
            <a:ext cx="3878367" cy="593725"/>
            <a:chOff x="714348" y="3774247"/>
            <a:chExt cx="3878367" cy="593725"/>
          </a:xfrm>
        </p:grpSpPr>
        <p:sp>
          <p:nvSpPr>
            <p:cNvPr id="23" name="TextBox 22"/>
            <p:cNvSpPr txBox="1"/>
            <p:nvPr/>
          </p:nvSpPr>
          <p:spPr>
            <a:xfrm>
              <a:off x="714348" y="3845486"/>
              <a:ext cx="278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신뢰구간의 길이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L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 smtClean="0">
                  <a:latin typeface="Book Antiqua" pitchFamily="18" charset="0"/>
                  <a:ea typeface="굴림" pitchFamily="50" charset="-127"/>
                </a:rPr>
                <a:t>: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 </a:t>
              </a:r>
              <a:endParaRPr lang="ko-KR" altLang="en-US" dirty="0">
                <a:latin typeface="Book Antiqua" pitchFamily="18" charset="0"/>
                <a:ea typeface="굴림" pitchFamily="50" charset="-127"/>
              </a:endParaRPr>
            </a:p>
          </p:txBody>
        </p:sp>
        <p:graphicFrame>
          <p:nvGraphicFramePr>
            <p:cNvPr id="24" name="Object 8"/>
            <p:cNvGraphicFramePr>
              <a:graphicFrameLocks noChangeAspect="1"/>
            </p:cNvGraphicFramePr>
            <p:nvPr/>
          </p:nvGraphicFramePr>
          <p:xfrm>
            <a:off x="2836940" y="3774247"/>
            <a:ext cx="1755775" cy="593725"/>
          </p:xfrm>
          <a:graphic>
            <a:graphicData uri="http://schemas.openxmlformats.org/presentationml/2006/ole">
              <p:oleObj spid="_x0000_s824332" name="Equation" r:id="rId5" imgW="1218960" imgH="419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56120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특히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90%, 95%, 99%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신뢰구간을 구할 경우에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이 충분히 크면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다음이 성립한다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814527" y="1142984"/>
          <a:ext cx="4829175" cy="323850"/>
        </p:xfrm>
        <a:graphic>
          <a:graphicData uri="http://schemas.openxmlformats.org/presentationml/2006/ole">
            <p:oleObj spid="_x0000_s819203" name="Equation" r:id="rId4" imgW="3352680" imgH="2286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178592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신뢰구간의 길이가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L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이하가 되면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다음 관계를 얻는다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1802" y="2316334"/>
            <a:ext cx="2286016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3219450" y="2330450"/>
          <a:ext cx="1974850" cy="719138"/>
        </p:xfrm>
        <a:graphic>
          <a:graphicData uri="http://schemas.openxmlformats.org/presentationml/2006/ole">
            <p:oleObj spid="_x0000_s819204" name="Equation" r:id="rId5" imgW="137160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리터 페트병에 들어 있는 음료수의 양을 조사하기 위하여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표본을 조사하여 신뢰도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신뢰구간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(1.491,  1.507)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신뢰구간의 길이가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0.01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보다 작게 하기 위하여 추가로 더 조사해야 할 페트병의 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1431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65532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사전조사에 의한 신뢰구간의 길이가 </a:t>
            </a:r>
            <a:r>
              <a:rPr lang="en-US" altLang="ko-KR" i="1" dirty="0" smtClean="0">
                <a:latin typeface="Book Antiqua" pitchFamily="18" charset="0"/>
              </a:rPr>
              <a:t>L = 1.507 – 1.491 = 0.016</a:t>
            </a:r>
            <a:r>
              <a:rPr lang="ko-KR" altLang="en-US" dirty="0" smtClean="0">
                <a:latin typeface="Book Antiqua" pitchFamily="18" charset="0"/>
              </a:rPr>
              <a:t>이고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(20) = 2.086</a:t>
            </a:r>
            <a:r>
              <a:rPr lang="ko-KR" altLang="en-US" dirty="0" smtClean="0">
                <a:latin typeface="Book Antiqua" pitchFamily="18" charset="0"/>
              </a:rPr>
              <a:t>이므로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74888" y="4572000"/>
          <a:ext cx="4375150" cy="639763"/>
        </p:xfrm>
        <a:graphic>
          <a:graphicData uri="http://schemas.openxmlformats.org/presentationml/2006/ole">
            <p:oleObj spid="_x0000_s821249" name="Equation" r:id="rId4" imgW="33652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527424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n = 58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한편 </a:t>
            </a:r>
            <a:r>
              <a:rPr lang="en-US" altLang="ko-KR" i="1" dirty="0" smtClean="0">
                <a:latin typeface="Book Antiqua" pitchFamily="18" charset="0"/>
              </a:rPr>
              <a:t>21</a:t>
            </a:r>
            <a:r>
              <a:rPr lang="ko-KR" altLang="en-US" dirty="0" smtClean="0">
                <a:latin typeface="Book Antiqua" pitchFamily="18" charset="0"/>
              </a:rPr>
              <a:t>개를 사전에 조사하였으므로 추가로 </a:t>
            </a:r>
            <a:r>
              <a:rPr lang="en-US" altLang="ko-KR" dirty="0" smtClean="0">
                <a:latin typeface="Book Antiqua" pitchFamily="18" charset="0"/>
              </a:rPr>
              <a:t>37</a:t>
            </a:r>
            <a:r>
              <a:rPr lang="ko-KR" altLang="en-US" dirty="0" smtClean="0">
                <a:latin typeface="Book Antiqua" pitchFamily="18" charset="0"/>
              </a:rPr>
              <a:t>개를 더 조사해야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821250" name="Object 2"/>
          <p:cNvGraphicFramePr>
            <a:graphicFrameLocks noChangeAspect="1"/>
          </p:cNvGraphicFramePr>
          <p:nvPr/>
        </p:nvGraphicFramePr>
        <p:xfrm>
          <a:off x="3006725" y="3286124"/>
          <a:ext cx="2922588" cy="527050"/>
        </p:xfrm>
        <a:graphic>
          <a:graphicData uri="http://schemas.openxmlformats.org/presentationml/2006/ole">
            <p:oleObj spid="_x0000_s821250" name="Equation" r:id="rId5" imgW="2247840" imgH="4190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3864513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사전조사에 의한 표본표준편차는 </a:t>
            </a:r>
            <a:r>
              <a:rPr lang="en-US" altLang="ko-KR" i="1" dirty="0" smtClean="0">
                <a:latin typeface="Book Antiqua" pitchFamily="18" charset="0"/>
              </a:rPr>
              <a:t>s = 0.081</a:t>
            </a:r>
            <a:r>
              <a:rPr lang="ko-KR" altLang="en-US" dirty="0" smtClean="0">
                <a:latin typeface="Book Antiqua" pitchFamily="18" charset="0"/>
              </a:rPr>
              <a:t>이고 </a:t>
            </a:r>
            <a:r>
              <a:rPr lang="en-US" altLang="ko-KR" i="1" dirty="0" smtClean="0">
                <a:latin typeface="Book Antiqua" pitchFamily="18" charset="0"/>
              </a:rPr>
              <a:t>L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0.01, 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(n - 1)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≤ 2</a:t>
            </a:r>
            <a:r>
              <a:rPr lang="en-US" altLang="ko-KR" i="1" dirty="0" smtClean="0">
                <a:latin typeface="Book Antiqua" pitchFamily="18" charset="0"/>
              </a:rPr>
              <a:t>.086</a:t>
            </a:r>
            <a:r>
              <a:rPr lang="ko-KR" altLang="en-US" dirty="0" smtClean="0">
                <a:latin typeface="Book Antiqua" pitchFamily="18" charset="0"/>
              </a:rPr>
              <a:t>이므로 표본의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크기는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8" name="그룹 58"/>
          <p:cNvGrpSpPr/>
          <p:nvPr/>
        </p:nvGrpSpPr>
        <p:grpSpPr>
          <a:xfrm>
            <a:off x="714348" y="3685606"/>
            <a:ext cx="4469772" cy="647700"/>
            <a:chOff x="714348" y="3695880"/>
            <a:chExt cx="4469772" cy="647700"/>
          </a:xfrm>
        </p:grpSpPr>
        <p:sp>
          <p:nvSpPr>
            <p:cNvPr id="9" name="TextBox 8"/>
            <p:cNvSpPr txBox="1"/>
            <p:nvPr/>
          </p:nvSpPr>
          <p:spPr>
            <a:xfrm>
              <a:off x="714348" y="3845486"/>
              <a:ext cx="278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이때 신뢰구간의 길이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L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 smtClean="0">
                  <a:latin typeface="Book Antiqua" pitchFamily="18" charset="0"/>
                  <a:ea typeface="굴림" pitchFamily="50" charset="-127"/>
                </a:rPr>
                <a:t>: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 </a:t>
              </a:r>
              <a:endParaRPr lang="ko-KR" altLang="en-US" dirty="0">
                <a:latin typeface="Book Antiqua" pitchFamily="18" charset="0"/>
                <a:ea typeface="굴림" pitchFamily="50" charset="-127"/>
              </a:endParaRPr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3409295" y="3695880"/>
            <a:ext cx="1774825" cy="647700"/>
          </p:xfrm>
          <a:graphic>
            <a:graphicData uri="http://schemas.openxmlformats.org/presentationml/2006/ole">
              <p:oleObj spid="_x0000_s820225" name="Equation" r:id="rId4" imgW="1231560" imgH="457200" progId="Equation.DSMT4">
                <p:embed/>
              </p:oleObj>
            </a:graphicData>
          </a:graphic>
        </p:graphicFrame>
      </p:grpSp>
      <p:sp>
        <p:nvSpPr>
          <p:cNvPr id="11" name="모서리가 둥근 직사각형 10"/>
          <p:cNvSpPr/>
          <p:nvPr/>
        </p:nvSpPr>
        <p:spPr>
          <a:xfrm>
            <a:off x="928662" y="571480"/>
            <a:ext cx="628654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두 </a:t>
            </a:r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모분산을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알고 있을 때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모평균의 차에 대한 표본의 크기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1282471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두 </a:t>
            </a:r>
            <a:r>
              <a:rPr lang="ko-KR" altLang="en-US" dirty="0" err="1" smtClean="0">
                <a:latin typeface="Book Antiqua" pitchFamily="18" charset="0"/>
              </a:rPr>
              <a:t>모분산</a:t>
            </a:r>
            <a:r>
              <a:rPr lang="ko-KR" altLang="en-US" dirty="0" smtClean="0">
                <a:latin typeface="Book Antiqua" pitchFamily="18" charset="0"/>
              </a:rPr>
              <a:t>             을 알고 있는 독립인 정규모집단                                     에서 </a:t>
            </a:r>
            <a:r>
              <a:rPr lang="ko-KR" altLang="en-US" dirty="0" smtClean="0">
                <a:solidFill>
                  <a:srgbClr val="FF0000"/>
                </a:solidFill>
                <a:latin typeface="Book Antiqua" pitchFamily="18" charset="0"/>
              </a:rPr>
              <a:t>동일한 크기 </a:t>
            </a:r>
            <a:r>
              <a:rPr lang="en-US" altLang="ko-KR" i="1" dirty="0" smtClean="0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인 표본을 선정하할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100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(1 –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)% </a:t>
            </a:r>
            <a:r>
              <a:rPr lang="ko-KR" altLang="en-US" dirty="0" smtClean="0">
                <a:latin typeface="Book Antiqua" pitchFamily="18" charset="0"/>
              </a:rPr>
              <a:t>신뢰구간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1805986" y="1285860"/>
          <a:ext cx="712787" cy="341312"/>
        </p:xfrm>
        <a:graphic>
          <a:graphicData uri="http://schemas.openxmlformats.org/presentationml/2006/ole">
            <p:oleObj spid="_x0000_s820226" name="Equation" r:id="rId5" imgW="495000" imgH="241200" progId="Equation.DSMT4">
              <p:embed/>
            </p:oleObj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792810" y="1285876"/>
          <a:ext cx="2065338" cy="341312"/>
        </p:xfrm>
        <a:graphic>
          <a:graphicData uri="http://schemas.openxmlformats.org/presentationml/2006/ole">
            <p:oleObj spid="_x0000_s820227" name="Equation" r:id="rId6" imgW="1434960" imgH="241200" progId="Equation.DSMT4">
              <p:embed/>
            </p:oleObj>
          </a:graphicData>
        </a:graphic>
      </p:graphicFrame>
      <p:graphicFrame>
        <p:nvGraphicFramePr>
          <p:cNvPr id="16" name="Object 34"/>
          <p:cNvGraphicFramePr>
            <a:graphicFrameLocks noChangeAspect="1"/>
          </p:cNvGraphicFramePr>
          <p:nvPr/>
        </p:nvGraphicFramePr>
        <p:xfrm>
          <a:off x="1132702" y="2930347"/>
          <a:ext cx="5722937" cy="754063"/>
        </p:xfrm>
        <a:graphic>
          <a:graphicData uri="http://schemas.openxmlformats.org/presentationml/2006/ole">
            <p:oleObj spid="_x0000_s820228" name="Equation" r:id="rId7" imgW="3974760" imgH="533160" progId="Equation.DSMT4">
              <p:embed/>
            </p:oleObj>
          </a:graphicData>
        </a:graphic>
      </p:graphicFrame>
      <p:graphicFrame>
        <p:nvGraphicFramePr>
          <p:cNvPr id="18" name="Object 36"/>
          <p:cNvGraphicFramePr>
            <a:graphicFrameLocks noChangeAspect="1"/>
          </p:cNvGraphicFramePr>
          <p:nvPr/>
        </p:nvGraphicFramePr>
        <p:xfrm>
          <a:off x="2230438" y="1992313"/>
          <a:ext cx="4660900" cy="754063"/>
        </p:xfrm>
        <a:graphic>
          <a:graphicData uri="http://schemas.openxmlformats.org/presentationml/2006/ole">
            <p:oleObj spid="_x0000_s820229" name="Equation" r:id="rId8" imgW="3238200" imgH="53316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4348" y="451132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신뢰구간의 길이가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L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이하가 되면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다음 관계를 얻는다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15938" y="5000636"/>
            <a:ext cx="8056590" cy="857256"/>
            <a:chOff x="444500" y="4929198"/>
            <a:chExt cx="8056590" cy="857256"/>
          </a:xfrm>
        </p:grpSpPr>
        <p:sp>
          <p:nvSpPr>
            <p:cNvPr id="6" name="직사각형 5"/>
            <p:cNvSpPr/>
            <p:nvPr/>
          </p:nvSpPr>
          <p:spPr>
            <a:xfrm>
              <a:off x="5857884" y="4929198"/>
              <a:ext cx="2643206" cy="857256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0" name="Object 8"/>
            <p:cNvGraphicFramePr>
              <a:graphicFrameLocks noChangeAspect="1"/>
            </p:cNvGraphicFramePr>
            <p:nvPr/>
          </p:nvGraphicFramePr>
          <p:xfrm>
            <a:off x="444500" y="4986338"/>
            <a:ext cx="7954963" cy="717550"/>
          </p:xfrm>
          <a:graphic>
            <a:graphicData uri="http://schemas.openxmlformats.org/presentationml/2006/ole">
              <p:oleObj spid="_x0000_s820230" name="Equation" r:id="rId9" imgW="5524200" imgH="50796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7069908" y="1551064"/>
          <a:ext cx="584200" cy="341313"/>
        </p:xfrm>
        <a:graphic>
          <a:graphicData uri="http://schemas.openxmlformats.org/presentationml/2006/ole">
            <p:oleObj spid="_x0000_s823297" name="Equation" r:id="rId4" imgW="406080" imgH="241200" progId="Equation.DSMT4">
              <p:embed/>
            </p:oleObj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928662" y="571480"/>
            <a:ext cx="657229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두 </a:t>
            </a:r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모분산이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</a:t>
            </a:r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알려지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않을 때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모평균의 차에 대한 표본의 크기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282471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두 </a:t>
            </a:r>
            <a:r>
              <a:rPr lang="ko-KR" altLang="en-US" dirty="0" err="1" smtClean="0">
                <a:latin typeface="Book Antiqua" pitchFamily="18" charset="0"/>
              </a:rPr>
              <a:t>모분산</a:t>
            </a:r>
            <a:r>
              <a:rPr lang="ko-KR" altLang="en-US" dirty="0" smtClean="0">
                <a:latin typeface="Book Antiqua" pitchFamily="18" charset="0"/>
              </a:rPr>
              <a:t>             을 모르는 독립인 정규모집단                                     에서 </a:t>
            </a:r>
            <a:r>
              <a:rPr lang="ko-KR" altLang="en-US" dirty="0" smtClean="0">
                <a:solidFill>
                  <a:srgbClr val="FF0000"/>
                </a:solidFill>
                <a:latin typeface="Book Antiqua" pitchFamily="18" charset="0"/>
              </a:rPr>
              <a:t>동일한 크기 </a:t>
            </a:r>
            <a:r>
              <a:rPr lang="en-US" altLang="ko-KR" i="1" dirty="0" smtClean="0">
                <a:solidFill>
                  <a:srgbClr val="FF0000"/>
                </a:solidFill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인 표본을 선정할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사전실험에 의해 얻은 표본분산            에 대하여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신뢰구간의 길이가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L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이하가 되기 위한 표본의 크기는 다음과 같다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1805986" y="1285860"/>
          <a:ext cx="712787" cy="341312"/>
        </p:xfrm>
        <a:graphic>
          <a:graphicData uri="http://schemas.openxmlformats.org/presentationml/2006/ole">
            <p:oleObj spid="_x0000_s823298" name="Equation" r:id="rId5" imgW="495000" imgH="241200" progId="Equation.DSMT4">
              <p:embed/>
            </p:oleObj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5510968" y="1285876"/>
          <a:ext cx="2065338" cy="341312"/>
        </p:xfrm>
        <a:graphic>
          <a:graphicData uri="http://schemas.openxmlformats.org/presentationml/2006/ole">
            <p:oleObj spid="_x0000_s823299" name="Equation" r:id="rId6" imgW="1434960" imgH="241200" progId="Equation.DSMT4">
              <p:embed/>
            </p:oleObj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071802" y="2357430"/>
            <a:ext cx="3000396" cy="857256"/>
            <a:chOff x="3071802" y="2357430"/>
            <a:chExt cx="3000396" cy="857256"/>
          </a:xfrm>
        </p:grpSpPr>
        <p:sp>
          <p:nvSpPr>
            <p:cNvPr id="22" name="직사각형 21"/>
            <p:cNvSpPr/>
            <p:nvPr/>
          </p:nvSpPr>
          <p:spPr>
            <a:xfrm>
              <a:off x="3071802" y="2357430"/>
              <a:ext cx="3000396" cy="857256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3" name="Object 8"/>
            <p:cNvGraphicFramePr>
              <a:graphicFrameLocks noChangeAspect="1"/>
            </p:cNvGraphicFramePr>
            <p:nvPr/>
          </p:nvGraphicFramePr>
          <p:xfrm>
            <a:off x="3103563" y="2441557"/>
            <a:ext cx="2779712" cy="663575"/>
          </p:xfrm>
          <a:graphic>
            <a:graphicData uri="http://schemas.openxmlformats.org/presentationml/2006/ole">
              <p:oleObj spid="_x0000_s823302" name="Equation" r:id="rId7" imgW="1930320" imgH="4698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42" y="571480"/>
            <a:ext cx="766393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회사에서 제조되는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리터 페트병에 들어 있는 음료수 양의 평균 차를 조사하기 위하여 각각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표본을 추출하여 조사한 결과 다음을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평균 차의 신뢰구간을 얻기 위하여 얼마나 많은 페트병을 추가로 조사해야 하는지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신뢰구간의 길이를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0.02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보다 작게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bg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bg2"/>
              </a:solidFill>
              <a:latin typeface="Book Antiqua" pitchFamily="18" charset="0"/>
            </a:endParaRPr>
          </a:p>
          <a:p>
            <a:endParaRPr lang="en-US" altLang="ko-KR" dirty="0">
              <a:solidFill>
                <a:schemeClr val="bg2"/>
              </a:solidFill>
              <a:latin typeface="Book Antiqua" pitchFamily="18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571737" y="2357430"/>
          <a:ext cx="37862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71"/>
                <a:gridCol w="1262071"/>
                <a:gridCol w="12620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n = 15</a:t>
                      </a:r>
                      <a:endParaRPr lang="ko-KR" altLang="en-US" b="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</a:t>
                      </a:r>
                      <a:r>
                        <a:rPr lang="en-US" altLang="ko-KR" b="0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r>
                        <a:rPr lang="en-US" altLang="ko-KR" b="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= 0.06</a:t>
                      </a:r>
                      <a:endParaRPr lang="ko-KR" altLang="en-US" b="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m = 15</a:t>
                      </a:r>
                      <a:endParaRPr lang="ko-KR" altLang="en-US" b="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s</a:t>
                      </a:r>
                      <a:r>
                        <a:rPr lang="en-US" altLang="ko-KR" b="0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r>
                        <a:rPr lang="en-US" altLang="ko-KR" b="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= 0.04</a:t>
                      </a:r>
                      <a:endParaRPr lang="ko-KR" altLang="en-US" b="0" i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2275" name="Object 3"/>
          <p:cNvGraphicFramePr>
            <a:graphicFrameLocks noChangeAspect="1"/>
          </p:cNvGraphicFramePr>
          <p:nvPr/>
        </p:nvGraphicFramePr>
        <p:xfrm>
          <a:off x="4071945" y="2392357"/>
          <a:ext cx="812800" cy="255588"/>
        </p:xfrm>
        <a:graphic>
          <a:graphicData uri="http://schemas.openxmlformats.org/presentationml/2006/ole">
            <p:oleObj spid="_x0000_s822275" name="Equation" r:id="rId4" imgW="558720" imgH="177480" progId="Equation.DSMT4">
              <p:embed/>
            </p:oleObj>
          </a:graphicData>
        </a:graphic>
      </p:graphicFrame>
      <p:graphicFrame>
        <p:nvGraphicFramePr>
          <p:cNvPr id="822276" name="Object 4"/>
          <p:cNvGraphicFramePr>
            <a:graphicFrameLocks noChangeAspect="1"/>
          </p:cNvGraphicFramePr>
          <p:nvPr/>
        </p:nvGraphicFramePr>
        <p:xfrm>
          <a:off x="4071935" y="2762247"/>
          <a:ext cx="812800" cy="309563"/>
        </p:xfrm>
        <a:graphic>
          <a:graphicData uri="http://schemas.openxmlformats.org/presentationml/2006/ole">
            <p:oleObj spid="_x0000_s822276" name="Equation" r:id="rId5" imgW="558720" imgH="2156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328612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3798332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사전조사에 의한 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표본의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표본분산이 각각                                    이고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(28) = 2.048, L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0.02</a:t>
            </a:r>
            <a:r>
              <a:rPr lang="ko-KR" altLang="en-US" dirty="0" smtClean="0">
                <a:latin typeface="Book Antiqua" pitchFamily="18" charset="0"/>
              </a:rPr>
              <a:t>이므로 표본의 크기는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2901950" y="4532306"/>
          <a:ext cx="3121025" cy="576263"/>
        </p:xfrm>
        <a:graphic>
          <a:graphicData uri="http://schemas.openxmlformats.org/presentationml/2006/ole">
            <p:oleObj spid="_x0000_s822277" name="Equation" r:id="rId6" imgW="2400120" imgH="4572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513693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n = m =219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두 회사 제품을 동일하게 </a:t>
            </a:r>
            <a:r>
              <a:rPr lang="en-US" altLang="ko-KR" i="1" dirty="0" smtClean="0">
                <a:latin typeface="Book Antiqua" pitchFamily="18" charset="0"/>
              </a:rPr>
              <a:t>204</a:t>
            </a:r>
            <a:r>
              <a:rPr lang="ko-KR" altLang="en-US" dirty="0" smtClean="0">
                <a:latin typeface="Book Antiqua" pitchFamily="18" charset="0"/>
              </a:rPr>
              <a:t>개씩 추가로 더 조사해야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5107005" y="3806639"/>
          <a:ext cx="1965325" cy="303212"/>
        </p:xfrm>
        <a:graphic>
          <a:graphicData uri="http://schemas.openxmlformats.org/presentationml/2006/ole">
            <p:oleObj spid="_x0000_s822278" name="Equation" r:id="rId7" imgW="15112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5776172" y="4357694"/>
            <a:ext cx="1714512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4348" y="571480"/>
            <a:ext cx="407196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모비율의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추정을 위한 표본의 크기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1272197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굴림" pitchFamily="50" charset="-127"/>
              </a:rPr>
              <a:t>모비율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p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인 모집단에서 크기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인 표본을 추출할 때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err="1" smtClean="0">
                <a:latin typeface="Book Antiqua" pitchFamily="18" charset="0"/>
                <a:ea typeface="굴림" pitchFamily="50" charset="-127"/>
              </a:rPr>
              <a:t>모비율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p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100(1 -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신뢰도의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오차한계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pSp>
        <p:nvGrpSpPr>
          <p:cNvPr id="34" name="그룹 41"/>
          <p:cNvGrpSpPr/>
          <p:nvPr/>
        </p:nvGrpSpPr>
        <p:grpSpPr>
          <a:xfrm>
            <a:off x="714348" y="2981504"/>
            <a:ext cx="3925076" cy="630238"/>
            <a:chOff x="714348" y="3716432"/>
            <a:chExt cx="3925076" cy="630238"/>
          </a:xfrm>
        </p:grpSpPr>
        <p:sp>
          <p:nvSpPr>
            <p:cNvPr id="35" name="TextBox 34"/>
            <p:cNvSpPr txBox="1"/>
            <p:nvPr/>
          </p:nvSpPr>
          <p:spPr>
            <a:xfrm>
              <a:off x="714348" y="3845486"/>
              <a:ext cx="278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이때 신뢰구간의 길이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L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 smtClean="0">
                  <a:latin typeface="Book Antiqua" pitchFamily="18" charset="0"/>
                  <a:ea typeface="굴림" pitchFamily="50" charset="-127"/>
                </a:rPr>
                <a:t>: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 </a:t>
              </a:r>
              <a:endParaRPr lang="ko-KR" altLang="en-US" dirty="0">
                <a:latin typeface="Book Antiqua" pitchFamily="18" charset="0"/>
                <a:ea typeface="굴림" pitchFamily="50" charset="-127"/>
              </a:endParaRPr>
            </a:p>
          </p:txBody>
        </p:sp>
        <p:graphicFrame>
          <p:nvGraphicFramePr>
            <p:cNvPr id="36" name="Object 8"/>
            <p:cNvGraphicFramePr>
              <a:graphicFrameLocks noChangeAspect="1"/>
            </p:cNvGraphicFramePr>
            <p:nvPr/>
          </p:nvGraphicFramePr>
          <p:xfrm>
            <a:off x="3323387" y="3716432"/>
            <a:ext cx="1316037" cy="630238"/>
          </p:xfrm>
          <a:graphic>
            <a:graphicData uri="http://schemas.openxmlformats.org/presentationml/2006/ole">
              <p:oleObj spid="_x0000_s814093" name="Equation" r:id="rId4" imgW="914400" imgH="444240" progId="Equation.DSMT4">
                <p:embed/>
              </p:oleObj>
            </a:graphicData>
          </a:graphic>
        </p:graphicFrame>
      </p:grpSp>
      <p:graphicFrame>
        <p:nvGraphicFramePr>
          <p:cNvPr id="38" name="Object 8"/>
          <p:cNvGraphicFramePr>
            <a:graphicFrameLocks noChangeAspect="1"/>
          </p:cNvGraphicFramePr>
          <p:nvPr/>
        </p:nvGraphicFramePr>
        <p:xfrm>
          <a:off x="2097088" y="2025650"/>
          <a:ext cx="4572000" cy="790575"/>
        </p:xfrm>
        <a:graphic>
          <a:graphicData uri="http://schemas.openxmlformats.org/presentationml/2006/ole">
            <p:oleObj spid="_x0000_s814094" name="Equation" r:id="rId5" imgW="3174840" imgH="558720" progId="Equation.DSMT4">
              <p:embed/>
            </p:oleObj>
          </a:graphicData>
        </a:graphic>
      </p:graphicFrame>
      <p:sp>
        <p:nvSpPr>
          <p:cNvPr id="39" name="타원 38"/>
          <p:cNvSpPr/>
          <p:nvPr/>
        </p:nvSpPr>
        <p:spPr>
          <a:xfrm>
            <a:off x="5092614" y="2000240"/>
            <a:ext cx="928694" cy="928694"/>
          </a:xfrm>
          <a:prstGeom prst="ellipse">
            <a:avLst/>
          </a:prstGeom>
          <a:noFill/>
          <a:ln>
            <a:solidFill>
              <a:srgbClr val="FF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1514475" y="4402138"/>
          <a:ext cx="5815013" cy="719137"/>
        </p:xfrm>
        <a:graphic>
          <a:graphicData uri="http://schemas.openxmlformats.org/presentationml/2006/ole">
            <p:oleObj spid="_x0000_s814095" name="Equation" r:id="rId6" imgW="4038480" imgH="507960" progId="Equation.DSMT4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14348" y="377404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신뢰구간의 길이가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L</a:t>
            </a:r>
            <a:r>
              <a:rPr lang="en-US" altLang="ko-KR" i="1" baseline="-25000" dirty="0" smtClean="0">
                <a:latin typeface="Book Antiqua" pitchFamily="18" charset="0"/>
                <a:ea typeface="굴림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이하가 되면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다음 관계를 얻는다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4348" y="54885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  <a:ea typeface="굴림" pitchFamily="50" charset="-127"/>
              </a:rPr>
              <a:t>[Note]</a:t>
            </a:r>
            <a:r>
              <a:rPr lang="ko-KR" altLang="en-US" dirty="0" smtClean="0">
                <a:solidFill>
                  <a:srgbClr val="FF0000"/>
                </a:solidFill>
                <a:latin typeface="Book Antiqua" pitchFamily="18" charset="0"/>
                <a:ea typeface="굴림" pitchFamily="50" charset="-127"/>
              </a:rPr>
              <a:t>     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는 표본을 조사한 후에 얻어지는 비율이므로 아직 알 수 없다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45" name="Object 20"/>
          <p:cNvGraphicFramePr>
            <a:graphicFrameLocks noChangeAspect="1"/>
          </p:cNvGraphicFramePr>
          <p:nvPr/>
        </p:nvGraphicFramePr>
        <p:xfrm>
          <a:off x="1510440" y="5500079"/>
          <a:ext cx="214314" cy="357813"/>
        </p:xfrm>
        <a:graphic>
          <a:graphicData uri="http://schemas.openxmlformats.org/presentationml/2006/ole">
            <p:oleObj spid="_x0000_s814096" name="Equation" r:id="rId7" imgW="12672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500430" y="2500306"/>
            <a:ext cx="1500198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07964" y="4837692"/>
            <a:ext cx="1878416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62" y="571480"/>
            <a:ext cx="357190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p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에 대한 사전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정보가 없는 경우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8662" y="3643314"/>
            <a:ext cx="457203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p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에 대한 사전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정보가 있는 경우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</a:t>
            </a:r>
            <a:r>
              <a:rPr lang="en-US" altLang="ko-KR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p = p</a:t>
            </a:r>
            <a:r>
              <a:rPr lang="en-US" altLang="ko-KR" i="1" baseline="30000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* 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3035310" y="1214422"/>
          <a:ext cx="3036888" cy="665162"/>
        </p:xfrm>
        <a:graphic>
          <a:graphicData uri="http://schemas.openxmlformats.org/presentationml/2006/ole">
            <p:oleObj spid="_x0000_s815108" name="Equation" r:id="rId4" imgW="2108160" imgH="469800" progId="Equation.DSMT4">
              <p:embed/>
            </p:oleObj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3676650" y="2544763"/>
          <a:ext cx="1079500" cy="719137"/>
        </p:xfrm>
        <a:graphic>
          <a:graphicData uri="http://schemas.openxmlformats.org/presentationml/2006/ole">
            <p:oleObj spid="_x0000_s815109" name="Equation" r:id="rId5" imgW="749160" imgH="507960" progId="Equation.DSMT4">
              <p:embed/>
            </p:oleObj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785786" y="2020308"/>
          <a:ext cx="292100" cy="304800"/>
        </p:xfrm>
        <a:graphic>
          <a:graphicData uri="http://schemas.openxmlformats.org/presentationml/2006/ole">
            <p:oleObj spid="_x0000_s815110" name="Equation" r:id="rId6" imgW="203040" imgH="21564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4348" y="201051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     의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최댓값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¼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로 대치하여 다음 관계를 얻는다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3513138" y="4902200"/>
          <a:ext cx="1609725" cy="719138"/>
        </p:xfrm>
        <a:graphic>
          <a:graphicData uri="http://schemas.openxmlformats.org/presentationml/2006/ole">
            <p:oleObj spid="_x0000_s815111" name="Equation" r:id="rId7" imgW="1117440" imgH="507960" progId="Equation.DSMT4">
              <p:embed/>
            </p:oleObj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839788" y="4284663"/>
          <a:ext cx="182562" cy="304800"/>
        </p:xfrm>
        <a:graphic>
          <a:graphicData uri="http://schemas.openxmlformats.org/presentationml/2006/ole">
            <p:oleObj spid="_x0000_s815112" name="Equation" r:id="rId8" imgW="126720" imgH="21564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14348" y="427411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    </a:t>
            </a:r>
            <a:r>
              <a:rPr lang="ko-KR" altLang="en-US" dirty="0" err="1" smtClean="0">
                <a:latin typeface="Book Antiqua" pitchFamily="18" charset="0"/>
                <a:ea typeface="굴림" pitchFamily="50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굴림" pitchFamily="50" charset="-127"/>
              </a:rPr>
              <a:t>p</a:t>
            </a:r>
            <a:r>
              <a:rPr lang="en-US" altLang="ko-KR" i="1" baseline="30000" dirty="0" smtClean="0">
                <a:latin typeface="Book Antiqua" pitchFamily="18" charset="0"/>
                <a:ea typeface="굴림" pitchFamily="50" charset="-127"/>
              </a:rPr>
              <a:t>*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로 대치하여 다음 관계를 얻는다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.</a:t>
            </a:r>
            <a:endParaRPr lang="ko-KR" altLang="en-US" dirty="0">
              <a:latin typeface="Book Antiqua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428596" y="3857628"/>
            <a:ext cx="8143932" cy="22145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857224" y="2214554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Book Antiqua" pitchFamily="18" charset="0"/>
              </a:rPr>
              <a:t>표본비율 </a:t>
            </a:r>
            <a:r>
              <a:rPr lang="en-US" altLang="ko-KR" sz="2000" dirty="0" smtClean="0">
                <a:latin typeface="Book Antiqua" pitchFamily="18" charset="0"/>
              </a:rPr>
              <a:t>:  </a:t>
            </a:r>
            <a:r>
              <a:rPr lang="en-US" altLang="ko-KR" sz="2000" i="1" dirty="0" smtClean="0">
                <a:latin typeface="Book Antiqua" pitchFamily="18" charset="0"/>
              </a:rPr>
              <a:t>X</a:t>
            </a:r>
            <a:r>
              <a:rPr lang="en-US" altLang="ko-KR" sz="2000" i="1" baseline="-25000" dirty="0" smtClean="0">
                <a:latin typeface="Book Antiqua" pitchFamily="18" charset="0"/>
              </a:rPr>
              <a:t>1</a:t>
            </a:r>
            <a:r>
              <a:rPr lang="en-US" altLang="ko-KR" sz="2000" i="1" dirty="0" smtClean="0">
                <a:latin typeface="Book Antiqua" pitchFamily="18" charset="0"/>
              </a:rPr>
              <a:t> , X</a:t>
            </a:r>
            <a:r>
              <a:rPr lang="en-US" altLang="ko-KR" sz="2000" i="1" baseline="-25000" dirty="0" smtClean="0">
                <a:latin typeface="Book Antiqua" pitchFamily="18" charset="0"/>
              </a:rPr>
              <a:t>2</a:t>
            </a:r>
            <a:r>
              <a:rPr lang="en-US" altLang="ko-KR" sz="2000" i="1" dirty="0" smtClean="0">
                <a:latin typeface="Book Antiqua" pitchFamily="18" charset="0"/>
              </a:rPr>
              <a:t>, …, </a:t>
            </a:r>
            <a:r>
              <a:rPr lang="en-US" altLang="ko-KR" sz="2000" i="1" dirty="0" err="1" smtClean="0">
                <a:latin typeface="Book Antiqua" pitchFamily="18" charset="0"/>
              </a:rPr>
              <a:t>X</a:t>
            </a:r>
            <a:r>
              <a:rPr lang="en-US" altLang="ko-KR" sz="2000" i="1" baseline="-25000" dirty="0" err="1" smtClean="0">
                <a:latin typeface="Book Antiqua" pitchFamily="18" charset="0"/>
              </a:rPr>
              <a:t>n</a:t>
            </a:r>
            <a:r>
              <a:rPr lang="en-US" altLang="ko-KR" sz="2000" i="1" dirty="0" smtClean="0">
                <a:latin typeface="Book Antiqua" pitchFamily="18" charset="0"/>
              </a:rPr>
              <a:t> </a:t>
            </a:r>
            <a:r>
              <a:rPr lang="en-US" altLang="ko-KR" sz="2000" dirty="0" smtClean="0">
                <a:latin typeface="Book Antiqua" pitchFamily="18" charset="0"/>
              </a:rPr>
              <a:t>~ </a:t>
            </a:r>
            <a:r>
              <a:rPr lang="en-US" altLang="ko-KR" sz="2000" dirty="0" err="1" smtClean="0">
                <a:latin typeface="Book Antiqua" pitchFamily="18" charset="0"/>
              </a:rPr>
              <a:t>i.i.d</a:t>
            </a:r>
            <a:r>
              <a:rPr lang="en-US" altLang="ko-KR" sz="2000" dirty="0" smtClean="0">
                <a:latin typeface="Book Antiqua" pitchFamily="18" charset="0"/>
              </a:rPr>
              <a:t> </a:t>
            </a:r>
            <a:r>
              <a:rPr lang="en-US" altLang="ko-KR" sz="2000" i="1" dirty="0" smtClean="0">
                <a:latin typeface="Book Antiqua" pitchFamily="18" charset="0"/>
              </a:rPr>
              <a:t>B(1, p)</a:t>
            </a:r>
            <a:r>
              <a:rPr lang="ko-KR" altLang="en-US" sz="2000" dirty="0" smtClean="0">
                <a:latin typeface="Book Antiqua" pitchFamily="18" charset="0"/>
              </a:rPr>
              <a:t>이면</a:t>
            </a:r>
            <a:endParaRPr lang="en-US" altLang="ko-KR" sz="2000" dirty="0" smtClean="0">
              <a:latin typeface="Book Antiqua" pitchFamily="18" charset="0"/>
            </a:endParaRPr>
          </a:p>
          <a:p>
            <a:r>
              <a:rPr lang="en-US" altLang="ko-KR" sz="2000" i="1" dirty="0" smtClean="0">
                <a:latin typeface="Book Antiqua" pitchFamily="18" charset="0"/>
              </a:rPr>
              <a:t>                    X = X</a:t>
            </a:r>
            <a:r>
              <a:rPr lang="en-US" altLang="ko-KR" sz="2000" i="1" baseline="-25000" dirty="0" smtClean="0">
                <a:latin typeface="Book Antiqua" pitchFamily="18" charset="0"/>
              </a:rPr>
              <a:t>1</a:t>
            </a:r>
            <a:r>
              <a:rPr lang="en-US" altLang="ko-KR" sz="2000" i="1" dirty="0" smtClean="0">
                <a:latin typeface="Book Antiqua" pitchFamily="18" charset="0"/>
              </a:rPr>
              <a:t> + X</a:t>
            </a:r>
            <a:r>
              <a:rPr lang="en-US" altLang="ko-KR" sz="2000" i="1" baseline="-25000" dirty="0" smtClean="0">
                <a:latin typeface="Book Antiqua" pitchFamily="18" charset="0"/>
              </a:rPr>
              <a:t>2</a:t>
            </a:r>
            <a:r>
              <a:rPr lang="en-US" altLang="ko-KR" sz="2000" i="1" dirty="0" smtClean="0">
                <a:latin typeface="Book Antiqua" pitchFamily="18" charset="0"/>
              </a:rPr>
              <a:t> + … + </a:t>
            </a:r>
            <a:r>
              <a:rPr lang="en-US" altLang="ko-KR" sz="2000" i="1" dirty="0" err="1" smtClean="0">
                <a:latin typeface="Book Antiqua" pitchFamily="18" charset="0"/>
              </a:rPr>
              <a:t>X</a:t>
            </a:r>
            <a:r>
              <a:rPr lang="en-US" altLang="ko-KR" sz="2000" i="1" baseline="-25000" dirty="0" err="1" smtClean="0">
                <a:latin typeface="Book Antiqua" pitchFamily="18" charset="0"/>
              </a:rPr>
              <a:t>n</a:t>
            </a:r>
            <a:r>
              <a:rPr lang="en-US" altLang="ko-KR" sz="2000" i="1" dirty="0" smtClean="0">
                <a:latin typeface="Book Antiqua" pitchFamily="18" charset="0"/>
              </a:rPr>
              <a:t> </a:t>
            </a:r>
            <a:r>
              <a:rPr lang="en-US" altLang="ko-KR" sz="2000" dirty="0" smtClean="0">
                <a:latin typeface="Book Antiqua" pitchFamily="18" charset="0"/>
              </a:rPr>
              <a:t>~ </a:t>
            </a:r>
            <a:r>
              <a:rPr lang="en-US" altLang="ko-KR" sz="2000" i="1" dirty="0" smtClean="0">
                <a:latin typeface="Book Antiqua" pitchFamily="18" charset="0"/>
              </a:rPr>
              <a:t>B(n, p)</a:t>
            </a:r>
            <a:r>
              <a:rPr lang="ko-KR" altLang="en-US" sz="2000" dirty="0" smtClean="0">
                <a:latin typeface="Book Antiqua" pitchFamily="18" charset="0"/>
              </a:rPr>
              <a:t>이고 </a:t>
            </a:r>
            <a:r>
              <a:rPr lang="en-US" altLang="ko-KR" sz="2000" i="1" dirty="0" smtClean="0">
                <a:latin typeface="Book Antiqua" pitchFamily="18" charset="0"/>
              </a:rPr>
              <a:t>E(X) = </a:t>
            </a:r>
            <a:r>
              <a:rPr lang="en-US" altLang="ko-KR" sz="2000" i="1" dirty="0" err="1" smtClean="0">
                <a:latin typeface="Book Antiqua" pitchFamily="18" charset="0"/>
              </a:rPr>
              <a:t>np</a:t>
            </a:r>
            <a:endParaRPr lang="ko-KR" altLang="en-US" sz="2000" i="1" dirty="0">
              <a:latin typeface="Book Antiqua" pitchFamily="18" charset="0"/>
            </a:endParaRPr>
          </a:p>
        </p:txBody>
      </p:sp>
      <p:graphicFrame>
        <p:nvGraphicFramePr>
          <p:cNvPr id="700445" name="Object 29"/>
          <p:cNvGraphicFramePr>
            <a:graphicFrameLocks noChangeAspect="1"/>
          </p:cNvGraphicFramePr>
          <p:nvPr/>
        </p:nvGraphicFramePr>
        <p:xfrm>
          <a:off x="2285984" y="3030718"/>
          <a:ext cx="3384550" cy="642938"/>
        </p:xfrm>
        <a:graphic>
          <a:graphicData uri="http://schemas.openxmlformats.org/presentationml/2006/ole">
            <p:oleObj spid="_x0000_s700445" name="Equation" r:id="rId4" imgW="2234880" imgH="431640" progId="Equation.DSMT4">
              <p:embed/>
            </p:oleObj>
          </a:graphicData>
        </a:graphic>
      </p:graphicFrame>
      <p:sp>
        <p:nvSpPr>
          <p:cNvPr id="248" name="TextBox 247"/>
          <p:cNvSpPr txBox="1"/>
          <p:nvPr/>
        </p:nvSpPr>
        <p:spPr>
          <a:xfrm>
            <a:off x="714348" y="550932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표본분산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을 다음과 같이 정의하면 편의추정량이 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700446" name="Object 30"/>
          <p:cNvGraphicFramePr>
            <a:graphicFrameLocks noChangeAspect="1"/>
          </p:cNvGraphicFramePr>
          <p:nvPr/>
        </p:nvGraphicFramePr>
        <p:xfrm>
          <a:off x="2286012" y="1285860"/>
          <a:ext cx="4000500" cy="642938"/>
        </p:xfrm>
        <a:graphic>
          <a:graphicData uri="http://schemas.openxmlformats.org/presentationml/2006/ole">
            <p:oleObj spid="_x0000_s700446" name="Equation" r:id="rId5" imgW="2641320" imgH="431640" progId="Equation.DSMT4">
              <p:embed/>
            </p:oleObj>
          </a:graphicData>
        </a:graphic>
      </p:graphicFrame>
      <p:grpSp>
        <p:nvGrpSpPr>
          <p:cNvPr id="249" name="그룹 248"/>
          <p:cNvGrpSpPr/>
          <p:nvPr/>
        </p:nvGrpSpPr>
        <p:grpSpPr>
          <a:xfrm>
            <a:off x="500034" y="3746376"/>
            <a:ext cx="8143932" cy="2182954"/>
            <a:chOff x="500034" y="1071546"/>
            <a:chExt cx="8143932" cy="2182954"/>
          </a:xfrm>
        </p:grpSpPr>
        <p:sp>
          <p:nvSpPr>
            <p:cNvPr id="250" name="TextBox 249"/>
            <p:cNvSpPr txBox="1"/>
            <p:nvPr/>
          </p:nvSpPr>
          <p:spPr>
            <a:xfrm>
              <a:off x="500034" y="1071546"/>
              <a:ext cx="8143932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dirty="0" smtClean="0">
                  <a:latin typeface="Book Antiqua" pitchFamily="18" charset="0"/>
                </a:rPr>
                <a:t>    표본평균                            는 모평균 </a:t>
              </a:r>
              <a:r>
                <a:rPr lang="en-US" altLang="ko-KR" dirty="0" smtClean="0">
                  <a:latin typeface="Symbol" pitchFamily="18" charset="2"/>
                </a:rPr>
                <a:t>m</a:t>
              </a:r>
              <a:r>
                <a:rPr lang="ko-KR" altLang="en-US" dirty="0" smtClean="0">
                  <a:latin typeface="Book Antiqua" pitchFamily="18" charset="0"/>
                </a:rPr>
                <a:t>에 대한 불편추정량이다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en-US" altLang="ko-KR" i="1" dirty="0" smtClean="0">
                <a:latin typeface="Book Antiqua" pitchFamily="18" charset="0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dirty="0" smtClean="0">
                  <a:latin typeface="Book Antiqua" pitchFamily="18" charset="0"/>
                </a:rPr>
                <a:t>    표본분산                                              은 </a:t>
              </a:r>
              <a:r>
                <a:rPr lang="ko-KR" altLang="en-US" dirty="0" err="1" smtClean="0">
                  <a:latin typeface="Book Antiqua" pitchFamily="18" charset="0"/>
                </a:rPr>
                <a:t>모분산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latin typeface="Symbol" pitchFamily="18" charset="2"/>
                </a:rPr>
                <a:t>s</a:t>
              </a:r>
              <a:r>
                <a:rPr lang="en-US" altLang="ko-KR" i="1" baseline="40000" dirty="0" smtClean="0">
                  <a:latin typeface="Book Antiqua" pitchFamily="18" charset="0"/>
                </a:rPr>
                <a:t>2</a:t>
              </a:r>
              <a:r>
                <a:rPr lang="ko-KR" altLang="en-US" dirty="0" smtClean="0">
                  <a:latin typeface="Book Antiqua" pitchFamily="18" charset="0"/>
                </a:rPr>
                <a:t>에 대한 불편추정량이다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endParaRPr lang="en-US" altLang="ko-KR" dirty="0" smtClean="0">
                <a:latin typeface="Book Antiqua" pitchFamily="18" charset="0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dirty="0" smtClean="0">
                  <a:latin typeface="Book Antiqua" pitchFamily="18" charset="0"/>
                </a:rPr>
                <a:t>    표본비율              는 </a:t>
              </a:r>
              <a:r>
                <a:rPr lang="ko-KR" altLang="en-US" dirty="0" err="1" smtClean="0">
                  <a:latin typeface="Book Antiqua" pitchFamily="18" charset="0"/>
                </a:rPr>
                <a:t>모비율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latin typeface="Book Antiqua" pitchFamily="18" charset="0"/>
                </a:rPr>
                <a:t>p</a:t>
              </a:r>
              <a:r>
                <a:rPr lang="ko-KR" altLang="en-US" dirty="0" smtClean="0">
                  <a:latin typeface="Book Antiqua" pitchFamily="18" charset="0"/>
                </a:rPr>
                <a:t>에 대한 불편추정량이다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ko-KR" altLang="en-US" dirty="0">
                <a:latin typeface="Book Antiqua" pitchFamily="18" charset="0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581266" y="1489900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581266" y="216366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581266" y="2847702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graphicFrame>
          <p:nvGraphicFramePr>
            <p:cNvPr id="254" name="Object 4"/>
            <p:cNvGraphicFramePr>
              <a:graphicFrameLocks noChangeAspect="1"/>
            </p:cNvGraphicFramePr>
            <p:nvPr/>
          </p:nvGraphicFramePr>
          <p:xfrm>
            <a:off x="1826534" y="1242859"/>
            <a:ext cx="1517650" cy="644525"/>
          </p:xfrm>
          <a:graphic>
            <a:graphicData uri="http://schemas.openxmlformats.org/presentationml/2006/ole">
              <p:oleObj spid="_x0000_s700447" name="Equation" r:id="rId6" imgW="914400" imgH="393480" progId="Equation.DSMT4">
                <p:embed/>
              </p:oleObj>
            </a:graphicData>
          </a:graphic>
        </p:graphicFrame>
        <p:graphicFrame>
          <p:nvGraphicFramePr>
            <p:cNvPr id="255" name="Object 6"/>
            <p:cNvGraphicFramePr>
              <a:graphicFrameLocks noChangeAspect="1"/>
            </p:cNvGraphicFramePr>
            <p:nvPr/>
          </p:nvGraphicFramePr>
          <p:xfrm>
            <a:off x="1785847" y="1946965"/>
            <a:ext cx="2592387" cy="644525"/>
          </p:xfrm>
          <a:graphic>
            <a:graphicData uri="http://schemas.openxmlformats.org/presentationml/2006/ole">
              <p:oleObj spid="_x0000_s700448" name="Equation" r:id="rId7" imgW="1562040" imgH="393480" progId="Equation.DSMT4">
                <p:embed/>
              </p:oleObj>
            </a:graphicData>
          </a:graphic>
        </p:graphicFrame>
        <p:graphicFrame>
          <p:nvGraphicFramePr>
            <p:cNvPr id="256" name="Object 7"/>
            <p:cNvGraphicFramePr>
              <a:graphicFrameLocks noChangeAspect="1"/>
            </p:cNvGraphicFramePr>
            <p:nvPr/>
          </p:nvGraphicFramePr>
          <p:xfrm>
            <a:off x="1765370" y="2609975"/>
            <a:ext cx="715963" cy="644525"/>
          </p:xfrm>
          <a:graphic>
            <a:graphicData uri="http://schemas.openxmlformats.org/presentationml/2006/ole">
              <p:oleObj spid="_x0000_s700449" name="Equation" r:id="rId8" imgW="431640" imgH="393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표본의 크기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842" y="571480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 일간지의 선호도에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신뢰구간의 길이를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이내로 구하기 위하여 표본조사를 실시하고자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다음과 같은 상황에서 표본의 크기를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년 전에 조사한 바에 따르면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일간지에 대한 선호도는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29.7%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표본보사를 처음으로 실시하여 아무런 정보가 없다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242886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2941076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예전에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조사한 결과 선호도가 </a:t>
            </a:r>
            <a:r>
              <a:rPr lang="en-US" altLang="ko-KR" i="1" dirty="0" smtClean="0">
                <a:latin typeface="Book Antiqua" pitchFamily="18" charset="0"/>
              </a:rPr>
              <a:t>p* = 0.297</a:t>
            </a:r>
            <a:r>
              <a:rPr lang="ko-KR" altLang="en-US" dirty="0" smtClean="0">
                <a:latin typeface="Book Antiqua" pitchFamily="18" charset="0"/>
              </a:rPr>
              <a:t>이므로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n = 502</a:t>
            </a:r>
            <a:r>
              <a:rPr lang="ko-KR" altLang="en-US" dirty="0" smtClean="0">
                <a:latin typeface="Book Antiqua" pitchFamily="18" charset="0"/>
              </a:rPr>
              <a:t>명을 조사해야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사전 정보가 없으므로 표본의 크기는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n = 601</a:t>
            </a:r>
            <a:r>
              <a:rPr lang="ko-KR" altLang="en-US" dirty="0" smtClean="0">
                <a:latin typeface="Book Antiqua" pitchFamily="18" charset="0"/>
              </a:rPr>
              <a:t>명이다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2479675" y="3384550"/>
          <a:ext cx="3548063" cy="608013"/>
        </p:xfrm>
        <a:graphic>
          <a:graphicData uri="http://schemas.openxmlformats.org/presentationml/2006/ole">
            <p:oleObj spid="_x0000_s816135" name="Equation" r:id="rId4" imgW="2463480" imgH="431640" progId="Equation.DSMT4">
              <p:embed/>
            </p:oleObj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3332163" y="4732338"/>
          <a:ext cx="1884362" cy="644525"/>
        </p:xfrm>
        <a:graphic>
          <a:graphicData uri="http://schemas.openxmlformats.org/presentationml/2006/ole">
            <p:oleObj spid="_x0000_s816136" name="Equation" r:id="rId5" imgW="13078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271462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The End</a:t>
            </a:r>
            <a:endParaRPr lang="ko-KR" altLang="en-US" sz="80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22842" y="49956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모평균이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모집단에서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확률표본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{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}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추출하여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점추정량을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다음과 같이 정의하였다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불편추정량과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편의추정량을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ko-KR" altLang="en-US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00034" y="242886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00034" y="275571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X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, X</a:t>
            </a:r>
            <a:r>
              <a:rPr lang="en-US" altLang="ko-KR" i="1" baseline="-25000" dirty="0" smtClean="0">
                <a:latin typeface="Book Antiqua" pitchFamily="18" charset="0"/>
              </a:rPr>
              <a:t>3 </a:t>
            </a:r>
            <a:r>
              <a:rPr lang="ko-KR" altLang="en-US" dirty="0" smtClean="0">
                <a:latin typeface="Book Antiqua" pitchFamily="18" charset="0"/>
              </a:rPr>
              <a:t>이 동일한 모집단 분포에 따르므로 </a:t>
            </a:r>
            <a:r>
              <a:rPr lang="en-US" altLang="ko-KR" i="1" dirty="0" smtClean="0">
                <a:latin typeface="Book Antiqua" pitchFamily="18" charset="0"/>
              </a:rPr>
              <a:t>E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) = E(X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) = E(X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en-US" altLang="ko-KR" dirty="0" smtClean="0">
                <a:latin typeface="Book Antiqua" pitchFamily="18" charset="0"/>
              </a:rPr>
              <a:t>) =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따라서 각 </a:t>
            </a:r>
            <a:r>
              <a:rPr lang="ko-KR" altLang="en-US" dirty="0" err="1" smtClean="0">
                <a:latin typeface="Book Antiqua" pitchFamily="18" charset="0"/>
              </a:rPr>
              <a:t>추정량의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기댓값을</a:t>
            </a:r>
            <a:r>
              <a:rPr lang="ko-KR" altLang="en-US" dirty="0" smtClean="0">
                <a:latin typeface="Book Antiqua" pitchFamily="18" charset="0"/>
              </a:rPr>
              <a:t> 구하면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73" name="Object 2"/>
          <p:cNvGraphicFramePr>
            <a:graphicFrameLocks noChangeAspect="1"/>
          </p:cNvGraphicFramePr>
          <p:nvPr/>
        </p:nvGraphicFramePr>
        <p:xfrm>
          <a:off x="801598" y="1629874"/>
          <a:ext cx="7307263" cy="584200"/>
        </p:xfrm>
        <a:graphic>
          <a:graphicData uri="http://schemas.openxmlformats.org/presentationml/2006/ole">
            <p:oleObj spid="_x0000_s701486" name="Equation" r:id="rId5" imgW="4838400" imgH="393480" progId="Equation.DSMT4">
              <p:embed/>
            </p:oleObj>
          </a:graphicData>
        </a:graphic>
      </p:graphicFrame>
      <p:graphicFrame>
        <p:nvGraphicFramePr>
          <p:cNvPr id="174" name="Object 3"/>
          <p:cNvGraphicFramePr>
            <a:graphicFrameLocks noChangeAspect="1"/>
          </p:cNvGraphicFramePr>
          <p:nvPr/>
        </p:nvGraphicFramePr>
        <p:xfrm>
          <a:off x="1939925" y="3500438"/>
          <a:ext cx="4737100" cy="1789112"/>
        </p:xfrm>
        <a:graphic>
          <a:graphicData uri="http://schemas.openxmlformats.org/presentationml/2006/ole">
            <p:oleObj spid="_x0000_s701487" name="Equation" r:id="rId6" imgW="3136680" imgH="1206360" progId="Equation.DSMT4">
              <p:embed/>
            </p:oleObj>
          </a:graphicData>
        </a:graphic>
      </p:graphicFrame>
      <p:grpSp>
        <p:nvGrpSpPr>
          <p:cNvPr id="179" name="그룹 178"/>
          <p:cNvGrpSpPr/>
          <p:nvPr/>
        </p:nvGrpSpPr>
        <p:grpSpPr>
          <a:xfrm>
            <a:off x="1928794" y="5488560"/>
            <a:ext cx="4572032" cy="369332"/>
            <a:chOff x="642910" y="5429264"/>
            <a:chExt cx="4572032" cy="369332"/>
          </a:xfrm>
        </p:grpSpPr>
        <p:sp>
          <p:nvSpPr>
            <p:cNvPr id="175" name="직사각형 174"/>
            <p:cNvSpPr/>
            <p:nvPr/>
          </p:nvSpPr>
          <p:spPr>
            <a:xfrm>
              <a:off x="642910" y="5429264"/>
              <a:ext cx="45005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 smtClean="0">
                  <a:latin typeface="Book Antiqua" pitchFamily="18" charset="0"/>
                </a:rPr>
                <a:t>불편추정량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dirty="0" smtClean="0">
                  <a:latin typeface="Book Antiqua" pitchFamily="18" charset="0"/>
                </a:rPr>
                <a:t>:                            </a:t>
              </a:r>
              <a:r>
                <a:rPr lang="ko-KR" altLang="en-US" dirty="0" err="1" smtClean="0">
                  <a:latin typeface="Book Antiqua" pitchFamily="18" charset="0"/>
                </a:rPr>
                <a:t>편의추정량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701488" name="Object 48"/>
            <p:cNvGraphicFramePr>
              <a:graphicFrameLocks noChangeAspect="1"/>
            </p:cNvGraphicFramePr>
            <p:nvPr/>
          </p:nvGraphicFramePr>
          <p:xfrm>
            <a:off x="2052625" y="5458590"/>
            <a:ext cx="804863" cy="338138"/>
          </p:xfrm>
          <a:graphic>
            <a:graphicData uri="http://schemas.openxmlformats.org/presentationml/2006/ole">
              <p:oleObj spid="_x0000_s701488" name="Equation" r:id="rId7" imgW="533160" imgH="228600" progId="Equation.DSMT4">
                <p:embed/>
              </p:oleObj>
            </a:graphicData>
          </a:graphic>
        </p:graphicFrame>
        <p:graphicFrame>
          <p:nvGraphicFramePr>
            <p:cNvPr id="701489" name="Object 49"/>
            <p:cNvGraphicFramePr>
              <a:graphicFrameLocks noChangeAspect="1"/>
            </p:cNvGraphicFramePr>
            <p:nvPr/>
          </p:nvGraphicFramePr>
          <p:xfrm>
            <a:off x="4927605" y="5459413"/>
            <a:ext cx="287337" cy="338137"/>
          </p:xfrm>
          <a:graphic>
            <a:graphicData uri="http://schemas.openxmlformats.org/presentationml/2006/ole">
              <p:oleObj spid="_x0000_s701489" name="Equation" r:id="rId8" imgW="19044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8.1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점추정과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구간추정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0" name="Text Box 4"/>
          <p:cNvSpPr txBox="1">
            <a:spLocks noChangeArrowheads="1"/>
          </p:cNvSpPr>
          <p:nvPr/>
        </p:nvSpPr>
        <p:spPr bwMode="auto">
          <a:xfrm>
            <a:off x="250825" y="12546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61" name="Rectangle 8"/>
          <p:cNvSpPr>
            <a:spLocks noChangeArrowheads="1"/>
          </p:cNvSpPr>
          <p:nvPr/>
        </p:nvSpPr>
        <p:spPr bwMode="auto">
          <a:xfrm>
            <a:off x="827088" y="1389556"/>
            <a:ext cx="7959725" cy="20394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유효추정량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(efficient estimator)</a:t>
            </a:r>
            <a:r>
              <a:rPr lang="ko-KR" altLang="en-US" sz="2400" dirty="0" smtClean="0">
                <a:latin typeface="Book Antiqua" pitchFamily="18" charset="0"/>
              </a:rPr>
              <a:t>은 추정량의 표본분포가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Symbol" pitchFamily="18" charset="2"/>
              </a:rPr>
              <a:t>모수</a:t>
            </a:r>
            <a:r>
              <a:rPr lang="ko-KR" altLang="en-US" sz="2400" dirty="0" smtClean="0">
                <a:latin typeface="Symbol" pitchFamily="18" charset="2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 </a:t>
            </a:r>
            <a:r>
              <a:rPr lang="ko-KR" altLang="en-US" sz="2400" dirty="0" smtClean="0">
                <a:latin typeface="Book Antiqua" pitchFamily="18" charset="0"/>
              </a:rPr>
              <a:t>의 참값에 가장 가까운 추정량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즉 다음을 만족하는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추정량</a:t>
            </a:r>
            <a:r>
              <a:rPr lang="ko-KR" altLang="en-US" sz="2400" dirty="0" smtClean="0">
                <a:latin typeface="Book Antiqua" pitchFamily="18" charset="0"/>
              </a:rPr>
              <a:t>     </a:t>
            </a:r>
            <a:r>
              <a:rPr lang="ko-KR" altLang="en-US" sz="2400" dirty="0" err="1" smtClean="0">
                <a:latin typeface="Book Antiqua" pitchFamily="18" charset="0"/>
              </a:rPr>
              <a:t>를</a:t>
            </a:r>
            <a:r>
              <a:rPr lang="ko-KR" altLang="en-US" sz="2400" dirty="0" smtClean="0">
                <a:latin typeface="Book Antiqua" pitchFamily="18" charset="0"/>
              </a:rPr>
              <a:t>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endParaRPr lang="en-US" altLang="ko-KR" sz="2400" dirty="0" smtClean="0">
              <a:latin typeface="Book Antiqua" pitchFamily="18" charset="0"/>
            </a:endParaRPr>
          </a:p>
          <a:p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928662" y="561206"/>
            <a:ext cx="135732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유효성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aphicFrame>
        <p:nvGraphicFramePr>
          <p:cNvPr id="163" name="Object 1"/>
          <p:cNvGraphicFramePr>
            <a:graphicFrameLocks noChangeAspect="1"/>
          </p:cNvGraphicFramePr>
          <p:nvPr/>
        </p:nvGraphicFramePr>
        <p:xfrm>
          <a:off x="2220929" y="2786058"/>
          <a:ext cx="4708525" cy="409575"/>
        </p:xfrm>
        <a:graphic>
          <a:graphicData uri="http://schemas.openxmlformats.org/presentationml/2006/ole">
            <p:oleObj spid="_x0000_s702469" name="Equation" r:id="rId5" imgW="2869920" imgH="253800" progId="Equation.DSMT4">
              <p:embed/>
            </p:oleObj>
          </a:graphicData>
        </a:graphic>
      </p:graphicFrame>
      <p:graphicFrame>
        <p:nvGraphicFramePr>
          <p:cNvPr id="164" name="Object 29"/>
          <p:cNvGraphicFramePr>
            <a:graphicFrameLocks noChangeAspect="1"/>
          </p:cNvGraphicFramePr>
          <p:nvPr/>
        </p:nvGraphicFramePr>
        <p:xfrm>
          <a:off x="1949342" y="2234622"/>
          <a:ext cx="271463" cy="349250"/>
        </p:xfrm>
        <a:graphic>
          <a:graphicData uri="http://schemas.openxmlformats.org/presentationml/2006/ole">
            <p:oleObj spid="_x0000_s702470" name="Equation" r:id="rId6" imgW="164880" imgH="215640" progId="Equation.DSMT4">
              <p:embed/>
            </p:oleObj>
          </a:graphicData>
        </a:graphic>
      </p:graphicFrame>
      <p:sp>
        <p:nvSpPr>
          <p:cNvPr id="165" name="Text Box 4"/>
          <p:cNvSpPr txBox="1">
            <a:spLocks noChangeArrowheads="1"/>
          </p:cNvSpPr>
          <p:nvPr/>
        </p:nvSpPr>
        <p:spPr bwMode="auto">
          <a:xfrm>
            <a:off x="244624" y="361207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66" name="Rectangle 8"/>
          <p:cNvSpPr>
            <a:spLocks noChangeArrowheads="1"/>
          </p:cNvSpPr>
          <p:nvPr/>
        </p:nvSpPr>
        <p:spPr bwMode="auto">
          <a:xfrm>
            <a:off x="820887" y="3747010"/>
            <a:ext cx="7959725" cy="16108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표준오차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(standard error)</a:t>
            </a:r>
            <a:r>
              <a:rPr lang="ko-KR" altLang="en-US" sz="2400" dirty="0" smtClean="0">
                <a:latin typeface="Book Antiqua" pitchFamily="18" charset="0"/>
              </a:rPr>
              <a:t>는 모수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ko-KR" altLang="en-US" sz="2400" dirty="0" smtClean="0">
                <a:latin typeface="Book Antiqua" pitchFamily="18" charset="0"/>
              </a:rPr>
              <a:t>를 추정하기 위해 사용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되는 </a:t>
            </a:r>
            <a:r>
              <a:rPr lang="ko-KR" altLang="en-US" sz="2400" dirty="0" err="1" smtClean="0">
                <a:latin typeface="Book Antiqua" pitchFamily="18" charset="0"/>
              </a:rPr>
              <a:t>추정량의</a:t>
            </a:r>
            <a:r>
              <a:rPr lang="ko-KR" altLang="en-US" sz="2400" dirty="0" smtClean="0">
                <a:latin typeface="Book Antiqua" pitchFamily="18" charset="0"/>
              </a:rPr>
              <a:t> 표준편차이다</a:t>
            </a:r>
            <a:r>
              <a:rPr lang="en-US" altLang="ko-KR" sz="2400" dirty="0" smtClean="0">
                <a:latin typeface="Book Antiqua" pitchFamily="18" charset="0"/>
              </a:rPr>
              <a:t>. </a:t>
            </a:r>
            <a:r>
              <a:rPr lang="ko-KR" altLang="en-US" sz="2400" dirty="0" smtClean="0">
                <a:latin typeface="Book Antiqua" pitchFamily="18" charset="0"/>
              </a:rPr>
              <a:t>즉 다음과 같다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endParaRPr lang="en-US" altLang="ko-KR" sz="2400" dirty="0" smtClean="0">
              <a:latin typeface="Book Antiqua" pitchFamily="18" charset="0"/>
            </a:endParaRPr>
          </a:p>
          <a:p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67" name="Object 1"/>
          <p:cNvGraphicFramePr>
            <a:graphicFrameLocks noChangeAspect="1"/>
          </p:cNvGraphicFramePr>
          <p:nvPr/>
        </p:nvGraphicFramePr>
        <p:xfrm>
          <a:off x="3578225" y="4643446"/>
          <a:ext cx="1979613" cy="492125"/>
        </p:xfrm>
        <a:graphic>
          <a:graphicData uri="http://schemas.openxmlformats.org/presentationml/2006/ole">
            <p:oleObj spid="_x0000_s702471" name="Equation" r:id="rId7" imgW="1206360" imgH="304560" progId="Equation.DSMT4">
              <p:embed/>
            </p:oleObj>
          </a:graphicData>
        </a:graphic>
      </p:graphicFrame>
      <p:grpSp>
        <p:nvGrpSpPr>
          <p:cNvPr id="169" name="그룹 168"/>
          <p:cNvGrpSpPr/>
          <p:nvPr/>
        </p:nvGrpSpPr>
        <p:grpSpPr>
          <a:xfrm>
            <a:off x="928662" y="5610541"/>
            <a:ext cx="6359551" cy="461665"/>
            <a:chOff x="928662" y="5610541"/>
            <a:chExt cx="6359551" cy="461665"/>
          </a:xfrm>
        </p:grpSpPr>
        <p:graphicFrame>
          <p:nvGraphicFramePr>
            <p:cNvPr id="702472" name="Object 8"/>
            <p:cNvGraphicFramePr>
              <a:graphicFrameLocks noChangeAspect="1"/>
            </p:cNvGraphicFramePr>
            <p:nvPr/>
          </p:nvGraphicFramePr>
          <p:xfrm>
            <a:off x="2705100" y="5653971"/>
            <a:ext cx="4583113" cy="409575"/>
          </p:xfrm>
          <a:graphic>
            <a:graphicData uri="http://schemas.openxmlformats.org/presentationml/2006/ole">
              <p:oleObj spid="_x0000_s702472" name="Equation" r:id="rId8" imgW="2793960" imgH="253800" progId="Equation.DSMT4">
                <p:embed/>
              </p:oleObj>
            </a:graphicData>
          </a:graphic>
        </p:graphicFrame>
        <p:sp>
          <p:nvSpPr>
            <p:cNvPr id="168" name="TextBox 167"/>
            <p:cNvSpPr txBox="1"/>
            <p:nvPr/>
          </p:nvSpPr>
          <p:spPr>
            <a:xfrm>
              <a:off x="928662" y="5610541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Book Antiqua" pitchFamily="18" charset="0"/>
                </a:rPr>
                <a:t>유효추정량</a:t>
              </a:r>
              <a:r>
                <a:rPr lang="ko-KR" altLang="en-US" sz="2400" dirty="0" smtClean="0">
                  <a:latin typeface="Book Antiqua" pitchFamily="18" charset="0"/>
                </a:rPr>
                <a:t> </a:t>
              </a:r>
              <a:r>
                <a:rPr lang="en-US" altLang="ko-KR" sz="2400" dirty="0" smtClean="0">
                  <a:latin typeface="Book Antiqua" pitchFamily="18" charset="0"/>
                </a:rPr>
                <a:t>: </a:t>
              </a:r>
              <a:endParaRPr lang="ko-KR" altLang="en-US" sz="2400" dirty="0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13017</TotalTime>
  <Words>3881</Words>
  <Application>Microsoft Office PowerPoint</Application>
  <PresentationFormat>화면 슬라이드 쇼(4:3)</PresentationFormat>
  <Paragraphs>748</Paragraphs>
  <Slides>71</Slides>
  <Notes>16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71</vt:i4>
      </vt:variant>
    </vt:vector>
  </HeadingPairs>
  <TitlesOfParts>
    <vt:vector size="74" baseType="lpstr">
      <vt:lpstr>모양</vt:lpstr>
      <vt:lpstr>Equation</vt:lpstr>
      <vt:lpstr>MathType 6.0 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1455</cp:revision>
  <dcterms:created xsi:type="dcterms:W3CDTF">2009-03-10T04:11:20Z</dcterms:created>
  <dcterms:modified xsi:type="dcterms:W3CDTF">2016-03-14T05:22:16Z</dcterms:modified>
</cp:coreProperties>
</file>