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slides/slide99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3.xml" ContentType="application/vnd.openxmlformats-officedocument.presentationml.notesSlide+xml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4"/>
  </p:notesMasterIdLst>
  <p:handoutMasterIdLst>
    <p:handoutMasterId r:id="rId115"/>
  </p:handoutMasterIdLst>
  <p:sldIdLst>
    <p:sldId id="258" r:id="rId2"/>
    <p:sldId id="586" r:id="rId3"/>
    <p:sldId id="587" r:id="rId4"/>
    <p:sldId id="588" r:id="rId5"/>
    <p:sldId id="589" r:id="rId6"/>
    <p:sldId id="590" r:id="rId7"/>
    <p:sldId id="599" r:id="rId8"/>
    <p:sldId id="600" r:id="rId9"/>
    <p:sldId id="601" r:id="rId10"/>
    <p:sldId id="602" r:id="rId11"/>
    <p:sldId id="603" r:id="rId12"/>
    <p:sldId id="604" r:id="rId13"/>
    <p:sldId id="591" r:id="rId14"/>
    <p:sldId id="592" r:id="rId15"/>
    <p:sldId id="593" r:id="rId16"/>
    <p:sldId id="595" r:id="rId17"/>
    <p:sldId id="597" r:id="rId18"/>
    <p:sldId id="598" r:id="rId19"/>
    <p:sldId id="257" r:id="rId20"/>
    <p:sldId id="481" r:id="rId21"/>
    <p:sldId id="536" r:id="rId22"/>
    <p:sldId id="517" r:id="rId23"/>
    <p:sldId id="540" r:id="rId24"/>
    <p:sldId id="537" r:id="rId25"/>
    <p:sldId id="538" r:id="rId26"/>
    <p:sldId id="539" r:id="rId27"/>
    <p:sldId id="482" r:id="rId28"/>
    <p:sldId id="300" r:id="rId29"/>
    <p:sldId id="547" r:id="rId30"/>
    <p:sldId id="541" r:id="rId31"/>
    <p:sldId id="542" r:id="rId32"/>
    <p:sldId id="543" r:id="rId33"/>
    <p:sldId id="544" r:id="rId34"/>
    <p:sldId id="545" r:id="rId35"/>
    <p:sldId id="605" r:id="rId36"/>
    <p:sldId id="606" r:id="rId37"/>
    <p:sldId id="607" r:id="rId38"/>
    <p:sldId id="608" r:id="rId39"/>
    <p:sldId id="609" r:id="rId40"/>
    <p:sldId id="610" r:id="rId41"/>
    <p:sldId id="611" r:id="rId42"/>
    <p:sldId id="612" r:id="rId43"/>
    <p:sldId id="613" r:id="rId44"/>
    <p:sldId id="614" r:id="rId45"/>
    <p:sldId id="615" r:id="rId46"/>
    <p:sldId id="616" r:id="rId47"/>
    <p:sldId id="617" r:id="rId48"/>
    <p:sldId id="618" r:id="rId49"/>
    <p:sldId id="619" r:id="rId50"/>
    <p:sldId id="546" r:id="rId51"/>
    <p:sldId id="518" r:id="rId52"/>
    <p:sldId id="467" r:id="rId53"/>
    <p:sldId id="620" r:id="rId54"/>
    <p:sldId id="622" r:id="rId55"/>
    <p:sldId id="623" r:id="rId56"/>
    <p:sldId id="621" r:id="rId57"/>
    <p:sldId id="468" r:id="rId58"/>
    <p:sldId id="469" r:id="rId59"/>
    <p:sldId id="548" r:id="rId60"/>
    <p:sldId id="549" r:id="rId61"/>
    <p:sldId id="550" r:id="rId62"/>
    <p:sldId id="552" r:id="rId63"/>
    <p:sldId id="551" r:id="rId64"/>
    <p:sldId id="553" r:id="rId65"/>
    <p:sldId id="554" r:id="rId66"/>
    <p:sldId id="555" r:id="rId67"/>
    <p:sldId id="556" r:id="rId68"/>
    <p:sldId id="470" r:id="rId69"/>
    <p:sldId id="557" r:id="rId70"/>
    <p:sldId id="624" r:id="rId71"/>
    <p:sldId id="625" r:id="rId72"/>
    <p:sldId id="631" r:id="rId73"/>
    <p:sldId id="626" r:id="rId74"/>
    <p:sldId id="632" r:id="rId75"/>
    <p:sldId id="634" r:id="rId76"/>
    <p:sldId id="633" r:id="rId77"/>
    <p:sldId id="627" r:id="rId78"/>
    <p:sldId id="628" r:id="rId79"/>
    <p:sldId id="629" r:id="rId80"/>
    <p:sldId id="630" r:id="rId81"/>
    <p:sldId id="558" r:id="rId82"/>
    <p:sldId id="484" r:id="rId83"/>
    <p:sldId id="485" r:id="rId84"/>
    <p:sldId id="636" r:id="rId85"/>
    <p:sldId id="327" r:id="rId86"/>
    <p:sldId id="637" r:id="rId87"/>
    <p:sldId id="638" r:id="rId88"/>
    <p:sldId id="559" r:id="rId89"/>
    <p:sldId id="639" r:id="rId90"/>
    <p:sldId id="560" r:id="rId91"/>
    <p:sldId id="640" r:id="rId92"/>
    <p:sldId id="641" r:id="rId93"/>
    <p:sldId id="642" r:id="rId94"/>
    <p:sldId id="561" r:id="rId95"/>
    <p:sldId id="643" r:id="rId96"/>
    <p:sldId id="644" r:id="rId97"/>
    <p:sldId id="645" r:id="rId98"/>
    <p:sldId id="646" r:id="rId99"/>
    <p:sldId id="647" r:id="rId100"/>
    <p:sldId id="329" r:id="rId101"/>
    <p:sldId id="648" r:id="rId102"/>
    <p:sldId id="261" r:id="rId103"/>
    <p:sldId id="341" r:id="rId104"/>
    <p:sldId id="650" r:id="rId105"/>
    <p:sldId id="651" r:id="rId106"/>
    <p:sldId id="342" r:id="rId107"/>
    <p:sldId id="649" r:id="rId108"/>
    <p:sldId id="343" r:id="rId109"/>
    <p:sldId id="635" r:id="rId110"/>
    <p:sldId id="652" r:id="rId111"/>
    <p:sldId id="653" r:id="rId112"/>
    <p:sldId id="466" r:id="rId113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66FF"/>
    <a:srgbClr val="63C7F9"/>
    <a:srgbClr val="0066FF"/>
    <a:srgbClr val="777777"/>
    <a:srgbClr val="99FF33"/>
    <a:srgbClr val="75FB78"/>
    <a:srgbClr val="FFFFFF"/>
    <a:srgbClr val="C0F3F4"/>
    <a:srgbClr val="00C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8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viewProps" Target="view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notesMaster" Target="notesMasters/notesMaster1.xml"/><Relationship Id="rId119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4" Type="http://schemas.openxmlformats.org/officeDocument/2006/relationships/image" Target="../media/image2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4" Type="http://schemas.openxmlformats.org/officeDocument/2006/relationships/image" Target="../media/image51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4" Type="http://schemas.openxmlformats.org/officeDocument/2006/relationships/image" Target="../media/image58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4" Type="http://schemas.openxmlformats.org/officeDocument/2006/relationships/image" Target="../media/image7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4" Type="http://schemas.openxmlformats.org/officeDocument/2006/relationships/image" Target="../media/image82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4" Type="http://schemas.openxmlformats.org/officeDocument/2006/relationships/image" Target="../media/image90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6" Type="http://schemas.openxmlformats.org/officeDocument/2006/relationships/image" Target="../media/image96.wmf"/><Relationship Id="rId5" Type="http://schemas.openxmlformats.org/officeDocument/2006/relationships/image" Target="../media/image95.wmf"/><Relationship Id="rId4" Type="http://schemas.openxmlformats.org/officeDocument/2006/relationships/image" Target="../media/image94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4" Type="http://schemas.openxmlformats.org/officeDocument/2006/relationships/image" Target="../media/image100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Relationship Id="rId6" Type="http://schemas.openxmlformats.org/officeDocument/2006/relationships/image" Target="../media/image106.wmf"/><Relationship Id="rId5" Type="http://schemas.openxmlformats.org/officeDocument/2006/relationships/image" Target="../media/image105.wmf"/><Relationship Id="rId4" Type="http://schemas.openxmlformats.org/officeDocument/2006/relationships/image" Target="../media/image104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7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8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wmf"/><Relationship Id="rId1" Type="http://schemas.openxmlformats.org/officeDocument/2006/relationships/image" Target="../media/image10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7" Type="http://schemas.openxmlformats.org/officeDocument/2006/relationships/image" Target="../media/image117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Relationship Id="rId6" Type="http://schemas.openxmlformats.org/officeDocument/2006/relationships/image" Target="../media/image116.wmf"/><Relationship Id="rId5" Type="http://schemas.openxmlformats.org/officeDocument/2006/relationships/image" Target="../media/image115.wmf"/><Relationship Id="rId4" Type="http://schemas.openxmlformats.org/officeDocument/2006/relationships/image" Target="../media/image114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wmf"/><Relationship Id="rId1" Type="http://schemas.openxmlformats.org/officeDocument/2006/relationships/image" Target="../media/image118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wmf"/><Relationship Id="rId1" Type="http://schemas.openxmlformats.org/officeDocument/2006/relationships/image" Target="../media/image120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wmf"/><Relationship Id="rId1" Type="http://schemas.openxmlformats.org/officeDocument/2006/relationships/image" Target="../media/image122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Relationship Id="rId4" Type="http://schemas.openxmlformats.org/officeDocument/2006/relationships/image" Target="../media/image127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8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wmf"/><Relationship Id="rId1" Type="http://schemas.openxmlformats.org/officeDocument/2006/relationships/image" Target="../media/image129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wmf"/><Relationship Id="rId2" Type="http://schemas.openxmlformats.org/officeDocument/2006/relationships/image" Target="../media/image132.wmf"/><Relationship Id="rId1" Type="http://schemas.openxmlformats.org/officeDocument/2006/relationships/image" Target="../media/image131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4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w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wmf"/><Relationship Id="rId2" Type="http://schemas.openxmlformats.org/officeDocument/2006/relationships/image" Target="../media/image139.wmf"/><Relationship Id="rId1" Type="http://schemas.openxmlformats.org/officeDocument/2006/relationships/image" Target="../media/image138.wmf"/><Relationship Id="rId5" Type="http://schemas.openxmlformats.org/officeDocument/2006/relationships/image" Target="../media/image142.wmf"/><Relationship Id="rId4" Type="http://schemas.openxmlformats.org/officeDocument/2006/relationships/image" Target="../media/image141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3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wmf"/><Relationship Id="rId2" Type="http://schemas.openxmlformats.org/officeDocument/2006/relationships/image" Target="../media/image145.wmf"/><Relationship Id="rId1" Type="http://schemas.openxmlformats.org/officeDocument/2006/relationships/image" Target="../media/image144.w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7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wmf"/><Relationship Id="rId2" Type="http://schemas.openxmlformats.org/officeDocument/2006/relationships/image" Target="../media/image149.wmf"/><Relationship Id="rId1" Type="http://schemas.openxmlformats.org/officeDocument/2006/relationships/image" Target="../media/image148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wmf"/><Relationship Id="rId2" Type="http://schemas.openxmlformats.org/officeDocument/2006/relationships/image" Target="../media/image152.wmf"/><Relationship Id="rId1" Type="http://schemas.openxmlformats.org/officeDocument/2006/relationships/image" Target="../media/image151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wmf"/><Relationship Id="rId2" Type="http://schemas.openxmlformats.org/officeDocument/2006/relationships/image" Target="../media/image155.wmf"/><Relationship Id="rId1" Type="http://schemas.openxmlformats.org/officeDocument/2006/relationships/image" Target="../media/image154.wmf"/><Relationship Id="rId6" Type="http://schemas.openxmlformats.org/officeDocument/2006/relationships/image" Target="../media/image159.wmf"/><Relationship Id="rId5" Type="http://schemas.openxmlformats.org/officeDocument/2006/relationships/image" Target="../media/image158.wmf"/><Relationship Id="rId4" Type="http://schemas.openxmlformats.org/officeDocument/2006/relationships/image" Target="../media/image157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wmf"/><Relationship Id="rId2" Type="http://schemas.openxmlformats.org/officeDocument/2006/relationships/image" Target="../media/image161.wmf"/><Relationship Id="rId1" Type="http://schemas.openxmlformats.org/officeDocument/2006/relationships/image" Target="../media/image160.wmf"/></Relationships>
</file>

<file path=ppt/drawings/_rels/vmlDrawing4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4.wmf"/><Relationship Id="rId1" Type="http://schemas.openxmlformats.org/officeDocument/2006/relationships/image" Target="../media/image163.w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6.w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wmf"/><Relationship Id="rId2" Type="http://schemas.openxmlformats.org/officeDocument/2006/relationships/image" Target="../media/image168.wmf"/><Relationship Id="rId1" Type="http://schemas.openxmlformats.org/officeDocument/2006/relationships/image" Target="../media/image167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wmf"/><Relationship Id="rId2" Type="http://schemas.openxmlformats.org/officeDocument/2006/relationships/image" Target="../media/image171.wmf"/><Relationship Id="rId1" Type="http://schemas.openxmlformats.org/officeDocument/2006/relationships/image" Target="../media/image170.w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3.w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wmf"/><Relationship Id="rId7" Type="http://schemas.openxmlformats.org/officeDocument/2006/relationships/image" Target="../media/image180.wmf"/><Relationship Id="rId2" Type="http://schemas.openxmlformats.org/officeDocument/2006/relationships/image" Target="../media/image175.wmf"/><Relationship Id="rId1" Type="http://schemas.openxmlformats.org/officeDocument/2006/relationships/image" Target="../media/image174.wmf"/><Relationship Id="rId6" Type="http://schemas.openxmlformats.org/officeDocument/2006/relationships/image" Target="../media/image179.wmf"/><Relationship Id="rId5" Type="http://schemas.openxmlformats.org/officeDocument/2006/relationships/image" Target="../media/image178.wmf"/><Relationship Id="rId4" Type="http://schemas.openxmlformats.org/officeDocument/2006/relationships/image" Target="../media/image177.wmf"/></Relationships>
</file>

<file path=ppt/drawings/_rels/vmlDrawing5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4.wmf"/><Relationship Id="rId1" Type="http://schemas.openxmlformats.org/officeDocument/2006/relationships/image" Target="../media/image183.w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wmf"/><Relationship Id="rId2" Type="http://schemas.openxmlformats.org/officeDocument/2006/relationships/image" Target="../media/image186.wmf"/><Relationship Id="rId1" Type="http://schemas.openxmlformats.org/officeDocument/2006/relationships/image" Target="../media/image185.wmf"/><Relationship Id="rId6" Type="http://schemas.openxmlformats.org/officeDocument/2006/relationships/image" Target="../media/image190.wmf"/><Relationship Id="rId5" Type="http://schemas.openxmlformats.org/officeDocument/2006/relationships/image" Target="../media/image189.wmf"/><Relationship Id="rId4" Type="http://schemas.openxmlformats.org/officeDocument/2006/relationships/image" Target="../media/image188.wmf"/></Relationships>
</file>

<file path=ppt/drawings/_rels/vmlDrawing5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wmf"/><Relationship Id="rId2" Type="http://schemas.openxmlformats.org/officeDocument/2006/relationships/image" Target="../media/image194.wmf"/><Relationship Id="rId1" Type="http://schemas.openxmlformats.org/officeDocument/2006/relationships/image" Target="../media/image193.wmf"/><Relationship Id="rId6" Type="http://schemas.openxmlformats.org/officeDocument/2006/relationships/image" Target="../media/image198.wmf"/><Relationship Id="rId5" Type="http://schemas.openxmlformats.org/officeDocument/2006/relationships/image" Target="../media/image197.wmf"/><Relationship Id="rId4" Type="http://schemas.openxmlformats.org/officeDocument/2006/relationships/image" Target="../media/image196.wmf"/></Relationships>
</file>

<file path=ppt/drawings/_rels/vmlDrawing5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6.wmf"/><Relationship Id="rId3" Type="http://schemas.openxmlformats.org/officeDocument/2006/relationships/image" Target="../media/image201.wmf"/><Relationship Id="rId7" Type="http://schemas.openxmlformats.org/officeDocument/2006/relationships/image" Target="../media/image205.wmf"/><Relationship Id="rId2" Type="http://schemas.openxmlformats.org/officeDocument/2006/relationships/image" Target="../media/image200.wmf"/><Relationship Id="rId1" Type="http://schemas.openxmlformats.org/officeDocument/2006/relationships/image" Target="../media/image199.wmf"/><Relationship Id="rId6" Type="http://schemas.openxmlformats.org/officeDocument/2006/relationships/image" Target="../media/image204.wmf"/><Relationship Id="rId5" Type="http://schemas.openxmlformats.org/officeDocument/2006/relationships/image" Target="../media/image203.wmf"/><Relationship Id="rId4" Type="http://schemas.openxmlformats.org/officeDocument/2006/relationships/image" Target="../media/image202.wmf"/><Relationship Id="rId9" Type="http://schemas.openxmlformats.org/officeDocument/2006/relationships/image" Target="../media/image207.wmf"/></Relationships>
</file>

<file path=ppt/drawings/_rels/vmlDrawing5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1.wmf"/><Relationship Id="rId1" Type="http://schemas.openxmlformats.org/officeDocument/2006/relationships/image" Target="../media/image21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2.wmf"/></Relationships>
</file>

<file path=ppt/drawings/_rels/vmlDrawing6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4.wmf"/><Relationship Id="rId1" Type="http://schemas.openxmlformats.org/officeDocument/2006/relationships/image" Target="../media/image213.wmf"/></Relationships>
</file>

<file path=ppt/drawings/_rels/vmlDrawing6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6.wmf"/><Relationship Id="rId1" Type="http://schemas.openxmlformats.org/officeDocument/2006/relationships/image" Target="../media/image215.wmf"/></Relationships>
</file>

<file path=ppt/drawings/_rels/vmlDrawing6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8.wmf"/><Relationship Id="rId1" Type="http://schemas.openxmlformats.org/officeDocument/2006/relationships/image" Target="../media/image217.wmf"/></Relationships>
</file>

<file path=ppt/drawings/_rels/vmlDrawing6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wmf"/><Relationship Id="rId2" Type="http://schemas.openxmlformats.org/officeDocument/2006/relationships/image" Target="../media/image220.wmf"/><Relationship Id="rId1" Type="http://schemas.openxmlformats.org/officeDocument/2006/relationships/image" Target="../media/image219.wmf"/><Relationship Id="rId5" Type="http://schemas.openxmlformats.org/officeDocument/2006/relationships/image" Target="../media/image223.wmf"/><Relationship Id="rId4" Type="http://schemas.openxmlformats.org/officeDocument/2006/relationships/image" Target="../media/image222.wmf"/></Relationships>
</file>

<file path=ppt/drawings/_rels/vmlDrawing6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5.wmf"/><Relationship Id="rId1" Type="http://schemas.openxmlformats.org/officeDocument/2006/relationships/image" Target="../media/image224.wmf"/></Relationships>
</file>

<file path=ppt/drawings/_rels/vmlDrawing6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3.wmf"/><Relationship Id="rId3" Type="http://schemas.openxmlformats.org/officeDocument/2006/relationships/image" Target="../media/image228.wmf"/><Relationship Id="rId7" Type="http://schemas.openxmlformats.org/officeDocument/2006/relationships/image" Target="../media/image232.wmf"/><Relationship Id="rId2" Type="http://schemas.openxmlformats.org/officeDocument/2006/relationships/image" Target="../media/image227.wmf"/><Relationship Id="rId1" Type="http://schemas.openxmlformats.org/officeDocument/2006/relationships/image" Target="../media/image226.wmf"/><Relationship Id="rId6" Type="http://schemas.openxmlformats.org/officeDocument/2006/relationships/image" Target="../media/image231.wmf"/><Relationship Id="rId5" Type="http://schemas.openxmlformats.org/officeDocument/2006/relationships/image" Target="../media/image230.wmf"/><Relationship Id="rId4" Type="http://schemas.openxmlformats.org/officeDocument/2006/relationships/image" Target="../media/image229.wmf"/><Relationship Id="rId9" Type="http://schemas.openxmlformats.org/officeDocument/2006/relationships/image" Target="../media/image234.wmf"/></Relationships>
</file>

<file path=ppt/drawings/_rels/vmlDrawing6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7.wmf"/><Relationship Id="rId2" Type="http://schemas.openxmlformats.org/officeDocument/2006/relationships/image" Target="../media/image236.wmf"/><Relationship Id="rId1" Type="http://schemas.openxmlformats.org/officeDocument/2006/relationships/image" Target="../media/image235.wmf"/><Relationship Id="rId5" Type="http://schemas.openxmlformats.org/officeDocument/2006/relationships/image" Target="../media/image239.wmf"/><Relationship Id="rId4" Type="http://schemas.openxmlformats.org/officeDocument/2006/relationships/image" Target="../media/image238.wmf"/></Relationships>
</file>

<file path=ppt/drawings/_rels/vmlDrawing6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4.wmf"/><Relationship Id="rId2" Type="http://schemas.openxmlformats.org/officeDocument/2006/relationships/image" Target="../media/image243.wmf"/><Relationship Id="rId1" Type="http://schemas.openxmlformats.org/officeDocument/2006/relationships/image" Target="../media/image242.wmf"/><Relationship Id="rId4" Type="http://schemas.openxmlformats.org/officeDocument/2006/relationships/image" Target="../media/image245.wmf"/></Relationships>
</file>

<file path=ppt/drawings/_rels/vmlDrawing6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8.wmf"/><Relationship Id="rId2" Type="http://schemas.openxmlformats.org/officeDocument/2006/relationships/image" Target="../media/image247.wmf"/><Relationship Id="rId1" Type="http://schemas.openxmlformats.org/officeDocument/2006/relationships/image" Target="../media/image246.wmf"/><Relationship Id="rId5" Type="http://schemas.openxmlformats.org/officeDocument/2006/relationships/image" Target="../media/image250.wmf"/><Relationship Id="rId4" Type="http://schemas.openxmlformats.org/officeDocument/2006/relationships/image" Target="../media/image24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9.wmf"/></Relationships>
</file>

<file path=ppt/drawings/_rels/vmlDrawing7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5.wmf"/><Relationship Id="rId2" Type="http://schemas.openxmlformats.org/officeDocument/2006/relationships/image" Target="../media/image254.wmf"/><Relationship Id="rId1" Type="http://schemas.openxmlformats.org/officeDocument/2006/relationships/image" Target="../media/image253.wmf"/><Relationship Id="rId5" Type="http://schemas.openxmlformats.org/officeDocument/2006/relationships/image" Target="../media/image257.wmf"/><Relationship Id="rId4" Type="http://schemas.openxmlformats.org/officeDocument/2006/relationships/image" Target="../media/image256.wmf"/></Relationships>
</file>

<file path=ppt/drawings/_rels/vmlDrawing7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2.wmf"/><Relationship Id="rId2" Type="http://schemas.openxmlformats.org/officeDocument/2006/relationships/image" Target="../media/image261.wmf"/><Relationship Id="rId1" Type="http://schemas.openxmlformats.org/officeDocument/2006/relationships/image" Target="../media/image260.wmf"/><Relationship Id="rId5" Type="http://schemas.openxmlformats.org/officeDocument/2006/relationships/image" Target="../media/image264.wmf"/><Relationship Id="rId4" Type="http://schemas.openxmlformats.org/officeDocument/2006/relationships/image" Target="../media/image263.wmf"/></Relationships>
</file>

<file path=ppt/drawings/_rels/vmlDrawing7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6.wmf"/><Relationship Id="rId1" Type="http://schemas.openxmlformats.org/officeDocument/2006/relationships/image" Target="../media/image26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ko-KR" smtClean="0"/>
              <a:t>1.1 </a:t>
            </a:r>
            <a:r>
              <a:rPr lang="ko-KR" altLang="en-US" smtClean="0"/>
              <a:t>원금과 원리금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4855C3-06D7-48AA-BB59-C4D02DBCE520}" type="datetimeFigureOut">
              <a:rPr lang="ko-KR" altLang="en-US" smtClean="0"/>
              <a:pPr/>
              <a:t>2016-03-14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 smtClean="0"/>
              <a:t>한빛 아카데미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19068-6ACB-4D7B-A9ED-F31C9B1B84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ko-KR" smtClean="0"/>
              <a:t>1.1 </a:t>
            </a:r>
            <a:r>
              <a:rPr lang="ko-KR" altLang="en-US" smtClean="0"/>
              <a:t>원금과 원리금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C344C-5DAE-4DF6-88B7-D602B6715F54}" type="datetimeFigureOut">
              <a:rPr lang="ko-KR" altLang="en-US" smtClean="0"/>
              <a:pPr/>
              <a:t>2016-03-14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 smtClean="0"/>
              <a:t>한빛 아카데미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D069E3-AD45-41A0-BFEA-7DF9B651FC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smtClean="0"/>
              <a:t>1.1 </a:t>
            </a:r>
            <a:r>
              <a:rPr lang="ko-KR" altLang="en-US" smtClean="0"/>
              <a:t>원금과 원리금</a:t>
            </a:r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6" name="머리글 개체 틀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altLang="ko-KR" smtClean="0"/>
              <a:t>1.1 </a:t>
            </a:r>
            <a:r>
              <a:rPr lang="ko-KR" altLang="en-US" smtClean="0"/>
              <a:t>원금과 원리금</a:t>
            </a:r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smtClean="0"/>
              <a:t>1.1 </a:t>
            </a:r>
            <a:r>
              <a:rPr lang="ko-KR" altLang="en-US" smtClean="0"/>
              <a:t>원금과 원리금</a:t>
            </a:r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6" name="머리글 개체 틀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altLang="ko-KR" smtClean="0"/>
              <a:t>1.1 </a:t>
            </a:r>
            <a:r>
              <a:rPr lang="ko-KR" altLang="en-US" smtClean="0"/>
              <a:t>원금과 원리금</a:t>
            </a:r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6" name="머리글 개체 틀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altLang="ko-KR" smtClean="0"/>
              <a:t>1.1 </a:t>
            </a:r>
            <a:r>
              <a:rPr lang="ko-KR" altLang="en-US" smtClean="0"/>
              <a:t>원금과 원리금</a:t>
            </a:r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6" name="머리글 개체 틀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altLang="ko-KR" smtClean="0"/>
              <a:t>1.1 </a:t>
            </a:r>
            <a:r>
              <a:rPr lang="ko-KR" altLang="en-US" smtClean="0"/>
              <a:t>원금과 원리금</a:t>
            </a:r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6" name="머리글 개체 틀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altLang="ko-KR" smtClean="0"/>
              <a:t>1.1 </a:t>
            </a:r>
            <a:r>
              <a:rPr lang="ko-KR" altLang="en-US" smtClean="0"/>
              <a:t>원금과 원리금</a:t>
            </a:r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smtClean="0"/>
              <a:t>1.1 </a:t>
            </a:r>
            <a:r>
              <a:rPr lang="ko-KR" altLang="en-US" smtClean="0"/>
              <a:t>원금과 원리금</a:t>
            </a:r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6" name="머리글 개체 틀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altLang="ko-KR" smtClean="0"/>
              <a:t>1.1 </a:t>
            </a:r>
            <a:r>
              <a:rPr lang="ko-KR" altLang="en-US" smtClean="0"/>
              <a:t>원금과 원리금</a:t>
            </a:r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smtClean="0"/>
              <a:t>1.1 </a:t>
            </a:r>
            <a:r>
              <a:rPr lang="ko-KR" altLang="en-US" smtClean="0"/>
              <a:t>원금과 원리금</a:t>
            </a:r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6" name="머리글 개체 틀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altLang="ko-KR" smtClean="0"/>
              <a:t>1.1 </a:t>
            </a:r>
            <a:r>
              <a:rPr lang="ko-KR" altLang="en-US" smtClean="0"/>
              <a:t>원금과 원리금</a:t>
            </a: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smtClean="0"/>
              <a:t>1.1 </a:t>
            </a:r>
            <a:r>
              <a:rPr lang="ko-KR" altLang="en-US" smtClean="0"/>
              <a:t>원금과 원리금</a:t>
            </a:r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6" name="머리글 개체 틀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altLang="ko-KR" smtClean="0"/>
              <a:t>1.1 </a:t>
            </a:r>
            <a:r>
              <a:rPr lang="ko-KR" altLang="en-US" smtClean="0"/>
              <a:t>원금과 원리금</a:t>
            </a:r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6" name="머리글 개체 틀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altLang="ko-KR" smtClean="0"/>
              <a:t>1.1 </a:t>
            </a:r>
            <a:r>
              <a:rPr lang="ko-KR" altLang="en-US" smtClean="0"/>
              <a:t>원금과 원리금</a:t>
            </a:r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6" name="머리글 개체 틀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altLang="ko-KR" smtClean="0"/>
              <a:t>1.1 </a:t>
            </a:r>
            <a:r>
              <a:rPr lang="ko-KR" altLang="en-US" smtClean="0"/>
              <a:t>원금과 원리금</a:t>
            </a:r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6" name="머리글 개체 틀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altLang="ko-KR" smtClean="0"/>
              <a:t>1.1 </a:t>
            </a:r>
            <a:r>
              <a:rPr lang="ko-KR" altLang="en-US" smtClean="0"/>
              <a:t>원금과 원리금</a:t>
            </a:r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6" name="머리글 개체 틀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altLang="ko-KR" smtClean="0"/>
              <a:t>1.1 </a:t>
            </a:r>
            <a:r>
              <a:rPr lang="ko-KR" altLang="en-US" smtClean="0"/>
              <a:t>원금과 원리금</a:t>
            </a:r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6" name="머리글 개체 틀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altLang="ko-KR" smtClean="0"/>
              <a:t>1.1 </a:t>
            </a:r>
            <a:r>
              <a:rPr lang="ko-KR" altLang="en-US" smtClean="0"/>
              <a:t>원금과 원리금</a:t>
            </a:r>
            <a:endParaRPr lang="ko-KR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6" name="머리글 개체 틀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altLang="ko-KR" smtClean="0"/>
              <a:t>1.1 </a:t>
            </a:r>
            <a:r>
              <a:rPr lang="ko-KR" altLang="en-US" smtClean="0"/>
              <a:t>원금과 원리금</a:t>
            </a:r>
            <a:endParaRPr lang="ko-KR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6" name="머리글 개체 틀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altLang="ko-KR" smtClean="0"/>
              <a:t>1.1 </a:t>
            </a:r>
            <a:r>
              <a:rPr lang="ko-KR" altLang="en-US" smtClean="0"/>
              <a:t>원금과 원리금</a:t>
            </a:r>
            <a:endParaRPr lang="ko-KR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6" name="머리글 개체 틀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altLang="ko-KR" smtClean="0"/>
              <a:t>1.1 </a:t>
            </a:r>
            <a:r>
              <a:rPr lang="ko-KR" altLang="en-US" smtClean="0"/>
              <a:t>원금과 원리금</a:t>
            </a:r>
            <a:endParaRPr lang="ko-KR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6" name="머리글 개체 틀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altLang="ko-KR" smtClean="0"/>
              <a:t>1.1 </a:t>
            </a:r>
            <a:r>
              <a:rPr lang="ko-KR" altLang="en-US" smtClean="0"/>
              <a:t>원금과 원리금</a:t>
            </a:r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6" name="머리글 개체 틀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altLang="ko-KR" smtClean="0"/>
              <a:t>1.1 </a:t>
            </a:r>
            <a:r>
              <a:rPr lang="ko-KR" altLang="en-US" smtClean="0"/>
              <a:t>원금과 원리금</a:t>
            </a:r>
            <a:endParaRPr lang="ko-KR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6" name="머리글 개체 틀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altLang="ko-KR" smtClean="0"/>
              <a:t>1.1 </a:t>
            </a:r>
            <a:r>
              <a:rPr lang="ko-KR" altLang="en-US" smtClean="0"/>
              <a:t>원금과 원리금</a:t>
            </a:r>
            <a:endParaRPr lang="ko-KR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6" name="머리글 개체 틀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altLang="ko-KR" smtClean="0"/>
              <a:t>1.1 </a:t>
            </a:r>
            <a:r>
              <a:rPr lang="ko-KR" altLang="en-US" smtClean="0"/>
              <a:t>원금과 원리금</a:t>
            </a:r>
            <a:endParaRPr lang="ko-KR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6" name="머리글 개체 틀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altLang="ko-KR" smtClean="0"/>
              <a:t>1.1 </a:t>
            </a:r>
            <a:r>
              <a:rPr lang="ko-KR" altLang="en-US" smtClean="0"/>
              <a:t>원금과 원리금</a:t>
            </a:r>
            <a:endParaRPr lang="ko-KR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6" name="머리글 개체 틀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altLang="ko-KR" smtClean="0"/>
              <a:t>1.1 </a:t>
            </a:r>
            <a:r>
              <a:rPr lang="ko-KR" altLang="en-US" smtClean="0"/>
              <a:t>원금과 원리금</a:t>
            </a:r>
            <a:endParaRPr lang="ko-KR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6" name="머리글 개체 틀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altLang="ko-KR" smtClean="0"/>
              <a:t>1.1 </a:t>
            </a:r>
            <a:r>
              <a:rPr lang="ko-KR" altLang="en-US" smtClean="0"/>
              <a:t>원금과 원리금</a:t>
            </a:r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6" name="머리글 개체 틀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altLang="ko-KR" smtClean="0"/>
              <a:t>1.1 </a:t>
            </a:r>
            <a:r>
              <a:rPr lang="ko-KR" altLang="en-US" smtClean="0"/>
              <a:t>원금과 원리금</a:t>
            </a:r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6" name="머리글 개체 틀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altLang="ko-KR" smtClean="0"/>
              <a:t>1.1 </a:t>
            </a:r>
            <a:r>
              <a:rPr lang="ko-KR" altLang="en-US" smtClean="0"/>
              <a:t>원금과 원리금</a:t>
            </a:r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6" name="머리글 개체 틀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altLang="ko-KR" smtClean="0"/>
              <a:t>1.1 </a:t>
            </a:r>
            <a:r>
              <a:rPr lang="ko-KR" altLang="en-US" smtClean="0"/>
              <a:t>원금과 원리금</a:t>
            </a:r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6" name="머리글 개체 틀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altLang="ko-KR" smtClean="0"/>
              <a:t>1.1 </a:t>
            </a:r>
            <a:r>
              <a:rPr lang="ko-KR" altLang="en-US" smtClean="0"/>
              <a:t>원금과 원리금</a:t>
            </a:r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6" name="머리글 개체 틀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altLang="ko-KR" smtClean="0"/>
              <a:t>1.1 </a:t>
            </a:r>
            <a:r>
              <a:rPr lang="ko-KR" altLang="en-US" smtClean="0"/>
              <a:t>원금과 원리금</a:t>
            </a:r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smtClean="0"/>
              <a:t>1.1 </a:t>
            </a:r>
            <a:r>
              <a:rPr lang="ko-KR" altLang="en-US" smtClean="0"/>
              <a:t>원금과 원리금</a:t>
            </a: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0" name="부제목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19" name="날짜 개체 틀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altLang="ko-KR" smtClean="0"/>
              <a:t>2.1 </a:t>
            </a:r>
            <a:r>
              <a:rPr lang="ko-KR" altLang="en-US" smtClean="0"/>
              <a:t>질적자료의 요약</a:t>
            </a:r>
            <a:endParaRPr lang="en-US" altLang="ko-KR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D985C16-EAA5-41BD-AA66-75C71ABF67F3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altLang="ko-KR" smtClean="0"/>
              <a:t>2.1 </a:t>
            </a:r>
            <a:r>
              <a:rPr lang="ko-KR" altLang="en-US" smtClean="0"/>
              <a:t>질적자료의 요약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7355B06-857A-457A-A8EF-8640FBB4498C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altLang="ko-KR" smtClean="0"/>
              <a:t>2.1 </a:t>
            </a:r>
            <a:r>
              <a:rPr lang="ko-KR" altLang="en-US" smtClean="0"/>
              <a:t>질적자료의 요약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5D533A2-337E-416D-8D5F-D09ECA33B3E5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altLang="ko-KR" smtClean="0"/>
              <a:t>2.1 </a:t>
            </a:r>
            <a:r>
              <a:rPr lang="ko-KR" altLang="en-US" smtClean="0"/>
              <a:t>질적자료의 요약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BB0BE5C-6AE3-4694-AA8E-9A8B6FD3A58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altLang="ko-KR" smtClean="0"/>
              <a:t>2.1 </a:t>
            </a:r>
            <a:r>
              <a:rPr lang="ko-KR" altLang="en-US" smtClean="0"/>
              <a:t>질적자료의 요약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95EC257-CBA5-43CB-935D-989A5567D6A5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altLang="ko-KR" smtClean="0"/>
              <a:t>2.1 </a:t>
            </a:r>
            <a:r>
              <a:rPr lang="ko-KR" altLang="en-US" smtClean="0"/>
              <a:t>질적자료의 요약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41B5668-92CA-468B-8437-6A8D1A1C2FB3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altLang="ko-KR" smtClean="0"/>
              <a:t>2.1 </a:t>
            </a:r>
            <a:r>
              <a:rPr lang="ko-KR" altLang="en-US" smtClean="0"/>
              <a:t>질적자료의 요약</a:t>
            </a:r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39FADFF-4EFC-4F51-BFCF-73421D634829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altLang="ko-KR" smtClean="0"/>
              <a:t>2.1 </a:t>
            </a:r>
            <a:r>
              <a:rPr lang="ko-KR" altLang="en-US" smtClean="0"/>
              <a:t>질적자료의 요약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65AF1E6-70E6-42BA-A884-07F5D600C5AD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altLang="ko-KR" smtClean="0"/>
              <a:t>2.1 </a:t>
            </a:r>
            <a:r>
              <a:rPr lang="ko-KR" altLang="en-US" smtClean="0"/>
              <a:t>질적자료의 요약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C7934AE-40BA-4301-A76A-039582DAF07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altLang="ko-KR" smtClean="0"/>
              <a:t>2.1 </a:t>
            </a:r>
            <a:r>
              <a:rPr lang="ko-KR" altLang="en-US" smtClean="0"/>
              <a:t>질적자료의 요약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90A6E12-5C1B-46B0-975E-B2FF4D275E9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한쪽 모서리가 둥근 사각형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altLang="ko-KR" smtClean="0"/>
              <a:t>2.1 </a:t>
            </a:r>
            <a:r>
              <a:rPr lang="ko-KR" altLang="en-US" smtClean="0"/>
              <a:t>질적자료의 요약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E5233D8-D055-4C55-AFA8-33C195F22774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제목 개체 틀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5" name="날짜 개체 틀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18" name="바닥글 개체 틀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altLang="ko-KR" smtClean="0"/>
              <a:t>2.1 </a:t>
            </a:r>
            <a:r>
              <a:rPr lang="ko-KR" altLang="en-US" smtClean="0"/>
              <a:t>질적자료의 요약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pPr>
              <a:defRPr/>
            </a:pPr>
            <a:fld id="{3D26115F-1E2F-448A-9102-67BA2D5B5B5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1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1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1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1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1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1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1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1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emf"/><Relationship Id="rId4" Type="http://schemas.openxmlformats.org/officeDocument/2006/relationships/image" Target="../media/image9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5.vml"/><Relationship Id="rId5" Type="http://schemas.openxmlformats.org/officeDocument/2006/relationships/oleObject" Target="../embeddings/oleObject186.bin"/><Relationship Id="rId4" Type="http://schemas.openxmlformats.org/officeDocument/2006/relationships/oleObject" Target="../embeddings/oleObject185.bin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2.bin"/><Relationship Id="rId3" Type="http://schemas.openxmlformats.org/officeDocument/2006/relationships/oleObject" Target="../embeddings/oleObject187.bin"/><Relationship Id="rId7" Type="http://schemas.openxmlformats.org/officeDocument/2006/relationships/oleObject" Target="../embeddings/oleObject191.bin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6.vml"/><Relationship Id="rId6" Type="http://schemas.openxmlformats.org/officeDocument/2006/relationships/oleObject" Target="../embeddings/oleObject190.bin"/><Relationship Id="rId11" Type="http://schemas.openxmlformats.org/officeDocument/2006/relationships/oleObject" Target="../embeddings/oleObject195.bin"/><Relationship Id="rId5" Type="http://schemas.openxmlformats.org/officeDocument/2006/relationships/oleObject" Target="../embeddings/oleObject189.bin"/><Relationship Id="rId10" Type="http://schemas.openxmlformats.org/officeDocument/2006/relationships/oleObject" Target="../embeddings/oleObject194.bin"/><Relationship Id="rId4" Type="http://schemas.openxmlformats.org/officeDocument/2006/relationships/oleObject" Target="../embeddings/oleObject188.bin"/><Relationship Id="rId9" Type="http://schemas.openxmlformats.org/officeDocument/2006/relationships/oleObject" Target="../embeddings/oleObject193.bin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0.bin"/><Relationship Id="rId3" Type="http://schemas.openxmlformats.org/officeDocument/2006/relationships/image" Target="../media/image2.emf"/><Relationship Id="rId7" Type="http://schemas.openxmlformats.org/officeDocument/2006/relationships/oleObject" Target="../embeddings/oleObject19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7.vml"/><Relationship Id="rId6" Type="http://schemas.openxmlformats.org/officeDocument/2006/relationships/oleObject" Target="../embeddings/oleObject198.bin"/><Relationship Id="rId5" Type="http://schemas.openxmlformats.org/officeDocument/2006/relationships/oleObject" Target="../embeddings/oleObject197.bin"/><Relationship Id="rId4" Type="http://schemas.openxmlformats.org/officeDocument/2006/relationships/oleObject" Target="../embeddings/oleObject196.bin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1.png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4.bin"/><Relationship Id="rId3" Type="http://schemas.openxmlformats.org/officeDocument/2006/relationships/notesSlide" Target="../notesSlides/notesSlide31.xml"/><Relationship Id="rId7" Type="http://schemas.openxmlformats.org/officeDocument/2006/relationships/oleObject" Target="../embeddings/oleObject20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8.vml"/><Relationship Id="rId6" Type="http://schemas.openxmlformats.org/officeDocument/2006/relationships/oleObject" Target="../embeddings/oleObject202.bin"/><Relationship Id="rId5" Type="http://schemas.openxmlformats.org/officeDocument/2006/relationships/oleObject" Target="../embeddings/oleObject201.bin"/><Relationship Id="rId4" Type="http://schemas.openxmlformats.org/officeDocument/2006/relationships/image" Target="../media/image2.emf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9.bin"/><Relationship Id="rId3" Type="http://schemas.openxmlformats.org/officeDocument/2006/relationships/image" Target="../media/image2.emf"/><Relationship Id="rId7" Type="http://schemas.openxmlformats.org/officeDocument/2006/relationships/oleObject" Target="../embeddings/oleObject20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9.vml"/><Relationship Id="rId6" Type="http://schemas.openxmlformats.org/officeDocument/2006/relationships/oleObject" Target="../embeddings/oleObject207.bin"/><Relationship Id="rId5" Type="http://schemas.openxmlformats.org/officeDocument/2006/relationships/oleObject" Target="../embeddings/oleObject206.bin"/><Relationship Id="rId4" Type="http://schemas.openxmlformats.org/officeDocument/2006/relationships/oleObject" Target="../embeddings/oleObject205.bin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2.png"/></Relationships>
</file>

<file path=ppt/slides/_rels/slide10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4.bin"/><Relationship Id="rId3" Type="http://schemas.openxmlformats.org/officeDocument/2006/relationships/image" Target="../media/image2.emf"/><Relationship Id="rId7" Type="http://schemas.openxmlformats.org/officeDocument/2006/relationships/oleObject" Target="../embeddings/oleObject2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0.vml"/><Relationship Id="rId6" Type="http://schemas.openxmlformats.org/officeDocument/2006/relationships/oleObject" Target="../embeddings/oleObject212.bin"/><Relationship Id="rId5" Type="http://schemas.openxmlformats.org/officeDocument/2006/relationships/oleObject" Target="../embeddings/oleObject211.bin"/><Relationship Id="rId4" Type="http://schemas.openxmlformats.org/officeDocument/2006/relationships/oleObject" Target="../embeddings/oleObject210.bin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9.png"/><Relationship Id="rId2" Type="http://schemas.openxmlformats.org/officeDocument/2006/relationships/image" Target="../media/image25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1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8.bin"/><Relationship Id="rId3" Type="http://schemas.openxmlformats.org/officeDocument/2006/relationships/notesSlide" Target="../notesSlides/notesSlide33.xml"/><Relationship Id="rId7" Type="http://schemas.openxmlformats.org/officeDocument/2006/relationships/oleObject" Target="../embeddings/oleObject2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1.vml"/><Relationship Id="rId6" Type="http://schemas.openxmlformats.org/officeDocument/2006/relationships/oleObject" Target="../embeddings/oleObject216.bin"/><Relationship Id="rId5" Type="http://schemas.openxmlformats.org/officeDocument/2006/relationships/oleObject" Target="../embeddings/oleObject215.bin"/><Relationship Id="rId4" Type="http://schemas.openxmlformats.org/officeDocument/2006/relationships/image" Target="../media/image2.emf"/><Relationship Id="rId9" Type="http://schemas.openxmlformats.org/officeDocument/2006/relationships/oleObject" Target="../embeddings/oleObject219.bin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2.vml"/><Relationship Id="rId6" Type="http://schemas.openxmlformats.org/officeDocument/2006/relationships/oleObject" Target="../embeddings/oleObject221.bin"/><Relationship Id="rId5" Type="http://schemas.openxmlformats.org/officeDocument/2006/relationships/oleObject" Target="../embeddings/oleObject220.bin"/><Relationship Id="rId4" Type="http://schemas.openxmlformats.org/officeDocument/2006/relationships/image" Target="../media/image2.emf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emf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7.bin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5.bin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9.bin"/><Relationship Id="rId5" Type="http://schemas.openxmlformats.org/officeDocument/2006/relationships/oleObject" Target="../embeddings/oleObject28.bin"/><Relationship Id="rId4" Type="http://schemas.openxmlformats.org/officeDocument/2006/relationships/oleObject" Target="../embeddings/oleObject27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31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5" Type="http://schemas.openxmlformats.org/officeDocument/2006/relationships/oleObject" Target="../embeddings/oleObject33.bin"/><Relationship Id="rId4" Type="http://schemas.openxmlformats.org/officeDocument/2006/relationships/oleObject" Target="../embeddings/oleObject32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6.bin"/><Relationship Id="rId5" Type="http://schemas.openxmlformats.org/officeDocument/2006/relationships/oleObject" Target="../embeddings/oleObject35.bin"/><Relationship Id="rId4" Type="http://schemas.openxmlformats.org/officeDocument/2006/relationships/oleObject" Target="../embeddings/oleObject34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emf"/><Relationship Id="rId4" Type="http://schemas.openxmlformats.org/officeDocument/2006/relationships/image" Target="../media/image6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emf"/><Relationship Id="rId4" Type="http://schemas.openxmlformats.org/officeDocument/2006/relationships/image" Target="../media/image6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39.bin"/><Relationship Id="rId5" Type="http://schemas.openxmlformats.org/officeDocument/2006/relationships/oleObject" Target="../embeddings/oleObject38.bin"/><Relationship Id="rId4" Type="http://schemas.openxmlformats.org/officeDocument/2006/relationships/image" Target="../media/image2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41.bin"/><Relationship Id="rId5" Type="http://schemas.openxmlformats.org/officeDocument/2006/relationships/oleObject" Target="../embeddings/oleObject40.bin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3" Type="http://schemas.openxmlformats.org/officeDocument/2006/relationships/notesSlide" Target="../notesSlides/notesSlide19.xml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44.bin"/><Relationship Id="rId5" Type="http://schemas.openxmlformats.org/officeDocument/2006/relationships/oleObject" Target="../embeddings/oleObject43.bin"/><Relationship Id="rId4" Type="http://schemas.openxmlformats.org/officeDocument/2006/relationships/image" Target="../media/image2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emf"/><Relationship Id="rId4" Type="http://schemas.openxmlformats.org/officeDocument/2006/relationships/image" Target="../media/image7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48.bin"/><Relationship Id="rId5" Type="http://schemas.openxmlformats.org/officeDocument/2006/relationships/oleObject" Target="../embeddings/oleObject47.bin"/><Relationship Id="rId4" Type="http://schemas.openxmlformats.org/officeDocument/2006/relationships/image" Target="../media/image2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4" Type="http://schemas.openxmlformats.org/officeDocument/2006/relationships/oleObject" Target="../embeddings/oleObject49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52.bin"/><Relationship Id="rId5" Type="http://schemas.openxmlformats.org/officeDocument/2006/relationships/oleObject" Target="../embeddings/oleObject51.bin"/><Relationship Id="rId4" Type="http://schemas.openxmlformats.org/officeDocument/2006/relationships/oleObject" Target="../embeddings/oleObject50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56.bin"/><Relationship Id="rId5" Type="http://schemas.openxmlformats.org/officeDocument/2006/relationships/oleObject" Target="../embeddings/oleObject55.bin"/><Relationship Id="rId4" Type="http://schemas.openxmlformats.org/officeDocument/2006/relationships/oleObject" Target="../embeddings/oleObject54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3" Type="http://schemas.openxmlformats.org/officeDocument/2006/relationships/image" Target="../media/image2.emf"/><Relationship Id="rId7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60.bin"/><Relationship Id="rId5" Type="http://schemas.openxmlformats.org/officeDocument/2006/relationships/oleObject" Target="../embeddings/oleObject59.bin"/><Relationship Id="rId4" Type="http://schemas.openxmlformats.org/officeDocument/2006/relationships/oleObject" Target="../embeddings/oleObject58.bin"/><Relationship Id="rId9" Type="http://schemas.openxmlformats.org/officeDocument/2006/relationships/oleObject" Target="../embeddings/oleObject63.bin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oleObject" Target="../embeddings/oleObject6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66.bin"/><Relationship Id="rId5" Type="http://schemas.openxmlformats.org/officeDocument/2006/relationships/oleObject" Target="../embeddings/oleObject65.bin"/><Relationship Id="rId4" Type="http://schemas.openxmlformats.org/officeDocument/2006/relationships/oleObject" Target="../embeddings/oleObject64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3" Type="http://schemas.openxmlformats.org/officeDocument/2006/relationships/image" Target="../media/image2.emf"/><Relationship Id="rId7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70.bin"/><Relationship Id="rId5" Type="http://schemas.openxmlformats.org/officeDocument/2006/relationships/oleObject" Target="../embeddings/oleObject69.bin"/><Relationship Id="rId4" Type="http://schemas.openxmlformats.org/officeDocument/2006/relationships/oleObject" Target="../embeddings/oleObject68.bin"/><Relationship Id="rId9" Type="http://schemas.openxmlformats.org/officeDocument/2006/relationships/oleObject" Target="../embeddings/oleObject73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4" Type="http://schemas.openxmlformats.org/officeDocument/2006/relationships/oleObject" Target="../embeddings/oleObject74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4" Type="http://schemas.openxmlformats.org/officeDocument/2006/relationships/oleObject" Target="../embeddings/oleObject75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5" Type="http://schemas.openxmlformats.org/officeDocument/2006/relationships/oleObject" Target="../embeddings/oleObject77.bin"/><Relationship Id="rId4" Type="http://schemas.openxmlformats.org/officeDocument/2006/relationships/oleObject" Target="../embeddings/oleObject76.bin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2.bin"/><Relationship Id="rId3" Type="http://schemas.openxmlformats.org/officeDocument/2006/relationships/image" Target="../media/image2.emf"/><Relationship Id="rId7" Type="http://schemas.openxmlformats.org/officeDocument/2006/relationships/oleObject" Target="../embeddings/oleObject8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80.bin"/><Relationship Id="rId5" Type="http://schemas.openxmlformats.org/officeDocument/2006/relationships/oleObject" Target="../embeddings/oleObject79.bin"/><Relationship Id="rId10" Type="http://schemas.openxmlformats.org/officeDocument/2006/relationships/oleObject" Target="../embeddings/oleObject84.bin"/><Relationship Id="rId4" Type="http://schemas.openxmlformats.org/officeDocument/2006/relationships/oleObject" Target="../embeddings/oleObject78.bin"/><Relationship Id="rId9" Type="http://schemas.openxmlformats.org/officeDocument/2006/relationships/oleObject" Target="../embeddings/oleObject83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5" Type="http://schemas.openxmlformats.org/officeDocument/2006/relationships/oleObject" Target="../embeddings/oleObject86.bin"/><Relationship Id="rId4" Type="http://schemas.openxmlformats.org/officeDocument/2006/relationships/oleObject" Target="../embeddings/oleObject85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5" Type="http://schemas.openxmlformats.org/officeDocument/2006/relationships/oleObject" Target="../embeddings/oleObject88.bin"/><Relationship Id="rId4" Type="http://schemas.openxmlformats.org/officeDocument/2006/relationships/oleObject" Target="../embeddings/oleObject87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5" Type="http://schemas.openxmlformats.org/officeDocument/2006/relationships/oleObject" Target="../embeddings/oleObject90.bin"/><Relationship Id="rId4" Type="http://schemas.openxmlformats.org/officeDocument/2006/relationships/oleObject" Target="../embeddings/oleObject89.bin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oleObject" Target="../embeddings/oleObject9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93.bin"/><Relationship Id="rId5" Type="http://schemas.openxmlformats.org/officeDocument/2006/relationships/oleObject" Target="../embeddings/oleObject92.bin"/><Relationship Id="rId4" Type="http://schemas.openxmlformats.org/officeDocument/2006/relationships/oleObject" Target="../embeddings/oleObject91.bin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4" Type="http://schemas.openxmlformats.org/officeDocument/2006/relationships/oleObject" Target="../embeddings/oleObject95.bin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5" Type="http://schemas.openxmlformats.org/officeDocument/2006/relationships/oleObject" Target="../embeddings/oleObject97.bin"/><Relationship Id="rId4" Type="http://schemas.openxmlformats.org/officeDocument/2006/relationships/oleObject" Target="../embeddings/oleObject96.bin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100.bin"/><Relationship Id="rId5" Type="http://schemas.openxmlformats.org/officeDocument/2006/relationships/oleObject" Target="../embeddings/oleObject99.bin"/><Relationship Id="rId4" Type="http://schemas.openxmlformats.org/officeDocument/2006/relationships/oleObject" Target="../embeddings/oleObject98.bin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4" Type="http://schemas.openxmlformats.org/officeDocument/2006/relationships/oleObject" Target="../embeddings/oleObject101.bin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104.bin"/><Relationship Id="rId5" Type="http://schemas.openxmlformats.org/officeDocument/2006/relationships/oleObject" Target="../embeddings/oleObject103.bin"/><Relationship Id="rId4" Type="http://schemas.openxmlformats.org/officeDocument/2006/relationships/oleObject" Target="../embeddings/oleObject10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9.bin"/><Relationship Id="rId3" Type="http://schemas.openxmlformats.org/officeDocument/2006/relationships/image" Target="../media/image2.emf"/><Relationship Id="rId7" Type="http://schemas.openxmlformats.org/officeDocument/2006/relationships/oleObject" Target="../embeddings/oleObject10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107.bin"/><Relationship Id="rId5" Type="http://schemas.openxmlformats.org/officeDocument/2006/relationships/oleObject" Target="../embeddings/oleObject106.bin"/><Relationship Id="rId4" Type="http://schemas.openxmlformats.org/officeDocument/2006/relationships/oleObject" Target="../embeddings/oleObject105.bin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4" Type="http://schemas.openxmlformats.org/officeDocument/2006/relationships/oleObject" Target="../embeddings/oleObject110.bin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113.bin"/><Relationship Id="rId5" Type="http://schemas.openxmlformats.org/officeDocument/2006/relationships/oleObject" Target="../embeddings/oleObject112.bin"/><Relationship Id="rId4" Type="http://schemas.openxmlformats.org/officeDocument/2006/relationships/oleObject" Target="../embeddings/oleObject111.bin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4" Type="http://schemas.openxmlformats.org/officeDocument/2006/relationships/oleObject" Target="../embeddings/oleObject114.bin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6" Type="http://schemas.openxmlformats.org/officeDocument/2006/relationships/oleObject" Target="../embeddings/oleObject117.bin"/><Relationship Id="rId5" Type="http://schemas.openxmlformats.org/officeDocument/2006/relationships/oleObject" Target="../embeddings/oleObject116.bin"/><Relationship Id="rId4" Type="http://schemas.openxmlformats.org/officeDocument/2006/relationships/oleObject" Target="../embeddings/oleObject115.bin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120.bin"/><Relationship Id="rId5" Type="http://schemas.openxmlformats.org/officeDocument/2006/relationships/oleObject" Target="../embeddings/oleObject119.bin"/><Relationship Id="rId4" Type="http://schemas.openxmlformats.org/officeDocument/2006/relationships/oleObject" Target="../embeddings/oleObject118.bin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5.bin"/><Relationship Id="rId3" Type="http://schemas.openxmlformats.org/officeDocument/2006/relationships/image" Target="../media/image2.emf"/><Relationship Id="rId7" Type="http://schemas.openxmlformats.org/officeDocument/2006/relationships/oleObject" Target="../embeddings/oleObject1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6" Type="http://schemas.openxmlformats.org/officeDocument/2006/relationships/oleObject" Target="../embeddings/oleObject123.bin"/><Relationship Id="rId5" Type="http://schemas.openxmlformats.org/officeDocument/2006/relationships/oleObject" Target="../embeddings/oleObject122.bin"/><Relationship Id="rId4" Type="http://schemas.openxmlformats.org/officeDocument/2006/relationships/oleObject" Target="../embeddings/oleObject121.bin"/><Relationship Id="rId9" Type="http://schemas.openxmlformats.org/officeDocument/2006/relationships/oleObject" Target="../embeddings/oleObject126.bin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Relationship Id="rId6" Type="http://schemas.openxmlformats.org/officeDocument/2006/relationships/oleObject" Target="../embeddings/oleObject129.bin"/><Relationship Id="rId5" Type="http://schemas.openxmlformats.org/officeDocument/2006/relationships/oleObject" Target="../embeddings/oleObject128.bin"/><Relationship Id="rId4" Type="http://schemas.openxmlformats.org/officeDocument/2006/relationships/oleObject" Target="../embeddings/oleObject127.bin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8.vml"/><Relationship Id="rId5" Type="http://schemas.openxmlformats.org/officeDocument/2006/relationships/oleObject" Target="../embeddings/oleObject131.bin"/><Relationship Id="rId4" Type="http://schemas.openxmlformats.org/officeDocument/2006/relationships/oleObject" Target="../embeddings/oleObject130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9.vml"/><Relationship Id="rId4" Type="http://schemas.openxmlformats.org/officeDocument/2006/relationships/oleObject" Target="../embeddings/oleObject132.bin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0.vml"/><Relationship Id="rId4" Type="http://schemas.openxmlformats.org/officeDocument/2006/relationships/oleObject" Target="../embeddings/oleObject133.bin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1.vml"/><Relationship Id="rId6" Type="http://schemas.openxmlformats.org/officeDocument/2006/relationships/oleObject" Target="../embeddings/oleObject136.bin"/><Relationship Id="rId5" Type="http://schemas.openxmlformats.org/officeDocument/2006/relationships/oleObject" Target="../embeddings/oleObject135.bin"/><Relationship Id="rId4" Type="http://schemas.openxmlformats.org/officeDocument/2006/relationships/oleObject" Target="../embeddings/oleObject134.bin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2.vml"/><Relationship Id="rId6" Type="http://schemas.openxmlformats.org/officeDocument/2006/relationships/oleObject" Target="../embeddings/oleObject139.bin"/><Relationship Id="rId5" Type="http://schemas.openxmlformats.org/officeDocument/2006/relationships/oleObject" Target="../embeddings/oleObject138.bin"/><Relationship Id="rId4" Type="http://schemas.openxmlformats.org/officeDocument/2006/relationships/oleObject" Target="../embeddings/oleObject137.bin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3.vml"/><Relationship Id="rId4" Type="http://schemas.openxmlformats.org/officeDocument/2006/relationships/oleObject" Target="../embeddings/oleObject140.bin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4.bin"/><Relationship Id="rId3" Type="http://schemas.openxmlformats.org/officeDocument/2006/relationships/notesSlide" Target="../notesSlides/notesSlide22.xml"/><Relationship Id="rId7" Type="http://schemas.openxmlformats.org/officeDocument/2006/relationships/oleObject" Target="../embeddings/oleObject1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4.vml"/><Relationship Id="rId6" Type="http://schemas.openxmlformats.org/officeDocument/2006/relationships/oleObject" Target="../embeddings/oleObject142.bin"/><Relationship Id="rId11" Type="http://schemas.openxmlformats.org/officeDocument/2006/relationships/oleObject" Target="../embeddings/oleObject147.bin"/><Relationship Id="rId5" Type="http://schemas.openxmlformats.org/officeDocument/2006/relationships/oleObject" Target="../embeddings/oleObject141.bin"/><Relationship Id="rId10" Type="http://schemas.openxmlformats.org/officeDocument/2006/relationships/oleObject" Target="../embeddings/oleObject146.bin"/><Relationship Id="rId4" Type="http://schemas.openxmlformats.org/officeDocument/2006/relationships/image" Target="../media/image2.emf"/><Relationship Id="rId9" Type="http://schemas.openxmlformats.org/officeDocument/2006/relationships/oleObject" Target="../embeddings/oleObject145.bin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2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5.vml"/><Relationship Id="rId5" Type="http://schemas.openxmlformats.org/officeDocument/2006/relationships/oleObject" Target="../embeddings/oleObject149.bin"/><Relationship Id="rId4" Type="http://schemas.openxmlformats.org/officeDocument/2006/relationships/oleObject" Target="../embeddings/oleObject148.bin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3.bin"/><Relationship Id="rId3" Type="http://schemas.openxmlformats.org/officeDocument/2006/relationships/notesSlide" Target="../notesSlides/notesSlide23.xml"/><Relationship Id="rId7" Type="http://schemas.openxmlformats.org/officeDocument/2006/relationships/oleObject" Target="../embeddings/oleObject1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6.vml"/><Relationship Id="rId6" Type="http://schemas.openxmlformats.org/officeDocument/2006/relationships/oleObject" Target="../embeddings/oleObject151.bin"/><Relationship Id="rId5" Type="http://schemas.openxmlformats.org/officeDocument/2006/relationships/oleObject" Target="../embeddings/oleObject150.bin"/><Relationship Id="rId10" Type="http://schemas.openxmlformats.org/officeDocument/2006/relationships/oleObject" Target="../embeddings/oleObject155.bin"/><Relationship Id="rId4" Type="http://schemas.openxmlformats.org/officeDocument/2006/relationships/image" Target="../media/image2.emf"/><Relationship Id="rId9" Type="http://schemas.openxmlformats.org/officeDocument/2006/relationships/oleObject" Target="../embeddings/oleObject154.bin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9.bin"/><Relationship Id="rId3" Type="http://schemas.openxmlformats.org/officeDocument/2006/relationships/notesSlide" Target="../notesSlides/notesSlide24.xml"/><Relationship Id="rId7" Type="http://schemas.openxmlformats.org/officeDocument/2006/relationships/oleObject" Target="../embeddings/oleObject1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7.vml"/><Relationship Id="rId6" Type="http://schemas.openxmlformats.org/officeDocument/2006/relationships/oleObject" Target="../embeddings/oleObject157.bin"/><Relationship Id="rId5" Type="http://schemas.openxmlformats.org/officeDocument/2006/relationships/oleObject" Target="../embeddings/oleObject156.bin"/><Relationship Id="rId10" Type="http://schemas.openxmlformats.org/officeDocument/2006/relationships/oleObject" Target="../embeddings/oleObject161.bin"/><Relationship Id="rId4" Type="http://schemas.openxmlformats.org/officeDocument/2006/relationships/image" Target="../media/image2.emf"/><Relationship Id="rId9" Type="http://schemas.openxmlformats.org/officeDocument/2006/relationships/oleObject" Target="../embeddings/oleObject160.bin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6.bin"/><Relationship Id="rId13" Type="http://schemas.openxmlformats.org/officeDocument/2006/relationships/image" Target="../media/image208.png"/><Relationship Id="rId3" Type="http://schemas.openxmlformats.org/officeDocument/2006/relationships/image" Target="../media/image2.emf"/><Relationship Id="rId7" Type="http://schemas.openxmlformats.org/officeDocument/2006/relationships/oleObject" Target="../embeddings/oleObject165.bin"/><Relationship Id="rId12" Type="http://schemas.openxmlformats.org/officeDocument/2006/relationships/oleObject" Target="../embeddings/oleObject1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8.vml"/><Relationship Id="rId6" Type="http://schemas.openxmlformats.org/officeDocument/2006/relationships/oleObject" Target="../embeddings/oleObject164.bin"/><Relationship Id="rId11" Type="http://schemas.openxmlformats.org/officeDocument/2006/relationships/oleObject" Target="../embeddings/oleObject169.bin"/><Relationship Id="rId5" Type="http://schemas.openxmlformats.org/officeDocument/2006/relationships/oleObject" Target="../embeddings/oleObject163.bin"/><Relationship Id="rId10" Type="http://schemas.openxmlformats.org/officeDocument/2006/relationships/oleObject" Target="../embeddings/oleObject168.bin"/><Relationship Id="rId4" Type="http://schemas.openxmlformats.org/officeDocument/2006/relationships/oleObject" Target="../embeddings/oleObject162.bin"/><Relationship Id="rId9" Type="http://schemas.openxmlformats.org/officeDocument/2006/relationships/oleObject" Target="../embeddings/oleObject167.bin"/><Relationship Id="rId14" Type="http://schemas.openxmlformats.org/officeDocument/2006/relationships/image" Target="../media/image209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9.vml"/><Relationship Id="rId5" Type="http://schemas.openxmlformats.org/officeDocument/2006/relationships/oleObject" Target="../embeddings/oleObject172.bin"/><Relationship Id="rId4" Type="http://schemas.openxmlformats.org/officeDocument/2006/relationships/oleObject" Target="../embeddings/oleObject171.bin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0.vml"/><Relationship Id="rId4" Type="http://schemas.openxmlformats.org/officeDocument/2006/relationships/image" Target="../media/image2.emf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1.vml"/><Relationship Id="rId6" Type="http://schemas.openxmlformats.org/officeDocument/2006/relationships/oleObject" Target="../embeddings/oleObject175.bin"/><Relationship Id="rId5" Type="http://schemas.openxmlformats.org/officeDocument/2006/relationships/oleObject" Target="../embeddings/oleObject174.bin"/><Relationship Id="rId4" Type="http://schemas.openxmlformats.org/officeDocument/2006/relationships/image" Target="../media/image2.emf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2.vml"/><Relationship Id="rId6" Type="http://schemas.openxmlformats.org/officeDocument/2006/relationships/oleObject" Target="../embeddings/oleObject177.bin"/><Relationship Id="rId5" Type="http://schemas.openxmlformats.org/officeDocument/2006/relationships/oleObject" Target="../embeddings/oleObject176.bin"/><Relationship Id="rId4" Type="http://schemas.openxmlformats.org/officeDocument/2006/relationships/image" Target="../media/image2.emf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3.vml"/><Relationship Id="rId6" Type="http://schemas.openxmlformats.org/officeDocument/2006/relationships/oleObject" Target="../embeddings/oleObject179.bin"/><Relationship Id="rId5" Type="http://schemas.openxmlformats.org/officeDocument/2006/relationships/oleObject" Target="../embeddings/oleObject178.bin"/><Relationship Id="rId4" Type="http://schemas.openxmlformats.org/officeDocument/2006/relationships/image" Target="../media/image2.emf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3.bin"/><Relationship Id="rId3" Type="http://schemas.openxmlformats.org/officeDocument/2006/relationships/notesSlide" Target="../notesSlides/notesSlide30.xml"/><Relationship Id="rId7" Type="http://schemas.openxmlformats.org/officeDocument/2006/relationships/oleObject" Target="../embeddings/oleObject18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4.vml"/><Relationship Id="rId6" Type="http://schemas.openxmlformats.org/officeDocument/2006/relationships/oleObject" Target="../embeddings/oleObject181.bin"/><Relationship Id="rId5" Type="http://schemas.openxmlformats.org/officeDocument/2006/relationships/oleObject" Target="../embeddings/oleObject180.bin"/><Relationship Id="rId4" Type="http://schemas.openxmlformats.org/officeDocument/2006/relationships/image" Target="../media/image2.emf"/><Relationship Id="rId9" Type="http://schemas.openxmlformats.org/officeDocument/2006/relationships/oleObject" Target="../embeddings/oleObject18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66647" y="3000372"/>
            <a:ext cx="485776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</a:rPr>
              <a:t>9.1 </a:t>
            </a:r>
            <a:r>
              <a:rPr lang="ko-KR" altLang="en-US" sz="2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</a:rPr>
              <a:t>가설검정</a:t>
            </a:r>
            <a:endParaRPr lang="en-US" altLang="ko-KR" sz="2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Book Antiqua" pitchFamily="18" charset="0"/>
            </a:endParaRPr>
          </a:p>
          <a:p>
            <a:r>
              <a:rPr lang="en-US" altLang="ko-KR" sz="2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</a:rPr>
              <a:t>9.2 </a:t>
            </a:r>
            <a:r>
              <a:rPr lang="ko-KR" altLang="en-US" sz="2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</a:rPr>
              <a:t>모평균의 검정</a:t>
            </a:r>
            <a:endParaRPr lang="en-US" altLang="ko-KR" sz="24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Book Antiqua" pitchFamily="18" charset="0"/>
            </a:endParaRPr>
          </a:p>
          <a:p>
            <a:r>
              <a:rPr lang="en-US" altLang="ko-KR" sz="2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</a:rPr>
              <a:t>9.3 </a:t>
            </a:r>
            <a:r>
              <a:rPr lang="ko-KR" altLang="en-US" sz="24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</a:rPr>
              <a:t>모비율의</a:t>
            </a:r>
            <a:r>
              <a:rPr lang="ko-KR" altLang="en-US" sz="2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</a:rPr>
              <a:t> 검정</a:t>
            </a:r>
            <a:endParaRPr lang="en-US" altLang="ko-KR" sz="24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Book Antiqua" pitchFamily="18" charset="0"/>
            </a:endParaRPr>
          </a:p>
          <a:p>
            <a:r>
              <a:rPr lang="en-US" altLang="ko-KR" sz="2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</a:rPr>
              <a:t>9.4 </a:t>
            </a:r>
            <a:r>
              <a:rPr lang="en-US" altLang="ko-KR" sz="24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Symbol" pitchFamily="18" charset="2"/>
              </a:rPr>
              <a:t>c</a:t>
            </a:r>
            <a:r>
              <a:rPr lang="en-US" altLang="ko-KR" sz="2400" b="1" spc="50" baseline="4000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</a:rPr>
              <a:t>2</a:t>
            </a:r>
            <a:r>
              <a:rPr lang="en-US" altLang="ko-KR" sz="2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</a:rPr>
              <a:t> – </a:t>
            </a:r>
            <a:r>
              <a:rPr lang="ko-KR" altLang="en-US" sz="2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</a:rPr>
              <a:t>검정과 </a:t>
            </a:r>
            <a:r>
              <a:rPr lang="ko-KR" altLang="en-US" sz="24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</a:rPr>
              <a:t>모분산의</a:t>
            </a:r>
            <a:r>
              <a:rPr lang="ko-KR" altLang="en-US" sz="2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</a:rPr>
              <a:t> 검정</a:t>
            </a:r>
            <a:endParaRPr lang="ko-KR" altLang="en-US" sz="2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Book Antiqua" pitchFamily="18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14282" y="571480"/>
            <a:ext cx="8643998" cy="2143140"/>
          </a:xfrm>
          <a:prstGeom prst="roundRect">
            <a:avLst/>
          </a:prstGeom>
          <a:solidFill>
            <a:schemeClr val="accent1"/>
          </a:solidFill>
          <a:scene3d>
            <a:camera prst="orthographicFront"/>
            <a:lightRig rig="morning" dir="t"/>
          </a:scene3d>
          <a:sp3d contourW="38100" prstMaterial="dkEdge">
            <a:bevelT prst="angle"/>
            <a:contourClr>
              <a:srgbClr val="00B0F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85720" y="1005472"/>
            <a:ext cx="8501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spc="200" dirty="0" smtClean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제</a:t>
            </a:r>
            <a:r>
              <a:rPr lang="en-US" altLang="ko-KR" sz="5400" b="1" spc="200" dirty="0" smtClean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9</a:t>
            </a:r>
            <a:r>
              <a:rPr lang="ko-KR" altLang="en-US" sz="5400" b="1" spc="200" dirty="0" smtClean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장  가설검정</a:t>
            </a:r>
            <a:endParaRPr lang="ko-KR" altLang="en-US" sz="5400" b="1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5770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02822" y="602303"/>
            <a:ext cx="4167174" cy="2962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8576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0856" y="601822"/>
            <a:ext cx="4143446" cy="2945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9.1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가설검정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10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31" name="Picture 1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20582" y="612096"/>
            <a:ext cx="8266260" cy="2928958"/>
          </a:xfrm>
          <a:prstGeom prst="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14480" y="3571876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의 채택</a:t>
            </a:r>
            <a:endParaRPr lang="ko-KR" altLang="en-US" dirty="0">
              <a:latin typeface="Book Antiqua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00760" y="3571876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의 기각</a:t>
            </a:r>
            <a:endParaRPr lang="ko-KR" altLang="en-US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9.4  </a:t>
            </a:r>
            <a:r>
              <a:rPr lang="en-US" altLang="ko-KR" dirty="0" smtClean="0">
                <a:solidFill>
                  <a:schemeClr val="tx1"/>
                </a:solidFill>
                <a:latin typeface="Symbol" pitchFamily="18" charset="2"/>
              </a:rPr>
              <a:t>c</a:t>
            </a:r>
            <a:r>
              <a:rPr lang="en-US" altLang="ko-KR" baseline="40000" dirty="0" smtClean="0">
                <a:solidFill>
                  <a:schemeClr val="tx1"/>
                </a:solidFill>
                <a:latin typeface="Book Antiqua" pitchFamily="18" charset="0"/>
              </a:rPr>
              <a:t>2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-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검정과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모분산의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 검정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143900" y="6111875"/>
            <a:ext cx="661628" cy="365125"/>
          </a:xfrm>
        </p:spPr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100</a:t>
            </a:fld>
            <a:endParaRPr lang="en-US" altLang="ko-KR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21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928794" y="571480"/>
            <a:ext cx="5072098" cy="785818"/>
          </a:xfrm>
          <a:prstGeom prst="rect">
            <a:avLst/>
          </a:prstGeom>
          <a:solidFill>
            <a:srgbClr val="63C7F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4704602" y="652463"/>
          <a:ext cx="2105025" cy="641350"/>
        </p:xfrm>
        <a:graphic>
          <a:graphicData uri="http://schemas.openxmlformats.org/presentationml/2006/ole">
            <p:oleObj spid="_x0000_s1043457" name="Equation" r:id="rId4" imgW="1473120" imgH="457200" progId="Equation.DSMT4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040848" y="754972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검정통계량과 확률분포 </a:t>
            </a:r>
            <a:r>
              <a:rPr lang="en-US" altLang="ko-KR" b="1" dirty="0" smtClean="0">
                <a:solidFill>
                  <a:srgbClr val="FF0000"/>
                </a:solidFill>
              </a:rPr>
              <a:t>: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034" y="2428868"/>
            <a:ext cx="835824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 err="1" smtClean="0">
                <a:latin typeface="Book Antiqua" pitchFamily="18" charset="0"/>
              </a:rPr>
              <a:t>귀무가설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과 대립가설 </a:t>
            </a:r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1</a:t>
            </a:r>
            <a:r>
              <a:rPr lang="ko-KR" altLang="en-US" dirty="0" smtClean="0">
                <a:latin typeface="Book Antiqua" pitchFamily="18" charset="0"/>
              </a:rPr>
              <a:t>을 설정한다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 smtClean="0">
              <a:latin typeface="Book Antiqua" pitchFamily="18" charset="0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 smtClean="0">
                <a:latin typeface="Book Antiqua" pitchFamily="18" charset="0"/>
              </a:rPr>
              <a:t>분자</a:t>
            </a:r>
            <a:r>
              <a:rPr lang="en-US" altLang="ko-KR" dirty="0" smtClean="0">
                <a:latin typeface="Book Antiqua" pitchFamily="18" charset="0"/>
              </a:rPr>
              <a:t>,</a:t>
            </a:r>
            <a:r>
              <a:rPr lang="ko-KR" altLang="en-US" dirty="0" smtClean="0">
                <a:latin typeface="Book Antiqua" pitchFamily="18" charset="0"/>
              </a:rPr>
              <a:t>분모의 자유도가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n – 1, m - 1</a:t>
            </a:r>
            <a:r>
              <a:rPr lang="ko-KR" altLang="en-US" dirty="0" smtClean="0">
                <a:latin typeface="Book Antiqua" pitchFamily="18" charset="0"/>
              </a:rPr>
              <a:t>인 </a:t>
            </a:r>
            <a:r>
              <a:rPr lang="en-US" altLang="ko-KR" dirty="0" smtClean="0">
                <a:latin typeface="Book Antiqua" pitchFamily="18" charset="0"/>
              </a:rPr>
              <a:t>F</a:t>
            </a:r>
            <a:r>
              <a:rPr lang="en-US" altLang="ko-KR" i="1" dirty="0" smtClean="0">
                <a:latin typeface="Book Antiqua" pitchFamily="18" charset="0"/>
              </a:rPr>
              <a:t> –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분포에서 유의수준 </a:t>
            </a:r>
            <a:r>
              <a:rPr lang="en-US" altLang="ko-KR" i="1" dirty="0" smtClean="0">
                <a:latin typeface="Symbol" pitchFamily="18" charset="2"/>
              </a:rPr>
              <a:t>a</a:t>
            </a:r>
            <a:r>
              <a:rPr lang="ko-KR" altLang="en-US" dirty="0" smtClean="0">
                <a:latin typeface="Book Antiqua" pitchFamily="18" charset="0"/>
              </a:rPr>
              <a:t>에 대한 기각역을 구한다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 smtClean="0">
              <a:latin typeface="Book Antiqua" pitchFamily="18" charset="0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 smtClean="0">
                <a:latin typeface="Book Antiqua" pitchFamily="18" charset="0"/>
              </a:rPr>
              <a:t>검정통계량                   을 선택하고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err="1" smtClean="0">
                <a:latin typeface="Book Antiqua" pitchFamily="18" charset="0"/>
              </a:rPr>
              <a:t>관찰값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f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을 구한다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 smtClean="0">
              <a:latin typeface="Book Antiqua" pitchFamily="18" charset="0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 smtClean="0">
                <a:latin typeface="Book Antiqua" pitchFamily="18" charset="0"/>
              </a:rPr>
              <a:t>검정통계량의 </a:t>
            </a:r>
            <a:r>
              <a:rPr lang="ko-KR" altLang="en-US" dirty="0" err="1" smtClean="0">
                <a:latin typeface="Book Antiqua" pitchFamily="18" charset="0"/>
              </a:rPr>
              <a:t>관찰값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f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이 기각역에 놓이면 </a:t>
            </a:r>
            <a:r>
              <a:rPr lang="ko-KR" altLang="en-US" dirty="0" err="1" smtClean="0">
                <a:latin typeface="Book Antiqua" pitchFamily="18" charset="0"/>
              </a:rPr>
              <a:t>귀무가설</a:t>
            </a:r>
            <a:r>
              <a:rPr lang="en-US" altLang="ko-KR" i="1" dirty="0" smtClean="0">
                <a:latin typeface="Book Antiqua" pitchFamily="18" charset="0"/>
              </a:rPr>
              <a:t> 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을 기각한다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>
              <a:latin typeface="Book Antiqua" pitchFamily="18" charset="0"/>
            </a:endParaRPr>
          </a:p>
        </p:txBody>
      </p:sp>
      <p:graphicFrame>
        <p:nvGraphicFramePr>
          <p:cNvPr id="10" name="Object 11"/>
          <p:cNvGraphicFramePr>
            <a:graphicFrameLocks noChangeAspect="1"/>
          </p:cNvGraphicFramePr>
          <p:nvPr/>
        </p:nvGraphicFramePr>
        <p:xfrm>
          <a:off x="2143108" y="3781999"/>
          <a:ext cx="1008063" cy="341313"/>
        </p:xfrm>
        <a:graphic>
          <a:graphicData uri="http://schemas.openxmlformats.org/presentationml/2006/ole">
            <p:oleObj spid="_x0000_s1043458" name="Equation" r:id="rId5" imgW="698400" imgH="241200" progId="Equation.DSMT4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14348" y="1714488"/>
            <a:ext cx="8001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따라서 두 정규모집단의 </a:t>
            </a:r>
            <a:r>
              <a:rPr lang="ko-KR" altLang="en-US" dirty="0" err="1" smtClean="0">
                <a:latin typeface="Book Antiqua" pitchFamily="18" charset="0"/>
              </a:rPr>
              <a:t>모분산</a:t>
            </a:r>
            <a:r>
              <a:rPr lang="ko-KR" altLang="en-US" dirty="0" smtClean="0">
                <a:latin typeface="Book Antiqua" pitchFamily="18" charset="0"/>
              </a:rPr>
              <a:t> 비에 대한 가설을 검정하기 위하여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다음 순서에 따라 검정을 실시한다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85786" y="592028"/>
          <a:ext cx="750099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198"/>
                <a:gridCol w="1500198"/>
                <a:gridCol w="1571636"/>
                <a:gridCol w="2928958"/>
              </a:tblGrid>
              <a:tr h="29940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가설과 </a:t>
                      </a:r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기각역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1600" dirty="0" smtClean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검정유형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귀무가설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 </a:t>
                      </a:r>
                      <a:r>
                        <a:rPr lang="en-US" altLang="ko-KR" i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H</a:t>
                      </a:r>
                      <a:r>
                        <a:rPr lang="en-US" altLang="ko-KR" i="1" baseline="-2500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대립가설 </a:t>
                      </a:r>
                      <a:r>
                        <a:rPr lang="en-US" altLang="ko-KR" i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H</a:t>
                      </a:r>
                      <a:r>
                        <a:rPr lang="en-US" altLang="ko-KR" i="1" baseline="-2500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i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H</a:t>
                      </a:r>
                      <a:r>
                        <a:rPr lang="en-US" altLang="ko-KR" i="1" baseline="-2500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0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의 기각역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994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Book Antiqua" pitchFamily="18" charset="0"/>
                        </a:rPr>
                        <a:t>하단측검정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i="1" baseline="-25000" dirty="0">
                        <a:latin typeface="Book Antiqu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i="1" baseline="-25000" dirty="0" smtClean="0">
                        <a:latin typeface="Book Antiqu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i="1" baseline="-25000" dirty="0" smtClean="0">
                        <a:latin typeface="Book Antiqua" pitchFamily="18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94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Book Antiqua" pitchFamily="18" charset="0"/>
                        </a:rPr>
                        <a:t>상단측검정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i="1" baseline="-25000" dirty="0" smtClean="0">
                        <a:latin typeface="Book Antiqu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i="1" baseline="-25000" dirty="0" smtClean="0">
                        <a:latin typeface="Book Antiqu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i="1" baseline="-25000" dirty="0" smtClean="0">
                        <a:latin typeface="Book Antiqua" pitchFamily="18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94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Book Antiqua" pitchFamily="18" charset="0"/>
                        </a:rPr>
                        <a:t>양측검정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i="1" baseline="-25000" dirty="0" smtClean="0">
                        <a:latin typeface="Book Antiqua" pitchFamily="18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i="1" baseline="-25000" dirty="0" smtClean="0">
                        <a:latin typeface="Book Antiqua" pitchFamily="18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i="1" baseline="-25000" dirty="0" smtClean="0">
                        <a:latin typeface="Book Antiqua" pitchFamily="18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i="1" baseline="-25000" dirty="0" smtClean="0">
                        <a:latin typeface="Book Antiqua" pitchFamily="18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i="1" baseline="-25000" dirty="0" smtClean="0">
                        <a:latin typeface="Book Antiqua" pitchFamily="18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i="1" baseline="-25000" dirty="0" smtClean="0">
                        <a:latin typeface="Book Antiqua" pitchFamily="18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 rot="10800000">
            <a:off x="785786" y="869194"/>
            <a:ext cx="1500198" cy="28575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652714" y="1443855"/>
          <a:ext cx="747712" cy="341312"/>
        </p:xfrm>
        <a:graphic>
          <a:graphicData uri="http://schemas.openxmlformats.org/presentationml/2006/ole">
            <p:oleObj spid="_x0000_s1053698" name="Equation" r:id="rId3" imgW="520560" imgH="241200" progId="Equation.DSMT4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171951" y="1443855"/>
          <a:ext cx="747713" cy="341312"/>
        </p:xfrm>
        <a:graphic>
          <a:graphicData uri="http://schemas.openxmlformats.org/presentationml/2006/ole">
            <p:oleObj spid="_x0000_s1053699" name="Equation" r:id="rId4" imgW="520560" imgH="241200" progId="Equation.DSMT4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832497" y="1449388"/>
          <a:ext cx="1882775" cy="327025"/>
        </p:xfrm>
        <a:graphic>
          <a:graphicData uri="http://schemas.openxmlformats.org/presentationml/2006/ole">
            <p:oleObj spid="_x0000_s1053700" name="Equation" r:id="rId5" imgW="1307880" imgH="228600" progId="Equation.DSMT4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652714" y="1801042"/>
          <a:ext cx="747712" cy="341313"/>
        </p:xfrm>
        <a:graphic>
          <a:graphicData uri="http://schemas.openxmlformats.org/presentationml/2006/ole">
            <p:oleObj spid="_x0000_s1053701" name="Equation" r:id="rId6" imgW="520560" imgH="241200" progId="Equation.DSMT4">
              <p:embed/>
            </p:oleObj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4162411" y="1801059"/>
          <a:ext cx="766763" cy="341312"/>
        </p:xfrm>
        <a:graphic>
          <a:graphicData uri="http://schemas.openxmlformats.org/presentationml/2006/ole">
            <p:oleObj spid="_x0000_s1053702" name="Equation" r:id="rId7" imgW="533160" imgH="241200" progId="Equation.DSMT4">
              <p:embed/>
            </p:oleObj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5857884" y="1808163"/>
          <a:ext cx="1733550" cy="325437"/>
        </p:xfrm>
        <a:graphic>
          <a:graphicData uri="http://schemas.openxmlformats.org/presentationml/2006/ole">
            <p:oleObj spid="_x0000_s1053703" name="Equation" r:id="rId8" imgW="1206360" imgH="228600" progId="Equation.DSMT4">
              <p:embed/>
            </p:oleObj>
          </a:graphicData>
        </a:graphic>
      </p:graphicFrame>
      <p:graphicFrame>
        <p:nvGraphicFramePr>
          <p:cNvPr id="12" name="Object 1"/>
          <p:cNvGraphicFramePr>
            <a:graphicFrameLocks noChangeAspect="1"/>
          </p:cNvGraphicFramePr>
          <p:nvPr/>
        </p:nvGraphicFramePr>
        <p:xfrm>
          <a:off x="2653448" y="2373307"/>
          <a:ext cx="766762" cy="341312"/>
        </p:xfrm>
        <a:graphic>
          <a:graphicData uri="http://schemas.openxmlformats.org/presentationml/2006/ole">
            <p:oleObj spid="_x0000_s1053704" name="Equation" r:id="rId9" imgW="533160" imgH="241200" progId="Equation.DSMT4">
              <p:embed/>
            </p:oleObj>
          </a:graphicData>
        </a:graphic>
      </p:graphicFrame>
      <p:graphicFrame>
        <p:nvGraphicFramePr>
          <p:cNvPr id="13" name="Object 3"/>
          <p:cNvGraphicFramePr>
            <a:graphicFrameLocks noChangeAspect="1"/>
          </p:cNvGraphicFramePr>
          <p:nvPr/>
        </p:nvGraphicFramePr>
        <p:xfrm>
          <a:off x="4172702" y="2373307"/>
          <a:ext cx="766762" cy="341313"/>
        </p:xfrm>
        <a:graphic>
          <a:graphicData uri="http://schemas.openxmlformats.org/presentationml/2006/ole">
            <p:oleObj spid="_x0000_s1053705" name="Equation" r:id="rId10" imgW="533160" imgH="241200" progId="Equation.DSMT4">
              <p:embed/>
            </p:oleObj>
          </a:graphicData>
        </a:graphic>
      </p:graphicFrame>
      <p:graphicFrame>
        <p:nvGraphicFramePr>
          <p:cNvPr id="14" name="Object 4"/>
          <p:cNvGraphicFramePr>
            <a:graphicFrameLocks noChangeAspect="1"/>
          </p:cNvGraphicFramePr>
          <p:nvPr/>
        </p:nvGraphicFramePr>
        <p:xfrm>
          <a:off x="5805488" y="2253408"/>
          <a:ext cx="2062162" cy="685800"/>
        </p:xfrm>
        <a:graphic>
          <a:graphicData uri="http://schemas.openxmlformats.org/presentationml/2006/ole">
            <p:oleObj spid="_x0000_s1053706" name="Equation" r:id="rId11" imgW="1434960" imgH="482400" progId="Equation.DSMT4">
              <p:embed/>
            </p:oleObj>
          </a:graphicData>
        </a:graphic>
      </p:graphicFrame>
      <p:sp>
        <p:nvSpPr>
          <p:cNvPr id="16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9.4  </a:t>
            </a:r>
            <a:r>
              <a:rPr lang="en-US" altLang="ko-KR" dirty="0" smtClean="0">
                <a:solidFill>
                  <a:schemeClr val="tx1"/>
                </a:solidFill>
                <a:latin typeface="Symbol" pitchFamily="18" charset="2"/>
              </a:rPr>
              <a:t>c</a:t>
            </a:r>
            <a:r>
              <a:rPr lang="en-US" altLang="ko-KR" baseline="40000" dirty="0" smtClean="0">
                <a:solidFill>
                  <a:schemeClr val="tx1"/>
                </a:solidFill>
                <a:latin typeface="Book Antiqua" pitchFamily="18" charset="0"/>
              </a:rPr>
              <a:t>2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-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검정과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모분산의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 검정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15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143900" y="6111875"/>
            <a:ext cx="661628" cy="365125"/>
          </a:xfrm>
        </p:spPr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101</a:t>
            </a:fld>
            <a:endParaRPr lang="en-US" altLang="ko-KR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7" name="Picture 13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Box 17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latin typeface="Book Antiqua" pitchFamily="18" charset="0"/>
              </a:rPr>
              <a:t>9.4  </a:t>
            </a:r>
            <a:r>
              <a:rPr lang="en-US" altLang="ko-KR" dirty="0" smtClean="0">
                <a:latin typeface="Symbol" pitchFamily="18" charset="2"/>
              </a:rPr>
              <a:t>c</a:t>
            </a:r>
            <a:r>
              <a:rPr lang="en-US" altLang="ko-KR" baseline="40000" dirty="0" smtClean="0">
                <a:latin typeface="Book Antiqua" pitchFamily="18" charset="0"/>
              </a:rPr>
              <a:t>2</a:t>
            </a:r>
            <a:r>
              <a:rPr lang="en-US" altLang="ko-KR" dirty="0" smtClean="0">
                <a:latin typeface="Book Antiqua" pitchFamily="18" charset="0"/>
              </a:rPr>
              <a:t>-</a:t>
            </a:r>
            <a:r>
              <a:rPr lang="ko-KR" altLang="en-US" dirty="0" smtClean="0">
                <a:latin typeface="Book Antiqua" pitchFamily="18" charset="0"/>
              </a:rPr>
              <a:t>검정과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err="1" smtClean="0">
                <a:latin typeface="Book Antiqua" pitchFamily="18" charset="0"/>
              </a:rPr>
              <a:t>모분산의</a:t>
            </a:r>
            <a:r>
              <a:rPr lang="ko-KR" altLang="en-US" dirty="0" smtClean="0">
                <a:latin typeface="Book Antiqua" pitchFamily="18" charset="0"/>
              </a:rPr>
              <a:t> 검정</a:t>
            </a:r>
            <a:endParaRPr lang="en-US" altLang="ko-KR" dirty="0"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143900" y="6111875"/>
            <a:ext cx="661628" cy="365125"/>
          </a:xfrm>
        </p:spPr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102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2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0" name="TextBox 69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0034" y="1285860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Book Antiqua" pitchFamily="18" charset="0"/>
              </a:rPr>
              <a:t>귀무가설</a:t>
            </a:r>
            <a:r>
              <a:rPr lang="ko-KR" altLang="en-US" dirty="0" smtClean="0">
                <a:latin typeface="Book Antiqua" pitchFamily="18" charset="0"/>
              </a:rPr>
              <a:t>                    에 대하여 대립가설                   </a:t>
            </a:r>
            <a:r>
              <a:rPr lang="ko-KR" altLang="en-US" dirty="0" err="1" smtClean="0">
                <a:latin typeface="Book Antiqua" pitchFamily="18" charset="0"/>
              </a:rPr>
              <a:t>로</a:t>
            </a:r>
            <a:r>
              <a:rPr lang="ko-KR" altLang="en-US" dirty="0" smtClean="0">
                <a:latin typeface="Book Antiqua" pitchFamily="18" charset="0"/>
              </a:rPr>
              <a:t> 구성되는 검정 방법</a:t>
            </a:r>
            <a:endParaRPr lang="ko-KR" altLang="en-US" dirty="0">
              <a:latin typeface="Book Antiqua" pitchFamily="18" charset="0"/>
            </a:endParaRPr>
          </a:p>
        </p:txBody>
      </p:sp>
      <p:graphicFrame>
        <p:nvGraphicFramePr>
          <p:cNvPr id="21" name="Object 14"/>
          <p:cNvGraphicFramePr>
            <a:graphicFrameLocks noChangeAspect="1"/>
          </p:cNvGraphicFramePr>
          <p:nvPr/>
        </p:nvGraphicFramePr>
        <p:xfrm>
          <a:off x="1581878" y="1154113"/>
          <a:ext cx="1077913" cy="647700"/>
        </p:xfrm>
        <a:graphic>
          <a:graphicData uri="http://schemas.openxmlformats.org/presentationml/2006/ole">
            <p:oleObj spid="_x0000_s1015814" name="Equation" r:id="rId4" imgW="749160" imgH="457200" progId="Equation.DSMT4">
              <p:embed/>
            </p:oleObj>
          </a:graphicData>
        </a:graphic>
      </p:graphicFrame>
      <p:graphicFrame>
        <p:nvGraphicFramePr>
          <p:cNvPr id="22" name="Object 15"/>
          <p:cNvGraphicFramePr>
            <a:graphicFrameLocks noChangeAspect="1"/>
          </p:cNvGraphicFramePr>
          <p:nvPr/>
        </p:nvGraphicFramePr>
        <p:xfrm>
          <a:off x="4653712" y="1149350"/>
          <a:ext cx="1079500" cy="646113"/>
        </p:xfrm>
        <a:graphic>
          <a:graphicData uri="http://schemas.openxmlformats.org/presentationml/2006/ole">
            <p:oleObj spid="_x0000_s1015815" name="Equation" r:id="rId5" imgW="749160" imgH="457200" progId="Equation.DSMT4">
              <p:embed/>
            </p:oleObj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714348" y="561206"/>
            <a:ext cx="2571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Book Antiqua" pitchFamily="18" charset="0"/>
              </a:rPr>
              <a:t>(A) </a:t>
            </a:r>
            <a:r>
              <a:rPr lang="ko-KR" altLang="en-US" sz="2400" dirty="0" smtClean="0">
                <a:latin typeface="Book Antiqua" pitchFamily="18" charset="0"/>
              </a:rPr>
              <a:t>양측검정</a:t>
            </a:r>
            <a:endParaRPr lang="ko-KR" altLang="en-US" sz="2400" dirty="0">
              <a:latin typeface="Book Antiqua" pitchFamily="18" charset="0"/>
            </a:endParaRPr>
          </a:p>
        </p:txBody>
      </p:sp>
      <p:sp>
        <p:nvSpPr>
          <p:cNvPr id="25" name="Rectangle 116"/>
          <p:cNvSpPr>
            <a:spLocks noChangeArrowheads="1"/>
          </p:cNvSpPr>
          <p:nvPr/>
        </p:nvSpPr>
        <p:spPr bwMode="auto">
          <a:xfrm>
            <a:off x="1928794" y="4714884"/>
            <a:ext cx="5194426" cy="641365"/>
          </a:xfrm>
          <a:prstGeom prst="rect">
            <a:avLst/>
          </a:prstGeom>
          <a:solidFill>
            <a:srgbClr val="63C7F9"/>
          </a:solidFill>
          <a:ln w="28575" cap="sq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Book Antiqua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59616" y="4844041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기각역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: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27" name="Object 2"/>
          <p:cNvGraphicFramePr>
            <a:graphicFrameLocks noChangeAspect="1"/>
          </p:cNvGraphicFramePr>
          <p:nvPr/>
        </p:nvGraphicFramePr>
        <p:xfrm>
          <a:off x="2906729" y="4874374"/>
          <a:ext cx="4094163" cy="342900"/>
        </p:xfrm>
        <a:graphic>
          <a:graphicData uri="http://schemas.openxmlformats.org/presentationml/2006/ole">
            <p:oleObj spid="_x0000_s1015816" name="Equation" r:id="rId6" imgW="2844720" imgH="241200" progId="Equation.DSMT4">
              <p:embed/>
            </p:oleObj>
          </a:graphicData>
        </a:graphic>
      </p:graphicFrame>
      <p:graphicFrame>
        <p:nvGraphicFramePr>
          <p:cNvPr id="28" name="Object 2"/>
          <p:cNvGraphicFramePr>
            <a:graphicFrameLocks noChangeAspect="1"/>
          </p:cNvGraphicFramePr>
          <p:nvPr/>
        </p:nvGraphicFramePr>
        <p:xfrm>
          <a:off x="1281113" y="2484445"/>
          <a:ext cx="6472237" cy="2016125"/>
        </p:xfrm>
        <a:graphic>
          <a:graphicData uri="http://schemas.openxmlformats.org/presentationml/2006/ole">
            <p:oleObj spid="_x0000_s1015817" name="Equation" r:id="rId7" imgW="4495680" imgH="1422360" progId="Equation.DSMT4">
              <p:embed/>
            </p:oleObj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500034" y="1857364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Book Antiqua" pitchFamily="18" charset="0"/>
              </a:rPr>
              <a:t>귀무가설</a:t>
            </a:r>
            <a:r>
              <a:rPr lang="ko-KR" altLang="en-US" dirty="0" smtClean="0">
                <a:latin typeface="Book Antiqua" pitchFamily="18" charset="0"/>
              </a:rPr>
              <a:t>                         이 참이라는 가정 아래서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다음을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얻는다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 smtClean="0">
              <a:latin typeface="Book Antiqua" pitchFamily="18" charset="0"/>
            </a:endParaRPr>
          </a:p>
        </p:txBody>
      </p:sp>
      <p:graphicFrame>
        <p:nvGraphicFramePr>
          <p:cNvPr id="30" name="Object 12"/>
          <p:cNvGraphicFramePr>
            <a:graphicFrameLocks noChangeAspect="1"/>
          </p:cNvGraphicFramePr>
          <p:nvPr/>
        </p:nvGraphicFramePr>
        <p:xfrm>
          <a:off x="1507934" y="1884363"/>
          <a:ext cx="1462088" cy="341312"/>
        </p:xfrm>
        <a:graphic>
          <a:graphicData uri="http://schemas.openxmlformats.org/presentationml/2006/ole">
            <p:oleObj spid="_x0000_s1015818" name="Equation" r:id="rId8" imgW="1015920" imgH="241200" progId="Equation.DSMT4">
              <p:embed/>
            </p:oleObj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500034" y="5559998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즉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smtClean="0">
                <a:latin typeface="Book Antiqua" pitchFamily="18" charset="0"/>
              </a:rPr>
              <a:t>검정통계량의 </a:t>
            </a:r>
            <a:r>
              <a:rPr lang="ko-KR" altLang="en-US" dirty="0" err="1" smtClean="0">
                <a:latin typeface="Book Antiqua" pitchFamily="18" charset="0"/>
              </a:rPr>
              <a:t>관찰값</a:t>
            </a:r>
            <a:r>
              <a:rPr lang="ko-KR" altLang="en-US" dirty="0" smtClean="0">
                <a:latin typeface="Book Antiqua" pitchFamily="18" charset="0"/>
              </a:rPr>
              <a:t>  </a:t>
            </a:r>
            <a:r>
              <a:rPr lang="en-US" altLang="ko-KR" i="1" dirty="0" smtClean="0">
                <a:latin typeface="Book Antiqua" pitchFamily="18" charset="0"/>
              </a:rPr>
              <a:t>f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en-US" altLang="ko-KR" i="1" dirty="0" smtClean="0">
                <a:latin typeface="Book Antiqua" pitchFamily="18" charset="0"/>
              </a:rPr>
              <a:t> &lt; f</a:t>
            </a:r>
            <a:r>
              <a:rPr lang="en-US" altLang="ko-KR" i="1" baseline="-25000" dirty="0" smtClean="0">
                <a:latin typeface="Book Antiqua" pitchFamily="18" charset="0"/>
              </a:rPr>
              <a:t>1-</a:t>
            </a:r>
            <a:r>
              <a:rPr lang="en-US" altLang="ko-KR" i="1" baseline="-25000" dirty="0" smtClean="0">
                <a:latin typeface="Symbol" pitchFamily="18" charset="2"/>
              </a:rPr>
              <a:t>a</a:t>
            </a:r>
            <a:r>
              <a:rPr lang="en-US" altLang="ko-KR" i="1" baseline="-25000" dirty="0" smtClean="0">
                <a:latin typeface="Book Antiqua" pitchFamily="18" charset="0"/>
              </a:rPr>
              <a:t>/2</a:t>
            </a:r>
            <a:r>
              <a:rPr lang="en-US" altLang="ko-KR" i="1" dirty="0" smtClean="0">
                <a:latin typeface="Book Antiqua" pitchFamily="18" charset="0"/>
              </a:rPr>
              <a:t>,  f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en-US" altLang="ko-KR" i="1" dirty="0" smtClean="0">
                <a:latin typeface="Book Antiqua" pitchFamily="18" charset="0"/>
              </a:rPr>
              <a:t> &gt; </a:t>
            </a:r>
            <a:r>
              <a:rPr lang="en-US" altLang="ko-KR" i="1" dirty="0" err="1" smtClean="0">
                <a:latin typeface="Book Antiqua" pitchFamily="18" charset="0"/>
              </a:rPr>
              <a:t>f</a:t>
            </a:r>
            <a:r>
              <a:rPr lang="en-US" altLang="ko-KR" i="1" baseline="-25000" dirty="0" err="1" smtClean="0">
                <a:latin typeface="Symbol" pitchFamily="18" charset="2"/>
              </a:rPr>
              <a:t>a</a:t>
            </a:r>
            <a:r>
              <a:rPr lang="en-US" altLang="ko-KR" i="1" baseline="-25000" dirty="0" smtClean="0">
                <a:latin typeface="Book Antiqua" pitchFamily="18" charset="0"/>
              </a:rPr>
              <a:t>/2</a:t>
            </a:r>
            <a:r>
              <a:rPr lang="ko-KR" altLang="en-US" dirty="0" smtClean="0">
                <a:latin typeface="Book Antiqua" pitchFamily="18" charset="0"/>
              </a:rPr>
              <a:t>이면 </a:t>
            </a:r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을 기각한다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 smtClean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9.4  </a:t>
            </a:r>
            <a:r>
              <a:rPr lang="en-US" altLang="ko-KR" dirty="0" smtClean="0">
                <a:solidFill>
                  <a:schemeClr val="tx1"/>
                </a:solidFill>
                <a:latin typeface="Symbol" pitchFamily="18" charset="2"/>
              </a:rPr>
              <a:t>c</a:t>
            </a:r>
            <a:r>
              <a:rPr lang="en-US" altLang="ko-KR" baseline="40000" dirty="0" smtClean="0">
                <a:solidFill>
                  <a:schemeClr val="tx1"/>
                </a:solidFill>
                <a:latin typeface="Book Antiqua" pitchFamily="18" charset="0"/>
              </a:rPr>
              <a:t>2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-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검정과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모분산의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 검정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072462" y="6111875"/>
            <a:ext cx="733066" cy="365125"/>
          </a:xfrm>
        </p:spPr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103</a:t>
            </a:fld>
            <a:endParaRPr lang="en-US" altLang="ko-KR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7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pic>
        <p:nvPicPr>
          <p:cNvPr id="1014792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571480"/>
            <a:ext cx="4047023" cy="291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14793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571481"/>
            <a:ext cx="4040800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직사각형 22"/>
          <p:cNvSpPr/>
          <p:nvPr/>
        </p:nvSpPr>
        <p:spPr>
          <a:xfrm>
            <a:off x="571472" y="571480"/>
            <a:ext cx="8014671" cy="2928958"/>
          </a:xfrm>
          <a:prstGeom prst="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928794" y="3571876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의 채택</a:t>
            </a:r>
            <a:endParaRPr lang="ko-KR" altLang="en-US" dirty="0">
              <a:latin typeface="Book Antiqua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43570" y="3571876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의 기각</a:t>
            </a:r>
            <a:endParaRPr lang="ko-KR" altLang="en-US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9.4  </a:t>
            </a:r>
            <a:r>
              <a:rPr lang="en-US" altLang="ko-KR" dirty="0" smtClean="0">
                <a:solidFill>
                  <a:schemeClr val="tx1"/>
                </a:solidFill>
                <a:latin typeface="Symbol" pitchFamily="18" charset="2"/>
              </a:rPr>
              <a:t>c</a:t>
            </a:r>
            <a:r>
              <a:rPr lang="en-US" altLang="ko-KR" baseline="40000" dirty="0" smtClean="0">
                <a:solidFill>
                  <a:schemeClr val="tx1"/>
                </a:solidFill>
                <a:latin typeface="Book Antiqua" pitchFamily="18" charset="0"/>
              </a:rPr>
              <a:t>2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-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검정과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모분산의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 검정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072462" y="6111875"/>
            <a:ext cx="733066" cy="365125"/>
          </a:xfrm>
        </p:spPr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104</a:t>
            </a:fld>
            <a:endParaRPr lang="en-US" altLang="ko-KR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31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22842" y="571480"/>
            <a:ext cx="7663934" cy="230832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4]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두 정규모집단의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모분산이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 동일한지 알아보기 위하여 임의로 표본을 선정하여 다음 결과를 얻었다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유의수준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5%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에서 모분산이 동일한지 검정하라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  <a:endParaRPr lang="ko-KR" altLang="en-US" dirty="0" smtClean="0">
              <a:solidFill>
                <a:schemeClr val="tx1"/>
              </a:solidFill>
              <a:latin typeface="Book Antiqua" pitchFamily="18" charset="0"/>
            </a:endParaRPr>
          </a:p>
          <a:p>
            <a:r>
              <a:rPr lang="ko-KR" altLang="en-US" dirty="0" smtClean="0">
                <a:solidFill>
                  <a:schemeClr val="accent1"/>
                </a:solidFill>
                <a:latin typeface="Book Antiqua" pitchFamily="18" charset="0"/>
              </a:rPr>
              <a:t> </a:t>
            </a:r>
            <a:endParaRPr lang="en-US" altLang="ko-KR" dirty="0" smtClean="0">
              <a:solidFill>
                <a:schemeClr val="accent1"/>
              </a:solidFill>
              <a:latin typeface="Book Antiqua" pitchFamily="18" charset="0"/>
            </a:endParaRPr>
          </a:p>
          <a:p>
            <a:endParaRPr lang="en-US" altLang="ko-KR" dirty="0" smtClean="0">
              <a:solidFill>
                <a:schemeClr val="accent1"/>
              </a:solidFill>
              <a:latin typeface="Book Antiqua" pitchFamily="18" charset="0"/>
            </a:endParaRPr>
          </a:p>
          <a:p>
            <a:endParaRPr lang="en-US" altLang="ko-KR" dirty="0" smtClean="0">
              <a:solidFill>
                <a:schemeClr val="accent1"/>
              </a:solidFill>
              <a:latin typeface="Book Antiqua" pitchFamily="18" charset="0"/>
            </a:endParaRPr>
          </a:p>
          <a:p>
            <a:endParaRPr lang="en-US" altLang="ko-KR" dirty="0" smtClean="0">
              <a:solidFill>
                <a:schemeClr val="accent1"/>
              </a:solidFill>
              <a:latin typeface="Book Antiqua" pitchFamily="18" charset="0"/>
            </a:endParaRPr>
          </a:p>
          <a:p>
            <a:endParaRPr lang="en-US" altLang="ko-KR" dirty="0">
              <a:solidFill>
                <a:schemeClr val="accent1"/>
              </a:solidFill>
              <a:latin typeface="Book Antiqua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92020" y="3000265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0034" y="3387665"/>
            <a:ext cx="80010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  <a:ea typeface="+mn-ea"/>
              </a:rPr>
              <a:t>① 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두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 </a:t>
            </a:r>
            <a:r>
              <a:rPr lang="ko-KR" altLang="en-US" dirty="0" err="1" smtClean="0">
                <a:latin typeface="Book Antiqua" pitchFamily="18" charset="0"/>
                <a:ea typeface="+mn-ea"/>
              </a:rPr>
              <a:t>모분산이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 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동일한지 조사하므로 </a:t>
            </a:r>
            <a:r>
              <a:rPr lang="ko-KR" altLang="en-US" dirty="0" err="1" smtClean="0">
                <a:latin typeface="Book Antiqua" pitchFamily="18" charset="0"/>
              </a:rPr>
              <a:t>귀무가설</a:t>
            </a:r>
            <a:r>
              <a:rPr lang="ko-KR" altLang="en-US" dirty="0" smtClean="0">
                <a:latin typeface="Book Antiqua" pitchFamily="18" charset="0"/>
              </a:rPr>
              <a:t>                          과 대립가설 </a:t>
            </a:r>
            <a:endParaRPr lang="en-US" altLang="ko-KR" dirty="0" smtClean="0">
              <a:latin typeface="Book Antiqua" pitchFamily="18" charset="0"/>
            </a:endParaRPr>
          </a:p>
          <a:p>
            <a:r>
              <a:rPr lang="en-US" altLang="ko-KR" i="1" dirty="0" smtClean="0">
                <a:latin typeface="Book Antiqua" pitchFamily="18" charset="0"/>
              </a:rPr>
              <a:t>                         </a:t>
            </a:r>
            <a:r>
              <a:rPr lang="ko-KR" altLang="en-US" dirty="0" smtClean="0">
                <a:latin typeface="Book Antiqua" pitchFamily="18" charset="0"/>
              </a:rPr>
              <a:t>을 설정한다</a:t>
            </a:r>
            <a:r>
              <a:rPr lang="en-US" altLang="ko-KR" dirty="0" smtClean="0">
                <a:latin typeface="Book Antiqua" pitchFamily="18" charset="0"/>
              </a:rPr>
              <a:t>. </a:t>
            </a:r>
          </a:p>
          <a:p>
            <a:r>
              <a:rPr lang="ko-KR" altLang="en-US" dirty="0" smtClean="0">
                <a:latin typeface="Book Antiqua" pitchFamily="18" charset="0"/>
              </a:rPr>
              <a:t>② </a:t>
            </a:r>
            <a:r>
              <a:rPr lang="en-US" altLang="ko-KR" i="1" dirty="0" smtClean="0">
                <a:latin typeface="Book Antiqua" pitchFamily="18" charset="0"/>
              </a:rPr>
              <a:t>n = 10, m = 8</a:t>
            </a:r>
            <a:r>
              <a:rPr lang="ko-KR" altLang="en-US" dirty="0" smtClean="0">
                <a:latin typeface="Book Antiqua" pitchFamily="18" charset="0"/>
              </a:rPr>
              <a:t>이므로 검정통계량과 확률분포는 다음과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endParaRPr lang="en-US" altLang="ko-KR" dirty="0" smtClean="0">
              <a:latin typeface="Book Antiqua" pitchFamily="18" charset="0"/>
            </a:endParaRPr>
          </a:p>
          <a:p>
            <a:endParaRPr lang="en-US" altLang="ko-KR" dirty="0" smtClean="0">
              <a:latin typeface="Book Antiqua" pitchFamily="18" charset="0"/>
            </a:endParaRPr>
          </a:p>
          <a:p>
            <a:endParaRPr lang="en-US" altLang="ko-KR" dirty="0" smtClean="0">
              <a:latin typeface="Book Antiqua" pitchFamily="18" charset="0"/>
            </a:endParaRPr>
          </a:p>
          <a:p>
            <a:r>
              <a:rPr lang="en-US" altLang="ko-KR" dirty="0" smtClean="0">
                <a:latin typeface="Book Antiqua" pitchFamily="18" charset="0"/>
              </a:rPr>
              <a:t>③ </a:t>
            </a:r>
            <a:r>
              <a:rPr lang="ko-KR" altLang="en-US" dirty="0" smtClean="0">
                <a:latin typeface="Book Antiqua" pitchFamily="18" charset="0"/>
              </a:rPr>
              <a:t>유의수준 </a:t>
            </a:r>
            <a:r>
              <a:rPr lang="en-US" altLang="ko-KR" dirty="0" smtClean="0">
                <a:latin typeface="Book Antiqua" pitchFamily="18" charset="0"/>
              </a:rPr>
              <a:t>5%</a:t>
            </a:r>
            <a:r>
              <a:rPr lang="ko-KR" altLang="en-US" dirty="0" smtClean="0">
                <a:latin typeface="Book Antiqua" pitchFamily="18" charset="0"/>
              </a:rPr>
              <a:t>에서 양측검정이므로 기각역은 다음과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en-US" altLang="ko-KR" dirty="0">
              <a:latin typeface="Book Antiqua" pitchFamily="18" charset="0"/>
            </a:endParaRPr>
          </a:p>
        </p:txBody>
      </p:sp>
      <p:graphicFrame>
        <p:nvGraphicFramePr>
          <p:cNvPr id="1050633" name="Object 9"/>
          <p:cNvGraphicFramePr>
            <a:graphicFrameLocks noChangeAspect="1"/>
          </p:cNvGraphicFramePr>
          <p:nvPr/>
        </p:nvGraphicFramePr>
        <p:xfrm>
          <a:off x="3311525" y="4294188"/>
          <a:ext cx="1436688" cy="625475"/>
        </p:xfrm>
        <a:graphic>
          <a:graphicData uri="http://schemas.openxmlformats.org/presentationml/2006/ole">
            <p:oleObj spid="_x0000_s1055747" name="Equation" r:id="rId5" imgW="1028520" imgH="457200" progId="Equation.DSMT4">
              <p:embed/>
            </p:oleObj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2143108" y="1571612"/>
          <a:ext cx="435771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884"/>
                <a:gridCol w="1357322"/>
                <a:gridCol w="171451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표본크기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표본표준편차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Book Antiqua" pitchFamily="18" charset="0"/>
                        </a:rPr>
                        <a:t>표본</a:t>
                      </a:r>
                      <a:r>
                        <a:rPr lang="en-US" altLang="ko-KR" dirty="0" smtClean="0">
                          <a:latin typeface="Book Antiqua" pitchFamily="18" charset="0"/>
                        </a:rPr>
                        <a:t> A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n = 10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s</a:t>
                      </a:r>
                      <a:r>
                        <a:rPr lang="en-US" altLang="ko-KR" i="1" baseline="-25000" dirty="0" smtClean="0">
                          <a:latin typeface="Book Antiqua" pitchFamily="18" charset="0"/>
                        </a:rPr>
                        <a:t>1</a:t>
                      </a:r>
                      <a:r>
                        <a:rPr lang="en-US" altLang="ko-KR" i="1" baseline="0" dirty="0" smtClean="0">
                          <a:latin typeface="Book Antiqua" pitchFamily="18" charset="0"/>
                        </a:rPr>
                        <a:t> = 3.2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Book Antiqua" pitchFamily="18" charset="0"/>
                        </a:rPr>
                        <a:t>표본 </a:t>
                      </a:r>
                      <a:r>
                        <a:rPr lang="en-US" altLang="ko-KR" dirty="0" smtClean="0">
                          <a:latin typeface="Book Antiqua" pitchFamily="18" charset="0"/>
                        </a:rPr>
                        <a:t>B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m = 8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s</a:t>
                      </a:r>
                      <a:r>
                        <a:rPr lang="en-US" altLang="ko-KR" i="1" baseline="-25000" dirty="0" smtClean="0">
                          <a:latin typeface="Book Antiqua" pitchFamily="18" charset="0"/>
                        </a:rPr>
                        <a:t>2</a:t>
                      </a:r>
                      <a:r>
                        <a:rPr lang="en-US" altLang="ko-KR" i="1" baseline="0" dirty="0" smtClean="0">
                          <a:latin typeface="Book Antiqua" pitchFamily="18" charset="0"/>
                        </a:rPr>
                        <a:t> = 3.7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55748" name="Object 4"/>
          <p:cNvGraphicFramePr>
            <a:graphicFrameLocks noChangeAspect="1"/>
          </p:cNvGraphicFramePr>
          <p:nvPr/>
        </p:nvGraphicFramePr>
        <p:xfrm>
          <a:off x="5242778" y="3415470"/>
          <a:ext cx="1462088" cy="341312"/>
        </p:xfrm>
        <a:graphic>
          <a:graphicData uri="http://schemas.openxmlformats.org/presentationml/2006/ole">
            <p:oleObj spid="_x0000_s1055748" name="Equation" r:id="rId6" imgW="1015920" imgH="241200" progId="Equation.DSMT4">
              <p:embed/>
            </p:oleObj>
          </a:graphicData>
        </a:graphic>
      </p:graphicFrame>
      <p:graphicFrame>
        <p:nvGraphicFramePr>
          <p:cNvPr id="1055749" name="Object 5"/>
          <p:cNvGraphicFramePr>
            <a:graphicFrameLocks noChangeAspect="1"/>
          </p:cNvGraphicFramePr>
          <p:nvPr/>
        </p:nvGraphicFramePr>
        <p:xfrm>
          <a:off x="563563" y="3659855"/>
          <a:ext cx="1479550" cy="341312"/>
        </p:xfrm>
        <a:graphic>
          <a:graphicData uri="http://schemas.openxmlformats.org/presentationml/2006/ole">
            <p:oleObj spid="_x0000_s1055749" name="Equation" r:id="rId7" imgW="1028520" imgH="241200" progId="Equation.DSMT4">
              <p:embed/>
            </p:oleObj>
          </a:graphicData>
        </a:graphic>
      </p:graphicFrame>
      <p:graphicFrame>
        <p:nvGraphicFramePr>
          <p:cNvPr id="1055750" name="Object 6"/>
          <p:cNvGraphicFramePr>
            <a:graphicFrameLocks noChangeAspect="1"/>
          </p:cNvGraphicFramePr>
          <p:nvPr/>
        </p:nvGraphicFramePr>
        <p:xfrm>
          <a:off x="1643042" y="5394325"/>
          <a:ext cx="5748338" cy="612775"/>
        </p:xfrm>
        <a:graphic>
          <a:graphicData uri="http://schemas.openxmlformats.org/presentationml/2006/ole">
            <p:oleObj spid="_x0000_s1055750" name="Equation" r:id="rId8" imgW="4000320" imgH="431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9.4  </a:t>
            </a:r>
            <a:r>
              <a:rPr lang="en-US" altLang="ko-KR" dirty="0" smtClean="0">
                <a:solidFill>
                  <a:schemeClr val="tx1"/>
                </a:solidFill>
                <a:latin typeface="Symbol" pitchFamily="18" charset="2"/>
              </a:rPr>
              <a:t>c</a:t>
            </a:r>
            <a:r>
              <a:rPr lang="en-US" altLang="ko-KR" baseline="40000" dirty="0" smtClean="0">
                <a:solidFill>
                  <a:schemeClr val="tx1"/>
                </a:solidFill>
                <a:latin typeface="Book Antiqua" pitchFamily="18" charset="0"/>
              </a:rPr>
              <a:t>2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-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검정과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모분산의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 검정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072462" y="6111875"/>
            <a:ext cx="733066" cy="365125"/>
          </a:xfrm>
        </p:spPr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105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31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0034" y="576844"/>
            <a:ext cx="8001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④ </a:t>
            </a:r>
            <a:r>
              <a:rPr lang="en-US" altLang="ko-KR" i="1" dirty="0" smtClean="0">
                <a:latin typeface="Book Antiqua" pitchFamily="18" charset="0"/>
              </a:rPr>
              <a:t>s</a:t>
            </a:r>
            <a:r>
              <a:rPr lang="en-US" altLang="ko-KR" i="1" baseline="-25000" dirty="0" smtClean="0">
                <a:latin typeface="Book Antiqua" pitchFamily="18" charset="0"/>
              </a:rPr>
              <a:t>1</a:t>
            </a:r>
            <a:r>
              <a:rPr lang="en-US" altLang="ko-KR" i="1" dirty="0" smtClean="0">
                <a:latin typeface="Book Antiqua" pitchFamily="18" charset="0"/>
              </a:rPr>
              <a:t> = 3.2, s</a:t>
            </a:r>
            <a:r>
              <a:rPr lang="en-US" altLang="ko-KR" i="1" baseline="-25000" dirty="0" smtClean="0">
                <a:latin typeface="Book Antiqua" pitchFamily="18" charset="0"/>
              </a:rPr>
              <a:t>2</a:t>
            </a:r>
            <a:r>
              <a:rPr lang="en-US" altLang="ko-KR" i="1" dirty="0" smtClean="0">
                <a:latin typeface="Book Antiqua" pitchFamily="18" charset="0"/>
              </a:rPr>
              <a:t> = 3.7</a:t>
            </a:r>
            <a:r>
              <a:rPr lang="ko-KR" altLang="en-US" dirty="0" smtClean="0">
                <a:latin typeface="Book Antiqua" pitchFamily="18" charset="0"/>
              </a:rPr>
              <a:t>이므로 검정통계량의 관찰값은 </a:t>
            </a:r>
            <a:r>
              <a:rPr lang="en-US" altLang="ko-KR" i="1" dirty="0" smtClean="0">
                <a:latin typeface="Book Antiqua" pitchFamily="18" charset="0"/>
              </a:rPr>
              <a:t>f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en-US" altLang="ko-KR" i="1" dirty="0" smtClean="0">
                <a:latin typeface="Book Antiqua" pitchFamily="18" charset="0"/>
              </a:rPr>
              <a:t> = (3.2)</a:t>
            </a:r>
            <a:r>
              <a:rPr lang="en-US" altLang="ko-KR" i="1" baseline="40000" dirty="0" smtClean="0">
                <a:latin typeface="Book Antiqua" pitchFamily="18" charset="0"/>
              </a:rPr>
              <a:t>2</a:t>
            </a:r>
            <a:r>
              <a:rPr lang="en-US" altLang="ko-KR" i="1" dirty="0" smtClean="0">
                <a:latin typeface="Book Antiqua" pitchFamily="18" charset="0"/>
              </a:rPr>
              <a:t>/(3.7)</a:t>
            </a:r>
            <a:r>
              <a:rPr lang="en-US" altLang="ko-KR" i="1" baseline="40000" dirty="0" smtClean="0">
                <a:latin typeface="Book Antiqua" pitchFamily="18" charset="0"/>
              </a:rPr>
              <a:t>2</a:t>
            </a:r>
            <a:r>
              <a:rPr lang="en-US" altLang="ko-KR" i="1" dirty="0" smtClean="0">
                <a:latin typeface="Book Antiqua" pitchFamily="18" charset="0"/>
              </a:rPr>
              <a:t> = 0.748</a:t>
            </a:r>
            <a:r>
              <a:rPr lang="ko-KR" altLang="en-US" dirty="0" smtClean="0">
                <a:latin typeface="Book Antiqua" pitchFamily="18" charset="0"/>
              </a:rPr>
              <a:t>이다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r>
              <a:rPr lang="en-US" altLang="ko-KR" dirty="0" smtClean="0">
                <a:latin typeface="Book Antiqua" pitchFamily="18" charset="0"/>
              </a:rPr>
              <a:t>⑤ </a:t>
            </a:r>
            <a:r>
              <a:rPr lang="ko-KR" altLang="en-US" dirty="0" smtClean="0">
                <a:latin typeface="Book Antiqua" pitchFamily="18" charset="0"/>
              </a:rPr>
              <a:t>이 관찰값</a:t>
            </a:r>
            <a:r>
              <a:rPr lang="en-US" altLang="ko-KR" i="1" dirty="0" smtClean="0">
                <a:latin typeface="Book Antiqua" pitchFamily="18" charset="0"/>
              </a:rPr>
              <a:t> f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en-US" altLang="ko-KR" i="1" dirty="0" smtClean="0">
                <a:latin typeface="Book Antiqua" pitchFamily="18" charset="0"/>
              </a:rPr>
              <a:t> = 0.748</a:t>
            </a:r>
            <a:r>
              <a:rPr lang="ko-KR" altLang="en-US" dirty="0" smtClean="0">
                <a:latin typeface="Book Antiqua" pitchFamily="18" charset="0"/>
              </a:rPr>
              <a:t>은 기각역 안에 놓이지 않으므로 유의수준 </a:t>
            </a:r>
            <a:r>
              <a:rPr lang="en-US" altLang="ko-KR" dirty="0" smtClean="0">
                <a:latin typeface="Book Antiqua" pitchFamily="18" charset="0"/>
              </a:rPr>
              <a:t>5%</a:t>
            </a:r>
            <a:r>
              <a:rPr lang="ko-KR" altLang="en-US" dirty="0" smtClean="0">
                <a:latin typeface="Book Antiqua" pitchFamily="18" charset="0"/>
              </a:rPr>
              <a:t>에서 두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err="1" smtClean="0">
                <a:latin typeface="Book Antiqua" pitchFamily="18" charset="0"/>
              </a:rPr>
              <a:t>모분산은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동일하다고 할 수 있다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9.4  </a:t>
            </a:r>
            <a:r>
              <a:rPr lang="en-US" altLang="ko-KR" dirty="0" smtClean="0">
                <a:solidFill>
                  <a:schemeClr val="tx1"/>
                </a:solidFill>
                <a:latin typeface="Symbol" pitchFamily="18" charset="2"/>
              </a:rPr>
              <a:t>c</a:t>
            </a:r>
            <a:r>
              <a:rPr lang="en-US" altLang="ko-KR" baseline="40000" dirty="0" smtClean="0">
                <a:solidFill>
                  <a:schemeClr val="tx1"/>
                </a:solidFill>
                <a:latin typeface="Book Antiqua" pitchFamily="18" charset="0"/>
              </a:rPr>
              <a:t>2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-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검정과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모분산의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 검정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143900" y="6111875"/>
            <a:ext cx="661628" cy="365125"/>
          </a:xfrm>
        </p:spPr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106</a:t>
            </a:fld>
            <a:endParaRPr lang="en-US" altLang="ko-KR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0034" y="1285860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Book Antiqua" pitchFamily="18" charset="0"/>
              </a:rPr>
              <a:t>귀무가설</a:t>
            </a:r>
            <a:r>
              <a:rPr lang="ko-KR" altLang="en-US" dirty="0" smtClean="0">
                <a:latin typeface="Book Antiqua" pitchFamily="18" charset="0"/>
              </a:rPr>
              <a:t>                    에 대하여 대립가설                   </a:t>
            </a:r>
            <a:r>
              <a:rPr lang="ko-KR" altLang="en-US" dirty="0" err="1" smtClean="0">
                <a:latin typeface="Book Antiqua" pitchFamily="18" charset="0"/>
              </a:rPr>
              <a:t>로</a:t>
            </a:r>
            <a:r>
              <a:rPr lang="ko-KR" altLang="en-US" dirty="0" smtClean="0">
                <a:latin typeface="Book Antiqua" pitchFamily="18" charset="0"/>
              </a:rPr>
              <a:t> 구성되는 검정 방법</a:t>
            </a:r>
            <a:endParaRPr lang="ko-KR" altLang="en-US" dirty="0">
              <a:latin typeface="Book Antiqua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14348" y="561206"/>
            <a:ext cx="2571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Book Antiqua" pitchFamily="18" charset="0"/>
              </a:rPr>
              <a:t>(B) </a:t>
            </a:r>
            <a:r>
              <a:rPr lang="ko-KR" altLang="en-US" sz="2400" dirty="0" err="1" smtClean="0">
                <a:latin typeface="Book Antiqua" pitchFamily="18" charset="0"/>
              </a:rPr>
              <a:t>하단측검정</a:t>
            </a:r>
            <a:endParaRPr lang="ko-KR" altLang="en-US" sz="2400" dirty="0">
              <a:latin typeface="Book Antiqua" pitchFamily="18" charset="0"/>
            </a:endParaRPr>
          </a:p>
        </p:txBody>
      </p:sp>
      <p:graphicFrame>
        <p:nvGraphicFramePr>
          <p:cNvPr id="800781" name="Object 13"/>
          <p:cNvGraphicFramePr>
            <a:graphicFrameLocks noChangeAspect="1"/>
          </p:cNvGraphicFramePr>
          <p:nvPr/>
        </p:nvGraphicFramePr>
        <p:xfrm>
          <a:off x="1581150" y="1154113"/>
          <a:ext cx="1077913" cy="647700"/>
        </p:xfrm>
        <a:graphic>
          <a:graphicData uri="http://schemas.openxmlformats.org/presentationml/2006/ole">
            <p:oleObj spid="_x0000_s800781" name="Equation" r:id="rId4" imgW="749160" imgH="457200" progId="Equation.DSMT4">
              <p:embed/>
            </p:oleObj>
          </a:graphicData>
        </a:graphic>
      </p:graphicFrame>
      <p:graphicFrame>
        <p:nvGraphicFramePr>
          <p:cNvPr id="800782" name="Object 14"/>
          <p:cNvGraphicFramePr>
            <a:graphicFrameLocks noChangeAspect="1"/>
          </p:cNvGraphicFramePr>
          <p:nvPr/>
        </p:nvGraphicFramePr>
        <p:xfrm>
          <a:off x="4647369" y="1153258"/>
          <a:ext cx="1077913" cy="647700"/>
        </p:xfrm>
        <a:graphic>
          <a:graphicData uri="http://schemas.openxmlformats.org/presentationml/2006/ole">
            <p:oleObj spid="_x0000_s800782" name="Equation" r:id="rId5" imgW="749160" imgH="457200" progId="Equation.DSMT4">
              <p:embed/>
            </p:oleObj>
          </a:graphicData>
        </a:graphic>
      </p:graphicFrame>
      <p:sp>
        <p:nvSpPr>
          <p:cNvPr id="31" name="Rectangle 116"/>
          <p:cNvSpPr>
            <a:spLocks noChangeArrowheads="1"/>
          </p:cNvSpPr>
          <p:nvPr/>
        </p:nvSpPr>
        <p:spPr bwMode="auto">
          <a:xfrm>
            <a:off x="3000364" y="4000504"/>
            <a:ext cx="3000396" cy="641365"/>
          </a:xfrm>
          <a:prstGeom prst="rect">
            <a:avLst/>
          </a:prstGeom>
          <a:solidFill>
            <a:srgbClr val="63C7F9"/>
          </a:solidFill>
          <a:ln w="28575" cap="sq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Book Antiqua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31186" y="4129661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기각역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: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33" name="Object 2"/>
          <p:cNvGraphicFramePr>
            <a:graphicFrameLocks noChangeAspect="1"/>
          </p:cNvGraphicFramePr>
          <p:nvPr/>
        </p:nvGraphicFramePr>
        <p:xfrm>
          <a:off x="4020564" y="4167188"/>
          <a:ext cx="1882775" cy="325437"/>
        </p:xfrm>
        <a:graphic>
          <a:graphicData uri="http://schemas.openxmlformats.org/presentationml/2006/ole">
            <p:oleObj spid="_x0000_s800783" name="Equation" r:id="rId6" imgW="1307880" imgH="228600" progId="Equation.DSMT4">
              <p:embed/>
            </p:oleObj>
          </a:graphicData>
        </a:graphic>
      </p:graphicFrame>
      <p:graphicFrame>
        <p:nvGraphicFramePr>
          <p:cNvPr id="34" name="Object 2"/>
          <p:cNvGraphicFramePr>
            <a:graphicFrameLocks noChangeAspect="1"/>
          </p:cNvGraphicFramePr>
          <p:nvPr/>
        </p:nvGraphicFramePr>
        <p:xfrm>
          <a:off x="2808288" y="2428875"/>
          <a:ext cx="3417887" cy="1331913"/>
        </p:xfrm>
        <a:graphic>
          <a:graphicData uri="http://schemas.openxmlformats.org/presentationml/2006/ole">
            <p:oleObj spid="_x0000_s800784" name="Equation" r:id="rId7" imgW="2374560" imgH="939600" progId="Equation.DSMT4">
              <p:embed/>
            </p:oleObj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00034" y="1857364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Book Antiqua" pitchFamily="18" charset="0"/>
              </a:rPr>
              <a:t>귀무가설</a:t>
            </a:r>
            <a:r>
              <a:rPr lang="ko-KR" altLang="en-US" dirty="0" smtClean="0">
                <a:latin typeface="Book Antiqua" pitchFamily="18" charset="0"/>
              </a:rPr>
              <a:t>                         이 참이라는 가정 아래서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다음을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얻는다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 smtClean="0">
              <a:latin typeface="Book Antiqua" pitchFamily="18" charset="0"/>
            </a:endParaRPr>
          </a:p>
        </p:txBody>
      </p:sp>
      <p:graphicFrame>
        <p:nvGraphicFramePr>
          <p:cNvPr id="36" name="Object 12"/>
          <p:cNvGraphicFramePr>
            <a:graphicFrameLocks noChangeAspect="1"/>
          </p:cNvGraphicFramePr>
          <p:nvPr/>
        </p:nvGraphicFramePr>
        <p:xfrm>
          <a:off x="1507934" y="1884363"/>
          <a:ext cx="1462088" cy="341312"/>
        </p:xfrm>
        <a:graphic>
          <a:graphicData uri="http://schemas.openxmlformats.org/presentationml/2006/ole">
            <p:oleObj spid="_x0000_s800785" name="Equation" r:id="rId8" imgW="1015920" imgH="241200" progId="Equation.DSMT4">
              <p:embed/>
            </p:oleObj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500034" y="4845618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즉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smtClean="0">
                <a:latin typeface="Book Antiqua" pitchFamily="18" charset="0"/>
              </a:rPr>
              <a:t>검정통계량의 </a:t>
            </a:r>
            <a:r>
              <a:rPr lang="ko-KR" altLang="en-US" dirty="0" err="1" smtClean="0">
                <a:latin typeface="Book Antiqua" pitchFamily="18" charset="0"/>
              </a:rPr>
              <a:t>관찰값</a:t>
            </a:r>
            <a:r>
              <a:rPr lang="ko-KR" altLang="en-US" dirty="0" smtClean="0">
                <a:latin typeface="Book Antiqua" pitchFamily="18" charset="0"/>
              </a:rPr>
              <a:t>  </a:t>
            </a:r>
            <a:r>
              <a:rPr lang="en-US" altLang="ko-KR" i="1" dirty="0" smtClean="0">
                <a:latin typeface="Book Antiqua" pitchFamily="18" charset="0"/>
              </a:rPr>
              <a:t>f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en-US" altLang="ko-KR" i="1" dirty="0" smtClean="0">
                <a:latin typeface="Book Antiqua" pitchFamily="18" charset="0"/>
              </a:rPr>
              <a:t> &lt; f</a:t>
            </a:r>
            <a:r>
              <a:rPr lang="en-US" altLang="ko-KR" i="1" baseline="-25000" dirty="0" smtClean="0">
                <a:latin typeface="Book Antiqua" pitchFamily="18" charset="0"/>
              </a:rPr>
              <a:t>1-</a:t>
            </a:r>
            <a:r>
              <a:rPr lang="en-US" altLang="ko-KR" i="1" baseline="-25000" dirty="0" smtClean="0">
                <a:latin typeface="Symbol" pitchFamily="18" charset="2"/>
              </a:rPr>
              <a:t>a</a:t>
            </a:r>
            <a:r>
              <a:rPr lang="en-US" altLang="ko-KR" i="1" dirty="0" smtClean="0">
                <a:latin typeface="Book Antiqua" pitchFamily="18" charset="0"/>
              </a:rPr>
              <a:t>(n-1, m-1)</a:t>
            </a:r>
            <a:r>
              <a:rPr lang="ko-KR" altLang="en-US" dirty="0" smtClean="0">
                <a:latin typeface="Book Antiqua" pitchFamily="18" charset="0"/>
              </a:rPr>
              <a:t>이면 </a:t>
            </a:r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을 기각한다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 smtClean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9.4  </a:t>
            </a:r>
            <a:r>
              <a:rPr lang="en-US" altLang="ko-KR" dirty="0" smtClean="0">
                <a:solidFill>
                  <a:schemeClr val="tx1"/>
                </a:solidFill>
                <a:latin typeface="Symbol" pitchFamily="18" charset="2"/>
              </a:rPr>
              <a:t>c</a:t>
            </a:r>
            <a:r>
              <a:rPr lang="en-US" altLang="ko-KR" baseline="40000" dirty="0" smtClean="0">
                <a:solidFill>
                  <a:schemeClr val="tx1"/>
                </a:solidFill>
                <a:latin typeface="Book Antiqua" pitchFamily="18" charset="0"/>
              </a:rPr>
              <a:t>2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-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검정과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모분산의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 검정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215338" y="6111875"/>
            <a:ext cx="590190" cy="365125"/>
          </a:xfrm>
        </p:spPr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107</a:t>
            </a:fld>
            <a:endParaRPr lang="en-US" altLang="ko-KR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pic>
        <p:nvPicPr>
          <p:cNvPr id="10547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8408" y="571480"/>
            <a:ext cx="3721880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547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93458" y="571481"/>
            <a:ext cx="3721880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직사각형 9"/>
          <p:cNvSpPr/>
          <p:nvPr/>
        </p:nvSpPr>
        <p:spPr>
          <a:xfrm>
            <a:off x="758135" y="571480"/>
            <a:ext cx="7429551" cy="2928958"/>
          </a:xfrm>
          <a:prstGeom prst="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714480" y="3571876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의 채택</a:t>
            </a:r>
            <a:endParaRPr lang="ko-KR" altLang="en-US" dirty="0">
              <a:latin typeface="Book Antiqua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29256" y="3571876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의 기각</a:t>
            </a:r>
            <a:endParaRPr lang="ko-KR" altLang="en-US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9.4  </a:t>
            </a:r>
            <a:r>
              <a:rPr lang="en-US" altLang="ko-KR" dirty="0" smtClean="0">
                <a:solidFill>
                  <a:schemeClr val="tx1"/>
                </a:solidFill>
                <a:latin typeface="Symbol" pitchFamily="18" charset="2"/>
              </a:rPr>
              <a:t>c</a:t>
            </a:r>
            <a:r>
              <a:rPr lang="en-US" altLang="ko-KR" baseline="40000" dirty="0" smtClean="0">
                <a:solidFill>
                  <a:schemeClr val="tx1"/>
                </a:solidFill>
                <a:latin typeface="Book Antiqua" pitchFamily="18" charset="0"/>
              </a:rPr>
              <a:t>2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-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검정과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모분산의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 검정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215338" y="6111875"/>
            <a:ext cx="590190" cy="365125"/>
          </a:xfrm>
        </p:spPr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108</a:t>
            </a:fld>
            <a:endParaRPr lang="en-US" altLang="ko-KR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20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14348" y="561206"/>
            <a:ext cx="2571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Book Antiqua" pitchFamily="18" charset="0"/>
              </a:rPr>
              <a:t>(C) </a:t>
            </a:r>
            <a:r>
              <a:rPr lang="ko-KR" altLang="en-US" sz="2400" dirty="0" err="1" smtClean="0">
                <a:latin typeface="Book Antiqua" pitchFamily="18" charset="0"/>
              </a:rPr>
              <a:t>상단측검정</a:t>
            </a:r>
            <a:endParaRPr lang="ko-KR" altLang="en-US" sz="2400" dirty="0">
              <a:latin typeface="Book Antiqua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0034" y="1285860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Book Antiqua" pitchFamily="18" charset="0"/>
              </a:rPr>
              <a:t>귀무가설</a:t>
            </a:r>
            <a:r>
              <a:rPr lang="ko-KR" altLang="en-US" dirty="0" smtClean="0">
                <a:latin typeface="Book Antiqua" pitchFamily="18" charset="0"/>
              </a:rPr>
              <a:t>                    에 대하여 대립가설                   </a:t>
            </a:r>
            <a:r>
              <a:rPr lang="ko-KR" altLang="en-US" dirty="0" err="1" smtClean="0">
                <a:latin typeface="Book Antiqua" pitchFamily="18" charset="0"/>
              </a:rPr>
              <a:t>로</a:t>
            </a:r>
            <a:r>
              <a:rPr lang="ko-KR" altLang="en-US" dirty="0" smtClean="0">
                <a:latin typeface="Book Antiqua" pitchFamily="18" charset="0"/>
              </a:rPr>
              <a:t> 구성되는 검정 방법</a:t>
            </a:r>
            <a:endParaRPr lang="ko-KR" altLang="en-US" dirty="0">
              <a:latin typeface="Book Antiqua" pitchFamily="18" charset="0"/>
            </a:endParaRPr>
          </a:p>
        </p:txBody>
      </p:sp>
      <p:graphicFrame>
        <p:nvGraphicFramePr>
          <p:cNvPr id="30" name="Object 13"/>
          <p:cNvGraphicFramePr>
            <a:graphicFrameLocks noChangeAspect="1"/>
          </p:cNvGraphicFramePr>
          <p:nvPr/>
        </p:nvGraphicFramePr>
        <p:xfrm>
          <a:off x="1581150" y="1154113"/>
          <a:ext cx="1077913" cy="647700"/>
        </p:xfrm>
        <a:graphic>
          <a:graphicData uri="http://schemas.openxmlformats.org/presentationml/2006/ole">
            <p:oleObj spid="_x0000_s799755" name="Equation" r:id="rId4" imgW="749160" imgH="457200" progId="Equation.DSMT4">
              <p:embed/>
            </p:oleObj>
          </a:graphicData>
        </a:graphic>
      </p:graphicFrame>
      <p:graphicFrame>
        <p:nvGraphicFramePr>
          <p:cNvPr id="31" name="Object 14"/>
          <p:cNvGraphicFramePr>
            <a:graphicFrameLocks noChangeAspect="1"/>
          </p:cNvGraphicFramePr>
          <p:nvPr/>
        </p:nvGraphicFramePr>
        <p:xfrm>
          <a:off x="4647369" y="1153258"/>
          <a:ext cx="1077913" cy="647700"/>
        </p:xfrm>
        <a:graphic>
          <a:graphicData uri="http://schemas.openxmlformats.org/presentationml/2006/ole">
            <p:oleObj spid="_x0000_s799756" name="Equation" r:id="rId5" imgW="749160" imgH="457200" progId="Equation.DSMT4">
              <p:embed/>
            </p:oleObj>
          </a:graphicData>
        </a:graphic>
      </p:graphicFrame>
      <p:sp>
        <p:nvSpPr>
          <p:cNvPr id="32" name="Rectangle 116"/>
          <p:cNvSpPr>
            <a:spLocks noChangeArrowheads="1"/>
          </p:cNvSpPr>
          <p:nvPr/>
        </p:nvSpPr>
        <p:spPr bwMode="auto">
          <a:xfrm>
            <a:off x="3071802" y="4000504"/>
            <a:ext cx="2857520" cy="641365"/>
          </a:xfrm>
          <a:prstGeom prst="rect">
            <a:avLst/>
          </a:prstGeom>
          <a:solidFill>
            <a:srgbClr val="63C7F9"/>
          </a:solidFill>
          <a:ln w="28575" cap="sq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Book Antiqua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02624" y="4129661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기각역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: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34" name="Object 2"/>
          <p:cNvGraphicFramePr>
            <a:graphicFrameLocks noChangeAspect="1"/>
          </p:cNvGraphicFramePr>
          <p:nvPr/>
        </p:nvGraphicFramePr>
        <p:xfrm>
          <a:off x="4071934" y="4167188"/>
          <a:ext cx="1736725" cy="325437"/>
        </p:xfrm>
        <a:graphic>
          <a:graphicData uri="http://schemas.openxmlformats.org/presentationml/2006/ole">
            <p:oleObj spid="_x0000_s799757" name="Equation" r:id="rId6" imgW="1206360" imgH="228600" progId="Equation.DSMT4">
              <p:embed/>
            </p:oleObj>
          </a:graphicData>
        </a:graphic>
      </p:graphicFrame>
      <p:graphicFrame>
        <p:nvGraphicFramePr>
          <p:cNvPr id="35" name="Object 2"/>
          <p:cNvGraphicFramePr>
            <a:graphicFrameLocks noChangeAspect="1"/>
          </p:cNvGraphicFramePr>
          <p:nvPr/>
        </p:nvGraphicFramePr>
        <p:xfrm>
          <a:off x="2871788" y="2428875"/>
          <a:ext cx="3289300" cy="1331913"/>
        </p:xfrm>
        <a:graphic>
          <a:graphicData uri="http://schemas.openxmlformats.org/presentationml/2006/ole">
            <p:oleObj spid="_x0000_s799758" name="Equation" r:id="rId7" imgW="2286000" imgH="939600" progId="Equation.DSMT4">
              <p:embed/>
            </p:oleObj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500034" y="1857364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Book Antiqua" pitchFamily="18" charset="0"/>
              </a:rPr>
              <a:t>귀무가설</a:t>
            </a:r>
            <a:r>
              <a:rPr lang="ko-KR" altLang="en-US" dirty="0" smtClean="0">
                <a:latin typeface="Book Antiqua" pitchFamily="18" charset="0"/>
              </a:rPr>
              <a:t>                         이 참이라는 가정 아래서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다음을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얻는다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 smtClean="0">
              <a:latin typeface="Book Antiqua" pitchFamily="18" charset="0"/>
            </a:endParaRPr>
          </a:p>
        </p:txBody>
      </p:sp>
      <p:graphicFrame>
        <p:nvGraphicFramePr>
          <p:cNvPr id="37" name="Object 12"/>
          <p:cNvGraphicFramePr>
            <a:graphicFrameLocks noChangeAspect="1"/>
          </p:cNvGraphicFramePr>
          <p:nvPr/>
        </p:nvGraphicFramePr>
        <p:xfrm>
          <a:off x="1507934" y="1884363"/>
          <a:ext cx="1462088" cy="341312"/>
        </p:xfrm>
        <a:graphic>
          <a:graphicData uri="http://schemas.openxmlformats.org/presentationml/2006/ole">
            <p:oleObj spid="_x0000_s799759" name="Equation" r:id="rId8" imgW="1015920" imgH="241200" progId="Equation.DSMT4">
              <p:embed/>
            </p:oleObj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500034" y="4845618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즉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smtClean="0">
                <a:latin typeface="Book Antiqua" pitchFamily="18" charset="0"/>
              </a:rPr>
              <a:t>검정통계량의 </a:t>
            </a:r>
            <a:r>
              <a:rPr lang="ko-KR" altLang="en-US" dirty="0" err="1" smtClean="0">
                <a:latin typeface="Book Antiqua" pitchFamily="18" charset="0"/>
              </a:rPr>
              <a:t>관찰값</a:t>
            </a:r>
            <a:r>
              <a:rPr lang="ko-KR" altLang="en-US" dirty="0" smtClean="0">
                <a:latin typeface="Book Antiqua" pitchFamily="18" charset="0"/>
              </a:rPr>
              <a:t>  </a:t>
            </a:r>
            <a:r>
              <a:rPr lang="en-US" altLang="ko-KR" i="1" dirty="0" smtClean="0">
                <a:latin typeface="Book Antiqua" pitchFamily="18" charset="0"/>
              </a:rPr>
              <a:t>f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en-US" altLang="ko-KR" i="1" dirty="0" smtClean="0">
                <a:latin typeface="Book Antiqua" pitchFamily="18" charset="0"/>
              </a:rPr>
              <a:t> &lt; f</a:t>
            </a:r>
            <a:r>
              <a:rPr lang="en-US" altLang="ko-KR" i="1" baseline="-25000" dirty="0" smtClean="0">
                <a:latin typeface="Book Antiqua" pitchFamily="18" charset="0"/>
              </a:rPr>
              <a:t>1-</a:t>
            </a:r>
            <a:r>
              <a:rPr lang="en-US" altLang="ko-KR" i="1" baseline="-25000" dirty="0" smtClean="0">
                <a:latin typeface="Symbol" pitchFamily="18" charset="2"/>
              </a:rPr>
              <a:t>a</a:t>
            </a:r>
            <a:r>
              <a:rPr lang="en-US" altLang="ko-KR" i="1" dirty="0" smtClean="0">
                <a:latin typeface="Book Antiqua" pitchFamily="18" charset="0"/>
              </a:rPr>
              <a:t>(n-1, m-1)</a:t>
            </a:r>
            <a:r>
              <a:rPr lang="ko-KR" altLang="en-US" dirty="0" smtClean="0">
                <a:latin typeface="Book Antiqua" pitchFamily="18" charset="0"/>
              </a:rPr>
              <a:t>이면 </a:t>
            </a:r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을 기각한다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 smtClean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243" name="Picture 2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571480"/>
            <a:ext cx="3648925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244" name="Picture 2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571480"/>
            <a:ext cx="3648925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9.4  </a:t>
            </a:r>
            <a:r>
              <a:rPr lang="en-US" altLang="ko-KR" dirty="0" smtClean="0">
                <a:solidFill>
                  <a:schemeClr val="tx1"/>
                </a:solidFill>
                <a:latin typeface="Symbol" pitchFamily="18" charset="2"/>
              </a:rPr>
              <a:t>c</a:t>
            </a:r>
            <a:r>
              <a:rPr lang="en-US" altLang="ko-KR" baseline="40000" dirty="0" smtClean="0">
                <a:solidFill>
                  <a:schemeClr val="tx1"/>
                </a:solidFill>
                <a:latin typeface="Book Antiqua" pitchFamily="18" charset="0"/>
              </a:rPr>
              <a:t>2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-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검정과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모분산의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 검정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143900" y="6111875"/>
            <a:ext cx="661628" cy="365125"/>
          </a:xfrm>
        </p:spPr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109</a:t>
            </a:fld>
            <a:endParaRPr lang="en-US" altLang="ko-KR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20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58135" y="571480"/>
            <a:ext cx="7314327" cy="2928958"/>
          </a:xfrm>
          <a:prstGeom prst="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1714480" y="3571876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의 채택</a:t>
            </a:r>
            <a:endParaRPr lang="ko-KR" altLang="en-US" dirty="0">
              <a:latin typeface="Book Antiqua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429256" y="3571876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의 기각</a:t>
            </a:r>
            <a:endParaRPr lang="ko-KR" altLang="en-US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9.1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가설검정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11</a:t>
            </a:fld>
            <a:endParaRPr lang="en-US" altLang="ko-KR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62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45104" y="650856"/>
            <a:ext cx="5048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3600" b="0">
                <a:solidFill>
                  <a:srgbClr val="FF00FF"/>
                </a:solidFill>
                <a:latin typeface="Book Antiqua" pitchFamily="18" charset="0"/>
              </a:rPr>
              <a:t>▶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821367" y="642918"/>
            <a:ext cx="7816877" cy="135732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ko-KR" altLang="en-US" sz="2400" b="1" dirty="0" err="1" smtClean="0">
                <a:solidFill>
                  <a:srgbClr val="FF0000"/>
                </a:solidFill>
                <a:latin typeface="Book Antiqua" pitchFamily="18" charset="0"/>
              </a:rPr>
              <a:t>하단측검정</a:t>
            </a:r>
            <a:r>
              <a:rPr lang="en-US" altLang="ko-KR" sz="2400" dirty="0" smtClean="0">
                <a:latin typeface="Book Antiqua" pitchFamily="18" charset="0"/>
              </a:rPr>
              <a:t>(</a:t>
            </a:r>
            <a:r>
              <a:rPr lang="en-US" sz="2400" dirty="0" smtClean="0">
                <a:latin typeface="Book Antiqua" pitchFamily="18" charset="0"/>
              </a:rPr>
              <a:t>one sided lower hypothesis</a:t>
            </a:r>
            <a:r>
              <a:rPr lang="en-US" altLang="ko-KR" sz="2400" dirty="0" smtClean="0">
                <a:latin typeface="Book Antiqua" pitchFamily="18" charset="0"/>
              </a:rPr>
              <a:t>)</a:t>
            </a:r>
            <a:r>
              <a:rPr lang="ko-KR" altLang="en-US" sz="2400" dirty="0" smtClean="0">
                <a:latin typeface="Book Antiqua" pitchFamily="18" charset="0"/>
              </a:rPr>
              <a:t>은 귀무가설 </a:t>
            </a:r>
            <a:endParaRPr lang="en-US" altLang="ko-KR" sz="2400" dirty="0" smtClean="0">
              <a:latin typeface="Book Antiqua" pitchFamily="18" charset="0"/>
            </a:endParaRPr>
          </a:p>
          <a:p>
            <a:r>
              <a:rPr lang="en-US" altLang="ko-KR" sz="2400" i="1" dirty="0" smtClean="0">
                <a:latin typeface="Book Antiqua" pitchFamily="18" charset="0"/>
              </a:rPr>
              <a:t>H</a:t>
            </a:r>
            <a:r>
              <a:rPr lang="en-US" altLang="ko-KR" sz="2400" i="1" baseline="-25000" dirty="0" smtClean="0">
                <a:latin typeface="Book Antiqua" pitchFamily="18" charset="0"/>
              </a:rPr>
              <a:t>0</a:t>
            </a:r>
            <a:r>
              <a:rPr lang="en-US" altLang="ko-KR" sz="2400" i="1" dirty="0" smtClean="0">
                <a:latin typeface="Book Antiqua" pitchFamily="18" charset="0"/>
              </a:rPr>
              <a:t> </a:t>
            </a:r>
            <a:r>
              <a:rPr lang="en-US" altLang="ko-KR" sz="2400" dirty="0" smtClean="0">
                <a:latin typeface="Book Antiqua" pitchFamily="18" charset="0"/>
              </a:rPr>
              <a:t>:</a:t>
            </a:r>
            <a:r>
              <a:rPr lang="en-US" altLang="ko-KR" sz="2400" i="1" dirty="0" smtClean="0">
                <a:latin typeface="Book Antiqua" pitchFamily="18" charset="0"/>
              </a:rPr>
              <a:t> </a:t>
            </a:r>
            <a:r>
              <a:rPr lang="en-US" altLang="ko-KR" sz="2400" i="1" dirty="0" smtClean="0">
                <a:latin typeface="Symbol" pitchFamily="18" charset="2"/>
              </a:rPr>
              <a:t>q</a:t>
            </a:r>
            <a:r>
              <a:rPr lang="en-US" altLang="ko-KR" sz="2400" i="1" dirty="0" smtClean="0">
                <a:latin typeface="Book Antiqua" pitchFamily="18" charset="0"/>
              </a:rPr>
              <a:t>  </a:t>
            </a:r>
            <a:r>
              <a:rPr lang="en-US" altLang="ko-KR" sz="2400" dirty="0" smtClean="0">
                <a:latin typeface="Book Antiqua" pitchFamily="18" charset="0"/>
                <a:ea typeface="바탕"/>
              </a:rPr>
              <a:t>≥</a:t>
            </a:r>
            <a:r>
              <a:rPr lang="en-US" altLang="ko-KR" sz="2400" i="1" dirty="0" smtClean="0">
                <a:latin typeface="Book Antiqua" pitchFamily="18" charset="0"/>
              </a:rPr>
              <a:t> </a:t>
            </a:r>
            <a:r>
              <a:rPr lang="en-US" altLang="ko-KR" sz="2400" i="1" dirty="0" smtClean="0">
                <a:latin typeface="Symbol" pitchFamily="18" charset="2"/>
              </a:rPr>
              <a:t>q</a:t>
            </a:r>
            <a:r>
              <a:rPr lang="en-US" altLang="ko-KR" sz="2400" i="1" baseline="-25000" dirty="0" smtClean="0">
                <a:latin typeface="Book Antiqua" pitchFamily="18" charset="0"/>
              </a:rPr>
              <a:t>0</a:t>
            </a:r>
            <a:r>
              <a:rPr lang="ko-KR" altLang="en-US" sz="2400" dirty="0" smtClean="0">
                <a:latin typeface="Book Antiqua" pitchFamily="18" charset="0"/>
              </a:rPr>
              <a:t>에 대하여 대립가설 </a:t>
            </a:r>
            <a:r>
              <a:rPr lang="en-US" altLang="ko-KR" sz="2400" i="1" dirty="0" smtClean="0">
                <a:latin typeface="Book Antiqua" pitchFamily="18" charset="0"/>
              </a:rPr>
              <a:t>H</a:t>
            </a:r>
            <a:r>
              <a:rPr lang="en-US" altLang="ko-KR" sz="2400" i="1" baseline="-25000" dirty="0" smtClean="0">
                <a:latin typeface="Book Antiqua" pitchFamily="18" charset="0"/>
              </a:rPr>
              <a:t>1</a:t>
            </a:r>
            <a:r>
              <a:rPr lang="en-US" altLang="ko-KR" sz="2400" i="1" dirty="0" smtClean="0">
                <a:latin typeface="Book Antiqua" pitchFamily="18" charset="0"/>
              </a:rPr>
              <a:t> </a:t>
            </a:r>
            <a:r>
              <a:rPr lang="en-US" altLang="ko-KR" sz="2400" dirty="0" smtClean="0">
                <a:latin typeface="Book Antiqua" pitchFamily="18" charset="0"/>
              </a:rPr>
              <a:t>: </a:t>
            </a:r>
            <a:r>
              <a:rPr lang="en-US" altLang="ko-KR" sz="2400" i="1" dirty="0" smtClean="0">
                <a:latin typeface="Symbol" pitchFamily="18" charset="2"/>
              </a:rPr>
              <a:t>q</a:t>
            </a:r>
            <a:r>
              <a:rPr lang="en-US" altLang="ko-KR" sz="2400" i="1" dirty="0" smtClean="0">
                <a:latin typeface="Book Antiqua" pitchFamily="18" charset="0"/>
              </a:rPr>
              <a:t> </a:t>
            </a:r>
            <a:r>
              <a:rPr lang="en-US" altLang="ko-KR" sz="2400" i="1" dirty="0" smtClean="0">
                <a:latin typeface="Book Antiqua" pitchFamily="18" charset="0"/>
                <a:ea typeface="바탕"/>
              </a:rPr>
              <a:t> </a:t>
            </a:r>
            <a:r>
              <a:rPr lang="en-US" altLang="ko-KR" sz="2400" dirty="0" smtClean="0">
                <a:latin typeface="Book Antiqua" pitchFamily="18" charset="0"/>
                <a:ea typeface="바탕"/>
              </a:rPr>
              <a:t>&lt;</a:t>
            </a:r>
            <a:r>
              <a:rPr lang="en-US" altLang="ko-KR" sz="2400" i="1" dirty="0" smtClean="0">
                <a:latin typeface="Book Antiqua" pitchFamily="18" charset="0"/>
              </a:rPr>
              <a:t> </a:t>
            </a:r>
            <a:r>
              <a:rPr lang="en-US" altLang="ko-KR" sz="2400" i="1" dirty="0" smtClean="0">
                <a:latin typeface="Symbol" pitchFamily="18" charset="2"/>
              </a:rPr>
              <a:t>q</a:t>
            </a:r>
            <a:r>
              <a:rPr lang="en-US" altLang="ko-KR" sz="2400" i="1" baseline="-25000" dirty="0" smtClean="0">
                <a:latin typeface="Book Antiqua" pitchFamily="18" charset="0"/>
              </a:rPr>
              <a:t>0</a:t>
            </a:r>
            <a:r>
              <a:rPr lang="ko-KR" altLang="en-US" sz="2400" dirty="0" smtClean="0">
                <a:latin typeface="Book Antiqua" pitchFamily="18" charset="0"/>
              </a:rPr>
              <a:t>으로 구성되는 </a:t>
            </a:r>
            <a:endParaRPr lang="en-US" altLang="ko-KR" sz="2400" dirty="0" smtClean="0">
              <a:latin typeface="Book Antiqua" pitchFamily="18" charset="0"/>
            </a:endParaRPr>
          </a:p>
          <a:p>
            <a:r>
              <a:rPr lang="ko-KR" altLang="en-US" sz="2400" dirty="0" smtClean="0">
                <a:latin typeface="Book Antiqua" pitchFamily="18" charset="0"/>
              </a:rPr>
              <a:t>검정 방법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0034" y="2428868"/>
            <a:ext cx="80010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Book Antiqua" pitchFamily="18" charset="0"/>
              </a:rPr>
              <a:t>[Note]</a:t>
            </a:r>
            <a:endParaRPr lang="en-US" altLang="ko-KR" dirty="0" smtClean="0">
              <a:latin typeface="Book Antiqua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ko-KR" altLang="en-US" dirty="0" smtClean="0">
                <a:latin typeface="Book Antiqua" pitchFamily="18" charset="0"/>
              </a:rPr>
              <a:t> 유의수준을 </a:t>
            </a:r>
            <a:r>
              <a:rPr lang="en-US" altLang="ko-KR" i="1" dirty="0" smtClean="0">
                <a:latin typeface="Symbol" pitchFamily="18" charset="2"/>
              </a:rPr>
              <a:t>a</a:t>
            </a:r>
            <a:r>
              <a:rPr lang="ko-KR" altLang="en-US" dirty="0" smtClean="0">
                <a:latin typeface="Book Antiqua" pitchFamily="18" charset="0"/>
              </a:rPr>
              <a:t>라 하면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smtClean="0">
                <a:latin typeface="Book Antiqua" pitchFamily="18" charset="0"/>
              </a:rPr>
              <a:t>아래쪽 꼬리확률이 각각 </a:t>
            </a:r>
            <a:r>
              <a:rPr lang="en-US" altLang="ko-KR" i="1" dirty="0" smtClean="0">
                <a:latin typeface="Symbol" pitchFamily="18" charset="2"/>
              </a:rPr>
              <a:t>a</a:t>
            </a:r>
            <a:r>
              <a:rPr lang="ko-KR" altLang="en-US" dirty="0" smtClean="0">
                <a:latin typeface="Book Antiqua" pitchFamily="18" charset="0"/>
              </a:rPr>
              <a:t>가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되는 </a:t>
            </a:r>
            <a:r>
              <a:rPr lang="ko-KR" altLang="en-US" dirty="0" err="1" smtClean="0">
                <a:latin typeface="Book Antiqua" pitchFamily="18" charset="0"/>
              </a:rPr>
              <a:t>임계값에</a:t>
            </a:r>
            <a:r>
              <a:rPr lang="ko-KR" altLang="en-US" dirty="0" smtClean="0">
                <a:latin typeface="Book Antiqua" pitchFamily="18" charset="0"/>
              </a:rPr>
              <a:t>  의해 두 영역으로 분리된다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pPr>
              <a:buFont typeface="Wingdings" pitchFamily="2" charset="2"/>
              <a:buChar char="l"/>
            </a:pPr>
            <a:endParaRPr lang="ko-KR" altLang="en-US" dirty="0" smtClean="0">
              <a:latin typeface="Book Antiqua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ko-KR" altLang="en-US" dirty="0" smtClean="0">
                <a:latin typeface="Book Antiqua" pitchFamily="18" charset="0"/>
              </a:rPr>
              <a:t> 아래쪽 꼬리부분은 </a:t>
            </a:r>
            <a:r>
              <a:rPr lang="ko-KR" altLang="en-US" dirty="0" err="1" smtClean="0">
                <a:latin typeface="Book Antiqua" pitchFamily="18" charset="0"/>
              </a:rPr>
              <a:t>귀무가설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을 기각시키는 기각역이고 위쪽 부분은 </a:t>
            </a:r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을 기각시키지 못하는 채택역이다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pPr>
              <a:buFont typeface="Wingdings" pitchFamily="2" charset="2"/>
              <a:buChar char="l"/>
            </a:pPr>
            <a:endParaRPr lang="en-US" altLang="ko-KR" dirty="0" smtClean="0">
              <a:latin typeface="Book Antiqua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ko-KR" altLang="en-US" dirty="0" smtClean="0">
                <a:latin typeface="Book Antiqua" pitchFamily="18" charset="0"/>
              </a:rPr>
              <a:t> 검정통계량의 </a:t>
            </a:r>
            <a:r>
              <a:rPr lang="ko-KR" altLang="en-US" dirty="0" err="1" smtClean="0">
                <a:latin typeface="Book Antiqua" pitchFamily="18" charset="0"/>
              </a:rPr>
              <a:t>관찰값</a:t>
            </a:r>
            <a:r>
              <a:rPr lang="ko-KR" altLang="en-US" dirty="0" smtClean="0">
                <a:latin typeface="Book Antiqua" pitchFamily="18" charset="0"/>
              </a:rPr>
              <a:t>     가 </a:t>
            </a:r>
            <a:r>
              <a:rPr lang="ko-KR" altLang="en-US" dirty="0" err="1" smtClean="0">
                <a:latin typeface="Book Antiqua" pitchFamily="18" charset="0"/>
              </a:rPr>
              <a:t>기각역</a:t>
            </a:r>
            <a:r>
              <a:rPr lang="ko-KR" altLang="en-US" dirty="0" smtClean="0">
                <a:latin typeface="Book Antiqua" pitchFamily="18" charset="0"/>
              </a:rPr>
              <a:t> 안에 놓이면 </a:t>
            </a:r>
            <a:r>
              <a:rPr lang="ko-KR" altLang="en-US" dirty="0" err="1" smtClean="0">
                <a:latin typeface="Book Antiqua" pitchFamily="18" charset="0"/>
              </a:rPr>
              <a:t>귀무가설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을 기각시키고 채택역 안에 놓이면 </a:t>
            </a:r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을 기각시키지 않는다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>
              <a:latin typeface="Book Antiqua" pitchFamily="18" charset="0"/>
            </a:endParaRPr>
          </a:p>
        </p:txBody>
      </p:sp>
      <p:graphicFrame>
        <p:nvGraphicFramePr>
          <p:cNvPr id="882693" name="Object 5"/>
          <p:cNvGraphicFramePr>
            <a:graphicFrameLocks noChangeAspect="1"/>
          </p:cNvGraphicFramePr>
          <p:nvPr/>
        </p:nvGraphicFramePr>
        <p:xfrm>
          <a:off x="3024927" y="4367968"/>
          <a:ext cx="200025" cy="303212"/>
        </p:xfrm>
        <a:graphic>
          <a:graphicData uri="http://schemas.openxmlformats.org/presentationml/2006/ole">
            <p:oleObj spid="_x0000_s886786" name="Equation" r:id="rId4" imgW="139680" imgH="215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9.4  </a:t>
            </a:r>
            <a:r>
              <a:rPr lang="en-US" altLang="ko-KR" dirty="0" smtClean="0">
                <a:solidFill>
                  <a:schemeClr val="tx1"/>
                </a:solidFill>
                <a:latin typeface="Symbol" pitchFamily="18" charset="2"/>
              </a:rPr>
              <a:t>c</a:t>
            </a:r>
            <a:r>
              <a:rPr lang="en-US" altLang="ko-KR" baseline="40000" dirty="0" smtClean="0">
                <a:solidFill>
                  <a:schemeClr val="tx1"/>
                </a:solidFill>
                <a:latin typeface="Book Antiqua" pitchFamily="18" charset="0"/>
              </a:rPr>
              <a:t>2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-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검정과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모분산의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 검정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072462" y="6111875"/>
            <a:ext cx="733066" cy="365125"/>
          </a:xfrm>
        </p:spPr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110</a:t>
            </a:fld>
            <a:endParaRPr lang="en-US" altLang="ko-KR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31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22842" y="571480"/>
            <a:ext cx="7663934" cy="258532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5]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식물학자가 두 지역에 서식하고 있는 어떤 종류의 식물 줄기에 대한 굵기를 측정한 결과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다음과 같은 결과를 얻었다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단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단위는 ㎜이고 굵기는 정규분포에 따른다고 한다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 B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지역에 서식하는 식물 줄기의 굵기에 대한 분산이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A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지역 식물 줄기의 굵기에 대한 분산보다 큰지 유의수준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5%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에서 검정하라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 </a:t>
            </a:r>
          </a:p>
          <a:p>
            <a:endParaRPr lang="en-US" altLang="ko-KR" dirty="0" smtClean="0">
              <a:solidFill>
                <a:schemeClr val="accent1"/>
              </a:solidFill>
              <a:latin typeface="Book Antiqua" pitchFamily="18" charset="0"/>
            </a:endParaRPr>
          </a:p>
          <a:p>
            <a:endParaRPr lang="en-US" altLang="ko-KR" dirty="0" smtClean="0">
              <a:solidFill>
                <a:schemeClr val="accent1"/>
              </a:solidFill>
              <a:latin typeface="Book Antiqua" pitchFamily="18" charset="0"/>
            </a:endParaRPr>
          </a:p>
          <a:p>
            <a:endParaRPr lang="en-US" altLang="ko-KR" dirty="0" smtClean="0">
              <a:solidFill>
                <a:schemeClr val="accent1"/>
              </a:solidFill>
              <a:latin typeface="Book Antiqua" pitchFamily="18" charset="0"/>
            </a:endParaRPr>
          </a:p>
          <a:p>
            <a:endParaRPr lang="en-US" altLang="ko-KR" dirty="0">
              <a:solidFill>
                <a:schemeClr val="accent1"/>
              </a:solidFill>
              <a:latin typeface="Book Antiqua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92020" y="3296291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0034" y="3683691"/>
            <a:ext cx="80010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  <a:ea typeface="+mn-ea"/>
              </a:rPr>
              <a:t>① </a:t>
            </a:r>
            <a:r>
              <a:rPr lang="en-US" altLang="ko-KR" dirty="0" smtClean="0"/>
              <a:t>A </a:t>
            </a:r>
            <a:r>
              <a:rPr lang="ko-KR" altLang="en-US" dirty="0" smtClean="0"/>
              <a:t>지역과 </a:t>
            </a:r>
            <a:r>
              <a:rPr lang="en-US" altLang="ko-KR" dirty="0" smtClean="0"/>
              <a:t>B </a:t>
            </a:r>
            <a:r>
              <a:rPr lang="ko-KR" altLang="en-US" dirty="0" smtClean="0"/>
              <a:t>지역에서 서식하는 식물 줄기의 굵기에 대한 분산을 각각</a:t>
            </a:r>
          </a:p>
          <a:p>
            <a:r>
              <a:rPr lang="ko-KR" altLang="en-US" dirty="0" smtClean="0">
                <a:latin typeface="Book Antiqua" pitchFamily="18" charset="0"/>
                <a:ea typeface="+mn-ea"/>
              </a:rPr>
              <a:t>이라 하면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,              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임을 보이고자 한다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. 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따라서 </a:t>
            </a:r>
            <a:r>
              <a:rPr lang="ko-KR" altLang="en-US" dirty="0" err="1" smtClean="0">
                <a:latin typeface="Book Antiqua" pitchFamily="18" charset="0"/>
              </a:rPr>
              <a:t>귀무가설</a:t>
            </a:r>
            <a:r>
              <a:rPr lang="ko-KR" altLang="en-US" dirty="0" smtClean="0">
                <a:latin typeface="Book Antiqua" pitchFamily="18" charset="0"/>
              </a:rPr>
              <a:t>                          과 대립가설                            </a:t>
            </a:r>
            <a:r>
              <a:rPr lang="en-US" altLang="ko-KR" dirty="0" smtClean="0">
                <a:latin typeface="Book Antiqua" pitchFamily="18" charset="0"/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  <a:latin typeface="Book Antiqua" pitchFamily="18" charset="0"/>
              </a:rPr>
              <a:t>주장</a:t>
            </a:r>
            <a:r>
              <a:rPr lang="en-US" altLang="ko-KR" dirty="0" smtClean="0">
                <a:latin typeface="Book Antiqua" pitchFamily="18" charset="0"/>
              </a:rPr>
              <a:t>)</a:t>
            </a:r>
            <a:r>
              <a:rPr lang="ko-KR" altLang="en-US" dirty="0" smtClean="0">
                <a:latin typeface="Book Antiqua" pitchFamily="18" charset="0"/>
              </a:rPr>
              <a:t>을 설정한다</a:t>
            </a:r>
            <a:r>
              <a:rPr lang="en-US" altLang="ko-KR" dirty="0" smtClean="0">
                <a:latin typeface="Book Antiqua" pitchFamily="18" charset="0"/>
              </a:rPr>
              <a:t>. </a:t>
            </a:r>
          </a:p>
          <a:p>
            <a:r>
              <a:rPr lang="ko-KR" altLang="en-US" dirty="0" smtClean="0">
                <a:latin typeface="Book Antiqua" pitchFamily="18" charset="0"/>
              </a:rPr>
              <a:t>② </a:t>
            </a:r>
            <a:r>
              <a:rPr lang="en-US" altLang="ko-KR" i="1" dirty="0" smtClean="0">
                <a:latin typeface="Book Antiqua" pitchFamily="18" charset="0"/>
              </a:rPr>
              <a:t>n = 11, m = 13</a:t>
            </a:r>
            <a:r>
              <a:rPr lang="ko-KR" altLang="en-US" dirty="0" smtClean="0">
                <a:latin typeface="Book Antiqua" pitchFamily="18" charset="0"/>
              </a:rPr>
              <a:t>이므로 검정통계량과 확률분포는 다음과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endParaRPr lang="en-US" altLang="ko-KR" dirty="0" smtClean="0">
              <a:latin typeface="Book Antiqua" pitchFamily="18" charset="0"/>
            </a:endParaRPr>
          </a:p>
          <a:p>
            <a:endParaRPr lang="en-US" altLang="ko-KR" dirty="0" smtClean="0">
              <a:latin typeface="Book Antiqua" pitchFamily="18" charset="0"/>
            </a:endParaRPr>
          </a:p>
          <a:p>
            <a:endParaRPr lang="en-US" altLang="ko-KR" dirty="0" smtClean="0">
              <a:latin typeface="Book Antiqua" pitchFamily="18" charset="0"/>
            </a:endParaRPr>
          </a:p>
          <a:p>
            <a:r>
              <a:rPr lang="en-US" altLang="ko-KR" dirty="0" smtClean="0">
                <a:latin typeface="Book Antiqua" pitchFamily="18" charset="0"/>
              </a:rPr>
              <a:t>③ </a:t>
            </a:r>
            <a:r>
              <a:rPr lang="ko-KR" altLang="en-US" dirty="0" smtClean="0">
                <a:latin typeface="Book Antiqua" pitchFamily="18" charset="0"/>
              </a:rPr>
              <a:t>유의수준 </a:t>
            </a:r>
            <a:r>
              <a:rPr lang="en-US" altLang="ko-KR" dirty="0" smtClean="0">
                <a:latin typeface="Book Antiqua" pitchFamily="18" charset="0"/>
              </a:rPr>
              <a:t>5%</a:t>
            </a:r>
            <a:r>
              <a:rPr lang="ko-KR" altLang="en-US" dirty="0" smtClean="0">
                <a:latin typeface="Book Antiqua" pitchFamily="18" charset="0"/>
              </a:rPr>
              <a:t>에서 하단측검정이므로 기각역은 다음과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en-US" altLang="ko-KR" dirty="0">
              <a:latin typeface="Book Antiqua" pitchFamily="18" charset="0"/>
            </a:endParaRPr>
          </a:p>
        </p:txBody>
      </p:sp>
      <p:graphicFrame>
        <p:nvGraphicFramePr>
          <p:cNvPr id="1050633" name="Object 9"/>
          <p:cNvGraphicFramePr>
            <a:graphicFrameLocks noChangeAspect="1"/>
          </p:cNvGraphicFramePr>
          <p:nvPr/>
        </p:nvGraphicFramePr>
        <p:xfrm>
          <a:off x="3205163" y="4875213"/>
          <a:ext cx="1651000" cy="625475"/>
        </p:xfrm>
        <a:graphic>
          <a:graphicData uri="http://schemas.openxmlformats.org/presentationml/2006/ole">
            <p:oleObj spid="_x0000_s1057794" name="Equation" r:id="rId5" imgW="1180800" imgH="457200" progId="Equation.DSMT4">
              <p:embed/>
            </p:oleObj>
          </a:graphicData>
        </a:graphic>
      </p:graphicFrame>
      <p:graphicFrame>
        <p:nvGraphicFramePr>
          <p:cNvPr id="1055748" name="Object 4"/>
          <p:cNvGraphicFramePr>
            <a:graphicFrameLocks noChangeAspect="1"/>
          </p:cNvGraphicFramePr>
          <p:nvPr/>
        </p:nvGraphicFramePr>
        <p:xfrm>
          <a:off x="1142976" y="4286256"/>
          <a:ext cx="1462088" cy="341312"/>
        </p:xfrm>
        <a:graphic>
          <a:graphicData uri="http://schemas.openxmlformats.org/presentationml/2006/ole">
            <p:oleObj spid="_x0000_s1057795" name="Equation" r:id="rId6" imgW="1015920" imgH="241200" progId="Equation.DSMT4">
              <p:embed/>
            </p:oleObj>
          </a:graphicData>
        </a:graphic>
      </p:graphicFrame>
      <p:graphicFrame>
        <p:nvGraphicFramePr>
          <p:cNvPr id="1055749" name="Object 5"/>
          <p:cNvGraphicFramePr>
            <a:graphicFrameLocks noChangeAspect="1"/>
          </p:cNvGraphicFramePr>
          <p:nvPr/>
        </p:nvGraphicFramePr>
        <p:xfrm>
          <a:off x="6132444" y="3995834"/>
          <a:ext cx="1460500" cy="341312"/>
        </p:xfrm>
        <a:graphic>
          <a:graphicData uri="http://schemas.openxmlformats.org/presentationml/2006/ole">
            <p:oleObj spid="_x0000_s1057796" name="Equation" r:id="rId7" imgW="1015920" imgH="241200" progId="Equation.DSMT4">
              <p:embed/>
            </p:oleObj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714348" y="2143116"/>
          <a:ext cx="74295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694"/>
                <a:gridCol w="482570"/>
                <a:gridCol w="501523"/>
                <a:gridCol w="501523"/>
                <a:gridCol w="501523"/>
                <a:gridCol w="501523"/>
                <a:gridCol w="501523"/>
                <a:gridCol w="501523"/>
                <a:gridCol w="501523"/>
                <a:gridCol w="501523"/>
                <a:gridCol w="501523"/>
                <a:gridCol w="501523"/>
                <a:gridCol w="501523"/>
                <a:gridCol w="50152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A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지역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0.8</a:t>
                      </a:r>
                      <a:endParaRPr lang="ko-KR" altLang="en-US" sz="1600" i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1.8</a:t>
                      </a:r>
                      <a:endParaRPr lang="ko-KR" altLang="en-US" sz="1600" i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1.0</a:t>
                      </a:r>
                      <a:endParaRPr lang="ko-KR" altLang="en-US" sz="1600" i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0.1</a:t>
                      </a:r>
                      <a:endParaRPr lang="ko-KR" altLang="en-US" sz="1600" i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0.9</a:t>
                      </a:r>
                      <a:endParaRPr lang="ko-KR" altLang="en-US" sz="1600" i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1.7</a:t>
                      </a:r>
                      <a:endParaRPr lang="ko-KR" altLang="en-US" sz="1600" i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i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1.4</a:t>
                      </a:r>
                      <a:endParaRPr lang="ko-KR" altLang="en-US" sz="1600" i="1" dirty="0" smtClean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1.0</a:t>
                      </a:r>
                      <a:endParaRPr lang="ko-KR" altLang="en-US" sz="1600" i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0.9</a:t>
                      </a:r>
                      <a:endParaRPr lang="ko-KR" altLang="en-US" sz="1600" i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1.2</a:t>
                      </a:r>
                      <a:endParaRPr lang="ko-KR" altLang="en-US" sz="1600" i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0.5</a:t>
                      </a:r>
                      <a:endParaRPr lang="ko-KR" altLang="en-US" sz="1600" i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i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i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B</a:t>
                      </a:r>
                      <a:r>
                        <a:rPr lang="ko-KR" altLang="en-US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지역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1.0</a:t>
                      </a:r>
                      <a:endParaRPr lang="ko-KR" altLang="en-US" sz="1600" b="1" i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0.8</a:t>
                      </a:r>
                      <a:endParaRPr lang="ko-KR" altLang="en-US" sz="1600" b="1" i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1.6</a:t>
                      </a:r>
                      <a:endParaRPr lang="ko-KR" altLang="en-US" sz="1600" b="1" i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2.6</a:t>
                      </a:r>
                      <a:endParaRPr lang="ko-KR" altLang="en-US" sz="1600" b="1" i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1.3</a:t>
                      </a:r>
                      <a:endParaRPr lang="ko-KR" altLang="en-US" sz="1600" b="1" i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1.1</a:t>
                      </a:r>
                      <a:endParaRPr lang="ko-KR" altLang="en-US" sz="1600" b="1" i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2.4</a:t>
                      </a:r>
                      <a:endParaRPr lang="ko-KR" altLang="en-US" sz="1600" b="1" i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1.8</a:t>
                      </a:r>
                      <a:endParaRPr lang="ko-KR" altLang="en-US" sz="1600" b="1" i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2.5</a:t>
                      </a:r>
                      <a:endParaRPr lang="ko-KR" altLang="en-US" sz="1600" b="1" i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1.4</a:t>
                      </a:r>
                      <a:endParaRPr lang="ko-KR" altLang="en-US" sz="1600" b="1" i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1.9</a:t>
                      </a:r>
                      <a:endParaRPr lang="ko-KR" altLang="en-US" sz="1600" b="1" i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2.0</a:t>
                      </a:r>
                      <a:endParaRPr lang="ko-KR" altLang="en-US" sz="1600" b="1" i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1.2</a:t>
                      </a:r>
                      <a:endParaRPr lang="ko-KR" altLang="en-US" sz="1600" b="1" i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57798" name="Object 6"/>
          <p:cNvGraphicFramePr>
            <a:graphicFrameLocks noChangeAspect="1"/>
          </p:cNvGraphicFramePr>
          <p:nvPr/>
        </p:nvGraphicFramePr>
        <p:xfrm>
          <a:off x="7915303" y="3699807"/>
          <a:ext cx="657225" cy="341313"/>
        </p:xfrm>
        <a:graphic>
          <a:graphicData uri="http://schemas.openxmlformats.org/presentationml/2006/ole">
            <p:oleObj spid="_x0000_s1057798" name="Equation" r:id="rId8" imgW="457200" imgH="241200" progId="Equation.DSMT4">
              <p:embed/>
            </p:oleObj>
          </a:graphicData>
        </a:graphic>
      </p:graphicFrame>
      <p:graphicFrame>
        <p:nvGraphicFramePr>
          <p:cNvPr id="1057799" name="Object 7"/>
          <p:cNvGraphicFramePr>
            <a:graphicFrameLocks noChangeAspect="1"/>
          </p:cNvGraphicFramePr>
          <p:nvPr/>
        </p:nvGraphicFramePr>
        <p:xfrm>
          <a:off x="1643042" y="3944943"/>
          <a:ext cx="750887" cy="341313"/>
        </p:xfrm>
        <a:graphic>
          <a:graphicData uri="http://schemas.openxmlformats.org/presentationml/2006/ole">
            <p:oleObj spid="_x0000_s1057799" name="Equation" r:id="rId9" imgW="520560" imgH="241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9.4  </a:t>
            </a:r>
            <a:r>
              <a:rPr lang="en-US" altLang="ko-KR" dirty="0" smtClean="0">
                <a:solidFill>
                  <a:schemeClr val="tx1"/>
                </a:solidFill>
                <a:latin typeface="Symbol" pitchFamily="18" charset="2"/>
              </a:rPr>
              <a:t>c</a:t>
            </a:r>
            <a:r>
              <a:rPr lang="en-US" altLang="ko-KR" baseline="40000" dirty="0" smtClean="0">
                <a:solidFill>
                  <a:schemeClr val="tx1"/>
                </a:solidFill>
                <a:latin typeface="Book Antiqua" pitchFamily="18" charset="0"/>
              </a:rPr>
              <a:t>2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-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검정과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모분산의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 검정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072462" y="6111875"/>
            <a:ext cx="733066" cy="365125"/>
          </a:xfrm>
        </p:spPr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111</a:t>
            </a:fld>
            <a:endParaRPr lang="en-US" altLang="ko-KR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31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0034" y="1423826"/>
            <a:ext cx="8001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④                               이므로 검정통계량의 관찰값은 </a:t>
            </a:r>
            <a:r>
              <a:rPr lang="en-US" altLang="ko-KR" i="1" dirty="0" smtClean="0">
                <a:latin typeface="Book Antiqua" pitchFamily="18" charset="0"/>
              </a:rPr>
              <a:t>f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en-US" altLang="ko-KR" i="1" dirty="0" smtClean="0">
                <a:latin typeface="Book Antiqua" pitchFamily="18" charset="0"/>
              </a:rPr>
              <a:t> = 0.24/0.35 = 0.686</a:t>
            </a:r>
            <a:r>
              <a:rPr lang="ko-KR" altLang="en-US" dirty="0" smtClean="0">
                <a:latin typeface="Book Antiqua" pitchFamily="18" charset="0"/>
              </a:rPr>
              <a:t>이다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r>
              <a:rPr lang="en-US" altLang="ko-KR" dirty="0" smtClean="0">
                <a:latin typeface="Book Antiqua" pitchFamily="18" charset="0"/>
              </a:rPr>
              <a:t>⑤ </a:t>
            </a:r>
            <a:r>
              <a:rPr lang="ko-KR" altLang="en-US" dirty="0" smtClean="0">
                <a:latin typeface="Book Antiqua" pitchFamily="18" charset="0"/>
              </a:rPr>
              <a:t>이 관찰값</a:t>
            </a:r>
            <a:r>
              <a:rPr lang="en-US" altLang="ko-KR" i="1" dirty="0" smtClean="0">
                <a:latin typeface="Book Antiqua" pitchFamily="18" charset="0"/>
              </a:rPr>
              <a:t> f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en-US" altLang="ko-KR" i="1" dirty="0" smtClean="0">
                <a:latin typeface="Book Antiqua" pitchFamily="18" charset="0"/>
              </a:rPr>
              <a:t> = 0.686</a:t>
            </a:r>
            <a:r>
              <a:rPr lang="ko-KR" altLang="en-US" dirty="0" smtClean="0">
                <a:latin typeface="Book Antiqua" pitchFamily="18" charset="0"/>
              </a:rPr>
              <a:t>은 기각역 안에 놓이지 않으므로 유의수준 </a:t>
            </a:r>
            <a:r>
              <a:rPr lang="en-US" altLang="ko-KR" dirty="0" smtClean="0">
                <a:latin typeface="Book Antiqua" pitchFamily="18" charset="0"/>
              </a:rPr>
              <a:t>5%</a:t>
            </a:r>
            <a:r>
              <a:rPr lang="ko-KR" altLang="en-US" dirty="0" smtClean="0">
                <a:latin typeface="Book Antiqua" pitchFamily="18" charset="0"/>
              </a:rPr>
              <a:t>에서 귀무가설을 기각할 수 없다</a:t>
            </a:r>
            <a:r>
              <a:rPr lang="en-US" altLang="ko-KR" dirty="0" smtClean="0">
                <a:latin typeface="Book Antiqua" pitchFamily="18" charset="0"/>
              </a:rPr>
              <a:t>. 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즉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, B 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지역에 서식하는 식물 줄기의 굵기에 대한 분산이 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A 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지역 식물 줄기의 굵기에 대한 분산보다 크다고 할 수 없다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.</a:t>
            </a:r>
            <a:endParaRPr lang="en-US" altLang="ko-KR" dirty="0">
              <a:latin typeface="Book Antiqua" pitchFamily="18" charset="0"/>
              <a:ea typeface="+mn-ea"/>
            </a:endParaRPr>
          </a:p>
        </p:txBody>
      </p:sp>
      <p:graphicFrame>
        <p:nvGraphicFramePr>
          <p:cNvPr id="1058818" name="Object 2"/>
          <p:cNvGraphicFramePr>
            <a:graphicFrameLocks noChangeAspect="1"/>
          </p:cNvGraphicFramePr>
          <p:nvPr/>
        </p:nvGraphicFramePr>
        <p:xfrm>
          <a:off x="2436813" y="642918"/>
          <a:ext cx="4160837" cy="612775"/>
        </p:xfrm>
        <a:graphic>
          <a:graphicData uri="http://schemas.openxmlformats.org/presentationml/2006/ole">
            <p:oleObj spid="_x0000_s1058818" name="Equation" r:id="rId5" imgW="2895480" imgH="431640" progId="Equation.DSMT4">
              <p:embed/>
            </p:oleObj>
          </a:graphicData>
        </a:graphic>
      </p:graphicFrame>
      <p:graphicFrame>
        <p:nvGraphicFramePr>
          <p:cNvPr id="1058819" name="Object 3"/>
          <p:cNvGraphicFramePr>
            <a:graphicFrameLocks noChangeAspect="1"/>
          </p:cNvGraphicFramePr>
          <p:nvPr/>
        </p:nvGraphicFramePr>
        <p:xfrm>
          <a:off x="897840" y="1439010"/>
          <a:ext cx="1736725" cy="341313"/>
        </p:xfrm>
        <a:graphic>
          <a:graphicData uri="http://schemas.openxmlformats.org/presentationml/2006/ole">
            <p:oleObj spid="_x0000_s1058819" name="Equation" r:id="rId6" imgW="1206360" imgH="241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57422" y="2714620"/>
            <a:ext cx="45005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spc="200" dirty="0" smtClean="0">
                <a:ln w="29210">
                  <a:solidFill>
                    <a:schemeClr val="accent3">
                      <a:tint val="10000"/>
                    </a:schemeClr>
                  </a:solidFill>
                </a:ln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The End</a:t>
            </a:r>
            <a:endParaRPr lang="ko-KR" altLang="en-US" sz="8000" b="1" spc="200" dirty="0">
              <a:ln w="29210">
                <a:solidFill>
                  <a:schemeClr val="accent3">
                    <a:tint val="10000"/>
                  </a:schemeClr>
                </a:solidFill>
              </a:ln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78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0102" y="601822"/>
            <a:ext cx="4051898" cy="2898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8781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1999" y="571481"/>
            <a:ext cx="4214843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9.1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가설검정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12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31" name="Picture 1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20582" y="581274"/>
            <a:ext cx="8266260" cy="2928958"/>
          </a:xfrm>
          <a:prstGeom prst="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642908" y="4344370"/>
          <a:ext cx="7715304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826"/>
                <a:gridCol w="1928826"/>
                <a:gridCol w="1928826"/>
                <a:gridCol w="192882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구분</a:t>
                      </a:r>
                      <a:endParaRPr lang="ko-KR" altLang="en-US" sz="2000" dirty="0"/>
                    </a:p>
                  </a:txBody>
                  <a:tcPr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양측검정</a:t>
                      </a:r>
                      <a:endParaRPr lang="ko-KR" altLang="en-US" sz="2000" dirty="0"/>
                    </a:p>
                  </a:txBody>
                  <a:tcPr>
                    <a:lnL w="2857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 smtClean="0"/>
                        <a:t>상단측검정</a:t>
                      </a:r>
                      <a:endParaRPr lang="ko-KR" altLang="en-US" sz="2000" dirty="0"/>
                    </a:p>
                  </a:txBody>
                  <a:tcPr>
                    <a:lnL w="28575" cap="flat" cmpd="sng" algn="ctr">
                      <a:solidFill>
                        <a:srgbClr val="FF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 smtClean="0"/>
                        <a:t>하단측검정</a:t>
                      </a:r>
                      <a:endParaRPr lang="ko-KR" altLang="en-US" sz="2000" dirty="0"/>
                    </a:p>
                  </a:txBody>
                  <a:tcPr>
                    <a:lnL w="28575" cap="flat" cmpd="sng" algn="ctr">
                      <a:solidFill>
                        <a:srgbClr val="FF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i="1" dirty="0" smtClean="0">
                          <a:latin typeface="Book Antiqua" pitchFamily="18" charset="0"/>
                        </a:rPr>
                        <a:t>H</a:t>
                      </a:r>
                      <a:r>
                        <a:rPr lang="en-US" altLang="ko-KR" sz="2000" i="1" baseline="-25000" dirty="0" smtClean="0">
                          <a:latin typeface="Book Antiqua" pitchFamily="18" charset="0"/>
                        </a:rPr>
                        <a:t>0</a:t>
                      </a:r>
                      <a:r>
                        <a:rPr lang="ko-KR" altLang="en-US" sz="2000" dirty="0" smtClean="0"/>
                        <a:t>의 부등호</a:t>
                      </a:r>
                      <a:endParaRPr lang="ko-KR" altLang="en-US" sz="2000" dirty="0"/>
                    </a:p>
                  </a:txBody>
                  <a:tcPr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Book Antiqua" pitchFamily="18" charset="0"/>
                        </a:rPr>
                        <a:t>=</a:t>
                      </a:r>
                      <a:endParaRPr lang="ko-KR" altLang="en-US" sz="2000" dirty="0">
                        <a:latin typeface="Book Antiqua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Book Antiqua" pitchFamily="18" charset="0"/>
                          <a:ea typeface="바탕"/>
                        </a:rPr>
                        <a:t>≤</a:t>
                      </a:r>
                      <a:endParaRPr lang="ko-KR" altLang="en-US" sz="2000" dirty="0">
                        <a:latin typeface="Book Antiqua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Book Antiqua" pitchFamily="18" charset="0"/>
                          <a:ea typeface="바탕"/>
                        </a:rPr>
                        <a:t>≥</a:t>
                      </a:r>
                      <a:endParaRPr lang="ko-KR" altLang="en-US" sz="2000" dirty="0">
                        <a:latin typeface="Book Antiqua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i="1" dirty="0" smtClean="0">
                          <a:latin typeface="Book Antiqua" pitchFamily="18" charset="0"/>
                        </a:rPr>
                        <a:t>H</a:t>
                      </a:r>
                      <a:r>
                        <a:rPr lang="en-US" altLang="ko-KR" sz="2000" i="1" baseline="-25000" dirty="0" smtClean="0">
                          <a:latin typeface="Book Antiqua" pitchFamily="18" charset="0"/>
                        </a:rPr>
                        <a:t>1</a:t>
                      </a:r>
                      <a:r>
                        <a:rPr lang="ko-KR" altLang="en-US" sz="2000" dirty="0" smtClean="0"/>
                        <a:t>의 부등호</a:t>
                      </a:r>
                    </a:p>
                  </a:txBody>
                  <a:tcPr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Book Antiqua" pitchFamily="18" charset="0"/>
                          <a:ea typeface="바탕"/>
                        </a:rPr>
                        <a:t>≠</a:t>
                      </a:r>
                      <a:endParaRPr lang="ko-KR" altLang="en-US" sz="2000" dirty="0">
                        <a:latin typeface="Book Antiqua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Book Antiqua" pitchFamily="18" charset="0"/>
                        </a:rPr>
                        <a:t>&gt;</a:t>
                      </a:r>
                      <a:endParaRPr lang="ko-KR" altLang="en-US" sz="2000" dirty="0">
                        <a:latin typeface="Book Antiqua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Book Antiqua" pitchFamily="18" charset="0"/>
                        </a:rPr>
                        <a:t>&lt;</a:t>
                      </a:r>
                      <a:endParaRPr lang="ko-KR" altLang="en-US" sz="2000" dirty="0">
                        <a:latin typeface="Book Antiqua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 smtClean="0"/>
                        <a:t>기각역</a:t>
                      </a:r>
                      <a:endParaRPr lang="ko-KR" altLang="en-US" sz="2000" dirty="0"/>
                    </a:p>
                  </a:txBody>
                  <a:tcPr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Book Antiqua" pitchFamily="18" charset="0"/>
                        </a:rPr>
                        <a:t>양쪽 꼬리</a:t>
                      </a:r>
                      <a:endParaRPr lang="ko-KR" altLang="en-US" sz="2000" dirty="0">
                        <a:latin typeface="Book Antiqua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Book Antiqua" pitchFamily="18" charset="0"/>
                        </a:rPr>
                        <a:t>오른쪽 꼬리</a:t>
                      </a:r>
                      <a:endParaRPr lang="ko-KR" altLang="en-US" sz="2000" dirty="0">
                        <a:latin typeface="Book Antiqua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Book Antiqua" pitchFamily="18" charset="0"/>
                        </a:rPr>
                        <a:t>왼쪽 꼬리</a:t>
                      </a:r>
                      <a:endParaRPr lang="ko-KR" altLang="en-US" sz="2000" dirty="0">
                        <a:latin typeface="Book Antiqua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85786" y="3929066"/>
            <a:ext cx="41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</a:rPr>
              <a:t>[</a:t>
            </a:r>
            <a:r>
              <a:rPr lang="ko-KR" altLang="en-US" dirty="0" smtClean="0">
                <a:latin typeface="Book Antiqua" pitchFamily="18" charset="0"/>
              </a:rPr>
              <a:t>검정방법에 따른 </a:t>
            </a:r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과 </a:t>
            </a:r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1</a:t>
            </a:r>
            <a:r>
              <a:rPr lang="ko-KR" altLang="en-US" dirty="0" smtClean="0">
                <a:latin typeface="Book Antiqua" pitchFamily="18" charset="0"/>
              </a:rPr>
              <a:t>의 부등호</a:t>
            </a:r>
            <a:r>
              <a:rPr lang="en-US" altLang="ko-KR" dirty="0" smtClean="0">
                <a:latin typeface="Book Antiqua" pitchFamily="18" charset="0"/>
              </a:rPr>
              <a:t>]</a:t>
            </a:r>
            <a:endParaRPr lang="ko-KR" altLang="en-US" dirty="0">
              <a:latin typeface="Book Antiqua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14480" y="3561602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의 채택</a:t>
            </a:r>
            <a:endParaRPr lang="ko-KR" altLang="en-US" dirty="0">
              <a:latin typeface="Book Antiqua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00760" y="3561602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의 기각</a:t>
            </a:r>
            <a:endParaRPr lang="ko-KR" altLang="en-US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9.1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가설검정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13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74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Box 17"/>
          <p:cNvSpPr txBox="1"/>
          <p:nvPr/>
        </p:nvSpPr>
        <p:spPr>
          <a:xfrm>
            <a:off x="500034" y="1214422"/>
            <a:ext cx="80010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다음 순서에 따라 </a:t>
            </a:r>
            <a:r>
              <a:rPr lang="ko-KR" altLang="en-US" dirty="0" err="1" smtClean="0">
                <a:latin typeface="Book Antiqua" pitchFamily="18" charset="0"/>
              </a:rPr>
              <a:t>귀무가설</a:t>
            </a:r>
            <a:r>
              <a:rPr lang="en-US" altLang="ko-KR" i="1" dirty="0" smtClean="0">
                <a:latin typeface="Book Antiqua" pitchFamily="18" charset="0"/>
              </a:rPr>
              <a:t> 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에 대한 진위여부를 검정한다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endParaRPr lang="ko-KR" altLang="en-US" dirty="0" smtClean="0">
              <a:latin typeface="Book Antiqua" pitchFamily="18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 err="1" smtClean="0">
                <a:latin typeface="Book Antiqua" pitchFamily="18" charset="0"/>
              </a:rPr>
              <a:t>귀무가설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과 대립가설 </a:t>
            </a:r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1</a:t>
            </a:r>
            <a:r>
              <a:rPr lang="ko-KR" altLang="en-US" dirty="0" smtClean="0">
                <a:latin typeface="Book Antiqua" pitchFamily="18" charset="0"/>
              </a:rPr>
              <a:t>을 설정한다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 smtClean="0">
              <a:latin typeface="Book Antiqua" pitchFamily="18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 smtClean="0">
                <a:latin typeface="Book Antiqua" pitchFamily="18" charset="0"/>
              </a:rPr>
              <a:t>유의수준 </a:t>
            </a:r>
            <a:r>
              <a:rPr lang="en-US" altLang="ko-KR" i="1" dirty="0" smtClean="0">
                <a:latin typeface="Symbol" pitchFamily="18" charset="2"/>
              </a:rPr>
              <a:t>a</a:t>
            </a:r>
            <a:r>
              <a:rPr lang="ko-KR" altLang="en-US" dirty="0" smtClean="0">
                <a:latin typeface="Book Antiqua" pitchFamily="18" charset="0"/>
              </a:rPr>
              <a:t>를 정한다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 smtClean="0">
              <a:latin typeface="Book Antiqua" pitchFamily="18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 smtClean="0">
                <a:latin typeface="Book Antiqua" pitchFamily="18" charset="0"/>
              </a:rPr>
              <a:t>적당한 검정통계량을 선택한다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 smtClean="0">
              <a:latin typeface="Book Antiqua" pitchFamily="18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 smtClean="0">
                <a:latin typeface="Book Antiqua" pitchFamily="18" charset="0"/>
              </a:rPr>
              <a:t>유의수준 </a:t>
            </a:r>
            <a:r>
              <a:rPr lang="en-US" altLang="ko-KR" i="1" dirty="0" smtClean="0">
                <a:latin typeface="Symbol" pitchFamily="18" charset="2"/>
              </a:rPr>
              <a:t>a</a:t>
            </a:r>
            <a:r>
              <a:rPr lang="ko-KR" altLang="en-US" dirty="0" smtClean="0">
                <a:latin typeface="Book Antiqua" pitchFamily="18" charset="0"/>
              </a:rPr>
              <a:t>에 대한 임계값과 </a:t>
            </a:r>
            <a:r>
              <a:rPr lang="ko-KR" altLang="en-US" dirty="0" err="1" smtClean="0">
                <a:latin typeface="Book Antiqua" pitchFamily="18" charset="0"/>
              </a:rPr>
              <a:t>기각역을</a:t>
            </a:r>
            <a:r>
              <a:rPr lang="ko-KR" altLang="en-US" dirty="0" smtClean="0">
                <a:latin typeface="Book Antiqua" pitchFamily="18" charset="0"/>
              </a:rPr>
              <a:t> 구한다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 smtClean="0">
              <a:latin typeface="Book Antiqua" pitchFamily="18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 smtClean="0">
                <a:latin typeface="Book Antiqua" pitchFamily="18" charset="0"/>
              </a:rPr>
              <a:t>표본으로부터 검정통계량의 </a:t>
            </a:r>
            <a:r>
              <a:rPr lang="ko-KR" altLang="en-US" dirty="0" err="1" smtClean="0">
                <a:latin typeface="Book Antiqua" pitchFamily="18" charset="0"/>
              </a:rPr>
              <a:t>관찰값을</a:t>
            </a:r>
            <a:r>
              <a:rPr lang="ko-KR" altLang="en-US" dirty="0" smtClean="0">
                <a:latin typeface="Book Antiqua" pitchFamily="18" charset="0"/>
              </a:rPr>
              <a:t> 구하고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의 채택과 기각 여부를 결정한다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pPr marL="342900" indent="-342900"/>
            <a:r>
              <a:rPr lang="en-US" altLang="ko-KR" dirty="0" smtClean="0">
                <a:solidFill>
                  <a:srgbClr val="FF0000"/>
                </a:solidFill>
                <a:latin typeface="휴먼옛체"/>
                <a:ea typeface="휴먼옛체"/>
              </a:rPr>
              <a:t>※ </a:t>
            </a:r>
            <a:r>
              <a:rPr lang="ko-KR" altLang="en-US" dirty="0" smtClean="0"/>
              <a:t>미리 주어진 유의수준 </a:t>
            </a:r>
            <a:r>
              <a:rPr lang="en-US" altLang="ko-KR" i="1" dirty="0" smtClean="0">
                <a:latin typeface="Symbol" pitchFamily="18" charset="2"/>
              </a:rPr>
              <a:t>a</a:t>
            </a:r>
            <a:r>
              <a:rPr lang="ko-KR" altLang="en-US" dirty="0" smtClean="0"/>
              <a:t>에 대한 기각역과 </a:t>
            </a:r>
            <a:r>
              <a:rPr lang="ko-KR" altLang="en-US" dirty="0" err="1" smtClean="0"/>
              <a:t>채택역에</a:t>
            </a:r>
            <a:r>
              <a:rPr lang="ko-KR" altLang="en-US" dirty="0" smtClean="0"/>
              <a:t> 대해 검정통계량의 </a:t>
            </a:r>
            <a:r>
              <a:rPr lang="ko-KR" altLang="en-US" dirty="0" err="1" smtClean="0"/>
              <a:t>관찰값이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기각역</a:t>
            </a:r>
            <a:r>
              <a:rPr lang="ko-KR" altLang="en-US" dirty="0" smtClean="0"/>
              <a:t> 안에 들어 있으면 </a:t>
            </a:r>
            <a:r>
              <a:rPr lang="ko-KR" altLang="en-US" dirty="0" err="1" smtClean="0"/>
              <a:t>귀무가설</a:t>
            </a:r>
            <a:r>
              <a:rPr lang="en-US" altLang="ko-KR" i="1" dirty="0" smtClean="0">
                <a:latin typeface="Book Antiqua" pitchFamily="18" charset="0"/>
              </a:rPr>
              <a:t> 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/>
              <a:t>을 기각시키고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채택역</a:t>
            </a:r>
            <a:r>
              <a:rPr lang="ko-KR" altLang="en-US" dirty="0" smtClean="0"/>
              <a:t> 안에 </a:t>
            </a:r>
            <a:r>
              <a:rPr lang="ko-KR" altLang="en-US" dirty="0" smtClean="0">
                <a:latin typeface="Book Antiqua" pitchFamily="18" charset="0"/>
              </a:rPr>
              <a:t>들어 있으면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/>
              <a:t>을 기각시키지 못한다</a:t>
            </a:r>
            <a:r>
              <a:rPr lang="en-US" altLang="ko-KR" dirty="0" smtClean="0"/>
              <a:t>.</a:t>
            </a:r>
            <a:endParaRPr lang="ko-KR" altLang="en-US" dirty="0">
              <a:latin typeface="Book Antiqu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928662" y="571480"/>
            <a:ext cx="2500330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가설검정의 수행방법</a:t>
            </a:r>
            <a:endParaRPr lang="en-US" dirty="0">
              <a:solidFill>
                <a:srgbClr val="FFFF00"/>
              </a:solidFill>
              <a:latin typeface="Book Antiqua" pitchFamily="18" charset="0"/>
              <a:ea typeface="휴먼엑스포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9.1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가설검정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14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45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0034" y="571480"/>
            <a:ext cx="800105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Book Antiqua" pitchFamily="18" charset="0"/>
              </a:rPr>
              <a:t>[Note]</a:t>
            </a:r>
            <a:endParaRPr lang="en-US" altLang="ko-KR" dirty="0" smtClean="0">
              <a:latin typeface="Book Antiqua" pitchFamily="18" charset="0"/>
            </a:endParaRPr>
          </a:p>
          <a:p>
            <a:r>
              <a:rPr lang="en-US" altLang="ko-KR" sz="2400" i="1" dirty="0" smtClean="0">
                <a:latin typeface="Book Antiqua" pitchFamily="18" charset="0"/>
              </a:rPr>
              <a:t>p-</a:t>
            </a:r>
            <a:r>
              <a:rPr lang="ko-KR" altLang="en-US" sz="2400" dirty="0" smtClean="0">
                <a:latin typeface="Book Antiqua" pitchFamily="18" charset="0"/>
              </a:rPr>
              <a:t>값</a:t>
            </a:r>
            <a:endParaRPr lang="en-US" altLang="ko-KR" sz="2400" dirty="0" smtClean="0">
              <a:latin typeface="Book Antiqua" pitchFamily="18" charset="0"/>
            </a:endParaRPr>
          </a:p>
          <a:p>
            <a:r>
              <a:rPr lang="ko-KR" altLang="en-US" dirty="0" err="1" smtClean="0">
                <a:latin typeface="Book Antiqua" pitchFamily="18" charset="0"/>
              </a:rPr>
              <a:t>귀무가설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이 참이라고 가정할 때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err="1" smtClean="0">
                <a:latin typeface="Book Antiqua" pitchFamily="18" charset="0"/>
              </a:rPr>
              <a:t>관찰값에</a:t>
            </a:r>
            <a:r>
              <a:rPr lang="ko-KR" altLang="en-US" dirty="0" smtClean="0">
                <a:latin typeface="Book Antiqua" pitchFamily="18" charset="0"/>
              </a:rPr>
              <a:t> 의해 </a:t>
            </a:r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이 기각되는 최소의 유의수준이다</a:t>
            </a:r>
            <a:r>
              <a:rPr lang="en-US" altLang="ko-KR" dirty="0" smtClean="0">
                <a:latin typeface="Book Antiqua" pitchFamily="18" charset="0"/>
              </a:rPr>
              <a:t>. </a:t>
            </a:r>
            <a:r>
              <a:rPr lang="ko-KR" altLang="en-US" dirty="0" smtClean="0">
                <a:latin typeface="Book Antiqua" pitchFamily="18" charset="0"/>
              </a:rPr>
              <a:t>즉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smtClean="0">
                <a:latin typeface="Book Antiqua" pitchFamily="18" charset="0"/>
              </a:rPr>
              <a:t>표본으로부터 얻은 검정통계량의 </a:t>
            </a:r>
            <a:r>
              <a:rPr lang="ko-KR" altLang="en-US" dirty="0" err="1" smtClean="0">
                <a:latin typeface="Book Antiqua" pitchFamily="18" charset="0"/>
              </a:rPr>
              <a:t>관찰값을</a:t>
            </a:r>
            <a:r>
              <a:rPr lang="ko-KR" altLang="en-US" dirty="0" smtClean="0">
                <a:latin typeface="Book Antiqua" pitchFamily="18" charset="0"/>
              </a:rPr>
              <a:t> 초과할 확률</a:t>
            </a:r>
          </a:p>
          <a:p>
            <a:endParaRPr lang="ko-KR" altLang="en-US" dirty="0" smtClean="0">
              <a:latin typeface="Book Antiqua" pitchFamily="18" charset="0"/>
            </a:endParaRPr>
          </a:p>
          <a:p>
            <a:pPr marL="342900" indent="-342900"/>
            <a:r>
              <a:rPr lang="en-US" altLang="ko-KR" dirty="0" smtClean="0">
                <a:solidFill>
                  <a:srgbClr val="FF0000"/>
                </a:solidFill>
                <a:latin typeface="Book Antiqua" pitchFamily="18" charset="0"/>
                <a:ea typeface="휴먼옛체"/>
              </a:rPr>
              <a:t>※  </a:t>
            </a:r>
            <a:r>
              <a:rPr lang="ko-KR" altLang="en-US" dirty="0" smtClean="0">
                <a:latin typeface="Book Antiqua" pitchFamily="18" charset="0"/>
              </a:rPr>
              <a:t>유의수준이 </a:t>
            </a:r>
            <a:r>
              <a:rPr lang="en-US" altLang="ko-KR" i="1" dirty="0" smtClean="0">
                <a:latin typeface="Book Antiqua" pitchFamily="18" charset="0"/>
              </a:rPr>
              <a:t>p</a:t>
            </a:r>
            <a:r>
              <a:rPr lang="en-US" altLang="ko-KR" dirty="0" smtClean="0">
                <a:latin typeface="Book Antiqua" pitchFamily="18" charset="0"/>
              </a:rPr>
              <a:t>-</a:t>
            </a:r>
            <a:r>
              <a:rPr lang="ko-KR" altLang="en-US" dirty="0" smtClean="0">
                <a:latin typeface="Book Antiqua" pitchFamily="18" charset="0"/>
              </a:rPr>
              <a:t>값보다 작으면 </a:t>
            </a:r>
            <a:r>
              <a:rPr lang="ko-KR" altLang="en-US" dirty="0" err="1" smtClean="0">
                <a:latin typeface="Book Antiqua" pitchFamily="18" charset="0"/>
              </a:rPr>
              <a:t>귀무가설</a:t>
            </a:r>
            <a:r>
              <a:rPr lang="en-US" altLang="ko-KR" i="1" dirty="0" smtClean="0">
                <a:latin typeface="Book Antiqua" pitchFamily="18" charset="0"/>
              </a:rPr>
              <a:t> 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을 기각하고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smtClean="0">
                <a:latin typeface="Book Antiqua" pitchFamily="18" charset="0"/>
              </a:rPr>
              <a:t>유의수준이 </a:t>
            </a:r>
            <a:r>
              <a:rPr lang="en-US" altLang="ko-KR" i="1" dirty="0" smtClean="0">
                <a:latin typeface="Book Antiqua" pitchFamily="18" charset="0"/>
              </a:rPr>
              <a:t>p</a:t>
            </a:r>
            <a:r>
              <a:rPr lang="en-US" altLang="ko-KR" dirty="0" smtClean="0">
                <a:latin typeface="Book Antiqua" pitchFamily="18" charset="0"/>
              </a:rPr>
              <a:t>-</a:t>
            </a:r>
            <a:r>
              <a:rPr lang="ko-KR" altLang="en-US" dirty="0" smtClean="0">
                <a:latin typeface="Book Antiqua" pitchFamily="18" charset="0"/>
              </a:rPr>
              <a:t>값보다 크면 </a:t>
            </a:r>
            <a:r>
              <a:rPr lang="ko-KR" altLang="en-US" dirty="0" err="1" smtClean="0">
                <a:latin typeface="Book Antiqua" pitchFamily="18" charset="0"/>
              </a:rPr>
              <a:t>귀무가설</a:t>
            </a:r>
            <a:r>
              <a:rPr lang="en-US" altLang="ko-KR" i="1" dirty="0" smtClean="0">
                <a:latin typeface="Book Antiqua" pitchFamily="18" charset="0"/>
              </a:rPr>
              <a:t> 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을 기각하지 않는다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>
              <a:latin typeface="Book Antiqua" pitchFamily="18" charset="0"/>
            </a:endParaRPr>
          </a:p>
        </p:txBody>
      </p:sp>
      <p:graphicFrame>
        <p:nvGraphicFramePr>
          <p:cNvPr id="20" name="Group 162"/>
          <p:cNvGraphicFramePr>
            <a:graphicFrameLocks noGrp="1"/>
          </p:cNvGraphicFramePr>
          <p:nvPr/>
        </p:nvGraphicFramePr>
        <p:xfrm>
          <a:off x="1092200" y="2857496"/>
          <a:ext cx="6935788" cy="2922528"/>
        </p:xfrm>
        <a:graphic>
          <a:graphicData uri="http://schemas.openxmlformats.org/drawingml/2006/table">
            <a:tbl>
              <a:tblPr/>
              <a:tblGrid>
                <a:gridCol w="2363788"/>
                <a:gridCol w="1524000"/>
                <a:gridCol w="1524000"/>
                <a:gridCol w="1524000"/>
              </a:tblGrid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굴림" pitchFamily="50" charset="-127"/>
                          <a:ea typeface="굴림" pitchFamily="50" charset="-127"/>
                        </a:rPr>
                        <a:t>       </a:t>
                      </a:r>
                      <a:r>
                        <a:rPr kumimoji="0" lang="ko-KR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굴림" pitchFamily="50" charset="-127"/>
                          <a:ea typeface="굴림" pitchFamily="50" charset="-127"/>
                        </a:rPr>
                        <a:t>유의수준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  </a:t>
                      </a:r>
                      <a:r>
                        <a:rPr kumimoji="1" lang="en-US" altLang="ko-KR" sz="2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p </a:t>
                      </a:r>
                      <a:r>
                        <a:rPr kumimoji="1" lang="en-US" altLang="ko-KR" sz="2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굴림" pitchFamily="50" charset="-127"/>
                        </a:rPr>
                        <a:t>–</a:t>
                      </a:r>
                      <a:r>
                        <a:rPr kumimoji="1" lang="en-US" altLang="ko-KR" sz="2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0" lang="ko-KR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굴림" pitchFamily="50" charset="-127"/>
                          <a:ea typeface="굴림" pitchFamily="50" charset="-127"/>
                        </a:rPr>
                        <a:t>값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굴림" pitchFamily="50" charset="-127"/>
                        </a:rPr>
                        <a:t>a</a:t>
                      </a:r>
                      <a:r>
                        <a:rPr kumimoji="1" lang="en-US" altLang="ko-KR" sz="2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 = 0.1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굴림" pitchFamily="50" charset="-127"/>
                        </a:rPr>
                        <a:t>a</a:t>
                      </a:r>
                      <a:r>
                        <a:rPr kumimoji="1" lang="en-US" altLang="ko-KR" sz="2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 = 0.05</a:t>
                      </a:r>
                      <a:endParaRPr kumimoji="1" lang="en-US" altLang="ko-KR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굴림" pitchFamily="50" charset="-127"/>
                        </a:rPr>
                        <a:t>a</a:t>
                      </a:r>
                      <a:r>
                        <a:rPr kumimoji="1" lang="en-US" altLang="ko-KR" sz="2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 = 0.01</a:t>
                      </a:r>
                      <a:endParaRPr kumimoji="1" lang="en-US" altLang="ko-KR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p </a:t>
                      </a:r>
                      <a:r>
                        <a:rPr kumimoji="1" lang="en-US" altLang="ko-KR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≥</a:t>
                      </a:r>
                      <a:r>
                        <a:rPr kumimoji="1" lang="en-US" altLang="ko-KR" sz="2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  0.1 </a:t>
                      </a:r>
                      <a:endParaRPr kumimoji="1" lang="en-US" altLang="en-US" sz="2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굴림" pitchFamily="50" charset="-127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3C7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H</a:t>
                      </a:r>
                      <a:r>
                        <a:rPr kumimoji="1" lang="en-US" altLang="ko-KR" sz="26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0</a:t>
                      </a:r>
                      <a:r>
                        <a:rPr kumimoji="1" lang="en-US" altLang="ko-KR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: </a:t>
                      </a:r>
                      <a:r>
                        <a:rPr kumimoji="1" lang="ko-KR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채택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H</a:t>
                      </a:r>
                      <a:r>
                        <a:rPr kumimoji="1" lang="en-US" altLang="ko-KR" sz="26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0</a:t>
                      </a:r>
                      <a:r>
                        <a:rPr kumimoji="1" lang="en-US" altLang="ko-KR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: </a:t>
                      </a:r>
                      <a:r>
                        <a:rPr kumimoji="1" lang="ko-KR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채택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H</a:t>
                      </a:r>
                      <a:r>
                        <a:rPr kumimoji="1" lang="en-US" altLang="ko-KR" sz="26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0</a:t>
                      </a:r>
                      <a:r>
                        <a:rPr kumimoji="1" lang="en-US" altLang="ko-KR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: </a:t>
                      </a:r>
                      <a:r>
                        <a:rPr kumimoji="1" lang="ko-KR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채택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0.05 </a:t>
                      </a:r>
                      <a:r>
                        <a:rPr kumimoji="1" lang="en-US" altLang="ko-KR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≤</a:t>
                      </a:r>
                      <a:r>
                        <a:rPr kumimoji="1" lang="en-US" altLang="ko-KR" sz="2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 p &lt; 0.1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3C7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H</a:t>
                      </a:r>
                      <a:r>
                        <a:rPr kumimoji="1" lang="en-US" altLang="ko-KR" sz="26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0</a:t>
                      </a:r>
                      <a:r>
                        <a:rPr kumimoji="1" lang="en-US" altLang="ko-KR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: </a:t>
                      </a:r>
                      <a:r>
                        <a:rPr kumimoji="1" lang="ko-KR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기각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H</a:t>
                      </a:r>
                      <a:r>
                        <a:rPr kumimoji="1" lang="en-US" altLang="ko-KR" sz="26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0</a:t>
                      </a:r>
                      <a:r>
                        <a:rPr kumimoji="1" lang="en-US" altLang="ko-KR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: </a:t>
                      </a:r>
                      <a:r>
                        <a:rPr kumimoji="1" lang="ko-KR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채택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H</a:t>
                      </a:r>
                      <a:r>
                        <a:rPr kumimoji="1" lang="en-US" altLang="ko-KR" sz="26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0</a:t>
                      </a:r>
                      <a:r>
                        <a:rPr kumimoji="1" lang="en-US" altLang="ko-KR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: </a:t>
                      </a:r>
                      <a:r>
                        <a:rPr kumimoji="1" lang="ko-KR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채택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0.01</a:t>
                      </a:r>
                      <a:r>
                        <a:rPr kumimoji="1" lang="en-US" altLang="ko-KR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≤</a:t>
                      </a:r>
                      <a:r>
                        <a:rPr kumimoji="1" lang="en-US" altLang="ko-KR" sz="2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 p &lt; 0.05</a:t>
                      </a:r>
                      <a:endParaRPr kumimoji="1" lang="en-US" altLang="ko-KR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3C7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H</a:t>
                      </a:r>
                      <a:r>
                        <a:rPr kumimoji="1" lang="en-US" altLang="ko-KR" sz="26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0</a:t>
                      </a:r>
                      <a:r>
                        <a:rPr kumimoji="1" lang="en-US" altLang="ko-KR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: </a:t>
                      </a:r>
                      <a:r>
                        <a:rPr kumimoji="1" lang="ko-KR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기각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H</a:t>
                      </a:r>
                      <a:r>
                        <a:rPr kumimoji="1" lang="en-US" altLang="ko-KR" sz="26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0</a:t>
                      </a:r>
                      <a:r>
                        <a:rPr kumimoji="1" lang="en-US" altLang="ko-KR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: </a:t>
                      </a:r>
                      <a:r>
                        <a:rPr kumimoji="1" lang="ko-KR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기각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H</a:t>
                      </a:r>
                      <a:r>
                        <a:rPr kumimoji="1" lang="en-US" altLang="ko-KR" sz="26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0</a:t>
                      </a:r>
                      <a:r>
                        <a:rPr kumimoji="1" lang="en-US" altLang="ko-KR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: </a:t>
                      </a:r>
                      <a:r>
                        <a:rPr kumimoji="1" lang="ko-KR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채택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p &lt; 0.01</a:t>
                      </a:r>
                      <a:endParaRPr kumimoji="1" lang="en-US" altLang="ko-KR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3C7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H</a:t>
                      </a:r>
                      <a:r>
                        <a:rPr kumimoji="1" lang="en-US" altLang="ko-KR" sz="26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0</a:t>
                      </a:r>
                      <a:r>
                        <a:rPr kumimoji="1" lang="en-US" altLang="ko-KR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: </a:t>
                      </a:r>
                      <a:r>
                        <a:rPr kumimoji="1" lang="ko-KR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기각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H</a:t>
                      </a:r>
                      <a:r>
                        <a:rPr kumimoji="1" lang="en-US" altLang="ko-KR" sz="26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0</a:t>
                      </a:r>
                      <a:r>
                        <a:rPr kumimoji="1" lang="en-US" altLang="ko-KR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: </a:t>
                      </a:r>
                      <a:r>
                        <a:rPr kumimoji="1" lang="ko-KR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기각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H</a:t>
                      </a:r>
                      <a:r>
                        <a:rPr kumimoji="1" lang="en-US" altLang="ko-KR" sz="26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0</a:t>
                      </a:r>
                      <a:r>
                        <a:rPr kumimoji="1" lang="en-US" altLang="ko-KR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: </a:t>
                      </a:r>
                      <a:r>
                        <a:rPr kumimoji="1" lang="ko-KR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기각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9.1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가설검정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15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714348" y="712575"/>
            <a:ext cx="3719085" cy="2500330"/>
            <a:chOff x="714348" y="712575"/>
            <a:chExt cx="3719085" cy="2500330"/>
          </a:xfrm>
        </p:grpSpPr>
        <p:pic>
          <p:nvPicPr>
            <p:cNvPr id="836615" name="Picture 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14348" y="712575"/>
              <a:ext cx="3719085" cy="2500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3" name="TextBox 22"/>
            <p:cNvSpPr txBox="1"/>
            <p:nvPr/>
          </p:nvSpPr>
          <p:spPr>
            <a:xfrm>
              <a:off x="714348" y="714356"/>
              <a:ext cx="12858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>
                  <a:solidFill>
                    <a:srgbClr val="FF0000"/>
                  </a:solidFill>
                  <a:latin typeface="휴먼엑스포" pitchFamily="18" charset="-127"/>
                  <a:ea typeface="휴먼엑스포" pitchFamily="18" charset="-127"/>
                </a:rPr>
                <a:t>양측검정</a:t>
              </a:r>
              <a:endParaRPr lang="ko-KR" altLang="en-US">
                <a:solidFill>
                  <a:srgbClr val="FF0000"/>
                </a:solidFill>
                <a:latin typeface="휴먼엑스포" pitchFamily="18" charset="-127"/>
                <a:ea typeface="휴먼엑스포" pitchFamily="18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4694328" y="712575"/>
            <a:ext cx="3571900" cy="2512385"/>
            <a:chOff x="4694328" y="712575"/>
            <a:chExt cx="3571900" cy="2512385"/>
          </a:xfrm>
        </p:grpSpPr>
        <p:pic>
          <p:nvPicPr>
            <p:cNvPr id="836614" name="Picture 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694328" y="712575"/>
              <a:ext cx="3571900" cy="2512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4" name="TextBox 23"/>
            <p:cNvSpPr txBox="1"/>
            <p:nvPr/>
          </p:nvSpPr>
          <p:spPr>
            <a:xfrm>
              <a:off x="4704602" y="714356"/>
              <a:ext cx="1439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>
                  <a:solidFill>
                    <a:srgbClr val="FF0000"/>
                  </a:solidFill>
                  <a:latin typeface="휴먼엑스포" pitchFamily="18" charset="-127"/>
                  <a:ea typeface="휴먼엑스포" pitchFamily="18" charset="-127"/>
                </a:rPr>
                <a:t>상단측검정</a:t>
              </a:r>
              <a:endParaRPr lang="ko-KR" altLang="en-US" dirty="0">
                <a:solidFill>
                  <a:srgbClr val="FF0000"/>
                </a:solidFill>
                <a:latin typeface="휴먼엑스포" pitchFamily="18" charset="-127"/>
                <a:ea typeface="휴먼엑스포" pitchFamily="18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4714876" y="3425839"/>
            <a:ext cx="3571900" cy="2503491"/>
            <a:chOff x="2714612" y="3425839"/>
            <a:chExt cx="3571900" cy="2503491"/>
          </a:xfrm>
        </p:grpSpPr>
        <p:pic>
          <p:nvPicPr>
            <p:cNvPr id="836616" name="Picture 8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714612" y="3425839"/>
              <a:ext cx="3571900" cy="2503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5" name="TextBox 24"/>
            <p:cNvSpPr txBox="1"/>
            <p:nvPr/>
          </p:nvSpPr>
          <p:spPr>
            <a:xfrm>
              <a:off x="2714612" y="3429000"/>
              <a:ext cx="1439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>
                  <a:solidFill>
                    <a:srgbClr val="FF0000"/>
                  </a:solidFill>
                  <a:latin typeface="휴먼엑스포" pitchFamily="18" charset="-127"/>
                  <a:ea typeface="휴먼엑스포" pitchFamily="18" charset="-127"/>
                </a:rPr>
                <a:t>하단측검정</a:t>
              </a:r>
              <a:endParaRPr lang="ko-KR" altLang="en-US" dirty="0">
                <a:solidFill>
                  <a:srgbClr val="FF0000"/>
                </a:solidFill>
                <a:latin typeface="휴먼엑스포" pitchFamily="18" charset="-127"/>
                <a:ea typeface="휴먼엑스포" pitchFamily="18" charset="-127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42910" y="3643314"/>
            <a:ext cx="38576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 smtClean="0">
                <a:latin typeface="Book Antiqua" pitchFamily="18" charset="0"/>
              </a:rPr>
              <a:t>p-</a:t>
            </a:r>
            <a:r>
              <a:rPr lang="ko-KR" altLang="en-US" dirty="0" smtClean="0">
                <a:latin typeface="Book Antiqua" pitchFamily="18" charset="0"/>
              </a:rPr>
              <a:t>값 </a:t>
            </a:r>
            <a:r>
              <a:rPr lang="en-US" altLang="ko-KR" i="1" dirty="0" smtClean="0">
                <a:latin typeface="Book Antiqua" pitchFamily="18" charset="0"/>
              </a:rPr>
              <a:t>= 0.02</a:t>
            </a:r>
            <a:r>
              <a:rPr lang="ko-KR" altLang="en-US" dirty="0" smtClean="0">
                <a:latin typeface="Book Antiqua" pitchFamily="18" charset="0"/>
              </a:rPr>
              <a:t>인 경우</a:t>
            </a:r>
            <a:endParaRPr lang="en-US" altLang="ko-KR" dirty="0" smtClean="0">
              <a:latin typeface="Book Antiqua" pitchFamily="18" charset="0"/>
            </a:endParaRPr>
          </a:p>
          <a:p>
            <a:endParaRPr lang="en-US" altLang="ko-KR" dirty="0" smtClean="0">
              <a:latin typeface="Book Antiqua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ko-KR" altLang="en-US" dirty="0" smtClean="0">
                <a:latin typeface="Book Antiqua" pitchFamily="18" charset="0"/>
              </a:rPr>
              <a:t> 유의수준 </a:t>
            </a:r>
            <a:r>
              <a:rPr lang="en-US" altLang="ko-KR" i="1" dirty="0" smtClean="0">
                <a:latin typeface="Symbol" pitchFamily="18" charset="2"/>
              </a:rPr>
              <a:t>a</a:t>
            </a:r>
            <a:r>
              <a:rPr lang="en-US" altLang="ko-KR" i="1" dirty="0" smtClean="0">
                <a:latin typeface="Book Antiqua" pitchFamily="18" charset="0"/>
              </a:rPr>
              <a:t> = 0.01</a:t>
            </a:r>
            <a:r>
              <a:rPr lang="ko-KR" altLang="en-US" dirty="0" smtClean="0">
                <a:latin typeface="Book Antiqua" pitchFamily="18" charset="0"/>
              </a:rPr>
              <a:t>에서 귀무가설을 기각한다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pPr>
              <a:buFont typeface="Wingdings" pitchFamily="2" charset="2"/>
              <a:buChar char="l"/>
            </a:pPr>
            <a:r>
              <a:rPr lang="ko-KR" altLang="en-US" dirty="0" smtClean="0">
                <a:latin typeface="Book Antiqua" pitchFamily="18" charset="0"/>
              </a:rPr>
              <a:t> 유의수준 </a:t>
            </a:r>
            <a:r>
              <a:rPr lang="en-US" altLang="ko-KR" i="1" dirty="0" smtClean="0">
                <a:latin typeface="Symbol" pitchFamily="18" charset="2"/>
              </a:rPr>
              <a:t>a </a:t>
            </a:r>
            <a:r>
              <a:rPr lang="en-US" altLang="ko-KR" i="1" dirty="0" smtClean="0">
                <a:latin typeface="Book Antiqua" pitchFamily="18" charset="0"/>
              </a:rPr>
              <a:t>= 0.05</a:t>
            </a:r>
            <a:r>
              <a:rPr lang="ko-KR" altLang="en-US" dirty="0" smtClean="0">
                <a:latin typeface="Book Antiqua" pitchFamily="18" charset="0"/>
              </a:rPr>
              <a:t>에서 귀무가설을 기각하지 않는다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 smtClean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9.1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가설검정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16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24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0034" y="1214422"/>
            <a:ext cx="80010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다음 순서에 따라 </a:t>
            </a:r>
            <a:r>
              <a:rPr lang="ko-KR" altLang="en-US" dirty="0" err="1" smtClean="0">
                <a:latin typeface="Book Antiqua" pitchFamily="18" charset="0"/>
              </a:rPr>
              <a:t>귀무가설</a:t>
            </a:r>
            <a:r>
              <a:rPr lang="en-US" altLang="ko-KR" i="1" dirty="0" smtClean="0">
                <a:latin typeface="Book Antiqua" pitchFamily="18" charset="0"/>
              </a:rPr>
              <a:t> 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에 대한 진위여부를 검정한다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endParaRPr lang="ko-KR" altLang="en-US" dirty="0" smtClean="0">
              <a:latin typeface="Book Antiqua" pitchFamily="18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 err="1" smtClean="0">
                <a:latin typeface="Book Antiqua" pitchFamily="18" charset="0"/>
              </a:rPr>
              <a:t>귀무가설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과 대립가설 </a:t>
            </a:r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1</a:t>
            </a:r>
            <a:r>
              <a:rPr lang="ko-KR" altLang="en-US" dirty="0" smtClean="0">
                <a:latin typeface="Book Antiqua" pitchFamily="18" charset="0"/>
              </a:rPr>
              <a:t>을 설정한다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 smtClean="0">
              <a:latin typeface="Book Antiqua" pitchFamily="18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 smtClean="0">
                <a:latin typeface="Book Antiqua" pitchFamily="18" charset="0"/>
              </a:rPr>
              <a:t>유의수준 </a:t>
            </a:r>
            <a:r>
              <a:rPr lang="en-US" altLang="ko-KR" i="1" dirty="0" smtClean="0">
                <a:latin typeface="Symbol" pitchFamily="18" charset="2"/>
              </a:rPr>
              <a:t>a</a:t>
            </a:r>
            <a:r>
              <a:rPr lang="ko-KR" altLang="en-US" dirty="0" smtClean="0">
                <a:latin typeface="Book Antiqua" pitchFamily="18" charset="0"/>
              </a:rPr>
              <a:t>를 정한다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 smtClean="0">
              <a:latin typeface="Book Antiqua" pitchFamily="18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 smtClean="0">
                <a:latin typeface="Book Antiqua" pitchFamily="18" charset="0"/>
              </a:rPr>
              <a:t>적당한 검정통계량을 선택한다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 smtClean="0">
              <a:latin typeface="Book Antiqua" pitchFamily="18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 smtClean="0">
                <a:latin typeface="Book Antiqua" pitchFamily="18" charset="0"/>
              </a:rPr>
              <a:t>검정통계량의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err="1" smtClean="0">
                <a:latin typeface="Book Antiqua" pitchFamily="18" charset="0"/>
              </a:rPr>
              <a:t>관찰값을</a:t>
            </a:r>
            <a:r>
              <a:rPr lang="ko-KR" altLang="en-US" dirty="0" smtClean="0">
                <a:latin typeface="Book Antiqua" pitchFamily="18" charset="0"/>
              </a:rPr>
              <a:t> 구한다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 smtClean="0">
              <a:latin typeface="Book Antiqua" pitchFamily="18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 err="1" smtClean="0">
                <a:latin typeface="Book Antiqua" pitchFamily="18" charset="0"/>
              </a:rPr>
              <a:t>관찰값을</a:t>
            </a:r>
            <a:r>
              <a:rPr lang="ko-KR" altLang="en-US" dirty="0" smtClean="0">
                <a:latin typeface="Book Antiqua" pitchFamily="18" charset="0"/>
              </a:rPr>
              <a:t> 이용하여 </a:t>
            </a:r>
            <a:r>
              <a:rPr lang="en-US" altLang="ko-KR" i="1" dirty="0" smtClean="0">
                <a:latin typeface="Book Antiqua" pitchFamily="18" charset="0"/>
              </a:rPr>
              <a:t>p-</a:t>
            </a:r>
            <a:r>
              <a:rPr lang="ko-KR" altLang="en-US" dirty="0" smtClean="0">
                <a:latin typeface="Book Antiqua" pitchFamily="18" charset="0"/>
              </a:rPr>
              <a:t>값을 구한다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pPr marL="342900" indent="-342900"/>
            <a:r>
              <a:rPr lang="en-US" altLang="ko-KR" dirty="0" smtClean="0">
                <a:solidFill>
                  <a:srgbClr val="FF0000"/>
                </a:solidFill>
                <a:latin typeface="휴먼옛체"/>
                <a:ea typeface="휴먼옛체"/>
              </a:rPr>
              <a:t>※ </a:t>
            </a:r>
            <a:r>
              <a:rPr lang="en-US" altLang="ko-KR" i="1" dirty="0" smtClean="0">
                <a:latin typeface="Book Antiqua" pitchFamily="18" charset="0"/>
              </a:rPr>
              <a:t>p-</a:t>
            </a:r>
            <a:r>
              <a:rPr lang="ko-KR" altLang="en-US" dirty="0" smtClean="0">
                <a:latin typeface="Book Antiqua" pitchFamily="18" charset="0"/>
              </a:rPr>
              <a:t>값 </a:t>
            </a:r>
            <a:r>
              <a:rPr lang="en-US" altLang="ko-KR" dirty="0" smtClean="0">
                <a:latin typeface="Book Antiqua" pitchFamily="18" charset="0"/>
              </a:rPr>
              <a:t>&lt; </a:t>
            </a:r>
            <a:r>
              <a:rPr lang="en-US" altLang="ko-KR" i="1" dirty="0" smtClean="0">
                <a:latin typeface="Symbol" pitchFamily="18" charset="2"/>
              </a:rPr>
              <a:t>a</a:t>
            </a:r>
            <a:r>
              <a:rPr lang="ko-KR" altLang="en-US" dirty="0" smtClean="0"/>
              <a:t>이면 귀무가설</a:t>
            </a:r>
            <a:r>
              <a:rPr lang="en-US" altLang="ko-KR" i="1" dirty="0" smtClean="0">
                <a:latin typeface="Book Antiqua" pitchFamily="18" charset="0"/>
              </a:rPr>
              <a:t> 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/>
              <a:t>을 </a:t>
            </a:r>
            <a:r>
              <a:rPr lang="ko-KR" altLang="en-US" dirty="0" smtClean="0">
                <a:latin typeface="Book Antiqua" pitchFamily="18" charset="0"/>
              </a:rPr>
              <a:t>기각시키고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en-US" altLang="ko-KR" i="1" dirty="0" smtClean="0">
                <a:latin typeface="Book Antiqua" pitchFamily="18" charset="0"/>
              </a:rPr>
              <a:t>p-</a:t>
            </a:r>
            <a:r>
              <a:rPr lang="ko-KR" altLang="en-US" dirty="0" smtClean="0">
                <a:latin typeface="Book Antiqua" pitchFamily="18" charset="0"/>
              </a:rPr>
              <a:t>값 </a:t>
            </a:r>
            <a:r>
              <a:rPr lang="en-US" altLang="ko-KR" dirty="0" smtClean="0">
                <a:latin typeface="Book Antiqua" pitchFamily="18" charset="0"/>
                <a:ea typeface="바탕"/>
              </a:rPr>
              <a:t>≥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Symbol" pitchFamily="18" charset="2"/>
              </a:rPr>
              <a:t>a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 </a:t>
            </a:r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/>
              <a:t>을 기각시키지 못한다</a:t>
            </a:r>
            <a:r>
              <a:rPr lang="en-US" altLang="ko-KR" dirty="0" smtClean="0"/>
              <a:t>.</a:t>
            </a:r>
            <a:endParaRPr lang="ko-KR" altLang="en-US" dirty="0">
              <a:latin typeface="Book Antiqua" pitchFamily="18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928662" y="571480"/>
            <a:ext cx="4286280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i="1" dirty="0" smtClean="0">
                <a:solidFill>
                  <a:srgbClr val="FFFF00"/>
                </a:solidFill>
                <a:latin typeface="Book Antiqua" pitchFamily="18" charset="0"/>
                <a:ea typeface="휴먼엑스포" pitchFamily="18" charset="-127"/>
              </a:rPr>
              <a:t>p-</a:t>
            </a:r>
            <a:r>
              <a:rPr lang="ko-KR" altLang="en-US" b="1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값을 이용한 가설검정의 수행방법</a:t>
            </a:r>
            <a:endParaRPr lang="en-US" dirty="0">
              <a:solidFill>
                <a:srgbClr val="FFFF00"/>
              </a:solidFill>
              <a:latin typeface="Book Antiqua" pitchFamily="18" charset="0"/>
              <a:ea typeface="휴먼엑스포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9.2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모평균의 검정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17</a:t>
            </a:fld>
            <a:endParaRPr lang="en-US" altLang="ko-KR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23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직사각형 12"/>
          <p:cNvSpPr/>
          <p:nvPr/>
        </p:nvSpPr>
        <p:spPr>
          <a:xfrm>
            <a:off x="933802" y="540658"/>
            <a:ext cx="2207656" cy="40011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ko-KR" sz="2000" b="1" dirty="0" smtClean="0">
                <a:solidFill>
                  <a:srgbClr val="00FF00"/>
                </a:solidFill>
                <a:latin typeface="Book Antiqua" pitchFamily="18" charset="0"/>
              </a:rPr>
              <a:t>9.2  </a:t>
            </a:r>
            <a:r>
              <a:rPr lang="ko-KR" altLang="en-US" sz="2000" b="1" dirty="0" smtClean="0">
                <a:solidFill>
                  <a:srgbClr val="00FF00"/>
                </a:solidFill>
                <a:latin typeface="Book Antiqua" pitchFamily="18" charset="0"/>
              </a:rPr>
              <a:t>모평균의 검정</a:t>
            </a:r>
            <a:endParaRPr lang="ko-KR" altLang="en-US" sz="2000" b="1" dirty="0">
              <a:solidFill>
                <a:srgbClr val="00FF00"/>
              </a:solidFill>
              <a:latin typeface="Book Antiqua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0034" y="2807408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Book Antiqua" pitchFamily="18" charset="0"/>
              </a:rPr>
              <a:t>귀무가설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en-US" altLang="ko-KR" i="1" dirty="0" smtClean="0">
                <a:latin typeface="Book Antiqua" pitchFamily="18" charset="0"/>
              </a:rPr>
              <a:t> : </a:t>
            </a:r>
            <a:r>
              <a:rPr lang="en-US" altLang="ko-KR" i="1" dirty="0" smtClean="0">
                <a:latin typeface="Symbol" pitchFamily="18" charset="2"/>
              </a:rPr>
              <a:t>m </a:t>
            </a:r>
            <a:r>
              <a:rPr lang="en-US" altLang="ko-KR" i="1" dirty="0" smtClean="0">
                <a:latin typeface="Book Antiqua" pitchFamily="18" charset="0"/>
              </a:rPr>
              <a:t> </a:t>
            </a:r>
            <a:r>
              <a:rPr lang="en-US" altLang="ko-KR" dirty="0" smtClean="0">
                <a:latin typeface="Book Antiqua" pitchFamily="18" charset="0"/>
                <a:ea typeface="바탕"/>
              </a:rPr>
              <a:t>=</a:t>
            </a:r>
            <a:r>
              <a:rPr lang="en-US" altLang="ko-KR" i="1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Symbol" pitchFamily="18" charset="2"/>
              </a:rPr>
              <a:t>m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에 대하여 대립가설 </a:t>
            </a:r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1</a:t>
            </a:r>
            <a:r>
              <a:rPr lang="en-US" altLang="ko-KR" i="1" dirty="0" smtClean="0">
                <a:latin typeface="Book Antiqua" pitchFamily="18" charset="0"/>
              </a:rPr>
              <a:t> </a:t>
            </a:r>
            <a:r>
              <a:rPr lang="en-US" altLang="ko-KR" dirty="0" smtClean="0">
                <a:latin typeface="Book Antiqua" pitchFamily="18" charset="0"/>
              </a:rPr>
              <a:t>:</a:t>
            </a:r>
            <a:r>
              <a:rPr lang="en-US" altLang="ko-KR" i="1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Symbol" pitchFamily="18" charset="2"/>
              </a:rPr>
              <a:t>m </a:t>
            </a:r>
            <a:r>
              <a:rPr lang="en-US" altLang="ko-KR" dirty="0" smtClean="0">
                <a:latin typeface="Book Antiqua" pitchFamily="18" charset="0"/>
                <a:ea typeface="바탕"/>
              </a:rPr>
              <a:t>≠</a:t>
            </a:r>
            <a:r>
              <a:rPr lang="en-US" altLang="ko-KR" i="1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Symbol" pitchFamily="18" charset="2"/>
              </a:rPr>
              <a:t>m</a:t>
            </a:r>
            <a:r>
              <a:rPr lang="en-US" altLang="ko-KR" i="1" baseline="-25000" dirty="0" smtClean="0">
                <a:latin typeface="Book Antiqua" pitchFamily="18" charset="0"/>
              </a:rPr>
              <a:t>0 </a:t>
            </a:r>
            <a:r>
              <a:rPr lang="ko-KR" altLang="en-US" dirty="0" smtClean="0">
                <a:latin typeface="Book Antiqua" pitchFamily="18" charset="0"/>
              </a:rPr>
              <a:t>으로 구성되는 검정 방법</a:t>
            </a:r>
            <a:endParaRPr lang="ko-KR" altLang="en-US" dirty="0">
              <a:latin typeface="Book Antiqua" pitchFamily="18" charset="0"/>
            </a:endParaRPr>
          </a:p>
        </p:txBody>
      </p:sp>
      <p:sp>
        <p:nvSpPr>
          <p:cNvPr id="19" name="Oval 13"/>
          <p:cNvSpPr>
            <a:spLocks noChangeArrowheads="1"/>
          </p:cNvSpPr>
          <p:nvPr/>
        </p:nvSpPr>
        <p:spPr bwMode="auto">
          <a:xfrm>
            <a:off x="2000232" y="3679097"/>
            <a:ext cx="1944687" cy="1943101"/>
          </a:xfrm>
          <a:prstGeom prst="ellipse">
            <a:avLst/>
          </a:prstGeom>
          <a:gradFill rotWithShape="1">
            <a:gsLst>
              <a:gs pos="0">
                <a:srgbClr val="00FF00"/>
              </a:gs>
              <a:gs pos="100000">
                <a:srgbClr val="00FF00">
                  <a:gamma/>
                  <a:shade val="6588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Book Antiqua" pitchFamily="18" charset="0"/>
            </a:endParaRP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2360594" y="4253775"/>
            <a:ext cx="1223962" cy="798514"/>
            <a:chOff x="703" y="1298"/>
            <a:chExt cx="771" cy="503"/>
          </a:xfrm>
        </p:grpSpPr>
        <p:sp>
          <p:nvSpPr>
            <p:cNvPr id="33" name="Text Box 15"/>
            <p:cNvSpPr txBox="1">
              <a:spLocks noChangeArrowheads="1"/>
            </p:cNvSpPr>
            <p:nvPr/>
          </p:nvSpPr>
          <p:spPr bwMode="auto">
            <a:xfrm>
              <a:off x="703" y="1298"/>
              <a:ext cx="77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ko-KR" sz="1800" b="0" i="1" dirty="0" smtClean="0">
                  <a:solidFill>
                    <a:schemeClr val="accent1"/>
                  </a:solidFill>
                  <a:latin typeface="Book Antiqua" pitchFamily="18" charset="0"/>
                  <a:ea typeface="굴림" pitchFamily="50" charset="-127"/>
                </a:rPr>
                <a:t>N(</a:t>
              </a:r>
              <a:r>
                <a:rPr lang="en-US" altLang="ko-KR" sz="1800" b="0" i="1" dirty="0" smtClean="0">
                  <a:solidFill>
                    <a:schemeClr val="accent1"/>
                  </a:solidFill>
                  <a:latin typeface="Symbol" pitchFamily="18" charset="2"/>
                  <a:ea typeface="굴림" pitchFamily="50" charset="-127"/>
                </a:rPr>
                <a:t>m</a:t>
              </a:r>
              <a:r>
                <a:rPr lang="en-US" altLang="ko-KR" sz="1800" b="0" i="1" baseline="-25000" dirty="0" smtClean="0">
                  <a:solidFill>
                    <a:schemeClr val="accent1"/>
                  </a:solidFill>
                  <a:latin typeface="Book Antiqua" pitchFamily="18" charset="0"/>
                  <a:ea typeface="굴림" pitchFamily="50" charset="-127"/>
                </a:rPr>
                <a:t>0</a:t>
              </a:r>
              <a:r>
                <a:rPr lang="en-US" altLang="ko-KR" sz="1800" b="0" i="1" dirty="0" smtClean="0">
                  <a:solidFill>
                    <a:schemeClr val="accent1"/>
                  </a:solidFill>
                  <a:latin typeface="Book Antiqua" pitchFamily="18" charset="0"/>
                  <a:ea typeface="굴림" pitchFamily="50" charset="-127"/>
                </a:rPr>
                <a:t>, </a:t>
              </a:r>
              <a:r>
                <a:rPr lang="en-US" altLang="ko-KR" sz="1800" b="0" i="1" dirty="0">
                  <a:solidFill>
                    <a:schemeClr val="accent1"/>
                  </a:solidFill>
                  <a:latin typeface="Symbol" pitchFamily="18" charset="2"/>
                  <a:ea typeface="굴림" pitchFamily="50" charset="-127"/>
                </a:rPr>
                <a:t>s</a:t>
              </a:r>
              <a:r>
                <a:rPr lang="en-US" altLang="ko-KR" sz="1800" b="0" i="1" baseline="40000" dirty="0">
                  <a:solidFill>
                    <a:schemeClr val="accent1"/>
                  </a:solidFill>
                  <a:latin typeface="Book Antiqua" pitchFamily="18" charset="0"/>
                  <a:ea typeface="굴림" pitchFamily="50" charset="-127"/>
                </a:rPr>
                <a:t>2</a:t>
              </a:r>
              <a:r>
                <a:rPr lang="en-US" altLang="ko-KR" sz="1800" b="0" i="1" baseline="70000" dirty="0">
                  <a:solidFill>
                    <a:schemeClr val="accent1"/>
                  </a:solidFill>
                  <a:latin typeface="Book Antiqua" pitchFamily="18" charset="0"/>
                  <a:ea typeface="굴림" pitchFamily="50" charset="-127"/>
                </a:rPr>
                <a:t> </a:t>
              </a:r>
              <a:r>
                <a:rPr lang="en-US" altLang="ko-KR" sz="1800" b="0" i="1" dirty="0">
                  <a:solidFill>
                    <a:schemeClr val="accent1"/>
                  </a:solidFill>
                  <a:latin typeface="Book Antiqua" pitchFamily="18" charset="0"/>
                  <a:ea typeface="굴림" pitchFamily="50" charset="-127"/>
                </a:rPr>
                <a:t>)</a:t>
              </a:r>
              <a:endParaRPr lang="el-GR" altLang="ko-KR" sz="1800" b="0" i="1" dirty="0">
                <a:solidFill>
                  <a:schemeClr val="accent1"/>
                </a:solidFill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34" name="Rectangle 16"/>
            <p:cNvSpPr>
              <a:spLocks noChangeArrowheads="1"/>
            </p:cNvSpPr>
            <p:nvPr/>
          </p:nvSpPr>
          <p:spPr bwMode="auto">
            <a:xfrm>
              <a:off x="710" y="1570"/>
              <a:ext cx="7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ko-KR" sz="1800" b="0" i="0" dirty="0">
                  <a:solidFill>
                    <a:schemeClr val="accent1"/>
                  </a:solidFill>
                  <a:latin typeface="Symbol" pitchFamily="18" charset="2"/>
                  <a:ea typeface="굴림" pitchFamily="50" charset="-127"/>
                </a:rPr>
                <a:t>s</a:t>
              </a:r>
              <a:r>
                <a:rPr lang="el-GR" altLang="ko-KR" sz="1800" b="0" baseline="40000" dirty="0">
                  <a:solidFill>
                    <a:schemeClr val="accent1"/>
                  </a:solidFill>
                  <a:latin typeface="Book Antiqua" pitchFamily="18" charset="0"/>
                  <a:ea typeface="굴림" pitchFamily="50" charset="-127"/>
                </a:rPr>
                <a:t>2</a:t>
              </a:r>
              <a:r>
                <a:rPr lang="en-US" altLang="ko-KR" sz="1800" b="0" i="0" dirty="0">
                  <a:solidFill>
                    <a:schemeClr val="accent1"/>
                  </a:solidFill>
                  <a:latin typeface="Book Antiqua" pitchFamily="18" charset="0"/>
                  <a:ea typeface="굴림" pitchFamily="50" charset="-127"/>
                </a:rPr>
                <a:t> : </a:t>
              </a:r>
              <a:r>
                <a:rPr lang="ko-KR" altLang="en-US" sz="1800" b="0" i="0" dirty="0">
                  <a:solidFill>
                    <a:schemeClr val="accent1"/>
                  </a:solidFill>
                  <a:latin typeface="Book Antiqua" pitchFamily="18" charset="0"/>
                  <a:ea typeface="굴림" pitchFamily="50" charset="-127"/>
                </a:rPr>
                <a:t>기지 </a:t>
              </a:r>
              <a:endParaRPr lang="ko-KR" altLang="en-US" sz="1800" b="0" i="0" baseline="70000" dirty="0">
                <a:solidFill>
                  <a:schemeClr val="accent1"/>
                </a:solidFill>
                <a:latin typeface="Book Antiqua" pitchFamily="18" charset="0"/>
                <a:ea typeface="굴림" pitchFamily="50" charset="-127"/>
              </a:endParaRPr>
            </a:p>
          </p:txBody>
        </p:sp>
      </p:grpSp>
      <p:sp>
        <p:nvSpPr>
          <p:cNvPr id="21" name="AutoShape 17"/>
          <p:cNvSpPr>
            <a:spLocks noChangeArrowheads="1"/>
          </p:cNvSpPr>
          <p:nvPr/>
        </p:nvSpPr>
        <p:spPr bwMode="auto">
          <a:xfrm>
            <a:off x="3224194" y="3606072"/>
            <a:ext cx="2592387" cy="287338"/>
          </a:xfrm>
          <a:prstGeom prst="curvedDownArrow">
            <a:avLst>
              <a:gd name="adj1" fmla="val 180442"/>
              <a:gd name="adj2" fmla="val 360884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Book Antiqua" pitchFamily="18" charset="0"/>
            </a:endParaRPr>
          </a:p>
        </p:txBody>
      </p:sp>
      <p:sp>
        <p:nvSpPr>
          <p:cNvPr id="22" name="Oval 18"/>
          <p:cNvSpPr>
            <a:spLocks noChangeArrowheads="1"/>
          </p:cNvSpPr>
          <p:nvPr/>
        </p:nvSpPr>
        <p:spPr bwMode="auto">
          <a:xfrm>
            <a:off x="4664057" y="3968022"/>
            <a:ext cx="1336703" cy="1308092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FF00">
                  <a:gamma/>
                  <a:shade val="76078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i="1">
              <a:solidFill>
                <a:schemeClr val="accent1"/>
              </a:solidFill>
              <a:latin typeface="Book Antiqua" pitchFamily="18" charset="0"/>
            </a:endParaRPr>
          </a:p>
        </p:txBody>
      </p:sp>
      <p:sp>
        <p:nvSpPr>
          <p:cNvPr id="24" name="Text Box 19"/>
          <p:cNvSpPr txBox="1">
            <a:spLocks noChangeArrowheads="1"/>
          </p:cNvSpPr>
          <p:nvPr/>
        </p:nvSpPr>
        <p:spPr bwMode="auto">
          <a:xfrm>
            <a:off x="3513119" y="3245709"/>
            <a:ext cx="19446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ko-KR" sz="1800" b="0" i="1" dirty="0">
                <a:latin typeface="Book Antiqua" pitchFamily="18" charset="0"/>
                <a:ea typeface="굴림" pitchFamily="50" charset="-127"/>
              </a:rPr>
              <a:t>n</a:t>
            </a:r>
            <a:r>
              <a:rPr lang="ko-KR" altLang="en-US" sz="1800" b="0" i="0" dirty="0">
                <a:latin typeface="Book Antiqua" pitchFamily="18" charset="0"/>
                <a:ea typeface="굴림" pitchFamily="50" charset="-127"/>
              </a:rPr>
              <a:t>개를 임의추출</a:t>
            </a:r>
          </a:p>
        </p:txBody>
      </p:sp>
      <p:sp>
        <p:nvSpPr>
          <p:cNvPr id="25" name="Text Box 48"/>
          <p:cNvSpPr txBox="1">
            <a:spLocks noChangeArrowheads="1"/>
          </p:cNvSpPr>
          <p:nvPr/>
        </p:nvSpPr>
        <p:spPr bwMode="auto">
          <a:xfrm>
            <a:off x="4951394" y="3972784"/>
            <a:ext cx="431800" cy="366713"/>
          </a:xfrm>
          <a:prstGeom prst="rect">
            <a:avLst/>
          </a:prstGeom>
          <a:noFill/>
          <a:ln w="28575" cap="sq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1800" b="0" i="1">
                <a:solidFill>
                  <a:schemeClr val="accent1"/>
                </a:solidFill>
                <a:latin typeface="Book Antiqua" pitchFamily="18" charset="0"/>
              </a:rPr>
              <a:t>x</a:t>
            </a:r>
            <a:r>
              <a:rPr lang="en-US" altLang="ko-KR" sz="1800" b="0" i="1" baseline="-25000">
                <a:solidFill>
                  <a:schemeClr val="accent1"/>
                </a:solidFill>
                <a:latin typeface="Book Antiqua" pitchFamily="18" charset="0"/>
              </a:rPr>
              <a:t>1</a:t>
            </a:r>
          </a:p>
        </p:txBody>
      </p:sp>
      <p:sp>
        <p:nvSpPr>
          <p:cNvPr id="26" name="Text Box 49"/>
          <p:cNvSpPr txBox="1">
            <a:spLocks noChangeArrowheads="1"/>
          </p:cNvSpPr>
          <p:nvPr/>
        </p:nvSpPr>
        <p:spPr bwMode="auto">
          <a:xfrm>
            <a:off x="5383194" y="4188684"/>
            <a:ext cx="431800" cy="366713"/>
          </a:xfrm>
          <a:prstGeom prst="rect">
            <a:avLst/>
          </a:prstGeom>
          <a:noFill/>
          <a:ln w="28575" cap="sq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1800" b="0" i="1">
                <a:solidFill>
                  <a:schemeClr val="accent1"/>
                </a:solidFill>
                <a:latin typeface="Book Antiqua" pitchFamily="18" charset="0"/>
              </a:rPr>
              <a:t>x</a:t>
            </a:r>
            <a:r>
              <a:rPr lang="en-US" altLang="ko-KR" sz="1800" b="0" i="1" baseline="-25000">
                <a:solidFill>
                  <a:schemeClr val="accent1"/>
                </a:solidFill>
                <a:latin typeface="Book Antiqua" pitchFamily="18" charset="0"/>
              </a:rPr>
              <a:t>2</a:t>
            </a:r>
          </a:p>
        </p:txBody>
      </p:sp>
      <p:sp>
        <p:nvSpPr>
          <p:cNvPr id="27" name="Text Box 50"/>
          <p:cNvSpPr txBox="1">
            <a:spLocks noChangeArrowheads="1"/>
          </p:cNvSpPr>
          <p:nvPr/>
        </p:nvSpPr>
        <p:spPr bwMode="auto">
          <a:xfrm>
            <a:off x="5024419" y="4685572"/>
            <a:ext cx="431800" cy="366713"/>
          </a:xfrm>
          <a:prstGeom prst="rect">
            <a:avLst/>
          </a:prstGeom>
          <a:noFill/>
          <a:ln w="28575" cap="sq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1800" b="0" i="1">
                <a:solidFill>
                  <a:schemeClr val="accent1"/>
                </a:solidFill>
                <a:latin typeface="Book Antiqua" pitchFamily="18" charset="0"/>
              </a:rPr>
              <a:t>x</a:t>
            </a:r>
            <a:r>
              <a:rPr lang="en-US" altLang="ko-KR" sz="1800" b="0" i="1" baseline="-25000">
                <a:solidFill>
                  <a:schemeClr val="accent1"/>
                </a:solidFill>
                <a:latin typeface="Book Antiqua" pitchFamily="18" charset="0"/>
              </a:rPr>
              <a:t>n</a:t>
            </a:r>
          </a:p>
        </p:txBody>
      </p:sp>
      <p:sp>
        <p:nvSpPr>
          <p:cNvPr id="29" name="Text Box 51"/>
          <p:cNvSpPr txBox="1">
            <a:spLocks noChangeArrowheads="1"/>
          </p:cNvSpPr>
          <p:nvPr/>
        </p:nvSpPr>
        <p:spPr bwMode="auto">
          <a:xfrm rot="7321308">
            <a:off x="5430819" y="4523647"/>
            <a:ext cx="288925" cy="336550"/>
          </a:xfrm>
          <a:prstGeom prst="rect">
            <a:avLst/>
          </a:prstGeom>
          <a:noFill/>
          <a:ln w="28575" cap="sq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ko-KR" sz="1600" b="0" i="1">
                <a:solidFill>
                  <a:schemeClr val="accent1"/>
                </a:solidFill>
                <a:latin typeface="Book Antiqua" pitchFamily="18" charset="0"/>
              </a:rPr>
              <a:t>…</a:t>
            </a: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4286248" y="5347552"/>
            <a:ext cx="15843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ko-KR" altLang="en-US" sz="1800" b="0" i="0" dirty="0" smtClean="0">
                <a:latin typeface="Book Antiqua" pitchFamily="18" charset="0"/>
                <a:ea typeface="굴림" pitchFamily="50" charset="-127"/>
              </a:rPr>
              <a:t>검정통계량 </a:t>
            </a:r>
            <a:r>
              <a:rPr lang="en-US" altLang="ko-KR" sz="1800" b="0" i="0" dirty="0">
                <a:latin typeface="Book Antiqua" pitchFamily="18" charset="0"/>
                <a:ea typeface="굴림" pitchFamily="50" charset="-127"/>
              </a:rPr>
              <a:t>:</a:t>
            </a:r>
          </a:p>
        </p:txBody>
      </p:sp>
      <p:graphicFrame>
        <p:nvGraphicFramePr>
          <p:cNvPr id="32" name="Object 10"/>
          <p:cNvGraphicFramePr>
            <a:graphicFrameLocks noChangeAspect="1"/>
          </p:cNvGraphicFramePr>
          <p:nvPr/>
        </p:nvGraphicFramePr>
        <p:xfrm>
          <a:off x="5691113" y="5248292"/>
          <a:ext cx="1116013" cy="609600"/>
        </p:xfrm>
        <a:graphic>
          <a:graphicData uri="http://schemas.openxmlformats.org/presentationml/2006/ole">
            <p:oleObj spid="_x0000_s838658" name="Equation" r:id="rId4" imgW="774360" imgH="431640" progId="Equation.DSMT4">
              <p:embed/>
            </p:oleObj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928662" y="1285860"/>
            <a:ext cx="2928958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모분산이</a:t>
            </a:r>
            <a:r>
              <a:rPr lang="ko-KR" altLang="en-US" b="1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 알려진 경우</a:t>
            </a:r>
            <a:endParaRPr lang="en-US" dirty="0">
              <a:solidFill>
                <a:srgbClr val="FFFF00"/>
              </a:solidFill>
              <a:latin typeface="Book Antiqua" pitchFamily="18" charset="0"/>
              <a:ea typeface="휴먼엑스포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14348" y="2214554"/>
            <a:ext cx="207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Book Antiqua" pitchFamily="18" charset="0"/>
              </a:rPr>
              <a:t>(A</a:t>
            </a:r>
            <a:r>
              <a:rPr lang="en-US" altLang="ko-KR" sz="2400" smtClean="0">
                <a:latin typeface="Book Antiqua" pitchFamily="18" charset="0"/>
              </a:rPr>
              <a:t>) </a:t>
            </a:r>
            <a:r>
              <a:rPr lang="ko-KR" altLang="en-US" sz="2400" dirty="0" smtClean="0">
                <a:latin typeface="Book Antiqua" pitchFamily="18" charset="0"/>
              </a:rPr>
              <a:t>양측검정</a:t>
            </a:r>
            <a:endParaRPr lang="ko-KR" altLang="en-US" sz="2400" dirty="0">
              <a:latin typeface="Book Antiqua" pitchFamily="18" charset="0"/>
            </a:endParaRPr>
          </a:p>
        </p:txBody>
      </p:sp>
      <p:graphicFrame>
        <p:nvGraphicFramePr>
          <p:cNvPr id="40" name="Object 4"/>
          <p:cNvGraphicFramePr>
            <a:graphicFrameLocks noChangeAspect="1"/>
          </p:cNvGraphicFramePr>
          <p:nvPr/>
        </p:nvGraphicFramePr>
        <p:xfrm>
          <a:off x="6572264" y="4214818"/>
          <a:ext cx="1943100" cy="641350"/>
        </p:xfrm>
        <a:graphic>
          <a:graphicData uri="http://schemas.openxmlformats.org/presentationml/2006/ole">
            <p:oleObj spid="_x0000_s838661" name="Equation" r:id="rId5" imgW="1358640" imgH="457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9.2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모평균의 검정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18</a:t>
            </a:fld>
            <a:endParaRPr lang="en-US" altLang="ko-KR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21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474114" name="Object 2"/>
          <p:cNvGraphicFramePr>
            <a:graphicFrameLocks noChangeAspect="1"/>
          </p:cNvGraphicFramePr>
          <p:nvPr/>
        </p:nvGraphicFramePr>
        <p:xfrm>
          <a:off x="1127125" y="2455033"/>
          <a:ext cx="6289675" cy="719137"/>
        </p:xfrm>
        <a:graphic>
          <a:graphicData uri="http://schemas.openxmlformats.org/presentationml/2006/ole">
            <p:oleObj spid="_x0000_s839682" name="Equation" r:id="rId4" imgW="4368600" imgH="507960" progId="Equation.DSMT4">
              <p:embed/>
            </p:oleObj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00034" y="1785926"/>
            <a:ext cx="8001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Book Antiqua" pitchFamily="18" charset="0"/>
              </a:rPr>
              <a:t>귀무가설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en-US" altLang="ko-KR" i="1" dirty="0" smtClean="0">
                <a:latin typeface="Book Antiqua" pitchFamily="18" charset="0"/>
              </a:rPr>
              <a:t> : </a:t>
            </a:r>
            <a:r>
              <a:rPr lang="en-US" altLang="ko-KR" i="1" dirty="0" smtClean="0">
                <a:latin typeface="Symbol" pitchFamily="18" charset="2"/>
              </a:rPr>
              <a:t>m </a:t>
            </a:r>
            <a:r>
              <a:rPr lang="en-US" altLang="ko-KR" i="1" dirty="0" smtClean="0">
                <a:latin typeface="Book Antiqua" pitchFamily="18" charset="0"/>
              </a:rPr>
              <a:t> </a:t>
            </a:r>
            <a:r>
              <a:rPr lang="en-US" altLang="ko-KR" dirty="0" smtClean="0">
                <a:latin typeface="Book Antiqua" pitchFamily="18" charset="0"/>
                <a:ea typeface="바탕"/>
              </a:rPr>
              <a:t>=</a:t>
            </a:r>
            <a:r>
              <a:rPr lang="en-US" altLang="ko-KR" i="1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Symbol" pitchFamily="18" charset="2"/>
              </a:rPr>
              <a:t>m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이 참이라는 가정 아래서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을 기각시킬 확률이 유의수준</a:t>
            </a:r>
            <a:r>
              <a:rPr lang="en-US" altLang="ko-KR" i="1" dirty="0" smtClean="0">
                <a:latin typeface="Symbol" pitchFamily="18" charset="2"/>
              </a:rPr>
              <a:t> a </a:t>
            </a:r>
            <a:r>
              <a:rPr lang="ko-KR" altLang="en-US" dirty="0" smtClean="0">
                <a:latin typeface="Book Antiqua" pitchFamily="18" charset="0"/>
              </a:rPr>
              <a:t>이므로 양측검정의 기각역은 다음과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 smtClean="0">
              <a:latin typeface="Book Antiqua" pitchFamily="18" charset="0"/>
            </a:endParaRPr>
          </a:p>
        </p:txBody>
      </p:sp>
      <p:graphicFrame>
        <p:nvGraphicFramePr>
          <p:cNvPr id="474118" name="Object 6"/>
          <p:cNvGraphicFramePr>
            <a:graphicFrameLocks noChangeAspect="1"/>
          </p:cNvGraphicFramePr>
          <p:nvPr/>
        </p:nvGraphicFramePr>
        <p:xfrm>
          <a:off x="2510572" y="3452456"/>
          <a:ext cx="271462" cy="344488"/>
        </p:xfrm>
        <a:graphic>
          <a:graphicData uri="http://schemas.openxmlformats.org/presentationml/2006/ole">
            <p:oleObj spid="_x0000_s839684" name="Equation" r:id="rId5" imgW="177480" imgH="228600" progId="Equation.DSMT4">
              <p:embed/>
            </p:oleObj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0034" y="3429000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표본평균의 </a:t>
            </a:r>
            <a:r>
              <a:rPr lang="ko-KR" altLang="en-US" dirty="0" err="1" smtClean="0">
                <a:latin typeface="Book Antiqua" pitchFamily="18" charset="0"/>
              </a:rPr>
              <a:t>관찰값</a:t>
            </a:r>
            <a:r>
              <a:rPr lang="ko-KR" altLang="en-US" dirty="0" smtClean="0">
                <a:latin typeface="Book Antiqua" pitchFamily="18" charset="0"/>
              </a:rPr>
              <a:t>     </a:t>
            </a:r>
            <a:r>
              <a:rPr lang="ko-KR" altLang="en-US" dirty="0" err="1" smtClean="0">
                <a:latin typeface="Book Antiqua" pitchFamily="18" charset="0"/>
              </a:rPr>
              <a:t>를</a:t>
            </a:r>
            <a:r>
              <a:rPr lang="ko-KR" altLang="en-US" dirty="0" smtClean="0">
                <a:latin typeface="Book Antiqua" pitchFamily="18" charset="0"/>
              </a:rPr>
              <a:t> 표준화한 값 </a:t>
            </a:r>
            <a:r>
              <a:rPr lang="en-US" altLang="ko-KR" i="1" dirty="0" smtClean="0">
                <a:latin typeface="Book Antiqua" pitchFamily="18" charset="0"/>
              </a:rPr>
              <a:t>z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이 다음 범위에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있으면 </a:t>
            </a:r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을 기각한다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 smtClean="0">
              <a:latin typeface="Book Antiqua" pitchFamily="18" charset="0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2153382" y="571480"/>
            <a:ext cx="4776072" cy="714380"/>
            <a:chOff x="857224" y="571480"/>
            <a:chExt cx="4776072" cy="714380"/>
          </a:xfrm>
        </p:grpSpPr>
        <p:sp>
          <p:nvSpPr>
            <p:cNvPr id="29" name="직사각형 28"/>
            <p:cNvSpPr/>
            <p:nvPr/>
          </p:nvSpPr>
          <p:spPr>
            <a:xfrm>
              <a:off x="857224" y="571480"/>
              <a:ext cx="4776072" cy="714380"/>
            </a:xfrm>
            <a:prstGeom prst="rect">
              <a:avLst/>
            </a:prstGeom>
            <a:solidFill>
              <a:srgbClr val="63C7F9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30" name="Object 4"/>
            <p:cNvGraphicFramePr>
              <a:graphicFrameLocks noChangeAspect="1"/>
            </p:cNvGraphicFramePr>
            <p:nvPr/>
          </p:nvGraphicFramePr>
          <p:xfrm>
            <a:off x="3590153" y="608827"/>
            <a:ext cx="1943100" cy="641350"/>
          </p:xfrm>
          <a:graphic>
            <a:graphicData uri="http://schemas.openxmlformats.org/presentationml/2006/ole">
              <p:oleObj spid="_x0000_s839687" name="Equation" r:id="rId6" imgW="1358640" imgH="457200" progId="Equation.DSMT4">
                <p:embed/>
              </p:oleObj>
            </a:graphicData>
          </a:graphic>
        </p:graphicFrame>
        <p:sp>
          <p:nvSpPr>
            <p:cNvPr id="31" name="TextBox 30"/>
            <p:cNvSpPr txBox="1"/>
            <p:nvPr/>
          </p:nvSpPr>
          <p:spPr>
            <a:xfrm>
              <a:off x="969278" y="702214"/>
              <a:ext cx="2857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solidFill>
                    <a:srgbClr val="FF0000"/>
                  </a:solidFill>
                </a:rPr>
                <a:t>검정통계량과 확률분포 </a:t>
              </a:r>
              <a:r>
                <a:rPr lang="en-US" altLang="ko-KR" b="1" dirty="0" smtClean="0">
                  <a:solidFill>
                    <a:srgbClr val="FF0000"/>
                  </a:solidFill>
                </a:rPr>
                <a:t>: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3000364" y="4071942"/>
            <a:ext cx="3071834" cy="641365"/>
            <a:chOff x="3000364" y="4071942"/>
            <a:chExt cx="3071834" cy="641365"/>
          </a:xfrm>
        </p:grpSpPr>
        <p:sp>
          <p:nvSpPr>
            <p:cNvPr id="26" name="Rectangle 116"/>
            <p:cNvSpPr>
              <a:spLocks noChangeArrowheads="1"/>
            </p:cNvSpPr>
            <p:nvPr/>
          </p:nvSpPr>
          <p:spPr bwMode="auto">
            <a:xfrm>
              <a:off x="3000364" y="4071942"/>
              <a:ext cx="3071834" cy="641365"/>
            </a:xfrm>
            <a:prstGeom prst="rect">
              <a:avLst/>
            </a:prstGeom>
            <a:solidFill>
              <a:srgbClr val="63C7F9"/>
            </a:solidFill>
            <a:ln w="28575" cap="sq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Book Antiqua" pitchFamily="18" charset="0"/>
              </a:endParaRPr>
            </a:p>
          </p:txBody>
        </p:sp>
        <p:graphicFrame>
          <p:nvGraphicFramePr>
            <p:cNvPr id="474117" name="Object 5"/>
            <p:cNvGraphicFramePr>
              <a:graphicFrameLocks noChangeAspect="1"/>
            </p:cNvGraphicFramePr>
            <p:nvPr/>
          </p:nvGraphicFramePr>
          <p:xfrm>
            <a:off x="4006854" y="4237055"/>
            <a:ext cx="1865313" cy="341313"/>
          </p:xfrm>
          <a:graphic>
            <a:graphicData uri="http://schemas.openxmlformats.org/presentationml/2006/ole">
              <p:oleObj spid="_x0000_s839683" name="Equation" r:id="rId7" imgW="1295280" imgH="241200" progId="Equation.DSMT4">
                <p:embed/>
              </p:oleObj>
            </a:graphicData>
          </a:graphic>
        </p:graphicFrame>
        <p:sp>
          <p:nvSpPr>
            <p:cNvPr id="33" name="TextBox 32"/>
            <p:cNvSpPr txBox="1"/>
            <p:nvPr/>
          </p:nvSpPr>
          <p:spPr>
            <a:xfrm>
              <a:off x="3031186" y="4201099"/>
              <a:ext cx="1071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err="1" smtClean="0">
                  <a:solidFill>
                    <a:srgbClr val="FF0000"/>
                  </a:solidFill>
                </a:rPr>
                <a:t>기각역</a:t>
              </a:r>
              <a:r>
                <a:rPr lang="ko-KR" altLang="en-US" b="1" dirty="0" smtClean="0">
                  <a:solidFill>
                    <a:srgbClr val="FF0000"/>
                  </a:solidFill>
                </a:rPr>
                <a:t> </a:t>
              </a:r>
              <a:r>
                <a:rPr lang="en-US" altLang="ko-KR" b="1" dirty="0" smtClean="0">
                  <a:solidFill>
                    <a:srgbClr val="FF0000"/>
                  </a:solidFill>
                </a:rPr>
                <a:t>: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500034" y="5072074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즉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smtClean="0">
                <a:latin typeface="Book Antiqua" pitchFamily="18" charset="0"/>
              </a:rPr>
              <a:t>검정통계량의 </a:t>
            </a:r>
            <a:r>
              <a:rPr lang="ko-KR" altLang="en-US" dirty="0" err="1" smtClean="0">
                <a:latin typeface="Book Antiqua" pitchFamily="18" charset="0"/>
              </a:rPr>
              <a:t>관찰값</a:t>
            </a:r>
            <a:r>
              <a:rPr lang="en-US" altLang="ko-KR" i="1" dirty="0" smtClean="0">
                <a:latin typeface="Book Antiqua" pitchFamily="18" charset="0"/>
              </a:rPr>
              <a:t> z</a:t>
            </a:r>
            <a:r>
              <a:rPr lang="en-US" altLang="ko-KR" i="1" baseline="-25000" dirty="0" smtClean="0">
                <a:latin typeface="Book Antiqua" pitchFamily="18" charset="0"/>
              </a:rPr>
              <a:t>0 </a:t>
            </a:r>
            <a:r>
              <a:rPr lang="en-US" altLang="ko-KR" i="1" dirty="0" smtClean="0">
                <a:latin typeface="Book Antiqua" pitchFamily="18" charset="0"/>
              </a:rPr>
              <a:t>&lt; - </a:t>
            </a:r>
            <a:r>
              <a:rPr lang="en-US" altLang="ko-KR" i="1" dirty="0" err="1" smtClean="0">
                <a:latin typeface="Book Antiqua" pitchFamily="18" charset="0"/>
              </a:rPr>
              <a:t>z</a:t>
            </a:r>
            <a:r>
              <a:rPr lang="en-US" altLang="ko-KR" i="1" baseline="-25000" dirty="0" err="1" smtClean="0">
                <a:latin typeface="Symbol" pitchFamily="18" charset="2"/>
              </a:rPr>
              <a:t>a</a:t>
            </a:r>
            <a:r>
              <a:rPr lang="en-US" altLang="ko-KR" i="1" baseline="-25000" dirty="0" smtClean="0">
                <a:latin typeface="Book Antiqua" pitchFamily="18" charset="0"/>
              </a:rPr>
              <a:t>/2</a:t>
            </a:r>
            <a:r>
              <a:rPr lang="en-US" altLang="ko-KR" i="1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또는 </a:t>
            </a:r>
            <a:r>
              <a:rPr lang="en-US" altLang="ko-KR" i="1" dirty="0" smtClean="0">
                <a:latin typeface="Book Antiqua" pitchFamily="18" charset="0"/>
              </a:rPr>
              <a:t>z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&gt; </a:t>
            </a:r>
            <a:r>
              <a:rPr lang="en-US" altLang="ko-KR" i="1" dirty="0" err="1" smtClean="0">
                <a:latin typeface="Book Antiqua" pitchFamily="18" charset="0"/>
              </a:rPr>
              <a:t>z</a:t>
            </a:r>
            <a:r>
              <a:rPr lang="en-US" altLang="ko-KR" i="1" baseline="-25000" dirty="0" err="1" smtClean="0">
                <a:latin typeface="Symbol" pitchFamily="18" charset="2"/>
              </a:rPr>
              <a:t>a</a:t>
            </a:r>
            <a:r>
              <a:rPr lang="en-US" altLang="ko-KR" i="1" baseline="-25000" dirty="0" smtClean="0">
                <a:latin typeface="Book Antiqua" pitchFamily="18" charset="0"/>
              </a:rPr>
              <a:t>/2</a:t>
            </a:r>
            <a:r>
              <a:rPr lang="ko-KR" altLang="en-US" dirty="0" smtClean="0">
                <a:latin typeface="Book Antiqua" pitchFamily="18" charset="0"/>
              </a:rPr>
              <a:t>이면 </a:t>
            </a:r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을 기각한다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 smtClean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9.2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모평균의 검정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19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45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pic>
        <p:nvPicPr>
          <p:cNvPr id="52224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41178" y="550932"/>
            <a:ext cx="4317102" cy="3069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2253" name="Picture 1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44624" y="550933"/>
            <a:ext cx="4306828" cy="3061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214282" y="550452"/>
            <a:ext cx="8643998" cy="3092862"/>
          </a:xfrm>
          <a:prstGeom prst="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571124" y="3714752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의 채택</a:t>
            </a:r>
            <a:endParaRPr lang="ko-KR" altLang="en-US" dirty="0">
              <a:latin typeface="Book Antiqua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57404" y="3714752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의 기각</a:t>
            </a:r>
            <a:endParaRPr lang="ko-KR" altLang="en-US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latin typeface="Book Antiqua" pitchFamily="18" charset="0"/>
              </a:rPr>
              <a:t>9.1  </a:t>
            </a:r>
            <a:r>
              <a:rPr lang="ko-KR" altLang="en-US" dirty="0" smtClean="0">
                <a:latin typeface="Book Antiqua" pitchFamily="18" charset="0"/>
              </a:rPr>
              <a:t>가설검정</a:t>
            </a:r>
            <a:endParaRPr lang="en-US" altLang="ko-KR" dirty="0"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rgbClr val="00FF00"/>
                </a:solidFill>
                <a:latin typeface="Book Antiqua" pitchFamily="18" charset="0"/>
              </a:rPr>
              <a:pPr>
                <a:defRPr/>
              </a:pPr>
              <a:t>2</a:t>
            </a:fld>
            <a:endParaRPr lang="en-US" altLang="ko-KR" sz="1600">
              <a:solidFill>
                <a:srgbClr val="00FF00"/>
              </a:solidFill>
              <a:latin typeface="Book Antiqua" pitchFamily="18" charset="0"/>
            </a:endParaRPr>
          </a:p>
        </p:txBody>
      </p:sp>
      <p:pic>
        <p:nvPicPr>
          <p:cNvPr id="23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직사각형 8"/>
          <p:cNvSpPr/>
          <p:nvPr/>
        </p:nvSpPr>
        <p:spPr>
          <a:xfrm>
            <a:off x="933802" y="540658"/>
            <a:ext cx="1704313" cy="40011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ko-KR" sz="2000" b="1" dirty="0" smtClean="0">
                <a:solidFill>
                  <a:srgbClr val="00FF00"/>
                </a:solidFill>
                <a:latin typeface="Book Antiqua" pitchFamily="18" charset="0"/>
              </a:rPr>
              <a:t>9.1  </a:t>
            </a:r>
            <a:r>
              <a:rPr lang="ko-KR" altLang="en-US" sz="2000" b="1" dirty="0" smtClean="0">
                <a:solidFill>
                  <a:srgbClr val="00FF00"/>
                </a:solidFill>
                <a:latin typeface="Book Antiqua" pitchFamily="18" charset="0"/>
              </a:rPr>
              <a:t>가설검정</a:t>
            </a:r>
            <a:endParaRPr lang="ko-KR" altLang="en-US" sz="2000" b="1" dirty="0">
              <a:solidFill>
                <a:srgbClr val="00FF00"/>
              </a:solidFill>
              <a:latin typeface="Book Antiqua" pitchFamily="18" charset="0"/>
            </a:endParaRPr>
          </a:p>
        </p:txBody>
      </p:sp>
      <p:sp>
        <p:nvSpPr>
          <p:cNvPr id="45" name="Text Box 4"/>
          <p:cNvSpPr txBox="1">
            <a:spLocks noChangeArrowheads="1"/>
          </p:cNvSpPr>
          <p:nvPr/>
        </p:nvSpPr>
        <p:spPr bwMode="auto">
          <a:xfrm>
            <a:off x="250825" y="1293798"/>
            <a:ext cx="5048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3600" b="0">
                <a:solidFill>
                  <a:srgbClr val="FF00FF"/>
                </a:solidFill>
              </a:rPr>
              <a:t>▶</a:t>
            </a:r>
          </a:p>
        </p:txBody>
      </p:sp>
      <p:sp>
        <p:nvSpPr>
          <p:cNvPr id="46" name="Rectangle 8"/>
          <p:cNvSpPr>
            <a:spLocks noChangeArrowheads="1"/>
          </p:cNvSpPr>
          <p:nvPr/>
        </p:nvSpPr>
        <p:spPr bwMode="auto">
          <a:xfrm>
            <a:off x="827088" y="1285860"/>
            <a:ext cx="7816877" cy="114300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ko-KR" altLang="en-US" sz="2400" b="1" dirty="0" smtClean="0">
                <a:solidFill>
                  <a:srgbClr val="FF0000"/>
                </a:solidFill>
                <a:latin typeface="Book Antiqua" pitchFamily="18" charset="0"/>
              </a:rPr>
              <a:t>가설</a:t>
            </a:r>
            <a:r>
              <a:rPr lang="en-US" altLang="ko-KR" sz="2400" dirty="0" smtClean="0">
                <a:latin typeface="Book Antiqua" pitchFamily="18" charset="0"/>
              </a:rPr>
              <a:t>(hypothesis)</a:t>
            </a:r>
            <a:r>
              <a:rPr lang="ko-KR" altLang="en-US" sz="2400" dirty="0" smtClean="0">
                <a:latin typeface="Book Antiqua" pitchFamily="18" charset="0"/>
              </a:rPr>
              <a:t>은 타당성의 유무를 명확히 밝혀야 할 </a:t>
            </a:r>
            <a:endParaRPr lang="en-US" altLang="ko-KR" sz="2400" dirty="0" smtClean="0">
              <a:latin typeface="Book Antiqua" pitchFamily="18" charset="0"/>
            </a:endParaRPr>
          </a:p>
          <a:p>
            <a:r>
              <a:rPr lang="ko-KR" altLang="en-US" sz="2400" dirty="0" err="1" smtClean="0">
                <a:latin typeface="Book Antiqua" pitchFamily="18" charset="0"/>
              </a:rPr>
              <a:t>모수에</a:t>
            </a:r>
            <a:r>
              <a:rPr lang="ko-KR" altLang="en-US" sz="2400" dirty="0" smtClean="0">
                <a:latin typeface="Book Antiqua" pitchFamily="18" charset="0"/>
              </a:rPr>
              <a:t> 대한 주장</a:t>
            </a:r>
            <a:endParaRPr lang="ko-KR" altLang="en-US" sz="2400" dirty="0">
              <a:latin typeface="Book Antiqua" pitchFamily="18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244624" y="2793996"/>
            <a:ext cx="5048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3600" b="0">
                <a:solidFill>
                  <a:srgbClr val="FF00FF"/>
                </a:solidFill>
              </a:rPr>
              <a:t>▶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820887" y="2786058"/>
            <a:ext cx="7816877" cy="114300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ko-KR" altLang="en-US" sz="2400" b="1" dirty="0" smtClean="0">
                <a:solidFill>
                  <a:srgbClr val="FF0000"/>
                </a:solidFill>
                <a:latin typeface="Book Antiqua" pitchFamily="18" charset="0"/>
              </a:rPr>
              <a:t>가설검정</a:t>
            </a:r>
            <a:r>
              <a:rPr lang="en-US" altLang="ko-KR" sz="2400" dirty="0" smtClean="0">
                <a:latin typeface="Book Antiqua" pitchFamily="18" charset="0"/>
              </a:rPr>
              <a:t>(hypothesis testing)</a:t>
            </a:r>
            <a:r>
              <a:rPr lang="ko-KR" altLang="en-US" sz="2400" dirty="0" smtClean="0">
                <a:latin typeface="Book Antiqua" pitchFamily="18" charset="0"/>
              </a:rPr>
              <a:t>은 표본통계량을 이용하여 </a:t>
            </a:r>
            <a:endParaRPr lang="en-US" altLang="ko-KR" sz="2400" dirty="0" smtClean="0">
              <a:latin typeface="Book Antiqua" pitchFamily="18" charset="0"/>
            </a:endParaRPr>
          </a:p>
          <a:p>
            <a:r>
              <a:rPr lang="ko-KR" altLang="en-US" sz="2400" dirty="0" err="1" smtClean="0">
                <a:latin typeface="Book Antiqua" pitchFamily="18" charset="0"/>
              </a:rPr>
              <a:t>모수에</a:t>
            </a:r>
            <a:r>
              <a:rPr lang="ko-KR" altLang="en-US" sz="2400" dirty="0" smtClean="0">
                <a:latin typeface="Book Antiqua" pitchFamily="18" charset="0"/>
              </a:rPr>
              <a:t> 대한 주장의 진위를 검정하는 과정</a:t>
            </a:r>
            <a:endParaRPr lang="ko-KR" altLang="en-US" sz="2400" dirty="0">
              <a:latin typeface="Book Antiqua" pitchFamily="18" charset="0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250825" y="4304468"/>
            <a:ext cx="5048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3600" b="0">
                <a:solidFill>
                  <a:srgbClr val="FF00FF"/>
                </a:solidFill>
                <a:latin typeface="Book Antiqua" pitchFamily="18" charset="0"/>
              </a:rPr>
              <a:t>▶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827088" y="4296530"/>
            <a:ext cx="7816877" cy="135732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ko-KR" altLang="en-US" sz="2400" b="1" dirty="0" err="1" smtClean="0">
                <a:solidFill>
                  <a:srgbClr val="FF0000"/>
                </a:solidFill>
                <a:latin typeface="Book Antiqua" pitchFamily="18" charset="0"/>
              </a:rPr>
              <a:t>귀무가설</a:t>
            </a:r>
            <a:r>
              <a:rPr lang="en-US" altLang="ko-KR" sz="2400" dirty="0" smtClean="0">
                <a:latin typeface="Book Antiqua" pitchFamily="18" charset="0"/>
              </a:rPr>
              <a:t>(null hypothesis)</a:t>
            </a:r>
            <a:r>
              <a:rPr lang="ko-KR" altLang="en-US" sz="2400" dirty="0" smtClean="0">
                <a:latin typeface="Book Antiqua" pitchFamily="18" charset="0"/>
              </a:rPr>
              <a:t>은 거짓이 명확히 규명될 때</a:t>
            </a:r>
            <a:endParaRPr lang="en-US" altLang="ko-KR" sz="2400" dirty="0" smtClean="0">
              <a:latin typeface="Book Antiqua" pitchFamily="18" charset="0"/>
            </a:endParaRPr>
          </a:p>
          <a:p>
            <a:r>
              <a:rPr lang="ko-KR" altLang="en-US" sz="2400" dirty="0" smtClean="0">
                <a:latin typeface="Book Antiqua" pitchFamily="18" charset="0"/>
              </a:rPr>
              <a:t>까지 참인 것으로 인정되는 모수에 대한 주장</a:t>
            </a:r>
            <a:r>
              <a:rPr lang="en-US" altLang="ko-KR" sz="2400" dirty="0" smtClean="0">
                <a:latin typeface="Book Antiqua" pitchFamily="18" charset="0"/>
              </a:rPr>
              <a:t>, </a:t>
            </a:r>
            <a:r>
              <a:rPr lang="ko-KR" altLang="en-US" sz="2400" dirty="0" smtClean="0">
                <a:latin typeface="Book Antiqua" pitchFamily="18" charset="0"/>
              </a:rPr>
              <a:t>즉 타당성</a:t>
            </a:r>
            <a:endParaRPr lang="en-US" altLang="ko-KR" sz="2400" dirty="0" smtClean="0">
              <a:latin typeface="Book Antiqua" pitchFamily="18" charset="0"/>
            </a:endParaRPr>
          </a:p>
          <a:p>
            <a:r>
              <a:rPr lang="ko-KR" altLang="en-US" sz="2400" dirty="0" smtClean="0">
                <a:latin typeface="Book Antiqua" pitchFamily="18" charset="0"/>
              </a:rPr>
              <a:t>을 입증해야 할 가설을 의미하고 </a:t>
            </a:r>
            <a:r>
              <a:rPr lang="en-US" altLang="ko-KR" sz="2400" i="1" dirty="0" smtClean="0">
                <a:latin typeface="Book Antiqua" pitchFamily="18" charset="0"/>
              </a:rPr>
              <a:t>H</a:t>
            </a:r>
            <a:r>
              <a:rPr lang="en-US" altLang="ko-KR" sz="2400" i="1" baseline="-25000" dirty="0" smtClean="0">
                <a:latin typeface="Book Antiqua" pitchFamily="18" charset="0"/>
              </a:rPr>
              <a:t>0</a:t>
            </a:r>
            <a:r>
              <a:rPr lang="ko-KR" altLang="en-US" sz="2400" dirty="0" smtClean="0">
                <a:latin typeface="Book Antiqua" pitchFamily="18" charset="0"/>
              </a:rPr>
              <a:t>으로 나타낸다</a:t>
            </a:r>
            <a:r>
              <a:rPr lang="en-US" altLang="ko-KR" sz="2400" dirty="0" smtClean="0">
                <a:latin typeface="Book Antiqua" pitchFamily="18" charset="0"/>
              </a:rPr>
              <a:t>.</a:t>
            </a:r>
            <a:endParaRPr lang="ko-KR" altLang="en-US" sz="2400" dirty="0">
              <a:latin typeface="Book Antiqua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9.2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모평균의 검정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20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23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0" name="TextBox 69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0034" y="571480"/>
            <a:ext cx="8001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 smtClean="0">
                <a:latin typeface="Book Antiqua" pitchFamily="18" charset="0"/>
              </a:rPr>
              <a:t>p – </a:t>
            </a:r>
            <a:r>
              <a:rPr lang="ko-KR" altLang="en-US" dirty="0" smtClean="0">
                <a:latin typeface="Book Antiqua" pitchFamily="18" charset="0"/>
              </a:rPr>
              <a:t>값 </a:t>
            </a:r>
            <a:r>
              <a:rPr lang="en-US" altLang="ko-KR" i="1" dirty="0" smtClean="0">
                <a:latin typeface="Book Antiqua" pitchFamily="18" charset="0"/>
              </a:rPr>
              <a:t>= P(|Z| &gt; |z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en-US" altLang="ko-KR" i="1" dirty="0" smtClean="0">
                <a:latin typeface="Book Antiqua" pitchFamily="18" charset="0"/>
              </a:rPr>
              <a:t>|) =  P(Z &lt; -z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en-US" altLang="ko-KR" i="1" dirty="0" smtClean="0">
                <a:latin typeface="Book Antiqua" pitchFamily="18" charset="0"/>
              </a:rPr>
              <a:t>) + P(Z &gt; z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en-US" altLang="ko-KR" i="1" dirty="0" smtClean="0">
                <a:latin typeface="Book Antiqua" pitchFamily="18" charset="0"/>
              </a:rPr>
              <a:t>)</a:t>
            </a:r>
            <a:r>
              <a:rPr lang="ko-KR" altLang="en-US" i="1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= 2P(Z &gt; z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en-US" altLang="ko-KR" i="1" dirty="0" smtClean="0">
                <a:latin typeface="Book Antiqua" pitchFamily="18" charset="0"/>
              </a:rPr>
              <a:t>)</a:t>
            </a:r>
            <a:r>
              <a:rPr lang="ko-KR" altLang="en-US" i="1" dirty="0" smtClean="0">
                <a:latin typeface="Book Antiqua" pitchFamily="18" charset="0"/>
              </a:rPr>
              <a:t> </a:t>
            </a:r>
            <a:endParaRPr lang="en-US" altLang="ko-KR" i="1" dirty="0" smtClean="0">
              <a:latin typeface="Book Antiqua" pitchFamily="18" charset="0"/>
            </a:endParaRPr>
          </a:p>
          <a:p>
            <a:endParaRPr lang="en-US" altLang="ko-KR" i="1" dirty="0" smtClean="0">
              <a:latin typeface="Book Antiqua" pitchFamily="18" charset="0"/>
            </a:endParaRPr>
          </a:p>
          <a:p>
            <a:r>
              <a:rPr lang="en-US" altLang="ko-KR" i="1" dirty="0" smtClean="0">
                <a:latin typeface="Book Antiqua" pitchFamily="18" charset="0"/>
              </a:rPr>
              <a:t>p – </a:t>
            </a:r>
            <a:r>
              <a:rPr lang="ko-KR" altLang="en-US" dirty="0" smtClean="0">
                <a:latin typeface="Book Antiqua" pitchFamily="18" charset="0"/>
              </a:rPr>
              <a:t>값 </a:t>
            </a:r>
            <a:r>
              <a:rPr lang="en-US" altLang="ko-KR" dirty="0" smtClean="0">
                <a:latin typeface="Book Antiqua" pitchFamily="18" charset="0"/>
              </a:rPr>
              <a:t>&lt; </a:t>
            </a:r>
            <a:r>
              <a:rPr lang="en-US" altLang="ko-KR" i="1" dirty="0" smtClean="0">
                <a:latin typeface="Symbol" pitchFamily="18" charset="2"/>
              </a:rPr>
              <a:t>a </a:t>
            </a:r>
            <a:r>
              <a:rPr lang="ko-KR" altLang="en-US" dirty="0" smtClean="0">
                <a:latin typeface="Book Antiqua" pitchFamily="18" charset="0"/>
              </a:rPr>
              <a:t>이면 </a:t>
            </a:r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을 기각하고</a:t>
            </a:r>
            <a:r>
              <a:rPr lang="en-US" altLang="ko-KR" dirty="0" smtClean="0">
                <a:latin typeface="Book Antiqua" pitchFamily="18" charset="0"/>
              </a:rPr>
              <a:t>,</a:t>
            </a:r>
            <a:r>
              <a:rPr lang="en-US" altLang="ko-KR" i="1" dirty="0" smtClean="0">
                <a:latin typeface="Book Antiqua" pitchFamily="18" charset="0"/>
              </a:rPr>
              <a:t> p – </a:t>
            </a:r>
            <a:r>
              <a:rPr lang="ko-KR" altLang="en-US" dirty="0" smtClean="0">
                <a:latin typeface="Book Antiqua" pitchFamily="18" charset="0"/>
              </a:rPr>
              <a:t>값 </a:t>
            </a:r>
            <a:r>
              <a:rPr lang="en-US" altLang="ko-KR" dirty="0" smtClean="0">
                <a:latin typeface="Book Antiqua" pitchFamily="18" charset="0"/>
                <a:ea typeface="바탕"/>
              </a:rPr>
              <a:t>≥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Symbol" pitchFamily="18" charset="2"/>
              </a:rPr>
              <a:t>a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 </a:t>
            </a:r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/>
              <a:t>을 기각시키지 못한다</a:t>
            </a:r>
            <a:r>
              <a:rPr lang="en-US" altLang="ko-KR" dirty="0" smtClean="0"/>
              <a:t>.</a:t>
            </a:r>
            <a:endParaRPr lang="ko-KR" altLang="en-US" dirty="0" smtClean="0">
              <a:latin typeface="Book Antiqua" pitchFamily="18" charset="0"/>
            </a:endParaRPr>
          </a:p>
        </p:txBody>
      </p:sp>
      <p:pic>
        <p:nvPicPr>
          <p:cNvPr id="520224" name="Picture 3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5172" y="1785926"/>
            <a:ext cx="4306828" cy="3086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0225" name="Picture 3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1785927"/>
            <a:ext cx="4286280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직사각형 8"/>
          <p:cNvSpPr/>
          <p:nvPr/>
        </p:nvSpPr>
        <p:spPr>
          <a:xfrm>
            <a:off x="285720" y="1785926"/>
            <a:ext cx="8572560" cy="3071834"/>
          </a:xfrm>
          <a:prstGeom prst="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714480" y="4917056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의 채택</a:t>
            </a:r>
            <a:endParaRPr lang="ko-KR" altLang="en-US" dirty="0">
              <a:latin typeface="Book Antiqua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00760" y="4917056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의 기각</a:t>
            </a:r>
            <a:endParaRPr lang="ko-KR" altLang="en-US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9.2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모평균의 검정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21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45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Box 17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2842" y="499562"/>
            <a:ext cx="7663934" cy="17543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1]</a:t>
            </a:r>
          </a:p>
          <a:p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모표준편차가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altLang="ko-KR" i="1" dirty="0" smtClean="0">
                <a:solidFill>
                  <a:schemeClr val="tx1"/>
                </a:solidFill>
                <a:latin typeface="Symbol" pitchFamily="18" charset="2"/>
              </a:rPr>
              <a:t>s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 = 4.1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인 정규모집단에 대하여 귀무가설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solidFill>
                  <a:schemeClr val="tx1"/>
                </a:solidFill>
                <a:latin typeface="Book Antiqua" pitchFamily="18" charset="0"/>
              </a:rPr>
              <a:t>0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 : </a:t>
            </a:r>
            <a:r>
              <a:rPr lang="en-US" altLang="ko-KR" i="1" dirty="0" smtClean="0">
                <a:solidFill>
                  <a:schemeClr val="tx1"/>
                </a:solidFill>
                <a:latin typeface="Symbol" pitchFamily="18" charset="2"/>
              </a:rPr>
              <a:t>m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 = 30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에 대한 주장을 확인하기 위하여 크기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36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인 표본을 임의로 추출하여 조사한 결과 </a:t>
            </a:r>
            <a:endParaRPr lang="en-US" altLang="ko-KR" dirty="0" smtClean="0">
              <a:solidFill>
                <a:schemeClr val="tx1"/>
              </a:solidFill>
              <a:latin typeface="Book Antiqua" pitchFamily="18" charset="0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            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을 얻었다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 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(1)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기각역을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 구하여 유의수준 </a:t>
            </a:r>
            <a:r>
              <a:rPr lang="en-US" altLang="ko-KR" i="1" dirty="0" smtClean="0">
                <a:solidFill>
                  <a:schemeClr val="tx1"/>
                </a:solidFill>
                <a:latin typeface="Symbol" pitchFamily="18" charset="2"/>
              </a:rPr>
              <a:t>a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 = 0.05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에서 양측검정하라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(2)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p-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값을 구하고 유의수준 </a:t>
            </a:r>
            <a:r>
              <a:rPr lang="en-US" altLang="ko-KR" i="1" dirty="0" smtClean="0">
                <a:solidFill>
                  <a:schemeClr val="tx1"/>
                </a:solidFill>
                <a:latin typeface="Symbol" pitchFamily="18" charset="2"/>
              </a:rPr>
              <a:t>a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 = 0.05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에서 양측검정하라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0034" y="2428868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0034" y="2755716"/>
            <a:ext cx="77867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ko-KR" altLang="en-US" dirty="0" smtClean="0">
                <a:latin typeface="Book Antiqua" pitchFamily="18" charset="0"/>
              </a:rPr>
              <a:t>다음과 같은 순서로 양측검정을 수행한다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pPr marL="342900" indent="-342900"/>
            <a:r>
              <a:rPr lang="ko-KR" altLang="en-US" dirty="0" smtClean="0">
                <a:solidFill>
                  <a:schemeClr val="tx2"/>
                </a:solidFill>
                <a:latin typeface="바탕"/>
                <a:ea typeface="바탕"/>
              </a:rPr>
              <a:t>① </a:t>
            </a:r>
            <a:r>
              <a:rPr lang="ko-KR" altLang="en-US" dirty="0" err="1" smtClean="0">
                <a:solidFill>
                  <a:schemeClr val="tx2"/>
                </a:solidFill>
                <a:latin typeface="Book Antiqua" pitchFamily="18" charset="0"/>
              </a:rPr>
              <a:t>귀무가설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 H</a:t>
            </a:r>
            <a:r>
              <a:rPr lang="en-US" altLang="ko-KR" i="1" baseline="-25000" dirty="0" smtClean="0">
                <a:solidFill>
                  <a:schemeClr val="tx2"/>
                </a:solidFill>
                <a:latin typeface="Book Antiqua" pitchFamily="18" charset="0"/>
              </a:rPr>
              <a:t>0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 : </a:t>
            </a:r>
            <a:r>
              <a:rPr lang="en-US" altLang="ko-KR" i="1" dirty="0" smtClean="0">
                <a:solidFill>
                  <a:schemeClr val="tx2"/>
                </a:solidFill>
                <a:latin typeface="Symbol" pitchFamily="18" charset="2"/>
              </a:rPr>
              <a:t>m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 = 30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에 대한 대립가설 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solidFill>
                  <a:schemeClr val="tx2"/>
                </a:solidFill>
                <a:latin typeface="Book Antiqua" pitchFamily="18" charset="0"/>
              </a:rPr>
              <a:t>0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 : </a:t>
            </a:r>
            <a:r>
              <a:rPr lang="en-US" altLang="ko-KR" i="1" dirty="0" smtClean="0">
                <a:solidFill>
                  <a:schemeClr val="tx2"/>
                </a:solidFill>
                <a:latin typeface="Symbol" pitchFamily="18" charset="2"/>
              </a:rPr>
              <a:t>m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  <a:ea typeface="바탕"/>
              </a:rPr>
              <a:t>≠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 30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을 설정한다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 marL="342900" indent="-342900"/>
            <a:r>
              <a:rPr lang="en-US" altLang="ko-KR" dirty="0" smtClean="0">
                <a:solidFill>
                  <a:schemeClr val="tx2"/>
                </a:solidFill>
                <a:latin typeface="바탕"/>
                <a:ea typeface="바탕"/>
              </a:rPr>
              <a:t>② </a:t>
            </a:r>
            <a:r>
              <a:rPr lang="en-US" altLang="ko-KR" dirty="0" smtClean="0">
                <a:solidFill>
                  <a:schemeClr val="tx2"/>
                </a:solidFill>
                <a:latin typeface="Symbol" pitchFamily="18" charset="2"/>
              </a:rPr>
              <a:t> </a:t>
            </a:r>
            <a:r>
              <a:rPr lang="en-US" altLang="ko-KR" i="1" dirty="0" smtClean="0">
                <a:solidFill>
                  <a:schemeClr val="tx2"/>
                </a:solidFill>
                <a:latin typeface="Symbol" pitchFamily="18" charset="2"/>
              </a:rPr>
              <a:t>s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 = 4.1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이므로 모평균에 대한 검정통계량과 확률분포는 다음과 같다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.</a:t>
            </a:r>
            <a:endParaRPr lang="ko-KR" altLang="en-US" dirty="0">
              <a:latin typeface="Book Antiqua" pitchFamily="18" charset="0"/>
            </a:endParaRPr>
          </a:p>
        </p:txBody>
      </p:sp>
      <p:graphicFrame>
        <p:nvGraphicFramePr>
          <p:cNvPr id="25" name="Object 2"/>
          <p:cNvGraphicFramePr>
            <a:graphicFrameLocks noChangeAspect="1"/>
          </p:cNvGraphicFramePr>
          <p:nvPr/>
        </p:nvGraphicFramePr>
        <p:xfrm>
          <a:off x="746104" y="1357298"/>
          <a:ext cx="825500" cy="263525"/>
        </p:xfrm>
        <a:graphic>
          <a:graphicData uri="http://schemas.openxmlformats.org/presentationml/2006/ole">
            <p:oleObj spid="_x0000_s699403" name="Equation" r:id="rId5" imgW="545760" imgH="177480" progId="Equation.DSMT4">
              <p:embed/>
            </p:oleObj>
          </a:graphicData>
        </a:graphic>
      </p:graphicFrame>
      <p:graphicFrame>
        <p:nvGraphicFramePr>
          <p:cNvPr id="26" name="Object 3"/>
          <p:cNvGraphicFramePr>
            <a:graphicFrameLocks noChangeAspect="1"/>
          </p:cNvGraphicFramePr>
          <p:nvPr/>
        </p:nvGraphicFramePr>
        <p:xfrm>
          <a:off x="3167063" y="3786190"/>
          <a:ext cx="2047879" cy="608520"/>
        </p:xfrm>
        <a:graphic>
          <a:graphicData uri="http://schemas.openxmlformats.org/presentationml/2006/ole">
            <p:oleObj spid="_x0000_s699404" name="Equation" r:id="rId6" imgW="1511280" imgH="457200" progId="Equation.DSMT4">
              <p:embed/>
            </p:oleObj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00034" y="4434496"/>
            <a:ext cx="7786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dirty="0" smtClean="0">
                <a:solidFill>
                  <a:schemeClr val="tx2"/>
                </a:solidFill>
                <a:latin typeface="바탕"/>
                <a:ea typeface="바탕"/>
              </a:rPr>
              <a:t>③ 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유의수준</a:t>
            </a:r>
            <a:r>
              <a:rPr lang="en-US" altLang="ko-KR" i="1" dirty="0" smtClean="0">
                <a:solidFill>
                  <a:schemeClr val="tx2"/>
                </a:solidFill>
                <a:latin typeface="Symbol" pitchFamily="18" charset="2"/>
              </a:rPr>
              <a:t> a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 = 0.05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에 대한 양측검정의 임계값은 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z</a:t>
            </a:r>
            <a:r>
              <a:rPr lang="en-US" altLang="ko-KR" i="1" baseline="-25000" dirty="0" smtClean="0">
                <a:solidFill>
                  <a:schemeClr val="tx2"/>
                </a:solidFill>
                <a:latin typeface="Book Antiqua" pitchFamily="18" charset="0"/>
              </a:rPr>
              <a:t>0.025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 = 1.96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이고 따라서 기각역은 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Z &lt; - 1.96 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또는 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Z &gt; 1.96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이다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 marL="342900" indent="-342900"/>
            <a:r>
              <a:rPr lang="ko-KR" altLang="en-US" dirty="0" smtClean="0">
                <a:solidFill>
                  <a:schemeClr val="tx2"/>
                </a:solidFill>
                <a:latin typeface="바탕"/>
                <a:ea typeface="바탕"/>
              </a:rPr>
              <a:t>④ 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표본평균이                이므로 검정통계량의 </a:t>
            </a:r>
            <a:r>
              <a:rPr lang="ko-KR" altLang="en-US" dirty="0" err="1" smtClean="0">
                <a:solidFill>
                  <a:schemeClr val="tx2"/>
                </a:solidFill>
                <a:latin typeface="Book Antiqua" pitchFamily="18" charset="0"/>
              </a:rPr>
              <a:t>관찰값은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 다음과 같다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 marL="342900" indent="-342900"/>
            <a:endParaRPr lang="en-US" altLang="ko-KR" dirty="0" smtClean="0">
              <a:solidFill>
                <a:schemeClr val="tx2"/>
              </a:solidFill>
              <a:latin typeface="Book Antiqua" pitchFamily="18" charset="0"/>
            </a:endParaRPr>
          </a:p>
        </p:txBody>
      </p:sp>
      <p:graphicFrame>
        <p:nvGraphicFramePr>
          <p:cNvPr id="699407" name="Object 15"/>
          <p:cNvGraphicFramePr>
            <a:graphicFrameLocks noChangeAspect="1"/>
          </p:cNvGraphicFramePr>
          <p:nvPr/>
        </p:nvGraphicFramePr>
        <p:xfrm>
          <a:off x="2143108" y="5051526"/>
          <a:ext cx="825500" cy="263525"/>
        </p:xfrm>
        <a:graphic>
          <a:graphicData uri="http://schemas.openxmlformats.org/presentationml/2006/ole">
            <p:oleObj spid="_x0000_s699407" name="Equation" r:id="rId7" imgW="545760" imgH="177480" progId="Equation.DSMT4">
              <p:embed/>
            </p:oleObj>
          </a:graphicData>
        </a:graphic>
      </p:graphicFrame>
      <p:graphicFrame>
        <p:nvGraphicFramePr>
          <p:cNvPr id="699408" name="Object 16"/>
          <p:cNvGraphicFramePr>
            <a:graphicFrameLocks noChangeAspect="1"/>
          </p:cNvGraphicFramePr>
          <p:nvPr/>
        </p:nvGraphicFramePr>
        <p:xfrm>
          <a:off x="3389313" y="5445125"/>
          <a:ext cx="1841500" cy="574675"/>
        </p:xfrm>
        <a:graphic>
          <a:graphicData uri="http://schemas.openxmlformats.org/presentationml/2006/ole">
            <p:oleObj spid="_x0000_s699408" name="Equation" r:id="rId8" imgW="1358640" imgH="431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9.2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모평균의 검정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22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23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0" name="TextBox 69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034" y="561206"/>
            <a:ext cx="77867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>
                <a:latin typeface="+mn-ea"/>
                <a:ea typeface="+mn-ea"/>
              </a:rPr>
              <a:t>⑤ </a:t>
            </a:r>
            <a:r>
              <a:rPr lang="ko-KR" altLang="en-US" dirty="0" smtClean="0">
                <a:latin typeface="+mn-ea"/>
                <a:ea typeface="+mn-ea"/>
              </a:rPr>
              <a:t>이 관찰값은 </a:t>
            </a:r>
            <a:r>
              <a:rPr lang="ko-KR" altLang="en-US" dirty="0" err="1" smtClean="0">
                <a:latin typeface="+mn-ea"/>
                <a:ea typeface="+mn-ea"/>
              </a:rPr>
              <a:t>기각역</a:t>
            </a:r>
            <a:r>
              <a:rPr lang="ko-KR" altLang="en-US" dirty="0" smtClean="0">
                <a:latin typeface="+mn-ea"/>
                <a:ea typeface="+mn-ea"/>
              </a:rPr>
              <a:t> 안에 놓이지 않으므로 </a:t>
            </a:r>
            <a:r>
              <a:rPr lang="ko-KR" altLang="en-US" dirty="0" err="1" smtClean="0">
                <a:latin typeface="+mn-ea"/>
                <a:ea typeface="+mn-ea"/>
              </a:rPr>
              <a:t>귀무가설을</a:t>
            </a:r>
            <a:r>
              <a:rPr lang="ko-KR" altLang="en-US" dirty="0" smtClean="0">
                <a:latin typeface="+mn-ea"/>
                <a:ea typeface="+mn-ea"/>
              </a:rPr>
              <a:t> 기각할 수 없다</a:t>
            </a:r>
            <a:r>
              <a:rPr lang="en-US" altLang="ko-KR" dirty="0" smtClean="0">
                <a:latin typeface="+mn-ea"/>
                <a:ea typeface="+mn-ea"/>
              </a:rPr>
              <a:t>. </a:t>
            </a:r>
            <a:r>
              <a:rPr lang="ko-KR" altLang="en-US" dirty="0" smtClean="0">
                <a:latin typeface="+mn-ea"/>
                <a:ea typeface="+mn-ea"/>
              </a:rPr>
              <a:t>따라서 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유의수준</a:t>
            </a:r>
            <a:r>
              <a:rPr lang="en-US" altLang="ko-KR" i="1" dirty="0" smtClean="0">
                <a:solidFill>
                  <a:schemeClr val="tx2"/>
                </a:solidFill>
                <a:latin typeface="Symbol" pitchFamily="18" charset="2"/>
              </a:rPr>
              <a:t> a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 = 0.05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에 귀무가설</a:t>
            </a:r>
            <a:r>
              <a:rPr lang="en-US" altLang="ko-KR" i="1" dirty="0" smtClean="0">
                <a:solidFill>
                  <a:schemeClr val="tx2"/>
                </a:solidFill>
                <a:latin typeface="Symbol" pitchFamily="18" charset="2"/>
              </a:rPr>
              <a:t> m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 = 30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은 타당성이 있다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.</a:t>
            </a:r>
            <a:endParaRPr lang="en-US" altLang="ko-KR" dirty="0" smtClean="0">
              <a:latin typeface="+mn-ea"/>
              <a:ea typeface="+mn-ea"/>
            </a:endParaRPr>
          </a:p>
          <a:p>
            <a:pPr marL="342900" indent="-342900"/>
            <a:endParaRPr lang="en-US" altLang="ko-KR" dirty="0" smtClean="0">
              <a:latin typeface="Book Antiqua" pitchFamily="18" charset="0"/>
              <a:ea typeface="+mn-ea"/>
            </a:endParaRPr>
          </a:p>
          <a:p>
            <a:pPr marL="342900" indent="-342900"/>
            <a:r>
              <a:rPr lang="en-US" altLang="ko-KR" dirty="0" smtClean="0">
                <a:latin typeface="Book Antiqua" pitchFamily="18" charset="0"/>
                <a:ea typeface="+mn-ea"/>
              </a:rPr>
              <a:t>(2) 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z</a:t>
            </a:r>
            <a:r>
              <a:rPr lang="en-US" altLang="ko-KR" i="1" baseline="-25000" dirty="0" smtClean="0">
                <a:latin typeface="Book Antiqua" pitchFamily="18" charset="0"/>
                <a:ea typeface="+mn-ea"/>
              </a:rPr>
              <a:t>0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 = 1.61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이므로 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p-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값은 다음과 같다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.</a:t>
            </a:r>
          </a:p>
          <a:p>
            <a:pPr marL="342900" indent="-342900"/>
            <a:endParaRPr lang="en-US" altLang="ko-KR" dirty="0" smtClean="0">
              <a:latin typeface="Book Antiqua" pitchFamily="18" charset="0"/>
              <a:ea typeface="+mn-ea"/>
            </a:endParaRPr>
          </a:p>
          <a:p>
            <a:pPr marL="342900" indent="-342900"/>
            <a:endParaRPr lang="en-US" altLang="ko-KR" dirty="0" smtClean="0">
              <a:latin typeface="Book Antiqua" pitchFamily="18" charset="0"/>
              <a:ea typeface="+mn-ea"/>
            </a:endParaRPr>
          </a:p>
          <a:p>
            <a:pPr marL="342900" indent="-342900"/>
            <a:endParaRPr lang="en-US" altLang="ko-KR" dirty="0" smtClean="0">
              <a:latin typeface="Book Antiqua" pitchFamily="18" charset="0"/>
              <a:ea typeface="+mn-ea"/>
            </a:endParaRPr>
          </a:p>
          <a:p>
            <a:pPr marL="342900" indent="-342900"/>
            <a:r>
              <a:rPr lang="ko-KR" altLang="en-US" dirty="0" smtClean="0">
                <a:latin typeface="Book Antiqua" pitchFamily="18" charset="0"/>
                <a:ea typeface="+mn-ea"/>
              </a:rPr>
              <a:t>따라서 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p-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값 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&gt;</a:t>
            </a:r>
            <a:r>
              <a:rPr lang="en-US" altLang="ko-KR" i="1" dirty="0" smtClean="0">
                <a:solidFill>
                  <a:schemeClr val="tx2"/>
                </a:solidFill>
                <a:latin typeface="Symbol" pitchFamily="18" charset="2"/>
              </a:rPr>
              <a:t> a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 = 0.05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이므로 귀무가설을 기각할 수 없다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.</a:t>
            </a:r>
            <a:endParaRPr lang="ko-KR" altLang="en-US" dirty="0">
              <a:latin typeface="Book Antiqua" pitchFamily="18" charset="0"/>
            </a:endParaRPr>
          </a:p>
        </p:txBody>
      </p:sp>
      <p:graphicFrame>
        <p:nvGraphicFramePr>
          <p:cNvPr id="913409" name="Object 1"/>
          <p:cNvGraphicFramePr>
            <a:graphicFrameLocks noChangeAspect="1"/>
          </p:cNvGraphicFramePr>
          <p:nvPr/>
        </p:nvGraphicFramePr>
        <p:xfrm>
          <a:off x="2144713" y="1810581"/>
          <a:ext cx="4268787" cy="608013"/>
        </p:xfrm>
        <a:graphic>
          <a:graphicData uri="http://schemas.openxmlformats.org/presentationml/2006/ole">
            <p:oleObj spid="_x0000_s913409" name="Equation" r:id="rId5" imgW="3149280" imgH="457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9.2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모평균의 검정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23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31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0" name="TextBox 59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034" y="1154060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Book Antiqua" pitchFamily="18" charset="0"/>
              </a:rPr>
              <a:t>귀무가설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en-US" altLang="ko-KR" i="1" dirty="0" smtClean="0">
                <a:latin typeface="Book Antiqua" pitchFamily="18" charset="0"/>
              </a:rPr>
              <a:t> </a:t>
            </a:r>
            <a:r>
              <a:rPr lang="en-US" altLang="ko-KR" dirty="0" smtClean="0">
                <a:latin typeface="Book Antiqua" pitchFamily="18" charset="0"/>
              </a:rPr>
              <a:t>:</a:t>
            </a:r>
            <a:r>
              <a:rPr lang="en-US" altLang="ko-KR" i="1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Symbol" pitchFamily="18" charset="2"/>
              </a:rPr>
              <a:t>m </a:t>
            </a:r>
            <a:r>
              <a:rPr lang="en-US" altLang="ko-KR" i="1" dirty="0" smtClean="0">
                <a:latin typeface="Book Antiqua" pitchFamily="18" charset="0"/>
              </a:rPr>
              <a:t> </a:t>
            </a:r>
            <a:r>
              <a:rPr lang="en-US" altLang="ko-KR" dirty="0" smtClean="0">
                <a:latin typeface="Book Antiqua" pitchFamily="18" charset="0"/>
                <a:ea typeface="바탕"/>
              </a:rPr>
              <a:t>≥</a:t>
            </a:r>
            <a:r>
              <a:rPr lang="en-US" altLang="ko-KR" i="1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Symbol" pitchFamily="18" charset="2"/>
              </a:rPr>
              <a:t>m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에 대하여 대립가설 </a:t>
            </a:r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1</a:t>
            </a:r>
            <a:r>
              <a:rPr lang="en-US" altLang="ko-KR" i="1" dirty="0" smtClean="0">
                <a:latin typeface="Book Antiqua" pitchFamily="18" charset="0"/>
              </a:rPr>
              <a:t> </a:t>
            </a:r>
            <a:r>
              <a:rPr lang="en-US" altLang="ko-KR" dirty="0" smtClean="0">
                <a:latin typeface="Book Antiqua" pitchFamily="18" charset="0"/>
              </a:rPr>
              <a:t>:</a:t>
            </a:r>
            <a:r>
              <a:rPr lang="en-US" altLang="ko-KR" i="1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Symbol" pitchFamily="18" charset="2"/>
              </a:rPr>
              <a:t>m </a:t>
            </a:r>
            <a:r>
              <a:rPr lang="en-US" altLang="ko-KR" dirty="0" smtClean="0">
                <a:latin typeface="Book Antiqua" pitchFamily="18" charset="0"/>
                <a:ea typeface="바탕"/>
              </a:rPr>
              <a:t>&lt;</a:t>
            </a:r>
            <a:r>
              <a:rPr lang="en-US" altLang="ko-KR" i="1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Symbol" pitchFamily="18" charset="2"/>
              </a:rPr>
              <a:t>m</a:t>
            </a:r>
            <a:r>
              <a:rPr lang="en-US" altLang="ko-KR" i="1" baseline="-25000" dirty="0" smtClean="0">
                <a:latin typeface="Book Antiqua" pitchFamily="18" charset="0"/>
              </a:rPr>
              <a:t>0 </a:t>
            </a:r>
            <a:r>
              <a:rPr lang="ko-KR" altLang="en-US" dirty="0" smtClean="0">
                <a:latin typeface="Book Antiqua" pitchFamily="18" charset="0"/>
              </a:rPr>
              <a:t>으로 구성되는 검정 방법</a:t>
            </a:r>
            <a:endParaRPr lang="ko-KR" altLang="en-US" dirty="0">
              <a:latin typeface="Book Antiqu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4348" y="561206"/>
            <a:ext cx="2571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Book Antiqua" pitchFamily="18" charset="0"/>
              </a:rPr>
              <a:t>(B) </a:t>
            </a:r>
            <a:r>
              <a:rPr lang="ko-KR" altLang="en-US" sz="2400" dirty="0" err="1" smtClean="0">
                <a:latin typeface="Book Antiqua" pitchFamily="18" charset="0"/>
              </a:rPr>
              <a:t>하단측검정</a:t>
            </a:r>
            <a:endParaRPr lang="ko-KR" altLang="en-US" sz="2400" dirty="0">
              <a:latin typeface="Book Antiqua" pitchFamily="18" charset="0"/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2438414" y="3646488"/>
          <a:ext cx="4205288" cy="684212"/>
        </p:xfrm>
        <a:graphic>
          <a:graphicData uri="http://schemas.openxmlformats.org/presentationml/2006/ole">
            <p:oleObj spid="_x0000_s911361" name="Equation" r:id="rId5" imgW="2920680" imgH="482400" progId="Equation.DSMT4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00034" y="2960558"/>
            <a:ext cx="80010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Book Antiqua" pitchFamily="18" charset="0"/>
              </a:rPr>
              <a:t>귀무가설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en-US" altLang="ko-KR" i="1" dirty="0" smtClean="0">
                <a:latin typeface="Book Antiqua" pitchFamily="18" charset="0"/>
              </a:rPr>
              <a:t> : </a:t>
            </a:r>
            <a:r>
              <a:rPr lang="en-US" altLang="ko-KR" i="1" dirty="0" smtClean="0">
                <a:latin typeface="Symbol" pitchFamily="18" charset="2"/>
              </a:rPr>
              <a:t>m  </a:t>
            </a:r>
            <a:r>
              <a:rPr lang="ko-KR" altLang="en-US" dirty="0" smtClean="0">
                <a:latin typeface="Book Antiqua" pitchFamily="18" charset="0"/>
                <a:ea typeface="바탕"/>
              </a:rPr>
              <a:t>≥</a:t>
            </a:r>
            <a:r>
              <a:rPr lang="en-US" altLang="ko-KR" i="1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Symbol" pitchFamily="18" charset="2"/>
              </a:rPr>
              <a:t>m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이 참이라는 가정 아래서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을 기각시킬 확률이 유의수준</a:t>
            </a:r>
            <a:r>
              <a:rPr lang="en-US" altLang="ko-KR" i="1" dirty="0" smtClean="0">
                <a:latin typeface="Symbol" pitchFamily="18" charset="2"/>
              </a:rPr>
              <a:t> a </a:t>
            </a:r>
            <a:r>
              <a:rPr lang="ko-KR" altLang="en-US" dirty="0" smtClean="0">
                <a:latin typeface="Book Antiqua" pitchFamily="18" charset="0"/>
              </a:rPr>
              <a:t>이므로 하단측검정의 기각역은 다음과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endParaRPr lang="en-US" altLang="ko-KR" dirty="0" smtClean="0">
              <a:latin typeface="Book Antiqua" pitchFamily="18" charset="0"/>
            </a:endParaRPr>
          </a:p>
          <a:p>
            <a:endParaRPr lang="en-US" altLang="ko-KR" dirty="0" smtClean="0">
              <a:latin typeface="Book Antiqua" pitchFamily="18" charset="0"/>
            </a:endParaRPr>
          </a:p>
          <a:p>
            <a:endParaRPr lang="en-US" altLang="ko-KR" dirty="0" smtClean="0">
              <a:latin typeface="Book Antiqua" pitchFamily="18" charset="0"/>
            </a:endParaRPr>
          </a:p>
          <a:p>
            <a:r>
              <a:rPr lang="ko-KR" altLang="en-US" dirty="0" smtClean="0">
                <a:latin typeface="Book Antiqua" pitchFamily="18" charset="0"/>
              </a:rPr>
              <a:t>검정통계량의 </a:t>
            </a:r>
            <a:r>
              <a:rPr lang="ko-KR" altLang="en-US" dirty="0" err="1" smtClean="0">
                <a:latin typeface="Book Antiqua" pitchFamily="18" charset="0"/>
              </a:rPr>
              <a:t>관찰값</a:t>
            </a:r>
            <a:r>
              <a:rPr lang="ko-KR" altLang="en-US" dirty="0" smtClean="0">
                <a:latin typeface="Book Antiqua" pitchFamily="18" charset="0"/>
              </a:rPr>
              <a:t>     을 표준화한 값 </a:t>
            </a:r>
            <a:r>
              <a:rPr lang="en-US" altLang="ko-KR" i="1" dirty="0" smtClean="0">
                <a:latin typeface="Book Antiqua" pitchFamily="18" charset="0"/>
              </a:rPr>
              <a:t>z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이 다음 범위에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있으면 </a:t>
            </a:r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을 기각한다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 smtClean="0">
              <a:latin typeface="Book Antiqua" pitchFamily="18" charset="0"/>
            </a:endParaRPr>
          </a:p>
        </p:txBody>
      </p:sp>
      <p:sp>
        <p:nvSpPr>
          <p:cNvPr id="13" name="Rectangle 116"/>
          <p:cNvSpPr>
            <a:spLocks noChangeArrowheads="1"/>
          </p:cNvSpPr>
          <p:nvPr/>
        </p:nvSpPr>
        <p:spPr bwMode="auto">
          <a:xfrm>
            <a:off x="3643306" y="5002213"/>
            <a:ext cx="1857388" cy="641365"/>
          </a:xfrm>
          <a:prstGeom prst="rect">
            <a:avLst/>
          </a:prstGeom>
          <a:solidFill>
            <a:srgbClr val="63C7F9"/>
          </a:solidFill>
          <a:ln w="28575" cap="sq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Book Antiqua" pitchFamily="18" charset="0"/>
            </a:endParaRPr>
          </a:p>
        </p:txBody>
      </p:sp>
      <p:graphicFrame>
        <p:nvGraphicFramePr>
          <p:cNvPr id="14" name="Object 5"/>
          <p:cNvGraphicFramePr>
            <a:graphicFrameLocks noChangeAspect="1"/>
          </p:cNvGraphicFramePr>
          <p:nvPr/>
        </p:nvGraphicFramePr>
        <p:xfrm>
          <a:off x="4643438" y="5176834"/>
          <a:ext cx="749300" cy="322262"/>
        </p:xfrm>
        <a:graphic>
          <a:graphicData uri="http://schemas.openxmlformats.org/presentationml/2006/ole">
            <p:oleObj spid="_x0000_s911364" name="Equation" r:id="rId6" imgW="520560" imgH="228600" progId="Equation.DSMT4">
              <p:embed/>
            </p:oleObj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674128" y="5131370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기각역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: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911365" name="Object 5"/>
          <p:cNvGraphicFramePr>
            <a:graphicFrameLocks noChangeAspect="1"/>
          </p:cNvGraphicFramePr>
          <p:nvPr/>
        </p:nvGraphicFramePr>
        <p:xfrm>
          <a:off x="2739176" y="4350329"/>
          <a:ext cx="271462" cy="344487"/>
        </p:xfrm>
        <a:graphic>
          <a:graphicData uri="http://schemas.openxmlformats.org/presentationml/2006/ole">
            <p:oleObj spid="_x0000_s911365" name="Equation" r:id="rId7" imgW="177480" imgH="228600" progId="Equation.DSMT4">
              <p:embed/>
            </p:oleObj>
          </a:graphicData>
        </a:graphic>
      </p:graphicFrame>
      <p:grpSp>
        <p:nvGrpSpPr>
          <p:cNvPr id="17" name="그룹 16"/>
          <p:cNvGrpSpPr/>
          <p:nvPr/>
        </p:nvGrpSpPr>
        <p:grpSpPr>
          <a:xfrm>
            <a:off x="2153382" y="1857364"/>
            <a:ext cx="4776072" cy="714380"/>
            <a:chOff x="857224" y="571480"/>
            <a:chExt cx="4776072" cy="714380"/>
          </a:xfrm>
        </p:grpSpPr>
        <p:sp>
          <p:nvSpPr>
            <p:cNvPr id="18" name="직사각형 17"/>
            <p:cNvSpPr/>
            <p:nvPr/>
          </p:nvSpPr>
          <p:spPr>
            <a:xfrm>
              <a:off x="857224" y="571480"/>
              <a:ext cx="4776072" cy="714380"/>
            </a:xfrm>
            <a:prstGeom prst="rect">
              <a:avLst/>
            </a:prstGeom>
            <a:solidFill>
              <a:srgbClr val="63C7F9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19" name="Object 4"/>
            <p:cNvGraphicFramePr>
              <a:graphicFrameLocks noChangeAspect="1"/>
            </p:cNvGraphicFramePr>
            <p:nvPr/>
          </p:nvGraphicFramePr>
          <p:xfrm>
            <a:off x="3590153" y="608827"/>
            <a:ext cx="1943100" cy="641350"/>
          </p:xfrm>
          <a:graphic>
            <a:graphicData uri="http://schemas.openxmlformats.org/presentationml/2006/ole">
              <p:oleObj spid="_x0000_s911366" name="Equation" r:id="rId8" imgW="1358640" imgH="457200" progId="Equation.DSMT4">
                <p:embed/>
              </p:oleObj>
            </a:graphicData>
          </a:graphic>
        </p:graphicFrame>
        <p:sp>
          <p:nvSpPr>
            <p:cNvPr id="21" name="TextBox 20"/>
            <p:cNvSpPr txBox="1"/>
            <p:nvPr/>
          </p:nvSpPr>
          <p:spPr>
            <a:xfrm>
              <a:off x="969278" y="702214"/>
              <a:ext cx="2857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solidFill>
                    <a:srgbClr val="FF0000"/>
                  </a:solidFill>
                </a:rPr>
                <a:t>검정통계량과 확률분포 </a:t>
              </a:r>
              <a:r>
                <a:rPr lang="en-US" altLang="ko-KR" b="1" dirty="0" smtClean="0">
                  <a:solidFill>
                    <a:srgbClr val="FF0000"/>
                  </a:solidFill>
                </a:rPr>
                <a:t>: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931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49717" y="561206"/>
            <a:ext cx="4329111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0931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561206"/>
            <a:ext cx="4343591" cy="3082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9.2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모평균의 검정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24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0" name="TextBox 39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85720" y="571480"/>
            <a:ext cx="8572560" cy="3071834"/>
          </a:xfrm>
          <a:prstGeom prst="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643042" y="3714752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의 채택</a:t>
            </a:r>
            <a:endParaRPr lang="ko-KR" altLang="en-US" dirty="0">
              <a:latin typeface="Book Antiqua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29322" y="3714752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의 기각</a:t>
            </a:r>
            <a:endParaRPr lang="ko-KR" altLang="en-US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9.2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모평균의 검정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25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31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0" name="TextBox 59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034" y="571480"/>
            <a:ext cx="8001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 smtClean="0">
                <a:latin typeface="Book Antiqua" pitchFamily="18" charset="0"/>
              </a:rPr>
              <a:t>p – </a:t>
            </a:r>
            <a:r>
              <a:rPr lang="ko-KR" altLang="en-US" dirty="0" smtClean="0">
                <a:latin typeface="Book Antiqua" pitchFamily="18" charset="0"/>
              </a:rPr>
              <a:t>값 </a:t>
            </a:r>
            <a:r>
              <a:rPr lang="en-US" altLang="ko-KR" i="1" dirty="0" smtClean="0">
                <a:latin typeface="Book Antiqua" pitchFamily="18" charset="0"/>
              </a:rPr>
              <a:t>= P(Z &lt; z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en-US" altLang="ko-KR" i="1" dirty="0" smtClean="0">
                <a:latin typeface="Book Antiqua" pitchFamily="18" charset="0"/>
              </a:rPr>
              <a:t>) </a:t>
            </a:r>
          </a:p>
          <a:p>
            <a:endParaRPr lang="en-US" altLang="ko-KR" i="1" dirty="0" smtClean="0">
              <a:latin typeface="Book Antiqua" pitchFamily="18" charset="0"/>
            </a:endParaRPr>
          </a:p>
          <a:p>
            <a:r>
              <a:rPr lang="en-US" altLang="ko-KR" i="1" dirty="0" smtClean="0">
                <a:latin typeface="Book Antiqua" pitchFamily="18" charset="0"/>
              </a:rPr>
              <a:t>p – </a:t>
            </a:r>
            <a:r>
              <a:rPr lang="ko-KR" altLang="en-US" dirty="0" smtClean="0">
                <a:latin typeface="Book Antiqua" pitchFamily="18" charset="0"/>
              </a:rPr>
              <a:t>값 </a:t>
            </a:r>
            <a:r>
              <a:rPr lang="en-US" altLang="ko-KR" dirty="0" smtClean="0">
                <a:latin typeface="Book Antiqua" pitchFamily="18" charset="0"/>
              </a:rPr>
              <a:t>&lt; </a:t>
            </a:r>
            <a:r>
              <a:rPr lang="en-US" altLang="ko-KR" i="1" dirty="0" smtClean="0">
                <a:latin typeface="Symbol" pitchFamily="18" charset="2"/>
              </a:rPr>
              <a:t>a </a:t>
            </a:r>
            <a:r>
              <a:rPr lang="ko-KR" altLang="en-US" dirty="0" smtClean="0">
                <a:latin typeface="Book Antiqua" pitchFamily="18" charset="0"/>
              </a:rPr>
              <a:t>이면 </a:t>
            </a:r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을 기각하고</a:t>
            </a:r>
            <a:r>
              <a:rPr lang="en-US" altLang="ko-KR" dirty="0" smtClean="0">
                <a:latin typeface="Book Antiqua" pitchFamily="18" charset="0"/>
              </a:rPr>
              <a:t>,</a:t>
            </a:r>
            <a:r>
              <a:rPr lang="en-US" altLang="ko-KR" i="1" dirty="0" smtClean="0">
                <a:latin typeface="Book Antiqua" pitchFamily="18" charset="0"/>
              </a:rPr>
              <a:t> p – </a:t>
            </a:r>
            <a:r>
              <a:rPr lang="ko-KR" altLang="en-US" dirty="0" smtClean="0">
                <a:latin typeface="Book Antiqua" pitchFamily="18" charset="0"/>
              </a:rPr>
              <a:t>값 </a:t>
            </a:r>
            <a:r>
              <a:rPr lang="en-US" altLang="ko-KR" dirty="0" smtClean="0">
                <a:latin typeface="Book Antiqua" pitchFamily="18" charset="0"/>
                <a:ea typeface="바탕"/>
              </a:rPr>
              <a:t>≥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Symbol" pitchFamily="18" charset="2"/>
              </a:rPr>
              <a:t>a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 </a:t>
            </a:r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/>
              <a:t>을 기각시키지 못한다</a:t>
            </a:r>
            <a:r>
              <a:rPr lang="en-US" altLang="ko-KR" dirty="0" smtClean="0"/>
              <a:t>.</a:t>
            </a:r>
            <a:endParaRPr lang="ko-KR" altLang="en-US" dirty="0" smtClean="0">
              <a:latin typeface="Book Antiqua" pitchFamily="18" charset="0"/>
            </a:endParaRPr>
          </a:p>
        </p:txBody>
      </p:sp>
      <p:pic>
        <p:nvPicPr>
          <p:cNvPr id="908289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5446" y="1769422"/>
            <a:ext cx="4319596" cy="3092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0829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63919" y="1775682"/>
            <a:ext cx="4314909" cy="3082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직사각형 8"/>
          <p:cNvSpPr/>
          <p:nvPr/>
        </p:nvSpPr>
        <p:spPr>
          <a:xfrm>
            <a:off x="285720" y="1785926"/>
            <a:ext cx="8572560" cy="3071834"/>
          </a:xfrm>
          <a:prstGeom prst="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714480" y="4917056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의 채택</a:t>
            </a:r>
            <a:endParaRPr lang="ko-KR" altLang="en-US" dirty="0">
              <a:latin typeface="Book Antiqua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00760" y="4917056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의 기각</a:t>
            </a:r>
            <a:endParaRPr lang="ko-KR" altLang="en-US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9.2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모평균의 검정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26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24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2842" y="499562"/>
            <a:ext cx="7663934" cy="369331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2]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어느 회사는 근로자의 혈중 콜레스테롤 평균수치가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220mg/dl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이상이라 한다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이 주장을 확인하기 위하여 이 회사에 근무하는 근로자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20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명을 무작위로 선정하여 측정한 결과 다음과 같았다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단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전체 근로자의 콜레스테롤 수치는 표준편차가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15.4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인 정규분포에 따른다고 알려져 있다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194.2 192.8 243.2 237.1 198.8 202.5 245.3 230.3 221.0 203.1 </a:t>
            </a:r>
            <a:endParaRPr lang="ko-KR" altLang="en-US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201.4 212.5 215.3 218.9 223.1 212.2 218.5 214.6 204.7 199.3</a:t>
            </a:r>
            <a:endParaRPr lang="ko-KR" altLang="en-US" dirty="0" smtClean="0">
              <a:solidFill>
                <a:schemeClr val="tx1"/>
              </a:solidFill>
              <a:latin typeface="Book Antiqua" pitchFamily="18" charset="0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(1)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귀무가설과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 대립가설을 설정하라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(2)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유의수준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5%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에서 기각역을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(3)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검정통계량의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관찰값을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(4)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기각역을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 구하여 유의수준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5%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에서 귀무가설을 검정하라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(5) p-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값을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(6) p-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값을 이용하여 유의수준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5%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에서 귀무가설을 검정하라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0034" y="4357694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graphicFrame>
        <p:nvGraphicFramePr>
          <p:cNvPr id="20" name="Object 2"/>
          <p:cNvGraphicFramePr>
            <a:graphicFrameLocks noChangeAspect="1"/>
          </p:cNvGraphicFramePr>
          <p:nvPr/>
        </p:nvGraphicFramePr>
        <p:xfrm>
          <a:off x="2589116" y="5369779"/>
          <a:ext cx="1074738" cy="263525"/>
        </p:xfrm>
        <a:graphic>
          <a:graphicData uri="http://schemas.openxmlformats.org/presentationml/2006/ole">
            <p:oleObj spid="_x0000_s702473" name="Equation" r:id="rId5" imgW="711000" imgH="177480" progId="Equation.DSMT4">
              <p:embed/>
            </p:oleObj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500034" y="4791686"/>
            <a:ext cx="7786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>
                <a:latin typeface="Book Antiqua" pitchFamily="18" charset="0"/>
              </a:rPr>
              <a:t>(1) </a:t>
            </a:r>
            <a:r>
              <a:rPr lang="ko-KR" altLang="en-US" dirty="0" err="1" smtClean="0">
                <a:latin typeface="Book Antiqua" pitchFamily="18" charset="0"/>
              </a:rPr>
              <a:t>귀무가설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en-US" altLang="ko-KR" i="1" dirty="0" smtClean="0">
                <a:latin typeface="Book Antiqua" pitchFamily="18" charset="0"/>
              </a:rPr>
              <a:t> </a:t>
            </a:r>
            <a:r>
              <a:rPr lang="en-US" altLang="ko-KR" dirty="0" smtClean="0">
                <a:latin typeface="Book Antiqua" pitchFamily="18" charset="0"/>
              </a:rPr>
              <a:t>: </a:t>
            </a:r>
            <a:r>
              <a:rPr lang="en-US" altLang="ko-KR" i="1" dirty="0" smtClean="0">
                <a:latin typeface="Symbol" pitchFamily="18" charset="2"/>
              </a:rPr>
              <a:t>m </a:t>
            </a:r>
            <a:r>
              <a:rPr lang="en-US" altLang="ko-KR" i="1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바탕"/>
              </a:rPr>
              <a:t>≥ 220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이고 대립가설 </a:t>
            </a:r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1</a:t>
            </a:r>
            <a:r>
              <a:rPr lang="en-US" altLang="ko-KR" i="1" dirty="0" smtClean="0">
                <a:latin typeface="Book Antiqua" pitchFamily="18" charset="0"/>
              </a:rPr>
              <a:t> </a:t>
            </a:r>
            <a:r>
              <a:rPr lang="en-US" altLang="ko-KR" dirty="0" smtClean="0">
                <a:latin typeface="Book Antiqua" pitchFamily="18" charset="0"/>
              </a:rPr>
              <a:t>:</a:t>
            </a:r>
            <a:r>
              <a:rPr lang="en-US" altLang="ko-KR" i="1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Symbol" pitchFamily="18" charset="2"/>
              </a:rPr>
              <a:t>m </a:t>
            </a:r>
            <a:r>
              <a:rPr lang="en-US" altLang="ko-KR" i="1" dirty="0" smtClean="0">
                <a:latin typeface="Book Antiqua" pitchFamily="18" charset="0"/>
                <a:ea typeface="바탕"/>
              </a:rPr>
              <a:t>&lt; 220</a:t>
            </a:r>
            <a:r>
              <a:rPr lang="ko-KR" altLang="en-US" dirty="0" smtClean="0">
                <a:latin typeface="Book Antiqua" pitchFamily="18" charset="0"/>
              </a:rPr>
              <a:t>이다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pPr marL="342900" indent="-342900"/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(2) 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유의수준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altLang="ko-KR" i="1" dirty="0" smtClean="0">
                <a:solidFill>
                  <a:schemeClr val="tx2"/>
                </a:solidFill>
                <a:latin typeface="Symbol" pitchFamily="18" charset="2"/>
              </a:rPr>
              <a:t>a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 = 0.05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에 대한 하단측검정의 </a:t>
            </a:r>
            <a:r>
              <a:rPr lang="ko-KR" altLang="en-US" dirty="0" err="1" smtClean="0">
                <a:solidFill>
                  <a:schemeClr val="tx2"/>
                </a:solidFill>
                <a:latin typeface="Book Antiqua" pitchFamily="18" charset="0"/>
              </a:rPr>
              <a:t>기각역은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Z &lt;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 -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z</a:t>
            </a:r>
            <a:r>
              <a:rPr lang="en-US" altLang="ko-KR" i="1" baseline="-25000" dirty="0" smtClean="0">
                <a:solidFill>
                  <a:schemeClr val="tx2"/>
                </a:solidFill>
                <a:latin typeface="Book Antiqua" pitchFamily="18" charset="0"/>
              </a:rPr>
              <a:t>0.05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 = - 1.645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이다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.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 </a:t>
            </a:r>
          </a:p>
          <a:p>
            <a:pPr marL="342900" indent="-342900"/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  <a:ea typeface="바탕"/>
              </a:rPr>
              <a:t>(3) 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altLang="ko-KR" i="1" dirty="0" smtClean="0">
                <a:solidFill>
                  <a:schemeClr val="tx2"/>
                </a:solidFill>
                <a:latin typeface="Symbol" pitchFamily="18" charset="2"/>
              </a:rPr>
              <a:t>s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 = 15.4, n = 20,                   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이므로 검정통계량과 검정통계량의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ko-KR" altLang="en-US" dirty="0" err="1" smtClean="0">
                <a:solidFill>
                  <a:schemeClr val="tx2"/>
                </a:solidFill>
                <a:latin typeface="Book Antiqua" pitchFamily="18" charset="0"/>
              </a:rPr>
              <a:t>관찰값은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 다음과 같다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.</a:t>
            </a:r>
            <a:endParaRPr lang="ko-KR" altLang="en-US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9.2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모평균의 검정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27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322573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graphicFrame>
        <p:nvGraphicFramePr>
          <p:cNvPr id="518170" name="Object 26"/>
          <p:cNvGraphicFramePr>
            <a:graphicFrameLocks noChangeAspect="1"/>
          </p:cNvGraphicFramePr>
          <p:nvPr/>
        </p:nvGraphicFramePr>
        <p:xfrm>
          <a:off x="2325688" y="660400"/>
          <a:ext cx="4224337" cy="647700"/>
        </p:xfrm>
        <a:graphic>
          <a:graphicData uri="http://schemas.openxmlformats.org/presentationml/2006/ole">
            <p:oleObj spid="_x0000_s518170" name="Equation" r:id="rId4" imgW="2933640" imgH="457200" progId="Equation.DSMT4">
              <p:embed/>
            </p:oleObj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00034" y="1500174"/>
            <a:ext cx="77867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>
                <a:latin typeface="Book Antiqua" pitchFamily="18" charset="0"/>
              </a:rPr>
              <a:t>(4) </a:t>
            </a:r>
            <a:r>
              <a:rPr lang="ko-KR" altLang="en-US" dirty="0" smtClean="0">
                <a:latin typeface="Book Antiqua" pitchFamily="18" charset="0"/>
              </a:rPr>
              <a:t>검정통계량의 </a:t>
            </a:r>
            <a:r>
              <a:rPr lang="ko-KR" altLang="en-US" dirty="0" err="1" smtClean="0">
                <a:latin typeface="Book Antiqua" pitchFamily="18" charset="0"/>
              </a:rPr>
              <a:t>관찰값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z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en-US" altLang="ko-KR" i="1" dirty="0" smtClean="0">
                <a:latin typeface="Book Antiqua" pitchFamily="18" charset="0"/>
              </a:rPr>
              <a:t> = -1.61</a:t>
            </a:r>
            <a:r>
              <a:rPr lang="ko-KR" altLang="en-US" dirty="0" smtClean="0">
                <a:latin typeface="Book Antiqua" pitchFamily="18" charset="0"/>
              </a:rPr>
              <a:t>이 기각역 </a:t>
            </a:r>
            <a:r>
              <a:rPr lang="en-US" altLang="ko-KR" i="1" dirty="0" smtClean="0">
                <a:latin typeface="Book Antiqua" pitchFamily="18" charset="0"/>
              </a:rPr>
              <a:t>Z &lt; -1.645 </a:t>
            </a:r>
            <a:r>
              <a:rPr lang="ko-KR" altLang="en-US" dirty="0" smtClean="0">
                <a:latin typeface="Book Antiqua" pitchFamily="18" charset="0"/>
              </a:rPr>
              <a:t>안에 놓이지 않으므로 </a:t>
            </a:r>
            <a:r>
              <a:rPr lang="ko-KR" altLang="en-US" dirty="0" err="1" smtClean="0">
                <a:latin typeface="Book Antiqua" pitchFamily="18" charset="0"/>
              </a:rPr>
              <a:t>귀무가설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en-US" altLang="ko-KR" i="1" dirty="0" smtClean="0">
                <a:latin typeface="Book Antiqua" pitchFamily="18" charset="0"/>
              </a:rPr>
              <a:t> </a:t>
            </a:r>
            <a:r>
              <a:rPr lang="en-US" altLang="ko-KR" dirty="0" smtClean="0">
                <a:latin typeface="Book Antiqua" pitchFamily="18" charset="0"/>
              </a:rPr>
              <a:t>: </a:t>
            </a:r>
            <a:r>
              <a:rPr lang="en-US" altLang="ko-KR" i="1" dirty="0" smtClean="0">
                <a:latin typeface="Symbol" pitchFamily="18" charset="2"/>
              </a:rPr>
              <a:t>m </a:t>
            </a:r>
            <a:r>
              <a:rPr lang="en-US" altLang="ko-KR" i="1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바탕"/>
              </a:rPr>
              <a:t>≥ 220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을 기각할 수 없다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.</a:t>
            </a:r>
            <a:endParaRPr lang="en-US" altLang="ko-KR" dirty="0" smtClean="0">
              <a:latin typeface="Book Antiqua" pitchFamily="18" charset="0"/>
            </a:endParaRPr>
          </a:p>
          <a:p>
            <a:pPr marL="342900" indent="-342900"/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(5) </a:t>
            </a:r>
            <a:r>
              <a:rPr lang="ko-KR" altLang="en-US" dirty="0" smtClean="0">
                <a:latin typeface="Book Antiqua" pitchFamily="18" charset="0"/>
              </a:rPr>
              <a:t>검정통계량의 </a:t>
            </a:r>
            <a:r>
              <a:rPr lang="ko-KR" altLang="en-US" dirty="0" err="1" smtClean="0">
                <a:latin typeface="Book Antiqua" pitchFamily="18" charset="0"/>
              </a:rPr>
              <a:t>관찰값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z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en-US" altLang="ko-KR" i="1" dirty="0" smtClean="0">
                <a:latin typeface="Book Antiqua" pitchFamily="18" charset="0"/>
              </a:rPr>
              <a:t> = -1.61</a:t>
            </a:r>
            <a:r>
              <a:rPr lang="ko-KR" altLang="en-US" dirty="0" smtClean="0">
                <a:latin typeface="Book Antiqua" pitchFamily="18" charset="0"/>
              </a:rPr>
              <a:t>이므로 </a:t>
            </a:r>
            <a:r>
              <a:rPr lang="en-US" altLang="ko-KR" i="1" dirty="0" smtClean="0">
                <a:latin typeface="Book Antiqua" pitchFamily="18" charset="0"/>
              </a:rPr>
              <a:t>p-</a:t>
            </a:r>
            <a:r>
              <a:rPr lang="ko-KR" altLang="en-US" dirty="0" smtClean="0">
                <a:latin typeface="Book Antiqua" pitchFamily="18" charset="0"/>
              </a:rPr>
              <a:t>값은 다음과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pPr marL="342900" indent="-342900"/>
            <a:endParaRPr lang="en-US" altLang="ko-KR" dirty="0" smtClean="0">
              <a:solidFill>
                <a:schemeClr val="tx2"/>
              </a:solidFill>
              <a:latin typeface="Book Antiqua" pitchFamily="18" charset="0"/>
            </a:endParaRPr>
          </a:p>
          <a:p>
            <a:pPr marL="342900" indent="-342900"/>
            <a:endParaRPr lang="en-US" altLang="ko-KR" dirty="0" smtClean="0">
              <a:solidFill>
                <a:schemeClr val="tx2"/>
              </a:solidFill>
              <a:latin typeface="Book Antiqua" pitchFamily="18" charset="0"/>
            </a:endParaRPr>
          </a:p>
          <a:p>
            <a:pPr marL="342900" indent="-342900"/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  <a:ea typeface="바탕"/>
              </a:rPr>
              <a:t>(6) </a:t>
            </a:r>
            <a:r>
              <a:rPr lang="en-US" altLang="ko-KR" i="1" dirty="0" smtClean="0">
                <a:latin typeface="Book Antiqua" pitchFamily="18" charset="0"/>
              </a:rPr>
              <a:t>p – </a:t>
            </a:r>
            <a:r>
              <a:rPr lang="ko-KR" altLang="en-US" dirty="0" smtClean="0">
                <a:latin typeface="Book Antiqua" pitchFamily="18" charset="0"/>
              </a:rPr>
              <a:t>값</a:t>
            </a:r>
            <a:r>
              <a:rPr lang="ko-KR" altLang="en-US" i="1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= 0.0537</a:t>
            </a:r>
            <a:r>
              <a:rPr lang="ko-KR" altLang="en-US" i="1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&gt;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Symbol" pitchFamily="18" charset="2"/>
              </a:rPr>
              <a:t>a 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= 0.05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이므로 </a:t>
            </a:r>
            <a:r>
              <a:rPr lang="ko-KR" altLang="en-US" dirty="0" smtClean="0">
                <a:latin typeface="Book Antiqua" pitchFamily="18" charset="0"/>
              </a:rPr>
              <a:t>귀무가설 </a:t>
            </a:r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en-US" altLang="ko-KR" i="1" dirty="0" smtClean="0">
                <a:latin typeface="Book Antiqua" pitchFamily="18" charset="0"/>
              </a:rPr>
              <a:t> </a:t>
            </a:r>
            <a:r>
              <a:rPr lang="en-US" altLang="ko-KR" dirty="0" smtClean="0">
                <a:latin typeface="Book Antiqua" pitchFamily="18" charset="0"/>
              </a:rPr>
              <a:t>: </a:t>
            </a:r>
            <a:r>
              <a:rPr lang="en-US" altLang="ko-KR" i="1" dirty="0" smtClean="0">
                <a:latin typeface="Symbol" pitchFamily="18" charset="2"/>
              </a:rPr>
              <a:t>m </a:t>
            </a:r>
            <a:r>
              <a:rPr lang="en-US" altLang="ko-KR" i="1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바탕"/>
              </a:rPr>
              <a:t>≥ 220</a:t>
            </a:r>
            <a:r>
              <a:rPr lang="ko-KR" altLang="en-US" dirty="0" smtClean="0">
                <a:latin typeface="Book Antiqua" pitchFamily="18" charset="0"/>
              </a:rPr>
              <a:t>을 기각할 수 없다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>
              <a:latin typeface="Book Antiqua" pitchFamily="18" charset="0"/>
            </a:endParaRPr>
          </a:p>
        </p:txBody>
      </p:sp>
      <p:graphicFrame>
        <p:nvGraphicFramePr>
          <p:cNvPr id="518171" name="Object 27"/>
          <p:cNvGraphicFramePr>
            <a:graphicFrameLocks noChangeAspect="1"/>
          </p:cNvGraphicFramePr>
          <p:nvPr/>
        </p:nvGraphicFramePr>
        <p:xfrm>
          <a:off x="2444750" y="2482846"/>
          <a:ext cx="3667125" cy="303212"/>
        </p:xfrm>
        <a:graphic>
          <a:graphicData uri="http://schemas.openxmlformats.org/presentationml/2006/ole">
            <p:oleObj spid="_x0000_s518171" name="Equation" r:id="rId5" imgW="270504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9.2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모평균의 검정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28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0034" y="1154060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Book Antiqua" pitchFamily="18" charset="0"/>
              </a:rPr>
              <a:t>귀무가설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en-US" altLang="ko-KR" i="1" dirty="0" smtClean="0">
                <a:latin typeface="Book Antiqua" pitchFamily="18" charset="0"/>
              </a:rPr>
              <a:t> </a:t>
            </a:r>
            <a:r>
              <a:rPr lang="en-US" altLang="ko-KR" dirty="0" smtClean="0">
                <a:latin typeface="Book Antiqua" pitchFamily="18" charset="0"/>
              </a:rPr>
              <a:t>:</a:t>
            </a:r>
            <a:r>
              <a:rPr lang="en-US" altLang="ko-KR" i="1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Symbol" pitchFamily="18" charset="2"/>
              </a:rPr>
              <a:t>m </a:t>
            </a:r>
            <a:r>
              <a:rPr lang="en-US" altLang="ko-KR" i="1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≤ </a:t>
            </a:r>
            <a:r>
              <a:rPr lang="en-US" altLang="ko-KR" i="1" dirty="0" smtClean="0">
                <a:latin typeface="Symbol" pitchFamily="18" charset="2"/>
              </a:rPr>
              <a:t>m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에 대하여 대립가설 </a:t>
            </a:r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1</a:t>
            </a:r>
            <a:r>
              <a:rPr lang="en-US" altLang="ko-KR" i="1" dirty="0" smtClean="0">
                <a:latin typeface="Book Antiqua" pitchFamily="18" charset="0"/>
              </a:rPr>
              <a:t> </a:t>
            </a:r>
            <a:r>
              <a:rPr lang="en-US" altLang="ko-KR" dirty="0" smtClean="0">
                <a:latin typeface="Book Antiqua" pitchFamily="18" charset="0"/>
              </a:rPr>
              <a:t>:</a:t>
            </a:r>
            <a:r>
              <a:rPr lang="en-US" altLang="ko-KR" i="1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Symbol" pitchFamily="18" charset="2"/>
              </a:rPr>
              <a:t>m </a:t>
            </a:r>
            <a:r>
              <a:rPr lang="en-US" altLang="ko-KR" dirty="0" smtClean="0">
                <a:latin typeface="Book Antiqua" pitchFamily="18" charset="0"/>
                <a:ea typeface="바탕"/>
              </a:rPr>
              <a:t>&gt;</a:t>
            </a:r>
            <a:r>
              <a:rPr lang="en-US" altLang="ko-KR" i="1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Symbol" pitchFamily="18" charset="2"/>
              </a:rPr>
              <a:t>m</a:t>
            </a:r>
            <a:r>
              <a:rPr lang="en-US" altLang="ko-KR" i="1" baseline="-25000" dirty="0" smtClean="0">
                <a:latin typeface="Book Antiqua" pitchFamily="18" charset="0"/>
              </a:rPr>
              <a:t>0 </a:t>
            </a:r>
            <a:r>
              <a:rPr lang="ko-KR" altLang="en-US" dirty="0" smtClean="0">
                <a:latin typeface="Book Antiqua" pitchFamily="18" charset="0"/>
              </a:rPr>
              <a:t>으로 구성되는 검정 방법</a:t>
            </a:r>
            <a:endParaRPr lang="ko-KR" altLang="en-US" dirty="0">
              <a:latin typeface="Book Antiqua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4348" y="561206"/>
            <a:ext cx="2571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Book Antiqua" pitchFamily="18" charset="0"/>
              </a:rPr>
              <a:t>(C) </a:t>
            </a:r>
            <a:r>
              <a:rPr lang="ko-KR" altLang="en-US" sz="2400" dirty="0" err="1" smtClean="0">
                <a:latin typeface="Book Antiqua" pitchFamily="18" charset="0"/>
              </a:rPr>
              <a:t>상단측검정</a:t>
            </a:r>
            <a:endParaRPr lang="ko-KR" altLang="en-US" sz="2400" dirty="0">
              <a:latin typeface="Book Antiqua" pitchFamily="18" charset="0"/>
            </a:endParaRPr>
          </a:p>
        </p:txBody>
      </p:sp>
      <p:graphicFrame>
        <p:nvGraphicFramePr>
          <p:cNvPr id="19" name="Object 2"/>
          <p:cNvGraphicFramePr>
            <a:graphicFrameLocks noChangeAspect="1"/>
          </p:cNvGraphicFramePr>
          <p:nvPr/>
        </p:nvGraphicFramePr>
        <p:xfrm>
          <a:off x="2549538" y="3646488"/>
          <a:ext cx="3951288" cy="684212"/>
        </p:xfrm>
        <a:graphic>
          <a:graphicData uri="http://schemas.openxmlformats.org/presentationml/2006/ole">
            <p:oleObj spid="_x0000_s647183" name="Equation" r:id="rId4" imgW="2743200" imgH="482400" progId="Equation.DSMT4">
              <p:embed/>
            </p:oleObj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00034" y="2960558"/>
            <a:ext cx="80010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Book Antiqua" pitchFamily="18" charset="0"/>
              </a:rPr>
              <a:t>귀무가설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en-US" altLang="ko-KR" i="1" dirty="0" smtClean="0">
                <a:latin typeface="Book Antiqua" pitchFamily="18" charset="0"/>
              </a:rPr>
              <a:t> : </a:t>
            </a:r>
            <a:r>
              <a:rPr lang="en-US" altLang="ko-KR" i="1" dirty="0" smtClean="0">
                <a:latin typeface="Symbol" pitchFamily="18" charset="2"/>
              </a:rPr>
              <a:t>m  </a:t>
            </a:r>
            <a:r>
              <a:rPr lang="en-US" altLang="ko-KR" i="1" dirty="0" smtClean="0">
                <a:latin typeface="Book Antiqua" pitchFamily="18" charset="0"/>
              </a:rPr>
              <a:t>≤ </a:t>
            </a:r>
            <a:r>
              <a:rPr lang="en-US" altLang="ko-KR" i="1" dirty="0" smtClean="0">
                <a:latin typeface="Symbol" pitchFamily="18" charset="2"/>
              </a:rPr>
              <a:t>m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이 참이라는 가정 아래서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을 기각시킬 확률이 유의수준</a:t>
            </a:r>
            <a:r>
              <a:rPr lang="en-US" altLang="ko-KR" i="1" dirty="0" smtClean="0">
                <a:latin typeface="Symbol" pitchFamily="18" charset="2"/>
              </a:rPr>
              <a:t> a </a:t>
            </a:r>
            <a:r>
              <a:rPr lang="ko-KR" altLang="en-US" dirty="0" smtClean="0">
                <a:latin typeface="Book Antiqua" pitchFamily="18" charset="0"/>
              </a:rPr>
              <a:t>이므로 상단측검정의 기각역은 다음과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endParaRPr lang="en-US" altLang="ko-KR" dirty="0" smtClean="0">
              <a:latin typeface="Book Antiqua" pitchFamily="18" charset="0"/>
            </a:endParaRPr>
          </a:p>
          <a:p>
            <a:endParaRPr lang="en-US" altLang="ko-KR" dirty="0" smtClean="0">
              <a:latin typeface="Book Antiqua" pitchFamily="18" charset="0"/>
            </a:endParaRPr>
          </a:p>
          <a:p>
            <a:endParaRPr lang="en-US" altLang="ko-KR" dirty="0" smtClean="0">
              <a:latin typeface="Book Antiqua" pitchFamily="18" charset="0"/>
            </a:endParaRPr>
          </a:p>
          <a:p>
            <a:r>
              <a:rPr lang="ko-KR" altLang="en-US" dirty="0" smtClean="0">
                <a:latin typeface="Book Antiqua" pitchFamily="18" charset="0"/>
              </a:rPr>
              <a:t>검정통계량의 </a:t>
            </a:r>
            <a:r>
              <a:rPr lang="ko-KR" altLang="en-US" dirty="0" err="1" smtClean="0">
                <a:latin typeface="Book Antiqua" pitchFamily="18" charset="0"/>
              </a:rPr>
              <a:t>관찰값</a:t>
            </a:r>
            <a:r>
              <a:rPr lang="ko-KR" altLang="en-US" dirty="0" smtClean="0">
                <a:latin typeface="Book Antiqua" pitchFamily="18" charset="0"/>
              </a:rPr>
              <a:t>     을 표준화한 값 </a:t>
            </a:r>
            <a:r>
              <a:rPr lang="en-US" altLang="ko-KR" i="1" dirty="0" smtClean="0">
                <a:latin typeface="Book Antiqua" pitchFamily="18" charset="0"/>
              </a:rPr>
              <a:t>z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이 다음 범위에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있으면 </a:t>
            </a:r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을 기각한다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 smtClean="0">
              <a:latin typeface="Book Antiqua" pitchFamily="18" charset="0"/>
            </a:endParaRPr>
          </a:p>
        </p:txBody>
      </p:sp>
      <p:sp>
        <p:nvSpPr>
          <p:cNvPr id="21" name="Rectangle 116"/>
          <p:cNvSpPr>
            <a:spLocks noChangeArrowheads="1"/>
          </p:cNvSpPr>
          <p:nvPr/>
        </p:nvSpPr>
        <p:spPr bwMode="auto">
          <a:xfrm>
            <a:off x="3643306" y="5002213"/>
            <a:ext cx="1857388" cy="641365"/>
          </a:xfrm>
          <a:prstGeom prst="rect">
            <a:avLst/>
          </a:prstGeom>
          <a:solidFill>
            <a:srgbClr val="63C7F9"/>
          </a:solidFill>
          <a:ln w="28575" cap="sq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Book Antiqua" pitchFamily="18" charset="0"/>
            </a:endParaRPr>
          </a:p>
        </p:txBody>
      </p:sp>
      <p:graphicFrame>
        <p:nvGraphicFramePr>
          <p:cNvPr id="23" name="Object 5"/>
          <p:cNvGraphicFramePr>
            <a:graphicFrameLocks noChangeAspect="1"/>
          </p:cNvGraphicFramePr>
          <p:nvPr/>
        </p:nvGraphicFramePr>
        <p:xfrm>
          <a:off x="4706938" y="5176838"/>
          <a:ext cx="620712" cy="322262"/>
        </p:xfrm>
        <a:graphic>
          <a:graphicData uri="http://schemas.openxmlformats.org/presentationml/2006/ole">
            <p:oleObj spid="_x0000_s647184" name="Equation" r:id="rId5" imgW="431640" imgH="228600" progId="Equation.DSMT4">
              <p:embed/>
            </p:oleObj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3674128" y="5131370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기각역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: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25" name="Object 5"/>
          <p:cNvGraphicFramePr>
            <a:graphicFrameLocks noChangeAspect="1"/>
          </p:cNvGraphicFramePr>
          <p:nvPr/>
        </p:nvGraphicFramePr>
        <p:xfrm>
          <a:off x="2735160" y="4350329"/>
          <a:ext cx="271462" cy="344487"/>
        </p:xfrm>
        <a:graphic>
          <a:graphicData uri="http://schemas.openxmlformats.org/presentationml/2006/ole">
            <p:oleObj spid="_x0000_s647185" name="Equation" r:id="rId6" imgW="177480" imgH="228600" progId="Equation.DSMT4">
              <p:embed/>
            </p:oleObj>
          </a:graphicData>
        </a:graphic>
      </p:graphicFrame>
      <p:grpSp>
        <p:nvGrpSpPr>
          <p:cNvPr id="26" name="그룹 25"/>
          <p:cNvGrpSpPr/>
          <p:nvPr/>
        </p:nvGrpSpPr>
        <p:grpSpPr>
          <a:xfrm>
            <a:off x="2153382" y="1857364"/>
            <a:ext cx="4776072" cy="714380"/>
            <a:chOff x="857224" y="571480"/>
            <a:chExt cx="4776072" cy="714380"/>
          </a:xfrm>
        </p:grpSpPr>
        <p:sp>
          <p:nvSpPr>
            <p:cNvPr id="27" name="직사각형 26"/>
            <p:cNvSpPr/>
            <p:nvPr/>
          </p:nvSpPr>
          <p:spPr>
            <a:xfrm>
              <a:off x="857224" y="571480"/>
              <a:ext cx="4776072" cy="714380"/>
            </a:xfrm>
            <a:prstGeom prst="rect">
              <a:avLst/>
            </a:prstGeom>
            <a:solidFill>
              <a:srgbClr val="63C7F9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28" name="Object 4"/>
            <p:cNvGraphicFramePr>
              <a:graphicFrameLocks noChangeAspect="1"/>
            </p:cNvGraphicFramePr>
            <p:nvPr/>
          </p:nvGraphicFramePr>
          <p:xfrm>
            <a:off x="3590153" y="608827"/>
            <a:ext cx="1943100" cy="641350"/>
          </p:xfrm>
          <a:graphic>
            <a:graphicData uri="http://schemas.openxmlformats.org/presentationml/2006/ole">
              <p:oleObj spid="_x0000_s647186" name="Equation" r:id="rId7" imgW="1358640" imgH="457200" progId="Equation.DSMT4">
                <p:embed/>
              </p:oleObj>
            </a:graphicData>
          </a:graphic>
        </p:graphicFrame>
        <p:sp>
          <p:nvSpPr>
            <p:cNvPr id="29" name="TextBox 28"/>
            <p:cNvSpPr txBox="1"/>
            <p:nvPr/>
          </p:nvSpPr>
          <p:spPr>
            <a:xfrm>
              <a:off x="969278" y="702214"/>
              <a:ext cx="2857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solidFill>
                    <a:srgbClr val="FF0000"/>
                  </a:solidFill>
                </a:rPr>
                <a:t>검정통계량과 확률분포 </a:t>
              </a:r>
              <a:r>
                <a:rPr lang="en-US" altLang="ko-KR" b="1" dirty="0" smtClean="0">
                  <a:solidFill>
                    <a:srgbClr val="FF0000"/>
                  </a:solidFill>
                </a:rPr>
                <a:t>: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9.2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모평균의 검정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29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pic>
        <p:nvPicPr>
          <p:cNvPr id="734227" name="Picture 1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843" y="561206"/>
            <a:ext cx="3929090" cy="3077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34228" name="Picture 2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68179" y="561207"/>
            <a:ext cx="3943185" cy="3082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직사각형 19"/>
          <p:cNvSpPr/>
          <p:nvPr/>
        </p:nvSpPr>
        <p:spPr>
          <a:xfrm>
            <a:off x="629295" y="571480"/>
            <a:ext cx="7858180" cy="3071834"/>
          </a:xfrm>
          <a:prstGeom prst="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14480" y="3714752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의 채택</a:t>
            </a:r>
            <a:endParaRPr lang="ko-KR" altLang="en-US" dirty="0">
              <a:latin typeface="Book Antiqua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86446" y="3714752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의 기각</a:t>
            </a:r>
            <a:endParaRPr lang="ko-KR" altLang="en-US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9.1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가설검정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3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45104" y="599966"/>
            <a:ext cx="5048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3600" b="0">
                <a:solidFill>
                  <a:srgbClr val="FF00FF"/>
                </a:solidFill>
                <a:latin typeface="Book Antiqua" pitchFamily="18" charset="0"/>
              </a:rPr>
              <a:t>▶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821367" y="592028"/>
            <a:ext cx="7816877" cy="142876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ko-KR" altLang="en-US" sz="2400" b="1" dirty="0" smtClean="0">
                <a:solidFill>
                  <a:srgbClr val="FF0000"/>
                </a:solidFill>
                <a:latin typeface="Book Antiqua" pitchFamily="18" charset="0"/>
              </a:rPr>
              <a:t>대립가설</a:t>
            </a:r>
            <a:r>
              <a:rPr lang="ko-KR" altLang="en-US" sz="2400" dirty="0" smtClean="0">
                <a:latin typeface="Book Antiqua" pitchFamily="18" charset="0"/>
              </a:rPr>
              <a:t> </a:t>
            </a:r>
            <a:r>
              <a:rPr lang="en-US" altLang="ko-KR" sz="2400" dirty="0" smtClean="0">
                <a:latin typeface="Book Antiqua" pitchFamily="18" charset="0"/>
              </a:rPr>
              <a:t>(alternative hypothesis)</a:t>
            </a:r>
            <a:r>
              <a:rPr lang="ko-KR" altLang="en-US" sz="2400" dirty="0" smtClean="0">
                <a:latin typeface="Book Antiqua" pitchFamily="18" charset="0"/>
              </a:rPr>
              <a:t>은 귀무가설이 거짓이</a:t>
            </a:r>
            <a:endParaRPr lang="en-US" altLang="ko-KR" sz="2400" dirty="0" smtClean="0">
              <a:latin typeface="Book Antiqua" pitchFamily="18" charset="0"/>
            </a:endParaRPr>
          </a:p>
          <a:p>
            <a:r>
              <a:rPr lang="ko-KR" altLang="en-US" sz="2400" dirty="0" smtClean="0">
                <a:latin typeface="Book Antiqua" pitchFamily="18" charset="0"/>
              </a:rPr>
              <a:t>라면 참이 되는 가설</a:t>
            </a:r>
            <a:r>
              <a:rPr lang="en-US" altLang="ko-KR" sz="2400" dirty="0" smtClean="0">
                <a:latin typeface="Book Antiqua" pitchFamily="18" charset="0"/>
              </a:rPr>
              <a:t>, </a:t>
            </a:r>
            <a:r>
              <a:rPr lang="ko-KR" altLang="en-US" sz="2400" dirty="0" smtClean="0">
                <a:latin typeface="Book Antiqua" pitchFamily="18" charset="0"/>
              </a:rPr>
              <a:t>즉 </a:t>
            </a:r>
            <a:r>
              <a:rPr lang="ko-KR" altLang="en-US" sz="2400" dirty="0" err="1" smtClean="0">
                <a:latin typeface="Book Antiqua" pitchFamily="18" charset="0"/>
              </a:rPr>
              <a:t>귀무가설을</a:t>
            </a:r>
            <a:r>
              <a:rPr lang="ko-KR" altLang="en-US" sz="2400" dirty="0" smtClean="0">
                <a:latin typeface="Book Antiqua" pitchFamily="18" charset="0"/>
              </a:rPr>
              <a:t> 부정하는 새로운 </a:t>
            </a:r>
            <a:endParaRPr lang="en-US" altLang="ko-KR" sz="2400" dirty="0" smtClean="0">
              <a:latin typeface="Book Antiqua" pitchFamily="18" charset="0"/>
            </a:endParaRPr>
          </a:p>
          <a:p>
            <a:r>
              <a:rPr lang="ko-KR" altLang="en-US" sz="2400" dirty="0" smtClean="0">
                <a:latin typeface="Book Antiqua" pitchFamily="18" charset="0"/>
              </a:rPr>
              <a:t>가설을 의미하고 </a:t>
            </a:r>
            <a:r>
              <a:rPr lang="en-US" altLang="ko-KR" sz="2400" i="1" dirty="0" smtClean="0">
                <a:latin typeface="Book Antiqua" pitchFamily="18" charset="0"/>
              </a:rPr>
              <a:t>H</a:t>
            </a:r>
            <a:r>
              <a:rPr lang="en-US" altLang="ko-KR" sz="2400" i="1" baseline="-25000" dirty="0" smtClean="0">
                <a:latin typeface="Book Antiqua" pitchFamily="18" charset="0"/>
              </a:rPr>
              <a:t>1</a:t>
            </a:r>
            <a:r>
              <a:rPr lang="ko-KR" altLang="en-US" sz="2400" dirty="0" smtClean="0">
                <a:latin typeface="Book Antiqua" pitchFamily="18" charset="0"/>
              </a:rPr>
              <a:t>로 나타낸다</a:t>
            </a:r>
            <a:r>
              <a:rPr lang="en-US" altLang="ko-KR" sz="2400" dirty="0" smtClean="0">
                <a:latin typeface="Book Antiqua" pitchFamily="18" charset="0"/>
              </a:rPr>
              <a:t>.</a:t>
            </a:r>
            <a:endParaRPr lang="ko-KR" altLang="en-US" sz="2400" dirty="0">
              <a:latin typeface="Book Antiqua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4348" y="2285992"/>
            <a:ext cx="7858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Book Antiqua" pitchFamily="18" charset="0"/>
              </a:rPr>
              <a:t>[Note]</a:t>
            </a:r>
          </a:p>
          <a:p>
            <a:r>
              <a:rPr lang="ko-KR" altLang="en-US" dirty="0" err="1" smtClean="0">
                <a:latin typeface="Book Antiqua" pitchFamily="18" charset="0"/>
              </a:rPr>
              <a:t>귀무가설은</a:t>
            </a:r>
            <a:r>
              <a:rPr lang="ko-KR" altLang="en-US" dirty="0" smtClean="0">
                <a:latin typeface="Book Antiqua" pitchFamily="18" charset="0"/>
              </a:rPr>
              <a:t> 항상 등호</a:t>
            </a:r>
            <a:r>
              <a:rPr lang="en-US" altLang="ko-KR" dirty="0" smtClean="0">
                <a:latin typeface="Book Antiqua" pitchFamily="18" charset="0"/>
              </a:rPr>
              <a:t>(=)</a:t>
            </a:r>
            <a:r>
              <a:rPr lang="ko-KR" altLang="en-US" dirty="0" smtClean="0">
                <a:latin typeface="Book Antiqua" pitchFamily="18" charset="0"/>
              </a:rPr>
              <a:t>를 사용하고 대립가설에는 등호를 사용하지 않는다</a:t>
            </a:r>
            <a:r>
              <a:rPr lang="en-US" altLang="ko-KR" dirty="0" smtClean="0">
                <a:latin typeface="Book Antiqua" pitchFamily="18" charset="0"/>
              </a:rPr>
              <a:t>. </a:t>
            </a:r>
            <a:r>
              <a:rPr lang="ko-KR" altLang="en-US" dirty="0" smtClean="0">
                <a:latin typeface="Book Antiqua" pitchFamily="18" charset="0"/>
              </a:rPr>
              <a:t>다시 말해서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err="1" smtClean="0">
                <a:latin typeface="Book Antiqua" pitchFamily="18" charset="0"/>
              </a:rPr>
              <a:t>귀무가설은</a:t>
            </a:r>
            <a:r>
              <a:rPr lang="ko-KR" altLang="en-US" dirty="0" smtClean="0">
                <a:latin typeface="Book Antiqua" pitchFamily="18" charset="0"/>
              </a:rPr>
              <a:t> 반드시 기호 </a:t>
            </a:r>
            <a:r>
              <a:rPr lang="ko-KR" altLang="en-US" dirty="0" smtClean="0">
                <a:latin typeface="Book Antiqua" pitchFamily="18" charset="0"/>
                <a:ea typeface="바탕"/>
              </a:rPr>
              <a:t>≤</a:t>
            </a:r>
            <a:r>
              <a:rPr lang="en-US" altLang="ko-KR" dirty="0" smtClean="0">
                <a:latin typeface="Book Antiqua" pitchFamily="18" charset="0"/>
                <a:ea typeface="바탕"/>
              </a:rPr>
              <a:t>, =, </a:t>
            </a:r>
            <a:r>
              <a:rPr lang="ko-KR" altLang="en-US" dirty="0" smtClean="0">
                <a:latin typeface="Book Antiqua" pitchFamily="18" charset="0"/>
                <a:ea typeface="바탕"/>
              </a:rPr>
              <a:t>≥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등을 사용하고 대립가설은 이 기호에 반대되는 </a:t>
            </a:r>
            <a:r>
              <a:rPr lang="en-US" altLang="ko-KR" dirty="0" smtClean="0">
                <a:latin typeface="Book Antiqua" pitchFamily="18" charset="0"/>
              </a:rPr>
              <a:t>&gt;, </a:t>
            </a:r>
            <a:r>
              <a:rPr lang="en-US" altLang="ko-KR" dirty="0" smtClean="0">
                <a:latin typeface="Book Antiqua" pitchFamily="18" charset="0"/>
                <a:ea typeface="바탕"/>
              </a:rPr>
              <a:t>≠</a:t>
            </a:r>
            <a:r>
              <a:rPr lang="en-US" altLang="ko-KR" dirty="0" smtClean="0">
                <a:latin typeface="Book Antiqua" pitchFamily="18" charset="0"/>
              </a:rPr>
              <a:t>, &lt; </a:t>
            </a:r>
            <a:r>
              <a:rPr lang="ko-KR" altLang="en-US" dirty="0" smtClean="0">
                <a:latin typeface="Book Antiqua" pitchFamily="18" charset="0"/>
              </a:rPr>
              <a:t>를 사용한다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>
              <a:latin typeface="Book Antiqua" pitchFamily="18" charset="0"/>
            </a:endParaRPr>
          </a:p>
        </p:txBody>
      </p:sp>
      <p:graphicFrame>
        <p:nvGraphicFramePr>
          <p:cNvPr id="435202" name="Object 2"/>
          <p:cNvGraphicFramePr>
            <a:graphicFrameLocks noChangeAspect="1"/>
          </p:cNvGraphicFramePr>
          <p:nvPr/>
        </p:nvGraphicFramePr>
        <p:xfrm>
          <a:off x="2208213" y="3571876"/>
          <a:ext cx="4033978" cy="677876"/>
        </p:xfrm>
        <a:graphic>
          <a:graphicData uri="http://schemas.openxmlformats.org/presentationml/2006/ole">
            <p:oleObj spid="_x0000_s834562" name="Equation" r:id="rId3" imgW="2819160" imgH="482400" progId="Equation.DSMT4">
              <p:embed/>
            </p:oleObj>
          </a:graphicData>
        </a:graphic>
      </p:graphicFrame>
      <p:pic>
        <p:nvPicPr>
          <p:cNvPr id="13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250825" y="4663418"/>
            <a:ext cx="5048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3600" b="0">
                <a:solidFill>
                  <a:srgbClr val="FF00FF"/>
                </a:solidFill>
                <a:latin typeface="Book Antiqua" pitchFamily="18" charset="0"/>
              </a:rPr>
              <a:t>▶</a:t>
            </a: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827088" y="4655480"/>
            <a:ext cx="7816877" cy="107157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ko-KR" altLang="en-US" sz="2400" b="1" dirty="0" smtClean="0">
                <a:solidFill>
                  <a:srgbClr val="FF0000"/>
                </a:solidFill>
                <a:latin typeface="Book Antiqua" pitchFamily="18" charset="0"/>
              </a:rPr>
              <a:t>검정통계량</a:t>
            </a:r>
            <a:r>
              <a:rPr lang="en-US" altLang="ko-KR" sz="2400" dirty="0" smtClean="0">
                <a:latin typeface="Book Antiqua" pitchFamily="18" charset="0"/>
              </a:rPr>
              <a:t>(test statistic)</a:t>
            </a:r>
            <a:r>
              <a:rPr lang="ko-KR" altLang="en-US" sz="2400" dirty="0" smtClean="0">
                <a:latin typeface="Book Antiqua" pitchFamily="18" charset="0"/>
              </a:rPr>
              <a:t> 은 </a:t>
            </a:r>
            <a:r>
              <a:rPr lang="ko-KR" altLang="en-US" sz="2400" dirty="0" err="1" smtClean="0">
                <a:latin typeface="Book Antiqua" pitchFamily="18" charset="0"/>
              </a:rPr>
              <a:t>귀무가설</a:t>
            </a:r>
            <a:r>
              <a:rPr lang="en-US" altLang="ko-KR" sz="2400" i="1" dirty="0" smtClean="0">
                <a:latin typeface="Book Antiqua" pitchFamily="18" charset="0"/>
              </a:rPr>
              <a:t> H</a:t>
            </a:r>
            <a:r>
              <a:rPr lang="en-US" altLang="ko-KR" sz="2400" i="1" baseline="-25000" dirty="0" smtClean="0">
                <a:latin typeface="Book Antiqua" pitchFamily="18" charset="0"/>
              </a:rPr>
              <a:t>0 </a:t>
            </a:r>
            <a:r>
              <a:rPr lang="ko-KR" altLang="en-US" sz="2400" dirty="0" smtClean="0">
                <a:latin typeface="Book Antiqua" pitchFamily="18" charset="0"/>
              </a:rPr>
              <a:t>의 진위여부를 </a:t>
            </a:r>
            <a:endParaRPr lang="en-US" altLang="ko-KR" sz="2400" dirty="0" smtClean="0">
              <a:latin typeface="Book Antiqua" pitchFamily="18" charset="0"/>
            </a:endParaRPr>
          </a:p>
          <a:p>
            <a:r>
              <a:rPr lang="ko-KR" altLang="en-US" sz="2400" dirty="0" smtClean="0">
                <a:latin typeface="Book Antiqua" pitchFamily="18" charset="0"/>
              </a:rPr>
              <a:t>판정하기 위해 표본으로부터 얻은 통계량을 의미한다</a:t>
            </a:r>
            <a:r>
              <a:rPr lang="en-US" altLang="ko-KR" sz="2400" dirty="0" smtClean="0">
                <a:latin typeface="Book Antiqua" pitchFamily="18" charset="0"/>
              </a:rPr>
              <a:t>.</a:t>
            </a:r>
            <a:endParaRPr lang="ko-KR" altLang="en-US" sz="2400" dirty="0">
              <a:latin typeface="Book Antiqua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80" name="AutoShape 76" descr="PICF"/>
          <p:cNvSpPr>
            <a:spLocks noChangeAspect="1" noChangeArrowheads="1"/>
          </p:cNvSpPr>
          <p:nvPr/>
        </p:nvSpPr>
        <p:spPr bwMode="auto">
          <a:xfrm>
            <a:off x="0" y="1314450"/>
            <a:ext cx="123825" cy="133350"/>
          </a:xfrm>
          <a:prstGeom prst="rect">
            <a:avLst/>
          </a:prstGeom>
          <a:noFill/>
        </p:spPr>
        <p:txBody>
          <a:bodyPr/>
          <a:lstStyle/>
          <a:p>
            <a:endParaRPr lang="ko-KR" altLang="en-US"/>
          </a:p>
        </p:txBody>
      </p:sp>
      <p:sp>
        <p:nvSpPr>
          <p:cNvPr id="233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9.2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모평균의 검정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232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30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234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5" name="TextBox 234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0034" y="571480"/>
            <a:ext cx="8001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 smtClean="0">
                <a:latin typeface="Book Antiqua" pitchFamily="18" charset="0"/>
              </a:rPr>
              <a:t>p – </a:t>
            </a:r>
            <a:r>
              <a:rPr lang="ko-KR" altLang="en-US" dirty="0" smtClean="0">
                <a:latin typeface="Book Antiqua" pitchFamily="18" charset="0"/>
              </a:rPr>
              <a:t>값 </a:t>
            </a:r>
            <a:r>
              <a:rPr lang="en-US" altLang="ko-KR" i="1" dirty="0" smtClean="0">
                <a:latin typeface="Book Antiqua" pitchFamily="18" charset="0"/>
              </a:rPr>
              <a:t>= P(Z &gt; z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en-US" altLang="ko-KR" i="1" dirty="0" smtClean="0">
                <a:latin typeface="Book Antiqua" pitchFamily="18" charset="0"/>
              </a:rPr>
              <a:t>) </a:t>
            </a:r>
          </a:p>
          <a:p>
            <a:endParaRPr lang="en-US" altLang="ko-KR" i="1" dirty="0" smtClean="0">
              <a:latin typeface="Book Antiqua" pitchFamily="18" charset="0"/>
            </a:endParaRPr>
          </a:p>
          <a:p>
            <a:r>
              <a:rPr lang="en-US" altLang="ko-KR" i="1" dirty="0" smtClean="0">
                <a:latin typeface="Book Antiqua" pitchFamily="18" charset="0"/>
              </a:rPr>
              <a:t>p – </a:t>
            </a:r>
            <a:r>
              <a:rPr lang="ko-KR" altLang="en-US" dirty="0" smtClean="0">
                <a:latin typeface="Book Antiqua" pitchFamily="18" charset="0"/>
              </a:rPr>
              <a:t>값 </a:t>
            </a:r>
            <a:r>
              <a:rPr lang="en-US" altLang="ko-KR" dirty="0" smtClean="0">
                <a:latin typeface="Book Antiqua" pitchFamily="18" charset="0"/>
              </a:rPr>
              <a:t>&lt; </a:t>
            </a:r>
            <a:r>
              <a:rPr lang="en-US" altLang="ko-KR" i="1" dirty="0" smtClean="0">
                <a:latin typeface="Symbol" pitchFamily="18" charset="2"/>
              </a:rPr>
              <a:t>a </a:t>
            </a:r>
            <a:r>
              <a:rPr lang="ko-KR" altLang="en-US" dirty="0" smtClean="0">
                <a:latin typeface="Book Antiqua" pitchFamily="18" charset="0"/>
              </a:rPr>
              <a:t>이면 </a:t>
            </a:r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을 기각하고</a:t>
            </a:r>
            <a:r>
              <a:rPr lang="en-US" altLang="ko-KR" dirty="0" smtClean="0">
                <a:latin typeface="Book Antiqua" pitchFamily="18" charset="0"/>
              </a:rPr>
              <a:t>,</a:t>
            </a:r>
            <a:r>
              <a:rPr lang="en-US" altLang="ko-KR" i="1" dirty="0" smtClean="0">
                <a:latin typeface="Book Antiqua" pitchFamily="18" charset="0"/>
              </a:rPr>
              <a:t> p – </a:t>
            </a:r>
            <a:r>
              <a:rPr lang="ko-KR" altLang="en-US" dirty="0" smtClean="0">
                <a:latin typeface="Book Antiqua" pitchFamily="18" charset="0"/>
              </a:rPr>
              <a:t>값 </a:t>
            </a:r>
            <a:r>
              <a:rPr lang="en-US" altLang="ko-KR" dirty="0" smtClean="0">
                <a:latin typeface="Book Antiqua" pitchFamily="18" charset="0"/>
                <a:ea typeface="바탕"/>
              </a:rPr>
              <a:t>≥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Symbol" pitchFamily="18" charset="2"/>
              </a:rPr>
              <a:t>a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 </a:t>
            </a:r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/>
              <a:t>을 기각시키지 못한다</a:t>
            </a:r>
            <a:r>
              <a:rPr lang="en-US" altLang="ko-KR" dirty="0" smtClean="0"/>
              <a:t>.</a:t>
            </a:r>
            <a:endParaRPr lang="ko-KR" altLang="en-US" dirty="0" smtClean="0">
              <a:latin typeface="Book Antiqua" pitchFamily="18" charset="0"/>
            </a:endParaRPr>
          </a:p>
        </p:txBody>
      </p:sp>
      <p:pic>
        <p:nvPicPr>
          <p:cNvPr id="725007" name="Picture 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7226" y="1781194"/>
            <a:ext cx="4258827" cy="3076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25008" name="Picture 1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25943" y="1780176"/>
            <a:ext cx="4251925" cy="3077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직사각형 15"/>
          <p:cNvSpPr/>
          <p:nvPr/>
        </p:nvSpPr>
        <p:spPr>
          <a:xfrm>
            <a:off x="387500" y="1785926"/>
            <a:ext cx="8501122" cy="3071834"/>
          </a:xfrm>
          <a:prstGeom prst="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14480" y="4929198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의 채택</a:t>
            </a:r>
            <a:endParaRPr lang="ko-KR" altLang="en-US" dirty="0">
              <a:latin typeface="Book Antiqua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00760" y="4929198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의 기각</a:t>
            </a:r>
            <a:endParaRPr lang="ko-KR" altLang="en-US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9.2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모평균의 검정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77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31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79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0" name="TextBox 79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42910" y="1020656"/>
          <a:ext cx="778674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198"/>
                <a:gridCol w="1500198"/>
                <a:gridCol w="1571636"/>
                <a:gridCol w="1428760"/>
                <a:gridCol w="1785950"/>
              </a:tblGrid>
              <a:tr h="29940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가설과 </a:t>
                      </a:r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기각역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1600" dirty="0" smtClean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검정유형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귀무가설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 </a:t>
                      </a:r>
                      <a:r>
                        <a:rPr lang="en-US" altLang="ko-KR" i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H</a:t>
                      </a:r>
                      <a:r>
                        <a:rPr lang="en-US" altLang="ko-KR" i="1" baseline="-2500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대립가설 </a:t>
                      </a:r>
                      <a:r>
                        <a:rPr lang="en-US" altLang="ko-KR" i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H</a:t>
                      </a:r>
                      <a:r>
                        <a:rPr lang="en-US" altLang="ko-KR" i="1" baseline="-2500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i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H</a:t>
                      </a:r>
                      <a:r>
                        <a:rPr lang="en-US" altLang="ko-KR" i="1" baseline="-2500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0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의 </a:t>
                      </a:r>
                      <a:endParaRPr lang="en-US" altLang="ko-KR" dirty="0" smtClean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기각역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p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- 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값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994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Book Antiqua" pitchFamily="18" charset="0"/>
                        </a:rPr>
                        <a:t>양측검정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smtClean="0">
                          <a:latin typeface="Symbol" pitchFamily="18" charset="2"/>
                        </a:rPr>
                        <a:t>m </a:t>
                      </a:r>
                      <a:r>
                        <a:rPr lang="en-US" altLang="ko-KR" i="1" dirty="0" smtClean="0">
                          <a:latin typeface="Book Antiqua" pitchFamily="18" charset="0"/>
                          <a:ea typeface="바탕"/>
                        </a:rPr>
                        <a:t>=</a:t>
                      </a:r>
                      <a:r>
                        <a:rPr lang="en-US" altLang="ko-KR" i="1" dirty="0" smtClean="0">
                          <a:latin typeface="Book Antiqua" pitchFamily="18" charset="0"/>
                        </a:rPr>
                        <a:t> </a:t>
                      </a:r>
                      <a:r>
                        <a:rPr lang="en-US" altLang="ko-KR" i="1" dirty="0" smtClean="0">
                          <a:latin typeface="Symbol" pitchFamily="18" charset="2"/>
                        </a:rPr>
                        <a:t>m</a:t>
                      </a:r>
                      <a:r>
                        <a:rPr lang="en-US" altLang="ko-KR" i="1" baseline="-25000" dirty="0" smtClean="0">
                          <a:latin typeface="Book Antiqua" pitchFamily="18" charset="0"/>
                        </a:rPr>
                        <a:t>0</a:t>
                      </a:r>
                      <a:endParaRPr lang="ko-KR" altLang="en-US" i="1" baseline="-25000" dirty="0">
                        <a:latin typeface="Book Antiqu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i="1" baseline="0" dirty="0" smtClean="0">
                          <a:latin typeface="Symbol" pitchFamily="18" charset="2"/>
                        </a:rPr>
                        <a:t>m</a:t>
                      </a:r>
                      <a:r>
                        <a:rPr lang="en-US" altLang="ko-KR" i="1" baseline="0" dirty="0" smtClean="0">
                          <a:latin typeface="Book Antiqua" pitchFamily="18" charset="0"/>
                        </a:rPr>
                        <a:t> </a:t>
                      </a:r>
                      <a:r>
                        <a:rPr lang="en-US" altLang="ko-KR" dirty="0" smtClean="0">
                          <a:latin typeface="Book Antiqua" pitchFamily="18" charset="0"/>
                          <a:ea typeface="바탕"/>
                        </a:rPr>
                        <a:t>≠</a:t>
                      </a:r>
                      <a:r>
                        <a:rPr lang="en-US" altLang="ko-KR" i="1" dirty="0" smtClean="0">
                          <a:latin typeface="Book Antiqua" pitchFamily="18" charset="0"/>
                        </a:rPr>
                        <a:t> </a:t>
                      </a:r>
                      <a:r>
                        <a:rPr lang="en-US" altLang="ko-KR" i="1" dirty="0" smtClean="0">
                          <a:latin typeface="Symbol" pitchFamily="18" charset="2"/>
                        </a:rPr>
                        <a:t>m</a:t>
                      </a:r>
                      <a:r>
                        <a:rPr lang="en-US" altLang="ko-KR" i="1" baseline="-25000" dirty="0" smtClean="0">
                          <a:latin typeface="Book Antiqua" pitchFamily="18" charset="0"/>
                        </a:rPr>
                        <a:t>0</a:t>
                      </a:r>
                      <a:endParaRPr lang="ko-KR" altLang="en-US" i="1" baseline="-25000" dirty="0" smtClean="0">
                        <a:latin typeface="Book Antiqu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i="1" dirty="0" smtClean="0">
                          <a:latin typeface="Book Antiqua" pitchFamily="18" charset="0"/>
                        </a:rPr>
                        <a:t>|Z| &gt; </a:t>
                      </a:r>
                      <a:r>
                        <a:rPr lang="en-US" altLang="ko-KR" i="1" dirty="0" err="1" smtClean="0">
                          <a:latin typeface="Book Antiqua" pitchFamily="18" charset="0"/>
                        </a:rPr>
                        <a:t>z</a:t>
                      </a:r>
                      <a:r>
                        <a:rPr lang="en-US" altLang="ko-KR" i="1" baseline="-25000" dirty="0" err="1" smtClean="0">
                          <a:latin typeface="Symbol" pitchFamily="18" charset="2"/>
                        </a:rPr>
                        <a:t>a</a:t>
                      </a:r>
                      <a:r>
                        <a:rPr lang="en-US" altLang="ko-KR" i="1" baseline="-25000" dirty="0" smtClean="0">
                          <a:latin typeface="Book Antiqua" pitchFamily="18" charset="0"/>
                        </a:rPr>
                        <a:t>/2</a:t>
                      </a:r>
                      <a:endParaRPr lang="ko-KR" altLang="en-US" i="1" baseline="-25000" dirty="0" smtClean="0">
                        <a:latin typeface="Book Antiqua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i="1" baseline="0" dirty="0" smtClean="0">
                          <a:latin typeface="Book Antiqua" pitchFamily="18" charset="0"/>
                        </a:rPr>
                        <a:t>P(</a:t>
                      </a:r>
                      <a:r>
                        <a:rPr lang="en-US" altLang="ko-KR" i="1" dirty="0" smtClean="0">
                          <a:latin typeface="Book Antiqua" pitchFamily="18" charset="0"/>
                        </a:rPr>
                        <a:t>|Z| &gt; z</a:t>
                      </a:r>
                      <a:r>
                        <a:rPr lang="en-US" altLang="ko-KR" i="1" baseline="-25000" dirty="0" smtClean="0">
                          <a:latin typeface="Book Antiqua" pitchFamily="18" charset="0"/>
                        </a:rPr>
                        <a:t>0</a:t>
                      </a:r>
                      <a:r>
                        <a:rPr lang="en-US" altLang="ko-KR" i="1" baseline="0" dirty="0" smtClean="0">
                          <a:latin typeface="Book Antiqua" pitchFamily="18" charset="0"/>
                        </a:rPr>
                        <a:t>)</a:t>
                      </a:r>
                      <a:endParaRPr lang="ko-KR" altLang="en-US" i="1" baseline="0" dirty="0" smtClean="0"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94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Book Antiqua" pitchFamily="18" charset="0"/>
                        </a:rPr>
                        <a:t>하단측검정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i="1" dirty="0" smtClean="0">
                          <a:latin typeface="Symbol" pitchFamily="18" charset="2"/>
                        </a:rPr>
                        <a:t>m </a:t>
                      </a:r>
                      <a:r>
                        <a:rPr lang="ko-KR" altLang="en-US" dirty="0" smtClean="0">
                          <a:latin typeface="Book Antiqua" pitchFamily="18" charset="0"/>
                          <a:ea typeface="바탕"/>
                        </a:rPr>
                        <a:t>≥</a:t>
                      </a:r>
                      <a:r>
                        <a:rPr lang="en-US" altLang="ko-KR" i="1" dirty="0" smtClean="0">
                          <a:latin typeface="Book Antiqua" pitchFamily="18" charset="0"/>
                        </a:rPr>
                        <a:t> </a:t>
                      </a:r>
                      <a:r>
                        <a:rPr lang="en-US" altLang="ko-KR" i="1" dirty="0" smtClean="0">
                          <a:latin typeface="Symbol" pitchFamily="18" charset="2"/>
                        </a:rPr>
                        <a:t>m</a:t>
                      </a:r>
                      <a:r>
                        <a:rPr lang="en-US" altLang="ko-KR" i="1" baseline="-25000" dirty="0" smtClean="0">
                          <a:latin typeface="Book Antiqua" pitchFamily="18" charset="0"/>
                        </a:rPr>
                        <a:t>0</a:t>
                      </a:r>
                      <a:endParaRPr lang="ko-KR" altLang="en-US" i="1" baseline="-25000" dirty="0" smtClean="0">
                        <a:latin typeface="Book Antiqu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i="1" dirty="0" smtClean="0">
                          <a:latin typeface="Symbol" pitchFamily="18" charset="2"/>
                        </a:rPr>
                        <a:t>m </a:t>
                      </a:r>
                      <a:r>
                        <a:rPr lang="en-US" altLang="ko-KR" dirty="0" smtClean="0">
                          <a:latin typeface="Book Antiqua" pitchFamily="18" charset="0"/>
                          <a:ea typeface="바탕"/>
                        </a:rPr>
                        <a:t>&lt;</a:t>
                      </a:r>
                      <a:r>
                        <a:rPr lang="en-US" altLang="ko-KR" i="1" dirty="0" smtClean="0">
                          <a:latin typeface="Book Antiqua" pitchFamily="18" charset="0"/>
                        </a:rPr>
                        <a:t> </a:t>
                      </a:r>
                      <a:r>
                        <a:rPr lang="en-US" altLang="ko-KR" i="1" dirty="0" smtClean="0">
                          <a:latin typeface="Symbol" pitchFamily="18" charset="2"/>
                        </a:rPr>
                        <a:t>m</a:t>
                      </a:r>
                      <a:r>
                        <a:rPr lang="en-US" altLang="ko-KR" i="1" baseline="-25000" dirty="0" smtClean="0">
                          <a:latin typeface="Book Antiqua" pitchFamily="18" charset="0"/>
                        </a:rPr>
                        <a:t>0</a:t>
                      </a:r>
                      <a:endParaRPr lang="ko-KR" altLang="en-US" i="1" baseline="-25000" dirty="0" smtClean="0">
                        <a:latin typeface="Book Antiqu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i="1" dirty="0" smtClean="0">
                          <a:latin typeface="Book Antiqua" pitchFamily="18" charset="0"/>
                        </a:rPr>
                        <a:t>Z &lt; -</a:t>
                      </a:r>
                      <a:r>
                        <a:rPr lang="en-US" altLang="ko-KR" i="1" dirty="0" err="1" smtClean="0">
                          <a:latin typeface="Book Antiqua" pitchFamily="18" charset="0"/>
                        </a:rPr>
                        <a:t>z</a:t>
                      </a:r>
                      <a:r>
                        <a:rPr lang="en-US" altLang="ko-KR" i="1" baseline="-25000" dirty="0" err="1" smtClean="0">
                          <a:latin typeface="Symbol" pitchFamily="18" charset="2"/>
                        </a:rPr>
                        <a:t>a</a:t>
                      </a:r>
                      <a:endParaRPr lang="ko-KR" altLang="en-US" i="1" baseline="-25000" dirty="0" smtClean="0">
                        <a:latin typeface="Book Antiqua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i="1" baseline="0" dirty="0" smtClean="0">
                          <a:latin typeface="Book Antiqua" pitchFamily="18" charset="0"/>
                        </a:rPr>
                        <a:t>P(</a:t>
                      </a:r>
                      <a:r>
                        <a:rPr lang="en-US" altLang="ko-KR" i="1" dirty="0" smtClean="0">
                          <a:latin typeface="Book Antiqua" pitchFamily="18" charset="0"/>
                        </a:rPr>
                        <a:t>Z &lt; z</a:t>
                      </a:r>
                      <a:r>
                        <a:rPr lang="en-US" altLang="ko-KR" i="1" baseline="-25000" dirty="0" smtClean="0">
                          <a:latin typeface="Book Antiqua" pitchFamily="18" charset="0"/>
                        </a:rPr>
                        <a:t>0</a:t>
                      </a:r>
                      <a:r>
                        <a:rPr lang="en-US" altLang="ko-KR" i="1" baseline="0" dirty="0" smtClean="0">
                          <a:latin typeface="Book Antiqua" pitchFamily="18" charset="0"/>
                        </a:rPr>
                        <a:t>)</a:t>
                      </a:r>
                      <a:endParaRPr lang="ko-KR" altLang="en-US" i="1" baseline="0" dirty="0" smtClean="0"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94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Book Antiqua" pitchFamily="18" charset="0"/>
                        </a:rPr>
                        <a:t>상단측검정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i="1" dirty="0" smtClean="0">
                          <a:latin typeface="Symbol" pitchFamily="18" charset="2"/>
                        </a:rPr>
                        <a:t>m </a:t>
                      </a:r>
                      <a:r>
                        <a:rPr lang="ko-KR" altLang="en-US" dirty="0" smtClean="0">
                          <a:latin typeface="Book Antiqua" pitchFamily="18" charset="0"/>
                          <a:ea typeface="바탕"/>
                        </a:rPr>
                        <a:t>≤</a:t>
                      </a:r>
                      <a:r>
                        <a:rPr lang="en-US" altLang="ko-KR" i="1" dirty="0" smtClean="0">
                          <a:latin typeface="Book Antiqua" pitchFamily="18" charset="0"/>
                        </a:rPr>
                        <a:t> </a:t>
                      </a:r>
                      <a:r>
                        <a:rPr lang="en-US" altLang="ko-KR" i="1" dirty="0" smtClean="0">
                          <a:latin typeface="Symbol" pitchFamily="18" charset="2"/>
                        </a:rPr>
                        <a:t>m</a:t>
                      </a:r>
                      <a:r>
                        <a:rPr lang="en-US" altLang="ko-KR" i="1" baseline="-25000" dirty="0" smtClean="0">
                          <a:latin typeface="Book Antiqua" pitchFamily="18" charset="0"/>
                        </a:rPr>
                        <a:t>0</a:t>
                      </a:r>
                      <a:endParaRPr lang="ko-KR" altLang="en-US" i="1" baseline="-25000" dirty="0" smtClean="0">
                        <a:latin typeface="Book Antiqua" pitchFamily="18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i="1" dirty="0" smtClean="0">
                          <a:latin typeface="Symbol" pitchFamily="18" charset="2"/>
                        </a:rPr>
                        <a:t>m </a:t>
                      </a:r>
                      <a:r>
                        <a:rPr lang="en-US" altLang="ko-KR" dirty="0" smtClean="0">
                          <a:latin typeface="Book Antiqua" pitchFamily="18" charset="0"/>
                          <a:ea typeface="바탕"/>
                        </a:rPr>
                        <a:t>&gt;</a:t>
                      </a:r>
                      <a:r>
                        <a:rPr lang="en-US" altLang="ko-KR" i="1" dirty="0" smtClean="0">
                          <a:latin typeface="Book Antiqua" pitchFamily="18" charset="0"/>
                        </a:rPr>
                        <a:t> </a:t>
                      </a:r>
                      <a:r>
                        <a:rPr lang="en-US" altLang="ko-KR" i="1" dirty="0" smtClean="0">
                          <a:latin typeface="Symbol" pitchFamily="18" charset="2"/>
                        </a:rPr>
                        <a:t>m</a:t>
                      </a:r>
                      <a:r>
                        <a:rPr lang="en-US" altLang="ko-KR" i="1" baseline="-25000" dirty="0" smtClean="0">
                          <a:latin typeface="Book Antiqua" pitchFamily="18" charset="0"/>
                        </a:rPr>
                        <a:t>0</a:t>
                      </a:r>
                      <a:endParaRPr lang="ko-KR" altLang="en-US" i="1" baseline="-25000" dirty="0" smtClean="0">
                        <a:latin typeface="Book Antiqua" pitchFamily="18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i="1" dirty="0" smtClean="0">
                          <a:latin typeface="Book Antiqua" pitchFamily="18" charset="0"/>
                        </a:rPr>
                        <a:t>Z &gt; </a:t>
                      </a:r>
                      <a:r>
                        <a:rPr lang="en-US" altLang="ko-KR" i="1" dirty="0" err="1" smtClean="0">
                          <a:latin typeface="Book Antiqua" pitchFamily="18" charset="0"/>
                        </a:rPr>
                        <a:t>z</a:t>
                      </a:r>
                      <a:r>
                        <a:rPr lang="en-US" altLang="ko-KR" i="1" baseline="-25000" dirty="0" err="1" smtClean="0">
                          <a:latin typeface="Symbol" pitchFamily="18" charset="2"/>
                        </a:rPr>
                        <a:t>a</a:t>
                      </a:r>
                      <a:endParaRPr lang="ko-KR" altLang="en-US" i="1" baseline="-25000" dirty="0" smtClean="0">
                        <a:latin typeface="Book Antiqua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i="1" baseline="0" dirty="0" smtClean="0">
                          <a:latin typeface="Book Antiqua" pitchFamily="18" charset="0"/>
                        </a:rPr>
                        <a:t>P(</a:t>
                      </a:r>
                      <a:r>
                        <a:rPr lang="en-US" altLang="ko-KR" i="1" dirty="0" smtClean="0">
                          <a:latin typeface="Book Antiqua" pitchFamily="18" charset="0"/>
                        </a:rPr>
                        <a:t>Z &gt; z</a:t>
                      </a:r>
                      <a:r>
                        <a:rPr lang="en-US" altLang="ko-KR" i="1" baseline="-25000" dirty="0" smtClean="0">
                          <a:latin typeface="Book Antiqua" pitchFamily="18" charset="0"/>
                        </a:rPr>
                        <a:t>0</a:t>
                      </a:r>
                      <a:r>
                        <a:rPr lang="en-US" altLang="ko-KR" i="1" baseline="0" dirty="0" smtClean="0">
                          <a:latin typeface="Book Antiqua" pitchFamily="18" charset="0"/>
                        </a:rPr>
                        <a:t>)</a:t>
                      </a:r>
                      <a:endParaRPr lang="ko-KR" altLang="en-US" i="1" baseline="0" dirty="0" smtClean="0"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1" name="직선 연결선 10"/>
          <p:cNvCxnSpPr/>
          <p:nvPr/>
        </p:nvCxnSpPr>
        <p:spPr>
          <a:xfrm rot="10800000">
            <a:off x="642910" y="1297822"/>
            <a:ext cx="1500198" cy="28575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71472" y="561206"/>
            <a:ext cx="6786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※ </a:t>
            </a:r>
            <a:r>
              <a:rPr lang="ko-KR" altLang="en-US" dirty="0" smtClean="0">
                <a:latin typeface="Book Antiqua" pitchFamily="18" charset="0"/>
              </a:rPr>
              <a:t>정규모집단의 모평균에 대한 검정유형과 </a:t>
            </a:r>
            <a:r>
              <a:rPr lang="ko-KR" altLang="en-US" dirty="0" err="1" smtClean="0">
                <a:latin typeface="Book Antiqua" pitchFamily="18" charset="0"/>
              </a:rPr>
              <a:t>기각역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en-US" altLang="ko-KR" i="1" dirty="0" smtClean="0">
                <a:latin typeface="Book Antiqua" pitchFamily="18" charset="0"/>
              </a:rPr>
              <a:t>p-</a:t>
            </a:r>
            <a:r>
              <a:rPr lang="ko-KR" altLang="en-US" dirty="0" smtClean="0">
                <a:latin typeface="Book Antiqua" pitchFamily="18" charset="0"/>
              </a:rPr>
              <a:t>값</a:t>
            </a:r>
            <a:r>
              <a:rPr lang="en-US" altLang="ko-KR" dirty="0" smtClean="0">
                <a:latin typeface="Book Antiqua" pitchFamily="18" charset="0"/>
              </a:rPr>
              <a:t>(</a:t>
            </a:r>
            <a:r>
              <a:rPr lang="en-US" altLang="ko-KR" i="1" dirty="0" smtClean="0">
                <a:solidFill>
                  <a:schemeClr val="tx2"/>
                </a:solidFill>
                <a:latin typeface="Symbol" pitchFamily="18" charset="2"/>
              </a:rPr>
              <a:t>s</a:t>
            </a:r>
            <a:r>
              <a:rPr lang="en-US" altLang="ko-KR" i="1" baseline="40000" dirty="0" smtClean="0">
                <a:solidFill>
                  <a:schemeClr val="tx2"/>
                </a:solidFill>
                <a:latin typeface="Book Antiqua" pitchFamily="18" charset="0"/>
              </a:rPr>
              <a:t>2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: 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기지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)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endParaRPr lang="ko-KR" altLang="en-US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9.2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모평균의 검정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84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32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86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7" name="TextBox 86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2842" y="499562"/>
            <a:ext cx="7663934" cy="20313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3]</a:t>
            </a:r>
          </a:p>
          <a:p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모표준편차가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s = 3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인 정규모집단에 대하여 귀무가설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solidFill>
                  <a:schemeClr val="tx1"/>
                </a:solidFill>
                <a:latin typeface="Book Antiqua" pitchFamily="18" charset="0"/>
              </a:rPr>
              <a:t>0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: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altLang="ko-KR" i="1" dirty="0" smtClean="0">
                <a:solidFill>
                  <a:schemeClr val="tx1"/>
                </a:solidFill>
                <a:latin typeface="Symbol" pitchFamily="18" charset="2"/>
              </a:rPr>
              <a:t>m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 ≤ 50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을 확인하기 위하여 크기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36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인 표본을 임의로 선정하여 조사한 결과               을 얻었다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 </a:t>
            </a:r>
            <a:endParaRPr lang="ko-KR" altLang="en-US" dirty="0" smtClean="0">
              <a:solidFill>
                <a:schemeClr val="tx1"/>
              </a:solidFill>
              <a:latin typeface="Book Antiqua" pitchFamily="18" charset="0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(1)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기각역을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 구하여 유의수준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5%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에서 검정하라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  <a:endParaRPr lang="ko-KR" altLang="en-US" dirty="0" smtClean="0">
              <a:solidFill>
                <a:schemeClr val="tx1"/>
              </a:solidFill>
              <a:latin typeface="Book Antiqua" pitchFamily="18" charset="0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(2)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기각역을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 구하여 유의수준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1%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에서 검정하라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  <a:endParaRPr lang="ko-KR" altLang="en-US" dirty="0" smtClean="0">
              <a:solidFill>
                <a:schemeClr val="tx1"/>
              </a:solidFill>
              <a:latin typeface="Book Antiqua" pitchFamily="18" charset="0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(3) -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값을 구하고 유의수준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1%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와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 5%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에서 각각 검정하라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  <a:endParaRPr lang="ko-KR" altLang="en-US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34" y="2714620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928662" y="4857750"/>
          <a:ext cx="825500" cy="263525"/>
        </p:xfrm>
        <a:graphic>
          <a:graphicData uri="http://schemas.openxmlformats.org/presentationml/2006/ole">
            <p:oleObj spid="_x0000_s927745" name="Equation" r:id="rId4" imgW="545760" imgH="177480" progId="Equation.DSMT4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00034" y="3148612"/>
            <a:ext cx="77867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>
                <a:latin typeface="Book Antiqua" pitchFamily="18" charset="0"/>
                <a:ea typeface="+mn-ea"/>
              </a:rPr>
              <a:t>(1) ① </a:t>
            </a:r>
            <a:r>
              <a:rPr lang="ko-KR" altLang="en-US" dirty="0" err="1" smtClean="0">
                <a:latin typeface="Book Antiqua" pitchFamily="18" charset="0"/>
                <a:ea typeface="+mn-ea"/>
              </a:rPr>
              <a:t>귀무가설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  <a:ea typeface="+mn-ea"/>
              </a:rPr>
              <a:t>0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 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  <a:ea typeface="+mn-ea"/>
              </a:rPr>
              <a:t>: </a:t>
            </a:r>
            <a:r>
              <a:rPr lang="en-US" altLang="ko-KR" i="1" dirty="0" smtClean="0">
                <a:solidFill>
                  <a:schemeClr val="tx2"/>
                </a:solidFill>
                <a:latin typeface="Symbol" pitchFamily="18" charset="2"/>
                <a:ea typeface="+mn-ea"/>
              </a:rPr>
              <a:t>m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  <a:ea typeface="+mn-ea"/>
              </a:rPr>
              <a:t>  ≤ 50 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이고 대립가설 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  <a:ea typeface="+mn-ea"/>
              </a:rPr>
              <a:t>1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 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: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 </a:t>
            </a:r>
            <a:r>
              <a:rPr lang="en-US" altLang="ko-KR" i="1" dirty="0" smtClean="0">
                <a:latin typeface="Symbol" pitchFamily="18" charset="2"/>
                <a:ea typeface="+mn-ea"/>
              </a:rPr>
              <a:t>m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 &gt; 50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을 설정한다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.</a:t>
            </a:r>
          </a:p>
          <a:p>
            <a:pPr marL="342900" indent="-342900"/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  <a:ea typeface="+mn-ea"/>
              </a:rPr>
              <a:t>②유의수준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  <a:ea typeface="+mn-ea"/>
              </a:rPr>
              <a:t> </a:t>
            </a:r>
            <a:r>
              <a:rPr lang="en-US" altLang="ko-KR" i="1" dirty="0" smtClean="0">
                <a:solidFill>
                  <a:schemeClr val="tx2"/>
                </a:solidFill>
                <a:latin typeface="Symbol" pitchFamily="18" charset="2"/>
                <a:ea typeface="+mn-ea"/>
              </a:rPr>
              <a:t>a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  <a:ea typeface="+mn-ea"/>
              </a:rPr>
              <a:t> = 0.05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  <a:ea typeface="+mn-ea"/>
              </a:rPr>
              <a:t>에 대한 상단측검정의 </a:t>
            </a:r>
            <a:r>
              <a:rPr lang="ko-KR" altLang="en-US" dirty="0" err="1" smtClean="0">
                <a:solidFill>
                  <a:schemeClr val="tx2"/>
                </a:solidFill>
                <a:latin typeface="Book Antiqua" pitchFamily="18" charset="0"/>
                <a:ea typeface="+mn-ea"/>
              </a:rPr>
              <a:t>기각역은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  <a:ea typeface="+mn-ea"/>
              </a:rPr>
              <a:t> 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  <a:ea typeface="+mn-ea"/>
              </a:rPr>
              <a:t>Z &gt;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  <a:ea typeface="+mn-ea"/>
              </a:rPr>
              <a:t> 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  <a:ea typeface="+mn-ea"/>
              </a:rPr>
              <a:t>z</a:t>
            </a:r>
            <a:r>
              <a:rPr lang="en-US" altLang="ko-KR" i="1" baseline="-25000" dirty="0" smtClean="0">
                <a:solidFill>
                  <a:schemeClr val="tx2"/>
                </a:solidFill>
                <a:latin typeface="Book Antiqua" pitchFamily="18" charset="0"/>
                <a:ea typeface="+mn-ea"/>
              </a:rPr>
              <a:t>0.05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  <a:ea typeface="+mn-ea"/>
              </a:rPr>
              <a:t> = 1.645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  <a:ea typeface="+mn-ea"/>
              </a:rPr>
              <a:t>이다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  <a:ea typeface="+mn-ea"/>
              </a:rPr>
              <a:t>.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  <a:ea typeface="+mn-ea"/>
              </a:rPr>
              <a:t> </a:t>
            </a:r>
          </a:p>
          <a:p>
            <a:pPr marL="342900" indent="-342900"/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  <a:ea typeface="+mn-ea"/>
              </a:rPr>
              <a:t>③  </a:t>
            </a:r>
            <a:r>
              <a:rPr lang="en-US" altLang="ko-KR" i="1" dirty="0" smtClean="0">
                <a:solidFill>
                  <a:schemeClr val="tx2"/>
                </a:solidFill>
                <a:latin typeface="Symbol" pitchFamily="18" charset="2"/>
              </a:rPr>
              <a:t>s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 = 3, n = 36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이므로 검정통계량과 확률분포는 다음과 같다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.</a:t>
            </a:r>
            <a:endParaRPr lang="ko-KR" altLang="en-US" dirty="0">
              <a:latin typeface="Book Antiqua" pitchFamily="18" charset="0"/>
            </a:endParaRPr>
          </a:p>
        </p:txBody>
      </p:sp>
      <p:graphicFrame>
        <p:nvGraphicFramePr>
          <p:cNvPr id="927746" name="Object 2"/>
          <p:cNvGraphicFramePr>
            <a:graphicFrameLocks noChangeAspect="1"/>
          </p:cNvGraphicFramePr>
          <p:nvPr/>
        </p:nvGraphicFramePr>
        <p:xfrm>
          <a:off x="6481692" y="1092094"/>
          <a:ext cx="825500" cy="263525"/>
        </p:xfrm>
        <a:graphic>
          <a:graphicData uri="http://schemas.openxmlformats.org/presentationml/2006/ole">
            <p:oleObj spid="_x0000_s927746" name="Equation" r:id="rId5" imgW="545760" imgH="177480" progId="Equation.DSMT4">
              <p:embed/>
            </p:oleObj>
          </a:graphicData>
        </a:graphic>
      </p:graphicFrame>
      <p:graphicFrame>
        <p:nvGraphicFramePr>
          <p:cNvPr id="927747" name="Object 3"/>
          <p:cNvGraphicFramePr>
            <a:graphicFrameLocks noChangeAspect="1"/>
          </p:cNvGraphicFramePr>
          <p:nvPr/>
        </p:nvGraphicFramePr>
        <p:xfrm>
          <a:off x="3362325" y="4138613"/>
          <a:ext cx="1885950" cy="608012"/>
        </p:xfrm>
        <a:graphic>
          <a:graphicData uri="http://schemas.openxmlformats.org/presentationml/2006/ole">
            <p:oleObj spid="_x0000_s927747" name="Equation" r:id="rId6" imgW="1396800" imgH="457200" progId="Equation.DSMT4">
              <p:embed/>
            </p:oleObj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00034" y="4791686"/>
            <a:ext cx="7786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circleNumDbPlain" startAt="4"/>
            </a:pPr>
            <a:r>
              <a:rPr lang="ko-KR" altLang="en-US" dirty="0" smtClean="0">
                <a:latin typeface="Book Antiqua" pitchFamily="18" charset="0"/>
                <a:ea typeface="+mn-ea"/>
              </a:rPr>
              <a:t>              이므로 검정통계량의 </a:t>
            </a:r>
            <a:r>
              <a:rPr lang="ko-KR" altLang="en-US" dirty="0" err="1" smtClean="0">
                <a:latin typeface="Book Antiqua" pitchFamily="18" charset="0"/>
                <a:ea typeface="+mn-ea"/>
              </a:rPr>
              <a:t>관찰값은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                              이다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.</a:t>
            </a:r>
          </a:p>
          <a:p>
            <a:pPr marL="342900" indent="-342900"/>
            <a:endParaRPr lang="en-US" altLang="ko-KR" dirty="0" smtClean="0">
              <a:latin typeface="Book Antiqua" pitchFamily="18" charset="0"/>
            </a:endParaRPr>
          </a:p>
          <a:p>
            <a:pPr marL="342900" indent="-342900"/>
            <a:r>
              <a:rPr lang="en-US" altLang="ko-KR" dirty="0" smtClean="0">
                <a:latin typeface="Book Antiqua" pitchFamily="18" charset="0"/>
              </a:rPr>
              <a:t>⑤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검정통계량의 </a:t>
            </a:r>
            <a:r>
              <a:rPr lang="ko-KR" altLang="en-US" dirty="0" err="1" smtClean="0">
                <a:solidFill>
                  <a:schemeClr val="tx2"/>
                </a:solidFill>
                <a:latin typeface="Book Antiqua" pitchFamily="18" charset="0"/>
              </a:rPr>
              <a:t>관찰값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z</a:t>
            </a:r>
            <a:r>
              <a:rPr lang="en-US" altLang="ko-KR" i="1" baseline="-25000" dirty="0" smtClean="0">
                <a:solidFill>
                  <a:schemeClr val="tx2"/>
                </a:solidFill>
                <a:latin typeface="Book Antiqua" pitchFamily="18" charset="0"/>
              </a:rPr>
              <a:t>0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 = 2.2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는 기각역 안에 놓이므로 </a:t>
            </a:r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en-US" altLang="ko-KR" i="1" dirty="0" smtClean="0">
                <a:latin typeface="Book Antiqua" pitchFamily="18" charset="0"/>
              </a:rPr>
              <a:t> 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: </a:t>
            </a:r>
            <a:r>
              <a:rPr lang="en-US" altLang="ko-KR" i="1" dirty="0" smtClean="0">
                <a:solidFill>
                  <a:schemeClr val="tx2"/>
                </a:solidFill>
                <a:latin typeface="Symbol" pitchFamily="18" charset="2"/>
              </a:rPr>
              <a:t>m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  ≤ 50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을 기각한다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.</a:t>
            </a:r>
            <a:endParaRPr lang="ko-KR" altLang="en-US" dirty="0">
              <a:latin typeface="Book Antiqua" pitchFamily="18" charset="0"/>
            </a:endParaRPr>
          </a:p>
        </p:txBody>
      </p:sp>
      <p:graphicFrame>
        <p:nvGraphicFramePr>
          <p:cNvPr id="927748" name="Object 4"/>
          <p:cNvGraphicFramePr>
            <a:graphicFrameLocks noChangeAspect="1"/>
          </p:cNvGraphicFramePr>
          <p:nvPr/>
        </p:nvGraphicFramePr>
        <p:xfrm>
          <a:off x="4875227" y="4713300"/>
          <a:ext cx="1697037" cy="573088"/>
        </p:xfrm>
        <a:graphic>
          <a:graphicData uri="http://schemas.openxmlformats.org/presentationml/2006/ole">
            <p:oleObj spid="_x0000_s927748" name="Equation" r:id="rId7" imgW="1257120" imgH="431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9.2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모평균의 검정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189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33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91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2" name="TextBox 191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graphicFrame>
        <p:nvGraphicFramePr>
          <p:cNvPr id="8" name="Object 27"/>
          <p:cNvGraphicFramePr>
            <a:graphicFrameLocks noChangeAspect="1"/>
          </p:cNvGraphicFramePr>
          <p:nvPr/>
        </p:nvGraphicFramePr>
        <p:xfrm>
          <a:off x="2555875" y="1891273"/>
          <a:ext cx="3443288" cy="303213"/>
        </p:xfrm>
        <a:graphic>
          <a:graphicData uri="http://schemas.openxmlformats.org/presentationml/2006/ole">
            <p:oleObj spid="_x0000_s926722" name="Equation" r:id="rId4" imgW="2539800" imgH="228600" progId="Equation.DSMT4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00034" y="428604"/>
            <a:ext cx="77867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  <a:ea typeface="+mn-ea"/>
              </a:rPr>
              <a:t>(2) 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유의수준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altLang="ko-KR" i="1" dirty="0" smtClean="0">
                <a:solidFill>
                  <a:schemeClr val="tx2"/>
                </a:solidFill>
                <a:latin typeface="Symbol" pitchFamily="18" charset="2"/>
              </a:rPr>
              <a:t>a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 = 0.01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에 대한 상단측검정의 </a:t>
            </a:r>
            <a:r>
              <a:rPr lang="ko-KR" altLang="en-US" dirty="0" err="1" smtClean="0">
                <a:solidFill>
                  <a:schemeClr val="tx2"/>
                </a:solidFill>
                <a:latin typeface="Book Antiqua" pitchFamily="18" charset="0"/>
              </a:rPr>
              <a:t>기각역은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Z &gt;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z</a:t>
            </a:r>
            <a:r>
              <a:rPr lang="en-US" altLang="ko-KR" i="1" baseline="-25000" dirty="0" smtClean="0">
                <a:solidFill>
                  <a:schemeClr val="tx2"/>
                </a:solidFill>
                <a:latin typeface="Book Antiqua" pitchFamily="18" charset="0"/>
              </a:rPr>
              <a:t>0.01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 = 2.33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이다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.  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따라서 검정통계량의 </a:t>
            </a:r>
            <a:r>
              <a:rPr lang="ko-KR" altLang="en-US" dirty="0" err="1" smtClean="0">
                <a:solidFill>
                  <a:schemeClr val="tx2"/>
                </a:solidFill>
                <a:latin typeface="Book Antiqua" pitchFamily="18" charset="0"/>
              </a:rPr>
              <a:t>관찰값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z</a:t>
            </a:r>
            <a:r>
              <a:rPr lang="en-US" altLang="ko-KR" i="1" baseline="-25000" dirty="0" smtClean="0">
                <a:solidFill>
                  <a:schemeClr val="tx2"/>
                </a:solidFill>
                <a:latin typeface="Book Antiqua" pitchFamily="18" charset="0"/>
              </a:rPr>
              <a:t>0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 = 2.2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는 기각역 안에 놓이지 </a:t>
            </a:r>
            <a:r>
              <a:rPr lang="ko-KR" altLang="en-US" dirty="0" err="1" smtClean="0">
                <a:solidFill>
                  <a:schemeClr val="tx2"/>
                </a:solidFill>
                <a:latin typeface="Book Antiqua" pitchFamily="18" charset="0"/>
              </a:rPr>
              <a:t>않므로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en-US" altLang="ko-KR" i="1" dirty="0" smtClean="0">
                <a:latin typeface="Book Antiqua" pitchFamily="18" charset="0"/>
              </a:rPr>
              <a:t> 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: </a:t>
            </a:r>
            <a:r>
              <a:rPr lang="en-US" altLang="ko-KR" i="1" dirty="0" smtClean="0">
                <a:solidFill>
                  <a:schemeClr val="tx2"/>
                </a:solidFill>
                <a:latin typeface="Symbol" pitchFamily="18" charset="2"/>
              </a:rPr>
              <a:t>m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  ≤ 50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을 기각할 수 없다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endParaRPr lang="en-US" altLang="ko-KR" dirty="0" smtClean="0">
              <a:latin typeface="Book Antiqua" pitchFamily="18" charset="0"/>
              <a:ea typeface="+mn-ea"/>
            </a:endParaRPr>
          </a:p>
          <a:p>
            <a:pPr marL="342900" indent="-342900"/>
            <a:r>
              <a:rPr lang="en-US" altLang="ko-KR" dirty="0" smtClean="0">
                <a:latin typeface="Book Antiqua" pitchFamily="18" charset="0"/>
                <a:ea typeface="+mn-ea"/>
              </a:rPr>
              <a:t>(3) p-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값을 구하면 다음과 같다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.</a:t>
            </a:r>
          </a:p>
          <a:p>
            <a:pPr marL="342900" indent="-342900"/>
            <a:endParaRPr lang="en-US" altLang="ko-KR" dirty="0" smtClean="0">
              <a:latin typeface="Book Antiqua" pitchFamily="18" charset="0"/>
              <a:ea typeface="+mn-ea"/>
            </a:endParaRPr>
          </a:p>
          <a:p>
            <a:pPr marL="342900" indent="-342900"/>
            <a:endParaRPr lang="en-US" altLang="ko-KR" dirty="0" smtClean="0">
              <a:latin typeface="Book Antiqua" pitchFamily="18" charset="0"/>
              <a:ea typeface="+mn-ea"/>
            </a:endParaRPr>
          </a:p>
          <a:p>
            <a:r>
              <a:rPr lang="ko-KR" altLang="en-US" dirty="0" smtClean="0">
                <a:latin typeface="Book Antiqua" pitchFamily="18" charset="0"/>
                <a:ea typeface="+mn-ea"/>
              </a:rPr>
              <a:t>따라서 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0.01 &lt; p-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값 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&lt; 0.05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이므로 유의수준</a:t>
            </a:r>
            <a:r>
              <a:rPr lang="en-US" altLang="ko-KR" i="1" dirty="0" smtClean="0">
                <a:solidFill>
                  <a:schemeClr val="tx2"/>
                </a:solidFill>
                <a:latin typeface="Symbol" pitchFamily="18" charset="2"/>
              </a:rPr>
              <a:t> a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 = 0.05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에서 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귀무가설 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  <a:ea typeface="+mn-ea"/>
              </a:rPr>
              <a:t>0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 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  <a:ea typeface="+mn-ea"/>
              </a:rPr>
              <a:t>: </a:t>
            </a:r>
            <a:r>
              <a:rPr lang="en-US" altLang="ko-KR" i="1" dirty="0" smtClean="0">
                <a:solidFill>
                  <a:schemeClr val="tx2"/>
                </a:solidFill>
                <a:latin typeface="Symbol" pitchFamily="18" charset="2"/>
                <a:ea typeface="+mn-ea"/>
              </a:rPr>
              <a:t>m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  <a:ea typeface="+mn-ea"/>
              </a:rPr>
              <a:t>  ≤ 50 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  <a:ea typeface="+mn-ea"/>
              </a:rPr>
              <a:t>을 기각하지만 유의수준 </a:t>
            </a:r>
            <a:r>
              <a:rPr lang="en-US" altLang="ko-KR" i="1" dirty="0" smtClean="0">
                <a:solidFill>
                  <a:schemeClr val="tx2"/>
                </a:solidFill>
                <a:latin typeface="Symbol" pitchFamily="18" charset="2"/>
              </a:rPr>
              <a:t>a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 = 0.01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  <a:ea typeface="+mn-ea"/>
              </a:rPr>
              <a:t>에서 기각할 수 없다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  <a:ea typeface="+mn-ea"/>
              </a:rPr>
              <a:t>.</a:t>
            </a:r>
            <a:endParaRPr lang="ko-KR" altLang="en-US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9.2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모평균의 검정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34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7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034" y="2093028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Book Antiqua" pitchFamily="18" charset="0"/>
              </a:rPr>
              <a:t>귀무가설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en-US" altLang="ko-KR" i="1" dirty="0" smtClean="0">
                <a:latin typeface="Book Antiqua" pitchFamily="18" charset="0"/>
              </a:rPr>
              <a:t> : </a:t>
            </a:r>
            <a:r>
              <a:rPr lang="en-US" altLang="ko-KR" i="1" dirty="0" smtClean="0">
                <a:latin typeface="Symbol" pitchFamily="18" charset="2"/>
              </a:rPr>
              <a:t>m </a:t>
            </a:r>
            <a:r>
              <a:rPr lang="en-US" altLang="ko-KR" i="1" dirty="0" smtClean="0">
                <a:latin typeface="Book Antiqua" pitchFamily="18" charset="0"/>
              </a:rPr>
              <a:t> </a:t>
            </a:r>
            <a:r>
              <a:rPr lang="en-US" altLang="ko-KR" dirty="0" smtClean="0">
                <a:latin typeface="Book Antiqua" pitchFamily="18" charset="0"/>
                <a:ea typeface="바탕"/>
              </a:rPr>
              <a:t>=</a:t>
            </a:r>
            <a:r>
              <a:rPr lang="en-US" altLang="ko-KR" i="1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Symbol" pitchFamily="18" charset="2"/>
              </a:rPr>
              <a:t>m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에 대하여 대립가설 </a:t>
            </a:r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1</a:t>
            </a:r>
            <a:r>
              <a:rPr lang="en-US" altLang="ko-KR" i="1" dirty="0" smtClean="0">
                <a:latin typeface="Book Antiqua" pitchFamily="18" charset="0"/>
              </a:rPr>
              <a:t> </a:t>
            </a:r>
            <a:r>
              <a:rPr lang="en-US" altLang="ko-KR" dirty="0" smtClean="0">
                <a:latin typeface="Book Antiqua" pitchFamily="18" charset="0"/>
              </a:rPr>
              <a:t>:</a:t>
            </a:r>
            <a:r>
              <a:rPr lang="en-US" altLang="ko-KR" i="1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Symbol" pitchFamily="18" charset="2"/>
              </a:rPr>
              <a:t>m </a:t>
            </a:r>
            <a:r>
              <a:rPr lang="en-US" altLang="ko-KR" dirty="0" smtClean="0">
                <a:latin typeface="Book Antiqua" pitchFamily="18" charset="0"/>
                <a:ea typeface="바탕"/>
              </a:rPr>
              <a:t>≠</a:t>
            </a:r>
            <a:r>
              <a:rPr lang="en-US" altLang="ko-KR" i="1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Symbol" pitchFamily="18" charset="2"/>
              </a:rPr>
              <a:t>m</a:t>
            </a:r>
            <a:r>
              <a:rPr lang="en-US" altLang="ko-KR" i="1" baseline="-25000" dirty="0" smtClean="0">
                <a:latin typeface="Book Antiqua" pitchFamily="18" charset="0"/>
              </a:rPr>
              <a:t>0 </a:t>
            </a:r>
            <a:r>
              <a:rPr lang="ko-KR" altLang="en-US" dirty="0" smtClean="0">
                <a:latin typeface="Book Antiqua" pitchFamily="18" charset="0"/>
              </a:rPr>
              <a:t>으로 구성되는 검정 방법</a:t>
            </a:r>
            <a:endParaRPr lang="ko-KR" altLang="en-US" dirty="0">
              <a:latin typeface="Book Antiqua" pitchFamily="18" charset="0"/>
            </a:endParaRPr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2000232" y="2964717"/>
            <a:ext cx="1944687" cy="1943101"/>
          </a:xfrm>
          <a:prstGeom prst="ellipse">
            <a:avLst/>
          </a:prstGeom>
          <a:gradFill rotWithShape="1">
            <a:gsLst>
              <a:gs pos="0">
                <a:srgbClr val="00FF00"/>
              </a:gs>
              <a:gs pos="100000">
                <a:srgbClr val="00FF00">
                  <a:gamma/>
                  <a:shade val="6588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Book Antiqua" pitchFamily="18" charset="0"/>
            </a:endParaRPr>
          </a:p>
        </p:txBody>
      </p:sp>
      <p:grpSp>
        <p:nvGrpSpPr>
          <p:cNvPr id="11" name="Group 14"/>
          <p:cNvGrpSpPr>
            <a:grpSpLocks/>
          </p:cNvGrpSpPr>
          <p:nvPr/>
        </p:nvGrpSpPr>
        <p:grpSpPr bwMode="auto">
          <a:xfrm>
            <a:off x="2360594" y="3539395"/>
            <a:ext cx="1223962" cy="798514"/>
            <a:chOff x="703" y="1298"/>
            <a:chExt cx="771" cy="503"/>
          </a:xfrm>
        </p:grpSpPr>
        <p:sp>
          <p:nvSpPr>
            <p:cNvPr id="12" name="Text Box 15"/>
            <p:cNvSpPr txBox="1">
              <a:spLocks noChangeArrowheads="1"/>
            </p:cNvSpPr>
            <p:nvPr/>
          </p:nvSpPr>
          <p:spPr bwMode="auto">
            <a:xfrm>
              <a:off x="703" y="1298"/>
              <a:ext cx="77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ko-KR" sz="1800" b="0" i="1" dirty="0" smtClean="0">
                  <a:solidFill>
                    <a:schemeClr val="accent1"/>
                  </a:solidFill>
                  <a:latin typeface="Book Antiqua" pitchFamily="18" charset="0"/>
                  <a:ea typeface="굴림" pitchFamily="50" charset="-127"/>
                </a:rPr>
                <a:t>N(</a:t>
              </a:r>
              <a:r>
                <a:rPr lang="en-US" altLang="ko-KR" sz="1800" b="0" i="1" dirty="0" smtClean="0">
                  <a:solidFill>
                    <a:schemeClr val="accent1"/>
                  </a:solidFill>
                  <a:latin typeface="Symbol" pitchFamily="18" charset="2"/>
                  <a:ea typeface="굴림" pitchFamily="50" charset="-127"/>
                </a:rPr>
                <a:t>m</a:t>
              </a:r>
              <a:r>
                <a:rPr lang="en-US" altLang="ko-KR" sz="1800" b="0" i="1" baseline="-25000" dirty="0" smtClean="0">
                  <a:solidFill>
                    <a:schemeClr val="accent1"/>
                  </a:solidFill>
                  <a:latin typeface="Book Antiqua" pitchFamily="18" charset="0"/>
                  <a:ea typeface="굴림" pitchFamily="50" charset="-127"/>
                </a:rPr>
                <a:t>0</a:t>
              </a:r>
              <a:r>
                <a:rPr lang="en-US" altLang="ko-KR" sz="1800" b="0" i="1" dirty="0" smtClean="0">
                  <a:solidFill>
                    <a:schemeClr val="accent1"/>
                  </a:solidFill>
                  <a:latin typeface="Book Antiqua" pitchFamily="18" charset="0"/>
                  <a:ea typeface="굴림" pitchFamily="50" charset="-127"/>
                </a:rPr>
                <a:t>, </a:t>
              </a:r>
              <a:r>
                <a:rPr lang="en-US" altLang="ko-KR" sz="1800" b="0" i="1" dirty="0">
                  <a:solidFill>
                    <a:schemeClr val="accent1"/>
                  </a:solidFill>
                  <a:latin typeface="Symbol" pitchFamily="18" charset="2"/>
                  <a:ea typeface="굴림" pitchFamily="50" charset="-127"/>
                </a:rPr>
                <a:t>s</a:t>
              </a:r>
              <a:r>
                <a:rPr lang="en-US" altLang="ko-KR" sz="1800" b="0" i="1" baseline="40000" dirty="0">
                  <a:solidFill>
                    <a:schemeClr val="accent1"/>
                  </a:solidFill>
                  <a:latin typeface="Book Antiqua" pitchFamily="18" charset="0"/>
                  <a:ea typeface="굴림" pitchFamily="50" charset="-127"/>
                </a:rPr>
                <a:t>2</a:t>
              </a:r>
              <a:r>
                <a:rPr lang="en-US" altLang="ko-KR" sz="1800" b="0" i="1" baseline="70000" dirty="0">
                  <a:solidFill>
                    <a:schemeClr val="accent1"/>
                  </a:solidFill>
                  <a:latin typeface="Book Antiqua" pitchFamily="18" charset="0"/>
                  <a:ea typeface="굴림" pitchFamily="50" charset="-127"/>
                </a:rPr>
                <a:t> </a:t>
              </a:r>
              <a:r>
                <a:rPr lang="en-US" altLang="ko-KR" sz="1800" b="0" i="1" dirty="0">
                  <a:solidFill>
                    <a:schemeClr val="accent1"/>
                  </a:solidFill>
                  <a:latin typeface="Book Antiqua" pitchFamily="18" charset="0"/>
                  <a:ea typeface="굴림" pitchFamily="50" charset="-127"/>
                </a:rPr>
                <a:t>)</a:t>
              </a:r>
              <a:endParaRPr lang="el-GR" altLang="ko-KR" sz="1800" b="0" i="1" dirty="0">
                <a:solidFill>
                  <a:schemeClr val="accent1"/>
                </a:solidFill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3" name="Rectangle 16"/>
            <p:cNvSpPr>
              <a:spLocks noChangeArrowheads="1"/>
            </p:cNvSpPr>
            <p:nvPr/>
          </p:nvSpPr>
          <p:spPr bwMode="auto">
            <a:xfrm>
              <a:off x="710" y="1570"/>
              <a:ext cx="7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ko-KR" sz="1800" b="0" i="0" dirty="0">
                  <a:solidFill>
                    <a:schemeClr val="accent1"/>
                  </a:solidFill>
                  <a:latin typeface="Symbol" pitchFamily="18" charset="2"/>
                  <a:ea typeface="굴림" pitchFamily="50" charset="-127"/>
                </a:rPr>
                <a:t>s</a:t>
              </a:r>
              <a:r>
                <a:rPr lang="el-GR" altLang="ko-KR" sz="1800" b="0" baseline="40000" dirty="0">
                  <a:solidFill>
                    <a:schemeClr val="accent1"/>
                  </a:solidFill>
                  <a:latin typeface="Book Antiqua" pitchFamily="18" charset="0"/>
                  <a:ea typeface="굴림" pitchFamily="50" charset="-127"/>
                </a:rPr>
                <a:t>2</a:t>
              </a:r>
              <a:r>
                <a:rPr lang="en-US" altLang="ko-KR" sz="1800" b="0" i="0" dirty="0">
                  <a:solidFill>
                    <a:schemeClr val="accent1"/>
                  </a:solidFill>
                  <a:latin typeface="Book Antiqua" pitchFamily="18" charset="0"/>
                  <a:ea typeface="굴림" pitchFamily="50" charset="-127"/>
                </a:rPr>
                <a:t> : </a:t>
              </a:r>
              <a:r>
                <a:rPr lang="ko-KR" altLang="en-US" sz="1800" b="0" i="0" dirty="0">
                  <a:solidFill>
                    <a:schemeClr val="accent1"/>
                  </a:solidFill>
                  <a:latin typeface="Book Antiqua" pitchFamily="18" charset="0"/>
                  <a:ea typeface="굴림" pitchFamily="50" charset="-127"/>
                </a:rPr>
                <a:t>기지 </a:t>
              </a:r>
              <a:endParaRPr lang="ko-KR" altLang="en-US" sz="1800" b="0" i="0" baseline="70000" dirty="0">
                <a:solidFill>
                  <a:schemeClr val="accent1"/>
                </a:solidFill>
                <a:latin typeface="Book Antiqua" pitchFamily="18" charset="0"/>
                <a:ea typeface="굴림" pitchFamily="50" charset="-127"/>
              </a:endParaRPr>
            </a:p>
          </p:txBody>
        </p:sp>
      </p:grpSp>
      <p:sp>
        <p:nvSpPr>
          <p:cNvPr id="14" name="AutoShape 17"/>
          <p:cNvSpPr>
            <a:spLocks noChangeArrowheads="1"/>
          </p:cNvSpPr>
          <p:nvPr/>
        </p:nvSpPr>
        <p:spPr bwMode="auto">
          <a:xfrm>
            <a:off x="3224194" y="2891692"/>
            <a:ext cx="2592387" cy="287338"/>
          </a:xfrm>
          <a:prstGeom prst="curvedDownArrow">
            <a:avLst>
              <a:gd name="adj1" fmla="val 180442"/>
              <a:gd name="adj2" fmla="val 360884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Book Antiqua" pitchFamily="18" charset="0"/>
            </a:endParaRPr>
          </a:p>
        </p:txBody>
      </p:sp>
      <p:sp>
        <p:nvSpPr>
          <p:cNvPr id="15" name="Oval 18"/>
          <p:cNvSpPr>
            <a:spLocks noChangeArrowheads="1"/>
          </p:cNvSpPr>
          <p:nvPr/>
        </p:nvSpPr>
        <p:spPr bwMode="auto">
          <a:xfrm>
            <a:off x="4664057" y="3253642"/>
            <a:ext cx="1336703" cy="1308092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FF00">
                  <a:gamma/>
                  <a:shade val="76078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i="1">
              <a:solidFill>
                <a:schemeClr val="accent1"/>
              </a:solidFill>
              <a:latin typeface="Book Antiqua" pitchFamily="18" charset="0"/>
            </a:endParaRPr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3513119" y="2531329"/>
            <a:ext cx="19446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ko-KR" sz="1800" b="0" i="1" dirty="0">
                <a:latin typeface="Book Antiqua" pitchFamily="18" charset="0"/>
                <a:ea typeface="굴림" pitchFamily="50" charset="-127"/>
              </a:rPr>
              <a:t>n</a:t>
            </a:r>
            <a:r>
              <a:rPr lang="ko-KR" altLang="en-US" sz="1800" b="0" i="0" dirty="0">
                <a:latin typeface="Book Antiqua" pitchFamily="18" charset="0"/>
                <a:ea typeface="굴림" pitchFamily="50" charset="-127"/>
              </a:rPr>
              <a:t>개를 임의추출</a:t>
            </a:r>
          </a:p>
        </p:txBody>
      </p:sp>
      <p:sp>
        <p:nvSpPr>
          <p:cNvPr id="17" name="Text Box 48"/>
          <p:cNvSpPr txBox="1">
            <a:spLocks noChangeArrowheads="1"/>
          </p:cNvSpPr>
          <p:nvPr/>
        </p:nvSpPr>
        <p:spPr bwMode="auto">
          <a:xfrm>
            <a:off x="4951394" y="3258404"/>
            <a:ext cx="431800" cy="366713"/>
          </a:xfrm>
          <a:prstGeom prst="rect">
            <a:avLst/>
          </a:prstGeom>
          <a:noFill/>
          <a:ln w="28575" cap="sq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1800" b="0" i="1">
                <a:solidFill>
                  <a:schemeClr val="accent1"/>
                </a:solidFill>
                <a:latin typeface="Book Antiqua" pitchFamily="18" charset="0"/>
              </a:rPr>
              <a:t>x</a:t>
            </a:r>
            <a:r>
              <a:rPr lang="en-US" altLang="ko-KR" sz="1800" b="0" i="1" baseline="-25000">
                <a:solidFill>
                  <a:schemeClr val="accent1"/>
                </a:solidFill>
                <a:latin typeface="Book Antiqua" pitchFamily="18" charset="0"/>
              </a:rPr>
              <a:t>1</a:t>
            </a:r>
          </a:p>
        </p:txBody>
      </p:sp>
      <p:sp>
        <p:nvSpPr>
          <p:cNvPr id="18" name="Text Box 49"/>
          <p:cNvSpPr txBox="1">
            <a:spLocks noChangeArrowheads="1"/>
          </p:cNvSpPr>
          <p:nvPr/>
        </p:nvSpPr>
        <p:spPr bwMode="auto">
          <a:xfrm>
            <a:off x="5383194" y="3474304"/>
            <a:ext cx="431800" cy="366713"/>
          </a:xfrm>
          <a:prstGeom prst="rect">
            <a:avLst/>
          </a:prstGeom>
          <a:noFill/>
          <a:ln w="28575" cap="sq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1800" b="0" i="1">
                <a:solidFill>
                  <a:schemeClr val="accent1"/>
                </a:solidFill>
                <a:latin typeface="Book Antiqua" pitchFamily="18" charset="0"/>
              </a:rPr>
              <a:t>x</a:t>
            </a:r>
            <a:r>
              <a:rPr lang="en-US" altLang="ko-KR" sz="1800" b="0" i="1" baseline="-25000">
                <a:solidFill>
                  <a:schemeClr val="accent1"/>
                </a:solidFill>
                <a:latin typeface="Book Antiqua" pitchFamily="18" charset="0"/>
              </a:rPr>
              <a:t>2</a:t>
            </a:r>
          </a:p>
        </p:txBody>
      </p:sp>
      <p:sp>
        <p:nvSpPr>
          <p:cNvPr id="19" name="Text Box 50"/>
          <p:cNvSpPr txBox="1">
            <a:spLocks noChangeArrowheads="1"/>
          </p:cNvSpPr>
          <p:nvPr/>
        </p:nvSpPr>
        <p:spPr bwMode="auto">
          <a:xfrm>
            <a:off x="5024419" y="3971192"/>
            <a:ext cx="431800" cy="366713"/>
          </a:xfrm>
          <a:prstGeom prst="rect">
            <a:avLst/>
          </a:prstGeom>
          <a:noFill/>
          <a:ln w="28575" cap="sq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1800" b="0" i="1">
                <a:solidFill>
                  <a:schemeClr val="accent1"/>
                </a:solidFill>
                <a:latin typeface="Book Antiqua" pitchFamily="18" charset="0"/>
              </a:rPr>
              <a:t>x</a:t>
            </a:r>
            <a:r>
              <a:rPr lang="en-US" altLang="ko-KR" sz="1800" b="0" i="1" baseline="-25000">
                <a:solidFill>
                  <a:schemeClr val="accent1"/>
                </a:solidFill>
                <a:latin typeface="Book Antiqua" pitchFamily="18" charset="0"/>
              </a:rPr>
              <a:t>n</a:t>
            </a:r>
          </a:p>
        </p:txBody>
      </p:sp>
      <p:sp>
        <p:nvSpPr>
          <p:cNvPr id="20" name="Text Box 51"/>
          <p:cNvSpPr txBox="1">
            <a:spLocks noChangeArrowheads="1"/>
          </p:cNvSpPr>
          <p:nvPr/>
        </p:nvSpPr>
        <p:spPr bwMode="auto">
          <a:xfrm rot="7321308">
            <a:off x="5430819" y="3809267"/>
            <a:ext cx="288925" cy="336550"/>
          </a:xfrm>
          <a:prstGeom prst="rect">
            <a:avLst/>
          </a:prstGeom>
          <a:noFill/>
          <a:ln w="28575" cap="sq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ko-KR" sz="1600" b="0" i="1">
                <a:solidFill>
                  <a:schemeClr val="accent1"/>
                </a:solidFill>
                <a:latin typeface="Book Antiqua" pitchFamily="18" charset="0"/>
              </a:rPr>
              <a:t>…</a:t>
            </a: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4286248" y="4633172"/>
            <a:ext cx="15843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ko-KR" altLang="en-US" sz="1800" b="0" i="0" dirty="0" smtClean="0">
                <a:latin typeface="Book Antiqua" pitchFamily="18" charset="0"/>
                <a:ea typeface="굴림" pitchFamily="50" charset="-127"/>
              </a:rPr>
              <a:t>검정통계량 </a:t>
            </a:r>
            <a:r>
              <a:rPr lang="en-US" altLang="ko-KR" sz="1800" b="0" i="0" dirty="0">
                <a:latin typeface="Book Antiqua" pitchFamily="18" charset="0"/>
                <a:ea typeface="굴림" pitchFamily="50" charset="-127"/>
              </a:rPr>
              <a:t>:</a:t>
            </a:r>
          </a:p>
        </p:txBody>
      </p:sp>
      <p:graphicFrame>
        <p:nvGraphicFramePr>
          <p:cNvPr id="22" name="Object 10"/>
          <p:cNvGraphicFramePr>
            <a:graphicFrameLocks noChangeAspect="1"/>
          </p:cNvGraphicFramePr>
          <p:nvPr/>
        </p:nvGraphicFramePr>
        <p:xfrm>
          <a:off x="5691113" y="4533912"/>
          <a:ext cx="1116013" cy="609600"/>
        </p:xfrm>
        <a:graphic>
          <a:graphicData uri="http://schemas.openxmlformats.org/presentationml/2006/ole">
            <p:oleObj spid="_x0000_s925697" name="Equation" r:id="rId4" imgW="774360" imgH="431640" progId="Equation.DSMT4">
              <p:embed/>
            </p:oleObj>
          </a:graphicData>
        </a:graphic>
      </p:graphicFrame>
      <p:sp>
        <p:nvSpPr>
          <p:cNvPr id="23" name="모서리가 둥근 직사각형 22"/>
          <p:cNvSpPr/>
          <p:nvPr/>
        </p:nvSpPr>
        <p:spPr>
          <a:xfrm>
            <a:off x="928662" y="571480"/>
            <a:ext cx="3071834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모분산을</a:t>
            </a:r>
            <a:r>
              <a:rPr lang="ko-KR" altLang="en-US" b="1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 모르는 경우</a:t>
            </a:r>
            <a:endParaRPr lang="en-US" dirty="0">
              <a:solidFill>
                <a:srgbClr val="FFFF00"/>
              </a:solidFill>
              <a:latin typeface="Book Antiqua" pitchFamily="18" charset="0"/>
              <a:ea typeface="휴먼엑스포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4348" y="1500174"/>
            <a:ext cx="207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Book Antiqua" pitchFamily="18" charset="0"/>
              </a:rPr>
              <a:t>(A</a:t>
            </a:r>
            <a:r>
              <a:rPr lang="en-US" altLang="ko-KR" sz="2400" smtClean="0">
                <a:latin typeface="Book Antiqua" pitchFamily="18" charset="0"/>
              </a:rPr>
              <a:t>) </a:t>
            </a:r>
            <a:r>
              <a:rPr lang="ko-KR" altLang="en-US" sz="2400" dirty="0" smtClean="0">
                <a:latin typeface="Book Antiqua" pitchFamily="18" charset="0"/>
              </a:rPr>
              <a:t>양측검정</a:t>
            </a:r>
            <a:endParaRPr lang="ko-KR" altLang="en-US" sz="2400" dirty="0">
              <a:latin typeface="Book Antiqua" pitchFamily="18" charset="0"/>
            </a:endParaRPr>
          </a:p>
        </p:txBody>
      </p:sp>
      <p:graphicFrame>
        <p:nvGraphicFramePr>
          <p:cNvPr id="25" name="Object 4"/>
          <p:cNvGraphicFramePr>
            <a:graphicFrameLocks noChangeAspect="1"/>
          </p:cNvGraphicFramePr>
          <p:nvPr/>
        </p:nvGraphicFramePr>
        <p:xfrm>
          <a:off x="6597650" y="3500438"/>
          <a:ext cx="1889125" cy="641350"/>
        </p:xfrm>
        <a:graphic>
          <a:graphicData uri="http://schemas.openxmlformats.org/presentationml/2006/ole">
            <p:oleObj spid="_x0000_s925698" name="Equation" r:id="rId5" imgW="1320480" imgH="457200" progId="Equation.DSMT4">
              <p:embed/>
            </p:oleObj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857224" y="5500702"/>
            <a:ext cx="757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Book Antiqua" pitchFamily="18" charset="0"/>
                <a:ea typeface="+mn-ea"/>
              </a:rPr>
              <a:t>※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 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이 경우의 가설검정을 </a:t>
            </a:r>
            <a:r>
              <a:rPr lang="en-US" altLang="ko-KR" dirty="0" smtClean="0">
                <a:solidFill>
                  <a:srgbClr val="FF0000"/>
                </a:solidFill>
                <a:latin typeface="Book Antiqua" pitchFamily="18" charset="0"/>
                <a:ea typeface="+mn-ea"/>
              </a:rPr>
              <a:t>T-</a:t>
            </a:r>
            <a:r>
              <a:rPr lang="ko-KR" altLang="en-US" dirty="0" smtClean="0">
                <a:solidFill>
                  <a:srgbClr val="FF0000"/>
                </a:solidFill>
                <a:latin typeface="Book Antiqua" pitchFamily="18" charset="0"/>
                <a:ea typeface="+mn-ea"/>
              </a:rPr>
              <a:t>검정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(T-test)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라 한다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.</a:t>
            </a:r>
            <a:endParaRPr lang="ko-KR" altLang="en-US" dirty="0">
              <a:latin typeface="Book Antiqua" pitchFamily="18" charset="0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9.2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모평균의 검정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35</a:t>
            </a:fld>
            <a:endParaRPr lang="en-US" altLang="ko-KR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21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474114" name="Object 2"/>
          <p:cNvGraphicFramePr>
            <a:graphicFrameLocks noChangeAspect="1"/>
          </p:cNvGraphicFramePr>
          <p:nvPr/>
        </p:nvGraphicFramePr>
        <p:xfrm>
          <a:off x="387350" y="2454275"/>
          <a:ext cx="7770813" cy="719138"/>
        </p:xfrm>
        <a:graphic>
          <a:graphicData uri="http://schemas.openxmlformats.org/presentationml/2006/ole">
            <p:oleObj spid="_x0000_s940034" name="Equation" r:id="rId4" imgW="5397480" imgH="507960" progId="Equation.DSMT4">
              <p:embed/>
            </p:oleObj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00034" y="1785926"/>
            <a:ext cx="8001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Book Antiqua" pitchFamily="18" charset="0"/>
              </a:rPr>
              <a:t>귀무가설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en-US" altLang="ko-KR" i="1" dirty="0" smtClean="0">
                <a:latin typeface="Book Antiqua" pitchFamily="18" charset="0"/>
              </a:rPr>
              <a:t> : </a:t>
            </a:r>
            <a:r>
              <a:rPr lang="en-US" altLang="ko-KR" i="1" dirty="0" smtClean="0">
                <a:latin typeface="Symbol" pitchFamily="18" charset="2"/>
              </a:rPr>
              <a:t>m </a:t>
            </a:r>
            <a:r>
              <a:rPr lang="en-US" altLang="ko-KR" i="1" dirty="0" smtClean="0">
                <a:latin typeface="Book Antiqua" pitchFamily="18" charset="0"/>
              </a:rPr>
              <a:t> </a:t>
            </a:r>
            <a:r>
              <a:rPr lang="en-US" altLang="ko-KR" dirty="0" smtClean="0">
                <a:latin typeface="Book Antiqua" pitchFamily="18" charset="0"/>
                <a:ea typeface="바탕"/>
              </a:rPr>
              <a:t>=</a:t>
            </a:r>
            <a:r>
              <a:rPr lang="en-US" altLang="ko-KR" i="1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Symbol" pitchFamily="18" charset="2"/>
              </a:rPr>
              <a:t>m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이 참이라는 가정 아래서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을 기각시킬 확률이 유의수준</a:t>
            </a:r>
            <a:r>
              <a:rPr lang="en-US" altLang="ko-KR" i="1" dirty="0" smtClean="0">
                <a:latin typeface="Symbol" pitchFamily="18" charset="2"/>
              </a:rPr>
              <a:t> a </a:t>
            </a:r>
            <a:r>
              <a:rPr lang="ko-KR" altLang="en-US" dirty="0" smtClean="0">
                <a:latin typeface="Book Antiqua" pitchFamily="18" charset="0"/>
              </a:rPr>
              <a:t>이므로 양측검정의 기각역은 다음과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 smtClean="0">
              <a:latin typeface="Book Antiqua" pitchFamily="18" charset="0"/>
            </a:endParaRPr>
          </a:p>
        </p:txBody>
      </p:sp>
      <p:graphicFrame>
        <p:nvGraphicFramePr>
          <p:cNvPr id="474118" name="Object 6"/>
          <p:cNvGraphicFramePr>
            <a:graphicFrameLocks noChangeAspect="1"/>
          </p:cNvGraphicFramePr>
          <p:nvPr/>
        </p:nvGraphicFramePr>
        <p:xfrm>
          <a:off x="2510572" y="3452456"/>
          <a:ext cx="271462" cy="344488"/>
        </p:xfrm>
        <a:graphic>
          <a:graphicData uri="http://schemas.openxmlformats.org/presentationml/2006/ole">
            <p:oleObj spid="_x0000_s940036" name="Equation" r:id="rId5" imgW="177480" imgH="228600" progId="Equation.DSMT4">
              <p:embed/>
            </p:oleObj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0034" y="3429000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표본평균의 </a:t>
            </a:r>
            <a:r>
              <a:rPr lang="ko-KR" altLang="en-US" dirty="0" err="1" smtClean="0">
                <a:latin typeface="Book Antiqua" pitchFamily="18" charset="0"/>
              </a:rPr>
              <a:t>관찰값</a:t>
            </a:r>
            <a:r>
              <a:rPr lang="ko-KR" altLang="en-US" dirty="0" smtClean="0">
                <a:latin typeface="Book Antiqua" pitchFamily="18" charset="0"/>
              </a:rPr>
              <a:t>     </a:t>
            </a:r>
            <a:r>
              <a:rPr lang="ko-KR" altLang="en-US" dirty="0" err="1" smtClean="0">
                <a:latin typeface="Book Antiqua" pitchFamily="18" charset="0"/>
              </a:rPr>
              <a:t>를</a:t>
            </a:r>
            <a:r>
              <a:rPr lang="ko-KR" altLang="en-US" dirty="0" smtClean="0">
                <a:latin typeface="Book Antiqua" pitchFamily="18" charset="0"/>
              </a:rPr>
              <a:t> 표준화한 값 </a:t>
            </a:r>
            <a:r>
              <a:rPr lang="en-US" altLang="ko-KR" i="1" dirty="0" smtClean="0">
                <a:latin typeface="Book Antiqua" pitchFamily="18" charset="0"/>
              </a:rPr>
              <a:t>t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이 다음 범위에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있으면 </a:t>
            </a:r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을 기각한다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 smtClean="0">
              <a:latin typeface="Book Antiqua" pitchFamily="18" charset="0"/>
            </a:endParaRPr>
          </a:p>
        </p:txBody>
      </p:sp>
      <p:grpSp>
        <p:nvGrpSpPr>
          <p:cNvPr id="2" name="그룹 31"/>
          <p:cNvGrpSpPr/>
          <p:nvPr/>
        </p:nvGrpSpPr>
        <p:grpSpPr>
          <a:xfrm>
            <a:off x="2153382" y="571480"/>
            <a:ext cx="4776072" cy="714380"/>
            <a:chOff x="857224" y="571480"/>
            <a:chExt cx="4776072" cy="714380"/>
          </a:xfrm>
        </p:grpSpPr>
        <p:sp>
          <p:nvSpPr>
            <p:cNvPr id="29" name="직사각형 28"/>
            <p:cNvSpPr/>
            <p:nvPr/>
          </p:nvSpPr>
          <p:spPr>
            <a:xfrm>
              <a:off x="857224" y="571480"/>
              <a:ext cx="4776072" cy="714380"/>
            </a:xfrm>
            <a:prstGeom prst="rect">
              <a:avLst/>
            </a:prstGeom>
            <a:solidFill>
              <a:srgbClr val="63C7F9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30" name="Object 4"/>
            <p:cNvGraphicFramePr>
              <a:graphicFrameLocks noChangeAspect="1"/>
            </p:cNvGraphicFramePr>
            <p:nvPr/>
          </p:nvGraphicFramePr>
          <p:xfrm>
            <a:off x="3617155" y="609600"/>
            <a:ext cx="1887537" cy="641350"/>
          </p:xfrm>
          <a:graphic>
            <a:graphicData uri="http://schemas.openxmlformats.org/presentationml/2006/ole">
              <p:oleObj spid="_x0000_s940037" name="Equation" r:id="rId6" imgW="1320480" imgH="457200" progId="Equation.DSMT4">
                <p:embed/>
              </p:oleObj>
            </a:graphicData>
          </a:graphic>
        </p:graphicFrame>
        <p:sp>
          <p:nvSpPr>
            <p:cNvPr id="31" name="TextBox 30"/>
            <p:cNvSpPr txBox="1"/>
            <p:nvPr/>
          </p:nvSpPr>
          <p:spPr>
            <a:xfrm>
              <a:off x="969278" y="702214"/>
              <a:ext cx="2857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solidFill>
                    <a:srgbClr val="FF0000"/>
                  </a:solidFill>
                </a:rPr>
                <a:t>검정통계량과 확률분포 </a:t>
              </a:r>
              <a:r>
                <a:rPr lang="en-US" altLang="ko-KR" b="1" dirty="0" smtClean="0">
                  <a:solidFill>
                    <a:srgbClr val="FF0000"/>
                  </a:solidFill>
                </a:rPr>
                <a:t>: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6" name="Rectangle 116"/>
          <p:cNvSpPr>
            <a:spLocks noChangeArrowheads="1"/>
          </p:cNvSpPr>
          <p:nvPr/>
        </p:nvSpPr>
        <p:spPr bwMode="auto">
          <a:xfrm>
            <a:off x="2418586" y="4071942"/>
            <a:ext cx="4153678" cy="641365"/>
          </a:xfrm>
          <a:prstGeom prst="rect">
            <a:avLst/>
          </a:prstGeom>
          <a:solidFill>
            <a:srgbClr val="63C7F9"/>
          </a:solidFill>
          <a:ln w="28575" cap="sq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Book Antiqua" pitchFamily="18" charset="0"/>
            </a:endParaRPr>
          </a:p>
        </p:txBody>
      </p:sp>
      <p:graphicFrame>
        <p:nvGraphicFramePr>
          <p:cNvPr id="474117" name="Object 5"/>
          <p:cNvGraphicFramePr>
            <a:graphicFrameLocks noChangeAspect="1"/>
          </p:cNvGraphicFramePr>
          <p:nvPr/>
        </p:nvGraphicFramePr>
        <p:xfrm>
          <a:off x="3467100" y="4237038"/>
          <a:ext cx="2944813" cy="341312"/>
        </p:xfrm>
        <a:graphic>
          <a:graphicData uri="http://schemas.openxmlformats.org/presentationml/2006/ole">
            <p:oleObj spid="_x0000_s940035" name="Equation" r:id="rId7" imgW="2044440" imgH="241200" progId="Equation.DSMT4">
              <p:embed/>
            </p:oleObj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2479750" y="4201099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기각역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: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0034" y="5072074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즉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smtClean="0">
                <a:latin typeface="Book Antiqua" pitchFamily="18" charset="0"/>
              </a:rPr>
              <a:t>검정통계량의 </a:t>
            </a:r>
            <a:r>
              <a:rPr lang="ko-KR" altLang="en-US" dirty="0" err="1" smtClean="0">
                <a:latin typeface="Book Antiqua" pitchFamily="18" charset="0"/>
              </a:rPr>
              <a:t>관찰값</a:t>
            </a:r>
            <a:r>
              <a:rPr lang="en-US" altLang="ko-KR" i="1" dirty="0" smtClean="0">
                <a:latin typeface="Book Antiqua" pitchFamily="18" charset="0"/>
              </a:rPr>
              <a:t> t</a:t>
            </a:r>
            <a:r>
              <a:rPr lang="en-US" altLang="ko-KR" i="1" baseline="-25000" dirty="0" smtClean="0">
                <a:latin typeface="Book Antiqua" pitchFamily="18" charset="0"/>
              </a:rPr>
              <a:t>0 </a:t>
            </a:r>
            <a:r>
              <a:rPr lang="en-US" altLang="ko-KR" i="1" dirty="0" smtClean="0">
                <a:latin typeface="Book Antiqua" pitchFamily="18" charset="0"/>
              </a:rPr>
              <a:t>&lt; - </a:t>
            </a:r>
            <a:r>
              <a:rPr lang="en-US" altLang="ko-KR" i="1" dirty="0" err="1" smtClean="0">
                <a:latin typeface="Book Antiqua" pitchFamily="18" charset="0"/>
              </a:rPr>
              <a:t>t</a:t>
            </a:r>
            <a:r>
              <a:rPr lang="en-US" altLang="ko-KR" i="1" baseline="-25000" dirty="0" err="1" smtClean="0">
                <a:latin typeface="Symbol" pitchFamily="18" charset="2"/>
              </a:rPr>
              <a:t>a</a:t>
            </a:r>
            <a:r>
              <a:rPr lang="en-US" altLang="ko-KR" i="1" baseline="-25000" dirty="0" smtClean="0">
                <a:latin typeface="Book Antiqua" pitchFamily="18" charset="0"/>
              </a:rPr>
              <a:t>/2</a:t>
            </a:r>
            <a:r>
              <a:rPr lang="en-US" altLang="ko-KR" i="1" dirty="0" smtClean="0">
                <a:latin typeface="Book Antiqua" pitchFamily="18" charset="0"/>
              </a:rPr>
              <a:t>(n - 1) </a:t>
            </a:r>
            <a:r>
              <a:rPr lang="ko-KR" altLang="en-US" dirty="0" smtClean="0">
                <a:latin typeface="Book Antiqua" pitchFamily="18" charset="0"/>
              </a:rPr>
              <a:t>또는 </a:t>
            </a:r>
            <a:r>
              <a:rPr lang="en-US" altLang="ko-KR" i="1" dirty="0" smtClean="0">
                <a:latin typeface="Book Antiqua" pitchFamily="18" charset="0"/>
              </a:rPr>
              <a:t>t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&gt; </a:t>
            </a:r>
            <a:r>
              <a:rPr lang="en-US" altLang="ko-KR" i="1" dirty="0" err="1" smtClean="0">
                <a:latin typeface="Book Antiqua" pitchFamily="18" charset="0"/>
              </a:rPr>
              <a:t>t</a:t>
            </a:r>
            <a:r>
              <a:rPr lang="en-US" altLang="ko-KR" i="1" baseline="-25000" dirty="0" err="1" smtClean="0">
                <a:latin typeface="Symbol" pitchFamily="18" charset="2"/>
              </a:rPr>
              <a:t>a</a:t>
            </a:r>
            <a:r>
              <a:rPr lang="en-US" altLang="ko-KR" i="1" baseline="-25000" dirty="0" smtClean="0">
                <a:latin typeface="Book Antiqua" pitchFamily="18" charset="0"/>
              </a:rPr>
              <a:t>/2</a:t>
            </a:r>
            <a:r>
              <a:rPr lang="en-US" altLang="ko-KR" i="1" dirty="0" smtClean="0">
                <a:latin typeface="Book Antiqua" pitchFamily="18" charset="0"/>
              </a:rPr>
              <a:t>(n - 1)</a:t>
            </a:r>
            <a:r>
              <a:rPr lang="ko-KR" altLang="en-US" dirty="0" smtClean="0">
                <a:latin typeface="Book Antiqua" pitchFamily="18" charset="0"/>
              </a:rPr>
              <a:t>이면 </a:t>
            </a:r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을 기각한다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 smtClean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82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10836" y="572365"/>
            <a:ext cx="4337170" cy="3083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482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8116" y="571481"/>
            <a:ext cx="4273856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9.2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모평균의 검정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36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45" name="Picture 1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4282" y="550452"/>
            <a:ext cx="8643998" cy="3092862"/>
          </a:xfrm>
          <a:prstGeom prst="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14480" y="3714752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의 채택</a:t>
            </a:r>
            <a:endParaRPr lang="ko-KR" altLang="en-US" dirty="0">
              <a:latin typeface="Book Antiqua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29322" y="3714752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의 기각</a:t>
            </a:r>
            <a:endParaRPr lang="ko-KR" altLang="en-US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92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793231"/>
            <a:ext cx="4286280" cy="3064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492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1795478"/>
            <a:ext cx="4276486" cy="3062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9.2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모평균의 검정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37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23" name="Picture 1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0" name="TextBox 69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0034" y="571480"/>
            <a:ext cx="8001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 smtClean="0">
                <a:latin typeface="Book Antiqua" pitchFamily="18" charset="0"/>
              </a:rPr>
              <a:t>p – </a:t>
            </a:r>
            <a:r>
              <a:rPr lang="ko-KR" altLang="en-US" dirty="0" smtClean="0">
                <a:latin typeface="Book Antiqua" pitchFamily="18" charset="0"/>
              </a:rPr>
              <a:t>값 </a:t>
            </a:r>
            <a:r>
              <a:rPr lang="en-US" altLang="ko-KR" i="1" dirty="0" smtClean="0">
                <a:latin typeface="Book Antiqua" pitchFamily="18" charset="0"/>
              </a:rPr>
              <a:t>= P(|T| &gt; |t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en-US" altLang="ko-KR" i="1" dirty="0" smtClean="0">
                <a:latin typeface="Book Antiqua" pitchFamily="18" charset="0"/>
              </a:rPr>
              <a:t>|) =  P(T &lt; -z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en-US" altLang="ko-KR" i="1" dirty="0" smtClean="0">
                <a:latin typeface="Book Antiqua" pitchFamily="18" charset="0"/>
              </a:rPr>
              <a:t>) + P(T &gt; z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en-US" altLang="ko-KR" i="1" dirty="0" smtClean="0">
                <a:latin typeface="Book Antiqua" pitchFamily="18" charset="0"/>
              </a:rPr>
              <a:t>)</a:t>
            </a:r>
            <a:r>
              <a:rPr lang="ko-KR" altLang="en-US" i="1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= 2P(T &gt; t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en-US" altLang="ko-KR" i="1" dirty="0" smtClean="0">
                <a:latin typeface="Book Antiqua" pitchFamily="18" charset="0"/>
              </a:rPr>
              <a:t>)</a:t>
            </a:r>
            <a:r>
              <a:rPr lang="ko-KR" altLang="en-US" i="1" dirty="0" smtClean="0">
                <a:latin typeface="Book Antiqua" pitchFamily="18" charset="0"/>
              </a:rPr>
              <a:t> </a:t>
            </a:r>
            <a:endParaRPr lang="en-US" altLang="ko-KR" i="1" dirty="0" smtClean="0">
              <a:latin typeface="Book Antiqua" pitchFamily="18" charset="0"/>
            </a:endParaRPr>
          </a:p>
          <a:p>
            <a:endParaRPr lang="en-US" altLang="ko-KR" i="1" dirty="0" smtClean="0">
              <a:latin typeface="Book Antiqua" pitchFamily="18" charset="0"/>
            </a:endParaRPr>
          </a:p>
          <a:p>
            <a:r>
              <a:rPr lang="en-US" altLang="ko-KR" i="1" dirty="0" smtClean="0">
                <a:latin typeface="Book Antiqua" pitchFamily="18" charset="0"/>
              </a:rPr>
              <a:t>p – </a:t>
            </a:r>
            <a:r>
              <a:rPr lang="ko-KR" altLang="en-US" dirty="0" smtClean="0">
                <a:latin typeface="Book Antiqua" pitchFamily="18" charset="0"/>
              </a:rPr>
              <a:t>값 </a:t>
            </a:r>
            <a:r>
              <a:rPr lang="en-US" altLang="ko-KR" dirty="0" smtClean="0">
                <a:latin typeface="Book Antiqua" pitchFamily="18" charset="0"/>
              </a:rPr>
              <a:t>&lt; </a:t>
            </a:r>
            <a:r>
              <a:rPr lang="en-US" altLang="ko-KR" i="1" dirty="0" smtClean="0">
                <a:latin typeface="Symbol" pitchFamily="18" charset="2"/>
              </a:rPr>
              <a:t>a </a:t>
            </a:r>
            <a:r>
              <a:rPr lang="ko-KR" altLang="en-US" dirty="0" smtClean="0">
                <a:latin typeface="Book Antiqua" pitchFamily="18" charset="0"/>
              </a:rPr>
              <a:t>이면 </a:t>
            </a:r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을 기각하고</a:t>
            </a:r>
            <a:r>
              <a:rPr lang="en-US" altLang="ko-KR" dirty="0" smtClean="0">
                <a:latin typeface="Book Antiqua" pitchFamily="18" charset="0"/>
              </a:rPr>
              <a:t>,</a:t>
            </a:r>
            <a:r>
              <a:rPr lang="en-US" altLang="ko-KR" i="1" dirty="0" smtClean="0">
                <a:latin typeface="Book Antiqua" pitchFamily="18" charset="0"/>
              </a:rPr>
              <a:t> p – </a:t>
            </a:r>
            <a:r>
              <a:rPr lang="ko-KR" altLang="en-US" dirty="0" smtClean="0">
                <a:latin typeface="Book Antiqua" pitchFamily="18" charset="0"/>
              </a:rPr>
              <a:t>값 </a:t>
            </a:r>
            <a:r>
              <a:rPr lang="en-US" altLang="ko-KR" dirty="0" smtClean="0">
                <a:latin typeface="Book Antiqua" pitchFamily="18" charset="0"/>
                <a:ea typeface="바탕"/>
              </a:rPr>
              <a:t>≥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Symbol" pitchFamily="18" charset="2"/>
              </a:rPr>
              <a:t>a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 </a:t>
            </a:r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/>
              <a:t>을 기각시키지 못한다</a:t>
            </a:r>
            <a:r>
              <a:rPr lang="en-US" altLang="ko-KR" dirty="0" smtClean="0"/>
              <a:t>.</a:t>
            </a:r>
            <a:endParaRPr lang="ko-KR" altLang="en-US" dirty="0" smtClean="0">
              <a:latin typeface="Book Antiqua" pitchFamily="18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85720" y="1785926"/>
            <a:ext cx="8572560" cy="3071834"/>
          </a:xfrm>
          <a:prstGeom prst="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643042" y="4917056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의 채택</a:t>
            </a:r>
            <a:endParaRPr lang="ko-KR" altLang="en-US" dirty="0">
              <a:latin typeface="Book Antiqua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29322" y="4917056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의 기각</a:t>
            </a:r>
            <a:endParaRPr lang="ko-KR" altLang="en-US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9.2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모평균의 검정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38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45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Box 17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2842" y="499562"/>
            <a:ext cx="7663934" cy="20313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4]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어느 자동차 회사에서 생산한 신차는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리터에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25km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를 운행한다고 한다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이러한 사실을 알아보기 위하여 임의로 신차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6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대를 선정하여 조사한 결과 다음과 같다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단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신차의 주행거리는 정규분포에 따른다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  <a:endParaRPr lang="ko-KR" altLang="en-US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[24.5 22.5 23.2 25.1 25.2 23.9]</a:t>
            </a:r>
            <a:endParaRPr lang="ko-KR" altLang="en-US" dirty="0" smtClean="0">
              <a:solidFill>
                <a:schemeClr val="tx1"/>
              </a:solidFill>
              <a:latin typeface="Book Antiqua" pitchFamily="18" charset="0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(1)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기각역을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 구하여 유의수준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5%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에서 조사하라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  <a:endParaRPr lang="ko-KR" altLang="en-US" dirty="0" smtClean="0">
              <a:solidFill>
                <a:schemeClr val="tx1"/>
              </a:solidFill>
              <a:latin typeface="Book Antiqua" pitchFamily="18" charset="0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(2)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p-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값을 구하고 유의수준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5%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에서 양측검정하라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0034" y="2695588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0034" y="3022436"/>
            <a:ext cx="7786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ko-KR" altLang="en-US" dirty="0" smtClean="0">
                <a:latin typeface="Book Antiqua" pitchFamily="18" charset="0"/>
              </a:rPr>
              <a:t>표본평균과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표본분산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smtClean="0">
                <a:latin typeface="Book Antiqua" pitchFamily="18" charset="0"/>
              </a:rPr>
              <a:t>표본표준편차를 구하면 각각 다음과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>
              <a:latin typeface="Book Antiqua" pitchFamily="18" charset="0"/>
            </a:endParaRPr>
          </a:p>
        </p:txBody>
      </p:sp>
      <p:graphicFrame>
        <p:nvGraphicFramePr>
          <p:cNvPr id="26" name="Object 3"/>
          <p:cNvGraphicFramePr>
            <a:graphicFrameLocks noChangeAspect="1"/>
          </p:cNvGraphicFramePr>
          <p:nvPr/>
        </p:nvGraphicFramePr>
        <p:xfrm>
          <a:off x="1041422" y="3500438"/>
          <a:ext cx="6745288" cy="523875"/>
        </p:xfrm>
        <a:graphic>
          <a:graphicData uri="http://schemas.openxmlformats.org/presentationml/2006/ole">
            <p:oleObj spid="_x0000_s941059" name="Equation" r:id="rId5" imgW="4978080" imgH="393480" progId="Equation.DSMT4">
              <p:embed/>
            </p:oleObj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00034" y="4131238"/>
            <a:ext cx="7786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그러므로 자유도 </a:t>
            </a:r>
            <a:r>
              <a:rPr lang="en-US" altLang="ko-KR" dirty="0" smtClean="0">
                <a:latin typeface="Book Antiqua" pitchFamily="18" charset="0"/>
              </a:rPr>
              <a:t>5</a:t>
            </a:r>
            <a:r>
              <a:rPr lang="ko-KR" altLang="en-US" dirty="0" smtClean="0">
                <a:latin typeface="Book Antiqua" pitchFamily="18" charset="0"/>
              </a:rPr>
              <a:t>인 </a:t>
            </a:r>
            <a:r>
              <a:rPr lang="en-US" altLang="ko-KR" dirty="0" smtClean="0">
                <a:latin typeface="Book Antiqua" pitchFamily="18" charset="0"/>
              </a:rPr>
              <a:t>t-</a:t>
            </a:r>
            <a:r>
              <a:rPr lang="ko-KR" altLang="en-US" dirty="0" smtClean="0">
                <a:latin typeface="Book Antiqua" pitchFamily="18" charset="0"/>
              </a:rPr>
              <a:t>분포를 이용하여 다음과 같은 순서로 </a:t>
            </a:r>
            <a:r>
              <a:rPr lang="ko-KR" altLang="en-US" dirty="0" err="1" smtClean="0">
                <a:latin typeface="Book Antiqua" pitchFamily="18" charset="0"/>
              </a:rPr>
              <a:t>귀무가설의</a:t>
            </a:r>
            <a:r>
              <a:rPr lang="ko-KR" altLang="en-US" dirty="0" smtClean="0">
                <a:latin typeface="Book Antiqua" pitchFamily="18" charset="0"/>
              </a:rPr>
              <a:t> 진위여부를 검정한다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>
              <a:latin typeface="Book Antiqua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0034" y="4791686"/>
            <a:ext cx="7786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dirty="0" smtClean="0">
                <a:solidFill>
                  <a:schemeClr val="tx2"/>
                </a:solidFill>
                <a:latin typeface="바탕"/>
                <a:ea typeface="바탕"/>
              </a:rPr>
              <a:t>① </a:t>
            </a:r>
            <a:r>
              <a:rPr lang="ko-KR" altLang="en-US" dirty="0" err="1" smtClean="0">
                <a:solidFill>
                  <a:schemeClr val="tx2"/>
                </a:solidFill>
                <a:latin typeface="Book Antiqua" pitchFamily="18" charset="0"/>
              </a:rPr>
              <a:t>귀무가설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 H</a:t>
            </a:r>
            <a:r>
              <a:rPr lang="en-US" altLang="ko-KR" i="1" baseline="-25000" dirty="0" smtClean="0">
                <a:solidFill>
                  <a:schemeClr val="tx2"/>
                </a:solidFill>
                <a:latin typeface="Book Antiqua" pitchFamily="18" charset="0"/>
              </a:rPr>
              <a:t>0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 : </a:t>
            </a:r>
            <a:r>
              <a:rPr lang="en-US" altLang="ko-KR" i="1" dirty="0" smtClean="0">
                <a:solidFill>
                  <a:schemeClr val="tx2"/>
                </a:solidFill>
                <a:latin typeface="Symbol" pitchFamily="18" charset="2"/>
              </a:rPr>
              <a:t>m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 = 25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에 대한 대립가설 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solidFill>
                  <a:schemeClr val="tx2"/>
                </a:solidFill>
                <a:latin typeface="Book Antiqua" pitchFamily="18" charset="0"/>
              </a:rPr>
              <a:t>0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 : </a:t>
            </a:r>
            <a:r>
              <a:rPr lang="en-US" altLang="ko-KR" i="1" dirty="0" smtClean="0">
                <a:solidFill>
                  <a:schemeClr val="tx2"/>
                </a:solidFill>
                <a:latin typeface="Symbol" pitchFamily="18" charset="2"/>
              </a:rPr>
              <a:t>m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  <a:ea typeface="바탕"/>
              </a:rPr>
              <a:t>≠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 25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를 설정한다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 marL="342900" indent="-342900"/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  <a:ea typeface="바탕"/>
              </a:rPr>
              <a:t>② 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  <a:ea typeface="바탕"/>
              </a:rPr>
              <a:t>s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 = 1.0746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이므로 모평균에 대한 검정통계량과 확률분포는 다음과 같다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.</a:t>
            </a:r>
            <a:endParaRPr lang="ko-KR" altLang="en-US" dirty="0">
              <a:latin typeface="Book Antiqua" pitchFamily="18" charset="0"/>
            </a:endParaRPr>
          </a:p>
        </p:txBody>
      </p:sp>
      <p:graphicFrame>
        <p:nvGraphicFramePr>
          <p:cNvPr id="941062" name="Object 6"/>
          <p:cNvGraphicFramePr>
            <a:graphicFrameLocks noChangeAspect="1"/>
          </p:cNvGraphicFramePr>
          <p:nvPr/>
        </p:nvGraphicFramePr>
        <p:xfrm>
          <a:off x="3063875" y="5402263"/>
          <a:ext cx="2254250" cy="608012"/>
        </p:xfrm>
        <a:graphic>
          <a:graphicData uri="http://schemas.openxmlformats.org/presentationml/2006/ole">
            <p:oleObj spid="_x0000_s941062" name="Equation" r:id="rId6" imgW="1663560" imgH="457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9.2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모평균의 검정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39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23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0" name="TextBox 69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500034" y="622370"/>
            <a:ext cx="8215370" cy="4320383"/>
            <a:chOff x="500034" y="622370"/>
            <a:chExt cx="7786742" cy="4320383"/>
          </a:xfrm>
        </p:grpSpPr>
        <p:sp>
          <p:nvSpPr>
            <p:cNvPr id="6" name="TextBox 5"/>
            <p:cNvSpPr txBox="1"/>
            <p:nvPr/>
          </p:nvSpPr>
          <p:spPr>
            <a:xfrm>
              <a:off x="500034" y="2357430"/>
              <a:ext cx="7786742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Book Antiqua" pitchFamily="18" charset="0"/>
                  <a:ea typeface="+mn-ea"/>
                </a:rPr>
                <a:t>⑤ </a:t>
              </a:r>
              <a:r>
                <a:rPr lang="ko-KR" altLang="en-US" dirty="0" smtClean="0">
                  <a:latin typeface="Book Antiqua" pitchFamily="18" charset="0"/>
                  <a:ea typeface="+mn-ea"/>
                </a:rPr>
                <a:t>검정통계량의</a:t>
              </a:r>
              <a:r>
                <a:rPr lang="en-US" altLang="ko-KR" dirty="0" smtClean="0">
                  <a:latin typeface="Book Antiqua" pitchFamily="18" charset="0"/>
                  <a:ea typeface="+mn-ea"/>
                </a:rPr>
                <a:t> </a:t>
              </a:r>
              <a:r>
                <a:rPr lang="ko-KR" altLang="en-US" dirty="0" err="1" smtClean="0">
                  <a:latin typeface="Book Antiqua" pitchFamily="18" charset="0"/>
                  <a:ea typeface="+mn-ea"/>
                </a:rPr>
                <a:t>관찰값</a:t>
              </a:r>
              <a:r>
                <a:rPr lang="ko-KR" altLang="en-US" dirty="0" smtClean="0">
                  <a:latin typeface="Book Antiqua" pitchFamily="18" charset="0"/>
                  <a:ea typeface="+mn-ea"/>
                </a:rPr>
                <a:t> </a:t>
              </a:r>
              <a:r>
                <a:rPr lang="en-US" altLang="ko-KR" i="1" dirty="0" smtClean="0">
                  <a:latin typeface="Book Antiqua" pitchFamily="18" charset="0"/>
                  <a:ea typeface="+mn-ea"/>
                </a:rPr>
                <a:t>t</a:t>
              </a:r>
              <a:r>
                <a:rPr lang="en-US" altLang="ko-KR" i="1" baseline="-25000" dirty="0" smtClean="0">
                  <a:latin typeface="Book Antiqua" pitchFamily="18" charset="0"/>
                  <a:ea typeface="+mn-ea"/>
                </a:rPr>
                <a:t>0</a:t>
              </a:r>
              <a:r>
                <a:rPr lang="en-US" altLang="ko-KR" i="1" dirty="0" smtClean="0">
                  <a:latin typeface="Book Antiqua" pitchFamily="18" charset="0"/>
                  <a:ea typeface="+mn-ea"/>
                </a:rPr>
                <a:t> = - 2.1267</a:t>
              </a:r>
              <a:r>
                <a:rPr lang="ko-KR" altLang="en-US" dirty="0" smtClean="0">
                  <a:latin typeface="Book Antiqua" pitchFamily="18" charset="0"/>
                  <a:ea typeface="+mn-ea"/>
                </a:rPr>
                <a:t>은 기각역 안에 놓이지 않으므로 </a:t>
              </a:r>
              <a:r>
                <a:rPr lang="ko-KR" altLang="en-US" dirty="0" err="1" smtClean="0">
                  <a:latin typeface="Book Antiqua" pitchFamily="18" charset="0"/>
                  <a:ea typeface="+mn-ea"/>
                </a:rPr>
                <a:t>귀무가설</a:t>
              </a:r>
              <a:r>
                <a:rPr lang="en-US" altLang="ko-KR" i="1" dirty="0" smtClean="0">
                  <a:solidFill>
                    <a:schemeClr val="tx2"/>
                  </a:solidFill>
                  <a:latin typeface="Book Antiqua" pitchFamily="18" charset="0"/>
                </a:rPr>
                <a:t> </a:t>
              </a:r>
              <a:r>
                <a:rPr lang="en-US" altLang="ko-KR" i="1" dirty="0" smtClean="0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altLang="ko-KR" i="1" dirty="0" smtClean="0">
                  <a:solidFill>
                    <a:schemeClr val="tx2"/>
                  </a:solidFill>
                  <a:latin typeface="Book Antiqua" pitchFamily="18" charset="0"/>
                </a:rPr>
                <a:t> = 25</a:t>
              </a:r>
              <a:r>
                <a:rPr lang="ko-KR" altLang="en-US" dirty="0" smtClean="0">
                  <a:latin typeface="Book Antiqua" pitchFamily="18" charset="0"/>
                  <a:ea typeface="+mn-ea"/>
                </a:rPr>
                <a:t>를 기각할 수 없다</a:t>
              </a:r>
              <a:r>
                <a:rPr lang="en-US" altLang="ko-KR" dirty="0" smtClean="0">
                  <a:latin typeface="Book Antiqua" pitchFamily="18" charset="0"/>
                  <a:ea typeface="+mn-ea"/>
                </a:rPr>
                <a:t>. </a:t>
              </a:r>
              <a:r>
                <a:rPr lang="ko-KR" altLang="en-US" dirty="0" smtClean="0">
                  <a:latin typeface="Book Antiqua" pitchFamily="18" charset="0"/>
                  <a:ea typeface="+mn-ea"/>
                </a:rPr>
                <a:t>즉</a:t>
              </a:r>
              <a:r>
                <a:rPr lang="en-US" altLang="ko-KR" dirty="0" smtClean="0">
                  <a:latin typeface="Book Antiqua" pitchFamily="18" charset="0"/>
                  <a:ea typeface="+mn-ea"/>
                </a:rPr>
                <a:t>, </a:t>
              </a:r>
              <a:r>
                <a:rPr lang="ko-KR" altLang="en-US" dirty="0" smtClean="0">
                  <a:latin typeface="Book Antiqua" pitchFamily="18" charset="0"/>
                  <a:ea typeface="+mn-ea"/>
                </a:rPr>
                <a:t>유의수준 </a:t>
              </a:r>
              <a:r>
                <a:rPr lang="en-US" altLang="ko-KR" dirty="0" smtClean="0">
                  <a:latin typeface="Book Antiqua" pitchFamily="18" charset="0"/>
                  <a:ea typeface="+mn-ea"/>
                </a:rPr>
                <a:t>5%</a:t>
              </a:r>
              <a:r>
                <a:rPr lang="ko-KR" altLang="en-US" dirty="0" smtClean="0">
                  <a:latin typeface="Book Antiqua" pitchFamily="18" charset="0"/>
                  <a:ea typeface="+mn-ea"/>
                </a:rPr>
                <a:t>에서 신차의 평균주행거리는 리터당 </a:t>
              </a:r>
              <a:r>
                <a:rPr lang="en-US" altLang="ko-KR" dirty="0" smtClean="0">
                  <a:latin typeface="Book Antiqua" pitchFamily="18" charset="0"/>
                  <a:ea typeface="+mn-ea"/>
                </a:rPr>
                <a:t>25km</a:t>
              </a:r>
              <a:r>
                <a:rPr lang="ko-KR" altLang="en-US" dirty="0" smtClean="0">
                  <a:latin typeface="Book Antiqua" pitchFamily="18" charset="0"/>
                  <a:ea typeface="+mn-ea"/>
                </a:rPr>
                <a:t>라는 주장은 타당성이 있다</a:t>
              </a:r>
              <a:r>
                <a:rPr lang="en-US" altLang="ko-KR" dirty="0" smtClean="0">
                  <a:latin typeface="Book Antiqua" pitchFamily="18" charset="0"/>
                  <a:ea typeface="+mn-ea"/>
                </a:rPr>
                <a:t>.</a:t>
              </a:r>
            </a:p>
            <a:p>
              <a:endParaRPr lang="en-US" altLang="ko-KR" dirty="0" smtClean="0">
                <a:latin typeface="Book Antiqua" pitchFamily="18" charset="0"/>
                <a:ea typeface="+mn-ea"/>
              </a:endParaRPr>
            </a:p>
            <a:p>
              <a:r>
                <a:rPr lang="en-US" altLang="ko-KR" dirty="0" smtClean="0">
                  <a:latin typeface="Book Antiqua" pitchFamily="18" charset="0"/>
                  <a:ea typeface="+mn-ea"/>
                </a:rPr>
                <a:t>(2) </a:t>
              </a:r>
              <a:r>
                <a:rPr lang="ko-KR" altLang="en-US" dirty="0" smtClean="0">
                  <a:latin typeface="Book Antiqua" pitchFamily="18" charset="0"/>
                  <a:ea typeface="+mn-ea"/>
                </a:rPr>
                <a:t>검정통계량의 </a:t>
              </a:r>
              <a:r>
                <a:rPr lang="ko-KR" altLang="en-US" dirty="0" err="1" smtClean="0">
                  <a:latin typeface="Book Antiqua" pitchFamily="18" charset="0"/>
                  <a:ea typeface="+mn-ea"/>
                </a:rPr>
                <a:t>관찰값이</a:t>
              </a:r>
              <a:r>
                <a:rPr lang="en-US" altLang="ko-KR" dirty="0" smtClean="0">
                  <a:latin typeface="Book Antiqua" pitchFamily="18" charset="0"/>
                  <a:ea typeface="+mn-ea"/>
                </a:rPr>
                <a:t> </a:t>
              </a:r>
              <a:r>
                <a:rPr lang="en-US" altLang="ko-KR" i="1" dirty="0" smtClean="0">
                  <a:latin typeface="Book Antiqua" pitchFamily="18" charset="0"/>
                  <a:ea typeface="+mn-ea"/>
                </a:rPr>
                <a:t>t</a:t>
              </a:r>
              <a:r>
                <a:rPr lang="en-US" altLang="ko-KR" i="1" baseline="-25000" dirty="0" smtClean="0">
                  <a:latin typeface="Book Antiqua" pitchFamily="18" charset="0"/>
                  <a:ea typeface="+mn-ea"/>
                </a:rPr>
                <a:t>0</a:t>
              </a:r>
              <a:r>
                <a:rPr lang="en-US" altLang="ko-KR" i="1" dirty="0" smtClean="0">
                  <a:latin typeface="Book Antiqua" pitchFamily="18" charset="0"/>
                  <a:ea typeface="+mn-ea"/>
                </a:rPr>
                <a:t> = - 2.1267</a:t>
              </a:r>
              <a:r>
                <a:rPr lang="ko-KR" altLang="en-US" dirty="0" smtClean="0">
                  <a:latin typeface="Book Antiqua" pitchFamily="18" charset="0"/>
                  <a:ea typeface="+mn-ea"/>
                </a:rPr>
                <a:t>이므로 </a:t>
              </a:r>
              <a:r>
                <a:rPr lang="en-US" altLang="ko-KR" i="1" dirty="0" smtClean="0">
                  <a:latin typeface="Book Antiqua" pitchFamily="18" charset="0"/>
                  <a:ea typeface="+mn-ea"/>
                </a:rPr>
                <a:t>p-</a:t>
              </a:r>
              <a:r>
                <a:rPr lang="ko-KR" altLang="en-US" dirty="0" smtClean="0">
                  <a:latin typeface="Book Antiqua" pitchFamily="18" charset="0"/>
                  <a:ea typeface="+mn-ea"/>
                </a:rPr>
                <a:t>값은 다음과 같다</a:t>
              </a:r>
              <a:r>
                <a:rPr lang="en-US" altLang="ko-KR" dirty="0" smtClean="0">
                  <a:latin typeface="Book Antiqua" pitchFamily="18" charset="0"/>
                  <a:ea typeface="+mn-ea"/>
                </a:rPr>
                <a:t>.</a:t>
              </a:r>
            </a:p>
            <a:p>
              <a:endParaRPr lang="en-US" altLang="ko-KR" dirty="0" smtClean="0">
                <a:latin typeface="Book Antiqua" pitchFamily="18" charset="0"/>
                <a:ea typeface="+mn-ea"/>
              </a:endParaRPr>
            </a:p>
            <a:p>
              <a:endParaRPr lang="en-US" altLang="ko-KR" dirty="0" smtClean="0">
                <a:latin typeface="Book Antiqua" pitchFamily="18" charset="0"/>
                <a:ea typeface="+mn-ea"/>
              </a:endParaRPr>
            </a:p>
            <a:p>
              <a:r>
                <a:rPr lang="ko-KR" altLang="en-US" dirty="0" smtClean="0">
                  <a:latin typeface="Book Antiqua" pitchFamily="18" charset="0"/>
                  <a:ea typeface="+mn-ea"/>
                </a:rPr>
                <a:t>또한</a:t>
              </a:r>
              <a:r>
                <a:rPr lang="en-US" altLang="ko-KR" dirty="0" smtClean="0">
                  <a:latin typeface="Book Antiqua" pitchFamily="18" charset="0"/>
                  <a:ea typeface="+mn-ea"/>
                </a:rPr>
                <a:t> </a:t>
              </a:r>
              <a:r>
                <a:rPr lang="ko-KR" altLang="en-US" dirty="0" smtClean="0">
                  <a:latin typeface="Book Antiqua" pitchFamily="18" charset="0"/>
                  <a:ea typeface="+mn-ea"/>
                </a:rPr>
                <a:t>자유도 </a:t>
              </a:r>
              <a:r>
                <a:rPr lang="en-US" altLang="ko-KR" dirty="0" smtClean="0">
                  <a:latin typeface="Book Antiqua" pitchFamily="18" charset="0"/>
                  <a:ea typeface="+mn-ea"/>
                </a:rPr>
                <a:t>5</a:t>
              </a:r>
              <a:r>
                <a:rPr lang="ko-KR" altLang="en-US" dirty="0" smtClean="0">
                  <a:latin typeface="Book Antiqua" pitchFamily="18" charset="0"/>
                  <a:ea typeface="+mn-ea"/>
                </a:rPr>
                <a:t>인 </a:t>
              </a:r>
              <a:r>
                <a:rPr lang="en-US" altLang="ko-KR" i="1" dirty="0" smtClean="0">
                  <a:latin typeface="Book Antiqua" pitchFamily="18" charset="0"/>
                  <a:ea typeface="+mn-ea"/>
                </a:rPr>
                <a:t>t-</a:t>
              </a:r>
              <a:r>
                <a:rPr lang="ko-KR" altLang="en-US" dirty="0" smtClean="0">
                  <a:latin typeface="Book Antiqua" pitchFamily="18" charset="0"/>
                  <a:ea typeface="+mn-ea"/>
                </a:rPr>
                <a:t>분포에서 </a:t>
              </a:r>
              <a:r>
                <a:rPr lang="en-US" altLang="ko-KR" i="1" dirty="0" smtClean="0">
                  <a:latin typeface="Book Antiqua" pitchFamily="18" charset="0"/>
                  <a:ea typeface="+mn-ea"/>
                </a:rPr>
                <a:t>0.025 &lt; P(T &gt; 2.1267) &lt; 0.05</a:t>
              </a:r>
              <a:r>
                <a:rPr lang="ko-KR" altLang="en-US" dirty="0" smtClean="0">
                  <a:latin typeface="Book Antiqua" pitchFamily="18" charset="0"/>
                  <a:ea typeface="+mn-ea"/>
                </a:rPr>
                <a:t>이므로 </a:t>
              </a:r>
              <a:r>
                <a:rPr lang="en-US" altLang="ko-KR" i="1" dirty="0" smtClean="0">
                  <a:latin typeface="Book Antiqua" pitchFamily="18" charset="0"/>
                  <a:ea typeface="+mn-ea"/>
                </a:rPr>
                <a:t>0.05 &lt; p-</a:t>
              </a:r>
              <a:r>
                <a:rPr lang="ko-KR" altLang="en-US" dirty="0" smtClean="0">
                  <a:latin typeface="Book Antiqua" pitchFamily="18" charset="0"/>
                  <a:ea typeface="+mn-ea"/>
                </a:rPr>
                <a:t>값 </a:t>
              </a:r>
              <a:r>
                <a:rPr lang="en-US" altLang="ko-KR" i="1" dirty="0" smtClean="0">
                  <a:latin typeface="Book Antiqua" pitchFamily="18" charset="0"/>
                  <a:ea typeface="+mn-ea"/>
                </a:rPr>
                <a:t>&lt; 0.1</a:t>
              </a:r>
              <a:r>
                <a:rPr lang="ko-KR" altLang="en-US" dirty="0" smtClean="0">
                  <a:latin typeface="Book Antiqua" pitchFamily="18" charset="0"/>
                  <a:ea typeface="+mn-ea"/>
                </a:rPr>
                <a:t>이다</a:t>
              </a:r>
              <a:r>
                <a:rPr lang="en-US" altLang="ko-KR" dirty="0" smtClean="0">
                  <a:latin typeface="Book Antiqua" pitchFamily="18" charset="0"/>
                  <a:ea typeface="+mn-ea"/>
                </a:rPr>
                <a:t>. </a:t>
              </a:r>
              <a:r>
                <a:rPr lang="ko-KR" altLang="en-US" dirty="0" smtClean="0">
                  <a:latin typeface="Book Antiqua" pitchFamily="18" charset="0"/>
                  <a:ea typeface="+mn-ea"/>
                </a:rPr>
                <a:t>그러므로 </a:t>
              </a:r>
              <a:r>
                <a:rPr lang="en-US" altLang="ko-KR" i="1" dirty="0" smtClean="0">
                  <a:latin typeface="Book Antiqua" pitchFamily="18" charset="0"/>
                  <a:ea typeface="+mn-ea"/>
                </a:rPr>
                <a:t>p-</a:t>
              </a:r>
              <a:r>
                <a:rPr lang="ko-KR" altLang="en-US" dirty="0" smtClean="0">
                  <a:latin typeface="Book Antiqua" pitchFamily="18" charset="0"/>
                  <a:ea typeface="+mn-ea"/>
                </a:rPr>
                <a:t>값 </a:t>
              </a:r>
              <a:r>
                <a:rPr lang="en-US" altLang="ko-KR" i="1" dirty="0" smtClean="0">
                  <a:latin typeface="Book Antiqua" pitchFamily="18" charset="0"/>
                  <a:ea typeface="+mn-ea"/>
                </a:rPr>
                <a:t>&gt; 0.05</a:t>
              </a:r>
              <a:r>
                <a:rPr lang="ko-KR" altLang="en-US" dirty="0" smtClean="0">
                  <a:latin typeface="Book Antiqua" pitchFamily="18" charset="0"/>
                  <a:ea typeface="+mn-ea"/>
                </a:rPr>
                <a:t>이고</a:t>
              </a:r>
              <a:r>
                <a:rPr lang="en-US" altLang="ko-KR" dirty="0" smtClean="0">
                  <a:latin typeface="Book Antiqua" pitchFamily="18" charset="0"/>
                  <a:ea typeface="+mn-ea"/>
                </a:rPr>
                <a:t>, </a:t>
              </a:r>
              <a:r>
                <a:rPr lang="ko-KR" altLang="en-US" dirty="0" smtClean="0">
                  <a:latin typeface="Book Antiqua" pitchFamily="18" charset="0"/>
                  <a:ea typeface="+mn-ea"/>
                </a:rPr>
                <a:t>따라서 </a:t>
              </a:r>
              <a:r>
                <a:rPr lang="ko-KR" altLang="en-US" dirty="0" err="1" smtClean="0">
                  <a:latin typeface="Book Antiqua" pitchFamily="18" charset="0"/>
                  <a:ea typeface="+mn-ea"/>
                </a:rPr>
                <a:t>귀무가설을</a:t>
              </a:r>
              <a:r>
                <a:rPr lang="ko-KR" altLang="en-US" dirty="0" smtClean="0">
                  <a:latin typeface="Book Antiqua" pitchFamily="18" charset="0"/>
                  <a:ea typeface="+mn-ea"/>
                </a:rPr>
                <a:t> 기각할 수 없다</a:t>
              </a:r>
              <a:r>
                <a:rPr lang="en-US" altLang="ko-KR" dirty="0" smtClean="0">
                  <a:latin typeface="Book Antiqua" pitchFamily="18" charset="0"/>
                  <a:ea typeface="+mn-ea"/>
                </a:rPr>
                <a:t>.</a:t>
              </a:r>
              <a:endParaRPr lang="ko-KR" altLang="en-US" dirty="0">
                <a:latin typeface="Book Antiqua" pitchFamily="18" charset="0"/>
              </a:endParaRPr>
            </a:p>
          </p:txBody>
        </p:sp>
        <p:graphicFrame>
          <p:nvGraphicFramePr>
            <p:cNvPr id="913409" name="Object 1"/>
            <p:cNvGraphicFramePr>
              <a:graphicFrameLocks noChangeAspect="1"/>
            </p:cNvGraphicFramePr>
            <p:nvPr/>
          </p:nvGraphicFramePr>
          <p:xfrm>
            <a:off x="2489200" y="3929066"/>
            <a:ext cx="3579813" cy="304800"/>
          </p:xfrm>
          <a:graphic>
            <a:graphicData uri="http://schemas.openxmlformats.org/presentationml/2006/ole">
              <p:oleObj spid="_x0000_s942082" name="Equation" r:id="rId5" imgW="2641320" imgH="228600" progId="Equation.DSMT4">
                <p:embed/>
              </p:oleObj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500034" y="622370"/>
              <a:ext cx="778674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/>
              <a:r>
                <a:rPr lang="ko-KR" altLang="en-US" dirty="0" smtClean="0">
                  <a:solidFill>
                    <a:schemeClr val="tx2"/>
                  </a:solidFill>
                  <a:latin typeface="바탕"/>
                  <a:ea typeface="바탕"/>
                </a:rPr>
                <a:t>③ </a:t>
              </a:r>
              <a:r>
                <a:rPr lang="ko-KR" altLang="en-US" dirty="0" smtClean="0">
                  <a:solidFill>
                    <a:schemeClr val="tx2"/>
                  </a:solidFill>
                  <a:latin typeface="Book Antiqua" pitchFamily="18" charset="0"/>
                </a:rPr>
                <a:t>유의수준</a:t>
              </a:r>
              <a:r>
                <a:rPr lang="en-US" altLang="ko-KR" i="1" dirty="0" smtClean="0">
                  <a:solidFill>
                    <a:schemeClr val="tx2"/>
                  </a:solidFill>
                  <a:latin typeface="Symbol" pitchFamily="18" charset="2"/>
                </a:rPr>
                <a:t> a</a:t>
              </a:r>
              <a:r>
                <a:rPr lang="en-US" altLang="ko-KR" i="1" dirty="0" smtClean="0">
                  <a:solidFill>
                    <a:schemeClr val="tx2"/>
                  </a:solidFill>
                  <a:latin typeface="Book Antiqua" pitchFamily="18" charset="0"/>
                </a:rPr>
                <a:t> = 0.05</a:t>
              </a:r>
              <a:r>
                <a:rPr lang="ko-KR" altLang="en-US" dirty="0" smtClean="0">
                  <a:solidFill>
                    <a:schemeClr val="tx2"/>
                  </a:solidFill>
                  <a:latin typeface="Book Antiqua" pitchFamily="18" charset="0"/>
                </a:rPr>
                <a:t>에 대한 임계값이</a:t>
              </a:r>
              <a:r>
                <a:rPr lang="en-US" altLang="ko-KR" dirty="0" smtClean="0">
                  <a:solidFill>
                    <a:schemeClr val="tx2"/>
                  </a:solidFill>
                  <a:latin typeface="Book Antiqua" pitchFamily="18" charset="0"/>
                </a:rPr>
                <a:t> </a:t>
              </a:r>
              <a:r>
                <a:rPr lang="en-US" altLang="ko-KR" i="1" dirty="0" smtClean="0">
                  <a:solidFill>
                    <a:schemeClr val="tx2"/>
                  </a:solidFill>
                  <a:latin typeface="Book Antiqua" pitchFamily="18" charset="0"/>
                </a:rPr>
                <a:t>t</a:t>
              </a:r>
              <a:r>
                <a:rPr lang="en-US" altLang="ko-KR" i="1" baseline="-25000" dirty="0" smtClean="0">
                  <a:solidFill>
                    <a:schemeClr val="tx2"/>
                  </a:solidFill>
                  <a:latin typeface="Book Antiqua" pitchFamily="18" charset="0"/>
                </a:rPr>
                <a:t>0.025</a:t>
              </a:r>
              <a:r>
                <a:rPr lang="en-US" altLang="ko-KR" i="1" dirty="0" smtClean="0">
                  <a:solidFill>
                    <a:schemeClr val="tx2"/>
                  </a:solidFill>
                  <a:latin typeface="Book Antiqua" pitchFamily="18" charset="0"/>
                </a:rPr>
                <a:t>(5) = 2.751</a:t>
              </a:r>
              <a:r>
                <a:rPr lang="ko-KR" altLang="en-US" dirty="0" smtClean="0">
                  <a:solidFill>
                    <a:schemeClr val="tx2"/>
                  </a:solidFill>
                  <a:latin typeface="Book Antiqua" pitchFamily="18" charset="0"/>
                </a:rPr>
                <a:t>이므로 양측검정의 기각역은 </a:t>
              </a:r>
              <a:r>
                <a:rPr lang="en-US" altLang="ko-KR" i="1" dirty="0" smtClean="0">
                  <a:solidFill>
                    <a:schemeClr val="tx2"/>
                  </a:solidFill>
                  <a:latin typeface="Book Antiqua" pitchFamily="18" charset="0"/>
                </a:rPr>
                <a:t>T &lt; - 2.751 </a:t>
              </a:r>
              <a:r>
                <a:rPr lang="ko-KR" altLang="en-US" dirty="0" smtClean="0">
                  <a:solidFill>
                    <a:schemeClr val="tx2"/>
                  </a:solidFill>
                  <a:latin typeface="Book Antiqua" pitchFamily="18" charset="0"/>
                </a:rPr>
                <a:t>또는 </a:t>
              </a:r>
              <a:r>
                <a:rPr lang="en-US" altLang="ko-KR" i="1" dirty="0" smtClean="0">
                  <a:solidFill>
                    <a:schemeClr val="tx2"/>
                  </a:solidFill>
                  <a:latin typeface="Book Antiqua" pitchFamily="18" charset="0"/>
                </a:rPr>
                <a:t>T &gt; 2.751</a:t>
              </a:r>
              <a:r>
                <a:rPr lang="ko-KR" altLang="en-US" dirty="0" smtClean="0">
                  <a:solidFill>
                    <a:schemeClr val="tx2"/>
                  </a:solidFill>
                  <a:latin typeface="Book Antiqua" pitchFamily="18" charset="0"/>
                </a:rPr>
                <a:t>이다</a:t>
              </a:r>
              <a:r>
                <a:rPr lang="en-US" altLang="ko-KR" dirty="0" smtClean="0">
                  <a:solidFill>
                    <a:schemeClr val="tx2"/>
                  </a:solidFill>
                  <a:latin typeface="Book Antiqua" pitchFamily="18" charset="0"/>
                </a:rPr>
                <a:t>.</a:t>
              </a:r>
            </a:p>
            <a:p>
              <a:pPr marL="342900" indent="-342900"/>
              <a:r>
                <a:rPr lang="ko-KR" altLang="en-US" dirty="0" smtClean="0">
                  <a:solidFill>
                    <a:schemeClr val="tx2"/>
                  </a:solidFill>
                  <a:latin typeface="바탕"/>
                  <a:ea typeface="바탕"/>
                </a:rPr>
                <a:t>④ </a:t>
              </a:r>
              <a:r>
                <a:rPr lang="ko-KR" altLang="en-US" dirty="0" smtClean="0">
                  <a:solidFill>
                    <a:schemeClr val="tx2"/>
                  </a:solidFill>
                  <a:latin typeface="Book Antiqua" pitchFamily="18" charset="0"/>
                </a:rPr>
                <a:t>표본평균이                    이므로 검정통계량의 </a:t>
              </a:r>
              <a:r>
                <a:rPr lang="ko-KR" altLang="en-US" dirty="0" err="1" smtClean="0">
                  <a:solidFill>
                    <a:schemeClr val="tx2"/>
                  </a:solidFill>
                  <a:latin typeface="Book Antiqua" pitchFamily="18" charset="0"/>
                </a:rPr>
                <a:t>관찰값은</a:t>
              </a:r>
              <a:r>
                <a:rPr lang="ko-KR" altLang="en-US" dirty="0" smtClean="0">
                  <a:solidFill>
                    <a:schemeClr val="tx2"/>
                  </a:solidFill>
                  <a:latin typeface="Book Antiqua" pitchFamily="18" charset="0"/>
                </a:rPr>
                <a:t> 다음과 같다</a:t>
              </a:r>
              <a:r>
                <a:rPr lang="en-US" altLang="ko-KR" dirty="0" smtClean="0">
                  <a:solidFill>
                    <a:schemeClr val="tx2"/>
                  </a:solidFill>
                  <a:latin typeface="Book Antiqua" pitchFamily="18" charset="0"/>
                </a:rPr>
                <a:t>.</a:t>
              </a:r>
            </a:p>
            <a:p>
              <a:pPr marL="342900" indent="-342900"/>
              <a:endParaRPr lang="en-US" altLang="ko-KR" dirty="0" smtClean="0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graphicFrame>
          <p:nvGraphicFramePr>
            <p:cNvPr id="942084" name="Object 4"/>
            <p:cNvGraphicFramePr>
              <a:graphicFrameLocks noChangeAspect="1"/>
            </p:cNvGraphicFramePr>
            <p:nvPr/>
          </p:nvGraphicFramePr>
          <p:xfrm>
            <a:off x="2132834" y="1204148"/>
            <a:ext cx="1074738" cy="263525"/>
          </p:xfrm>
          <a:graphic>
            <a:graphicData uri="http://schemas.openxmlformats.org/presentationml/2006/ole">
              <p:oleObj spid="_x0000_s942084" name="Equation" r:id="rId6" imgW="711000" imgH="177480" progId="Equation.DSMT4">
                <p:embed/>
              </p:oleObj>
            </a:graphicData>
          </a:graphic>
        </p:graphicFrame>
        <p:graphicFrame>
          <p:nvGraphicFramePr>
            <p:cNvPr id="942085" name="Object 5"/>
            <p:cNvGraphicFramePr>
              <a:graphicFrameLocks noChangeAspect="1"/>
            </p:cNvGraphicFramePr>
            <p:nvPr/>
          </p:nvGraphicFramePr>
          <p:xfrm>
            <a:off x="3160719" y="1622497"/>
            <a:ext cx="2339975" cy="574675"/>
          </p:xfrm>
          <a:graphic>
            <a:graphicData uri="http://schemas.openxmlformats.org/presentationml/2006/ole">
              <p:oleObj spid="_x0000_s942085" name="Equation" r:id="rId7" imgW="1726920" imgH="431640" progId="Equation.DSMT4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9.1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가설검정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4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322573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245104" y="3773580"/>
            <a:ext cx="5048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3600" b="0">
                <a:solidFill>
                  <a:srgbClr val="FF00FF"/>
                </a:solidFill>
                <a:latin typeface="Book Antiqua" pitchFamily="18" charset="0"/>
              </a:rPr>
              <a:t>▶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821367" y="3765642"/>
            <a:ext cx="7816877" cy="17859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ko-KR" altLang="en-US" sz="2400" b="1" dirty="0" err="1" smtClean="0">
                <a:solidFill>
                  <a:srgbClr val="FF0000"/>
                </a:solidFill>
                <a:latin typeface="Book Antiqua" pitchFamily="18" charset="0"/>
              </a:rPr>
              <a:t>채택역</a:t>
            </a:r>
            <a:r>
              <a:rPr lang="en-US" altLang="ko-KR" sz="2400" dirty="0" smtClean="0">
                <a:latin typeface="Book Antiqua" pitchFamily="18" charset="0"/>
              </a:rPr>
              <a:t>(acceptance region)</a:t>
            </a:r>
            <a:r>
              <a:rPr lang="ko-KR" altLang="en-US" sz="2400" dirty="0" smtClean="0">
                <a:latin typeface="Book Antiqua" pitchFamily="18" charset="0"/>
              </a:rPr>
              <a:t>은 귀무가설 </a:t>
            </a:r>
            <a:r>
              <a:rPr lang="en-US" altLang="ko-KR" sz="2400" i="1" dirty="0" smtClean="0">
                <a:latin typeface="Book Antiqua" pitchFamily="18" charset="0"/>
              </a:rPr>
              <a:t>H</a:t>
            </a:r>
            <a:r>
              <a:rPr lang="en-US" altLang="ko-KR" sz="2400" i="1" baseline="-25000" dirty="0" smtClean="0">
                <a:latin typeface="Book Antiqua" pitchFamily="18" charset="0"/>
              </a:rPr>
              <a:t>0 </a:t>
            </a:r>
            <a:r>
              <a:rPr lang="ko-KR" altLang="en-US" sz="2400" dirty="0" smtClean="0">
                <a:latin typeface="Book Antiqua" pitchFamily="18" charset="0"/>
              </a:rPr>
              <a:t>을 채택하는 </a:t>
            </a:r>
            <a:endParaRPr lang="en-US" altLang="ko-KR" sz="2400" dirty="0" smtClean="0">
              <a:latin typeface="Book Antiqua" pitchFamily="18" charset="0"/>
            </a:endParaRPr>
          </a:p>
          <a:p>
            <a:r>
              <a:rPr lang="ko-KR" altLang="en-US" sz="2400" dirty="0" smtClean="0">
                <a:latin typeface="Book Antiqua" pitchFamily="18" charset="0"/>
              </a:rPr>
              <a:t>검정통계량의 영역</a:t>
            </a:r>
            <a:r>
              <a:rPr lang="en-US" altLang="ko-KR" sz="2400" dirty="0" smtClean="0">
                <a:latin typeface="Book Antiqua" pitchFamily="18" charset="0"/>
              </a:rPr>
              <a:t>(</a:t>
            </a:r>
            <a:r>
              <a:rPr lang="ko-KR" altLang="en-US" sz="2400" dirty="0" smtClean="0">
                <a:latin typeface="Book Antiqua" pitchFamily="18" charset="0"/>
              </a:rPr>
              <a:t>범위</a:t>
            </a:r>
            <a:r>
              <a:rPr lang="en-US" altLang="ko-KR" sz="2400" dirty="0" smtClean="0">
                <a:latin typeface="Book Antiqua" pitchFamily="18" charset="0"/>
              </a:rPr>
              <a:t>)</a:t>
            </a:r>
            <a:r>
              <a:rPr lang="ko-KR" altLang="en-US" sz="2400" dirty="0" smtClean="0">
                <a:latin typeface="Book Antiqua" pitchFamily="18" charset="0"/>
              </a:rPr>
              <a:t>이다</a:t>
            </a:r>
            <a:r>
              <a:rPr lang="en-US" altLang="ko-KR" sz="2400" dirty="0" smtClean="0">
                <a:latin typeface="Book Antiqua" pitchFamily="18" charset="0"/>
              </a:rPr>
              <a:t>.</a:t>
            </a:r>
            <a:endParaRPr lang="ko-KR" altLang="en-US" sz="2400" dirty="0" smtClean="0">
              <a:latin typeface="Book Antiqua" pitchFamily="18" charset="0"/>
            </a:endParaRPr>
          </a:p>
          <a:p>
            <a:r>
              <a:rPr lang="ko-KR" altLang="en-US" sz="2400" b="1" dirty="0" err="1" smtClean="0">
                <a:solidFill>
                  <a:srgbClr val="FF0000"/>
                </a:solidFill>
                <a:latin typeface="Book Antiqua" pitchFamily="18" charset="0"/>
              </a:rPr>
              <a:t>기각역</a:t>
            </a:r>
            <a:r>
              <a:rPr lang="en-US" altLang="ko-KR" sz="2400" dirty="0" smtClean="0">
                <a:latin typeface="Book Antiqua" pitchFamily="18" charset="0"/>
              </a:rPr>
              <a:t>(critical region)</a:t>
            </a:r>
            <a:r>
              <a:rPr lang="ko-KR" altLang="en-US" sz="2400" dirty="0" smtClean="0">
                <a:latin typeface="Book Antiqua" pitchFamily="18" charset="0"/>
              </a:rPr>
              <a:t>은 귀무가설 </a:t>
            </a:r>
            <a:r>
              <a:rPr lang="en-US" altLang="ko-KR" sz="2400" i="1" dirty="0" smtClean="0">
                <a:latin typeface="Book Antiqua" pitchFamily="18" charset="0"/>
              </a:rPr>
              <a:t>H</a:t>
            </a:r>
            <a:r>
              <a:rPr lang="en-US" altLang="ko-KR" sz="2400" i="1" baseline="-25000" dirty="0" smtClean="0">
                <a:latin typeface="Book Antiqua" pitchFamily="18" charset="0"/>
              </a:rPr>
              <a:t>0 </a:t>
            </a:r>
            <a:r>
              <a:rPr lang="ko-KR" altLang="en-US" sz="2400" dirty="0" smtClean="0">
                <a:latin typeface="Book Antiqua" pitchFamily="18" charset="0"/>
              </a:rPr>
              <a:t>을 기각시키는 </a:t>
            </a:r>
            <a:endParaRPr lang="en-US" altLang="ko-KR" sz="2400" dirty="0" smtClean="0">
              <a:latin typeface="Book Antiqua" pitchFamily="18" charset="0"/>
            </a:endParaRPr>
          </a:p>
          <a:p>
            <a:r>
              <a:rPr lang="ko-KR" altLang="en-US" sz="2400" dirty="0" smtClean="0">
                <a:latin typeface="Book Antiqua" pitchFamily="18" charset="0"/>
              </a:rPr>
              <a:t>검정통계량의 영역</a:t>
            </a:r>
            <a:r>
              <a:rPr lang="en-US" altLang="ko-KR" sz="2400" dirty="0" smtClean="0">
                <a:latin typeface="Book Antiqua" pitchFamily="18" charset="0"/>
              </a:rPr>
              <a:t>(</a:t>
            </a:r>
            <a:r>
              <a:rPr lang="ko-KR" altLang="en-US" sz="2400" dirty="0" smtClean="0">
                <a:latin typeface="Book Antiqua" pitchFamily="18" charset="0"/>
              </a:rPr>
              <a:t>범위</a:t>
            </a:r>
            <a:r>
              <a:rPr lang="en-US" altLang="ko-KR" sz="2400" dirty="0" smtClean="0">
                <a:latin typeface="Book Antiqua" pitchFamily="18" charset="0"/>
              </a:rPr>
              <a:t>)</a:t>
            </a:r>
            <a:r>
              <a:rPr lang="ko-KR" altLang="en-US" sz="2400" dirty="0" smtClean="0">
                <a:latin typeface="Book Antiqua" pitchFamily="18" charset="0"/>
              </a:rPr>
              <a:t>이다</a:t>
            </a:r>
            <a:r>
              <a:rPr lang="en-US" altLang="ko-KR" sz="2400" dirty="0" smtClean="0">
                <a:latin typeface="Book Antiqua" pitchFamily="18" charset="0"/>
              </a:rPr>
              <a:t>.</a:t>
            </a:r>
            <a:endParaRPr lang="ko-KR" altLang="en-US" sz="2400" dirty="0">
              <a:latin typeface="Book Antiqua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5376" y="571480"/>
            <a:ext cx="81439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Book Antiqua" pitchFamily="18" charset="0"/>
              </a:rPr>
              <a:t>[Note]</a:t>
            </a:r>
            <a:endParaRPr lang="en-US" altLang="ko-KR" dirty="0" smtClean="0">
              <a:latin typeface="Book Antiqua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ko-KR" altLang="en-US" dirty="0" smtClean="0">
                <a:latin typeface="Book Antiqua" pitchFamily="18" charset="0"/>
              </a:rPr>
              <a:t> 검정통계량을 이용하여 </a:t>
            </a:r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이 참이라는 결론을 내리면 귀무가설 </a:t>
            </a:r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을 </a:t>
            </a:r>
            <a:r>
              <a:rPr lang="ko-KR" altLang="en-US" b="1" u="sng" dirty="0" smtClean="0">
                <a:solidFill>
                  <a:srgbClr val="FF0000"/>
                </a:solidFill>
                <a:latin typeface="Book Antiqua" pitchFamily="18" charset="0"/>
              </a:rPr>
              <a:t>채택</a:t>
            </a:r>
            <a:r>
              <a:rPr lang="en-US" altLang="ko-KR" dirty="0" smtClean="0">
                <a:latin typeface="Book Antiqua" pitchFamily="18" charset="0"/>
              </a:rPr>
              <a:t>(accept)</a:t>
            </a:r>
            <a:r>
              <a:rPr lang="ko-KR" altLang="en-US" dirty="0" smtClean="0">
                <a:latin typeface="Book Antiqua" pitchFamily="18" charset="0"/>
              </a:rPr>
              <a:t>한다 하고</a:t>
            </a:r>
            <a:r>
              <a:rPr lang="en-US" altLang="ko-KR" dirty="0" smtClean="0">
                <a:latin typeface="Book Antiqua" pitchFamily="18" charset="0"/>
              </a:rPr>
              <a:t>,</a:t>
            </a:r>
          </a:p>
          <a:p>
            <a:pPr>
              <a:buFont typeface="Wingdings" pitchFamily="2" charset="2"/>
              <a:buChar char="l"/>
            </a:pPr>
            <a:endParaRPr lang="ko-KR" altLang="en-US" dirty="0" smtClean="0">
              <a:latin typeface="Book Antiqua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이 거짓인 결론을 얻는다면</a:t>
            </a:r>
            <a:r>
              <a:rPr lang="en-US" altLang="ko-KR" dirty="0" smtClean="0">
                <a:latin typeface="Book Antiqua" pitchFamily="18" charset="0"/>
              </a:rPr>
              <a:t>(</a:t>
            </a:r>
            <a:r>
              <a:rPr lang="ko-KR" altLang="en-US" dirty="0" smtClean="0">
                <a:latin typeface="Book Antiqua" pitchFamily="18" charset="0"/>
              </a:rPr>
              <a:t>즉 대립가설 이 타당하면</a:t>
            </a:r>
            <a:r>
              <a:rPr lang="en-US" altLang="ko-KR" dirty="0" smtClean="0">
                <a:latin typeface="Book Antiqua" pitchFamily="18" charset="0"/>
              </a:rPr>
              <a:t>) </a:t>
            </a:r>
            <a:r>
              <a:rPr lang="ko-KR" altLang="en-US" dirty="0" err="1" smtClean="0">
                <a:latin typeface="Book Antiqua" pitchFamily="18" charset="0"/>
              </a:rPr>
              <a:t>귀무가설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0 </a:t>
            </a:r>
            <a:r>
              <a:rPr lang="ko-KR" altLang="en-US" dirty="0" smtClean="0">
                <a:latin typeface="Book Antiqua" pitchFamily="18" charset="0"/>
              </a:rPr>
              <a:t>을 </a:t>
            </a:r>
            <a:r>
              <a:rPr lang="ko-KR" altLang="en-US" b="1" u="sng" dirty="0" smtClean="0">
                <a:solidFill>
                  <a:srgbClr val="FF0000"/>
                </a:solidFill>
                <a:latin typeface="Book Antiqua" pitchFamily="18" charset="0"/>
              </a:rPr>
              <a:t>기각</a:t>
            </a:r>
            <a:r>
              <a:rPr lang="en-US" altLang="ko-KR" dirty="0" smtClean="0">
                <a:latin typeface="Book Antiqua" pitchFamily="18" charset="0"/>
              </a:rPr>
              <a:t>(reject)</a:t>
            </a:r>
            <a:r>
              <a:rPr lang="ko-KR" altLang="en-US" dirty="0" smtClean="0">
                <a:latin typeface="Book Antiqua" pitchFamily="18" charset="0"/>
              </a:rPr>
              <a:t>한다고 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pPr>
              <a:buFont typeface="Wingdings" pitchFamily="2" charset="2"/>
              <a:buChar char="l"/>
            </a:pPr>
            <a:endParaRPr lang="ko-KR" altLang="en-US" dirty="0" smtClean="0">
              <a:latin typeface="Book Antiqua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ko-KR" altLang="en-US" dirty="0" err="1" smtClean="0">
                <a:latin typeface="Book Antiqua" pitchFamily="18" charset="0"/>
              </a:rPr>
              <a:t>귀무가설을</a:t>
            </a:r>
            <a:r>
              <a:rPr lang="ko-KR" altLang="en-US" dirty="0" smtClean="0">
                <a:latin typeface="Book Antiqua" pitchFamily="18" charset="0"/>
              </a:rPr>
              <a:t> 채택하는 영역과 </a:t>
            </a:r>
            <a:r>
              <a:rPr lang="ko-KR" altLang="en-US" dirty="0" err="1" smtClean="0">
                <a:latin typeface="Book Antiqua" pitchFamily="18" charset="0"/>
              </a:rPr>
              <a:t>귀무가설을</a:t>
            </a:r>
            <a:r>
              <a:rPr lang="ko-KR" altLang="en-US" dirty="0" smtClean="0">
                <a:latin typeface="Book Antiqua" pitchFamily="18" charset="0"/>
              </a:rPr>
              <a:t> 기각시키는 영역의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경계를 </a:t>
            </a:r>
            <a:r>
              <a:rPr lang="ko-KR" altLang="en-US" b="1" u="sng" dirty="0" err="1" smtClean="0">
                <a:solidFill>
                  <a:srgbClr val="FF0000"/>
                </a:solidFill>
                <a:latin typeface="Book Antiqua" pitchFamily="18" charset="0"/>
              </a:rPr>
              <a:t>임계값</a:t>
            </a:r>
            <a:r>
              <a:rPr lang="en-US" altLang="ko-KR" dirty="0" smtClean="0">
                <a:latin typeface="Book Antiqua" pitchFamily="18" charset="0"/>
              </a:rPr>
              <a:t>(critical value)</a:t>
            </a:r>
            <a:r>
              <a:rPr lang="ko-KR" altLang="en-US" dirty="0" smtClean="0">
                <a:latin typeface="Book Antiqua" pitchFamily="18" charset="0"/>
              </a:rPr>
              <a:t>이라 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>
              <a:latin typeface="Book Antiqua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9.2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모평균의 검정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40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31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0" name="TextBox 59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034" y="1154060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Book Antiqua" pitchFamily="18" charset="0"/>
              </a:rPr>
              <a:t>귀무가설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en-US" altLang="ko-KR" i="1" dirty="0" smtClean="0">
                <a:latin typeface="Book Antiqua" pitchFamily="18" charset="0"/>
              </a:rPr>
              <a:t> </a:t>
            </a:r>
            <a:r>
              <a:rPr lang="en-US" altLang="ko-KR" dirty="0" smtClean="0">
                <a:latin typeface="Book Antiqua" pitchFamily="18" charset="0"/>
              </a:rPr>
              <a:t>:</a:t>
            </a:r>
            <a:r>
              <a:rPr lang="en-US" altLang="ko-KR" i="1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Symbol" pitchFamily="18" charset="2"/>
              </a:rPr>
              <a:t>m </a:t>
            </a:r>
            <a:r>
              <a:rPr lang="en-US" altLang="ko-KR" i="1" dirty="0" smtClean="0">
                <a:latin typeface="Book Antiqua" pitchFamily="18" charset="0"/>
              </a:rPr>
              <a:t> </a:t>
            </a:r>
            <a:r>
              <a:rPr lang="en-US" altLang="ko-KR" dirty="0" smtClean="0">
                <a:latin typeface="Book Antiqua" pitchFamily="18" charset="0"/>
                <a:ea typeface="바탕"/>
              </a:rPr>
              <a:t>≥</a:t>
            </a:r>
            <a:r>
              <a:rPr lang="en-US" altLang="ko-KR" i="1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Symbol" pitchFamily="18" charset="2"/>
              </a:rPr>
              <a:t>m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에 대하여 대립가설 </a:t>
            </a:r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1</a:t>
            </a:r>
            <a:r>
              <a:rPr lang="en-US" altLang="ko-KR" i="1" dirty="0" smtClean="0">
                <a:latin typeface="Book Antiqua" pitchFamily="18" charset="0"/>
              </a:rPr>
              <a:t> </a:t>
            </a:r>
            <a:r>
              <a:rPr lang="en-US" altLang="ko-KR" dirty="0" smtClean="0">
                <a:latin typeface="Book Antiqua" pitchFamily="18" charset="0"/>
              </a:rPr>
              <a:t>:</a:t>
            </a:r>
            <a:r>
              <a:rPr lang="en-US" altLang="ko-KR" i="1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Symbol" pitchFamily="18" charset="2"/>
              </a:rPr>
              <a:t>m </a:t>
            </a:r>
            <a:r>
              <a:rPr lang="en-US" altLang="ko-KR" dirty="0" smtClean="0">
                <a:latin typeface="Book Antiqua" pitchFamily="18" charset="0"/>
                <a:ea typeface="바탕"/>
              </a:rPr>
              <a:t>&lt;</a:t>
            </a:r>
            <a:r>
              <a:rPr lang="en-US" altLang="ko-KR" i="1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Symbol" pitchFamily="18" charset="2"/>
              </a:rPr>
              <a:t>m</a:t>
            </a:r>
            <a:r>
              <a:rPr lang="en-US" altLang="ko-KR" i="1" baseline="-25000" dirty="0" smtClean="0">
                <a:latin typeface="Book Antiqua" pitchFamily="18" charset="0"/>
              </a:rPr>
              <a:t>0 </a:t>
            </a:r>
            <a:r>
              <a:rPr lang="ko-KR" altLang="en-US" dirty="0" smtClean="0">
                <a:latin typeface="Book Antiqua" pitchFamily="18" charset="0"/>
              </a:rPr>
              <a:t>으로 구성되는 검정 방법</a:t>
            </a:r>
            <a:endParaRPr lang="ko-KR" altLang="en-US" dirty="0">
              <a:latin typeface="Book Antiqu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4348" y="561206"/>
            <a:ext cx="2571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Book Antiqua" pitchFamily="18" charset="0"/>
              </a:rPr>
              <a:t>(B) </a:t>
            </a:r>
            <a:r>
              <a:rPr lang="ko-KR" altLang="en-US" sz="2400" dirty="0" err="1" smtClean="0">
                <a:latin typeface="Book Antiqua" pitchFamily="18" charset="0"/>
              </a:rPr>
              <a:t>하단측검정</a:t>
            </a:r>
            <a:endParaRPr lang="ko-KR" altLang="en-US" sz="2400" dirty="0">
              <a:latin typeface="Book Antiqua" pitchFamily="18" charset="0"/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1935163" y="3646488"/>
          <a:ext cx="5211762" cy="684212"/>
        </p:xfrm>
        <a:graphic>
          <a:graphicData uri="http://schemas.openxmlformats.org/presentationml/2006/ole">
            <p:oleObj spid="_x0000_s943106" name="Equation" r:id="rId5" imgW="3619440" imgH="482400" progId="Equation.DSMT4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00034" y="2960558"/>
            <a:ext cx="80010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Book Antiqua" pitchFamily="18" charset="0"/>
              </a:rPr>
              <a:t>귀무가설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en-US" altLang="ko-KR" i="1" dirty="0" smtClean="0">
                <a:latin typeface="Book Antiqua" pitchFamily="18" charset="0"/>
              </a:rPr>
              <a:t> : </a:t>
            </a:r>
            <a:r>
              <a:rPr lang="en-US" altLang="ko-KR" i="1" dirty="0" smtClean="0">
                <a:latin typeface="Symbol" pitchFamily="18" charset="2"/>
              </a:rPr>
              <a:t>m  </a:t>
            </a:r>
            <a:r>
              <a:rPr lang="ko-KR" altLang="en-US" dirty="0" smtClean="0">
                <a:latin typeface="Book Antiqua" pitchFamily="18" charset="0"/>
                <a:ea typeface="바탕"/>
              </a:rPr>
              <a:t>≥</a:t>
            </a:r>
            <a:r>
              <a:rPr lang="en-US" altLang="ko-KR" i="1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Symbol" pitchFamily="18" charset="2"/>
              </a:rPr>
              <a:t>m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이 참이라는 가정 아래서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을 기각시킬 확률이 유의수준</a:t>
            </a:r>
            <a:r>
              <a:rPr lang="en-US" altLang="ko-KR" i="1" dirty="0" smtClean="0">
                <a:latin typeface="Symbol" pitchFamily="18" charset="2"/>
              </a:rPr>
              <a:t> a </a:t>
            </a:r>
            <a:r>
              <a:rPr lang="ko-KR" altLang="en-US" dirty="0" smtClean="0">
                <a:latin typeface="Book Antiqua" pitchFamily="18" charset="0"/>
              </a:rPr>
              <a:t>이므로 하단측검정의 기각역은 다음과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endParaRPr lang="en-US" altLang="ko-KR" dirty="0" smtClean="0">
              <a:latin typeface="Book Antiqua" pitchFamily="18" charset="0"/>
            </a:endParaRPr>
          </a:p>
          <a:p>
            <a:endParaRPr lang="en-US" altLang="ko-KR" dirty="0" smtClean="0">
              <a:latin typeface="Book Antiqua" pitchFamily="18" charset="0"/>
            </a:endParaRPr>
          </a:p>
          <a:p>
            <a:endParaRPr lang="en-US" altLang="ko-KR" dirty="0" smtClean="0">
              <a:latin typeface="Book Antiqua" pitchFamily="18" charset="0"/>
            </a:endParaRPr>
          </a:p>
          <a:p>
            <a:r>
              <a:rPr lang="ko-KR" altLang="en-US" dirty="0" smtClean="0">
                <a:latin typeface="Book Antiqua" pitchFamily="18" charset="0"/>
              </a:rPr>
              <a:t>검정통계량의 </a:t>
            </a:r>
            <a:r>
              <a:rPr lang="ko-KR" altLang="en-US" dirty="0" err="1" smtClean="0">
                <a:latin typeface="Book Antiqua" pitchFamily="18" charset="0"/>
              </a:rPr>
              <a:t>관찰값</a:t>
            </a:r>
            <a:r>
              <a:rPr lang="ko-KR" altLang="en-US" dirty="0" smtClean="0">
                <a:latin typeface="Book Antiqua" pitchFamily="18" charset="0"/>
              </a:rPr>
              <a:t>     을 표준화한 값 </a:t>
            </a:r>
            <a:r>
              <a:rPr lang="en-US" altLang="ko-KR" i="1" dirty="0" smtClean="0">
                <a:latin typeface="Book Antiqua" pitchFamily="18" charset="0"/>
              </a:rPr>
              <a:t>t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이 다음 범위에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있으면 </a:t>
            </a:r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을 기각한다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 smtClean="0">
              <a:latin typeface="Book Antiqua" pitchFamily="18" charset="0"/>
            </a:endParaRPr>
          </a:p>
        </p:txBody>
      </p:sp>
      <p:sp>
        <p:nvSpPr>
          <p:cNvPr id="13" name="Rectangle 116"/>
          <p:cNvSpPr>
            <a:spLocks noChangeArrowheads="1"/>
          </p:cNvSpPr>
          <p:nvPr/>
        </p:nvSpPr>
        <p:spPr bwMode="auto">
          <a:xfrm>
            <a:off x="3357554" y="5002213"/>
            <a:ext cx="2428892" cy="641365"/>
          </a:xfrm>
          <a:prstGeom prst="rect">
            <a:avLst/>
          </a:prstGeom>
          <a:solidFill>
            <a:srgbClr val="63C7F9"/>
          </a:solidFill>
          <a:ln w="28575" cap="sq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Book Antiqua" pitchFamily="18" charset="0"/>
            </a:endParaRPr>
          </a:p>
        </p:txBody>
      </p:sp>
      <p:graphicFrame>
        <p:nvGraphicFramePr>
          <p:cNvPr id="14" name="Object 5"/>
          <p:cNvGraphicFramePr>
            <a:graphicFrameLocks noChangeAspect="1"/>
          </p:cNvGraphicFramePr>
          <p:nvPr/>
        </p:nvGraphicFramePr>
        <p:xfrm>
          <a:off x="4344995" y="5176838"/>
          <a:ext cx="1298575" cy="322262"/>
        </p:xfrm>
        <a:graphic>
          <a:graphicData uri="http://schemas.openxmlformats.org/presentationml/2006/ole">
            <p:oleObj spid="_x0000_s943107" name="Equation" r:id="rId6" imgW="901440" imgH="228600" progId="Equation.DSMT4">
              <p:embed/>
            </p:oleObj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388376" y="5131370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기각역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: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911365" name="Object 5"/>
          <p:cNvGraphicFramePr>
            <a:graphicFrameLocks noChangeAspect="1"/>
          </p:cNvGraphicFramePr>
          <p:nvPr/>
        </p:nvGraphicFramePr>
        <p:xfrm>
          <a:off x="2739176" y="4350329"/>
          <a:ext cx="271462" cy="344487"/>
        </p:xfrm>
        <a:graphic>
          <a:graphicData uri="http://schemas.openxmlformats.org/presentationml/2006/ole">
            <p:oleObj spid="_x0000_s943108" name="Equation" r:id="rId7" imgW="177480" imgH="228600" progId="Equation.DSMT4">
              <p:embed/>
            </p:oleObj>
          </a:graphicData>
        </a:graphic>
      </p:graphicFrame>
      <p:grpSp>
        <p:nvGrpSpPr>
          <p:cNvPr id="2" name="그룹 16"/>
          <p:cNvGrpSpPr/>
          <p:nvPr/>
        </p:nvGrpSpPr>
        <p:grpSpPr>
          <a:xfrm>
            <a:off x="2153382" y="1857364"/>
            <a:ext cx="4776072" cy="714380"/>
            <a:chOff x="857224" y="571480"/>
            <a:chExt cx="4776072" cy="714380"/>
          </a:xfrm>
        </p:grpSpPr>
        <p:sp>
          <p:nvSpPr>
            <p:cNvPr id="18" name="직사각형 17"/>
            <p:cNvSpPr/>
            <p:nvPr/>
          </p:nvSpPr>
          <p:spPr>
            <a:xfrm>
              <a:off x="857224" y="571480"/>
              <a:ext cx="4776072" cy="714380"/>
            </a:xfrm>
            <a:prstGeom prst="rect">
              <a:avLst/>
            </a:prstGeom>
            <a:solidFill>
              <a:srgbClr val="63C7F9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19" name="Object 4"/>
            <p:cNvGraphicFramePr>
              <a:graphicFrameLocks noChangeAspect="1"/>
            </p:cNvGraphicFramePr>
            <p:nvPr/>
          </p:nvGraphicFramePr>
          <p:xfrm>
            <a:off x="3617155" y="609591"/>
            <a:ext cx="1889125" cy="641350"/>
          </p:xfrm>
          <a:graphic>
            <a:graphicData uri="http://schemas.openxmlformats.org/presentationml/2006/ole">
              <p:oleObj spid="_x0000_s943109" name="Equation" r:id="rId8" imgW="1320480" imgH="457200" progId="Equation.DSMT4">
                <p:embed/>
              </p:oleObj>
            </a:graphicData>
          </a:graphic>
        </p:graphicFrame>
        <p:sp>
          <p:nvSpPr>
            <p:cNvPr id="21" name="TextBox 20"/>
            <p:cNvSpPr txBox="1"/>
            <p:nvPr/>
          </p:nvSpPr>
          <p:spPr>
            <a:xfrm>
              <a:off x="969278" y="702214"/>
              <a:ext cx="2857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solidFill>
                    <a:srgbClr val="FF0000"/>
                  </a:solidFill>
                </a:rPr>
                <a:t>검정통계량과 확률분포 </a:t>
              </a:r>
              <a:r>
                <a:rPr lang="en-US" altLang="ko-KR" b="1" dirty="0" smtClean="0">
                  <a:solidFill>
                    <a:srgbClr val="FF0000"/>
                  </a:solidFill>
                </a:rPr>
                <a:t>: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02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5995" y="571480"/>
            <a:ext cx="4214842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502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9101" y="571480"/>
            <a:ext cx="4329111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9.2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모평균의 검정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41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0" name="TextBox 39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85720" y="571480"/>
            <a:ext cx="8572560" cy="3071834"/>
          </a:xfrm>
          <a:prstGeom prst="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14480" y="3714752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의 채택</a:t>
            </a:r>
            <a:endParaRPr lang="ko-KR" altLang="en-US" dirty="0">
              <a:latin typeface="Book Antiqua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57884" y="3714752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의 기각</a:t>
            </a:r>
            <a:endParaRPr lang="ko-KR" altLang="en-US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12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779984"/>
            <a:ext cx="4286280" cy="3092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512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21132" y="1775941"/>
            <a:ext cx="4314546" cy="3081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9.2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모평균의 검정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42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31" name="Picture 1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0" name="TextBox 59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034" y="571480"/>
            <a:ext cx="8001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 smtClean="0">
                <a:latin typeface="Book Antiqua" pitchFamily="18" charset="0"/>
              </a:rPr>
              <a:t>p – </a:t>
            </a:r>
            <a:r>
              <a:rPr lang="ko-KR" altLang="en-US" dirty="0" smtClean="0">
                <a:latin typeface="Book Antiqua" pitchFamily="18" charset="0"/>
              </a:rPr>
              <a:t>값 </a:t>
            </a:r>
            <a:r>
              <a:rPr lang="en-US" altLang="ko-KR" i="1" dirty="0" smtClean="0">
                <a:latin typeface="Book Antiqua" pitchFamily="18" charset="0"/>
              </a:rPr>
              <a:t>= P(T &lt; t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en-US" altLang="ko-KR" i="1" dirty="0" smtClean="0">
                <a:latin typeface="Book Antiqua" pitchFamily="18" charset="0"/>
              </a:rPr>
              <a:t>) </a:t>
            </a:r>
          </a:p>
          <a:p>
            <a:endParaRPr lang="en-US" altLang="ko-KR" i="1" dirty="0" smtClean="0">
              <a:latin typeface="Book Antiqua" pitchFamily="18" charset="0"/>
            </a:endParaRPr>
          </a:p>
          <a:p>
            <a:r>
              <a:rPr lang="en-US" altLang="ko-KR" i="1" dirty="0" smtClean="0">
                <a:latin typeface="Book Antiqua" pitchFamily="18" charset="0"/>
              </a:rPr>
              <a:t>p – </a:t>
            </a:r>
            <a:r>
              <a:rPr lang="ko-KR" altLang="en-US" dirty="0" smtClean="0">
                <a:latin typeface="Book Antiqua" pitchFamily="18" charset="0"/>
              </a:rPr>
              <a:t>값 </a:t>
            </a:r>
            <a:r>
              <a:rPr lang="en-US" altLang="ko-KR" dirty="0" smtClean="0">
                <a:latin typeface="Book Antiqua" pitchFamily="18" charset="0"/>
              </a:rPr>
              <a:t>&lt; </a:t>
            </a:r>
            <a:r>
              <a:rPr lang="en-US" altLang="ko-KR" i="1" dirty="0" smtClean="0">
                <a:latin typeface="Symbol" pitchFamily="18" charset="2"/>
              </a:rPr>
              <a:t>a </a:t>
            </a:r>
            <a:r>
              <a:rPr lang="ko-KR" altLang="en-US" dirty="0" smtClean="0">
                <a:latin typeface="Book Antiqua" pitchFamily="18" charset="0"/>
              </a:rPr>
              <a:t>이면 </a:t>
            </a:r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을 기각하고</a:t>
            </a:r>
            <a:r>
              <a:rPr lang="en-US" altLang="ko-KR" dirty="0" smtClean="0">
                <a:latin typeface="Book Antiqua" pitchFamily="18" charset="0"/>
              </a:rPr>
              <a:t>,</a:t>
            </a:r>
            <a:r>
              <a:rPr lang="en-US" altLang="ko-KR" i="1" dirty="0" smtClean="0">
                <a:latin typeface="Book Antiqua" pitchFamily="18" charset="0"/>
              </a:rPr>
              <a:t> p – </a:t>
            </a:r>
            <a:r>
              <a:rPr lang="ko-KR" altLang="en-US" dirty="0" smtClean="0">
                <a:latin typeface="Book Antiqua" pitchFamily="18" charset="0"/>
              </a:rPr>
              <a:t>값 </a:t>
            </a:r>
            <a:r>
              <a:rPr lang="en-US" altLang="ko-KR" dirty="0" smtClean="0">
                <a:latin typeface="Book Antiqua" pitchFamily="18" charset="0"/>
                <a:ea typeface="바탕"/>
              </a:rPr>
              <a:t>≥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Symbol" pitchFamily="18" charset="2"/>
              </a:rPr>
              <a:t>a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 </a:t>
            </a:r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/>
              <a:t>을 기각시키지 못한다</a:t>
            </a:r>
            <a:r>
              <a:rPr lang="en-US" altLang="ko-KR" dirty="0" smtClean="0"/>
              <a:t>.</a:t>
            </a:r>
            <a:endParaRPr lang="ko-KR" altLang="en-US" dirty="0" smtClean="0">
              <a:latin typeface="Book Antiqua" pitchFamily="18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85720" y="1785926"/>
            <a:ext cx="8572560" cy="3071834"/>
          </a:xfrm>
          <a:prstGeom prst="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643042" y="4917056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의 채택</a:t>
            </a:r>
            <a:endParaRPr lang="ko-KR" altLang="en-US" dirty="0">
              <a:latin typeface="Book Antiqua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29322" y="4917056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의 기각</a:t>
            </a:r>
            <a:endParaRPr lang="ko-KR" altLang="en-US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9.2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모평균의 검정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43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24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2842" y="499562"/>
            <a:ext cx="7663934" cy="230832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5]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종합 입시학원에서 수학능력시험 다음날 고교 자연계 재학생을 상대로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가채점한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 결과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 지난해 자연계 평균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239.2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점보다 평균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5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점 이상 상승할 것으로 주장하였다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이 주장에 대하여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10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명의 점수를 임의로 추출하여 조사한 결과 다음과 같은 자료를 얻었다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 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239 221 255 256 231 233 222 226 256 208</a:t>
            </a:r>
            <a:endParaRPr lang="ko-KR" altLang="en-US" dirty="0" smtClean="0">
              <a:solidFill>
                <a:schemeClr val="tx1"/>
              </a:solidFill>
              <a:latin typeface="Book Antiqua" pitchFamily="18" charset="0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(1)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기각역을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 구하여 유의수준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5%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에서 조사하라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 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(2)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p-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값을 이용하여 조사하라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0034" y="2928934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graphicFrame>
        <p:nvGraphicFramePr>
          <p:cNvPr id="20" name="Object 2"/>
          <p:cNvGraphicFramePr>
            <a:graphicFrameLocks noChangeAspect="1"/>
          </p:cNvGraphicFramePr>
          <p:nvPr/>
        </p:nvGraphicFramePr>
        <p:xfrm>
          <a:off x="742973" y="5148173"/>
          <a:ext cx="7043737" cy="582613"/>
        </p:xfrm>
        <a:graphic>
          <a:graphicData uri="http://schemas.openxmlformats.org/presentationml/2006/ole">
            <p:oleObj spid="_x0000_s944130" name="Equation" r:id="rId5" imgW="4660560" imgH="393480" progId="Equation.DSMT4">
              <p:embed/>
            </p:oleObj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500034" y="3362926"/>
            <a:ext cx="77867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  <a:ea typeface="+mn-ea"/>
              </a:rPr>
              <a:t>(1) ① </a:t>
            </a:r>
            <a:r>
              <a:rPr lang="ko-KR" altLang="en-US" dirty="0" err="1" smtClean="0">
                <a:latin typeface="Book Antiqua" pitchFamily="18" charset="0"/>
                <a:ea typeface="+mn-ea"/>
              </a:rPr>
              <a:t>귀무가설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en-US" altLang="ko-KR" i="1" dirty="0" smtClean="0">
                <a:latin typeface="Book Antiqua" pitchFamily="18" charset="0"/>
              </a:rPr>
              <a:t> </a:t>
            </a:r>
            <a:r>
              <a:rPr lang="en-US" altLang="ko-KR" dirty="0" smtClean="0">
                <a:latin typeface="Book Antiqua" pitchFamily="18" charset="0"/>
              </a:rPr>
              <a:t>: </a:t>
            </a:r>
            <a:r>
              <a:rPr lang="en-US" altLang="ko-KR" i="1" dirty="0" smtClean="0">
                <a:latin typeface="Symbol" pitchFamily="18" charset="2"/>
              </a:rPr>
              <a:t>m </a:t>
            </a:r>
            <a:r>
              <a:rPr lang="en-US" altLang="ko-KR" i="1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바탕"/>
              </a:rPr>
              <a:t>≥ 244.2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이고 대립가설 </a:t>
            </a:r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1</a:t>
            </a:r>
            <a:r>
              <a:rPr lang="en-US" altLang="ko-KR" i="1" dirty="0" smtClean="0">
                <a:latin typeface="Book Antiqua" pitchFamily="18" charset="0"/>
              </a:rPr>
              <a:t> </a:t>
            </a:r>
            <a:r>
              <a:rPr lang="en-US" altLang="ko-KR" dirty="0" smtClean="0">
                <a:latin typeface="Book Antiqua" pitchFamily="18" charset="0"/>
              </a:rPr>
              <a:t>:</a:t>
            </a:r>
            <a:r>
              <a:rPr lang="en-US" altLang="ko-KR" i="1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Symbol" pitchFamily="18" charset="2"/>
              </a:rPr>
              <a:t>m </a:t>
            </a:r>
            <a:r>
              <a:rPr lang="en-US" altLang="ko-KR" i="1" dirty="0" smtClean="0">
                <a:latin typeface="Book Antiqua" pitchFamily="18" charset="0"/>
                <a:ea typeface="바탕"/>
              </a:rPr>
              <a:t>&lt; 244.2</a:t>
            </a:r>
            <a:r>
              <a:rPr lang="ko-KR" altLang="en-US" dirty="0" smtClean="0">
                <a:latin typeface="Book Antiqua" pitchFamily="18" charset="0"/>
              </a:rPr>
              <a:t>를 설정한다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r>
              <a:rPr lang="en-US" altLang="ko-KR" dirty="0" smtClean="0">
                <a:latin typeface="Book Antiqua" pitchFamily="18" charset="0"/>
              </a:rPr>
              <a:t>② </a:t>
            </a:r>
            <a:r>
              <a:rPr lang="ko-KR" altLang="en-US" dirty="0" smtClean="0"/>
              <a:t>검정통계량과 검정통계량의 확률분포는 다음과 같다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③ </a:t>
            </a:r>
            <a:r>
              <a:rPr lang="ko-KR" altLang="en-US" dirty="0" smtClean="0"/>
              <a:t>표본으로부터 평균과 표준편차를 구한다</a:t>
            </a:r>
            <a:r>
              <a:rPr lang="en-US" altLang="ko-KR" dirty="0" smtClean="0"/>
              <a:t>.</a:t>
            </a:r>
            <a:endParaRPr lang="ko-KR" altLang="en-US" dirty="0">
              <a:latin typeface="Book Antiqua" pitchFamily="18" charset="0"/>
            </a:endParaRPr>
          </a:p>
        </p:txBody>
      </p:sp>
      <p:graphicFrame>
        <p:nvGraphicFramePr>
          <p:cNvPr id="944131" name="Object 3"/>
          <p:cNvGraphicFramePr>
            <a:graphicFrameLocks noChangeAspect="1"/>
          </p:cNvGraphicFramePr>
          <p:nvPr/>
        </p:nvGraphicFramePr>
        <p:xfrm>
          <a:off x="3422650" y="4067175"/>
          <a:ext cx="1766888" cy="608013"/>
        </p:xfrm>
        <a:graphic>
          <a:graphicData uri="http://schemas.openxmlformats.org/presentationml/2006/ole">
            <p:oleObj spid="_x0000_s944131" name="Equation" r:id="rId6" imgW="1307880" imgH="457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9.2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모평균의 검정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44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322573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graphicFrame>
        <p:nvGraphicFramePr>
          <p:cNvPr id="518170" name="Object 26"/>
          <p:cNvGraphicFramePr>
            <a:graphicFrameLocks noChangeAspect="1"/>
          </p:cNvGraphicFramePr>
          <p:nvPr/>
        </p:nvGraphicFramePr>
        <p:xfrm>
          <a:off x="3287714" y="1561338"/>
          <a:ext cx="2427294" cy="592211"/>
        </p:xfrm>
        <a:graphic>
          <a:graphicData uri="http://schemas.openxmlformats.org/presentationml/2006/ole">
            <p:oleObj spid="_x0000_s945154" name="Equation" r:id="rId4" imgW="1739880" imgH="431640" progId="Equation.DSMT4">
              <p:embed/>
            </p:oleObj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00034" y="571480"/>
            <a:ext cx="82868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④ 주어진 유의수준 </a:t>
            </a:r>
            <a:r>
              <a:rPr lang="en-US" altLang="ko-KR" i="1" dirty="0" smtClean="0">
                <a:latin typeface="Symbol" pitchFamily="18" charset="2"/>
              </a:rPr>
              <a:t>a</a:t>
            </a:r>
            <a:r>
              <a:rPr lang="en-US" altLang="ko-KR" i="1" dirty="0" smtClean="0">
                <a:latin typeface="Book Antiqua" pitchFamily="18" charset="0"/>
              </a:rPr>
              <a:t> = 0.05</a:t>
            </a:r>
            <a:r>
              <a:rPr lang="ko-KR" altLang="en-US" dirty="0" smtClean="0">
                <a:latin typeface="Book Antiqua" pitchFamily="18" charset="0"/>
              </a:rPr>
              <a:t>에 대한 하단측검정의 </a:t>
            </a:r>
            <a:r>
              <a:rPr lang="ko-KR" altLang="en-US" dirty="0" err="1" smtClean="0">
                <a:latin typeface="Book Antiqua" pitchFamily="18" charset="0"/>
              </a:rPr>
              <a:t>기각역은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T &lt; -t</a:t>
            </a:r>
            <a:r>
              <a:rPr lang="en-US" altLang="ko-KR" i="1" baseline="-25000" dirty="0" smtClean="0">
                <a:latin typeface="Book Antiqua" pitchFamily="18" charset="0"/>
              </a:rPr>
              <a:t>0.05</a:t>
            </a:r>
            <a:r>
              <a:rPr lang="en-US" altLang="ko-KR" i="1" dirty="0" smtClean="0">
                <a:latin typeface="Book Antiqua" pitchFamily="18" charset="0"/>
              </a:rPr>
              <a:t>(9) = - 1.833</a:t>
            </a:r>
            <a:r>
              <a:rPr lang="ko-KR" altLang="en-US" dirty="0" smtClean="0">
                <a:latin typeface="Book Antiqua" pitchFamily="18" charset="0"/>
              </a:rPr>
              <a:t>이다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r>
              <a:rPr lang="en-US" altLang="ko-KR" dirty="0" smtClean="0">
                <a:latin typeface="Book Antiqua" pitchFamily="18" charset="0"/>
              </a:rPr>
              <a:t>⑤ </a:t>
            </a:r>
            <a:r>
              <a:rPr lang="ko-KR" altLang="en-US" dirty="0" smtClean="0">
                <a:latin typeface="Book Antiqua" pitchFamily="18" charset="0"/>
              </a:rPr>
              <a:t>검정통계량의 </a:t>
            </a:r>
            <a:r>
              <a:rPr lang="ko-KR" altLang="en-US" dirty="0" err="1" smtClean="0">
                <a:latin typeface="Book Antiqua" pitchFamily="18" charset="0"/>
              </a:rPr>
              <a:t>관찰값은</a:t>
            </a:r>
            <a:r>
              <a:rPr lang="ko-KR" altLang="en-US" dirty="0" smtClean="0">
                <a:latin typeface="Book Antiqua" pitchFamily="18" charset="0"/>
              </a:rPr>
              <a:t> 다음과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endParaRPr lang="en-US" altLang="ko-KR" dirty="0" smtClean="0">
              <a:latin typeface="Book Antiqua" pitchFamily="18" charset="0"/>
            </a:endParaRPr>
          </a:p>
          <a:p>
            <a:endParaRPr lang="en-US" altLang="ko-KR" dirty="0" smtClean="0">
              <a:latin typeface="Book Antiqua" pitchFamily="18" charset="0"/>
            </a:endParaRPr>
          </a:p>
          <a:p>
            <a:endParaRPr lang="en-US" altLang="ko-KR" dirty="0" smtClean="0">
              <a:latin typeface="Book Antiqua" pitchFamily="18" charset="0"/>
            </a:endParaRPr>
          </a:p>
          <a:p>
            <a:r>
              <a:rPr lang="en-US" altLang="ko-KR" dirty="0" smtClean="0">
                <a:latin typeface="Book Antiqua" pitchFamily="18" charset="0"/>
              </a:rPr>
              <a:t>⑥ </a:t>
            </a:r>
            <a:r>
              <a:rPr lang="ko-KR" altLang="en-US" dirty="0" smtClean="0">
                <a:latin typeface="Book Antiqua" pitchFamily="18" charset="0"/>
              </a:rPr>
              <a:t>검정통계량의 </a:t>
            </a:r>
            <a:r>
              <a:rPr lang="ko-KR" altLang="en-US" dirty="0" err="1" smtClean="0">
                <a:latin typeface="Book Antiqua" pitchFamily="18" charset="0"/>
              </a:rPr>
              <a:t>관찰값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t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en-US" altLang="ko-KR" i="1" dirty="0" smtClean="0">
                <a:latin typeface="Book Antiqua" pitchFamily="18" charset="0"/>
              </a:rPr>
              <a:t> = - 1.805</a:t>
            </a:r>
            <a:r>
              <a:rPr lang="ko-KR" altLang="en-US" dirty="0" smtClean="0">
                <a:latin typeface="Book Antiqua" pitchFamily="18" charset="0"/>
              </a:rPr>
              <a:t>는 기각역 안에 들어가지 않으므로 </a:t>
            </a:r>
            <a:r>
              <a:rPr lang="ko-KR" altLang="en-US" dirty="0" err="1" smtClean="0">
                <a:latin typeface="Book Antiqua" pitchFamily="18" charset="0"/>
              </a:rPr>
              <a:t>귀무가설을</a:t>
            </a:r>
            <a:r>
              <a:rPr lang="ko-KR" altLang="en-US" dirty="0" smtClean="0">
                <a:latin typeface="Book Antiqua" pitchFamily="18" charset="0"/>
              </a:rPr>
              <a:t> 기각할 수 없다</a:t>
            </a:r>
            <a:r>
              <a:rPr lang="en-US" altLang="ko-KR" dirty="0" smtClean="0">
                <a:latin typeface="Book Antiqua" pitchFamily="18" charset="0"/>
              </a:rPr>
              <a:t>. </a:t>
            </a:r>
            <a:r>
              <a:rPr lang="ko-KR" altLang="en-US" dirty="0" smtClean="0">
                <a:latin typeface="Book Antiqua" pitchFamily="18" charset="0"/>
              </a:rPr>
              <a:t>따라서 유의수준 </a:t>
            </a:r>
            <a:r>
              <a:rPr lang="en-US" altLang="ko-KR" dirty="0" smtClean="0">
                <a:latin typeface="Book Antiqua" pitchFamily="18" charset="0"/>
              </a:rPr>
              <a:t>5%</a:t>
            </a:r>
            <a:r>
              <a:rPr lang="ko-KR" altLang="en-US" dirty="0" smtClean="0">
                <a:latin typeface="Book Antiqua" pitchFamily="18" charset="0"/>
              </a:rPr>
              <a:t>에서 자연계 평균 </a:t>
            </a:r>
            <a:r>
              <a:rPr lang="en-US" altLang="ko-KR" dirty="0" smtClean="0">
                <a:latin typeface="Book Antiqua" pitchFamily="18" charset="0"/>
              </a:rPr>
              <a:t>239.2</a:t>
            </a:r>
            <a:r>
              <a:rPr lang="ko-KR" altLang="en-US" dirty="0" smtClean="0">
                <a:latin typeface="Book Antiqua" pitchFamily="18" charset="0"/>
              </a:rPr>
              <a:t>점보다 평균 </a:t>
            </a:r>
            <a:r>
              <a:rPr lang="en-US" altLang="ko-KR" dirty="0" smtClean="0">
                <a:latin typeface="Book Antiqua" pitchFamily="18" charset="0"/>
              </a:rPr>
              <a:t>5</a:t>
            </a:r>
            <a:r>
              <a:rPr lang="ko-KR" altLang="en-US" dirty="0" smtClean="0">
                <a:latin typeface="Book Antiqua" pitchFamily="18" charset="0"/>
              </a:rPr>
              <a:t>점 이상 상승한다는 주장은 타당하다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endParaRPr lang="en-US" altLang="ko-KR" dirty="0" smtClean="0">
              <a:latin typeface="Book Antiqua" pitchFamily="18" charset="0"/>
            </a:endParaRPr>
          </a:p>
          <a:p>
            <a:r>
              <a:rPr lang="en-US" altLang="ko-KR" dirty="0" smtClean="0">
                <a:latin typeface="Book Antiqua" pitchFamily="18" charset="0"/>
              </a:rPr>
              <a:t>(2) </a:t>
            </a:r>
            <a:r>
              <a:rPr lang="ko-KR" altLang="en-US" dirty="0" smtClean="0">
                <a:latin typeface="Book Antiqua" pitchFamily="18" charset="0"/>
              </a:rPr>
              <a:t>검정통계량의 </a:t>
            </a:r>
            <a:r>
              <a:rPr lang="ko-KR" altLang="en-US" dirty="0" err="1" smtClean="0">
                <a:latin typeface="Book Antiqua" pitchFamily="18" charset="0"/>
              </a:rPr>
              <a:t>관찰값이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t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en-US" altLang="ko-KR" i="1" dirty="0" smtClean="0">
                <a:latin typeface="Book Antiqua" pitchFamily="18" charset="0"/>
              </a:rPr>
              <a:t> = - 1.805</a:t>
            </a:r>
            <a:r>
              <a:rPr lang="ko-KR" altLang="en-US" dirty="0" smtClean="0">
                <a:latin typeface="Book Antiqua" pitchFamily="18" charset="0"/>
              </a:rPr>
              <a:t>이고 </a:t>
            </a:r>
            <a:r>
              <a:rPr lang="en-US" altLang="ko-KR" i="1" dirty="0" smtClean="0">
                <a:latin typeface="Book Antiqua" pitchFamily="18" charset="0"/>
              </a:rPr>
              <a:t>p</a:t>
            </a:r>
            <a:r>
              <a:rPr lang="en-US" altLang="ko-KR" dirty="0" smtClean="0">
                <a:latin typeface="Book Antiqua" pitchFamily="18" charset="0"/>
              </a:rPr>
              <a:t>-</a:t>
            </a:r>
            <a:r>
              <a:rPr lang="ko-KR" altLang="en-US" dirty="0" smtClean="0">
                <a:latin typeface="Book Antiqua" pitchFamily="18" charset="0"/>
              </a:rPr>
              <a:t>값 </a:t>
            </a:r>
            <a:r>
              <a:rPr lang="en-US" altLang="ko-KR" i="1" dirty="0" smtClean="0">
                <a:latin typeface="Book Antiqua" pitchFamily="18" charset="0"/>
              </a:rPr>
              <a:t>= P(T &lt; - 1.805) = P(T &gt; 1.805)</a:t>
            </a:r>
            <a:r>
              <a:rPr lang="ko-KR" altLang="en-US" dirty="0" smtClean="0">
                <a:latin typeface="Book Antiqua" pitchFamily="18" charset="0"/>
              </a:rPr>
              <a:t>이다</a:t>
            </a:r>
            <a:r>
              <a:rPr lang="en-US" altLang="ko-KR" dirty="0" smtClean="0">
                <a:latin typeface="Book Antiqua" pitchFamily="18" charset="0"/>
              </a:rPr>
              <a:t>. </a:t>
            </a:r>
            <a:r>
              <a:rPr lang="ko-KR" altLang="en-US" dirty="0" smtClean="0">
                <a:latin typeface="Book Antiqua" pitchFamily="18" charset="0"/>
              </a:rPr>
              <a:t>한편 자유도 </a:t>
            </a:r>
            <a:r>
              <a:rPr lang="en-US" altLang="ko-KR" dirty="0" smtClean="0">
                <a:latin typeface="Book Antiqua" pitchFamily="18" charset="0"/>
              </a:rPr>
              <a:t>9</a:t>
            </a:r>
            <a:r>
              <a:rPr lang="ko-KR" altLang="en-US" dirty="0" smtClean="0">
                <a:latin typeface="Book Antiqua" pitchFamily="18" charset="0"/>
              </a:rPr>
              <a:t>인 </a:t>
            </a:r>
            <a:r>
              <a:rPr lang="en-US" altLang="ko-KR" i="1" dirty="0" smtClean="0">
                <a:latin typeface="Book Antiqua" pitchFamily="18" charset="0"/>
              </a:rPr>
              <a:t>t-</a:t>
            </a:r>
            <a:r>
              <a:rPr lang="ko-KR" altLang="en-US" dirty="0" smtClean="0">
                <a:latin typeface="Book Antiqua" pitchFamily="18" charset="0"/>
              </a:rPr>
              <a:t>분포에서 </a:t>
            </a:r>
            <a:r>
              <a:rPr lang="en-US" altLang="ko-KR" i="1" dirty="0" smtClean="0">
                <a:latin typeface="Book Antiqua" pitchFamily="18" charset="0"/>
              </a:rPr>
              <a:t>t</a:t>
            </a:r>
            <a:r>
              <a:rPr lang="en-US" altLang="ko-KR" i="1" baseline="-25000" dirty="0" smtClean="0">
                <a:latin typeface="Book Antiqua" pitchFamily="18" charset="0"/>
              </a:rPr>
              <a:t>0.1</a:t>
            </a:r>
            <a:r>
              <a:rPr lang="en-US" altLang="ko-KR" i="1" dirty="0" smtClean="0">
                <a:latin typeface="Book Antiqua" pitchFamily="18" charset="0"/>
              </a:rPr>
              <a:t>(9) = 1.383, t</a:t>
            </a:r>
            <a:r>
              <a:rPr lang="en-US" altLang="ko-KR" i="1" baseline="-25000" dirty="0" smtClean="0">
                <a:latin typeface="Book Antiqua" pitchFamily="18" charset="0"/>
              </a:rPr>
              <a:t>0.05</a:t>
            </a:r>
            <a:r>
              <a:rPr lang="en-US" altLang="ko-KR" i="1" dirty="0" smtClean="0">
                <a:latin typeface="Book Antiqua" pitchFamily="18" charset="0"/>
              </a:rPr>
              <a:t>(9) = 1.833</a:t>
            </a:r>
            <a:r>
              <a:rPr lang="ko-KR" altLang="en-US" dirty="0" smtClean="0">
                <a:latin typeface="Book Antiqua" pitchFamily="18" charset="0"/>
              </a:rPr>
              <a:t>이다</a:t>
            </a:r>
            <a:r>
              <a:rPr lang="en-US" altLang="ko-KR" dirty="0" smtClean="0">
                <a:latin typeface="Book Antiqua" pitchFamily="18" charset="0"/>
              </a:rPr>
              <a:t>. </a:t>
            </a:r>
            <a:r>
              <a:rPr lang="ko-KR" altLang="en-US" dirty="0" smtClean="0">
                <a:latin typeface="Book Antiqua" pitchFamily="18" charset="0"/>
              </a:rPr>
              <a:t>따라서 </a:t>
            </a:r>
            <a:r>
              <a:rPr lang="en-US" altLang="ko-KR" i="1" dirty="0" smtClean="0">
                <a:latin typeface="Book Antiqua" pitchFamily="18" charset="0"/>
              </a:rPr>
              <a:t>p-</a:t>
            </a:r>
            <a:r>
              <a:rPr lang="ko-KR" altLang="en-US" dirty="0" smtClean="0">
                <a:latin typeface="Book Antiqua" pitchFamily="18" charset="0"/>
              </a:rPr>
              <a:t>값 </a:t>
            </a:r>
            <a:r>
              <a:rPr lang="en-US" altLang="ko-KR" i="1" dirty="0" smtClean="0">
                <a:latin typeface="Book Antiqua" pitchFamily="18" charset="0"/>
              </a:rPr>
              <a:t>&gt; 0.05</a:t>
            </a:r>
            <a:r>
              <a:rPr lang="ko-KR" altLang="en-US" dirty="0" smtClean="0">
                <a:latin typeface="Book Antiqua" pitchFamily="18" charset="0"/>
              </a:rPr>
              <a:t>이고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err="1" smtClean="0">
                <a:latin typeface="Book Antiqua" pitchFamily="18" charset="0"/>
              </a:rPr>
              <a:t>귀무가설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을 기각할 수 없다</a:t>
            </a:r>
            <a:r>
              <a:rPr lang="en-US" altLang="ko-KR" dirty="0" smtClean="0">
                <a:latin typeface="Book Antiqua" pitchFamily="18" charset="0"/>
              </a:rPr>
              <a:t>. </a:t>
            </a:r>
            <a:r>
              <a:rPr lang="ko-KR" altLang="en-US" dirty="0" smtClean="0">
                <a:latin typeface="Book Antiqua" pitchFamily="18" charset="0"/>
              </a:rPr>
              <a:t>즉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smtClean="0">
                <a:latin typeface="Book Antiqua" pitchFamily="18" charset="0"/>
              </a:rPr>
              <a:t>유의수준 </a:t>
            </a:r>
            <a:r>
              <a:rPr lang="en-US" altLang="ko-KR" dirty="0" smtClean="0">
                <a:latin typeface="Book Antiqua" pitchFamily="18" charset="0"/>
              </a:rPr>
              <a:t>5%</a:t>
            </a:r>
            <a:r>
              <a:rPr lang="ko-KR" altLang="en-US" dirty="0" smtClean="0">
                <a:latin typeface="Book Antiqua" pitchFamily="18" charset="0"/>
              </a:rPr>
              <a:t>에서 자연계 평균 </a:t>
            </a:r>
            <a:r>
              <a:rPr lang="en-US" altLang="ko-KR" dirty="0" smtClean="0">
                <a:latin typeface="Book Antiqua" pitchFamily="18" charset="0"/>
              </a:rPr>
              <a:t>239.2</a:t>
            </a:r>
            <a:r>
              <a:rPr lang="ko-KR" altLang="en-US" dirty="0" smtClean="0">
                <a:latin typeface="Book Antiqua" pitchFamily="18" charset="0"/>
              </a:rPr>
              <a:t>점보다 평균 </a:t>
            </a:r>
            <a:r>
              <a:rPr lang="en-US" altLang="ko-KR" dirty="0" smtClean="0">
                <a:latin typeface="Book Antiqua" pitchFamily="18" charset="0"/>
              </a:rPr>
              <a:t>5</a:t>
            </a:r>
            <a:r>
              <a:rPr lang="ko-KR" altLang="en-US" dirty="0" smtClean="0">
                <a:latin typeface="Book Antiqua" pitchFamily="18" charset="0"/>
              </a:rPr>
              <a:t>점 이상 상승한다는 주장은 타당하다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en-US" altLang="ko-KR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9.2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모평균의 검정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45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0034" y="1154060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Book Antiqua" pitchFamily="18" charset="0"/>
              </a:rPr>
              <a:t>귀무가설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en-US" altLang="ko-KR" i="1" dirty="0" smtClean="0">
                <a:latin typeface="Book Antiqua" pitchFamily="18" charset="0"/>
              </a:rPr>
              <a:t> </a:t>
            </a:r>
            <a:r>
              <a:rPr lang="en-US" altLang="ko-KR" dirty="0" smtClean="0">
                <a:latin typeface="Book Antiqua" pitchFamily="18" charset="0"/>
              </a:rPr>
              <a:t>:</a:t>
            </a:r>
            <a:r>
              <a:rPr lang="en-US" altLang="ko-KR" i="1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Symbol" pitchFamily="18" charset="2"/>
              </a:rPr>
              <a:t>m </a:t>
            </a:r>
            <a:r>
              <a:rPr lang="en-US" altLang="ko-KR" i="1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≤ </a:t>
            </a:r>
            <a:r>
              <a:rPr lang="en-US" altLang="ko-KR" i="1" dirty="0" smtClean="0">
                <a:latin typeface="Symbol" pitchFamily="18" charset="2"/>
              </a:rPr>
              <a:t>m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에 대하여 대립가설 </a:t>
            </a:r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1</a:t>
            </a:r>
            <a:r>
              <a:rPr lang="en-US" altLang="ko-KR" i="1" dirty="0" smtClean="0">
                <a:latin typeface="Book Antiqua" pitchFamily="18" charset="0"/>
              </a:rPr>
              <a:t> </a:t>
            </a:r>
            <a:r>
              <a:rPr lang="en-US" altLang="ko-KR" dirty="0" smtClean="0">
                <a:latin typeface="Book Antiqua" pitchFamily="18" charset="0"/>
              </a:rPr>
              <a:t>:</a:t>
            </a:r>
            <a:r>
              <a:rPr lang="en-US" altLang="ko-KR" i="1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Symbol" pitchFamily="18" charset="2"/>
              </a:rPr>
              <a:t>m </a:t>
            </a:r>
            <a:r>
              <a:rPr lang="en-US" altLang="ko-KR" dirty="0" smtClean="0">
                <a:latin typeface="Book Antiqua" pitchFamily="18" charset="0"/>
                <a:ea typeface="바탕"/>
              </a:rPr>
              <a:t>&gt;</a:t>
            </a:r>
            <a:r>
              <a:rPr lang="en-US" altLang="ko-KR" i="1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Symbol" pitchFamily="18" charset="2"/>
              </a:rPr>
              <a:t>m</a:t>
            </a:r>
            <a:r>
              <a:rPr lang="en-US" altLang="ko-KR" i="1" baseline="-25000" dirty="0" smtClean="0">
                <a:latin typeface="Book Antiqua" pitchFamily="18" charset="0"/>
              </a:rPr>
              <a:t>0 </a:t>
            </a:r>
            <a:r>
              <a:rPr lang="ko-KR" altLang="en-US" dirty="0" smtClean="0">
                <a:latin typeface="Book Antiqua" pitchFamily="18" charset="0"/>
              </a:rPr>
              <a:t>으로 구성되는 검정 방법</a:t>
            </a:r>
            <a:endParaRPr lang="ko-KR" altLang="en-US" dirty="0">
              <a:latin typeface="Book Antiqua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4348" y="561206"/>
            <a:ext cx="2571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Book Antiqua" pitchFamily="18" charset="0"/>
              </a:rPr>
              <a:t>(C) </a:t>
            </a:r>
            <a:r>
              <a:rPr lang="ko-KR" altLang="en-US" sz="2400" dirty="0" err="1" smtClean="0">
                <a:latin typeface="Book Antiqua" pitchFamily="18" charset="0"/>
              </a:rPr>
              <a:t>상단측검정</a:t>
            </a:r>
            <a:endParaRPr lang="ko-KR" altLang="en-US" sz="2400" dirty="0">
              <a:latin typeface="Book Antiqua" pitchFamily="18" charset="0"/>
            </a:endParaRPr>
          </a:p>
        </p:txBody>
      </p:sp>
      <p:graphicFrame>
        <p:nvGraphicFramePr>
          <p:cNvPr id="19" name="Object 2"/>
          <p:cNvGraphicFramePr>
            <a:graphicFrameLocks noChangeAspect="1"/>
          </p:cNvGraphicFramePr>
          <p:nvPr/>
        </p:nvGraphicFramePr>
        <p:xfrm>
          <a:off x="2046288" y="3646488"/>
          <a:ext cx="4957762" cy="684212"/>
        </p:xfrm>
        <a:graphic>
          <a:graphicData uri="http://schemas.openxmlformats.org/presentationml/2006/ole">
            <p:oleObj spid="_x0000_s946178" name="Equation" r:id="rId4" imgW="3441600" imgH="482400" progId="Equation.DSMT4">
              <p:embed/>
            </p:oleObj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00034" y="2960558"/>
            <a:ext cx="82153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Book Antiqua" pitchFamily="18" charset="0"/>
              </a:rPr>
              <a:t>귀무가설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en-US" altLang="ko-KR" i="1" dirty="0" smtClean="0">
                <a:latin typeface="Book Antiqua" pitchFamily="18" charset="0"/>
              </a:rPr>
              <a:t> : </a:t>
            </a:r>
            <a:r>
              <a:rPr lang="en-US" altLang="ko-KR" i="1" dirty="0" smtClean="0">
                <a:latin typeface="Symbol" pitchFamily="18" charset="2"/>
              </a:rPr>
              <a:t>m  </a:t>
            </a:r>
            <a:r>
              <a:rPr lang="en-US" altLang="ko-KR" i="1" dirty="0" smtClean="0">
                <a:latin typeface="Book Antiqua" pitchFamily="18" charset="0"/>
              </a:rPr>
              <a:t>≤ </a:t>
            </a:r>
            <a:r>
              <a:rPr lang="en-US" altLang="ko-KR" i="1" dirty="0" smtClean="0">
                <a:latin typeface="Symbol" pitchFamily="18" charset="2"/>
              </a:rPr>
              <a:t>m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이 참이라는 가정 아래서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을 기각시킬 확률이 유의수준</a:t>
            </a:r>
            <a:r>
              <a:rPr lang="en-US" altLang="ko-KR" i="1" dirty="0" smtClean="0">
                <a:latin typeface="Symbol" pitchFamily="18" charset="2"/>
              </a:rPr>
              <a:t> a </a:t>
            </a:r>
            <a:r>
              <a:rPr lang="ko-KR" altLang="en-US" dirty="0" smtClean="0">
                <a:latin typeface="Book Antiqua" pitchFamily="18" charset="0"/>
              </a:rPr>
              <a:t>이므로 상단측검정의 기각역은 다음과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endParaRPr lang="en-US" altLang="ko-KR" dirty="0" smtClean="0">
              <a:latin typeface="Book Antiqua" pitchFamily="18" charset="0"/>
            </a:endParaRPr>
          </a:p>
          <a:p>
            <a:endParaRPr lang="en-US" altLang="ko-KR" dirty="0" smtClean="0">
              <a:latin typeface="Book Antiqua" pitchFamily="18" charset="0"/>
            </a:endParaRPr>
          </a:p>
          <a:p>
            <a:endParaRPr lang="en-US" altLang="ko-KR" dirty="0" smtClean="0">
              <a:latin typeface="Book Antiqua" pitchFamily="18" charset="0"/>
            </a:endParaRPr>
          </a:p>
          <a:p>
            <a:r>
              <a:rPr lang="ko-KR" altLang="en-US" dirty="0" smtClean="0">
                <a:latin typeface="Book Antiqua" pitchFamily="18" charset="0"/>
              </a:rPr>
              <a:t>검정통계량의 </a:t>
            </a:r>
            <a:r>
              <a:rPr lang="ko-KR" altLang="en-US" dirty="0" err="1" smtClean="0">
                <a:latin typeface="Book Antiqua" pitchFamily="18" charset="0"/>
              </a:rPr>
              <a:t>관찰값</a:t>
            </a:r>
            <a:r>
              <a:rPr lang="ko-KR" altLang="en-US" dirty="0" smtClean="0">
                <a:latin typeface="Book Antiqua" pitchFamily="18" charset="0"/>
              </a:rPr>
              <a:t>     을 표준화한 값 </a:t>
            </a:r>
            <a:r>
              <a:rPr lang="en-US" altLang="ko-KR" i="1" dirty="0" smtClean="0">
                <a:latin typeface="Book Antiqua" pitchFamily="18" charset="0"/>
              </a:rPr>
              <a:t>t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이 다음 범위에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있으면 </a:t>
            </a:r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을 기각한다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 smtClean="0">
              <a:latin typeface="Book Antiqua" pitchFamily="18" charset="0"/>
            </a:endParaRPr>
          </a:p>
        </p:txBody>
      </p:sp>
      <p:sp>
        <p:nvSpPr>
          <p:cNvPr id="21" name="Rectangle 116"/>
          <p:cNvSpPr>
            <a:spLocks noChangeArrowheads="1"/>
          </p:cNvSpPr>
          <p:nvPr/>
        </p:nvSpPr>
        <p:spPr bwMode="auto">
          <a:xfrm>
            <a:off x="3378102" y="5002213"/>
            <a:ext cx="2286016" cy="641365"/>
          </a:xfrm>
          <a:prstGeom prst="rect">
            <a:avLst/>
          </a:prstGeom>
          <a:solidFill>
            <a:srgbClr val="63C7F9"/>
          </a:solidFill>
          <a:ln w="28575" cap="sq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Book Antiqua" pitchFamily="18" charset="0"/>
            </a:endParaRPr>
          </a:p>
        </p:txBody>
      </p:sp>
      <p:graphicFrame>
        <p:nvGraphicFramePr>
          <p:cNvPr id="23" name="Object 5"/>
          <p:cNvGraphicFramePr>
            <a:graphicFrameLocks noChangeAspect="1"/>
          </p:cNvGraphicFramePr>
          <p:nvPr/>
        </p:nvGraphicFramePr>
        <p:xfrm>
          <a:off x="4373390" y="5176838"/>
          <a:ext cx="1168400" cy="322262"/>
        </p:xfrm>
        <a:graphic>
          <a:graphicData uri="http://schemas.openxmlformats.org/presentationml/2006/ole">
            <p:oleObj spid="_x0000_s946179" name="Equation" r:id="rId5" imgW="812520" imgH="228600" progId="Equation.DSMT4">
              <p:embed/>
            </p:oleObj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3408924" y="5131370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기각역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: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25" name="Object 5"/>
          <p:cNvGraphicFramePr>
            <a:graphicFrameLocks noChangeAspect="1"/>
          </p:cNvGraphicFramePr>
          <p:nvPr/>
        </p:nvGraphicFramePr>
        <p:xfrm>
          <a:off x="2735160" y="4350329"/>
          <a:ext cx="271462" cy="344487"/>
        </p:xfrm>
        <a:graphic>
          <a:graphicData uri="http://schemas.openxmlformats.org/presentationml/2006/ole">
            <p:oleObj spid="_x0000_s946180" name="Equation" r:id="rId6" imgW="177480" imgH="228600" progId="Equation.DSMT4">
              <p:embed/>
            </p:oleObj>
          </a:graphicData>
        </a:graphic>
      </p:graphicFrame>
      <p:grpSp>
        <p:nvGrpSpPr>
          <p:cNvPr id="2" name="그룹 25"/>
          <p:cNvGrpSpPr/>
          <p:nvPr/>
        </p:nvGrpSpPr>
        <p:grpSpPr>
          <a:xfrm>
            <a:off x="2153382" y="1857364"/>
            <a:ext cx="4776072" cy="714380"/>
            <a:chOff x="857224" y="571480"/>
            <a:chExt cx="4776072" cy="714380"/>
          </a:xfrm>
        </p:grpSpPr>
        <p:sp>
          <p:nvSpPr>
            <p:cNvPr id="27" name="직사각형 26"/>
            <p:cNvSpPr/>
            <p:nvPr/>
          </p:nvSpPr>
          <p:spPr>
            <a:xfrm>
              <a:off x="857224" y="571480"/>
              <a:ext cx="4776072" cy="714380"/>
            </a:xfrm>
            <a:prstGeom prst="rect">
              <a:avLst/>
            </a:prstGeom>
            <a:solidFill>
              <a:srgbClr val="63C7F9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28" name="Object 4"/>
            <p:cNvGraphicFramePr>
              <a:graphicFrameLocks noChangeAspect="1"/>
            </p:cNvGraphicFramePr>
            <p:nvPr/>
          </p:nvGraphicFramePr>
          <p:xfrm>
            <a:off x="3617155" y="609591"/>
            <a:ext cx="1887537" cy="641350"/>
          </p:xfrm>
          <a:graphic>
            <a:graphicData uri="http://schemas.openxmlformats.org/presentationml/2006/ole">
              <p:oleObj spid="_x0000_s946181" name="Equation" r:id="rId7" imgW="1320480" imgH="457200" progId="Equation.DSMT4">
                <p:embed/>
              </p:oleObj>
            </a:graphicData>
          </a:graphic>
        </p:graphicFrame>
        <p:sp>
          <p:nvSpPr>
            <p:cNvPr id="29" name="TextBox 28"/>
            <p:cNvSpPr txBox="1"/>
            <p:nvPr/>
          </p:nvSpPr>
          <p:spPr>
            <a:xfrm>
              <a:off x="969278" y="702214"/>
              <a:ext cx="2857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solidFill>
                    <a:srgbClr val="FF0000"/>
                  </a:solidFill>
                </a:rPr>
                <a:t>검정통계량과 확률분포 </a:t>
              </a:r>
              <a:r>
                <a:rPr lang="en-US" altLang="ko-KR" b="1" dirty="0" smtClean="0">
                  <a:solidFill>
                    <a:srgbClr val="FF0000"/>
                  </a:solidFill>
                </a:rPr>
                <a:t>: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2088" y="571480"/>
            <a:ext cx="3959912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523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571480"/>
            <a:ext cx="3929090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9.2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모평균의 검정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46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29295" y="571480"/>
            <a:ext cx="7858180" cy="3143272"/>
          </a:xfrm>
          <a:prstGeom prst="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85918" y="3774048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의 채택</a:t>
            </a:r>
            <a:endParaRPr lang="ko-KR" altLang="en-US" dirty="0">
              <a:latin typeface="Book Antiqua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86446" y="3774048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의 기각</a:t>
            </a:r>
            <a:endParaRPr lang="ko-KR" altLang="en-US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3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7500" y="1781194"/>
            <a:ext cx="4258827" cy="3076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533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26240" y="1779696"/>
            <a:ext cx="4252588" cy="3078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1980" name="AutoShape 76" descr="PICF"/>
          <p:cNvSpPr>
            <a:spLocks noChangeAspect="1" noChangeArrowheads="1"/>
          </p:cNvSpPr>
          <p:nvPr/>
        </p:nvSpPr>
        <p:spPr bwMode="auto">
          <a:xfrm>
            <a:off x="0" y="1314450"/>
            <a:ext cx="123825" cy="133350"/>
          </a:xfrm>
          <a:prstGeom prst="rect">
            <a:avLst/>
          </a:prstGeom>
          <a:noFill/>
        </p:spPr>
        <p:txBody>
          <a:bodyPr/>
          <a:lstStyle/>
          <a:p>
            <a:endParaRPr lang="ko-KR" altLang="en-US"/>
          </a:p>
        </p:txBody>
      </p:sp>
      <p:sp>
        <p:nvSpPr>
          <p:cNvPr id="233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9.2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모평균의 검정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232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47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234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5" name="TextBox 234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0034" y="571480"/>
            <a:ext cx="8001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 smtClean="0">
                <a:latin typeface="Book Antiqua" pitchFamily="18" charset="0"/>
              </a:rPr>
              <a:t>p – </a:t>
            </a:r>
            <a:r>
              <a:rPr lang="ko-KR" altLang="en-US" dirty="0" smtClean="0">
                <a:latin typeface="Book Antiqua" pitchFamily="18" charset="0"/>
              </a:rPr>
              <a:t>값 </a:t>
            </a:r>
            <a:r>
              <a:rPr lang="en-US" altLang="ko-KR" i="1" dirty="0" smtClean="0">
                <a:latin typeface="Book Antiqua" pitchFamily="18" charset="0"/>
              </a:rPr>
              <a:t>= P(T &gt; t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en-US" altLang="ko-KR" i="1" dirty="0" smtClean="0">
                <a:latin typeface="Book Antiqua" pitchFamily="18" charset="0"/>
              </a:rPr>
              <a:t>) </a:t>
            </a:r>
          </a:p>
          <a:p>
            <a:endParaRPr lang="en-US" altLang="ko-KR" i="1" dirty="0" smtClean="0">
              <a:latin typeface="Book Antiqua" pitchFamily="18" charset="0"/>
            </a:endParaRPr>
          </a:p>
          <a:p>
            <a:r>
              <a:rPr lang="en-US" altLang="ko-KR" i="1" dirty="0" smtClean="0">
                <a:latin typeface="Book Antiqua" pitchFamily="18" charset="0"/>
              </a:rPr>
              <a:t>p – </a:t>
            </a:r>
            <a:r>
              <a:rPr lang="ko-KR" altLang="en-US" dirty="0" smtClean="0">
                <a:latin typeface="Book Antiqua" pitchFamily="18" charset="0"/>
              </a:rPr>
              <a:t>값 </a:t>
            </a:r>
            <a:r>
              <a:rPr lang="en-US" altLang="ko-KR" dirty="0" smtClean="0">
                <a:latin typeface="Book Antiqua" pitchFamily="18" charset="0"/>
              </a:rPr>
              <a:t>&lt; </a:t>
            </a:r>
            <a:r>
              <a:rPr lang="en-US" altLang="ko-KR" i="1" dirty="0" smtClean="0">
                <a:latin typeface="Symbol" pitchFamily="18" charset="2"/>
              </a:rPr>
              <a:t>a </a:t>
            </a:r>
            <a:r>
              <a:rPr lang="ko-KR" altLang="en-US" dirty="0" smtClean="0">
                <a:latin typeface="Book Antiqua" pitchFamily="18" charset="0"/>
              </a:rPr>
              <a:t>이면 </a:t>
            </a:r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을 기각하고</a:t>
            </a:r>
            <a:r>
              <a:rPr lang="en-US" altLang="ko-KR" dirty="0" smtClean="0">
                <a:latin typeface="Book Antiqua" pitchFamily="18" charset="0"/>
              </a:rPr>
              <a:t>,</a:t>
            </a:r>
            <a:r>
              <a:rPr lang="en-US" altLang="ko-KR" i="1" dirty="0" smtClean="0">
                <a:latin typeface="Book Antiqua" pitchFamily="18" charset="0"/>
              </a:rPr>
              <a:t> p – </a:t>
            </a:r>
            <a:r>
              <a:rPr lang="ko-KR" altLang="en-US" dirty="0" smtClean="0">
                <a:latin typeface="Book Antiqua" pitchFamily="18" charset="0"/>
              </a:rPr>
              <a:t>값 </a:t>
            </a:r>
            <a:r>
              <a:rPr lang="en-US" altLang="ko-KR" dirty="0" smtClean="0">
                <a:latin typeface="Book Antiqua" pitchFamily="18" charset="0"/>
                <a:ea typeface="바탕"/>
              </a:rPr>
              <a:t>≥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Symbol" pitchFamily="18" charset="2"/>
              </a:rPr>
              <a:t>a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 </a:t>
            </a:r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/>
              <a:t>을 기각시키지 못한다</a:t>
            </a:r>
            <a:r>
              <a:rPr lang="en-US" altLang="ko-KR" dirty="0" smtClean="0"/>
              <a:t>.</a:t>
            </a:r>
            <a:endParaRPr lang="ko-KR" altLang="en-US" dirty="0" smtClean="0">
              <a:latin typeface="Book Antiqua" pitchFamily="18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87500" y="1785926"/>
            <a:ext cx="8501122" cy="3071834"/>
          </a:xfrm>
          <a:prstGeom prst="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14480" y="4927330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의 채택</a:t>
            </a:r>
            <a:endParaRPr lang="ko-KR" altLang="en-US" dirty="0">
              <a:latin typeface="Book Antiqua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29322" y="4927330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의 기각</a:t>
            </a:r>
            <a:endParaRPr lang="ko-KR" altLang="en-US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9.2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모평균의 검정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77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48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79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0" name="TextBox 79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42910" y="1020656"/>
          <a:ext cx="778674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198"/>
                <a:gridCol w="1500198"/>
                <a:gridCol w="1571636"/>
                <a:gridCol w="1571636"/>
                <a:gridCol w="1643074"/>
              </a:tblGrid>
              <a:tr h="29940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가설과 </a:t>
                      </a:r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기각역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1600" dirty="0" smtClean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검정유형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귀무가설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 </a:t>
                      </a:r>
                      <a:r>
                        <a:rPr lang="en-US" altLang="ko-KR" i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H</a:t>
                      </a:r>
                      <a:r>
                        <a:rPr lang="en-US" altLang="ko-KR" i="1" baseline="-2500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대립가설 </a:t>
                      </a:r>
                      <a:r>
                        <a:rPr lang="en-US" altLang="ko-KR" i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H</a:t>
                      </a:r>
                      <a:r>
                        <a:rPr lang="en-US" altLang="ko-KR" i="1" baseline="-2500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i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H</a:t>
                      </a:r>
                      <a:r>
                        <a:rPr lang="en-US" altLang="ko-KR" i="1" baseline="-2500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0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의 </a:t>
                      </a:r>
                      <a:endParaRPr lang="en-US" altLang="ko-KR" dirty="0" smtClean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기각역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p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- 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값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994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Book Antiqua" pitchFamily="18" charset="0"/>
                        </a:rPr>
                        <a:t>양측검정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smtClean="0">
                          <a:latin typeface="Symbol" pitchFamily="18" charset="2"/>
                        </a:rPr>
                        <a:t>m </a:t>
                      </a:r>
                      <a:r>
                        <a:rPr lang="en-US" altLang="ko-KR" i="1" dirty="0" smtClean="0">
                          <a:latin typeface="Book Antiqua" pitchFamily="18" charset="0"/>
                          <a:ea typeface="바탕"/>
                        </a:rPr>
                        <a:t>=</a:t>
                      </a:r>
                      <a:r>
                        <a:rPr lang="en-US" altLang="ko-KR" i="1" dirty="0" smtClean="0">
                          <a:latin typeface="Book Antiqua" pitchFamily="18" charset="0"/>
                        </a:rPr>
                        <a:t> </a:t>
                      </a:r>
                      <a:r>
                        <a:rPr lang="en-US" altLang="ko-KR" i="1" dirty="0" smtClean="0">
                          <a:latin typeface="Symbol" pitchFamily="18" charset="2"/>
                        </a:rPr>
                        <a:t>m</a:t>
                      </a:r>
                      <a:r>
                        <a:rPr lang="en-US" altLang="ko-KR" i="1" baseline="-25000" dirty="0" smtClean="0">
                          <a:latin typeface="Book Antiqua" pitchFamily="18" charset="0"/>
                        </a:rPr>
                        <a:t>0</a:t>
                      </a:r>
                      <a:endParaRPr lang="ko-KR" altLang="en-US" i="1" baseline="-25000" dirty="0">
                        <a:latin typeface="Book Antiqu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i="1" baseline="0" dirty="0" smtClean="0">
                          <a:latin typeface="Symbol" pitchFamily="18" charset="2"/>
                        </a:rPr>
                        <a:t>m</a:t>
                      </a:r>
                      <a:r>
                        <a:rPr lang="en-US" altLang="ko-KR" i="1" baseline="0" dirty="0" smtClean="0">
                          <a:latin typeface="Book Antiqua" pitchFamily="18" charset="0"/>
                        </a:rPr>
                        <a:t> </a:t>
                      </a:r>
                      <a:r>
                        <a:rPr lang="en-US" altLang="ko-KR" dirty="0" smtClean="0">
                          <a:latin typeface="Book Antiqua" pitchFamily="18" charset="0"/>
                          <a:ea typeface="바탕"/>
                        </a:rPr>
                        <a:t>≠</a:t>
                      </a:r>
                      <a:r>
                        <a:rPr lang="en-US" altLang="ko-KR" i="1" dirty="0" smtClean="0">
                          <a:latin typeface="Book Antiqua" pitchFamily="18" charset="0"/>
                        </a:rPr>
                        <a:t> </a:t>
                      </a:r>
                      <a:r>
                        <a:rPr lang="en-US" altLang="ko-KR" i="1" dirty="0" smtClean="0">
                          <a:latin typeface="Symbol" pitchFamily="18" charset="2"/>
                        </a:rPr>
                        <a:t>m</a:t>
                      </a:r>
                      <a:r>
                        <a:rPr lang="en-US" altLang="ko-KR" i="1" baseline="-25000" dirty="0" smtClean="0">
                          <a:latin typeface="Book Antiqua" pitchFamily="18" charset="0"/>
                        </a:rPr>
                        <a:t>0</a:t>
                      </a:r>
                      <a:endParaRPr lang="ko-KR" altLang="en-US" i="1" baseline="-25000" dirty="0" smtClean="0">
                        <a:latin typeface="Book Antiqu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i="1" dirty="0" smtClean="0">
                          <a:latin typeface="Book Antiqua" pitchFamily="18" charset="0"/>
                        </a:rPr>
                        <a:t>|T| &gt; </a:t>
                      </a:r>
                      <a:r>
                        <a:rPr lang="en-US" altLang="ko-KR" i="1" dirty="0" err="1" smtClean="0">
                          <a:latin typeface="Book Antiqua" pitchFamily="18" charset="0"/>
                        </a:rPr>
                        <a:t>t</a:t>
                      </a:r>
                      <a:r>
                        <a:rPr lang="en-US" altLang="ko-KR" i="1" baseline="-25000" dirty="0" err="1" smtClean="0">
                          <a:latin typeface="Symbol" pitchFamily="18" charset="2"/>
                        </a:rPr>
                        <a:t>a</a:t>
                      </a:r>
                      <a:r>
                        <a:rPr lang="en-US" altLang="ko-KR" i="1" baseline="-25000" dirty="0" smtClean="0">
                          <a:latin typeface="Book Antiqua" pitchFamily="18" charset="0"/>
                        </a:rPr>
                        <a:t>/2</a:t>
                      </a:r>
                      <a:r>
                        <a:rPr lang="en-US" altLang="ko-KR" i="1" baseline="0" dirty="0" smtClean="0">
                          <a:latin typeface="Book Antiqua" pitchFamily="18" charset="0"/>
                        </a:rPr>
                        <a:t>(n-1)</a:t>
                      </a:r>
                      <a:endParaRPr lang="ko-KR" altLang="en-US" i="1" baseline="-25000" dirty="0" smtClean="0">
                        <a:latin typeface="Book Antiqua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i="1" baseline="0" dirty="0" smtClean="0">
                          <a:latin typeface="Book Antiqua" pitchFamily="18" charset="0"/>
                        </a:rPr>
                        <a:t>P(</a:t>
                      </a:r>
                      <a:r>
                        <a:rPr lang="en-US" altLang="ko-KR" i="1" dirty="0" smtClean="0">
                          <a:latin typeface="Book Antiqua" pitchFamily="18" charset="0"/>
                        </a:rPr>
                        <a:t>|T| &gt; t</a:t>
                      </a:r>
                      <a:r>
                        <a:rPr lang="en-US" altLang="ko-KR" i="1" baseline="-25000" dirty="0" smtClean="0">
                          <a:latin typeface="Book Antiqua" pitchFamily="18" charset="0"/>
                        </a:rPr>
                        <a:t>0</a:t>
                      </a:r>
                      <a:r>
                        <a:rPr lang="en-US" altLang="ko-KR" i="1" baseline="0" dirty="0" smtClean="0">
                          <a:latin typeface="Book Antiqua" pitchFamily="18" charset="0"/>
                        </a:rPr>
                        <a:t>)</a:t>
                      </a:r>
                      <a:endParaRPr lang="ko-KR" altLang="en-US" i="1" baseline="0" dirty="0" smtClean="0"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94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Book Antiqua" pitchFamily="18" charset="0"/>
                        </a:rPr>
                        <a:t>하단측검정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i="1" dirty="0" smtClean="0">
                          <a:latin typeface="Symbol" pitchFamily="18" charset="2"/>
                        </a:rPr>
                        <a:t>m </a:t>
                      </a:r>
                      <a:r>
                        <a:rPr lang="ko-KR" altLang="en-US" dirty="0" smtClean="0">
                          <a:latin typeface="Book Antiqua" pitchFamily="18" charset="0"/>
                          <a:ea typeface="바탕"/>
                        </a:rPr>
                        <a:t>≥</a:t>
                      </a:r>
                      <a:r>
                        <a:rPr lang="en-US" altLang="ko-KR" i="1" dirty="0" smtClean="0">
                          <a:latin typeface="Book Antiqua" pitchFamily="18" charset="0"/>
                        </a:rPr>
                        <a:t> </a:t>
                      </a:r>
                      <a:r>
                        <a:rPr lang="en-US" altLang="ko-KR" i="1" dirty="0" smtClean="0">
                          <a:latin typeface="Symbol" pitchFamily="18" charset="2"/>
                        </a:rPr>
                        <a:t>m</a:t>
                      </a:r>
                      <a:r>
                        <a:rPr lang="en-US" altLang="ko-KR" i="1" baseline="-25000" dirty="0" smtClean="0">
                          <a:latin typeface="Book Antiqua" pitchFamily="18" charset="0"/>
                        </a:rPr>
                        <a:t>0</a:t>
                      </a:r>
                      <a:endParaRPr lang="ko-KR" altLang="en-US" i="1" baseline="-25000" dirty="0" smtClean="0">
                        <a:latin typeface="Book Antiqu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i="1" dirty="0" smtClean="0">
                          <a:latin typeface="Symbol" pitchFamily="18" charset="2"/>
                        </a:rPr>
                        <a:t>m </a:t>
                      </a:r>
                      <a:r>
                        <a:rPr lang="en-US" altLang="ko-KR" dirty="0" smtClean="0">
                          <a:latin typeface="Book Antiqua" pitchFamily="18" charset="0"/>
                          <a:ea typeface="바탕"/>
                        </a:rPr>
                        <a:t>&lt;</a:t>
                      </a:r>
                      <a:r>
                        <a:rPr lang="en-US" altLang="ko-KR" i="1" dirty="0" smtClean="0">
                          <a:latin typeface="Book Antiqua" pitchFamily="18" charset="0"/>
                        </a:rPr>
                        <a:t> </a:t>
                      </a:r>
                      <a:r>
                        <a:rPr lang="en-US" altLang="ko-KR" i="1" dirty="0" smtClean="0">
                          <a:latin typeface="Symbol" pitchFamily="18" charset="2"/>
                        </a:rPr>
                        <a:t>m</a:t>
                      </a:r>
                      <a:r>
                        <a:rPr lang="en-US" altLang="ko-KR" i="1" baseline="-25000" dirty="0" smtClean="0">
                          <a:latin typeface="Book Antiqua" pitchFamily="18" charset="0"/>
                        </a:rPr>
                        <a:t>0</a:t>
                      </a:r>
                      <a:endParaRPr lang="ko-KR" altLang="en-US" i="1" baseline="-25000" dirty="0" smtClean="0">
                        <a:latin typeface="Book Antiqu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i="1" dirty="0" smtClean="0">
                          <a:latin typeface="Book Antiqua" pitchFamily="18" charset="0"/>
                        </a:rPr>
                        <a:t>T &lt; -</a:t>
                      </a:r>
                      <a:r>
                        <a:rPr lang="en-US" altLang="ko-KR" i="1" dirty="0" err="1" smtClean="0">
                          <a:latin typeface="Book Antiqua" pitchFamily="18" charset="0"/>
                        </a:rPr>
                        <a:t>t</a:t>
                      </a:r>
                      <a:r>
                        <a:rPr lang="en-US" altLang="ko-KR" i="1" baseline="-25000" dirty="0" err="1" smtClean="0">
                          <a:latin typeface="Symbol" pitchFamily="18" charset="2"/>
                        </a:rPr>
                        <a:t>a</a:t>
                      </a:r>
                      <a:r>
                        <a:rPr lang="en-US" altLang="ko-KR" i="1" baseline="0" dirty="0" smtClean="0">
                          <a:latin typeface="Book Antiqua" pitchFamily="18" charset="0"/>
                        </a:rPr>
                        <a:t>(n-1)</a:t>
                      </a:r>
                      <a:endParaRPr lang="ko-KR" altLang="en-US" i="1" baseline="-25000" dirty="0" smtClean="0">
                        <a:latin typeface="Book Antiqua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i="1" baseline="0" dirty="0" smtClean="0">
                          <a:latin typeface="Book Antiqua" pitchFamily="18" charset="0"/>
                        </a:rPr>
                        <a:t>P(</a:t>
                      </a:r>
                      <a:r>
                        <a:rPr lang="en-US" altLang="ko-KR" i="1" dirty="0" smtClean="0">
                          <a:latin typeface="Book Antiqua" pitchFamily="18" charset="0"/>
                        </a:rPr>
                        <a:t>T &lt; t</a:t>
                      </a:r>
                      <a:r>
                        <a:rPr lang="en-US" altLang="ko-KR" i="1" baseline="-25000" dirty="0" smtClean="0">
                          <a:latin typeface="Book Antiqua" pitchFamily="18" charset="0"/>
                        </a:rPr>
                        <a:t>0</a:t>
                      </a:r>
                      <a:r>
                        <a:rPr lang="en-US" altLang="ko-KR" i="1" baseline="0" dirty="0" smtClean="0">
                          <a:latin typeface="Book Antiqua" pitchFamily="18" charset="0"/>
                        </a:rPr>
                        <a:t>)</a:t>
                      </a:r>
                      <a:endParaRPr lang="ko-KR" altLang="en-US" i="1" baseline="0" dirty="0" smtClean="0"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94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Book Antiqua" pitchFamily="18" charset="0"/>
                        </a:rPr>
                        <a:t>상단측검정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i="1" dirty="0" smtClean="0">
                          <a:latin typeface="Symbol" pitchFamily="18" charset="2"/>
                        </a:rPr>
                        <a:t>m </a:t>
                      </a:r>
                      <a:r>
                        <a:rPr lang="ko-KR" altLang="en-US" dirty="0" smtClean="0">
                          <a:latin typeface="Book Antiqua" pitchFamily="18" charset="0"/>
                          <a:ea typeface="바탕"/>
                        </a:rPr>
                        <a:t>≤</a:t>
                      </a:r>
                      <a:r>
                        <a:rPr lang="en-US" altLang="ko-KR" i="1" dirty="0" smtClean="0">
                          <a:latin typeface="Book Antiqua" pitchFamily="18" charset="0"/>
                        </a:rPr>
                        <a:t> </a:t>
                      </a:r>
                      <a:r>
                        <a:rPr lang="en-US" altLang="ko-KR" i="1" dirty="0" smtClean="0">
                          <a:latin typeface="Symbol" pitchFamily="18" charset="2"/>
                        </a:rPr>
                        <a:t>m</a:t>
                      </a:r>
                      <a:r>
                        <a:rPr lang="en-US" altLang="ko-KR" i="1" baseline="-25000" dirty="0" smtClean="0">
                          <a:latin typeface="Book Antiqua" pitchFamily="18" charset="0"/>
                        </a:rPr>
                        <a:t>0</a:t>
                      </a:r>
                      <a:endParaRPr lang="ko-KR" altLang="en-US" i="1" baseline="-25000" dirty="0" smtClean="0">
                        <a:latin typeface="Book Antiqua" pitchFamily="18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i="1" dirty="0" smtClean="0">
                          <a:latin typeface="Symbol" pitchFamily="18" charset="2"/>
                        </a:rPr>
                        <a:t>m </a:t>
                      </a:r>
                      <a:r>
                        <a:rPr lang="en-US" altLang="ko-KR" dirty="0" smtClean="0">
                          <a:latin typeface="Book Antiqua" pitchFamily="18" charset="0"/>
                          <a:ea typeface="바탕"/>
                        </a:rPr>
                        <a:t>&gt;</a:t>
                      </a:r>
                      <a:r>
                        <a:rPr lang="en-US" altLang="ko-KR" i="1" dirty="0" smtClean="0">
                          <a:latin typeface="Book Antiqua" pitchFamily="18" charset="0"/>
                        </a:rPr>
                        <a:t> </a:t>
                      </a:r>
                      <a:r>
                        <a:rPr lang="en-US" altLang="ko-KR" i="1" dirty="0" smtClean="0">
                          <a:latin typeface="Symbol" pitchFamily="18" charset="2"/>
                        </a:rPr>
                        <a:t>m</a:t>
                      </a:r>
                      <a:r>
                        <a:rPr lang="en-US" altLang="ko-KR" i="1" baseline="-25000" dirty="0" smtClean="0">
                          <a:latin typeface="Book Antiqua" pitchFamily="18" charset="0"/>
                        </a:rPr>
                        <a:t>0</a:t>
                      </a:r>
                      <a:endParaRPr lang="ko-KR" altLang="en-US" i="1" baseline="-25000" dirty="0" smtClean="0">
                        <a:latin typeface="Book Antiqua" pitchFamily="18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i="1" dirty="0" smtClean="0">
                          <a:latin typeface="Book Antiqua" pitchFamily="18" charset="0"/>
                        </a:rPr>
                        <a:t>T &gt; </a:t>
                      </a:r>
                      <a:r>
                        <a:rPr lang="en-US" altLang="ko-KR" i="1" dirty="0" err="1" smtClean="0">
                          <a:latin typeface="Book Antiqua" pitchFamily="18" charset="0"/>
                        </a:rPr>
                        <a:t>t</a:t>
                      </a:r>
                      <a:r>
                        <a:rPr lang="en-US" altLang="ko-KR" i="1" baseline="-25000" dirty="0" err="1" smtClean="0">
                          <a:latin typeface="Symbol" pitchFamily="18" charset="2"/>
                        </a:rPr>
                        <a:t>a</a:t>
                      </a:r>
                      <a:r>
                        <a:rPr lang="en-US" altLang="ko-KR" i="1" baseline="0" dirty="0" smtClean="0">
                          <a:latin typeface="Book Antiqua" pitchFamily="18" charset="0"/>
                        </a:rPr>
                        <a:t>(n-1)</a:t>
                      </a:r>
                      <a:endParaRPr lang="ko-KR" altLang="en-US" i="1" baseline="-25000" dirty="0" smtClean="0">
                        <a:latin typeface="Book Antiqua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i="1" baseline="0" dirty="0" smtClean="0">
                          <a:latin typeface="Book Antiqua" pitchFamily="18" charset="0"/>
                        </a:rPr>
                        <a:t>P(</a:t>
                      </a:r>
                      <a:r>
                        <a:rPr lang="en-US" altLang="ko-KR" i="1" dirty="0" smtClean="0">
                          <a:latin typeface="Book Antiqua" pitchFamily="18" charset="0"/>
                        </a:rPr>
                        <a:t>T &gt; t</a:t>
                      </a:r>
                      <a:r>
                        <a:rPr lang="en-US" altLang="ko-KR" i="1" baseline="-25000" dirty="0" smtClean="0">
                          <a:latin typeface="Book Antiqua" pitchFamily="18" charset="0"/>
                        </a:rPr>
                        <a:t>0</a:t>
                      </a:r>
                      <a:r>
                        <a:rPr lang="en-US" altLang="ko-KR" i="1" baseline="0" dirty="0" smtClean="0">
                          <a:latin typeface="Book Antiqua" pitchFamily="18" charset="0"/>
                        </a:rPr>
                        <a:t>)</a:t>
                      </a:r>
                      <a:endParaRPr lang="ko-KR" altLang="en-US" i="1" baseline="0" dirty="0" smtClean="0"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1" name="직선 연결선 10"/>
          <p:cNvCxnSpPr/>
          <p:nvPr/>
        </p:nvCxnSpPr>
        <p:spPr>
          <a:xfrm rot="10800000">
            <a:off x="642910" y="1297822"/>
            <a:ext cx="1500198" cy="28575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71472" y="561206"/>
            <a:ext cx="6786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※ </a:t>
            </a:r>
            <a:r>
              <a:rPr lang="ko-KR" altLang="en-US" dirty="0" smtClean="0">
                <a:latin typeface="Book Antiqua" pitchFamily="18" charset="0"/>
              </a:rPr>
              <a:t>정규모집단의 모평균에 대한 검정유형과 </a:t>
            </a:r>
            <a:r>
              <a:rPr lang="ko-KR" altLang="en-US" dirty="0" err="1" smtClean="0">
                <a:latin typeface="Book Antiqua" pitchFamily="18" charset="0"/>
              </a:rPr>
              <a:t>기각역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en-US" altLang="ko-KR" i="1" dirty="0" smtClean="0">
                <a:latin typeface="Book Antiqua" pitchFamily="18" charset="0"/>
              </a:rPr>
              <a:t>p-</a:t>
            </a:r>
            <a:r>
              <a:rPr lang="ko-KR" altLang="en-US" dirty="0" smtClean="0">
                <a:latin typeface="Book Antiqua" pitchFamily="18" charset="0"/>
              </a:rPr>
              <a:t>값</a:t>
            </a:r>
            <a:r>
              <a:rPr lang="en-US" altLang="ko-KR" dirty="0" smtClean="0">
                <a:latin typeface="Book Antiqua" pitchFamily="18" charset="0"/>
              </a:rPr>
              <a:t>(</a:t>
            </a:r>
            <a:r>
              <a:rPr lang="en-US" altLang="ko-KR" i="1" dirty="0" smtClean="0">
                <a:solidFill>
                  <a:schemeClr val="tx2"/>
                </a:solidFill>
                <a:latin typeface="Symbol" pitchFamily="18" charset="2"/>
              </a:rPr>
              <a:t>s</a:t>
            </a:r>
            <a:r>
              <a:rPr lang="en-US" altLang="ko-KR" i="1" baseline="40000" dirty="0" smtClean="0">
                <a:solidFill>
                  <a:schemeClr val="tx2"/>
                </a:solidFill>
                <a:latin typeface="Book Antiqua" pitchFamily="18" charset="0"/>
              </a:rPr>
              <a:t>2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: 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미지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)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endParaRPr lang="ko-KR" altLang="en-US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9.2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모평균의 검정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84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49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86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7" name="TextBox 86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2842" y="499562"/>
            <a:ext cx="7663934" cy="14773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6]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모평균이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altLang="ko-KR" i="1" dirty="0" smtClean="0">
                <a:solidFill>
                  <a:schemeClr val="tx1"/>
                </a:solidFill>
                <a:latin typeface="Symbol" pitchFamily="18" charset="2"/>
              </a:rPr>
              <a:t>m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 ≤ 10.5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라는  주장에 대한 타당성을 조사하기 위하여 크기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20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인 표본을 조사한 결과                            를 얻었다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(1)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기각역을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 구하여 유의수준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5%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 에서 검정하라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(2)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p-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값을 구하고 유의수준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5%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에서 검정하라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 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34" y="2111253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883384" y="4225092"/>
          <a:ext cx="1555750" cy="319088"/>
        </p:xfrm>
        <a:graphic>
          <a:graphicData uri="http://schemas.openxmlformats.org/presentationml/2006/ole">
            <p:oleObj spid="_x0000_s947202" name="Equation" r:id="rId4" imgW="1028520" imgH="215640" progId="Equation.DSMT4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00034" y="2545245"/>
            <a:ext cx="82153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>
                <a:latin typeface="Book Antiqua" pitchFamily="18" charset="0"/>
                <a:ea typeface="+mn-ea"/>
              </a:rPr>
              <a:t>(1) ① </a:t>
            </a:r>
            <a:r>
              <a:rPr lang="ko-KR" altLang="en-US" dirty="0" err="1" smtClean="0">
                <a:latin typeface="Book Antiqua" pitchFamily="18" charset="0"/>
                <a:ea typeface="+mn-ea"/>
              </a:rPr>
              <a:t>귀무가설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  <a:ea typeface="+mn-ea"/>
              </a:rPr>
              <a:t>0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 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  <a:ea typeface="+mn-ea"/>
              </a:rPr>
              <a:t>: </a:t>
            </a:r>
            <a:r>
              <a:rPr lang="en-US" altLang="ko-KR" i="1" dirty="0" smtClean="0">
                <a:solidFill>
                  <a:schemeClr val="tx2"/>
                </a:solidFill>
                <a:latin typeface="Symbol" pitchFamily="18" charset="2"/>
                <a:ea typeface="+mn-ea"/>
              </a:rPr>
              <a:t>m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  <a:ea typeface="+mn-ea"/>
              </a:rPr>
              <a:t>  ≤ 10.5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와 대립가설 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  <a:ea typeface="+mn-ea"/>
              </a:rPr>
              <a:t>1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 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: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 </a:t>
            </a:r>
            <a:r>
              <a:rPr lang="en-US" altLang="ko-KR" i="1" dirty="0" smtClean="0">
                <a:latin typeface="Symbol" pitchFamily="18" charset="2"/>
                <a:ea typeface="+mn-ea"/>
              </a:rPr>
              <a:t>m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 &gt; 10.5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를 설정한다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.</a:t>
            </a:r>
          </a:p>
          <a:p>
            <a:r>
              <a:rPr lang="ko-KR" altLang="en-US" dirty="0" smtClean="0"/>
              <a:t>② </a:t>
            </a:r>
            <a:r>
              <a:rPr lang="ko-KR" altLang="en-US" dirty="0" smtClean="0">
                <a:latin typeface="Book Antiqua" pitchFamily="18" charset="0"/>
              </a:rPr>
              <a:t>검정통계량과 검정통계량의 확률분포는 다음과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endParaRPr lang="en-US" altLang="ko-KR" dirty="0" smtClean="0">
              <a:latin typeface="Book Antiqua" pitchFamily="18" charset="0"/>
            </a:endParaRPr>
          </a:p>
          <a:p>
            <a:endParaRPr lang="en-US" altLang="ko-KR" dirty="0" smtClean="0">
              <a:latin typeface="Book Antiqua" pitchFamily="18" charset="0"/>
            </a:endParaRPr>
          </a:p>
          <a:p>
            <a:endParaRPr lang="en-US" altLang="ko-KR" dirty="0" smtClean="0">
              <a:latin typeface="Book Antiqua" pitchFamily="18" charset="0"/>
            </a:endParaRPr>
          </a:p>
          <a:p>
            <a:r>
              <a:rPr lang="en-US" altLang="ko-KR" dirty="0" smtClean="0">
                <a:latin typeface="Book Antiqua" pitchFamily="18" charset="0"/>
              </a:rPr>
              <a:t>③ </a:t>
            </a:r>
            <a:r>
              <a:rPr lang="ko-KR" altLang="en-US" dirty="0" smtClean="0">
                <a:latin typeface="Book Antiqua" pitchFamily="18" charset="0"/>
              </a:rPr>
              <a:t>유의수준 </a:t>
            </a:r>
            <a:r>
              <a:rPr lang="en-US" altLang="ko-KR" dirty="0" smtClean="0">
                <a:latin typeface="Book Antiqua" pitchFamily="18" charset="0"/>
              </a:rPr>
              <a:t>5%</a:t>
            </a:r>
            <a:r>
              <a:rPr lang="ko-KR" altLang="en-US" dirty="0" smtClean="0">
                <a:latin typeface="Book Antiqua" pitchFamily="18" charset="0"/>
              </a:rPr>
              <a:t>에 대한 상단측검정의 </a:t>
            </a:r>
            <a:r>
              <a:rPr lang="ko-KR" altLang="en-US" dirty="0" err="1" smtClean="0">
                <a:latin typeface="Book Antiqua" pitchFamily="18" charset="0"/>
              </a:rPr>
              <a:t>기각역은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T &gt; t</a:t>
            </a:r>
            <a:r>
              <a:rPr lang="en-US" altLang="ko-KR" i="1" baseline="-25000" dirty="0" smtClean="0">
                <a:latin typeface="Book Antiqua" pitchFamily="18" charset="0"/>
              </a:rPr>
              <a:t>0.05</a:t>
            </a:r>
            <a:r>
              <a:rPr lang="en-US" altLang="ko-KR" i="1" dirty="0" smtClean="0">
                <a:latin typeface="Book Antiqua" pitchFamily="18" charset="0"/>
              </a:rPr>
              <a:t>(19) = 1.729</a:t>
            </a:r>
            <a:r>
              <a:rPr lang="ko-KR" altLang="en-US" dirty="0" smtClean="0">
                <a:latin typeface="Book Antiqua" pitchFamily="18" charset="0"/>
              </a:rPr>
              <a:t>이다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pPr marL="342900" indent="-342900">
              <a:buAutoNum type="circleNumDbPlain" startAt="4"/>
            </a:pPr>
            <a:r>
              <a:rPr lang="ko-KR" altLang="en-US" dirty="0" smtClean="0">
                <a:latin typeface="Book Antiqua" pitchFamily="18" charset="0"/>
              </a:rPr>
              <a:t>                          이므로 검정통계량의 </a:t>
            </a:r>
            <a:r>
              <a:rPr lang="ko-KR" altLang="en-US" dirty="0" err="1" smtClean="0">
                <a:latin typeface="Book Antiqua" pitchFamily="18" charset="0"/>
              </a:rPr>
              <a:t>관찰값은</a:t>
            </a:r>
            <a:r>
              <a:rPr lang="ko-KR" altLang="en-US" dirty="0" smtClean="0">
                <a:latin typeface="Book Antiqua" pitchFamily="18" charset="0"/>
              </a:rPr>
              <a:t> 다음과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pPr marL="342900" indent="-342900"/>
            <a:endParaRPr lang="en-US" altLang="ko-KR" dirty="0" smtClean="0">
              <a:latin typeface="Book Antiqua" pitchFamily="18" charset="0"/>
            </a:endParaRPr>
          </a:p>
          <a:p>
            <a:pPr marL="342900" indent="-342900"/>
            <a:endParaRPr lang="en-US" altLang="ko-KR" dirty="0" smtClean="0">
              <a:latin typeface="Book Antiqua" pitchFamily="18" charset="0"/>
            </a:endParaRPr>
          </a:p>
          <a:p>
            <a:pPr marL="342900" indent="-342900"/>
            <a:endParaRPr lang="en-US" altLang="ko-KR" dirty="0" smtClean="0">
              <a:latin typeface="Book Antiqua" pitchFamily="18" charset="0"/>
            </a:endParaRPr>
          </a:p>
          <a:p>
            <a:r>
              <a:rPr lang="en-US" altLang="ko-KR" dirty="0" smtClean="0">
                <a:latin typeface="Book Antiqua" pitchFamily="18" charset="0"/>
              </a:rPr>
              <a:t>⑤ </a:t>
            </a:r>
            <a:r>
              <a:rPr lang="ko-KR" altLang="en-US" dirty="0" smtClean="0">
                <a:latin typeface="Book Antiqua" pitchFamily="18" charset="0"/>
              </a:rPr>
              <a:t>검정통계량의 </a:t>
            </a:r>
            <a:r>
              <a:rPr lang="ko-KR" altLang="en-US" dirty="0" err="1" smtClean="0">
                <a:latin typeface="Book Antiqua" pitchFamily="18" charset="0"/>
              </a:rPr>
              <a:t>관찰값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t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en-US" altLang="ko-KR" i="1" dirty="0" smtClean="0">
                <a:latin typeface="Book Antiqua" pitchFamily="18" charset="0"/>
              </a:rPr>
              <a:t> = 1.789</a:t>
            </a:r>
            <a:r>
              <a:rPr lang="ko-KR" altLang="en-US" dirty="0" smtClean="0">
                <a:latin typeface="Book Antiqua" pitchFamily="18" charset="0"/>
              </a:rPr>
              <a:t>는 기각역 안에 놓이지 않으므로 </a:t>
            </a:r>
            <a:r>
              <a:rPr lang="ko-KR" altLang="en-US" dirty="0" err="1" smtClean="0">
                <a:latin typeface="Book Antiqua" pitchFamily="18" charset="0"/>
              </a:rPr>
              <a:t>귀무가설을</a:t>
            </a:r>
            <a:r>
              <a:rPr lang="ko-KR" altLang="en-US" dirty="0" smtClean="0">
                <a:latin typeface="Book Antiqua" pitchFamily="18" charset="0"/>
              </a:rPr>
              <a:t> 기각한다</a:t>
            </a:r>
            <a:r>
              <a:rPr lang="en-US" altLang="ko-KR" dirty="0" smtClean="0">
                <a:latin typeface="Book Antiqua" pitchFamily="18" charset="0"/>
              </a:rPr>
              <a:t>. </a:t>
            </a:r>
            <a:endParaRPr lang="ko-KR" altLang="en-US" dirty="0">
              <a:latin typeface="Book Antiqua" pitchFamily="18" charset="0"/>
            </a:endParaRPr>
          </a:p>
        </p:txBody>
      </p:sp>
      <p:graphicFrame>
        <p:nvGraphicFramePr>
          <p:cNvPr id="927746" name="Object 2"/>
          <p:cNvGraphicFramePr>
            <a:graphicFrameLocks noChangeAspect="1"/>
          </p:cNvGraphicFramePr>
          <p:nvPr/>
        </p:nvGraphicFramePr>
        <p:xfrm>
          <a:off x="2694064" y="1084173"/>
          <a:ext cx="1555750" cy="320675"/>
        </p:xfrm>
        <a:graphic>
          <a:graphicData uri="http://schemas.openxmlformats.org/presentationml/2006/ole">
            <p:oleObj spid="_x0000_s947203" name="Equation" r:id="rId5" imgW="1028520" imgH="215640" progId="Equation.DSMT4">
              <p:embed/>
            </p:oleObj>
          </a:graphicData>
        </a:graphic>
      </p:graphicFrame>
      <p:graphicFrame>
        <p:nvGraphicFramePr>
          <p:cNvPr id="927747" name="Object 3"/>
          <p:cNvGraphicFramePr>
            <a:graphicFrameLocks noChangeAspect="1"/>
          </p:cNvGraphicFramePr>
          <p:nvPr/>
        </p:nvGraphicFramePr>
        <p:xfrm>
          <a:off x="3430588" y="3265488"/>
          <a:ext cx="1749425" cy="608012"/>
        </p:xfrm>
        <a:graphic>
          <a:graphicData uri="http://schemas.openxmlformats.org/presentationml/2006/ole">
            <p:oleObj spid="_x0000_s947204" name="Equation" r:id="rId6" imgW="1295280" imgH="457200" progId="Equation.DSMT4">
              <p:embed/>
            </p:oleObj>
          </a:graphicData>
        </a:graphic>
      </p:graphicFrame>
      <p:graphicFrame>
        <p:nvGraphicFramePr>
          <p:cNvPr id="927748" name="Object 4"/>
          <p:cNvGraphicFramePr>
            <a:graphicFrameLocks noChangeAspect="1"/>
          </p:cNvGraphicFramePr>
          <p:nvPr/>
        </p:nvGraphicFramePr>
        <p:xfrm>
          <a:off x="3275013" y="4572000"/>
          <a:ext cx="2005012" cy="573088"/>
        </p:xfrm>
        <a:graphic>
          <a:graphicData uri="http://schemas.openxmlformats.org/presentationml/2006/ole">
            <p:oleObj spid="_x0000_s947205" name="Equation" r:id="rId7" imgW="1485720" imgH="431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9.1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가설검정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5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45104" y="3569060"/>
            <a:ext cx="5048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3600" b="0" dirty="0">
                <a:solidFill>
                  <a:srgbClr val="FF00FF"/>
                </a:solidFill>
                <a:latin typeface="Book Antiqua" pitchFamily="18" charset="0"/>
              </a:rPr>
              <a:t>▶</a:t>
            </a: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821367" y="3561122"/>
            <a:ext cx="7816877" cy="242889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ko-KR" altLang="en-US" sz="2400" b="1" dirty="0" smtClean="0">
                <a:solidFill>
                  <a:srgbClr val="FF0000"/>
                </a:solidFill>
                <a:latin typeface="Book Antiqua" pitchFamily="18" charset="0"/>
              </a:rPr>
              <a:t>제</a:t>
            </a:r>
            <a:r>
              <a:rPr lang="en-US" altLang="ko-KR" sz="2400" b="1" dirty="0" smtClean="0">
                <a:solidFill>
                  <a:srgbClr val="FF0000"/>
                </a:solidFill>
                <a:latin typeface="Book Antiqua" pitchFamily="18" charset="0"/>
              </a:rPr>
              <a:t>1</a:t>
            </a:r>
            <a:r>
              <a:rPr lang="ko-KR" altLang="en-US" sz="2400" b="1" dirty="0" smtClean="0">
                <a:solidFill>
                  <a:srgbClr val="FF0000"/>
                </a:solidFill>
                <a:latin typeface="Book Antiqua" pitchFamily="18" charset="0"/>
              </a:rPr>
              <a:t>종 오류</a:t>
            </a:r>
            <a:r>
              <a:rPr lang="en-US" altLang="ko-KR" sz="2400" dirty="0" smtClean="0">
                <a:latin typeface="Book Antiqua" pitchFamily="18" charset="0"/>
              </a:rPr>
              <a:t>(type I error)</a:t>
            </a:r>
            <a:r>
              <a:rPr lang="ko-KR" altLang="en-US" sz="2400" dirty="0" smtClean="0">
                <a:latin typeface="Book Antiqua" pitchFamily="18" charset="0"/>
              </a:rPr>
              <a:t>는 귀무가설 </a:t>
            </a:r>
            <a:r>
              <a:rPr lang="en-US" altLang="ko-KR" sz="2400" i="1" dirty="0" smtClean="0">
                <a:latin typeface="Book Antiqua" pitchFamily="18" charset="0"/>
              </a:rPr>
              <a:t>H</a:t>
            </a:r>
            <a:r>
              <a:rPr lang="en-US" altLang="ko-KR" sz="2400" i="1" baseline="-25000" dirty="0" smtClean="0">
                <a:latin typeface="Book Antiqua" pitchFamily="18" charset="0"/>
              </a:rPr>
              <a:t>0</a:t>
            </a:r>
            <a:r>
              <a:rPr lang="ko-KR" altLang="en-US" sz="2400" dirty="0" smtClean="0">
                <a:latin typeface="Book Antiqua" pitchFamily="18" charset="0"/>
              </a:rPr>
              <a:t>이 참이지만 검정</a:t>
            </a:r>
            <a:endParaRPr lang="en-US" altLang="ko-KR" sz="2400" dirty="0" smtClean="0">
              <a:latin typeface="Book Antiqua" pitchFamily="18" charset="0"/>
            </a:endParaRPr>
          </a:p>
          <a:p>
            <a:r>
              <a:rPr lang="ko-KR" altLang="en-US" sz="2400" dirty="0" smtClean="0">
                <a:latin typeface="Book Antiqua" pitchFamily="18" charset="0"/>
              </a:rPr>
              <a:t>결과 </a:t>
            </a:r>
            <a:r>
              <a:rPr lang="ko-KR" altLang="en-US" sz="2400" dirty="0" err="1" smtClean="0">
                <a:latin typeface="Book Antiqua" pitchFamily="18" charset="0"/>
              </a:rPr>
              <a:t>귀무가설을</a:t>
            </a:r>
            <a:r>
              <a:rPr lang="ko-KR" altLang="en-US" sz="2400" dirty="0" smtClean="0">
                <a:latin typeface="Book Antiqua" pitchFamily="18" charset="0"/>
              </a:rPr>
              <a:t> 기각시킴으로써 발생하는 오류를 </a:t>
            </a:r>
            <a:r>
              <a:rPr lang="ko-KR" altLang="en-US" sz="2400" dirty="0" err="1" smtClean="0">
                <a:latin typeface="Book Antiqua" pitchFamily="18" charset="0"/>
              </a:rPr>
              <a:t>의미하</a:t>
            </a:r>
            <a:endParaRPr lang="en-US" altLang="ko-KR" sz="2400" dirty="0" smtClean="0">
              <a:latin typeface="Book Antiqua" pitchFamily="18" charset="0"/>
            </a:endParaRPr>
          </a:p>
          <a:p>
            <a:r>
              <a:rPr lang="ko-KR" altLang="en-US" sz="2400" dirty="0" err="1" smtClean="0">
                <a:latin typeface="Book Antiqua" pitchFamily="18" charset="0"/>
              </a:rPr>
              <a:t>며</a:t>
            </a:r>
            <a:r>
              <a:rPr lang="ko-KR" altLang="en-US" sz="2400" dirty="0" smtClean="0">
                <a:latin typeface="Book Antiqua" pitchFamily="18" charset="0"/>
              </a:rPr>
              <a:t> </a:t>
            </a:r>
            <a:r>
              <a:rPr lang="en-US" altLang="ko-KR" sz="2400" i="1" dirty="0" smtClean="0">
                <a:latin typeface="Symbol" pitchFamily="18" charset="2"/>
              </a:rPr>
              <a:t>a</a:t>
            </a:r>
            <a:r>
              <a:rPr lang="ko-KR" altLang="en-US" sz="2400" dirty="0" smtClean="0">
                <a:latin typeface="Book Antiqua" pitchFamily="18" charset="0"/>
              </a:rPr>
              <a:t>로 나타낸다</a:t>
            </a:r>
            <a:r>
              <a:rPr lang="en-US" altLang="ko-KR" sz="2400" dirty="0" smtClean="0">
                <a:latin typeface="Book Antiqua" pitchFamily="18" charset="0"/>
              </a:rPr>
              <a:t>.</a:t>
            </a:r>
            <a:endParaRPr lang="ko-KR" altLang="en-US" sz="2400" dirty="0" smtClean="0">
              <a:latin typeface="Book Antiqua" pitchFamily="18" charset="0"/>
            </a:endParaRPr>
          </a:p>
          <a:p>
            <a:r>
              <a:rPr lang="ko-KR" altLang="en-US" sz="2400" b="1" dirty="0" smtClean="0">
                <a:solidFill>
                  <a:srgbClr val="FF0000"/>
                </a:solidFill>
                <a:latin typeface="Book Antiqua" pitchFamily="18" charset="0"/>
              </a:rPr>
              <a:t>제</a:t>
            </a:r>
            <a:r>
              <a:rPr lang="en-US" altLang="ko-KR" sz="2400" b="1" dirty="0" smtClean="0">
                <a:solidFill>
                  <a:srgbClr val="FF0000"/>
                </a:solidFill>
                <a:latin typeface="Book Antiqua" pitchFamily="18" charset="0"/>
              </a:rPr>
              <a:t>2</a:t>
            </a:r>
            <a:r>
              <a:rPr lang="ko-KR" altLang="en-US" sz="2400" b="1" dirty="0" smtClean="0">
                <a:solidFill>
                  <a:srgbClr val="FF0000"/>
                </a:solidFill>
                <a:latin typeface="Book Antiqua" pitchFamily="18" charset="0"/>
              </a:rPr>
              <a:t>종 오류</a:t>
            </a:r>
            <a:r>
              <a:rPr lang="en-US" altLang="ko-KR" sz="2400" dirty="0" smtClean="0">
                <a:latin typeface="Book Antiqua" pitchFamily="18" charset="0"/>
              </a:rPr>
              <a:t>(type II error)</a:t>
            </a:r>
            <a:r>
              <a:rPr lang="ko-KR" altLang="en-US" sz="2400" dirty="0" smtClean="0">
                <a:latin typeface="Book Antiqua" pitchFamily="18" charset="0"/>
              </a:rPr>
              <a:t>는 귀무가설 </a:t>
            </a:r>
            <a:r>
              <a:rPr lang="en-US" altLang="ko-KR" sz="2400" i="1" dirty="0" smtClean="0">
                <a:latin typeface="Book Antiqua" pitchFamily="18" charset="0"/>
              </a:rPr>
              <a:t>H</a:t>
            </a:r>
            <a:r>
              <a:rPr lang="en-US" altLang="ko-KR" sz="2400" i="1" baseline="-25000" dirty="0" smtClean="0">
                <a:latin typeface="Book Antiqua" pitchFamily="18" charset="0"/>
              </a:rPr>
              <a:t>0</a:t>
            </a:r>
            <a:r>
              <a:rPr lang="ko-KR" altLang="en-US" sz="2400" dirty="0" smtClean="0">
                <a:latin typeface="Book Antiqua" pitchFamily="18" charset="0"/>
              </a:rPr>
              <a:t>이 거짓이지만 검</a:t>
            </a:r>
            <a:endParaRPr lang="en-US" altLang="ko-KR" sz="2400" dirty="0" smtClean="0">
              <a:latin typeface="Book Antiqua" pitchFamily="18" charset="0"/>
            </a:endParaRPr>
          </a:p>
          <a:p>
            <a:r>
              <a:rPr lang="ko-KR" altLang="en-US" sz="2400" dirty="0" smtClean="0">
                <a:latin typeface="Book Antiqua" pitchFamily="18" charset="0"/>
              </a:rPr>
              <a:t>정결과 </a:t>
            </a:r>
            <a:r>
              <a:rPr lang="ko-KR" altLang="en-US" sz="2400" dirty="0" err="1" smtClean="0">
                <a:latin typeface="Book Antiqua" pitchFamily="18" charset="0"/>
              </a:rPr>
              <a:t>귀무가설을</a:t>
            </a:r>
            <a:r>
              <a:rPr lang="ko-KR" altLang="en-US" sz="2400" dirty="0" smtClean="0">
                <a:latin typeface="Book Antiqua" pitchFamily="18" charset="0"/>
              </a:rPr>
              <a:t> 채택함으로써 발생하는 오류를 </a:t>
            </a:r>
            <a:r>
              <a:rPr lang="ko-KR" altLang="en-US" sz="2400" dirty="0" err="1" smtClean="0">
                <a:latin typeface="Book Antiqua" pitchFamily="18" charset="0"/>
              </a:rPr>
              <a:t>의미하</a:t>
            </a:r>
            <a:endParaRPr lang="en-US" altLang="ko-KR" sz="2400" dirty="0" smtClean="0">
              <a:latin typeface="Book Antiqua" pitchFamily="18" charset="0"/>
            </a:endParaRPr>
          </a:p>
          <a:p>
            <a:r>
              <a:rPr lang="ko-KR" altLang="en-US" sz="2400" dirty="0" err="1" smtClean="0">
                <a:latin typeface="Book Antiqua" pitchFamily="18" charset="0"/>
              </a:rPr>
              <a:t>며</a:t>
            </a:r>
            <a:r>
              <a:rPr lang="ko-KR" altLang="en-US" sz="2400" dirty="0" smtClean="0">
                <a:latin typeface="Book Antiqua" pitchFamily="18" charset="0"/>
              </a:rPr>
              <a:t> </a:t>
            </a:r>
            <a:r>
              <a:rPr lang="en-US" altLang="ko-KR" sz="2400" i="1" dirty="0" smtClean="0">
                <a:latin typeface="Symbol" pitchFamily="18" charset="2"/>
              </a:rPr>
              <a:t>b</a:t>
            </a:r>
            <a:r>
              <a:rPr lang="ko-KR" altLang="en-US" sz="2400" dirty="0" smtClean="0">
                <a:latin typeface="Book Antiqua" pitchFamily="18" charset="0"/>
              </a:rPr>
              <a:t>로 나타낸다</a:t>
            </a:r>
            <a:r>
              <a:rPr lang="en-US" altLang="ko-KR" sz="2400" dirty="0" smtClean="0">
                <a:latin typeface="Book Antiqua" pitchFamily="18" charset="0"/>
              </a:rPr>
              <a:t>.</a:t>
            </a:r>
            <a:endParaRPr lang="ko-KR" altLang="en-US" sz="2400" dirty="0">
              <a:latin typeface="Book Antiqua" pitchFamily="18" charset="0"/>
            </a:endParaRPr>
          </a:p>
        </p:txBody>
      </p:sp>
      <p:pic>
        <p:nvPicPr>
          <p:cNvPr id="15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직사각형 15"/>
          <p:cNvSpPr/>
          <p:nvPr/>
        </p:nvSpPr>
        <p:spPr>
          <a:xfrm>
            <a:off x="1469824" y="560726"/>
            <a:ext cx="2030606" cy="642942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FF00"/>
                </a:solidFill>
                <a:latin typeface="Book Antiqua" pitchFamily="18" charset="0"/>
                <a:ea typeface="휴먼엑스포" pitchFamily="18" charset="-127"/>
              </a:rPr>
              <a:t>가설검정의 </a:t>
            </a:r>
            <a:endParaRPr lang="en-US" altLang="ko-KR" dirty="0" smtClean="0">
              <a:solidFill>
                <a:srgbClr val="FFFF00"/>
              </a:solidFill>
              <a:latin typeface="Book Antiqua" pitchFamily="18" charset="0"/>
              <a:ea typeface="휴먼엑스포" pitchFamily="18" charset="-127"/>
            </a:endParaRPr>
          </a:p>
          <a:p>
            <a:pPr algn="ctr"/>
            <a:r>
              <a:rPr lang="en-US" altLang="ko-KR" dirty="0" smtClean="0">
                <a:solidFill>
                  <a:srgbClr val="FFFF00"/>
                </a:solidFill>
                <a:latin typeface="Book Antiqua" pitchFamily="18" charset="0"/>
                <a:ea typeface="휴먼엑스포" pitchFamily="18" charset="-127"/>
              </a:rPr>
              <a:t>4</a:t>
            </a:r>
            <a:r>
              <a:rPr lang="ko-KR" altLang="en-US" dirty="0" smtClean="0">
                <a:solidFill>
                  <a:srgbClr val="FFFF00"/>
                </a:solidFill>
                <a:latin typeface="Book Antiqua" pitchFamily="18" charset="0"/>
                <a:ea typeface="휴먼엑스포" pitchFamily="18" charset="-127"/>
              </a:rPr>
              <a:t>가지 결과</a:t>
            </a:r>
            <a:endParaRPr lang="ko-KR" altLang="en-US" dirty="0">
              <a:solidFill>
                <a:srgbClr val="FFFF00"/>
              </a:solidFill>
              <a:latin typeface="Book Antiqua" pitchFamily="18" charset="0"/>
              <a:ea typeface="휴먼엑스포" pitchFamily="18" charset="-127"/>
            </a:endParaRPr>
          </a:p>
        </p:txBody>
      </p:sp>
      <p:sp>
        <p:nvSpPr>
          <p:cNvPr id="17" name="Rectangle 182"/>
          <p:cNvSpPr>
            <a:spLocks noChangeArrowheads="1"/>
          </p:cNvSpPr>
          <p:nvPr/>
        </p:nvSpPr>
        <p:spPr bwMode="auto">
          <a:xfrm>
            <a:off x="3571868" y="1754624"/>
            <a:ext cx="2071702" cy="734928"/>
          </a:xfrm>
          <a:prstGeom prst="rect">
            <a:avLst/>
          </a:prstGeom>
          <a:gradFill rotWithShape="0">
            <a:gsLst>
              <a:gs pos="0">
                <a:srgbClr val="009999">
                  <a:gamma/>
                  <a:shade val="46275"/>
                  <a:invGamma/>
                </a:srgbClr>
              </a:gs>
              <a:gs pos="50000">
                <a:srgbClr val="009999"/>
              </a:gs>
              <a:gs pos="100000">
                <a:srgbClr val="009999">
                  <a:gamma/>
                  <a:shade val="46275"/>
                  <a:invGamma/>
                </a:srgbClr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>
              <a:spcBef>
                <a:spcPct val="0"/>
              </a:spcBef>
            </a:pPr>
            <a:r>
              <a:rPr kumimoji="0" lang="ko-KR" altLang="en-US" sz="2400" i="0">
                <a:effectLst>
                  <a:outerShdw blurRad="38100" dist="38100" dir="2700000" algn="tl">
                    <a:srgbClr val="FFFFFF"/>
                  </a:outerShdw>
                </a:effectLst>
                <a:ea typeface="굴림" pitchFamily="50" charset="-127"/>
              </a:rPr>
              <a:t>올바른 결정</a:t>
            </a:r>
          </a:p>
        </p:txBody>
      </p:sp>
      <p:sp>
        <p:nvSpPr>
          <p:cNvPr id="18" name="Rectangle 183"/>
          <p:cNvSpPr>
            <a:spLocks noChangeArrowheads="1"/>
          </p:cNvSpPr>
          <p:nvPr/>
        </p:nvSpPr>
        <p:spPr bwMode="auto">
          <a:xfrm>
            <a:off x="5725282" y="1754624"/>
            <a:ext cx="2071702" cy="734928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>
              <a:spcBef>
                <a:spcPct val="0"/>
              </a:spcBef>
            </a:pPr>
            <a:r>
              <a:rPr kumimoji="0" lang="ko-KR" altLang="en-US" sz="2400" i="0">
                <a:effectLst>
                  <a:outerShdw blurRad="38100" dist="38100" dir="2700000" algn="tl">
                    <a:srgbClr val="FFFFFF"/>
                  </a:outerShdw>
                </a:effectLst>
                <a:ea typeface="굴림" pitchFamily="50" charset="-127"/>
              </a:rPr>
              <a:t>제</a:t>
            </a:r>
            <a:r>
              <a:rPr kumimoji="0" lang="en-US" altLang="ko-KR" sz="2400" i="0">
                <a:effectLst>
                  <a:outerShdw blurRad="38100" dist="38100" dir="2700000" algn="tl">
                    <a:srgbClr val="FFFFFF"/>
                  </a:outerShdw>
                </a:effectLst>
                <a:ea typeface="굴림" pitchFamily="50" charset="-127"/>
              </a:rPr>
              <a:t>2</a:t>
            </a:r>
            <a:r>
              <a:rPr kumimoji="0" lang="ko-KR" altLang="en-US" sz="2400" i="0">
                <a:effectLst>
                  <a:outerShdw blurRad="38100" dist="38100" dir="2700000" algn="tl">
                    <a:srgbClr val="FFFFFF"/>
                  </a:outerShdw>
                </a:effectLst>
                <a:ea typeface="굴림" pitchFamily="50" charset="-127"/>
              </a:rPr>
              <a:t>종 오류</a:t>
            </a:r>
          </a:p>
        </p:txBody>
      </p:sp>
      <p:sp>
        <p:nvSpPr>
          <p:cNvPr id="19" name="Rectangle 184"/>
          <p:cNvSpPr>
            <a:spLocks noChangeArrowheads="1"/>
          </p:cNvSpPr>
          <p:nvPr/>
        </p:nvSpPr>
        <p:spPr bwMode="auto">
          <a:xfrm>
            <a:off x="5725282" y="2499827"/>
            <a:ext cx="2071702" cy="775544"/>
          </a:xfrm>
          <a:prstGeom prst="rect">
            <a:avLst/>
          </a:prstGeom>
          <a:gradFill rotWithShape="0">
            <a:gsLst>
              <a:gs pos="0">
                <a:srgbClr val="009999">
                  <a:gamma/>
                  <a:shade val="46275"/>
                  <a:invGamma/>
                </a:srgbClr>
              </a:gs>
              <a:gs pos="50000">
                <a:srgbClr val="009999"/>
              </a:gs>
              <a:gs pos="100000">
                <a:srgbClr val="009999">
                  <a:gamma/>
                  <a:shade val="46275"/>
                  <a:invGamma/>
                </a:srgbClr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>
              <a:lnSpc>
                <a:spcPct val="80000"/>
              </a:lnSpc>
              <a:spcBef>
                <a:spcPct val="20000"/>
              </a:spcBef>
            </a:pPr>
            <a:r>
              <a:rPr kumimoji="0" lang="ko-KR" altLang="en-US" sz="2400" i="0">
                <a:effectLst>
                  <a:outerShdw blurRad="38100" dist="38100" dir="2700000" algn="tl">
                    <a:srgbClr val="FFFFFF"/>
                  </a:outerShdw>
                </a:effectLst>
                <a:ea typeface="굴림" pitchFamily="50" charset="-127"/>
              </a:rPr>
              <a:t>올바른 결정</a:t>
            </a:r>
          </a:p>
        </p:txBody>
      </p:sp>
      <p:sp>
        <p:nvSpPr>
          <p:cNvPr id="20" name="Rectangle 185"/>
          <p:cNvSpPr>
            <a:spLocks noChangeArrowheads="1"/>
          </p:cNvSpPr>
          <p:nvPr/>
        </p:nvSpPr>
        <p:spPr bwMode="auto">
          <a:xfrm>
            <a:off x="3571868" y="2499827"/>
            <a:ext cx="2071702" cy="775544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>
              <a:spcBef>
                <a:spcPct val="0"/>
              </a:spcBef>
            </a:pPr>
            <a:r>
              <a:rPr kumimoji="0" lang="ko-KR" altLang="en-US" sz="2400" i="0">
                <a:effectLst>
                  <a:outerShdw blurRad="38100" dist="38100" dir="2700000" algn="tl">
                    <a:srgbClr val="FFFFFF"/>
                  </a:outerShdw>
                </a:effectLst>
                <a:ea typeface="굴림" pitchFamily="50" charset="-127"/>
              </a:rPr>
              <a:t>제</a:t>
            </a:r>
            <a:r>
              <a:rPr kumimoji="0" lang="en-US" altLang="ko-KR" sz="2400" i="0">
                <a:effectLst>
                  <a:outerShdw blurRad="38100" dist="38100" dir="2700000" algn="tl">
                    <a:srgbClr val="FFFFFF"/>
                  </a:outerShdw>
                </a:effectLst>
                <a:ea typeface="굴림" pitchFamily="50" charset="-127"/>
              </a:rPr>
              <a:t>1</a:t>
            </a:r>
            <a:r>
              <a:rPr kumimoji="0" lang="ko-KR" altLang="en-US" sz="2400" i="0">
                <a:effectLst>
                  <a:outerShdw blurRad="38100" dist="38100" dir="2700000" algn="tl">
                    <a:srgbClr val="FFFFFF"/>
                  </a:outerShdw>
                </a:effectLst>
                <a:ea typeface="굴림" pitchFamily="50" charset="-127"/>
              </a:rPr>
              <a:t>종 오류</a:t>
            </a:r>
            <a:endParaRPr kumimoji="0" lang="ko-KR" altLang="en-US" sz="2000" i="0">
              <a:effectLst>
                <a:outerShdw blurRad="38100" dist="38100" dir="2700000" algn="tl">
                  <a:srgbClr val="FFFFFF"/>
                </a:outerShdw>
              </a:effectLst>
              <a:ea typeface="굴림" pitchFamily="50" charset="-127"/>
            </a:endParaRPr>
          </a:p>
        </p:txBody>
      </p:sp>
      <p:sp>
        <p:nvSpPr>
          <p:cNvPr id="21" name="Rectangle 186"/>
          <p:cNvSpPr>
            <a:spLocks noChangeArrowheads="1"/>
          </p:cNvSpPr>
          <p:nvPr/>
        </p:nvSpPr>
        <p:spPr bwMode="auto">
          <a:xfrm>
            <a:off x="1462093" y="2504589"/>
            <a:ext cx="2038337" cy="770781"/>
          </a:xfrm>
          <a:prstGeom prst="rect">
            <a:avLst/>
          </a:prstGeom>
          <a:gradFill rotWithShape="1">
            <a:gsLst>
              <a:gs pos="0">
                <a:srgbClr val="FF00FF"/>
              </a:gs>
              <a:gs pos="50000">
                <a:srgbClr val="FF8BBA"/>
              </a:gs>
              <a:gs pos="100000">
                <a:srgbClr val="FF00FF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>
              <a:spcBef>
                <a:spcPct val="0"/>
              </a:spcBef>
            </a:pPr>
            <a:r>
              <a:rPr kumimoji="0" lang="en-US" altLang="ko-KR" sz="2400" b="1">
                <a:effectLst>
                  <a:outerShdw blurRad="38100" dist="38100" dir="2700000" algn="tl">
                    <a:srgbClr val="FFFFFF"/>
                  </a:outerShdw>
                </a:effectLst>
                <a:ea typeface="굴림" pitchFamily="50" charset="-127"/>
              </a:rPr>
              <a:t>H</a:t>
            </a:r>
            <a:r>
              <a:rPr kumimoji="0" lang="en-US" altLang="ko-KR" sz="2400" b="1" i="0" baseline="-25000">
                <a:effectLst>
                  <a:outerShdw blurRad="38100" dist="38100" dir="2700000" algn="tl">
                    <a:srgbClr val="FFFFFF"/>
                  </a:outerShdw>
                </a:effectLst>
                <a:ea typeface="굴림" pitchFamily="50" charset="-127"/>
              </a:rPr>
              <a:t>0</a:t>
            </a:r>
            <a:r>
              <a:rPr kumimoji="0" lang="ko-KR" altLang="en-US" sz="2400" b="1" i="0">
                <a:effectLst>
                  <a:outerShdw blurRad="38100" dist="38100" dir="2700000" algn="tl">
                    <a:srgbClr val="FFFFFF"/>
                  </a:outerShdw>
                </a:effectLst>
                <a:ea typeface="굴림" pitchFamily="50" charset="-127"/>
              </a:rPr>
              <a:t>을 기각</a:t>
            </a:r>
          </a:p>
        </p:txBody>
      </p:sp>
      <p:sp>
        <p:nvSpPr>
          <p:cNvPr id="22" name="Rectangle 187"/>
          <p:cNvSpPr>
            <a:spLocks noChangeArrowheads="1"/>
          </p:cNvSpPr>
          <p:nvPr/>
        </p:nvSpPr>
        <p:spPr bwMode="auto">
          <a:xfrm>
            <a:off x="1465268" y="1754624"/>
            <a:ext cx="2035162" cy="734928"/>
          </a:xfrm>
          <a:prstGeom prst="rect">
            <a:avLst/>
          </a:prstGeom>
          <a:gradFill rotWithShape="1">
            <a:gsLst>
              <a:gs pos="0">
                <a:srgbClr val="FF00FF"/>
              </a:gs>
              <a:gs pos="50000">
                <a:srgbClr val="FF8BBA"/>
              </a:gs>
              <a:gs pos="100000">
                <a:srgbClr val="FF00FF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>
              <a:spcBef>
                <a:spcPct val="0"/>
              </a:spcBef>
            </a:pPr>
            <a:r>
              <a:rPr kumimoji="0" lang="en-US" altLang="ko-KR" sz="2400" b="1">
                <a:effectLst>
                  <a:outerShdw blurRad="38100" dist="38100" dir="2700000" algn="tl">
                    <a:srgbClr val="FFFFFF"/>
                  </a:outerShdw>
                </a:effectLst>
                <a:ea typeface="굴림" pitchFamily="50" charset="-127"/>
              </a:rPr>
              <a:t>H</a:t>
            </a:r>
            <a:r>
              <a:rPr kumimoji="0" lang="en-US" altLang="ko-KR" sz="2400" b="1" i="0" baseline="-25000">
                <a:effectLst>
                  <a:outerShdw blurRad="38100" dist="38100" dir="2700000" algn="tl">
                    <a:srgbClr val="FFFFFF"/>
                  </a:outerShdw>
                </a:effectLst>
                <a:ea typeface="굴림" pitchFamily="50" charset="-127"/>
              </a:rPr>
              <a:t>0</a:t>
            </a:r>
            <a:r>
              <a:rPr kumimoji="0" lang="ko-KR" altLang="en-US" sz="2400" b="1" i="0">
                <a:effectLst>
                  <a:outerShdw blurRad="38100" dist="38100" dir="2700000" algn="tl">
                    <a:srgbClr val="FFFFFF"/>
                  </a:outerShdw>
                </a:effectLst>
                <a:ea typeface="굴림" pitchFamily="50" charset="-127"/>
              </a:rPr>
              <a:t>을 채택</a:t>
            </a:r>
          </a:p>
        </p:txBody>
      </p:sp>
      <p:sp>
        <p:nvSpPr>
          <p:cNvPr id="23" name="Rectangle 188"/>
          <p:cNvSpPr>
            <a:spLocks noChangeArrowheads="1"/>
          </p:cNvSpPr>
          <p:nvPr/>
        </p:nvSpPr>
        <p:spPr bwMode="auto">
          <a:xfrm>
            <a:off x="3571868" y="1079858"/>
            <a:ext cx="2071702" cy="623876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50000">
                <a:srgbClr val="AFAFC9"/>
              </a:gs>
              <a:gs pos="100000">
                <a:srgbClr val="0033CC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>
              <a:spcBef>
                <a:spcPct val="0"/>
              </a:spcBef>
            </a:pPr>
            <a:r>
              <a:rPr kumimoji="0" lang="en-US" altLang="ko-KR" sz="2400" b="1" dirty="0">
                <a:effectLst>
                  <a:outerShdw blurRad="38100" dist="38100" dir="2700000" algn="tl">
                    <a:srgbClr val="FFFFFF"/>
                  </a:outerShdw>
                </a:effectLst>
                <a:ea typeface="굴림" pitchFamily="50" charset="-127"/>
              </a:rPr>
              <a:t>H</a:t>
            </a:r>
            <a:r>
              <a:rPr kumimoji="0" lang="en-US" altLang="ko-KR" sz="2400" b="1" i="0" baseline="-25000" dirty="0">
                <a:effectLst>
                  <a:outerShdw blurRad="38100" dist="38100" dir="2700000" algn="tl">
                    <a:srgbClr val="FFFFFF"/>
                  </a:outerShdw>
                </a:effectLst>
                <a:ea typeface="굴림" pitchFamily="50" charset="-127"/>
              </a:rPr>
              <a:t>0 </a:t>
            </a:r>
            <a:r>
              <a:rPr kumimoji="0" lang="en-US" altLang="ko-KR" sz="2400" b="1" i="0" dirty="0">
                <a:effectLst>
                  <a:outerShdw blurRad="38100" dist="38100" dir="2700000" algn="tl">
                    <a:srgbClr val="FFFFFF"/>
                  </a:outerShdw>
                </a:effectLst>
                <a:ea typeface="굴림" pitchFamily="50" charset="-127"/>
              </a:rPr>
              <a:t>: </a:t>
            </a:r>
            <a:r>
              <a:rPr kumimoji="0" lang="ko-KR" altLang="en-US" sz="2400" b="1" i="0" dirty="0">
                <a:effectLst>
                  <a:outerShdw blurRad="38100" dist="38100" dir="2700000" algn="tl">
                    <a:srgbClr val="FFFFFF"/>
                  </a:outerShdw>
                </a:effectLst>
                <a:ea typeface="굴림" pitchFamily="50" charset="-127"/>
              </a:rPr>
              <a:t>참</a:t>
            </a:r>
            <a:endParaRPr kumimoji="0" lang="ko-KR" altLang="en-US" sz="2400" i="0" dirty="0">
              <a:effectLst>
                <a:outerShdw blurRad="38100" dist="38100" dir="2700000" algn="tl">
                  <a:srgbClr val="FFFFFF"/>
                </a:outerShdw>
              </a:effectLst>
              <a:ea typeface="굴림" pitchFamily="50" charset="-127"/>
            </a:endParaRPr>
          </a:p>
        </p:txBody>
      </p:sp>
      <p:sp>
        <p:nvSpPr>
          <p:cNvPr id="24" name="Rectangle 189"/>
          <p:cNvSpPr>
            <a:spLocks noChangeArrowheads="1"/>
          </p:cNvSpPr>
          <p:nvPr/>
        </p:nvSpPr>
        <p:spPr bwMode="auto">
          <a:xfrm>
            <a:off x="5725282" y="1079858"/>
            <a:ext cx="2071702" cy="623876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50000">
                <a:srgbClr val="AFAFC9"/>
              </a:gs>
              <a:gs pos="100000">
                <a:srgbClr val="0033CC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>
              <a:spcBef>
                <a:spcPct val="0"/>
              </a:spcBef>
            </a:pPr>
            <a:r>
              <a:rPr kumimoji="0" lang="en-US" altLang="ko-KR" sz="2400" b="1">
                <a:effectLst>
                  <a:outerShdw blurRad="38100" dist="38100" dir="2700000" algn="tl">
                    <a:srgbClr val="FFFFFF"/>
                  </a:outerShdw>
                </a:effectLst>
                <a:ea typeface="굴림" pitchFamily="50" charset="-127"/>
              </a:rPr>
              <a:t>H</a:t>
            </a:r>
            <a:r>
              <a:rPr kumimoji="0" lang="en-US" altLang="ko-KR" sz="2800" b="1" i="0" baseline="-25000">
                <a:effectLst>
                  <a:outerShdw blurRad="38100" dist="38100" dir="2700000" algn="tl">
                    <a:srgbClr val="FFFFFF"/>
                  </a:outerShdw>
                </a:effectLst>
                <a:ea typeface="굴림" pitchFamily="50" charset="-127"/>
              </a:rPr>
              <a:t>0 </a:t>
            </a:r>
            <a:r>
              <a:rPr kumimoji="0" lang="en-US" altLang="ko-KR" sz="2400" b="1" i="0">
                <a:effectLst>
                  <a:outerShdw blurRad="38100" dist="38100" dir="2700000" algn="tl">
                    <a:srgbClr val="FFFFFF"/>
                  </a:outerShdw>
                </a:effectLst>
                <a:ea typeface="굴림" pitchFamily="50" charset="-127"/>
              </a:rPr>
              <a:t>: </a:t>
            </a:r>
            <a:r>
              <a:rPr kumimoji="0" lang="ko-KR" altLang="en-US" sz="2400" b="1" i="0">
                <a:effectLst>
                  <a:outerShdw blurRad="38100" dist="38100" dir="2700000" algn="tl">
                    <a:srgbClr val="FFFFFF"/>
                  </a:outerShdw>
                </a:effectLst>
                <a:ea typeface="굴림" pitchFamily="50" charset="-127"/>
              </a:rPr>
              <a:t>거짓</a:t>
            </a:r>
            <a:endParaRPr kumimoji="0" lang="ko-KR" altLang="en-US" sz="2400" i="0">
              <a:effectLst>
                <a:outerShdw blurRad="38100" dist="38100" dir="2700000" algn="tl">
                  <a:srgbClr val="FFFFFF"/>
                </a:outerShdw>
              </a:effectLst>
              <a:ea typeface="굴림" pitchFamily="50" charset="-127"/>
            </a:endParaRPr>
          </a:p>
        </p:txBody>
      </p:sp>
      <p:sp>
        <p:nvSpPr>
          <p:cNvPr id="25" name="Rectangle 190"/>
          <p:cNvSpPr>
            <a:spLocks noChangeArrowheads="1"/>
          </p:cNvSpPr>
          <p:nvPr/>
        </p:nvSpPr>
        <p:spPr bwMode="auto">
          <a:xfrm>
            <a:off x="1439868" y="1217210"/>
            <a:ext cx="2060562" cy="4762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50000">
                <a:schemeClr val="hlink"/>
              </a:gs>
              <a:gs pos="100000">
                <a:schemeClr val="tx2"/>
              </a:gs>
            </a:gsLst>
            <a:lin ang="5400000" scaled="1"/>
          </a:gradFill>
          <a:ln w="12700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>
              <a:spcBef>
                <a:spcPct val="0"/>
              </a:spcBef>
            </a:pPr>
            <a:r>
              <a:rPr kumimoji="0" lang="ko-KR" altLang="en-US" sz="2400" b="1" i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rPr>
              <a:t>검정 결과</a:t>
            </a:r>
          </a:p>
        </p:txBody>
      </p:sp>
      <p:sp>
        <p:nvSpPr>
          <p:cNvPr id="26" name="Rectangle 191"/>
          <p:cNvSpPr>
            <a:spLocks noChangeArrowheads="1"/>
          </p:cNvSpPr>
          <p:nvPr/>
        </p:nvSpPr>
        <p:spPr bwMode="auto">
          <a:xfrm>
            <a:off x="3510224" y="543283"/>
            <a:ext cx="4347924" cy="495300"/>
          </a:xfrm>
          <a:prstGeom prst="rect">
            <a:avLst/>
          </a:prstGeom>
          <a:gradFill rotWithShape="1">
            <a:gsLst>
              <a:gs pos="0">
                <a:srgbClr val="51515D"/>
              </a:gs>
              <a:gs pos="50000">
                <a:srgbClr val="AFAFC9"/>
              </a:gs>
              <a:gs pos="100000">
                <a:srgbClr val="51515D"/>
              </a:gs>
            </a:gsLst>
            <a:lin ang="5400000" scaled="1"/>
          </a:gradFill>
          <a:ln w="12700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>
              <a:spcBef>
                <a:spcPct val="0"/>
              </a:spcBef>
            </a:pPr>
            <a:r>
              <a:rPr kumimoji="0" lang="ko-KR" altLang="en-US" sz="2400" b="1" i="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rPr>
              <a:t>모집단의 </a:t>
            </a:r>
            <a:r>
              <a:rPr kumimoji="0" lang="ko-KR" altLang="en-US" sz="2400" b="1" i="0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rPr>
              <a:t>실제상황 </a:t>
            </a:r>
            <a:endParaRPr kumimoji="0" lang="ko-KR" altLang="en-US" sz="2400" b="1" i="0" dirty="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굴림" pitchFamily="50" charset="-127"/>
            </a:endParaRPr>
          </a:p>
        </p:txBody>
      </p:sp>
      <p:grpSp>
        <p:nvGrpSpPr>
          <p:cNvPr id="4" name="Group 192"/>
          <p:cNvGrpSpPr>
            <a:grpSpLocks/>
          </p:cNvGrpSpPr>
          <p:nvPr/>
        </p:nvGrpSpPr>
        <p:grpSpPr bwMode="auto">
          <a:xfrm>
            <a:off x="1470031" y="1043346"/>
            <a:ext cx="6388117" cy="2232024"/>
            <a:chOff x="420" y="1464"/>
            <a:chExt cx="4992" cy="2304"/>
          </a:xfrm>
        </p:grpSpPr>
        <p:sp>
          <p:nvSpPr>
            <p:cNvPr id="28" name="Line 193"/>
            <p:cNvSpPr>
              <a:spLocks noChangeShapeType="1"/>
            </p:cNvSpPr>
            <p:nvPr/>
          </p:nvSpPr>
          <p:spPr bwMode="auto">
            <a:xfrm>
              <a:off x="3720" y="1482"/>
              <a:ext cx="0" cy="2280"/>
            </a:xfrm>
            <a:prstGeom prst="line">
              <a:avLst/>
            </a:prstGeom>
            <a:noFill/>
            <a:ln w="57150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" name="Rectangle 194"/>
            <p:cNvSpPr>
              <a:spLocks noChangeArrowheads="1"/>
            </p:cNvSpPr>
            <p:nvPr/>
          </p:nvSpPr>
          <p:spPr bwMode="auto">
            <a:xfrm>
              <a:off x="2040" y="1464"/>
              <a:ext cx="3372" cy="2304"/>
            </a:xfrm>
            <a:prstGeom prst="rect">
              <a:avLst/>
            </a:prstGeom>
            <a:noFill/>
            <a:ln w="57150">
              <a:solidFill>
                <a:srgbClr val="B2B2B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" name="Line 195"/>
            <p:cNvSpPr>
              <a:spLocks noChangeShapeType="1"/>
            </p:cNvSpPr>
            <p:nvPr/>
          </p:nvSpPr>
          <p:spPr bwMode="auto">
            <a:xfrm rot="-5400000">
              <a:off x="3720" y="480"/>
              <a:ext cx="0" cy="3372"/>
            </a:xfrm>
            <a:prstGeom prst="line">
              <a:avLst/>
            </a:prstGeom>
            <a:noFill/>
            <a:ln w="57150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" name="Rectangle 196"/>
            <p:cNvSpPr>
              <a:spLocks noChangeArrowheads="1"/>
            </p:cNvSpPr>
            <p:nvPr/>
          </p:nvSpPr>
          <p:spPr bwMode="auto">
            <a:xfrm>
              <a:off x="420" y="2172"/>
              <a:ext cx="1620" cy="1596"/>
            </a:xfrm>
            <a:prstGeom prst="rect">
              <a:avLst/>
            </a:prstGeom>
            <a:noFill/>
            <a:ln w="57150">
              <a:solidFill>
                <a:srgbClr val="B2B2B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" name="Line 197"/>
            <p:cNvSpPr>
              <a:spLocks noChangeShapeType="1"/>
            </p:cNvSpPr>
            <p:nvPr/>
          </p:nvSpPr>
          <p:spPr bwMode="auto">
            <a:xfrm rot="-5400000">
              <a:off x="1233" y="2154"/>
              <a:ext cx="0" cy="1608"/>
            </a:xfrm>
            <a:prstGeom prst="line">
              <a:avLst/>
            </a:prstGeom>
            <a:noFill/>
            <a:ln w="57150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" name="Line 198"/>
            <p:cNvSpPr>
              <a:spLocks noChangeShapeType="1"/>
            </p:cNvSpPr>
            <p:nvPr/>
          </p:nvSpPr>
          <p:spPr bwMode="auto">
            <a:xfrm rot="-5400000">
              <a:off x="3720" y="1272"/>
              <a:ext cx="0" cy="3372"/>
            </a:xfrm>
            <a:prstGeom prst="line">
              <a:avLst/>
            </a:prstGeom>
            <a:noFill/>
            <a:ln w="57150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9.2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모평균의 검정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99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50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01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" name="TextBox 101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034" y="520590"/>
            <a:ext cx="8286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</a:rPr>
              <a:t>(2) </a:t>
            </a:r>
            <a:r>
              <a:rPr lang="en-US" altLang="ko-KR" i="1" dirty="0" smtClean="0">
                <a:latin typeface="Book Antiqua" pitchFamily="18" charset="0"/>
              </a:rPr>
              <a:t>p-</a:t>
            </a:r>
            <a:r>
              <a:rPr lang="ko-KR" altLang="en-US" dirty="0" smtClean="0">
                <a:latin typeface="Book Antiqua" pitchFamily="18" charset="0"/>
              </a:rPr>
              <a:t>값을 이용하여 검정하면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smtClean="0">
                <a:latin typeface="Book Antiqua" pitchFamily="18" charset="0"/>
              </a:rPr>
              <a:t>검정통계량의 </a:t>
            </a:r>
            <a:r>
              <a:rPr lang="ko-KR" altLang="en-US" dirty="0" err="1" smtClean="0">
                <a:latin typeface="Book Antiqua" pitchFamily="18" charset="0"/>
              </a:rPr>
              <a:t>관찰값은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t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en-US" altLang="ko-KR" i="1" dirty="0" smtClean="0">
                <a:latin typeface="Book Antiqua" pitchFamily="18" charset="0"/>
              </a:rPr>
              <a:t> = 1.789</a:t>
            </a:r>
            <a:r>
              <a:rPr lang="ko-KR" altLang="en-US" dirty="0" smtClean="0">
                <a:latin typeface="Book Antiqua" pitchFamily="18" charset="0"/>
              </a:rPr>
              <a:t>이고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err="1" smtClean="0">
                <a:latin typeface="Book Antiqua" pitchFamily="18" charset="0"/>
              </a:rPr>
              <a:t>상단측검정이므로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p-</a:t>
            </a:r>
            <a:r>
              <a:rPr lang="ko-KR" altLang="en-US" dirty="0" smtClean="0">
                <a:latin typeface="Book Antiqua" pitchFamily="18" charset="0"/>
              </a:rPr>
              <a:t>값 </a:t>
            </a:r>
            <a:r>
              <a:rPr lang="en-US" altLang="ko-KR" i="1" dirty="0" smtClean="0">
                <a:latin typeface="Book Antiqua" pitchFamily="18" charset="0"/>
              </a:rPr>
              <a:t>= 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P(T ≥ 1.789)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이다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. 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한편 자유도 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19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인 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t-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분포에서 </a:t>
            </a:r>
            <a:r>
              <a:rPr lang="en-US" altLang="ko-KR" i="1" dirty="0" smtClean="0">
                <a:latin typeface="Book Antiqua" pitchFamily="18" charset="0"/>
              </a:rPr>
              <a:t>t</a:t>
            </a:r>
            <a:r>
              <a:rPr lang="en-US" altLang="ko-KR" i="1" baseline="-25000" dirty="0" smtClean="0">
                <a:latin typeface="Book Antiqua" pitchFamily="18" charset="0"/>
              </a:rPr>
              <a:t>0.05</a:t>
            </a:r>
            <a:r>
              <a:rPr lang="en-US" altLang="ko-KR" i="1" dirty="0" smtClean="0">
                <a:latin typeface="Book Antiqua" pitchFamily="18" charset="0"/>
              </a:rPr>
              <a:t>(19) = 1.729, t</a:t>
            </a:r>
            <a:r>
              <a:rPr lang="en-US" altLang="ko-KR" i="1" baseline="-25000" dirty="0" smtClean="0">
                <a:latin typeface="Book Antiqua" pitchFamily="18" charset="0"/>
              </a:rPr>
              <a:t>0.025</a:t>
            </a:r>
            <a:r>
              <a:rPr lang="en-US" altLang="ko-KR" i="1" dirty="0" smtClean="0">
                <a:latin typeface="Book Antiqua" pitchFamily="18" charset="0"/>
              </a:rPr>
              <a:t>(19) = 2.093</a:t>
            </a:r>
            <a:r>
              <a:rPr lang="ko-KR" altLang="en-US" dirty="0" smtClean="0">
                <a:latin typeface="Book Antiqua" pitchFamily="18" charset="0"/>
              </a:rPr>
              <a:t>이므로 </a:t>
            </a:r>
            <a:r>
              <a:rPr lang="en-US" altLang="ko-KR" dirty="0" smtClean="0">
                <a:latin typeface="Book Antiqua" pitchFamily="18" charset="0"/>
              </a:rPr>
              <a:t>0.025 &lt;</a:t>
            </a:r>
            <a:r>
              <a:rPr lang="en-US" altLang="ko-KR" i="1" dirty="0" smtClean="0">
                <a:latin typeface="Book Antiqua" pitchFamily="18" charset="0"/>
              </a:rPr>
              <a:t> p-</a:t>
            </a:r>
            <a:r>
              <a:rPr lang="ko-KR" altLang="en-US" dirty="0" smtClean="0">
                <a:latin typeface="Book Antiqua" pitchFamily="18" charset="0"/>
              </a:rPr>
              <a:t>값</a:t>
            </a:r>
            <a:r>
              <a:rPr lang="en-US" altLang="ko-KR" dirty="0" smtClean="0">
                <a:latin typeface="Book Antiqua" pitchFamily="18" charset="0"/>
              </a:rPr>
              <a:t> &lt; 0.05</a:t>
            </a:r>
            <a:r>
              <a:rPr lang="ko-KR" altLang="en-US" dirty="0" smtClean="0">
                <a:latin typeface="Book Antiqua" pitchFamily="18" charset="0"/>
              </a:rPr>
              <a:t>이고 따라서 귀무가설 </a:t>
            </a:r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en-US" altLang="ko-KR" i="1" dirty="0" smtClean="0">
                <a:latin typeface="Book Antiqua" pitchFamily="18" charset="0"/>
              </a:rPr>
              <a:t> 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: </a:t>
            </a:r>
            <a:r>
              <a:rPr lang="en-US" altLang="ko-KR" i="1" dirty="0" smtClean="0">
                <a:solidFill>
                  <a:schemeClr val="tx2"/>
                </a:solidFill>
                <a:latin typeface="Symbol" pitchFamily="18" charset="2"/>
              </a:rPr>
              <a:t>m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  ≤ 10.5</a:t>
            </a:r>
            <a:r>
              <a:rPr lang="ko-KR" altLang="en-US" dirty="0" smtClean="0">
                <a:latin typeface="Book Antiqua" pitchFamily="18" charset="0"/>
              </a:rPr>
              <a:t>를 기각한다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en-US" altLang="ko-KR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9.2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모평균의 검정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51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928662" y="571480"/>
            <a:ext cx="3786214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모집단분포의 정보가 없는 경우</a:t>
            </a:r>
            <a:endParaRPr lang="en-US" dirty="0">
              <a:solidFill>
                <a:srgbClr val="FFFF00"/>
              </a:solidFill>
              <a:latin typeface="Book Antiqua" pitchFamily="18" charset="0"/>
              <a:ea typeface="휴먼엑스포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500034" y="1214422"/>
            <a:ext cx="8358246" cy="4796620"/>
            <a:chOff x="500034" y="1214422"/>
            <a:chExt cx="8358246" cy="4796620"/>
          </a:xfrm>
        </p:grpSpPr>
        <p:sp>
          <p:nvSpPr>
            <p:cNvPr id="8" name="TextBox 7"/>
            <p:cNvSpPr txBox="1"/>
            <p:nvPr/>
          </p:nvSpPr>
          <p:spPr>
            <a:xfrm>
              <a:off x="500034" y="1214422"/>
              <a:ext cx="8001056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Book Antiqua" pitchFamily="18" charset="0"/>
                </a:rPr>
                <a:t>모집단분포에 대한 아무런 정보를 갖고 있지 않은 경우에</a:t>
              </a:r>
              <a:r>
                <a:rPr lang="en-US" altLang="ko-KR" dirty="0" smtClean="0">
                  <a:latin typeface="Book Antiqua" pitchFamily="18" charset="0"/>
                </a:rPr>
                <a:t>, </a:t>
              </a:r>
            </a:p>
            <a:p>
              <a:endParaRPr lang="en-US" altLang="ko-KR" dirty="0" smtClean="0">
                <a:latin typeface="Book Antiqua" pitchFamily="18" charset="0"/>
              </a:endParaRPr>
            </a:p>
            <a:p>
              <a:pPr>
                <a:buFont typeface="Wingdings" pitchFamily="2" charset="2"/>
                <a:buChar char="l"/>
              </a:pPr>
              <a:r>
                <a:rPr lang="ko-KR" altLang="en-US" dirty="0" smtClean="0">
                  <a:latin typeface="Book Antiqua" pitchFamily="18" charset="0"/>
                </a:rPr>
                <a:t> 표본의 크기 </a:t>
              </a:r>
              <a:r>
                <a:rPr lang="en-US" altLang="ko-KR" i="1" dirty="0" smtClean="0">
                  <a:latin typeface="Book Antiqua" pitchFamily="18" charset="0"/>
                </a:rPr>
                <a:t>n</a:t>
              </a:r>
              <a:r>
                <a:rPr lang="ko-KR" altLang="en-US" dirty="0" smtClean="0">
                  <a:latin typeface="Book Antiqua" pitchFamily="18" charset="0"/>
                </a:rPr>
                <a:t>이 충분히 크면 중심극한정리에 의하여 표본평균      는 정규분포에 가까워진다</a:t>
              </a:r>
              <a:r>
                <a:rPr lang="en-US" altLang="ko-KR" dirty="0" smtClean="0">
                  <a:latin typeface="Book Antiqua" pitchFamily="18" charset="0"/>
                </a:rPr>
                <a:t>. </a:t>
              </a:r>
            </a:p>
            <a:p>
              <a:pPr>
                <a:buFont typeface="Wingdings" pitchFamily="2" charset="2"/>
                <a:buChar char="l"/>
              </a:pPr>
              <a:endParaRPr lang="en-US" altLang="ko-KR" dirty="0" smtClean="0">
                <a:latin typeface="Book Antiqua" pitchFamily="18" charset="0"/>
              </a:endParaRPr>
            </a:p>
            <a:p>
              <a:pPr>
                <a:buFont typeface="Wingdings" pitchFamily="2" charset="2"/>
                <a:buChar char="l"/>
              </a:pPr>
              <a:r>
                <a:rPr lang="en-US" altLang="ko-KR" i="1" dirty="0" smtClean="0">
                  <a:latin typeface="Book Antiqua" pitchFamily="18" charset="0"/>
                  <a:ea typeface="+mn-ea"/>
                </a:rPr>
                <a:t> n</a:t>
              </a:r>
              <a:r>
                <a:rPr lang="en-US" altLang="ko-KR" dirty="0" smtClean="0">
                  <a:latin typeface="Book Antiqua" pitchFamily="18" charset="0"/>
                  <a:ea typeface="+mn-ea"/>
                </a:rPr>
                <a:t> →∞</a:t>
              </a:r>
              <a:r>
                <a:rPr lang="ko-KR" altLang="en-US" dirty="0" smtClean="0">
                  <a:latin typeface="Book Antiqua" pitchFamily="18" charset="0"/>
                  <a:ea typeface="+mn-ea"/>
                </a:rPr>
                <a:t> 이면</a:t>
              </a:r>
              <a:r>
                <a:rPr lang="en-US" altLang="ko-KR" dirty="0" smtClean="0">
                  <a:latin typeface="Book Antiqua" pitchFamily="18" charset="0"/>
                </a:rPr>
                <a:t>,            </a:t>
              </a:r>
              <a:r>
                <a:rPr lang="ko-KR" altLang="en-US" dirty="0" smtClean="0">
                  <a:latin typeface="Book Antiqua" pitchFamily="18" charset="0"/>
                </a:rPr>
                <a:t>이므로 표본표준편차 </a:t>
              </a:r>
              <a:r>
                <a:rPr lang="en-US" altLang="ko-KR" i="1" dirty="0" smtClean="0">
                  <a:latin typeface="Book Antiqua" pitchFamily="18" charset="0"/>
                </a:rPr>
                <a:t>s</a:t>
              </a:r>
              <a:r>
                <a:rPr lang="ko-KR" altLang="en-US" dirty="0" smtClean="0">
                  <a:latin typeface="Book Antiqua" pitchFamily="18" charset="0"/>
                </a:rPr>
                <a:t>를 이용하여 다음과 같이     의 근사정규분포를 얻는다</a:t>
              </a:r>
              <a:r>
                <a:rPr lang="en-US" altLang="ko-KR" dirty="0" smtClean="0">
                  <a:latin typeface="Book Antiqua" pitchFamily="18" charset="0"/>
                </a:rPr>
                <a:t>.</a:t>
              </a:r>
              <a:endParaRPr lang="en-US" altLang="ko-KR" dirty="0">
                <a:latin typeface="Book Antiqua" pitchFamily="18" charset="0"/>
              </a:endParaRPr>
            </a:p>
          </p:txBody>
        </p:sp>
        <p:graphicFrame>
          <p:nvGraphicFramePr>
            <p:cNvPr id="923649" name="Object 1"/>
            <p:cNvGraphicFramePr>
              <a:graphicFrameLocks noChangeAspect="1"/>
            </p:cNvGraphicFramePr>
            <p:nvPr/>
          </p:nvGraphicFramePr>
          <p:xfrm>
            <a:off x="7195409" y="1816748"/>
            <a:ext cx="223837" cy="254000"/>
          </p:xfrm>
          <a:graphic>
            <a:graphicData uri="http://schemas.openxmlformats.org/presentationml/2006/ole">
              <p:oleObj spid="_x0000_s923649" name="Equation" r:id="rId4" imgW="164880" imgH="190440" progId="Equation.DSMT4">
                <p:embed/>
              </p:oleObj>
            </a:graphicData>
          </a:graphic>
        </p:graphicFrame>
        <p:graphicFrame>
          <p:nvGraphicFramePr>
            <p:cNvPr id="923650" name="Object 2"/>
            <p:cNvGraphicFramePr>
              <a:graphicFrameLocks noChangeAspect="1"/>
            </p:cNvGraphicFramePr>
            <p:nvPr/>
          </p:nvGraphicFramePr>
          <p:xfrm>
            <a:off x="2030220" y="2637404"/>
            <a:ext cx="654050" cy="271462"/>
          </p:xfrm>
          <a:graphic>
            <a:graphicData uri="http://schemas.openxmlformats.org/presentationml/2006/ole">
              <p:oleObj spid="_x0000_s923650" name="Equation" r:id="rId5" imgW="482400" imgH="203040" progId="Equation.DSMT4">
                <p:embed/>
              </p:oleObj>
            </a:graphicData>
          </a:graphic>
        </p:graphicFrame>
        <p:graphicFrame>
          <p:nvGraphicFramePr>
            <p:cNvPr id="923651" name="Object 3"/>
            <p:cNvGraphicFramePr>
              <a:graphicFrameLocks noChangeAspect="1"/>
            </p:cNvGraphicFramePr>
            <p:nvPr/>
          </p:nvGraphicFramePr>
          <p:xfrm>
            <a:off x="7430271" y="2624044"/>
            <a:ext cx="223837" cy="254000"/>
          </p:xfrm>
          <a:graphic>
            <a:graphicData uri="http://schemas.openxmlformats.org/presentationml/2006/ole">
              <p:oleObj spid="_x0000_s923651" name="Equation" r:id="rId6" imgW="164880" imgH="190440" progId="Equation.DSMT4">
                <p:embed/>
              </p:oleObj>
            </a:graphicData>
          </a:graphic>
        </p:graphicFrame>
        <p:graphicFrame>
          <p:nvGraphicFramePr>
            <p:cNvPr id="923652" name="Object 4"/>
            <p:cNvGraphicFramePr>
              <a:graphicFrameLocks noChangeAspect="1"/>
            </p:cNvGraphicFramePr>
            <p:nvPr/>
          </p:nvGraphicFramePr>
          <p:xfrm>
            <a:off x="3422650" y="3321050"/>
            <a:ext cx="1766888" cy="608013"/>
          </p:xfrm>
          <a:graphic>
            <a:graphicData uri="http://schemas.openxmlformats.org/presentationml/2006/ole">
              <p:oleObj spid="_x0000_s923652" name="Equation" r:id="rId7" imgW="1307880" imgH="457200" progId="Equation.DSMT4">
                <p:embed/>
              </p:oleObj>
            </a:graphicData>
          </a:graphic>
        </p:graphicFrame>
        <p:sp>
          <p:nvSpPr>
            <p:cNvPr id="13" name="TextBox 12"/>
            <p:cNvSpPr txBox="1"/>
            <p:nvPr/>
          </p:nvSpPr>
          <p:spPr>
            <a:xfrm>
              <a:off x="500034" y="4040881"/>
              <a:ext cx="835824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  <a:latin typeface="+mn-ea"/>
                </a:rPr>
                <a:t>※ </a:t>
              </a:r>
              <a:r>
                <a:rPr lang="ko-KR" altLang="en-US" dirty="0" smtClean="0">
                  <a:latin typeface="Book Antiqua" pitchFamily="18" charset="0"/>
                </a:rPr>
                <a:t>모집단분포를 모르는 경우에 </a:t>
              </a:r>
              <a:r>
                <a:rPr lang="ko-KR" altLang="en-US" dirty="0" err="1" smtClean="0">
                  <a:latin typeface="Book Antiqua" pitchFamily="18" charset="0"/>
                </a:rPr>
                <a:t>대표본을</a:t>
              </a:r>
              <a:r>
                <a:rPr lang="ko-KR" altLang="en-US" dirty="0" smtClean="0">
                  <a:latin typeface="Book Antiqua" pitchFamily="18" charset="0"/>
                </a:rPr>
                <a:t> 추출하여 모평균에 대한 주장의 진위를 검정할 수 있으며</a:t>
              </a:r>
              <a:r>
                <a:rPr lang="en-US" altLang="ko-KR" dirty="0" smtClean="0">
                  <a:latin typeface="Book Antiqua" pitchFamily="18" charset="0"/>
                </a:rPr>
                <a:t>, </a:t>
              </a:r>
              <a:r>
                <a:rPr lang="ko-KR" altLang="en-US" dirty="0" smtClean="0">
                  <a:latin typeface="Book Antiqua" pitchFamily="18" charset="0"/>
                </a:rPr>
                <a:t>이 경우 다음과 같은 검정통계량을 사용한다</a:t>
              </a:r>
              <a:r>
                <a:rPr lang="en-US" altLang="ko-KR" dirty="0" smtClean="0">
                  <a:latin typeface="Book Antiqua" pitchFamily="18" charset="0"/>
                </a:rPr>
                <a:t>.</a:t>
              </a:r>
            </a:p>
            <a:p>
              <a:endParaRPr lang="en-US" altLang="ko-KR" dirty="0" smtClean="0">
                <a:latin typeface="Book Antiqua" pitchFamily="18" charset="0"/>
              </a:endParaRPr>
            </a:p>
            <a:p>
              <a:pPr>
                <a:buFont typeface="Wingdings" pitchFamily="2" charset="2"/>
                <a:buChar char="l"/>
              </a:pPr>
              <a:r>
                <a:rPr lang="ko-KR" altLang="en-US" dirty="0" smtClean="0">
                  <a:latin typeface="Book Antiqua" pitchFamily="18" charset="0"/>
                </a:rPr>
                <a:t> </a:t>
              </a:r>
              <a:r>
                <a:rPr lang="ko-KR" altLang="en-US" dirty="0" err="1" smtClean="0">
                  <a:latin typeface="Book Antiqua" pitchFamily="18" charset="0"/>
                </a:rPr>
                <a:t>모분산을</a:t>
              </a:r>
              <a:r>
                <a:rPr lang="ko-KR" altLang="en-US" dirty="0" smtClean="0">
                  <a:latin typeface="Book Antiqua" pitchFamily="18" charset="0"/>
                </a:rPr>
                <a:t> 알고 있는 경우 </a:t>
              </a:r>
              <a:r>
                <a:rPr lang="en-US" altLang="ko-KR" dirty="0" smtClean="0">
                  <a:latin typeface="Book Antiqua" pitchFamily="18" charset="0"/>
                </a:rPr>
                <a:t>:</a:t>
              </a:r>
            </a:p>
            <a:p>
              <a:pPr>
                <a:buFont typeface="Wingdings" pitchFamily="2" charset="2"/>
                <a:buChar char="l"/>
              </a:pPr>
              <a:endParaRPr lang="en-US" altLang="ko-KR" dirty="0" smtClean="0">
                <a:latin typeface="Book Antiqua" pitchFamily="18" charset="0"/>
              </a:endParaRPr>
            </a:p>
            <a:p>
              <a:pPr>
                <a:buFont typeface="Wingdings" pitchFamily="2" charset="2"/>
                <a:buChar char="l"/>
              </a:pPr>
              <a:r>
                <a:rPr lang="en-US" altLang="ko-KR" i="1" dirty="0" smtClean="0">
                  <a:latin typeface="Book Antiqua" pitchFamily="18" charset="0"/>
                  <a:ea typeface="+mn-ea"/>
                </a:rPr>
                <a:t> </a:t>
              </a:r>
              <a:r>
                <a:rPr lang="ko-KR" altLang="en-US" dirty="0" err="1" smtClean="0">
                  <a:latin typeface="Book Antiqua" pitchFamily="18" charset="0"/>
                </a:rPr>
                <a:t>모분산을</a:t>
              </a:r>
              <a:r>
                <a:rPr lang="ko-KR" altLang="en-US" dirty="0" smtClean="0">
                  <a:latin typeface="Book Antiqua" pitchFamily="18" charset="0"/>
                </a:rPr>
                <a:t> 모르는 경우 </a:t>
              </a:r>
              <a:r>
                <a:rPr lang="en-US" altLang="ko-KR" dirty="0" smtClean="0">
                  <a:latin typeface="Book Antiqua" pitchFamily="18" charset="0"/>
                </a:rPr>
                <a:t>:</a:t>
              </a:r>
              <a:endParaRPr lang="en-US" altLang="ko-KR" dirty="0">
                <a:latin typeface="Book Antiqua" pitchFamily="18" charset="0"/>
              </a:endParaRPr>
            </a:p>
          </p:txBody>
        </p:sp>
        <p:graphicFrame>
          <p:nvGraphicFramePr>
            <p:cNvPr id="923653" name="Object 5"/>
            <p:cNvGraphicFramePr>
              <a:graphicFrameLocks noChangeAspect="1"/>
            </p:cNvGraphicFramePr>
            <p:nvPr/>
          </p:nvGraphicFramePr>
          <p:xfrm>
            <a:off x="3500430" y="4786313"/>
            <a:ext cx="1835150" cy="608012"/>
          </p:xfrm>
          <a:graphic>
            <a:graphicData uri="http://schemas.openxmlformats.org/presentationml/2006/ole">
              <p:oleObj spid="_x0000_s923653" name="Equation" r:id="rId8" imgW="1358640" imgH="457200" progId="Equation.DSMT4">
                <p:embed/>
              </p:oleObj>
            </a:graphicData>
          </a:graphic>
        </p:graphicFrame>
        <p:graphicFrame>
          <p:nvGraphicFramePr>
            <p:cNvPr id="923654" name="Object 6"/>
            <p:cNvGraphicFramePr>
              <a:graphicFrameLocks noChangeAspect="1"/>
            </p:cNvGraphicFramePr>
            <p:nvPr/>
          </p:nvGraphicFramePr>
          <p:xfrm>
            <a:off x="3501550" y="5403030"/>
            <a:ext cx="1784350" cy="608012"/>
          </p:xfrm>
          <a:graphic>
            <a:graphicData uri="http://schemas.openxmlformats.org/presentationml/2006/ole">
              <p:oleObj spid="_x0000_s923654" name="Equation" r:id="rId9" imgW="1320480" imgH="457200" progId="Equation.DSMT4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9.2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모평균의 검정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52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642910" y="1020656"/>
          <a:ext cx="778674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198"/>
                <a:gridCol w="1500198"/>
                <a:gridCol w="1571636"/>
                <a:gridCol w="1428760"/>
                <a:gridCol w="1785950"/>
              </a:tblGrid>
              <a:tr h="29940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가설과 </a:t>
                      </a:r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기각역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1600" dirty="0" smtClean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검정유형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귀무가설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 </a:t>
                      </a:r>
                      <a:r>
                        <a:rPr lang="en-US" altLang="ko-KR" i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H</a:t>
                      </a:r>
                      <a:r>
                        <a:rPr lang="en-US" altLang="ko-KR" i="1" baseline="-2500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대립가설 </a:t>
                      </a:r>
                      <a:r>
                        <a:rPr lang="en-US" altLang="ko-KR" i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H</a:t>
                      </a:r>
                      <a:r>
                        <a:rPr lang="en-US" altLang="ko-KR" i="1" baseline="-2500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i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H</a:t>
                      </a:r>
                      <a:r>
                        <a:rPr lang="en-US" altLang="ko-KR" i="1" baseline="-2500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0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의 </a:t>
                      </a:r>
                      <a:endParaRPr lang="en-US" altLang="ko-KR" dirty="0" smtClean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기각역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p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- 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값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994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Book Antiqua" pitchFamily="18" charset="0"/>
                        </a:rPr>
                        <a:t>양측검정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smtClean="0">
                          <a:latin typeface="Symbol" pitchFamily="18" charset="2"/>
                        </a:rPr>
                        <a:t>m </a:t>
                      </a:r>
                      <a:r>
                        <a:rPr lang="en-US" altLang="ko-KR" i="1" dirty="0" smtClean="0">
                          <a:latin typeface="Book Antiqua" pitchFamily="18" charset="0"/>
                          <a:ea typeface="바탕"/>
                        </a:rPr>
                        <a:t>=</a:t>
                      </a:r>
                      <a:r>
                        <a:rPr lang="en-US" altLang="ko-KR" i="1" dirty="0" smtClean="0">
                          <a:latin typeface="Book Antiqua" pitchFamily="18" charset="0"/>
                        </a:rPr>
                        <a:t> </a:t>
                      </a:r>
                      <a:r>
                        <a:rPr lang="en-US" altLang="ko-KR" i="1" dirty="0" smtClean="0">
                          <a:latin typeface="Symbol" pitchFamily="18" charset="2"/>
                        </a:rPr>
                        <a:t>m</a:t>
                      </a:r>
                      <a:r>
                        <a:rPr lang="en-US" altLang="ko-KR" i="1" baseline="-25000" dirty="0" smtClean="0">
                          <a:latin typeface="Book Antiqua" pitchFamily="18" charset="0"/>
                        </a:rPr>
                        <a:t>0</a:t>
                      </a:r>
                      <a:endParaRPr lang="ko-KR" altLang="en-US" i="1" baseline="-25000" dirty="0">
                        <a:latin typeface="Book Antiqu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i="1" baseline="0" dirty="0" smtClean="0">
                          <a:latin typeface="Symbol" pitchFamily="18" charset="2"/>
                        </a:rPr>
                        <a:t>m</a:t>
                      </a:r>
                      <a:r>
                        <a:rPr lang="en-US" altLang="ko-KR" i="1" baseline="0" dirty="0" smtClean="0">
                          <a:latin typeface="Book Antiqua" pitchFamily="18" charset="0"/>
                        </a:rPr>
                        <a:t> </a:t>
                      </a:r>
                      <a:r>
                        <a:rPr lang="en-US" altLang="ko-KR" dirty="0" smtClean="0">
                          <a:latin typeface="Book Antiqua" pitchFamily="18" charset="0"/>
                          <a:ea typeface="바탕"/>
                        </a:rPr>
                        <a:t>≠</a:t>
                      </a:r>
                      <a:r>
                        <a:rPr lang="en-US" altLang="ko-KR" i="1" dirty="0" smtClean="0">
                          <a:latin typeface="Book Antiqua" pitchFamily="18" charset="0"/>
                        </a:rPr>
                        <a:t> </a:t>
                      </a:r>
                      <a:r>
                        <a:rPr lang="en-US" altLang="ko-KR" i="1" dirty="0" smtClean="0">
                          <a:latin typeface="Symbol" pitchFamily="18" charset="2"/>
                        </a:rPr>
                        <a:t>m</a:t>
                      </a:r>
                      <a:r>
                        <a:rPr lang="en-US" altLang="ko-KR" i="1" baseline="-25000" dirty="0" smtClean="0">
                          <a:latin typeface="Book Antiqua" pitchFamily="18" charset="0"/>
                        </a:rPr>
                        <a:t>0</a:t>
                      </a:r>
                      <a:endParaRPr lang="ko-KR" altLang="en-US" i="1" baseline="-25000" dirty="0" smtClean="0">
                        <a:latin typeface="Book Antiqu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i="1" dirty="0" smtClean="0">
                          <a:latin typeface="Book Antiqua" pitchFamily="18" charset="0"/>
                        </a:rPr>
                        <a:t>|Z| &gt; </a:t>
                      </a:r>
                      <a:r>
                        <a:rPr lang="en-US" altLang="ko-KR" i="1" dirty="0" err="1" smtClean="0">
                          <a:latin typeface="Book Antiqua" pitchFamily="18" charset="0"/>
                        </a:rPr>
                        <a:t>z</a:t>
                      </a:r>
                      <a:r>
                        <a:rPr lang="en-US" altLang="ko-KR" i="1" baseline="-25000" dirty="0" err="1" smtClean="0">
                          <a:latin typeface="Symbol" pitchFamily="18" charset="2"/>
                        </a:rPr>
                        <a:t>a</a:t>
                      </a:r>
                      <a:r>
                        <a:rPr lang="en-US" altLang="ko-KR" i="1" baseline="-25000" dirty="0" smtClean="0">
                          <a:latin typeface="Book Antiqua" pitchFamily="18" charset="0"/>
                        </a:rPr>
                        <a:t>/2</a:t>
                      </a:r>
                      <a:endParaRPr lang="ko-KR" altLang="en-US" i="1" baseline="-25000" dirty="0" smtClean="0">
                        <a:latin typeface="Book Antiqua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i="1" baseline="0" dirty="0" smtClean="0">
                          <a:latin typeface="Book Antiqua" pitchFamily="18" charset="0"/>
                        </a:rPr>
                        <a:t>P(</a:t>
                      </a:r>
                      <a:r>
                        <a:rPr lang="en-US" altLang="ko-KR" i="1" dirty="0" smtClean="0">
                          <a:latin typeface="Book Antiqua" pitchFamily="18" charset="0"/>
                        </a:rPr>
                        <a:t>|Z| &gt; z</a:t>
                      </a:r>
                      <a:r>
                        <a:rPr lang="en-US" altLang="ko-KR" i="1" baseline="-25000" dirty="0" smtClean="0">
                          <a:latin typeface="Book Antiqua" pitchFamily="18" charset="0"/>
                        </a:rPr>
                        <a:t>0</a:t>
                      </a:r>
                      <a:r>
                        <a:rPr lang="en-US" altLang="ko-KR" i="1" baseline="0" dirty="0" smtClean="0">
                          <a:latin typeface="Book Antiqua" pitchFamily="18" charset="0"/>
                        </a:rPr>
                        <a:t>)</a:t>
                      </a:r>
                      <a:endParaRPr lang="ko-KR" altLang="en-US" i="1" baseline="0" dirty="0" smtClean="0"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94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Book Antiqua" pitchFamily="18" charset="0"/>
                        </a:rPr>
                        <a:t>하단측검정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i="1" dirty="0" smtClean="0">
                          <a:latin typeface="Symbol" pitchFamily="18" charset="2"/>
                        </a:rPr>
                        <a:t>m </a:t>
                      </a:r>
                      <a:r>
                        <a:rPr lang="ko-KR" altLang="en-US" dirty="0" smtClean="0">
                          <a:latin typeface="Book Antiqua" pitchFamily="18" charset="0"/>
                          <a:ea typeface="바탕"/>
                        </a:rPr>
                        <a:t>≥</a:t>
                      </a:r>
                      <a:r>
                        <a:rPr lang="en-US" altLang="ko-KR" i="1" dirty="0" smtClean="0">
                          <a:latin typeface="Book Antiqua" pitchFamily="18" charset="0"/>
                        </a:rPr>
                        <a:t> </a:t>
                      </a:r>
                      <a:r>
                        <a:rPr lang="en-US" altLang="ko-KR" i="1" dirty="0" smtClean="0">
                          <a:latin typeface="Symbol" pitchFamily="18" charset="2"/>
                        </a:rPr>
                        <a:t>m</a:t>
                      </a:r>
                      <a:r>
                        <a:rPr lang="en-US" altLang="ko-KR" i="1" baseline="-25000" dirty="0" smtClean="0">
                          <a:latin typeface="Book Antiqua" pitchFamily="18" charset="0"/>
                        </a:rPr>
                        <a:t>0</a:t>
                      </a:r>
                      <a:endParaRPr lang="ko-KR" altLang="en-US" i="1" baseline="-25000" dirty="0" smtClean="0">
                        <a:latin typeface="Book Antiqu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i="1" dirty="0" smtClean="0">
                          <a:latin typeface="Symbol" pitchFamily="18" charset="2"/>
                        </a:rPr>
                        <a:t>m </a:t>
                      </a:r>
                      <a:r>
                        <a:rPr lang="en-US" altLang="ko-KR" dirty="0" smtClean="0">
                          <a:latin typeface="Book Antiqua" pitchFamily="18" charset="0"/>
                          <a:ea typeface="바탕"/>
                        </a:rPr>
                        <a:t>&lt;</a:t>
                      </a:r>
                      <a:r>
                        <a:rPr lang="en-US" altLang="ko-KR" i="1" dirty="0" smtClean="0">
                          <a:latin typeface="Book Antiqua" pitchFamily="18" charset="0"/>
                        </a:rPr>
                        <a:t> </a:t>
                      </a:r>
                      <a:r>
                        <a:rPr lang="en-US" altLang="ko-KR" i="1" dirty="0" smtClean="0">
                          <a:latin typeface="Symbol" pitchFamily="18" charset="2"/>
                        </a:rPr>
                        <a:t>m</a:t>
                      </a:r>
                      <a:r>
                        <a:rPr lang="en-US" altLang="ko-KR" i="1" baseline="-25000" dirty="0" smtClean="0">
                          <a:latin typeface="Book Antiqua" pitchFamily="18" charset="0"/>
                        </a:rPr>
                        <a:t>0</a:t>
                      </a:r>
                      <a:endParaRPr lang="ko-KR" altLang="en-US" i="1" baseline="-25000" dirty="0" smtClean="0">
                        <a:latin typeface="Book Antiqu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i="1" dirty="0" smtClean="0">
                          <a:latin typeface="Book Antiqua" pitchFamily="18" charset="0"/>
                        </a:rPr>
                        <a:t>Z &lt; -</a:t>
                      </a:r>
                      <a:r>
                        <a:rPr lang="en-US" altLang="ko-KR" i="1" dirty="0" err="1" smtClean="0">
                          <a:latin typeface="Book Antiqua" pitchFamily="18" charset="0"/>
                        </a:rPr>
                        <a:t>z</a:t>
                      </a:r>
                      <a:r>
                        <a:rPr lang="en-US" altLang="ko-KR" i="1" baseline="-25000" dirty="0" err="1" smtClean="0">
                          <a:latin typeface="Symbol" pitchFamily="18" charset="2"/>
                        </a:rPr>
                        <a:t>a</a:t>
                      </a:r>
                      <a:endParaRPr lang="ko-KR" altLang="en-US" i="1" baseline="-25000" dirty="0" smtClean="0">
                        <a:latin typeface="Book Antiqua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i="1" baseline="0" dirty="0" smtClean="0">
                          <a:latin typeface="Book Antiqua" pitchFamily="18" charset="0"/>
                        </a:rPr>
                        <a:t>P(</a:t>
                      </a:r>
                      <a:r>
                        <a:rPr lang="en-US" altLang="ko-KR" i="1" dirty="0" smtClean="0">
                          <a:latin typeface="Book Antiqua" pitchFamily="18" charset="0"/>
                        </a:rPr>
                        <a:t>Z &lt; z</a:t>
                      </a:r>
                      <a:r>
                        <a:rPr lang="en-US" altLang="ko-KR" i="1" baseline="-25000" dirty="0" smtClean="0">
                          <a:latin typeface="Book Antiqua" pitchFamily="18" charset="0"/>
                        </a:rPr>
                        <a:t>0</a:t>
                      </a:r>
                      <a:r>
                        <a:rPr lang="en-US" altLang="ko-KR" i="1" baseline="0" dirty="0" smtClean="0">
                          <a:latin typeface="Book Antiqua" pitchFamily="18" charset="0"/>
                        </a:rPr>
                        <a:t>)</a:t>
                      </a:r>
                      <a:endParaRPr lang="ko-KR" altLang="en-US" i="1" baseline="0" dirty="0" smtClean="0"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94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Book Antiqua" pitchFamily="18" charset="0"/>
                        </a:rPr>
                        <a:t>상단측검정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i="1" dirty="0" smtClean="0">
                          <a:latin typeface="Symbol" pitchFamily="18" charset="2"/>
                        </a:rPr>
                        <a:t>m </a:t>
                      </a:r>
                      <a:r>
                        <a:rPr lang="ko-KR" altLang="en-US" dirty="0" smtClean="0">
                          <a:latin typeface="Book Antiqua" pitchFamily="18" charset="0"/>
                          <a:ea typeface="바탕"/>
                        </a:rPr>
                        <a:t>≤</a:t>
                      </a:r>
                      <a:r>
                        <a:rPr lang="en-US" altLang="ko-KR" i="1" dirty="0" smtClean="0">
                          <a:latin typeface="Book Antiqua" pitchFamily="18" charset="0"/>
                        </a:rPr>
                        <a:t> </a:t>
                      </a:r>
                      <a:r>
                        <a:rPr lang="en-US" altLang="ko-KR" i="1" dirty="0" smtClean="0">
                          <a:latin typeface="Symbol" pitchFamily="18" charset="2"/>
                        </a:rPr>
                        <a:t>m</a:t>
                      </a:r>
                      <a:r>
                        <a:rPr lang="en-US" altLang="ko-KR" i="1" baseline="-25000" dirty="0" smtClean="0">
                          <a:latin typeface="Book Antiqua" pitchFamily="18" charset="0"/>
                        </a:rPr>
                        <a:t>0</a:t>
                      </a:r>
                      <a:endParaRPr lang="ko-KR" altLang="en-US" i="1" baseline="-25000" dirty="0" smtClean="0">
                        <a:latin typeface="Book Antiqua" pitchFamily="18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i="1" dirty="0" smtClean="0">
                          <a:latin typeface="Symbol" pitchFamily="18" charset="2"/>
                        </a:rPr>
                        <a:t>m </a:t>
                      </a:r>
                      <a:r>
                        <a:rPr lang="en-US" altLang="ko-KR" dirty="0" smtClean="0">
                          <a:latin typeface="Book Antiqua" pitchFamily="18" charset="0"/>
                          <a:ea typeface="바탕"/>
                        </a:rPr>
                        <a:t>&gt;</a:t>
                      </a:r>
                      <a:r>
                        <a:rPr lang="en-US" altLang="ko-KR" i="1" dirty="0" smtClean="0">
                          <a:latin typeface="Book Antiqua" pitchFamily="18" charset="0"/>
                        </a:rPr>
                        <a:t> </a:t>
                      </a:r>
                      <a:r>
                        <a:rPr lang="en-US" altLang="ko-KR" i="1" dirty="0" smtClean="0">
                          <a:latin typeface="Symbol" pitchFamily="18" charset="2"/>
                        </a:rPr>
                        <a:t>m</a:t>
                      </a:r>
                      <a:r>
                        <a:rPr lang="en-US" altLang="ko-KR" i="1" baseline="-25000" dirty="0" smtClean="0">
                          <a:latin typeface="Book Antiqua" pitchFamily="18" charset="0"/>
                        </a:rPr>
                        <a:t>0</a:t>
                      </a:r>
                      <a:endParaRPr lang="ko-KR" altLang="en-US" i="1" baseline="-25000" dirty="0" smtClean="0">
                        <a:latin typeface="Book Antiqua" pitchFamily="18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i="1" dirty="0" smtClean="0">
                          <a:latin typeface="Book Antiqua" pitchFamily="18" charset="0"/>
                        </a:rPr>
                        <a:t>Z &gt; </a:t>
                      </a:r>
                      <a:r>
                        <a:rPr lang="en-US" altLang="ko-KR" i="1" dirty="0" err="1" smtClean="0">
                          <a:latin typeface="Book Antiqua" pitchFamily="18" charset="0"/>
                        </a:rPr>
                        <a:t>z</a:t>
                      </a:r>
                      <a:r>
                        <a:rPr lang="en-US" altLang="ko-KR" i="1" baseline="-25000" dirty="0" err="1" smtClean="0">
                          <a:latin typeface="Symbol" pitchFamily="18" charset="2"/>
                        </a:rPr>
                        <a:t>a</a:t>
                      </a:r>
                      <a:endParaRPr lang="ko-KR" altLang="en-US" i="1" baseline="-25000" dirty="0" smtClean="0">
                        <a:latin typeface="Book Antiqua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i="1" baseline="0" dirty="0" smtClean="0">
                          <a:latin typeface="Book Antiqua" pitchFamily="18" charset="0"/>
                        </a:rPr>
                        <a:t>P(</a:t>
                      </a:r>
                      <a:r>
                        <a:rPr lang="en-US" altLang="ko-KR" i="1" dirty="0" smtClean="0">
                          <a:latin typeface="Book Antiqua" pitchFamily="18" charset="0"/>
                        </a:rPr>
                        <a:t>Z &gt; z</a:t>
                      </a:r>
                      <a:r>
                        <a:rPr lang="en-US" altLang="ko-KR" i="1" baseline="-25000" dirty="0" smtClean="0">
                          <a:latin typeface="Book Antiqua" pitchFamily="18" charset="0"/>
                        </a:rPr>
                        <a:t>0</a:t>
                      </a:r>
                      <a:r>
                        <a:rPr lang="en-US" altLang="ko-KR" i="1" baseline="0" dirty="0" smtClean="0">
                          <a:latin typeface="Book Antiqua" pitchFamily="18" charset="0"/>
                        </a:rPr>
                        <a:t>)</a:t>
                      </a:r>
                      <a:endParaRPr lang="ko-KR" altLang="en-US" i="1" baseline="0" dirty="0" smtClean="0"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 rot="10800000">
            <a:off x="642910" y="1297822"/>
            <a:ext cx="1500198" cy="28575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71472" y="561206"/>
            <a:ext cx="6786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※ </a:t>
            </a:r>
            <a:r>
              <a:rPr lang="ko-KR" altLang="en-US" dirty="0" smtClean="0">
                <a:latin typeface="Book Antiqua" pitchFamily="18" charset="0"/>
              </a:rPr>
              <a:t>미지인 모집단의 모평균에 대한 가설검정 유형</a:t>
            </a:r>
            <a:endParaRPr lang="ko-KR" altLang="en-US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9.2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모평균의 검정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84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53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86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7" name="TextBox 86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2842" y="499562"/>
            <a:ext cx="7735372" cy="17543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7]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직경이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0.1㎜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인 매우 작은 정밀 부품을 생산하기 위한 연구가 진행되고 있다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이 연구에 따라 부품을 생산하여 실험하고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보완하는 작업을 거쳐서 비로소 제품으로 출시하려고 한다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이를 위하여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400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개의 부품을 생산한 결과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  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                                     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를 얻었다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이때 유의수준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5%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에서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solidFill>
                  <a:schemeClr val="tx1"/>
                </a:solidFill>
                <a:latin typeface="Book Antiqua" pitchFamily="18" charset="0"/>
              </a:rPr>
              <a:t>0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 : </a:t>
            </a:r>
            <a:r>
              <a:rPr lang="en-US" altLang="ko-KR" i="1" dirty="0" smtClean="0">
                <a:solidFill>
                  <a:schemeClr val="tx1"/>
                </a:solidFill>
                <a:latin typeface="Symbol" pitchFamily="18" charset="2"/>
              </a:rPr>
              <a:t>m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 = 0.1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을 검정하라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34" y="2364770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895340" y="4488612"/>
          <a:ext cx="2247900" cy="319087"/>
        </p:xfrm>
        <a:graphic>
          <a:graphicData uri="http://schemas.openxmlformats.org/presentationml/2006/ole">
            <p:oleObj spid="_x0000_s954370" name="Equation" r:id="rId4" imgW="1485720" imgH="215640" progId="Equation.DSMT4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00034" y="2798762"/>
            <a:ext cx="77867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>
                <a:latin typeface="Book Antiqua" pitchFamily="18" charset="0"/>
                <a:ea typeface="+mn-ea"/>
              </a:rPr>
              <a:t>(1) ① </a:t>
            </a:r>
            <a:r>
              <a:rPr lang="ko-KR" altLang="en-US" dirty="0" err="1" smtClean="0">
                <a:solidFill>
                  <a:schemeClr val="tx2"/>
                </a:solidFill>
                <a:latin typeface="Book Antiqua" pitchFamily="18" charset="0"/>
              </a:rPr>
              <a:t>귀무가설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 H</a:t>
            </a:r>
            <a:r>
              <a:rPr lang="en-US" altLang="ko-KR" i="1" baseline="-25000" dirty="0" smtClean="0">
                <a:solidFill>
                  <a:schemeClr val="tx2"/>
                </a:solidFill>
                <a:latin typeface="Book Antiqua" pitchFamily="18" charset="0"/>
              </a:rPr>
              <a:t>0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 : </a:t>
            </a:r>
            <a:r>
              <a:rPr lang="en-US" altLang="ko-KR" i="1" dirty="0" smtClean="0">
                <a:solidFill>
                  <a:schemeClr val="tx2"/>
                </a:solidFill>
                <a:latin typeface="Symbol" pitchFamily="18" charset="2"/>
              </a:rPr>
              <a:t>m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 = 0.1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에 대한 대립가설 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solidFill>
                  <a:schemeClr val="tx2"/>
                </a:solidFill>
                <a:latin typeface="Book Antiqua" pitchFamily="18" charset="0"/>
              </a:rPr>
              <a:t>0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 : </a:t>
            </a:r>
            <a:r>
              <a:rPr lang="en-US" altLang="ko-KR" i="1" dirty="0" smtClean="0">
                <a:solidFill>
                  <a:schemeClr val="tx2"/>
                </a:solidFill>
                <a:latin typeface="Symbol" pitchFamily="18" charset="2"/>
              </a:rPr>
              <a:t>m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  <a:ea typeface="바탕"/>
              </a:rPr>
              <a:t>≠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 0.1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을 설정한다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.</a:t>
            </a:r>
            <a:endParaRPr lang="en-US" altLang="ko-KR" dirty="0" smtClean="0">
              <a:latin typeface="Book Antiqua" pitchFamily="18" charset="0"/>
              <a:ea typeface="+mn-ea"/>
            </a:endParaRPr>
          </a:p>
          <a:p>
            <a:r>
              <a:rPr lang="ko-KR" altLang="en-US" dirty="0" smtClean="0">
                <a:latin typeface="Book Antiqua" pitchFamily="18" charset="0"/>
              </a:rPr>
              <a:t>② </a:t>
            </a:r>
            <a:r>
              <a:rPr lang="en-US" altLang="ko-KR" i="1" dirty="0" smtClean="0">
                <a:latin typeface="Book Antiqua" pitchFamily="18" charset="0"/>
              </a:rPr>
              <a:t>n = 400</a:t>
            </a:r>
            <a:r>
              <a:rPr lang="ko-KR" altLang="en-US" dirty="0" smtClean="0">
                <a:latin typeface="Book Antiqua" pitchFamily="18" charset="0"/>
              </a:rPr>
              <a:t>이므로 검정통계량과 검정통계량의 확률분포는 다음과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endParaRPr lang="en-US" altLang="ko-KR" dirty="0" smtClean="0">
              <a:latin typeface="Book Antiqua" pitchFamily="18" charset="0"/>
            </a:endParaRPr>
          </a:p>
          <a:p>
            <a:endParaRPr lang="en-US" altLang="ko-KR" dirty="0" smtClean="0">
              <a:latin typeface="Book Antiqua" pitchFamily="18" charset="0"/>
            </a:endParaRPr>
          </a:p>
          <a:p>
            <a:endParaRPr lang="en-US" altLang="ko-KR" dirty="0" smtClean="0">
              <a:latin typeface="Book Antiqua" pitchFamily="18" charset="0"/>
            </a:endParaRPr>
          </a:p>
          <a:p>
            <a:r>
              <a:rPr lang="en-US" altLang="ko-KR" dirty="0" smtClean="0">
                <a:latin typeface="Book Antiqua" pitchFamily="18" charset="0"/>
              </a:rPr>
              <a:t>③ </a:t>
            </a:r>
            <a:r>
              <a:rPr lang="ko-KR" altLang="en-US" dirty="0" smtClean="0">
                <a:latin typeface="Book Antiqua" pitchFamily="18" charset="0"/>
              </a:rPr>
              <a:t>유의수준 </a:t>
            </a:r>
            <a:r>
              <a:rPr lang="en-US" altLang="ko-KR" dirty="0" smtClean="0">
                <a:latin typeface="Book Antiqua" pitchFamily="18" charset="0"/>
              </a:rPr>
              <a:t>5%</a:t>
            </a:r>
            <a:r>
              <a:rPr lang="ko-KR" altLang="en-US" dirty="0" smtClean="0">
                <a:latin typeface="Book Antiqua" pitchFamily="18" charset="0"/>
              </a:rPr>
              <a:t>에 대한 양측검정의 기각역은 </a:t>
            </a:r>
            <a:r>
              <a:rPr lang="en-US" altLang="ko-KR" i="1" dirty="0" smtClean="0">
                <a:latin typeface="Book Antiqua" pitchFamily="18" charset="0"/>
              </a:rPr>
              <a:t>|Z| &gt; z</a:t>
            </a:r>
            <a:r>
              <a:rPr lang="en-US" altLang="ko-KR" i="1" baseline="-25000" dirty="0" smtClean="0">
                <a:latin typeface="Book Antiqua" pitchFamily="18" charset="0"/>
              </a:rPr>
              <a:t>0.025</a:t>
            </a:r>
            <a:r>
              <a:rPr lang="en-US" altLang="ko-KR" i="1" dirty="0" smtClean="0">
                <a:latin typeface="Book Antiqua" pitchFamily="18" charset="0"/>
              </a:rPr>
              <a:t> = 1.96</a:t>
            </a:r>
            <a:r>
              <a:rPr lang="ko-KR" altLang="en-US" dirty="0" smtClean="0">
                <a:latin typeface="Book Antiqua" pitchFamily="18" charset="0"/>
              </a:rPr>
              <a:t>이다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pPr marL="342900" indent="-342900">
              <a:buAutoNum type="circleNumDbPlain" startAt="4"/>
            </a:pPr>
            <a:r>
              <a:rPr lang="ko-KR" altLang="en-US" dirty="0" smtClean="0">
                <a:latin typeface="Book Antiqua" pitchFamily="18" charset="0"/>
              </a:rPr>
              <a:t>                                      이므로 검정통계량의 </a:t>
            </a:r>
            <a:r>
              <a:rPr lang="ko-KR" altLang="en-US" dirty="0" err="1" smtClean="0">
                <a:latin typeface="Book Antiqua" pitchFamily="18" charset="0"/>
              </a:rPr>
              <a:t>관찰값은</a:t>
            </a:r>
            <a:r>
              <a:rPr lang="ko-KR" altLang="en-US" dirty="0" smtClean="0">
                <a:latin typeface="Book Antiqua" pitchFamily="18" charset="0"/>
              </a:rPr>
              <a:t> 다음과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pPr marL="342900" indent="-342900"/>
            <a:endParaRPr lang="en-US" altLang="ko-KR" dirty="0" smtClean="0">
              <a:latin typeface="Book Antiqua" pitchFamily="18" charset="0"/>
            </a:endParaRPr>
          </a:p>
          <a:p>
            <a:pPr marL="342900" indent="-342900"/>
            <a:endParaRPr lang="en-US" altLang="ko-KR" dirty="0" smtClean="0">
              <a:latin typeface="Book Antiqua" pitchFamily="18" charset="0"/>
            </a:endParaRPr>
          </a:p>
          <a:p>
            <a:pPr marL="342900" indent="-342900"/>
            <a:endParaRPr lang="en-US" altLang="ko-KR" dirty="0" smtClean="0">
              <a:latin typeface="Book Antiqua" pitchFamily="18" charset="0"/>
            </a:endParaRPr>
          </a:p>
          <a:p>
            <a:r>
              <a:rPr lang="en-US" altLang="ko-KR" dirty="0" smtClean="0">
                <a:latin typeface="Book Antiqua" pitchFamily="18" charset="0"/>
              </a:rPr>
              <a:t>⑤ </a:t>
            </a:r>
            <a:r>
              <a:rPr lang="ko-KR" altLang="en-US" dirty="0" smtClean="0">
                <a:latin typeface="Book Antiqua" pitchFamily="18" charset="0"/>
              </a:rPr>
              <a:t>검정통계량의 </a:t>
            </a:r>
            <a:r>
              <a:rPr lang="ko-KR" altLang="en-US" dirty="0" err="1" smtClean="0">
                <a:latin typeface="Book Antiqua" pitchFamily="18" charset="0"/>
              </a:rPr>
              <a:t>관찰값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z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en-US" altLang="ko-KR" i="1" dirty="0" smtClean="0">
                <a:latin typeface="Book Antiqua" pitchFamily="18" charset="0"/>
              </a:rPr>
              <a:t> = 1.92</a:t>
            </a:r>
            <a:r>
              <a:rPr lang="ko-KR" altLang="en-US" dirty="0" smtClean="0">
                <a:latin typeface="Book Antiqua" pitchFamily="18" charset="0"/>
              </a:rPr>
              <a:t>는 기각역 안에 놓이지 않으므로 </a:t>
            </a:r>
            <a:r>
              <a:rPr lang="ko-KR" altLang="en-US" dirty="0" err="1" smtClean="0">
                <a:latin typeface="Book Antiqua" pitchFamily="18" charset="0"/>
              </a:rPr>
              <a:t>귀무가설</a:t>
            </a:r>
            <a:r>
              <a:rPr lang="ko-KR" altLang="en-US" dirty="0" smtClean="0">
                <a:latin typeface="Book Antiqua" pitchFamily="18" charset="0"/>
              </a:rPr>
              <a:t> 을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기각한다</a:t>
            </a:r>
            <a:r>
              <a:rPr lang="en-US" altLang="ko-KR" dirty="0" smtClean="0">
                <a:latin typeface="Book Antiqua" pitchFamily="18" charset="0"/>
              </a:rPr>
              <a:t>. </a:t>
            </a:r>
            <a:endParaRPr lang="ko-KR" altLang="en-US" dirty="0">
              <a:latin typeface="Book Antiqua" pitchFamily="18" charset="0"/>
            </a:endParaRPr>
          </a:p>
        </p:txBody>
      </p:sp>
      <p:graphicFrame>
        <p:nvGraphicFramePr>
          <p:cNvPr id="927746" name="Object 2"/>
          <p:cNvGraphicFramePr>
            <a:graphicFrameLocks noChangeAspect="1"/>
          </p:cNvGraphicFramePr>
          <p:nvPr/>
        </p:nvGraphicFramePr>
        <p:xfrm>
          <a:off x="714348" y="1628675"/>
          <a:ext cx="2247900" cy="320675"/>
        </p:xfrm>
        <a:graphic>
          <a:graphicData uri="http://schemas.openxmlformats.org/presentationml/2006/ole">
            <p:oleObj spid="_x0000_s954371" name="Equation" r:id="rId5" imgW="1485720" imgH="215640" progId="Equation.DSMT4">
              <p:embed/>
            </p:oleObj>
          </a:graphicData>
        </a:graphic>
      </p:graphicFrame>
      <p:graphicFrame>
        <p:nvGraphicFramePr>
          <p:cNvPr id="927747" name="Object 3"/>
          <p:cNvGraphicFramePr>
            <a:graphicFrameLocks noChangeAspect="1"/>
          </p:cNvGraphicFramePr>
          <p:nvPr/>
        </p:nvGraphicFramePr>
        <p:xfrm>
          <a:off x="3319463" y="3519488"/>
          <a:ext cx="1973262" cy="608012"/>
        </p:xfrm>
        <a:graphic>
          <a:graphicData uri="http://schemas.openxmlformats.org/presentationml/2006/ole">
            <p:oleObj spid="_x0000_s954372" name="Equation" r:id="rId6" imgW="1460160" imgH="457200" progId="Equation.DSMT4">
              <p:embed/>
            </p:oleObj>
          </a:graphicData>
        </a:graphic>
      </p:graphicFrame>
      <p:graphicFrame>
        <p:nvGraphicFramePr>
          <p:cNvPr id="927748" name="Object 4"/>
          <p:cNvGraphicFramePr>
            <a:graphicFrameLocks noChangeAspect="1"/>
          </p:cNvGraphicFramePr>
          <p:nvPr/>
        </p:nvGraphicFramePr>
        <p:xfrm>
          <a:off x="3155950" y="4836274"/>
          <a:ext cx="2244725" cy="573088"/>
        </p:xfrm>
        <a:graphic>
          <a:graphicData uri="http://schemas.openxmlformats.org/presentationml/2006/ole">
            <p:oleObj spid="_x0000_s954373" name="Equation" r:id="rId7" imgW="1663560" imgH="431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9.2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모평균의 검정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54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7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928662" y="571480"/>
            <a:ext cx="5357850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두 모평균 차에 대한 검정</a:t>
            </a:r>
            <a:r>
              <a:rPr lang="en-US" altLang="ko-KR" b="1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(</a:t>
            </a:r>
            <a:r>
              <a:rPr lang="ko-KR" altLang="en-US" b="1" dirty="0" err="1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모분산을</a:t>
            </a:r>
            <a:r>
              <a:rPr lang="ko-KR" altLang="en-US" b="1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 아는 경우</a:t>
            </a:r>
            <a:r>
              <a:rPr lang="en-US" altLang="ko-KR" b="1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)</a:t>
            </a:r>
            <a:endParaRPr lang="en-US" dirty="0">
              <a:solidFill>
                <a:srgbClr val="FFFF00"/>
              </a:solidFill>
              <a:latin typeface="Book Antiqua" pitchFamily="18" charset="0"/>
              <a:ea typeface="휴먼엑스포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0034" y="1183600"/>
            <a:ext cx="800105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※</a:t>
            </a:r>
            <a:r>
              <a:rPr lang="ko-KR" altLang="en-US" dirty="0" smtClean="0">
                <a:latin typeface="Book Antiqua" pitchFamily="18" charset="0"/>
              </a:rPr>
              <a:t>두 </a:t>
            </a:r>
            <a:r>
              <a:rPr lang="ko-KR" altLang="en-US" dirty="0" err="1" smtClean="0">
                <a:latin typeface="Book Antiqua" pitchFamily="18" charset="0"/>
              </a:rPr>
              <a:t>모분산</a:t>
            </a:r>
            <a:r>
              <a:rPr lang="ko-KR" altLang="en-US" dirty="0" smtClean="0">
                <a:latin typeface="Book Antiqua" pitchFamily="18" charset="0"/>
              </a:rPr>
              <a:t>             을 알고 있는 독립인 정규모집단                                     에 대하여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err="1" smtClean="0">
                <a:latin typeface="Book Antiqua" pitchFamily="18" charset="0"/>
              </a:rPr>
              <a:t>귀무가설</a:t>
            </a:r>
            <a:r>
              <a:rPr lang="ko-KR" altLang="en-US" dirty="0" smtClean="0">
                <a:latin typeface="Book Antiqua" pitchFamily="18" charset="0"/>
              </a:rPr>
              <a:t>  </a:t>
            </a:r>
            <a:r>
              <a:rPr lang="en-US" altLang="ko-KR" i="1" dirty="0" smtClean="0">
                <a:latin typeface="Symbol" pitchFamily="18" charset="2"/>
              </a:rPr>
              <a:t>m</a:t>
            </a:r>
            <a:r>
              <a:rPr lang="en-US" altLang="ko-KR" i="1" baseline="-25000" dirty="0" smtClean="0">
                <a:latin typeface="Book Antiqua" pitchFamily="18" charset="0"/>
              </a:rPr>
              <a:t>1</a:t>
            </a:r>
            <a:r>
              <a:rPr lang="en-US" altLang="ko-KR" i="1" dirty="0" smtClean="0">
                <a:latin typeface="Symbol" pitchFamily="18" charset="2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 </a:t>
            </a:r>
            <a:r>
              <a:rPr lang="en-US" altLang="ko-KR" dirty="0" smtClean="0">
                <a:latin typeface="Book Antiqua" pitchFamily="18" charset="0"/>
                <a:ea typeface="바탕"/>
              </a:rPr>
              <a:t>-</a:t>
            </a:r>
            <a:r>
              <a:rPr lang="en-US" altLang="ko-KR" i="1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Symbol" pitchFamily="18" charset="2"/>
              </a:rPr>
              <a:t>m</a:t>
            </a:r>
            <a:r>
              <a:rPr lang="en-US" altLang="ko-KR" i="1" baseline="-25000" dirty="0" smtClean="0">
                <a:latin typeface="Book Antiqua" pitchFamily="18" charset="0"/>
              </a:rPr>
              <a:t>2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  <a:ea typeface="바탕"/>
              </a:rPr>
              <a:t>≥</a:t>
            </a:r>
            <a:r>
              <a:rPr lang="en-US" altLang="ko-KR" i="1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Symbol" pitchFamily="18" charset="2"/>
              </a:rPr>
              <a:t>d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en-US" altLang="ko-KR" dirty="0" smtClean="0">
                <a:latin typeface="Book Antiqua" pitchFamily="18" charset="0"/>
              </a:rPr>
              <a:t>,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Symbol" pitchFamily="18" charset="2"/>
              </a:rPr>
              <a:t>m</a:t>
            </a:r>
            <a:r>
              <a:rPr lang="en-US" altLang="ko-KR" i="1" baseline="-25000" dirty="0" smtClean="0">
                <a:latin typeface="Book Antiqua" pitchFamily="18" charset="0"/>
              </a:rPr>
              <a:t>1</a:t>
            </a:r>
            <a:r>
              <a:rPr lang="en-US" altLang="ko-KR" i="1" dirty="0" smtClean="0">
                <a:latin typeface="Symbol" pitchFamily="18" charset="2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 </a:t>
            </a:r>
            <a:r>
              <a:rPr lang="en-US" altLang="ko-KR" dirty="0" smtClean="0">
                <a:latin typeface="Book Antiqua" pitchFamily="18" charset="0"/>
                <a:ea typeface="바탕"/>
              </a:rPr>
              <a:t>-</a:t>
            </a:r>
            <a:r>
              <a:rPr lang="en-US" altLang="ko-KR" i="1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Symbol" pitchFamily="18" charset="2"/>
              </a:rPr>
              <a:t>m</a:t>
            </a:r>
            <a:r>
              <a:rPr lang="en-US" altLang="ko-KR" i="1" baseline="-25000" dirty="0" smtClean="0">
                <a:latin typeface="Book Antiqua" pitchFamily="18" charset="0"/>
              </a:rPr>
              <a:t>2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바탕"/>
              </a:rPr>
              <a:t>=</a:t>
            </a:r>
            <a:r>
              <a:rPr lang="en-US" altLang="ko-KR" i="1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Symbol" pitchFamily="18" charset="2"/>
              </a:rPr>
              <a:t>d</a:t>
            </a:r>
            <a:r>
              <a:rPr lang="en-US" altLang="ko-KR" i="1" baseline="-25000" dirty="0" smtClean="0">
                <a:latin typeface="Book Antiqua" pitchFamily="18" charset="0"/>
              </a:rPr>
              <a:t>0 </a:t>
            </a:r>
            <a:r>
              <a:rPr lang="en-US" altLang="ko-KR" dirty="0" smtClean="0">
                <a:latin typeface="Book Antiqua" pitchFamily="18" charset="0"/>
              </a:rPr>
              <a:t>,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Symbol" pitchFamily="18" charset="2"/>
              </a:rPr>
              <a:t>m</a:t>
            </a:r>
            <a:r>
              <a:rPr lang="en-US" altLang="ko-KR" i="1" baseline="-25000" dirty="0" smtClean="0">
                <a:latin typeface="Book Antiqua" pitchFamily="18" charset="0"/>
              </a:rPr>
              <a:t>1</a:t>
            </a:r>
            <a:r>
              <a:rPr lang="en-US" altLang="ko-KR" i="1" dirty="0" smtClean="0">
                <a:latin typeface="Symbol" pitchFamily="18" charset="2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 </a:t>
            </a:r>
            <a:r>
              <a:rPr lang="en-US" altLang="ko-KR" dirty="0" smtClean="0">
                <a:latin typeface="Book Antiqua" pitchFamily="18" charset="0"/>
                <a:ea typeface="바탕"/>
              </a:rPr>
              <a:t>-</a:t>
            </a:r>
            <a:r>
              <a:rPr lang="en-US" altLang="ko-KR" i="1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Symbol" pitchFamily="18" charset="2"/>
              </a:rPr>
              <a:t>m</a:t>
            </a:r>
            <a:r>
              <a:rPr lang="en-US" altLang="ko-KR" i="1" baseline="-25000" dirty="0" smtClean="0">
                <a:latin typeface="Book Antiqua" pitchFamily="18" charset="0"/>
              </a:rPr>
              <a:t>2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  <a:ea typeface="바탕"/>
              </a:rPr>
              <a:t>≤</a:t>
            </a:r>
            <a:r>
              <a:rPr lang="en-US" altLang="ko-KR" i="1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Symbol" pitchFamily="18" charset="2"/>
              </a:rPr>
              <a:t>d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에 따른 다음 세 종류의 대립가설을 생각할 수 있다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endParaRPr lang="en-US" altLang="ko-KR" dirty="0" smtClean="0">
              <a:latin typeface="Book Antiqua" pitchFamily="18" charset="0"/>
            </a:endParaRPr>
          </a:p>
          <a:p>
            <a:endParaRPr lang="en-US" altLang="ko-KR" dirty="0" smtClean="0">
              <a:latin typeface="Book Antiqua" pitchFamily="18" charset="0"/>
            </a:endParaRPr>
          </a:p>
          <a:p>
            <a:endParaRPr lang="en-US" altLang="ko-KR" dirty="0" smtClean="0">
              <a:latin typeface="Book Antiqua" pitchFamily="18" charset="0"/>
            </a:endParaRPr>
          </a:p>
          <a:p>
            <a:endParaRPr lang="en-US" altLang="ko-KR" dirty="0" smtClean="0">
              <a:latin typeface="Book Antiqua" pitchFamily="18" charset="0"/>
            </a:endParaRPr>
          </a:p>
          <a:p>
            <a:r>
              <a:rPr lang="ko-KR" altLang="en-US" dirty="0" smtClean="0">
                <a:latin typeface="Book Antiqua" pitchFamily="18" charset="0"/>
              </a:rPr>
              <a:t>특히 </a:t>
            </a:r>
            <a:r>
              <a:rPr lang="en-US" altLang="ko-KR" i="1" dirty="0" smtClean="0">
                <a:latin typeface="Symbol" pitchFamily="18" charset="2"/>
              </a:rPr>
              <a:t>d</a:t>
            </a:r>
            <a:r>
              <a:rPr lang="en-US" altLang="ko-KR" i="1" baseline="-25000" dirty="0" smtClean="0">
                <a:latin typeface="Book Antiqua" pitchFamily="18" charset="0"/>
              </a:rPr>
              <a:t>0 </a:t>
            </a:r>
            <a:r>
              <a:rPr lang="en-US" altLang="ko-KR" i="1" dirty="0" smtClean="0">
                <a:latin typeface="Book Antiqua" pitchFamily="18" charset="0"/>
              </a:rPr>
              <a:t>= 0</a:t>
            </a:r>
            <a:r>
              <a:rPr lang="ko-KR" altLang="en-US" dirty="0" smtClean="0">
                <a:latin typeface="Book Antiqua" pitchFamily="18" charset="0"/>
              </a:rPr>
              <a:t>일 때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err="1" smtClean="0">
                <a:latin typeface="Book Antiqua" pitchFamily="18" charset="0"/>
              </a:rPr>
              <a:t>귀무가설과</a:t>
            </a:r>
            <a:r>
              <a:rPr lang="ko-KR" altLang="en-US" dirty="0" smtClean="0">
                <a:latin typeface="Book Antiqua" pitchFamily="18" charset="0"/>
              </a:rPr>
              <a:t> 대립가설은 다음과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endParaRPr lang="en-US" altLang="ko-KR" dirty="0" smtClean="0">
              <a:latin typeface="Book Antiqua" pitchFamily="18" charset="0"/>
            </a:endParaRPr>
          </a:p>
          <a:p>
            <a:endParaRPr lang="en-US" altLang="ko-KR" dirty="0" smtClean="0">
              <a:latin typeface="Book Antiqua" pitchFamily="18" charset="0"/>
            </a:endParaRPr>
          </a:p>
          <a:p>
            <a:endParaRPr lang="en-US" altLang="ko-KR" dirty="0" smtClean="0">
              <a:latin typeface="Book Antiqua" pitchFamily="18" charset="0"/>
            </a:endParaRPr>
          </a:p>
          <a:p>
            <a:endParaRPr lang="en-US" altLang="ko-KR" dirty="0" smtClean="0">
              <a:latin typeface="Book Antiqua" pitchFamily="18" charset="0"/>
            </a:endParaRPr>
          </a:p>
          <a:p>
            <a:r>
              <a:rPr lang="ko-KR" altLang="en-US" dirty="0" smtClean="0">
                <a:latin typeface="Book Antiqua" pitchFamily="18" charset="0"/>
              </a:rPr>
              <a:t>이때 각각 크기 </a:t>
            </a:r>
            <a:r>
              <a:rPr lang="en-US" altLang="ko-KR" i="1" dirty="0" smtClean="0">
                <a:latin typeface="Book Antiqua" pitchFamily="18" charset="0"/>
              </a:rPr>
              <a:t>n</a:t>
            </a:r>
            <a:r>
              <a:rPr lang="ko-KR" altLang="en-US" dirty="0" smtClean="0">
                <a:latin typeface="Book Antiqua" pitchFamily="18" charset="0"/>
              </a:rPr>
              <a:t>과 </a:t>
            </a:r>
            <a:r>
              <a:rPr lang="en-US" altLang="ko-KR" i="1" dirty="0" smtClean="0">
                <a:latin typeface="Book Antiqua" pitchFamily="18" charset="0"/>
              </a:rPr>
              <a:t>m</a:t>
            </a:r>
            <a:r>
              <a:rPr lang="ko-KR" altLang="en-US" dirty="0" smtClean="0">
                <a:latin typeface="Book Antiqua" pitchFamily="18" charset="0"/>
              </a:rPr>
              <a:t>인 표본을 선정하여 표본평균을 각각           라 하자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>
              <a:latin typeface="Book Antiqua" pitchFamily="18" charset="0"/>
            </a:endParaRPr>
          </a:p>
        </p:txBody>
      </p:sp>
      <p:graphicFrame>
        <p:nvGraphicFramePr>
          <p:cNvPr id="28" name="Object 1"/>
          <p:cNvGraphicFramePr>
            <a:graphicFrameLocks noChangeAspect="1"/>
          </p:cNvGraphicFramePr>
          <p:nvPr/>
        </p:nvGraphicFramePr>
        <p:xfrm>
          <a:off x="1805986" y="1197263"/>
          <a:ext cx="712787" cy="341312"/>
        </p:xfrm>
        <a:graphic>
          <a:graphicData uri="http://schemas.openxmlformats.org/presentationml/2006/ole">
            <p:oleObj spid="_x0000_s955396" name="Equation" r:id="rId4" imgW="495000" imgH="241200" progId="Equation.DSMT4">
              <p:embed/>
            </p:oleObj>
          </a:graphicData>
        </a:graphic>
      </p:graphicFrame>
      <p:graphicFrame>
        <p:nvGraphicFramePr>
          <p:cNvPr id="29" name="Object 2"/>
          <p:cNvGraphicFramePr>
            <a:graphicFrameLocks noChangeAspect="1"/>
          </p:cNvGraphicFramePr>
          <p:nvPr/>
        </p:nvGraphicFramePr>
        <p:xfrm>
          <a:off x="5792810" y="1187005"/>
          <a:ext cx="2065338" cy="341312"/>
        </p:xfrm>
        <a:graphic>
          <a:graphicData uri="http://schemas.openxmlformats.org/presentationml/2006/ole">
            <p:oleObj spid="_x0000_s955397" name="Equation" r:id="rId5" imgW="1434960" imgH="241200" progId="Equation.DSMT4">
              <p:embed/>
            </p:oleObj>
          </a:graphicData>
        </a:graphic>
      </p:graphicFrame>
      <p:graphicFrame>
        <p:nvGraphicFramePr>
          <p:cNvPr id="30" name="Object 5"/>
          <p:cNvGraphicFramePr>
            <a:graphicFrameLocks noChangeAspect="1"/>
          </p:cNvGraphicFramePr>
          <p:nvPr/>
        </p:nvGraphicFramePr>
        <p:xfrm>
          <a:off x="1436688" y="2214563"/>
          <a:ext cx="5576887" cy="677862"/>
        </p:xfrm>
        <a:graphic>
          <a:graphicData uri="http://schemas.openxmlformats.org/presentationml/2006/ole">
            <p:oleObj spid="_x0000_s955398" name="Equation" r:id="rId6" imgW="3898800" imgH="482400" progId="Equation.DSMT4">
              <p:embed/>
            </p:oleObj>
          </a:graphicData>
        </a:graphic>
      </p:graphicFrame>
      <p:graphicFrame>
        <p:nvGraphicFramePr>
          <p:cNvPr id="31" name="Object 7"/>
          <p:cNvGraphicFramePr>
            <a:graphicFrameLocks noChangeAspect="1"/>
          </p:cNvGraphicFramePr>
          <p:nvPr/>
        </p:nvGraphicFramePr>
        <p:xfrm>
          <a:off x="1565275" y="3629025"/>
          <a:ext cx="5321300" cy="677863"/>
        </p:xfrm>
        <a:graphic>
          <a:graphicData uri="http://schemas.openxmlformats.org/presentationml/2006/ole">
            <p:oleObj spid="_x0000_s955399" name="Equation" r:id="rId7" imgW="3720960" imgH="482400" progId="Equation.DSMT4">
              <p:embed/>
            </p:oleObj>
          </a:graphicData>
        </a:graphic>
      </p:graphicFrame>
      <p:graphicFrame>
        <p:nvGraphicFramePr>
          <p:cNvPr id="32" name="Object 8"/>
          <p:cNvGraphicFramePr>
            <a:graphicFrameLocks noChangeAspect="1"/>
          </p:cNvGraphicFramePr>
          <p:nvPr/>
        </p:nvGraphicFramePr>
        <p:xfrm>
          <a:off x="6454702" y="4506174"/>
          <a:ext cx="566738" cy="341312"/>
        </p:xfrm>
        <a:graphic>
          <a:graphicData uri="http://schemas.openxmlformats.org/presentationml/2006/ole">
            <p:oleObj spid="_x0000_s955400" name="Equation" r:id="rId8" imgW="393480" imgH="241200" progId="Equation.DSMT4">
              <p:embed/>
            </p:oleObj>
          </a:graphicData>
        </a:graphic>
      </p:graphicFrame>
      <p:grpSp>
        <p:nvGrpSpPr>
          <p:cNvPr id="41" name="그룹 40"/>
          <p:cNvGrpSpPr/>
          <p:nvPr/>
        </p:nvGrpSpPr>
        <p:grpSpPr>
          <a:xfrm>
            <a:off x="1928794" y="5000636"/>
            <a:ext cx="5276138" cy="1071570"/>
            <a:chOff x="1928794" y="5000636"/>
            <a:chExt cx="5276138" cy="1071570"/>
          </a:xfrm>
        </p:grpSpPr>
        <p:sp>
          <p:nvSpPr>
            <p:cNvPr id="38" name="직사각형 37"/>
            <p:cNvSpPr/>
            <p:nvPr/>
          </p:nvSpPr>
          <p:spPr>
            <a:xfrm>
              <a:off x="1928794" y="5000636"/>
              <a:ext cx="5276138" cy="1071570"/>
            </a:xfrm>
            <a:prstGeom prst="rect">
              <a:avLst/>
            </a:prstGeom>
            <a:solidFill>
              <a:srgbClr val="63C7F9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39" name="Object 4"/>
            <p:cNvGraphicFramePr>
              <a:graphicFrameLocks noChangeAspect="1"/>
            </p:cNvGraphicFramePr>
            <p:nvPr/>
          </p:nvGraphicFramePr>
          <p:xfrm>
            <a:off x="4685569" y="5072074"/>
            <a:ext cx="2376487" cy="944562"/>
          </p:xfrm>
          <a:graphic>
            <a:graphicData uri="http://schemas.openxmlformats.org/presentationml/2006/ole">
              <p:oleObj spid="_x0000_s955402" name="Equation" r:id="rId9" imgW="1663560" imgH="672840" progId="Equation.DSMT4">
                <p:embed/>
              </p:oleObj>
            </a:graphicData>
          </a:graphic>
        </p:graphicFrame>
        <p:sp>
          <p:nvSpPr>
            <p:cNvPr id="40" name="TextBox 39"/>
            <p:cNvSpPr txBox="1"/>
            <p:nvPr/>
          </p:nvSpPr>
          <p:spPr>
            <a:xfrm>
              <a:off x="2040848" y="5184128"/>
              <a:ext cx="2857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solidFill>
                    <a:srgbClr val="FF0000"/>
                  </a:solidFill>
                </a:rPr>
                <a:t>검정통계량과 확률분포 </a:t>
              </a:r>
              <a:r>
                <a:rPr lang="en-US" altLang="ko-KR" b="1" dirty="0" smtClean="0">
                  <a:solidFill>
                    <a:srgbClr val="FF0000"/>
                  </a:solidFill>
                </a:rPr>
                <a:t>: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9.2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모평균의 검정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55</a:t>
            </a:fld>
            <a:endParaRPr lang="en-US" altLang="ko-KR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21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0034" y="571480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표본평균의 </a:t>
            </a:r>
            <a:r>
              <a:rPr lang="ko-KR" altLang="en-US" dirty="0" err="1" smtClean="0">
                <a:latin typeface="Book Antiqua" pitchFamily="18" charset="0"/>
              </a:rPr>
              <a:t>관찰값을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표준화한 값 </a:t>
            </a:r>
            <a:r>
              <a:rPr lang="en-US" altLang="ko-KR" i="1" dirty="0" smtClean="0">
                <a:latin typeface="Book Antiqua" pitchFamily="18" charset="0"/>
              </a:rPr>
              <a:t>z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이 다음 범위에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있으면 </a:t>
            </a:r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을 기각한다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 smtClean="0">
              <a:latin typeface="Book Antiqua" pitchFamily="18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2418586" y="1214422"/>
            <a:ext cx="3082108" cy="641365"/>
            <a:chOff x="2418586" y="4071942"/>
            <a:chExt cx="3082108" cy="641365"/>
          </a:xfrm>
        </p:grpSpPr>
        <p:sp>
          <p:nvSpPr>
            <p:cNvPr id="26" name="Rectangle 116"/>
            <p:cNvSpPr>
              <a:spLocks noChangeArrowheads="1"/>
            </p:cNvSpPr>
            <p:nvPr/>
          </p:nvSpPr>
          <p:spPr bwMode="auto">
            <a:xfrm>
              <a:off x="2418586" y="4071942"/>
              <a:ext cx="3082108" cy="641365"/>
            </a:xfrm>
            <a:prstGeom prst="rect">
              <a:avLst/>
            </a:prstGeom>
            <a:solidFill>
              <a:srgbClr val="63C7F9"/>
            </a:solidFill>
            <a:ln w="28575" cap="sq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Book Antiqua" pitchFamily="18" charset="0"/>
              </a:endParaRPr>
            </a:p>
          </p:txBody>
        </p:sp>
        <p:graphicFrame>
          <p:nvGraphicFramePr>
            <p:cNvPr id="474117" name="Object 5"/>
            <p:cNvGraphicFramePr>
              <a:graphicFrameLocks noChangeAspect="1"/>
            </p:cNvGraphicFramePr>
            <p:nvPr/>
          </p:nvGraphicFramePr>
          <p:xfrm>
            <a:off x="3500430" y="4237038"/>
            <a:ext cx="1865313" cy="341312"/>
          </p:xfrm>
          <a:graphic>
            <a:graphicData uri="http://schemas.openxmlformats.org/presentationml/2006/ole">
              <p:oleObj spid="_x0000_s956419" name="Equation" r:id="rId4" imgW="1295280" imgH="241200" progId="Equation.DSMT4">
                <p:embed/>
              </p:oleObj>
            </a:graphicData>
          </a:graphic>
        </p:graphicFrame>
        <p:sp>
          <p:nvSpPr>
            <p:cNvPr id="33" name="TextBox 32"/>
            <p:cNvSpPr txBox="1"/>
            <p:nvPr/>
          </p:nvSpPr>
          <p:spPr>
            <a:xfrm>
              <a:off x="2479750" y="4201099"/>
              <a:ext cx="1071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err="1" smtClean="0">
                  <a:solidFill>
                    <a:srgbClr val="FF0000"/>
                  </a:solidFill>
                </a:rPr>
                <a:t>기각역</a:t>
              </a:r>
              <a:r>
                <a:rPr lang="ko-KR" altLang="en-US" b="1" dirty="0" smtClean="0">
                  <a:solidFill>
                    <a:srgbClr val="FF0000"/>
                  </a:solidFill>
                </a:rPr>
                <a:t> </a:t>
              </a:r>
              <a:r>
                <a:rPr lang="en-US" altLang="ko-KR" b="1" dirty="0" smtClean="0">
                  <a:solidFill>
                    <a:srgbClr val="FF0000"/>
                  </a:solidFill>
                </a:rPr>
                <a:t>: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500034" y="2214554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즉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smtClean="0">
                <a:latin typeface="Book Antiqua" pitchFamily="18" charset="0"/>
              </a:rPr>
              <a:t>검정통계량의 </a:t>
            </a:r>
            <a:r>
              <a:rPr lang="ko-KR" altLang="en-US" dirty="0" err="1" smtClean="0">
                <a:latin typeface="Book Antiqua" pitchFamily="18" charset="0"/>
              </a:rPr>
              <a:t>관찰값</a:t>
            </a:r>
            <a:r>
              <a:rPr lang="en-US" altLang="ko-KR" i="1" dirty="0" smtClean="0">
                <a:latin typeface="Book Antiqua" pitchFamily="18" charset="0"/>
              </a:rPr>
              <a:t> z</a:t>
            </a:r>
            <a:r>
              <a:rPr lang="en-US" altLang="ko-KR" i="1" baseline="-25000" dirty="0" smtClean="0">
                <a:latin typeface="Book Antiqua" pitchFamily="18" charset="0"/>
              </a:rPr>
              <a:t>0 </a:t>
            </a:r>
            <a:r>
              <a:rPr lang="en-US" altLang="ko-KR" i="1" dirty="0" smtClean="0">
                <a:latin typeface="Book Antiqua" pitchFamily="18" charset="0"/>
              </a:rPr>
              <a:t>&lt; - </a:t>
            </a:r>
            <a:r>
              <a:rPr lang="en-US" altLang="ko-KR" i="1" dirty="0" err="1" smtClean="0">
                <a:latin typeface="Book Antiqua" pitchFamily="18" charset="0"/>
              </a:rPr>
              <a:t>z</a:t>
            </a:r>
            <a:r>
              <a:rPr lang="en-US" altLang="ko-KR" i="1" baseline="-25000" dirty="0" err="1" smtClean="0">
                <a:latin typeface="Symbol" pitchFamily="18" charset="2"/>
              </a:rPr>
              <a:t>a</a:t>
            </a:r>
            <a:r>
              <a:rPr lang="en-US" altLang="ko-KR" i="1" baseline="-25000" dirty="0" smtClean="0">
                <a:latin typeface="Book Antiqua" pitchFamily="18" charset="0"/>
              </a:rPr>
              <a:t>/2</a:t>
            </a:r>
            <a:r>
              <a:rPr lang="en-US" altLang="ko-KR" i="1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또는 </a:t>
            </a:r>
            <a:r>
              <a:rPr lang="en-US" altLang="ko-KR" i="1" dirty="0" smtClean="0">
                <a:latin typeface="Book Antiqua" pitchFamily="18" charset="0"/>
              </a:rPr>
              <a:t>z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&gt; </a:t>
            </a:r>
            <a:r>
              <a:rPr lang="en-US" altLang="ko-KR" i="1" dirty="0" err="1" smtClean="0">
                <a:latin typeface="Book Antiqua" pitchFamily="18" charset="0"/>
              </a:rPr>
              <a:t>z</a:t>
            </a:r>
            <a:r>
              <a:rPr lang="en-US" altLang="ko-KR" i="1" baseline="-25000" dirty="0" err="1" smtClean="0">
                <a:latin typeface="Symbol" pitchFamily="18" charset="2"/>
              </a:rPr>
              <a:t>a</a:t>
            </a:r>
            <a:r>
              <a:rPr lang="en-US" altLang="ko-KR" i="1" baseline="-25000" dirty="0" smtClean="0">
                <a:latin typeface="Book Antiqua" pitchFamily="18" charset="0"/>
              </a:rPr>
              <a:t>/2</a:t>
            </a:r>
            <a:r>
              <a:rPr lang="ko-KR" altLang="en-US" dirty="0" smtClean="0">
                <a:latin typeface="Book Antiqua" pitchFamily="18" charset="0"/>
              </a:rPr>
              <a:t>이면 </a:t>
            </a:r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을 기각한다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 smtClean="0">
              <a:latin typeface="Book Antiqua" pitchFamily="18" charset="0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642910" y="3521166"/>
          <a:ext cx="778674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198"/>
                <a:gridCol w="1500198"/>
                <a:gridCol w="1571636"/>
                <a:gridCol w="1428760"/>
                <a:gridCol w="1785950"/>
              </a:tblGrid>
              <a:tr h="29940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가설과 </a:t>
                      </a:r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기각역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1600" dirty="0" smtClean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검정유형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귀무가설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 </a:t>
                      </a:r>
                      <a:r>
                        <a:rPr lang="en-US" altLang="ko-KR" i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H</a:t>
                      </a:r>
                      <a:r>
                        <a:rPr lang="en-US" altLang="ko-KR" i="1" baseline="-2500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대립가설 </a:t>
                      </a:r>
                      <a:r>
                        <a:rPr lang="en-US" altLang="ko-KR" i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H</a:t>
                      </a:r>
                      <a:r>
                        <a:rPr lang="en-US" altLang="ko-KR" i="1" baseline="-2500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i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H</a:t>
                      </a:r>
                      <a:r>
                        <a:rPr lang="en-US" altLang="ko-KR" i="1" baseline="-2500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0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의 </a:t>
                      </a:r>
                      <a:endParaRPr lang="en-US" altLang="ko-KR" dirty="0" smtClean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기각역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p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- 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값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994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Book Antiqua" pitchFamily="18" charset="0"/>
                        </a:rPr>
                        <a:t>양측검정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smtClean="0">
                          <a:latin typeface="Symbol" pitchFamily="18" charset="2"/>
                        </a:rPr>
                        <a:t>m</a:t>
                      </a:r>
                      <a:r>
                        <a:rPr lang="en-US" altLang="ko-KR" i="1" baseline="-25000" dirty="0" smtClean="0">
                          <a:latin typeface="Book Antiqua" pitchFamily="18" charset="0"/>
                        </a:rPr>
                        <a:t>1</a:t>
                      </a:r>
                      <a:r>
                        <a:rPr lang="en-US" altLang="ko-KR" i="1" dirty="0" smtClean="0">
                          <a:latin typeface="Symbol" pitchFamily="18" charset="2"/>
                        </a:rPr>
                        <a:t> </a:t>
                      </a:r>
                      <a:r>
                        <a:rPr lang="en-US" altLang="ko-KR" i="1" dirty="0" smtClean="0">
                          <a:latin typeface="Book Antiqua" pitchFamily="18" charset="0"/>
                        </a:rPr>
                        <a:t> </a:t>
                      </a:r>
                      <a:r>
                        <a:rPr lang="en-US" altLang="ko-KR" dirty="0" smtClean="0">
                          <a:latin typeface="Book Antiqua" pitchFamily="18" charset="0"/>
                          <a:ea typeface="바탕"/>
                        </a:rPr>
                        <a:t>-</a:t>
                      </a:r>
                      <a:r>
                        <a:rPr lang="en-US" altLang="ko-KR" i="1" dirty="0" smtClean="0">
                          <a:latin typeface="Book Antiqua" pitchFamily="18" charset="0"/>
                        </a:rPr>
                        <a:t> </a:t>
                      </a:r>
                      <a:r>
                        <a:rPr lang="en-US" altLang="ko-KR" i="1" dirty="0" smtClean="0">
                          <a:latin typeface="Symbol" pitchFamily="18" charset="2"/>
                        </a:rPr>
                        <a:t>m</a:t>
                      </a:r>
                      <a:r>
                        <a:rPr lang="en-US" altLang="ko-KR" i="1" baseline="-25000" dirty="0" smtClean="0">
                          <a:latin typeface="Book Antiqua" pitchFamily="18" charset="0"/>
                        </a:rPr>
                        <a:t>2</a:t>
                      </a:r>
                      <a:r>
                        <a:rPr lang="ko-KR" altLang="en-US" dirty="0" smtClean="0">
                          <a:latin typeface="Book Antiqua" pitchFamily="18" charset="0"/>
                        </a:rPr>
                        <a:t> </a:t>
                      </a:r>
                      <a:r>
                        <a:rPr lang="en-US" altLang="ko-KR" i="1" dirty="0" smtClean="0">
                          <a:latin typeface="Book Antiqua" pitchFamily="18" charset="0"/>
                          <a:ea typeface="바탕"/>
                        </a:rPr>
                        <a:t>=</a:t>
                      </a:r>
                      <a:r>
                        <a:rPr lang="en-US" altLang="ko-KR" i="1" dirty="0" smtClean="0">
                          <a:latin typeface="Book Antiqua" pitchFamily="18" charset="0"/>
                        </a:rPr>
                        <a:t> </a:t>
                      </a:r>
                      <a:r>
                        <a:rPr lang="en-US" altLang="ko-KR" i="1" dirty="0" smtClean="0">
                          <a:latin typeface="Symbol" pitchFamily="18" charset="2"/>
                        </a:rPr>
                        <a:t>d</a:t>
                      </a:r>
                      <a:r>
                        <a:rPr lang="en-US" altLang="ko-KR" i="1" baseline="-25000" dirty="0" smtClean="0">
                          <a:latin typeface="Book Antiqua" pitchFamily="18" charset="0"/>
                        </a:rPr>
                        <a:t>0</a:t>
                      </a:r>
                      <a:endParaRPr lang="ko-KR" altLang="en-US" i="1" baseline="-25000" dirty="0">
                        <a:latin typeface="Book Antiqu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i="1" dirty="0" smtClean="0">
                          <a:latin typeface="Symbol" pitchFamily="18" charset="2"/>
                        </a:rPr>
                        <a:t>m</a:t>
                      </a:r>
                      <a:r>
                        <a:rPr lang="en-US" altLang="ko-KR" i="1" baseline="-25000" dirty="0" smtClean="0">
                          <a:latin typeface="Book Antiqua" pitchFamily="18" charset="0"/>
                        </a:rPr>
                        <a:t>1</a:t>
                      </a:r>
                      <a:r>
                        <a:rPr lang="en-US" altLang="ko-KR" i="1" dirty="0" smtClean="0">
                          <a:latin typeface="Symbol" pitchFamily="18" charset="2"/>
                        </a:rPr>
                        <a:t> </a:t>
                      </a:r>
                      <a:r>
                        <a:rPr lang="en-US" altLang="ko-KR" i="1" dirty="0" smtClean="0">
                          <a:latin typeface="Book Antiqua" pitchFamily="18" charset="0"/>
                        </a:rPr>
                        <a:t> </a:t>
                      </a:r>
                      <a:r>
                        <a:rPr lang="en-US" altLang="ko-KR" dirty="0" smtClean="0">
                          <a:latin typeface="Book Antiqua" pitchFamily="18" charset="0"/>
                          <a:ea typeface="바탕"/>
                        </a:rPr>
                        <a:t>-</a:t>
                      </a:r>
                      <a:r>
                        <a:rPr lang="en-US" altLang="ko-KR" i="1" dirty="0" smtClean="0">
                          <a:latin typeface="Book Antiqua" pitchFamily="18" charset="0"/>
                        </a:rPr>
                        <a:t> </a:t>
                      </a:r>
                      <a:r>
                        <a:rPr lang="en-US" altLang="ko-KR" i="1" dirty="0" smtClean="0">
                          <a:latin typeface="Symbol" pitchFamily="18" charset="2"/>
                        </a:rPr>
                        <a:t>m</a:t>
                      </a:r>
                      <a:r>
                        <a:rPr lang="en-US" altLang="ko-KR" i="1" baseline="-25000" dirty="0" smtClean="0">
                          <a:latin typeface="Book Antiqua" pitchFamily="18" charset="0"/>
                        </a:rPr>
                        <a:t>2</a:t>
                      </a:r>
                      <a:r>
                        <a:rPr lang="ko-KR" altLang="en-US" dirty="0" smtClean="0">
                          <a:latin typeface="Book Antiqua" pitchFamily="18" charset="0"/>
                        </a:rPr>
                        <a:t> </a:t>
                      </a:r>
                      <a:r>
                        <a:rPr lang="en-US" altLang="ko-KR" dirty="0" smtClean="0">
                          <a:latin typeface="Book Antiqua" pitchFamily="18" charset="0"/>
                          <a:ea typeface="바탕"/>
                        </a:rPr>
                        <a:t>≠</a:t>
                      </a:r>
                      <a:r>
                        <a:rPr lang="en-US" altLang="ko-KR" i="1" dirty="0" smtClean="0">
                          <a:latin typeface="Book Antiqua" pitchFamily="18" charset="0"/>
                        </a:rPr>
                        <a:t> </a:t>
                      </a:r>
                      <a:r>
                        <a:rPr lang="en-US" altLang="ko-KR" i="1" dirty="0" smtClean="0">
                          <a:latin typeface="Symbol" pitchFamily="18" charset="2"/>
                        </a:rPr>
                        <a:t>d</a:t>
                      </a:r>
                      <a:r>
                        <a:rPr lang="en-US" altLang="ko-KR" i="1" baseline="-25000" dirty="0" smtClean="0">
                          <a:latin typeface="Book Antiqua" pitchFamily="18" charset="0"/>
                        </a:rPr>
                        <a:t>0</a:t>
                      </a:r>
                      <a:endParaRPr lang="ko-KR" altLang="en-US" i="1" baseline="-25000" dirty="0" smtClean="0">
                        <a:latin typeface="Book Antiqu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i="1" dirty="0" smtClean="0">
                          <a:latin typeface="Book Antiqua" pitchFamily="18" charset="0"/>
                        </a:rPr>
                        <a:t>|Z| &gt; </a:t>
                      </a:r>
                      <a:r>
                        <a:rPr lang="en-US" altLang="ko-KR" i="1" dirty="0" err="1" smtClean="0">
                          <a:latin typeface="Book Antiqua" pitchFamily="18" charset="0"/>
                        </a:rPr>
                        <a:t>z</a:t>
                      </a:r>
                      <a:r>
                        <a:rPr lang="en-US" altLang="ko-KR" i="1" baseline="-25000" dirty="0" err="1" smtClean="0">
                          <a:latin typeface="Symbol" pitchFamily="18" charset="2"/>
                        </a:rPr>
                        <a:t>a</a:t>
                      </a:r>
                      <a:r>
                        <a:rPr lang="en-US" altLang="ko-KR" i="1" baseline="-25000" dirty="0" smtClean="0">
                          <a:latin typeface="Book Antiqua" pitchFamily="18" charset="0"/>
                        </a:rPr>
                        <a:t>/2</a:t>
                      </a:r>
                      <a:endParaRPr lang="ko-KR" altLang="en-US" i="1" baseline="-25000" dirty="0" smtClean="0">
                        <a:latin typeface="Book Antiqua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i="1" baseline="0" dirty="0" smtClean="0">
                          <a:latin typeface="Book Antiqua" pitchFamily="18" charset="0"/>
                        </a:rPr>
                        <a:t>P(</a:t>
                      </a:r>
                      <a:r>
                        <a:rPr lang="en-US" altLang="ko-KR" i="1" dirty="0" smtClean="0">
                          <a:latin typeface="Book Antiqua" pitchFamily="18" charset="0"/>
                        </a:rPr>
                        <a:t>|Z| &gt; z</a:t>
                      </a:r>
                      <a:r>
                        <a:rPr lang="en-US" altLang="ko-KR" i="1" baseline="-25000" dirty="0" smtClean="0">
                          <a:latin typeface="Book Antiqua" pitchFamily="18" charset="0"/>
                        </a:rPr>
                        <a:t>0</a:t>
                      </a:r>
                      <a:r>
                        <a:rPr lang="en-US" altLang="ko-KR" i="1" baseline="0" dirty="0" smtClean="0">
                          <a:latin typeface="Book Antiqua" pitchFamily="18" charset="0"/>
                        </a:rPr>
                        <a:t>)</a:t>
                      </a:r>
                      <a:endParaRPr lang="ko-KR" altLang="en-US" i="1" baseline="0" dirty="0" smtClean="0"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94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Book Antiqua" pitchFamily="18" charset="0"/>
                        </a:rPr>
                        <a:t>하단측검정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i="1" baseline="-25000" dirty="0" smtClean="0">
                          <a:latin typeface="Book Antiqua" pitchFamily="18" charset="0"/>
                        </a:rPr>
                        <a:t> </a:t>
                      </a:r>
                      <a:r>
                        <a:rPr lang="en-US" altLang="ko-KR" i="1" dirty="0" smtClean="0">
                          <a:latin typeface="Symbol" pitchFamily="18" charset="2"/>
                        </a:rPr>
                        <a:t>m</a:t>
                      </a:r>
                      <a:r>
                        <a:rPr lang="en-US" altLang="ko-KR" i="1" baseline="-25000" dirty="0" smtClean="0">
                          <a:latin typeface="Book Antiqua" pitchFamily="18" charset="0"/>
                        </a:rPr>
                        <a:t>1</a:t>
                      </a:r>
                      <a:r>
                        <a:rPr lang="en-US" altLang="ko-KR" i="1" dirty="0" smtClean="0">
                          <a:latin typeface="Symbol" pitchFamily="18" charset="2"/>
                        </a:rPr>
                        <a:t> </a:t>
                      </a:r>
                      <a:r>
                        <a:rPr lang="en-US" altLang="ko-KR" i="1" dirty="0" smtClean="0">
                          <a:latin typeface="Book Antiqua" pitchFamily="18" charset="0"/>
                        </a:rPr>
                        <a:t> </a:t>
                      </a:r>
                      <a:r>
                        <a:rPr lang="en-US" altLang="ko-KR" dirty="0" smtClean="0">
                          <a:latin typeface="Book Antiqua" pitchFamily="18" charset="0"/>
                          <a:ea typeface="바탕"/>
                        </a:rPr>
                        <a:t>-</a:t>
                      </a:r>
                      <a:r>
                        <a:rPr lang="en-US" altLang="ko-KR" i="1" dirty="0" smtClean="0">
                          <a:latin typeface="Book Antiqua" pitchFamily="18" charset="0"/>
                        </a:rPr>
                        <a:t> </a:t>
                      </a:r>
                      <a:r>
                        <a:rPr lang="en-US" altLang="ko-KR" i="1" dirty="0" smtClean="0">
                          <a:latin typeface="Symbol" pitchFamily="18" charset="2"/>
                        </a:rPr>
                        <a:t>m</a:t>
                      </a:r>
                      <a:r>
                        <a:rPr lang="en-US" altLang="ko-KR" i="1" baseline="-25000" dirty="0" smtClean="0">
                          <a:latin typeface="Book Antiqua" pitchFamily="18" charset="0"/>
                        </a:rPr>
                        <a:t>2</a:t>
                      </a:r>
                      <a:r>
                        <a:rPr lang="ko-KR" altLang="en-US" dirty="0" smtClean="0">
                          <a:latin typeface="Book Antiqua" pitchFamily="18" charset="0"/>
                        </a:rPr>
                        <a:t> </a:t>
                      </a:r>
                      <a:r>
                        <a:rPr lang="ko-KR" altLang="en-US" dirty="0" smtClean="0">
                          <a:latin typeface="Book Antiqua" pitchFamily="18" charset="0"/>
                          <a:ea typeface="바탕"/>
                        </a:rPr>
                        <a:t>≥</a:t>
                      </a:r>
                      <a:r>
                        <a:rPr lang="en-US" altLang="ko-KR" i="1" dirty="0" smtClean="0">
                          <a:latin typeface="Book Antiqua" pitchFamily="18" charset="0"/>
                        </a:rPr>
                        <a:t> </a:t>
                      </a:r>
                      <a:r>
                        <a:rPr lang="en-US" altLang="ko-KR" i="1" dirty="0" smtClean="0">
                          <a:latin typeface="Symbol" pitchFamily="18" charset="2"/>
                        </a:rPr>
                        <a:t>d</a:t>
                      </a:r>
                      <a:r>
                        <a:rPr lang="en-US" altLang="ko-KR" i="1" baseline="-25000" dirty="0" smtClean="0">
                          <a:latin typeface="Book Antiqua" pitchFamily="18" charset="0"/>
                        </a:rPr>
                        <a:t>0</a:t>
                      </a:r>
                      <a:endParaRPr lang="ko-KR" altLang="en-US" i="1" baseline="-25000" dirty="0" smtClean="0">
                        <a:latin typeface="Book Antiqu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i="1" dirty="0" smtClean="0">
                          <a:latin typeface="Symbol" pitchFamily="18" charset="2"/>
                        </a:rPr>
                        <a:t>m</a:t>
                      </a:r>
                      <a:r>
                        <a:rPr lang="en-US" altLang="ko-KR" i="1" baseline="-25000" dirty="0" smtClean="0">
                          <a:latin typeface="Book Antiqua" pitchFamily="18" charset="0"/>
                        </a:rPr>
                        <a:t>1</a:t>
                      </a:r>
                      <a:r>
                        <a:rPr lang="en-US" altLang="ko-KR" i="1" dirty="0" smtClean="0">
                          <a:latin typeface="Symbol" pitchFamily="18" charset="2"/>
                        </a:rPr>
                        <a:t> </a:t>
                      </a:r>
                      <a:r>
                        <a:rPr lang="en-US" altLang="ko-KR" i="1" dirty="0" smtClean="0">
                          <a:latin typeface="Book Antiqua" pitchFamily="18" charset="0"/>
                        </a:rPr>
                        <a:t> </a:t>
                      </a:r>
                      <a:r>
                        <a:rPr lang="en-US" altLang="ko-KR" dirty="0" smtClean="0">
                          <a:latin typeface="Book Antiqua" pitchFamily="18" charset="0"/>
                          <a:ea typeface="바탕"/>
                        </a:rPr>
                        <a:t>-</a:t>
                      </a:r>
                      <a:r>
                        <a:rPr lang="en-US" altLang="ko-KR" i="1" dirty="0" smtClean="0">
                          <a:latin typeface="Book Antiqua" pitchFamily="18" charset="0"/>
                        </a:rPr>
                        <a:t> </a:t>
                      </a:r>
                      <a:r>
                        <a:rPr lang="en-US" altLang="ko-KR" i="1" dirty="0" smtClean="0">
                          <a:latin typeface="Symbol" pitchFamily="18" charset="2"/>
                        </a:rPr>
                        <a:t>m</a:t>
                      </a:r>
                      <a:r>
                        <a:rPr lang="en-US" altLang="ko-KR" i="1" baseline="-25000" dirty="0" smtClean="0">
                          <a:latin typeface="Book Antiqua" pitchFamily="18" charset="0"/>
                        </a:rPr>
                        <a:t>2</a:t>
                      </a:r>
                      <a:r>
                        <a:rPr lang="ko-KR" altLang="en-US" dirty="0" smtClean="0">
                          <a:latin typeface="Book Antiqua" pitchFamily="18" charset="0"/>
                        </a:rPr>
                        <a:t> </a:t>
                      </a:r>
                      <a:r>
                        <a:rPr lang="en-US" altLang="ko-KR" dirty="0" smtClean="0">
                          <a:latin typeface="Book Antiqua" pitchFamily="18" charset="0"/>
                          <a:ea typeface="바탕"/>
                        </a:rPr>
                        <a:t>&lt;</a:t>
                      </a:r>
                      <a:r>
                        <a:rPr lang="en-US" altLang="ko-KR" i="1" dirty="0" smtClean="0">
                          <a:latin typeface="Book Antiqua" pitchFamily="18" charset="0"/>
                        </a:rPr>
                        <a:t> </a:t>
                      </a:r>
                      <a:r>
                        <a:rPr lang="en-US" altLang="ko-KR" i="1" dirty="0" smtClean="0">
                          <a:latin typeface="Symbol" pitchFamily="18" charset="2"/>
                        </a:rPr>
                        <a:t>d</a:t>
                      </a:r>
                      <a:r>
                        <a:rPr lang="en-US" altLang="ko-KR" i="1" baseline="-25000" dirty="0" smtClean="0">
                          <a:latin typeface="Book Antiqua" pitchFamily="18" charset="0"/>
                        </a:rPr>
                        <a:t>0</a:t>
                      </a:r>
                      <a:endParaRPr lang="ko-KR" altLang="en-US" i="1" baseline="-25000" dirty="0" smtClean="0">
                        <a:latin typeface="Book Antiqu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i="1" dirty="0" smtClean="0">
                          <a:latin typeface="Book Antiqua" pitchFamily="18" charset="0"/>
                        </a:rPr>
                        <a:t>Z &lt; -</a:t>
                      </a:r>
                      <a:r>
                        <a:rPr lang="en-US" altLang="ko-KR" i="1" dirty="0" err="1" smtClean="0">
                          <a:latin typeface="Book Antiqua" pitchFamily="18" charset="0"/>
                        </a:rPr>
                        <a:t>z</a:t>
                      </a:r>
                      <a:r>
                        <a:rPr lang="en-US" altLang="ko-KR" i="1" baseline="-25000" dirty="0" err="1" smtClean="0">
                          <a:latin typeface="Symbol" pitchFamily="18" charset="2"/>
                        </a:rPr>
                        <a:t>a</a:t>
                      </a:r>
                      <a:endParaRPr lang="ko-KR" altLang="en-US" i="1" baseline="-25000" dirty="0" smtClean="0">
                        <a:latin typeface="Book Antiqua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i="1" baseline="0" dirty="0" smtClean="0">
                          <a:latin typeface="Book Antiqua" pitchFamily="18" charset="0"/>
                        </a:rPr>
                        <a:t>P(</a:t>
                      </a:r>
                      <a:r>
                        <a:rPr lang="en-US" altLang="ko-KR" i="1" dirty="0" smtClean="0">
                          <a:latin typeface="Book Antiqua" pitchFamily="18" charset="0"/>
                        </a:rPr>
                        <a:t>Z &lt; z</a:t>
                      </a:r>
                      <a:r>
                        <a:rPr lang="en-US" altLang="ko-KR" i="1" baseline="-25000" dirty="0" smtClean="0">
                          <a:latin typeface="Book Antiqua" pitchFamily="18" charset="0"/>
                        </a:rPr>
                        <a:t>0</a:t>
                      </a:r>
                      <a:r>
                        <a:rPr lang="en-US" altLang="ko-KR" i="1" baseline="0" dirty="0" smtClean="0">
                          <a:latin typeface="Book Antiqua" pitchFamily="18" charset="0"/>
                        </a:rPr>
                        <a:t>)</a:t>
                      </a:r>
                      <a:endParaRPr lang="ko-KR" altLang="en-US" i="1" baseline="0" dirty="0" smtClean="0"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94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Book Antiqua" pitchFamily="18" charset="0"/>
                        </a:rPr>
                        <a:t>상단측검정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i="1" dirty="0" smtClean="0">
                          <a:latin typeface="Symbol" pitchFamily="18" charset="2"/>
                        </a:rPr>
                        <a:t>m</a:t>
                      </a:r>
                      <a:r>
                        <a:rPr lang="en-US" altLang="ko-KR" i="1" baseline="-25000" dirty="0" smtClean="0">
                          <a:latin typeface="Book Antiqua" pitchFamily="18" charset="0"/>
                        </a:rPr>
                        <a:t>1</a:t>
                      </a:r>
                      <a:r>
                        <a:rPr lang="en-US" altLang="ko-KR" i="1" dirty="0" smtClean="0">
                          <a:latin typeface="Symbol" pitchFamily="18" charset="2"/>
                        </a:rPr>
                        <a:t> </a:t>
                      </a:r>
                      <a:r>
                        <a:rPr lang="en-US" altLang="ko-KR" i="1" dirty="0" smtClean="0">
                          <a:latin typeface="Book Antiqua" pitchFamily="18" charset="0"/>
                        </a:rPr>
                        <a:t> </a:t>
                      </a:r>
                      <a:r>
                        <a:rPr lang="en-US" altLang="ko-KR" dirty="0" smtClean="0">
                          <a:latin typeface="Book Antiqua" pitchFamily="18" charset="0"/>
                          <a:ea typeface="바탕"/>
                        </a:rPr>
                        <a:t>-</a:t>
                      </a:r>
                      <a:r>
                        <a:rPr lang="en-US" altLang="ko-KR" i="1" dirty="0" smtClean="0">
                          <a:latin typeface="Book Antiqua" pitchFamily="18" charset="0"/>
                        </a:rPr>
                        <a:t> </a:t>
                      </a:r>
                      <a:r>
                        <a:rPr lang="en-US" altLang="ko-KR" i="1" dirty="0" smtClean="0">
                          <a:latin typeface="Symbol" pitchFamily="18" charset="2"/>
                        </a:rPr>
                        <a:t>m</a:t>
                      </a:r>
                      <a:r>
                        <a:rPr lang="en-US" altLang="ko-KR" i="1" baseline="-25000" dirty="0" smtClean="0">
                          <a:latin typeface="Book Antiqua" pitchFamily="18" charset="0"/>
                        </a:rPr>
                        <a:t>2</a:t>
                      </a:r>
                      <a:r>
                        <a:rPr lang="ko-KR" altLang="en-US" dirty="0" smtClean="0">
                          <a:latin typeface="Book Antiqua" pitchFamily="18" charset="0"/>
                        </a:rPr>
                        <a:t> </a:t>
                      </a:r>
                      <a:r>
                        <a:rPr lang="ko-KR" altLang="en-US" dirty="0" smtClean="0">
                          <a:latin typeface="Book Antiqua" pitchFamily="18" charset="0"/>
                          <a:ea typeface="바탕"/>
                        </a:rPr>
                        <a:t>≤</a:t>
                      </a:r>
                      <a:r>
                        <a:rPr lang="en-US" altLang="ko-KR" i="1" dirty="0" smtClean="0">
                          <a:latin typeface="Book Antiqua" pitchFamily="18" charset="0"/>
                        </a:rPr>
                        <a:t> </a:t>
                      </a:r>
                      <a:r>
                        <a:rPr lang="en-US" altLang="ko-KR" i="1" dirty="0" smtClean="0">
                          <a:latin typeface="Symbol" pitchFamily="18" charset="2"/>
                        </a:rPr>
                        <a:t>d</a:t>
                      </a:r>
                      <a:r>
                        <a:rPr lang="en-US" altLang="ko-KR" i="1" baseline="-25000" dirty="0" smtClean="0">
                          <a:latin typeface="Book Antiqua" pitchFamily="18" charset="0"/>
                        </a:rPr>
                        <a:t>0</a:t>
                      </a:r>
                      <a:endParaRPr lang="ko-KR" altLang="en-US" i="1" baseline="-25000" dirty="0" smtClean="0">
                        <a:latin typeface="Book Antiqua" pitchFamily="18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i="1" dirty="0" smtClean="0">
                          <a:latin typeface="Symbol" pitchFamily="18" charset="2"/>
                        </a:rPr>
                        <a:t>m</a:t>
                      </a:r>
                      <a:r>
                        <a:rPr lang="en-US" altLang="ko-KR" i="1" baseline="-25000" dirty="0" smtClean="0">
                          <a:latin typeface="Book Antiqua" pitchFamily="18" charset="0"/>
                        </a:rPr>
                        <a:t>1</a:t>
                      </a:r>
                      <a:r>
                        <a:rPr lang="en-US" altLang="ko-KR" i="1" dirty="0" smtClean="0">
                          <a:latin typeface="Symbol" pitchFamily="18" charset="2"/>
                        </a:rPr>
                        <a:t> </a:t>
                      </a:r>
                      <a:r>
                        <a:rPr lang="en-US" altLang="ko-KR" i="1" dirty="0" smtClean="0">
                          <a:latin typeface="Book Antiqua" pitchFamily="18" charset="0"/>
                        </a:rPr>
                        <a:t> </a:t>
                      </a:r>
                      <a:r>
                        <a:rPr lang="en-US" altLang="ko-KR" dirty="0" smtClean="0">
                          <a:latin typeface="Book Antiqua" pitchFamily="18" charset="0"/>
                          <a:ea typeface="바탕"/>
                        </a:rPr>
                        <a:t>-</a:t>
                      </a:r>
                      <a:r>
                        <a:rPr lang="en-US" altLang="ko-KR" i="1" dirty="0" smtClean="0">
                          <a:latin typeface="Book Antiqua" pitchFamily="18" charset="0"/>
                        </a:rPr>
                        <a:t> </a:t>
                      </a:r>
                      <a:r>
                        <a:rPr lang="en-US" altLang="ko-KR" i="1" dirty="0" smtClean="0">
                          <a:latin typeface="Symbol" pitchFamily="18" charset="2"/>
                        </a:rPr>
                        <a:t>m</a:t>
                      </a:r>
                      <a:r>
                        <a:rPr lang="en-US" altLang="ko-KR" i="1" baseline="-25000" dirty="0" smtClean="0">
                          <a:latin typeface="Book Antiqua" pitchFamily="18" charset="0"/>
                        </a:rPr>
                        <a:t>2</a:t>
                      </a:r>
                      <a:r>
                        <a:rPr lang="ko-KR" altLang="en-US" dirty="0" smtClean="0">
                          <a:latin typeface="Book Antiqua" pitchFamily="18" charset="0"/>
                        </a:rPr>
                        <a:t> </a:t>
                      </a:r>
                      <a:r>
                        <a:rPr lang="en-US" altLang="ko-KR" dirty="0" smtClean="0">
                          <a:latin typeface="Book Antiqua" pitchFamily="18" charset="0"/>
                          <a:ea typeface="바탕"/>
                        </a:rPr>
                        <a:t>&gt;</a:t>
                      </a:r>
                      <a:r>
                        <a:rPr lang="en-US" altLang="ko-KR" i="1" dirty="0" smtClean="0">
                          <a:latin typeface="Book Antiqua" pitchFamily="18" charset="0"/>
                        </a:rPr>
                        <a:t> </a:t>
                      </a:r>
                      <a:r>
                        <a:rPr lang="en-US" altLang="ko-KR" i="1" dirty="0" smtClean="0">
                          <a:latin typeface="Symbol" pitchFamily="18" charset="2"/>
                        </a:rPr>
                        <a:t>d</a:t>
                      </a:r>
                      <a:r>
                        <a:rPr lang="en-US" altLang="ko-KR" i="1" baseline="-25000" dirty="0" smtClean="0">
                          <a:latin typeface="Book Antiqua" pitchFamily="18" charset="0"/>
                        </a:rPr>
                        <a:t>0</a:t>
                      </a:r>
                      <a:endParaRPr lang="ko-KR" altLang="en-US" i="1" baseline="-25000" dirty="0" smtClean="0">
                        <a:latin typeface="Book Antiqua" pitchFamily="18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i="1" dirty="0" smtClean="0">
                          <a:latin typeface="Book Antiqua" pitchFamily="18" charset="0"/>
                        </a:rPr>
                        <a:t>Z &gt; </a:t>
                      </a:r>
                      <a:r>
                        <a:rPr lang="en-US" altLang="ko-KR" i="1" dirty="0" err="1" smtClean="0">
                          <a:latin typeface="Book Antiqua" pitchFamily="18" charset="0"/>
                        </a:rPr>
                        <a:t>z</a:t>
                      </a:r>
                      <a:r>
                        <a:rPr lang="en-US" altLang="ko-KR" i="1" baseline="-25000" dirty="0" err="1" smtClean="0">
                          <a:latin typeface="Symbol" pitchFamily="18" charset="2"/>
                        </a:rPr>
                        <a:t>a</a:t>
                      </a:r>
                      <a:endParaRPr lang="ko-KR" altLang="en-US" i="1" baseline="-25000" dirty="0" smtClean="0">
                        <a:latin typeface="Book Antiqua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i="1" baseline="0" dirty="0" smtClean="0">
                          <a:latin typeface="Book Antiqua" pitchFamily="18" charset="0"/>
                        </a:rPr>
                        <a:t>P(</a:t>
                      </a:r>
                      <a:r>
                        <a:rPr lang="en-US" altLang="ko-KR" i="1" dirty="0" smtClean="0">
                          <a:latin typeface="Book Antiqua" pitchFamily="18" charset="0"/>
                        </a:rPr>
                        <a:t>Z &gt; z</a:t>
                      </a:r>
                      <a:r>
                        <a:rPr lang="en-US" altLang="ko-KR" i="1" baseline="-25000" dirty="0" smtClean="0">
                          <a:latin typeface="Book Antiqua" pitchFamily="18" charset="0"/>
                        </a:rPr>
                        <a:t>0</a:t>
                      </a:r>
                      <a:r>
                        <a:rPr lang="en-US" altLang="ko-KR" i="1" baseline="0" dirty="0" smtClean="0">
                          <a:latin typeface="Book Antiqua" pitchFamily="18" charset="0"/>
                        </a:rPr>
                        <a:t>)</a:t>
                      </a:r>
                      <a:endParaRPr lang="ko-KR" altLang="en-US" i="1" baseline="0" dirty="0" smtClean="0"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571472" y="3071810"/>
            <a:ext cx="6786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※ </a:t>
            </a:r>
            <a:r>
              <a:rPr lang="ko-KR" altLang="en-US" dirty="0" smtClean="0">
                <a:latin typeface="Book Antiqua" pitchFamily="18" charset="0"/>
              </a:rPr>
              <a:t>두 정규모집단의 모평균 차에 대한 검정유형</a:t>
            </a:r>
            <a:r>
              <a:rPr lang="en-US" altLang="ko-KR" dirty="0" smtClean="0">
                <a:latin typeface="Book Antiqua" pitchFamily="18" charset="0"/>
              </a:rPr>
              <a:t>(</a:t>
            </a:r>
            <a:r>
              <a:rPr lang="ko-KR" altLang="en-US" dirty="0" smtClean="0">
                <a:latin typeface="Book Antiqua" pitchFamily="18" charset="0"/>
              </a:rPr>
              <a:t>두 </a:t>
            </a:r>
            <a:r>
              <a:rPr lang="ko-KR" altLang="en-US" dirty="0" err="1" smtClean="0">
                <a:latin typeface="Book Antiqua" pitchFamily="18" charset="0"/>
              </a:rPr>
              <a:t>모분산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: 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기지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)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endParaRPr lang="ko-KR" altLang="en-US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9.2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모평균의 검정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99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56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01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" name="TextBox 101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2842" y="499562"/>
            <a:ext cx="7735372" cy="258532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8]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두 회사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A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와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B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에서 생산된 타이어의 평균 제동거리가 동일한지 알아보기 위하여 표본조사한 결과 다음과 같았다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이것을 근거로 평균 제동거리가 동일한지 유의수준 에서 조사하라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단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단위는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m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이다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endParaRPr lang="en-US" altLang="ko-KR" dirty="0" smtClean="0">
              <a:solidFill>
                <a:schemeClr val="accent1"/>
              </a:solidFill>
              <a:latin typeface="Book Antiqua" pitchFamily="18" charset="0"/>
            </a:endParaRPr>
          </a:p>
          <a:p>
            <a:endParaRPr lang="en-US" altLang="ko-KR" dirty="0" smtClean="0">
              <a:solidFill>
                <a:schemeClr val="accent1"/>
              </a:solidFill>
              <a:latin typeface="Book Antiqua" pitchFamily="18" charset="0"/>
            </a:endParaRPr>
          </a:p>
          <a:p>
            <a:endParaRPr lang="en-US" altLang="ko-KR" dirty="0" smtClean="0">
              <a:solidFill>
                <a:schemeClr val="accent1"/>
              </a:solidFill>
              <a:latin typeface="Book Antiqua" pitchFamily="18" charset="0"/>
            </a:endParaRPr>
          </a:p>
          <a:p>
            <a:endParaRPr lang="en-US" altLang="ko-KR" dirty="0" smtClean="0">
              <a:solidFill>
                <a:schemeClr val="accent1"/>
              </a:solidFill>
              <a:latin typeface="Book Antiqua" pitchFamily="18" charset="0"/>
            </a:endParaRPr>
          </a:p>
          <a:p>
            <a:endParaRPr lang="ko-KR" altLang="en-US" dirty="0" smtClean="0">
              <a:solidFill>
                <a:schemeClr val="accent1"/>
              </a:solidFill>
              <a:latin typeface="Book Antiqua" pitchFamily="18" charset="0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2143108" y="1785926"/>
          <a:ext cx="457203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6"/>
                <a:gridCol w="1428760"/>
                <a:gridCol w="857256"/>
                <a:gridCol w="142876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표본의 크기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평균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모표준편차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A</a:t>
                      </a:r>
                      <a:r>
                        <a:rPr lang="ko-KR" altLang="en-US" dirty="0" smtClean="0">
                          <a:latin typeface="Book Antiqua" pitchFamily="18" charset="0"/>
                        </a:rPr>
                        <a:t>회사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64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13.5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1.46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B</a:t>
                      </a:r>
                      <a:r>
                        <a:rPr lang="ko-KR" altLang="en-US" dirty="0" smtClean="0">
                          <a:latin typeface="Book Antiqua" pitchFamily="18" charset="0"/>
                        </a:rPr>
                        <a:t>회사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36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14.1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1.33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00034" y="3222026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034" y="3656018"/>
            <a:ext cx="77867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  <a:ea typeface="+mn-ea"/>
              </a:rPr>
              <a:t>① </a:t>
            </a:r>
            <a:r>
              <a:rPr lang="ko-KR" altLang="en-US" dirty="0" smtClean="0">
                <a:latin typeface="Book Antiqua" pitchFamily="18" charset="0"/>
              </a:rPr>
              <a:t>회사 </a:t>
            </a:r>
            <a:r>
              <a:rPr lang="en-US" altLang="ko-KR" dirty="0" smtClean="0">
                <a:latin typeface="Book Antiqua" pitchFamily="18" charset="0"/>
              </a:rPr>
              <a:t>A</a:t>
            </a:r>
            <a:r>
              <a:rPr lang="ko-KR" altLang="en-US" dirty="0" smtClean="0">
                <a:latin typeface="Book Antiqua" pitchFamily="18" charset="0"/>
              </a:rPr>
              <a:t>와 </a:t>
            </a:r>
            <a:r>
              <a:rPr lang="en-US" altLang="ko-KR" dirty="0" smtClean="0">
                <a:latin typeface="Book Antiqua" pitchFamily="18" charset="0"/>
              </a:rPr>
              <a:t>B</a:t>
            </a:r>
            <a:r>
              <a:rPr lang="ko-KR" altLang="en-US" dirty="0" smtClean="0">
                <a:latin typeface="Book Antiqua" pitchFamily="18" charset="0"/>
              </a:rPr>
              <a:t>의 평균을 각각 </a:t>
            </a:r>
            <a:r>
              <a:rPr lang="en-US" altLang="ko-KR" i="1" dirty="0" smtClean="0">
                <a:solidFill>
                  <a:schemeClr val="tx2"/>
                </a:solidFill>
                <a:latin typeface="Symbol" pitchFamily="18" charset="2"/>
              </a:rPr>
              <a:t>m</a:t>
            </a:r>
            <a:r>
              <a:rPr lang="en-US" altLang="ko-KR" i="1" baseline="-25000" dirty="0" smtClean="0">
                <a:solidFill>
                  <a:schemeClr val="tx2"/>
                </a:solidFill>
                <a:latin typeface="Book Antiqua" pitchFamily="18" charset="0"/>
              </a:rPr>
              <a:t>1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, </a:t>
            </a:r>
            <a:r>
              <a:rPr lang="en-US" altLang="ko-KR" i="1" dirty="0" smtClean="0">
                <a:solidFill>
                  <a:schemeClr val="tx2"/>
                </a:solidFill>
                <a:latin typeface="Symbol" pitchFamily="18" charset="2"/>
              </a:rPr>
              <a:t>m</a:t>
            </a:r>
            <a:r>
              <a:rPr lang="en-US" altLang="ko-KR" i="1" baseline="-25000" dirty="0" smtClean="0">
                <a:solidFill>
                  <a:schemeClr val="tx2"/>
                </a:solidFill>
                <a:latin typeface="Book Antiqua" pitchFamily="18" charset="0"/>
              </a:rPr>
              <a:t>2</a:t>
            </a:r>
            <a:r>
              <a:rPr lang="ko-KR" altLang="en-US" dirty="0" smtClean="0">
                <a:latin typeface="Book Antiqua" pitchFamily="18" charset="0"/>
              </a:rPr>
              <a:t>라 하면 </a:t>
            </a:r>
            <a:r>
              <a:rPr lang="en-US" altLang="ko-KR" i="1" dirty="0" smtClean="0">
                <a:solidFill>
                  <a:schemeClr val="tx2"/>
                </a:solidFill>
                <a:latin typeface="Symbol" pitchFamily="18" charset="2"/>
              </a:rPr>
              <a:t>m</a:t>
            </a:r>
            <a:r>
              <a:rPr lang="en-US" altLang="ko-KR" i="1" baseline="-25000" dirty="0" smtClean="0">
                <a:solidFill>
                  <a:schemeClr val="tx2"/>
                </a:solidFill>
                <a:latin typeface="Book Antiqua" pitchFamily="18" charset="0"/>
              </a:rPr>
              <a:t>1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 = </a:t>
            </a:r>
            <a:r>
              <a:rPr lang="en-US" altLang="ko-KR" i="1" dirty="0" smtClean="0">
                <a:solidFill>
                  <a:schemeClr val="tx2"/>
                </a:solidFill>
                <a:latin typeface="Symbol" pitchFamily="18" charset="2"/>
              </a:rPr>
              <a:t>m</a:t>
            </a:r>
            <a:r>
              <a:rPr lang="en-US" altLang="ko-KR" i="1" baseline="-25000" dirty="0" smtClean="0">
                <a:solidFill>
                  <a:schemeClr val="tx2"/>
                </a:solidFill>
                <a:latin typeface="Book Antiqua" pitchFamily="18" charset="0"/>
              </a:rPr>
              <a:t>2</a:t>
            </a:r>
            <a:r>
              <a:rPr lang="ko-KR" altLang="en-US" dirty="0" smtClean="0">
                <a:latin typeface="Book Antiqua" pitchFamily="18" charset="0"/>
              </a:rPr>
              <a:t>임을 보이고자 하므로 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귀무가설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 H</a:t>
            </a:r>
            <a:r>
              <a:rPr lang="en-US" altLang="ko-KR" i="1" baseline="-25000" dirty="0" smtClean="0">
                <a:solidFill>
                  <a:schemeClr val="tx2"/>
                </a:solidFill>
                <a:latin typeface="Book Antiqua" pitchFamily="18" charset="0"/>
              </a:rPr>
              <a:t>0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 : </a:t>
            </a:r>
            <a:r>
              <a:rPr lang="en-US" altLang="ko-KR" i="1" dirty="0" smtClean="0">
                <a:solidFill>
                  <a:schemeClr val="tx2"/>
                </a:solidFill>
                <a:latin typeface="Symbol" pitchFamily="18" charset="2"/>
              </a:rPr>
              <a:t>m</a:t>
            </a:r>
            <a:r>
              <a:rPr lang="en-US" altLang="ko-KR" i="1" baseline="-25000" dirty="0" smtClean="0">
                <a:solidFill>
                  <a:schemeClr val="tx2"/>
                </a:solidFill>
                <a:latin typeface="Book Antiqua" pitchFamily="18" charset="0"/>
              </a:rPr>
              <a:t>1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 - </a:t>
            </a:r>
            <a:r>
              <a:rPr lang="en-US" altLang="ko-KR" i="1" dirty="0" smtClean="0">
                <a:solidFill>
                  <a:schemeClr val="tx2"/>
                </a:solidFill>
                <a:latin typeface="Symbol" pitchFamily="18" charset="2"/>
              </a:rPr>
              <a:t>m</a:t>
            </a:r>
            <a:r>
              <a:rPr lang="en-US" altLang="ko-KR" i="1" baseline="-25000" dirty="0" smtClean="0">
                <a:solidFill>
                  <a:schemeClr val="tx2"/>
                </a:solidFill>
                <a:latin typeface="Book Antiqua" pitchFamily="18" charset="0"/>
              </a:rPr>
              <a:t>2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 = 0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에 대한 대립가설 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solidFill>
                  <a:schemeClr val="tx2"/>
                </a:solidFill>
                <a:latin typeface="Book Antiqua" pitchFamily="18" charset="0"/>
              </a:rPr>
              <a:t>0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 : </a:t>
            </a:r>
            <a:r>
              <a:rPr lang="en-US" altLang="ko-KR" i="1" dirty="0" smtClean="0">
                <a:solidFill>
                  <a:schemeClr val="tx2"/>
                </a:solidFill>
                <a:latin typeface="Symbol" pitchFamily="18" charset="2"/>
              </a:rPr>
              <a:t>m</a:t>
            </a:r>
            <a:r>
              <a:rPr lang="en-US" altLang="ko-KR" i="1" baseline="-25000" dirty="0" smtClean="0">
                <a:solidFill>
                  <a:schemeClr val="tx2"/>
                </a:solidFill>
                <a:latin typeface="Book Antiqua" pitchFamily="18" charset="0"/>
              </a:rPr>
              <a:t>1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 - </a:t>
            </a:r>
            <a:r>
              <a:rPr lang="en-US" altLang="ko-KR" i="1" dirty="0" smtClean="0">
                <a:solidFill>
                  <a:schemeClr val="tx2"/>
                </a:solidFill>
                <a:latin typeface="Symbol" pitchFamily="18" charset="2"/>
              </a:rPr>
              <a:t>m</a:t>
            </a:r>
            <a:r>
              <a:rPr lang="en-US" altLang="ko-KR" i="1" baseline="-25000" dirty="0" smtClean="0">
                <a:solidFill>
                  <a:schemeClr val="tx2"/>
                </a:solidFill>
                <a:latin typeface="Book Antiqua" pitchFamily="18" charset="0"/>
              </a:rPr>
              <a:t>2  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  <a:ea typeface="바탕"/>
              </a:rPr>
              <a:t>≠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 0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을 설정한다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.</a:t>
            </a:r>
            <a:endParaRPr lang="en-US" altLang="ko-KR" dirty="0" smtClean="0">
              <a:latin typeface="Book Antiqua" pitchFamily="18" charset="0"/>
              <a:ea typeface="+mn-ea"/>
            </a:endParaRPr>
          </a:p>
          <a:p>
            <a:r>
              <a:rPr lang="ko-KR" altLang="en-US" dirty="0" smtClean="0">
                <a:latin typeface="Book Antiqua" pitchFamily="18" charset="0"/>
              </a:rPr>
              <a:t>② </a:t>
            </a:r>
            <a:r>
              <a:rPr lang="en-US" altLang="ko-KR" i="1" dirty="0" smtClean="0">
                <a:latin typeface="Symbol" pitchFamily="18" charset="2"/>
              </a:rPr>
              <a:t>s</a:t>
            </a:r>
            <a:r>
              <a:rPr lang="en-US" altLang="ko-KR" i="1" baseline="-25000" dirty="0" smtClean="0">
                <a:latin typeface="Book Antiqua" pitchFamily="18" charset="0"/>
              </a:rPr>
              <a:t>1</a:t>
            </a:r>
            <a:r>
              <a:rPr lang="en-US" altLang="ko-KR" i="1" dirty="0" smtClean="0">
                <a:latin typeface="Book Antiqua" pitchFamily="18" charset="0"/>
              </a:rPr>
              <a:t> = 1.46, </a:t>
            </a:r>
            <a:r>
              <a:rPr lang="en-US" altLang="ko-KR" i="1" dirty="0" smtClean="0">
                <a:latin typeface="Symbol" pitchFamily="18" charset="2"/>
              </a:rPr>
              <a:t>s</a:t>
            </a:r>
            <a:r>
              <a:rPr lang="en-US" altLang="ko-KR" i="1" baseline="-25000" dirty="0" smtClean="0">
                <a:latin typeface="Book Antiqua" pitchFamily="18" charset="0"/>
              </a:rPr>
              <a:t>2</a:t>
            </a:r>
            <a:r>
              <a:rPr lang="en-US" altLang="ko-KR" i="1" dirty="0" smtClean="0">
                <a:latin typeface="Book Antiqua" pitchFamily="18" charset="0"/>
              </a:rPr>
              <a:t> = 1.33, n = 64, m = 36</a:t>
            </a:r>
            <a:r>
              <a:rPr lang="ko-KR" altLang="en-US" dirty="0" smtClean="0">
                <a:latin typeface="Book Antiqua" pitchFamily="18" charset="0"/>
              </a:rPr>
              <a:t>이므로 검정통계량과 검정통계량의 확률분포는 다음과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endParaRPr lang="en-US" altLang="ko-KR" dirty="0" smtClean="0">
              <a:latin typeface="Book Antiqua" pitchFamily="18" charset="0"/>
            </a:endParaRPr>
          </a:p>
          <a:p>
            <a:endParaRPr lang="en-US" altLang="ko-KR" dirty="0" smtClean="0">
              <a:latin typeface="Book Antiqua" pitchFamily="18" charset="0"/>
            </a:endParaRPr>
          </a:p>
          <a:p>
            <a:endParaRPr lang="en-US" altLang="ko-KR" dirty="0" smtClean="0">
              <a:latin typeface="Book Antiqua" pitchFamily="18" charset="0"/>
            </a:endParaRPr>
          </a:p>
          <a:p>
            <a:r>
              <a:rPr lang="en-US" altLang="ko-KR" dirty="0" smtClean="0">
                <a:latin typeface="Book Antiqua" pitchFamily="18" charset="0"/>
              </a:rPr>
              <a:t>③ </a:t>
            </a:r>
            <a:r>
              <a:rPr lang="ko-KR" altLang="en-US" dirty="0" smtClean="0">
                <a:latin typeface="Book Antiqua" pitchFamily="18" charset="0"/>
              </a:rPr>
              <a:t>유의수준 </a:t>
            </a:r>
            <a:r>
              <a:rPr lang="en-US" altLang="ko-KR" dirty="0" smtClean="0">
                <a:latin typeface="Book Antiqua" pitchFamily="18" charset="0"/>
              </a:rPr>
              <a:t>5%</a:t>
            </a:r>
            <a:r>
              <a:rPr lang="ko-KR" altLang="en-US" dirty="0" smtClean="0">
                <a:latin typeface="Book Antiqua" pitchFamily="18" charset="0"/>
              </a:rPr>
              <a:t>에 대한 양측검정의 기각역은 </a:t>
            </a:r>
            <a:r>
              <a:rPr lang="en-US" altLang="ko-KR" i="1" dirty="0" smtClean="0">
                <a:latin typeface="Book Antiqua" pitchFamily="18" charset="0"/>
              </a:rPr>
              <a:t>|Z| &gt; z</a:t>
            </a:r>
            <a:r>
              <a:rPr lang="en-US" altLang="ko-KR" i="1" baseline="-25000" dirty="0" smtClean="0">
                <a:latin typeface="Book Antiqua" pitchFamily="18" charset="0"/>
              </a:rPr>
              <a:t>0.025</a:t>
            </a:r>
            <a:r>
              <a:rPr lang="en-US" altLang="ko-KR" i="1" dirty="0" smtClean="0">
                <a:latin typeface="Book Antiqua" pitchFamily="18" charset="0"/>
              </a:rPr>
              <a:t> = 1.96</a:t>
            </a:r>
            <a:r>
              <a:rPr lang="ko-KR" altLang="en-US" dirty="0" smtClean="0">
                <a:latin typeface="Book Antiqua" pitchFamily="18" charset="0"/>
              </a:rPr>
              <a:t>이다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>
              <a:latin typeface="Book Antiqua" pitchFamily="18" charset="0"/>
            </a:endParaRPr>
          </a:p>
        </p:txBody>
      </p:sp>
      <p:graphicFrame>
        <p:nvGraphicFramePr>
          <p:cNvPr id="967681" name="Object 1"/>
          <p:cNvGraphicFramePr>
            <a:graphicFrameLocks noChangeAspect="1"/>
          </p:cNvGraphicFramePr>
          <p:nvPr/>
        </p:nvGraphicFramePr>
        <p:xfrm>
          <a:off x="2152650" y="4816386"/>
          <a:ext cx="4306888" cy="658812"/>
        </p:xfrm>
        <a:graphic>
          <a:graphicData uri="http://schemas.openxmlformats.org/presentationml/2006/ole">
            <p:oleObj spid="_x0000_s967681" name="Equation" r:id="rId4" imgW="3187440" imgH="4950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9.2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모평균의 검정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57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867018" y="612096"/>
          <a:ext cx="1709737" cy="319087"/>
        </p:xfrm>
        <a:graphic>
          <a:graphicData uri="http://schemas.openxmlformats.org/presentationml/2006/ole">
            <p:oleObj spid="_x0000_s921601" name="Equation" r:id="rId4" imgW="1130040" imgH="215640" progId="Equation.DSMT4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00034" y="563636"/>
            <a:ext cx="77867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circleNumDbPlain" startAt="4"/>
            </a:pPr>
            <a:r>
              <a:rPr lang="ko-KR" altLang="en-US" dirty="0" smtClean="0">
                <a:latin typeface="Book Antiqua" pitchFamily="18" charset="0"/>
              </a:rPr>
              <a:t>                            이므로 검정통계량의 </a:t>
            </a:r>
            <a:r>
              <a:rPr lang="ko-KR" altLang="en-US" dirty="0" err="1" smtClean="0">
                <a:latin typeface="Book Antiqua" pitchFamily="18" charset="0"/>
              </a:rPr>
              <a:t>관찰값은</a:t>
            </a:r>
            <a:r>
              <a:rPr lang="ko-KR" altLang="en-US" dirty="0" smtClean="0">
                <a:latin typeface="Book Antiqua" pitchFamily="18" charset="0"/>
              </a:rPr>
              <a:t> 다음과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pPr marL="342900" indent="-342900"/>
            <a:endParaRPr lang="en-US" altLang="ko-KR" dirty="0" smtClean="0">
              <a:latin typeface="Book Antiqua" pitchFamily="18" charset="0"/>
            </a:endParaRPr>
          </a:p>
          <a:p>
            <a:pPr marL="342900" indent="-342900"/>
            <a:endParaRPr lang="en-US" altLang="ko-KR" dirty="0" smtClean="0">
              <a:latin typeface="Book Antiqua" pitchFamily="18" charset="0"/>
            </a:endParaRPr>
          </a:p>
          <a:p>
            <a:pPr marL="342900" indent="-342900"/>
            <a:endParaRPr lang="ko-KR" altLang="en-US" dirty="0" smtClean="0">
              <a:latin typeface="Book Antiqua" pitchFamily="18" charset="0"/>
            </a:endParaRPr>
          </a:p>
          <a:p>
            <a:r>
              <a:rPr lang="ko-KR" altLang="en-US" dirty="0" smtClean="0">
                <a:latin typeface="Book Antiqua" pitchFamily="18" charset="0"/>
              </a:rPr>
              <a:t>⑤ </a:t>
            </a:r>
            <a:r>
              <a:rPr lang="ko-KR" altLang="en-US" dirty="0" err="1" smtClean="0">
                <a:latin typeface="Book Antiqua" pitchFamily="18" charset="0"/>
              </a:rPr>
              <a:t>관찰값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z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en-US" altLang="ko-KR" i="1" dirty="0" smtClean="0">
                <a:latin typeface="Book Antiqua" pitchFamily="18" charset="0"/>
              </a:rPr>
              <a:t> = - 2.09</a:t>
            </a:r>
            <a:r>
              <a:rPr lang="ko-KR" altLang="en-US" dirty="0" smtClean="0">
                <a:latin typeface="Book Antiqua" pitchFamily="18" charset="0"/>
              </a:rPr>
              <a:t>는 기각역 안에 놓이므로 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solidFill>
                  <a:schemeClr val="tx2"/>
                </a:solidFill>
                <a:latin typeface="Book Antiqua" pitchFamily="18" charset="0"/>
              </a:rPr>
              <a:t>0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 : </a:t>
            </a:r>
            <a:r>
              <a:rPr lang="en-US" altLang="ko-KR" i="1" dirty="0" smtClean="0">
                <a:solidFill>
                  <a:schemeClr val="tx2"/>
                </a:solidFill>
                <a:latin typeface="Symbol" pitchFamily="18" charset="2"/>
              </a:rPr>
              <a:t>m</a:t>
            </a:r>
            <a:r>
              <a:rPr lang="en-US" altLang="ko-KR" i="1" baseline="-25000" dirty="0" smtClean="0">
                <a:solidFill>
                  <a:schemeClr val="tx2"/>
                </a:solidFill>
                <a:latin typeface="Book Antiqua" pitchFamily="18" charset="0"/>
              </a:rPr>
              <a:t>1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 - </a:t>
            </a:r>
            <a:r>
              <a:rPr lang="en-US" altLang="ko-KR" i="1" dirty="0" smtClean="0">
                <a:solidFill>
                  <a:schemeClr val="tx2"/>
                </a:solidFill>
                <a:latin typeface="Symbol" pitchFamily="18" charset="2"/>
              </a:rPr>
              <a:t>m</a:t>
            </a:r>
            <a:r>
              <a:rPr lang="en-US" altLang="ko-KR" i="1" baseline="-25000" dirty="0" smtClean="0">
                <a:solidFill>
                  <a:schemeClr val="tx2"/>
                </a:solidFill>
                <a:latin typeface="Book Antiqua" pitchFamily="18" charset="0"/>
              </a:rPr>
              <a:t>2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 = 0</a:t>
            </a:r>
            <a:r>
              <a:rPr lang="ko-KR" altLang="en-US" dirty="0" smtClean="0">
                <a:latin typeface="Book Antiqua" pitchFamily="18" charset="0"/>
              </a:rPr>
              <a:t>을 기각한다</a:t>
            </a:r>
            <a:r>
              <a:rPr lang="en-US" altLang="ko-KR" dirty="0" smtClean="0">
                <a:latin typeface="Book Antiqua" pitchFamily="18" charset="0"/>
              </a:rPr>
              <a:t>. </a:t>
            </a:r>
            <a:r>
              <a:rPr lang="ko-KR" altLang="en-US" dirty="0" smtClean="0">
                <a:latin typeface="Book Antiqua" pitchFamily="18" charset="0"/>
              </a:rPr>
              <a:t>즉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smtClean="0">
                <a:latin typeface="Book Antiqua" pitchFamily="18" charset="0"/>
              </a:rPr>
              <a:t>두 회사 </a:t>
            </a:r>
            <a:r>
              <a:rPr lang="en-US" altLang="ko-KR" dirty="0" smtClean="0">
                <a:latin typeface="Book Antiqua" pitchFamily="18" charset="0"/>
              </a:rPr>
              <a:t>A</a:t>
            </a:r>
            <a:r>
              <a:rPr lang="ko-KR" altLang="en-US" dirty="0" smtClean="0">
                <a:latin typeface="Book Antiqua" pitchFamily="18" charset="0"/>
              </a:rPr>
              <a:t>와 </a:t>
            </a:r>
            <a:r>
              <a:rPr lang="en-US" altLang="ko-KR" dirty="0" smtClean="0">
                <a:latin typeface="Book Antiqua" pitchFamily="18" charset="0"/>
              </a:rPr>
              <a:t>B</a:t>
            </a:r>
            <a:r>
              <a:rPr lang="ko-KR" altLang="en-US" dirty="0" smtClean="0">
                <a:latin typeface="Book Antiqua" pitchFamily="18" charset="0"/>
              </a:rPr>
              <a:t>에서 생산된 타이어의 제동거리가 동일하다는 주장은 타당성이 없다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>
              <a:latin typeface="Book Antiqua" pitchFamily="18" charset="0"/>
            </a:endParaRPr>
          </a:p>
        </p:txBody>
      </p:sp>
      <p:graphicFrame>
        <p:nvGraphicFramePr>
          <p:cNvPr id="10" name="Object 4"/>
          <p:cNvGraphicFramePr>
            <a:graphicFrameLocks noChangeAspect="1"/>
          </p:cNvGraphicFramePr>
          <p:nvPr/>
        </p:nvGraphicFramePr>
        <p:xfrm>
          <a:off x="3259138" y="1040724"/>
          <a:ext cx="2038350" cy="522288"/>
        </p:xfrm>
        <a:graphic>
          <a:graphicData uri="http://schemas.openxmlformats.org/presentationml/2006/ole">
            <p:oleObj spid="_x0000_s921603" name="Equation" r:id="rId5" imgW="1511280" imgH="393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9.2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모평균의 검정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58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928662" y="571480"/>
            <a:ext cx="5357850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두 모평균 차에 대한 검정</a:t>
            </a:r>
            <a:r>
              <a:rPr lang="en-US" altLang="ko-KR" b="1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(</a:t>
            </a:r>
            <a:r>
              <a:rPr lang="ko-KR" altLang="en-US" b="1" dirty="0" err="1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모분산을</a:t>
            </a:r>
            <a:r>
              <a:rPr lang="ko-KR" altLang="en-US" b="1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 아는 경우</a:t>
            </a:r>
            <a:r>
              <a:rPr lang="en-US" altLang="ko-KR" b="1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)</a:t>
            </a:r>
            <a:endParaRPr lang="en-US" dirty="0">
              <a:solidFill>
                <a:srgbClr val="FFFF00"/>
              </a:solidFill>
              <a:latin typeface="Book Antiqua" pitchFamily="18" charset="0"/>
              <a:ea typeface="휴먼엑스포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34" y="1183600"/>
            <a:ext cx="800105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※</a:t>
            </a:r>
            <a:r>
              <a:rPr lang="ko-KR" altLang="en-US" dirty="0" smtClean="0">
                <a:latin typeface="Book Antiqua" pitchFamily="18" charset="0"/>
              </a:rPr>
              <a:t>두 </a:t>
            </a:r>
            <a:r>
              <a:rPr lang="ko-KR" altLang="en-US" dirty="0" err="1" smtClean="0">
                <a:latin typeface="Book Antiqua" pitchFamily="18" charset="0"/>
              </a:rPr>
              <a:t>모분산이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                     이지만 미지이고 독립인 두 정규모집단                  </a:t>
            </a:r>
            <a:r>
              <a:rPr lang="en-US" altLang="ko-KR" dirty="0" smtClean="0">
                <a:latin typeface="Book Antiqua" pitchFamily="18" charset="0"/>
              </a:rPr>
              <a:t>,</a:t>
            </a:r>
            <a:r>
              <a:rPr lang="ko-KR" altLang="en-US" dirty="0" smtClean="0">
                <a:latin typeface="Book Antiqua" pitchFamily="18" charset="0"/>
              </a:rPr>
              <a:t>                                     </a:t>
            </a:r>
            <a:endParaRPr lang="en-US" altLang="ko-KR" dirty="0" smtClean="0">
              <a:latin typeface="Book Antiqua" pitchFamily="18" charset="0"/>
            </a:endParaRPr>
          </a:p>
          <a:p>
            <a:r>
              <a:rPr lang="en-US" altLang="ko-KR" dirty="0" smtClean="0">
                <a:latin typeface="Book Antiqua" pitchFamily="18" charset="0"/>
              </a:rPr>
              <a:t>                 </a:t>
            </a:r>
            <a:r>
              <a:rPr lang="ko-KR" altLang="en-US" dirty="0" smtClean="0">
                <a:latin typeface="Book Antiqua" pitchFamily="18" charset="0"/>
              </a:rPr>
              <a:t>에 대하여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err="1" smtClean="0">
                <a:latin typeface="Book Antiqua" pitchFamily="18" charset="0"/>
              </a:rPr>
              <a:t>귀무가설</a:t>
            </a:r>
            <a:r>
              <a:rPr lang="ko-KR" altLang="en-US" dirty="0" smtClean="0">
                <a:latin typeface="Book Antiqua" pitchFamily="18" charset="0"/>
              </a:rPr>
              <a:t>  </a:t>
            </a:r>
            <a:r>
              <a:rPr lang="en-US" altLang="ko-KR" i="1" dirty="0" smtClean="0">
                <a:latin typeface="Symbol" pitchFamily="18" charset="2"/>
              </a:rPr>
              <a:t>m</a:t>
            </a:r>
            <a:r>
              <a:rPr lang="en-US" altLang="ko-KR" i="1" baseline="-25000" dirty="0" smtClean="0">
                <a:latin typeface="Book Antiqua" pitchFamily="18" charset="0"/>
              </a:rPr>
              <a:t>1</a:t>
            </a:r>
            <a:r>
              <a:rPr lang="en-US" altLang="ko-KR" i="1" dirty="0" smtClean="0">
                <a:latin typeface="Symbol" pitchFamily="18" charset="2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 </a:t>
            </a:r>
            <a:r>
              <a:rPr lang="en-US" altLang="ko-KR" dirty="0" smtClean="0">
                <a:latin typeface="Book Antiqua" pitchFamily="18" charset="0"/>
                <a:ea typeface="바탕"/>
              </a:rPr>
              <a:t>-</a:t>
            </a:r>
            <a:r>
              <a:rPr lang="en-US" altLang="ko-KR" i="1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Symbol" pitchFamily="18" charset="2"/>
              </a:rPr>
              <a:t>m</a:t>
            </a:r>
            <a:r>
              <a:rPr lang="en-US" altLang="ko-KR" i="1" baseline="-25000" dirty="0" smtClean="0">
                <a:latin typeface="Book Antiqua" pitchFamily="18" charset="0"/>
              </a:rPr>
              <a:t>2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  <a:ea typeface="바탕"/>
              </a:rPr>
              <a:t>≥</a:t>
            </a:r>
            <a:r>
              <a:rPr lang="en-US" altLang="ko-KR" i="1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Symbol" pitchFamily="18" charset="2"/>
              </a:rPr>
              <a:t>d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en-US" altLang="ko-KR" dirty="0" smtClean="0">
                <a:latin typeface="Book Antiqua" pitchFamily="18" charset="0"/>
              </a:rPr>
              <a:t>,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Symbol" pitchFamily="18" charset="2"/>
              </a:rPr>
              <a:t>m</a:t>
            </a:r>
            <a:r>
              <a:rPr lang="en-US" altLang="ko-KR" i="1" baseline="-25000" dirty="0" smtClean="0">
                <a:latin typeface="Book Antiqua" pitchFamily="18" charset="0"/>
              </a:rPr>
              <a:t>1</a:t>
            </a:r>
            <a:r>
              <a:rPr lang="en-US" altLang="ko-KR" i="1" dirty="0" smtClean="0">
                <a:latin typeface="Symbol" pitchFamily="18" charset="2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 </a:t>
            </a:r>
            <a:r>
              <a:rPr lang="en-US" altLang="ko-KR" dirty="0" smtClean="0">
                <a:latin typeface="Book Antiqua" pitchFamily="18" charset="0"/>
                <a:ea typeface="바탕"/>
              </a:rPr>
              <a:t>-</a:t>
            </a:r>
            <a:r>
              <a:rPr lang="en-US" altLang="ko-KR" i="1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Symbol" pitchFamily="18" charset="2"/>
              </a:rPr>
              <a:t>m</a:t>
            </a:r>
            <a:r>
              <a:rPr lang="en-US" altLang="ko-KR" i="1" baseline="-25000" dirty="0" smtClean="0">
                <a:latin typeface="Book Antiqua" pitchFamily="18" charset="0"/>
              </a:rPr>
              <a:t>2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바탕"/>
              </a:rPr>
              <a:t>=</a:t>
            </a:r>
            <a:r>
              <a:rPr lang="en-US" altLang="ko-KR" i="1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Symbol" pitchFamily="18" charset="2"/>
              </a:rPr>
              <a:t>d</a:t>
            </a:r>
            <a:r>
              <a:rPr lang="en-US" altLang="ko-KR" i="1" baseline="-25000" dirty="0" smtClean="0">
                <a:latin typeface="Book Antiqua" pitchFamily="18" charset="0"/>
              </a:rPr>
              <a:t>0 </a:t>
            </a:r>
            <a:r>
              <a:rPr lang="en-US" altLang="ko-KR" dirty="0" smtClean="0">
                <a:latin typeface="Book Antiqua" pitchFamily="18" charset="0"/>
              </a:rPr>
              <a:t>,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Symbol" pitchFamily="18" charset="2"/>
              </a:rPr>
              <a:t>m</a:t>
            </a:r>
            <a:r>
              <a:rPr lang="en-US" altLang="ko-KR" i="1" baseline="-25000" dirty="0" smtClean="0">
                <a:latin typeface="Book Antiqua" pitchFamily="18" charset="0"/>
              </a:rPr>
              <a:t>1</a:t>
            </a:r>
            <a:r>
              <a:rPr lang="en-US" altLang="ko-KR" i="1" dirty="0" smtClean="0">
                <a:latin typeface="Symbol" pitchFamily="18" charset="2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 </a:t>
            </a:r>
            <a:r>
              <a:rPr lang="en-US" altLang="ko-KR" dirty="0" smtClean="0">
                <a:latin typeface="Book Antiqua" pitchFamily="18" charset="0"/>
                <a:ea typeface="바탕"/>
              </a:rPr>
              <a:t>-</a:t>
            </a:r>
            <a:r>
              <a:rPr lang="en-US" altLang="ko-KR" i="1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Symbol" pitchFamily="18" charset="2"/>
              </a:rPr>
              <a:t>m</a:t>
            </a:r>
            <a:r>
              <a:rPr lang="en-US" altLang="ko-KR" i="1" baseline="-25000" dirty="0" smtClean="0">
                <a:latin typeface="Book Antiqua" pitchFamily="18" charset="0"/>
              </a:rPr>
              <a:t>2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  <a:ea typeface="바탕"/>
              </a:rPr>
              <a:t>≤</a:t>
            </a:r>
            <a:r>
              <a:rPr lang="en-US" altLang="ko-KR" i="1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Symbol" pitchFamily="18" charset="2"/>
              </a:rPr>
              <a:t>d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에 따른 다음 세 종류의 대립가설을 생각할 수 있다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endParaRPr lang="en-US" altLang="ko-KR" dirty="0" smtClean="0">
              <a:latin typeface="Book Antiqua" pitchFamily="18" charset="0"/>
            </a:endParaRPr>
          </a:p>
          <a:p>
            <a:endParaRPr lang="en-US" altLang="ko-KR" dirty="0" smtClean="0">
              <a:latin typeface="Book Antiqua" pitchFamily="18" charset="0"/>
            </a:endParaRPr>
          </a:p>
          <a:p>
            <a:endParaRPr lang="en-US" altLang="ko-KR" dirty="0" smtClean="0">
              <a:latin typeface="Book Antiqua" pitchFamily="18" charset="0"/>
            </a:endParaRPr>
          </a:p>
          <a:p>
            <a:endParaRPr lang="en-US" altLang="ko-KR" dirty="0" smtClean="0">
              <a:latin typeface="Book Antiqua" pitchFamily="18" charset="0"/>
            </a:endParaRPr>
          </a:p>
          <a:p>
            <a:r>
              <a:rPr lang="ko-KR" altLang="en-US" dirty="0" smtClean="0">
                <a:latin typeface="Book Antiqua" pitchFamily="18" charset="0"/>
              </a:rPr>
              <a:t>두 표본분산           에 대하여 합동표본분산은 다음과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endParaRPr lang="en-US" altLang="ko-KR" dirty="0" smtClean="0">
              <a:latin typeface="Book Antiqua" pitchFamily="18" charset="0"/>
            </a:endParaRPr>
          </a:p>
          <a:p>
            <a:endParaRPr lang="en-US" altLang="ko-KR" dirty="0" smtClean="0">
              <a:latin typeface="Book Antiqua" pitchFamily="18" charset="0"/>
            </a:endParaRPr>
          </a:p>
          <a:p>
            <a:endParaRPr lang="en-US" altLang="ko-KR" dirty="0" smtClean="0">
              <a:latin typeface="Book Antiqua" pitchFamily="18" charset="0"/>
            </a:endParaRPr>
          </a:p>
          <a:p>
            <a:endParaRPr lang="en-US" altLang="ko-KR" dirty="0" smtClean="0">
              <a:latin typeface="Book Antiqua" pitchFamily="18" charset="0"/>
            </a:endParaRPr>
          </a:p>
          <a:p>
            <a:r>
              <a:rPr lang="ko-KR" altLang="en-US" dirty="0" smtClean="0">
                <a:latin typeface="Book Antiqua" pitchFamily="18" charset="0"/>
              </a:rPr>
              <a:t>따라서 검정통계량과 확률분포는 다음과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>
              <a:latin typeface="Book Antiqua" pitchFamily="18" charset="0"/>
            </a:endParaRPr>
          </a:p>
        </p:txBody>
      </p:sp>
      <p:graphicFrame>
        <p:nvGraphicFramePr>
          <p:cNvPr id="8" name="Object 1"/>
          <p:cNvGraphicFramePr>
            <a:graphicFrameLocks noChangeAspect="1"/>
          </p:cNvGraphicFramePr>
          <p:nvPr/>
        </p:nvGraphicFramePr>
        <p:xfrm>
          <a:off x="2082702" y="1196975"/>
          <a:ext cx="1223962" cy="341313"/>
        </p:xfrm>
        <a:graphic>
          <a:graphicData uri="http://schemas.openxmlformats.org/presentationml/2006/ole">
            <p:oleObj spid="_x0000_s969729" name="Equation" r:id="rId4" imgW="850680" imgH="241200" progId="Equation.DSMT4">
              <p:embed/>
            </p:oleObj>
          </a:graphicData>
        </a:graphic>
      </p:graphicFrame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7215033" y="1210514"/>
          <a:ext cx="969963" cy="341312"/>
        </p:xfrm>
        <a:graphic>
          <a:graphicData uri="http://schemas.openxmlformats.org/presentationml/2006/ole">
            <p:oleObj spid="_x0000_s969730" name="Equation" r:id="rId5" imgW="672840" imgH="241200" progId="Equation.DSMT4">
              <p:embed/>
            </p:oleObj>
          </a:graphicData>
        </a:graphic>
      </p:graphicFrame>
      <p:graphicFrame>
        <p:nvGraphicFramePr>
          <p:cNvPr id="11" name="Object 5"/>
          <p:cNvGraphicFramePr>
            <a:graphicFrameLocks noChangeAspect="1"/>
          </p:cNvGraphicFramePr>
          <p:nvPr/>
        </p:nvGraphicFramePr>
        <p:xfrm>
          <a:off x="1436688" y="2214563"/>
          <a:ext cx="5576887" cy="677862"/>
        </p:xfrm>
        <a:graphic>
          <a:graphicData uri="http://schemas.openxmlformats.org/presentationml/2006/ole">
            <p:oleObj spid="_x0000_s969731" name="Equation" r:id="rId6" imgW="3898800" imgH="482400" progId="Equation.DSMT4">
              <p:embed/>
            </p:oleObj>
          </a:graphicData>
        </a:graphic>
      </p:graphicFrame>
      <p:graphicFrame>
        <p:nvGraphicFramePr>
          <p:cNvPr id="12" name="Object 7"/>
          <p:cNvGraphicFramePr>
            <a:graphicFrameLocks noChangeAspect="1"/>
          </p:cNvGraphicFramePr>
          <p:nvPr/>
        </p:nvGraphicFramePr>
        <p:xfrm>
          <a:off x="3117850" y="3673475"/>
          <a:ext cx="2214563" cy="588963"/>
        </p:xfrm>
        <a:graphic>
          <a:graphicData uri="http://schemas.openxmlformats.org/presentationml/2006/ole">
            <p:oleObj spid="_x0000_s969732" name="Equation" r:id="rId7" imgW="1549080" imgH="419040" progId="Equation.DSMT4">
              <p:embed/>
            </p:oleObj>
          </a:graphicData>
        </a:graphic>
      </p:graphicFrame>
      <p:grpSp>
        <p:nvGrpSpPr>
          <p:cNvPr id="19" name="그룹 18"/>
          <p:cNvGrpSpPr/>
          <p:nvPr/>
        </p:nvGrpSpPr>
        <p:grpSpPr>
          <a:xfrm>
            <a:off x="1785918" y="4959540"/>
            <a:ext cx="5643602" cy="1071570"/>
            <a:chOff x="1785918" y="4959540"/>
            <a:chExt cx="5643602" cy="1071570"/>
          </a:xfrm>
        </p:grpSpPr>
        <p:sp>
          <p:nvSpPr>
            <p:cNvPr id="15" name="직사각형 14"/>
            <p:cNvSpPr/>
            <p:nvPr/>
          </p:nvSpPr>
          <p:spPr>
            <a:xfrm>
              <a:off x="1785918" y="4959540"/>
              <a:ext cx="5643602" cy="1071570"/>
            </a:xfrm>
            <a:prstGeom prst="rect">
              <a:avLst/>
            </a:prstGeom>
            <a:solidFill>
              <a:srgbClr val="63C7F9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17" name="Object 4"/>
            <p:cNvGraphicFramePr>
              <a:graphicFrameLocks noChangeAspect="1"/>
            </p:cNvGraphicFramePr>
            <p:nvPr/>
          </p:nvGraphicFramePr>
          <p:xfrm>
            <a:off x="4517864" y="5048429"/>
            <a:ext cx="2738438" cy="909638"/>
          </p:xfrm>
          <a:graphic>
            <a:graphicData uri="http://schemas.openxmlformats.org/presentationml/2006/ole">
              <p:oleObj spid="_x0000_s969734" name="Equation" r:id="rId8" imgW="1917360" imgH="647640" progId="Equation.DSMT4">
                <p:embed/>
              </p:oleObj>
            </a:graphicData>
          </a:graphic>
        </p:graphicFrame>
        <p:sp>
          <p:nvSpPr>
            <p:cNvPr id="18" name="TextBox 17"/>
            <p:cNvSpPr txBox="1"/>
            <p:nvPr/>
          </p:nvSpPr>
          <p:spPr>
            <a:xfrm>
              <a:off x="1897972" y="5143032"/>
              <a:ext cx="2857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solidFill>
                    <a:srgbClr val="FF0000"/>
                  </a:solidFill>
                </a:rPr>
                <a:t>검정통계량과 확률분포 </a:t>
              </a:r>
              <a:r>
                <a:rPr lang="en-US" altLang="ko-KR" b="1" dirty="0" smtClean="0">
                  <a:solidFill>
                    <a:srgbClr val="FF0000"/>
                  </a:solidFill>
                </a:rPr>
                <a:t>: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969735" name="Object 7"/>
          <p:cNvGraphicFramePr>
            <a:graphicFrameLocks noChangeAspect="1"/>
          </p:cNvGraphicFramePr>
          <p:nvPr/>
        </p:nvGraphicFramePr>
        <p:xfrm>
          <a:off x="571472" y="1465162"/>
          <a:ext cx="985837" cy="341312"/>
        </p:xfrm>
        <a:graphic>
          <a:graphicData uri="http://schemas.openxmlformats.org/presentationml/2006/ole">
            <p:oleObj spid="_x0000_s969735" name="Equation" r:id="rId9" imgW="685800" imgH="241200" progId="Equation.DSMT4">
              <p:embed/>
            </p:oleObj>
          </a:graphicData>
        </a:graphic>
      </p:graphicFrame>
      <p:graphicFrame>
        <p:nvGraphicFramePr>
          <p:cNvPr id="969736" name="Object 8"/>
          <p:cNvGraphicFramePr>
            <a:graphicFrameLocks noChangeAspect="1"/>
          </p:cNvGraphicFramePr>
          <p:nvPr/>
        </p:nvGraphicFramePr>
        <p:xfrm>
          <a:off x="1857356" y="3132976"/>
          <a:ext cx="584200" cy="341313"/>
        </p:xfrm>
        <a:graphic>
          <a:graphicData uri="http://schemas.openxmlformats.org/presentationml/2006/ole">
            <p:oleObj spid="_x0000_s969736" name="Equation" r:id="rId10" imgW="406080" imgH="241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9.2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모평균의 검정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59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2510572" y="594936"/>
          <a:ext cx="271462" cy="344488"/>
        </p:xfrm>
        <a:graphic>
          <a:graphicData uri="http://schemas.openxmlformats.org/presentationml/2006/ole">
            <p:oleObj spid="_x0000_s968705" name="Equation" r:id="rId4" imgW="177480" imgH="228600" progId="Equation.DSMT4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00034" y="571480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표본평균의 </a:t>
            </a:r>
            <a:r>
              <a:rPr lang="ko-KR" altLang="en-US" dirty="0" err="1" smtClean="0">
                <a:latin typeface="Book Antiqua" pitchFamily="18" charset="0"/>
              </a:rPr>
              <a:t>관찰값</a:t>
            </a:r>
            <a:r>
              <a:rPr lang="ko-KR" altLang="en-US" dirty="0" smtClean="0">
                <a:latin typeface="Book Antiqua" pitchFamily="18" charset="0"/>
              </a:rPr>
              <a:t>     </a:t>
            </a:r>
            <a:r>
              <a:rPr lang="ko-KR" altLang="en-US" dirty="0" err="1" smtClean="0">
                <a:latin typeface="Book Antiqua" pitchFamily="18" charset="0"/>
              </a:rPr>
              <a:t>를</a:t>
            </a:r>
            <a:r>
              <a:rPr lang="ko-KR" altLang="en-US" dirty="0" smtClean="0">
                <a:latin typeface="Book Antiqua" pitchFamily="18" charset="0"/>
              </a:rPr>
              <a:t> 표준화한 값 </a:t>
            </a:r>
            <a:r>
              <a:rPr lang="en-US" altLang="ko-KR" i="1" dirty="0" smtClean="0">
                <a:latin typeface="Book Antiqua" pitchFamily="18" charset="0"/>
              </a:rPr>
              <a:t>t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이 다음 범위에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있으면 </a:t>
            </a:r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을 기각한다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 smtClean="0">
              <a:latin typeface="Book Antiqua" pitchFamily="18" charset="0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2132834" y="1214422"/>
            <a:ext cx="4868058" cy="641365"/>
            <a:chOff x="2132834" y="1214422"/>
            <a:chExt cx="4868058" cy="641365"/>
          </a:xfrm>
        </p:grpSpPr>
        <p:sp>
          <p:nvSpPr>
            <p:cNvPr id="10" name="Rectangle 116"/>
            <p:cNvSpPr>
              <a:spLocks noChangeArrowheads="1"/>
            </p:cNvSpPr>
            <p:nvPr/>
          </p:nvSpPr>
          <p:spPr bwMode="auto">
            <a:xfrm>
              <a:off x="2132834" y="1214422"/>
              <a:ext cx="4868058" cy="641365"/>
            </a:xfrm>
            <a:prstGeom prst="rect">
              <a:avLst/>
            </a:prstGeom>
            <a:solidFill>
              <a:srgbClr val="63C7F9"/>
            </a:solidFill>
            <a:ln w="28575" cap="sq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Book Antiqua" pitchFamily="18" charset="0"/>
              </a:endParaRPr>
            </a:p>
          </p:txBody>
        </p:sp>
        <p:graphicFrame>
          <p:nvGraphicFramePr>
            <p:cNvPr id="11" name="Object 5"/>
            <p:cNvGraphicFramePr>
              <a:graphicFrameLocks noChangeAspect="1"/>
            </p:cNvGraphicFramePr>
            <p:nvPr/>
          </p:nvGraphicFramePr>
          <p:xfrm>
            <a:off x="3194050" y="1379538"/>
            <a:ext cx="3695700" cy="341312"/>
          </p:xfrm>
          <a:graphic>
            <a:graphicData uri="http://schemas.openxmlformats.org/presentationml/2006/ole">
              <p:oleObj spid="_x0000_s968706" name="Equation" r:id="rId5" imgW="2565360" imgH="241200" progId="Equation.DSMT4">
                <p:embed/>
              </p:oleObj>
            </a:graphicData>
          </a:graphic>
        </p:graphicFrame>
        <p:sp>
          <p:nvSpPr>
            <p:cNvPr id="12" name="TextBox 11"/>
            <p:cNvSpPr txBox="1"/>
            <p:nvPr/>
          </p:nvSpPr>
          <p:spPr>
            <a:xfrm>
              <a:off x="2193998" y="1343579"/>
              <a:ext cx="1071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err="1" smtClean="0">
                  <a:solidFill>
                    <a:srgbClr val="FF0000"/>
                  </a:solidFill>
                </a:rPr>
                <a:t>기각역</a:t>
              </a:r>
              <a:r>
                <a:rPr lang="ko-KR" altLang="en-US" b="1" dirty="0" smtClean="0">
                  <a:solidFill>
                    <a:srgbClr val="FF0000"/>
                  </a:solidFill>
                </a:rPr>
                <a:t> </a:t>
              </a:r>
              <a:r>
                <a:rPr lang="en-US" altLang="ko-KR" b="1" dirty="0" smtClean="0">
                  <a:solidFill>
                    <a:srgbClr val="FF0000"/>
                  </a:solidFill>
                </a:rPr>
                <a:t>: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57158" y="2214554"/>
            <a:ext cx="842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즉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smtClean="0">
                <a:latin typeface="Book Antiqua" pitchFamily="18" charset="0"/>
              </a:rPr>
              <a:t>검정통계량의 </a:t>
            </a:r>
            <a:r>
              <a:rPr lang="ko-KR" altLang="en-US" dirty="0" err="1" smtClean="0">
                <a:latin typeface="Book Antiqua" pitchFamily="18" charset="0"/>
              </a:rPr>
              <a:t>관찰값</a:t>
            </a:r>
            <a:r>
              <a:rPr lang="en-US" altLang="ko-KR" i="1" dirty="0" smtClean="0">
                <a:latin typeface="Book Antiqua" pitchFamily="18" charset="0"/>
              </a:rPr>
              <a:t> t</a:t>
            </a:r>
            <a:r>
              <a:rPr lang="en-US" altLang="ko-KR" i="1" baseline="-25000" dirty="0" smtClean="0">
                <a:latin typeface="Book Antiqua" pitchFamily="18" charset="0"/>
              </a:rPr>
              <a:t>0 </a:t>
            </a:r>
            <a:r>
              <a:rPr lang="en-US" altLang="ko-KR" i="1" dirty="0" smtClean="0">
                <a:latin typeface="Book Antiqua" pitchFamily="18" charset="0"/>
              </a:rPr>
              <a:t>&lt; - </a:t>
            </a:r>
            <a:r>
              <a:rPr lang="en-US" altLang="ko-KR" i="1" dirty="0" err="1" smtClean="0">
                <a:latin typeface="Book Antiqua" pitchFamily="18" charset="0"/>
              </a:rPr>
              <a:t>t</a:t>
            </a:r>
            <a:r>
              <a:rPr lang="en-US" altLang="ko-KR" i="1" baseline="-25000" dirty="0" err="1" smtClean="0">
                <a:latin typeface="Symbol" pitchFamily="18" charset="2"/>
              </a:rPr>
              <a:t>a</a:t>
            </a:r>
            <a:r>
              <a:rPr lang="en-US" altLang="ko-KR" i="1" baseline="-25000" dirty="0" smtClean="0">
                <a:latin typeface="Book Antiqua" pitchFamily="18" charset="0"/>
              </a:rPr>
              <a:t>/2</a:t>
            </a:r>
            <a:r>
              <a:rPr lang="en-US" altLang="ko-KR" i="1" dirty="0" smtClean="0">
                <a:latin typeface="Book Antiqua" pitchFamily="18" charset="0"/>
              </a:rPr>
              <a:t>(n+m-2) </a:t>
            </a:r>
            <a:r>
              <a:rPr lang="ko-KR" altLang="en-US" dirty="0" smtClean="0">
                <a:latin typeface="Book Antiqua" pitchFamily="18" charset="0"/>
              </a:rPr>
              <a:t>또는 </a:t>
            </a:r>
            <a:r>
              <a:rPr lang="en-US" altLang="ko-KR" i="1" dirty="0" smtClean="0">
                <a:latin typeface="Book Antiqua" pitchFamily="18" charset="0"/>
              </a:rPr>
              <a:t>t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&gt; </a:t>
            </a:r>
            <a:r>
              <a:rPr lang="en-US" altLang="ko-KR" i="1" dirty="0" err="1" smtClean="0">
                <a:latin typeface="Book Antiqua" pitchFamily="18" charset="0"/>
              </a:rPr>
              <a:t>t</a:t>
            </a:r>
            <a:r>
              <a:rPr lang="en-US" altLang="ko-KR" i="1" baseline="-25000" dirty="0" err="1" smtClean="0">
                <a:latin typeface="Symbol" pitchFamily="18" charset="2"/>
              </a:rPr>
              <a:t>a</a:t>
            </a:r>
            <a:r>
              <a:rPr lang="en-US" altLang="ko-KR" i="1" baseline="-25000" dirty="0" smtClean="0">
                <a:latin typeface="Book Antiqua" pitchFamily="18" charset="0"/>
              </a:rPr>
              <a:t>/2</a:t>
            </a:r>
            <a:r>
              <a:rPr lang="en-US" altLang="ko-KR" i="1" dirty="0" smtClean="0">
                <a:latin typeface="Book Antiqua" pitchFamily="18" charset="0"/>
              </a:rPr>
              <a:t>(n+m-2)</a:t>
            </a:r>
            <a:r>
              <a:rPr lang="ko-KR" altLang="en-US" dirty="0" smtClean="0">
                <a:latin typeface="Book Antiqua" pitchFamily="18" charset="0"/>
              </a:rPr>
              <a:t>이면 </a:t>
            </a:r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을 기각한다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 smtClean="0">
              <a:latin typeface="Book Antiqua" pitchFamily="18" charset="0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642910" y="3521166"/>
          <a:ext cx="778674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198"/>
                <a:gridCol w="1500198"/>
                <a:gridCol w="1571636"/>
                <a:gridCol w="1857388"/>
                <a:gridCol w="1357322"/>
              </a:tblGrid>
              <a:tr h="29940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가설과 </a:t>
                      </a:r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기각역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1600" dirty="0" smtClean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검정유형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귀무가설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 </a:t>
                      </a:r>
                      <a:r>
                        <a:rPr lang="en-US" altLang="ko-KR" i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H</a:t>
                      </a:r>
                      <a:r>
                        <a:rPr lang="en-US" altLang="ko-KR" i="1" baseline="-2500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대립가설 </a:t>
                      </a:r>
                      <a:r>
                        <a:rPr lang="en-US" altLang="ko-KR" i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H</a:t>
                      </a:r>
                      <a:r>
                        <a:rPr lang="en-US" altLang="ko-KR" i="1" baseline="-2500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i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H</a:t>
                      </a:r>
                      <a:r>
                        <a:rPr lang="en-US" altLang="ko-KR" i="1" baseline="-2500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0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의 </a:t>
                      </a:r>
                      <a:endParaRPr lang="en-US" altLang="ko-KR" dirty="0" smtClean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기각역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p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- 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값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994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Book Antiqua" pitchFamily="18" charset="0"/>
                        </a:rPr>
                        <a:t>양측검정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smtClean="0">
                          <a:latin typeface="Symbol" pitchFamily="18" charset="2"/>
                        </a:rPr>
                        <a:t>m</a:t>
                      </a:r>
                      <a:r>
                        <a:rPr lang="en-US" altLang="ko-KR" i="1" baseline="-25000" dirty="0" smtClean="0">
                          <a:latin typeface="Book Antiqua" pitchFamily="18" charset="0"/>
                        </a:rPr>
                        <a:t>1</a:t>
                      </a:r>
                      <a:r>
                        <a:rPr lang="en-US" altLang="ko-KR" i="1" dirty="0" smtClean="0">
                          <a:latin typeface="Symbol" pitchFamily="18" charset="2"/>
                        </a:rPr>
                        <a:t> </a:t>
                      </a:r>
                      <a:r>
                        <a:rPr lang="en-US" altLang="ko-KR" i="1" dirty="0" smtClean="0">
                          <a:latin typeface="Book Antiqua" pitchFamily="18" charset="0"/>
                        </a:rPr>
                        <a:t> </a:t>
                      </a:r>
                      <a:r>
                        <a:rPr lang="en-US" altLang="ko-KR" dirty="0" smtClean="0">
                          <a:latin typeface="Book Antiqua" pitchFamily="18" charset="0"/>
                          <a:ea typeface="바탕"/>
                        </a:rPr>
                        <a:t>-</a:t>
                      </a:r>
                      <a:r>
                        <a:rPr lang="en-US" altLang="ko-KR" i="1" dirty="0" smtClean="0">
                          <a:latin typeface="Book Antiqua" pitchFamily="18" charset="0"/>
                        </a:rPr>
                        <a:t> </a:t>
                      </a:r>
                      <a:r>
                        <a:rPr lang="en-US" altLang="ko-KR" i="1" dirty="0" smtClean="0">
                          <a:latin typeface="Symbol" pitchFamily="18" charset="2"/>
                        </a:rPr>
                        <a:t>m</a:t>
                      </a:r>
                      <a:r>
                        <a:rPr lang="en-US" altLang="ko-KR" i="1" baseline="-25000" dirty="0" smtClean="0">
                          <a:latin typeface="Book Antiqua" pitchFamily="18" charset="0"/>
                        </a:rPr>
                        <a:t>2</a:t>
                      </a:r>
                      <a:r>
                        <a:rPr lang="ko-KR" altLang="en-US" dirty="0" smtClean="0">
                          <a:latin typeface="Book Antiqua" pitchFamily="18" charset="0"/>
                        </a:rPr>
                        <a:t> </a:t>
                      </a:r>
                      <a:r>
                        <a:rPr lang="en-US" altLang="ko-KR" i="1" dirty="0" smtClean="0">
                          <a:latin typeface="Book Antiqua" pitchFamily="18" charset="0"/>
                          <a:ea typeface="바탕"/>
                        </a:rPr>
                        <a:t>=</a:t>
                      </a:r>
                      <a:r>
                        <a:rPr lang="en-US" altLang="ko-KR" i="1" dirty="0" smtClean="0">
                          <a:latin typeface="Book Antiqua" pitchFamily="18" charset="0"/>
                        </a:rPr>
                        <a:t> </a:t>
                      </a:r>
                      <a:r>
                        <a:rPr lang="en-US" altLang="ko-KR" i="1" dirty="0" smtClean="0">
                          <a:latin typeface="Symbol" pitchFamily="18" charset="2"/>
                        </a:rPr>
                        <a:t>d</a:t>
                      </a:r>
                      <a:r>
                        <a:rPr lang="en-US" altLang="ko-KR" i="1" baseline="-25000" dirty="0" smtClean="0">
                          <a:latin typeface="Book Antiqua" pitchFamily="18" charset="0"/>
                        </a:rPr>
                        <a:t>0</a:t>
                      </a:r>
                      <a:endParaRPr lang="ko-KR" altLang="en-US" i="1" baseline="-25000" dirty="0">
                        <a:latin typeface="Book Antiqu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i="1" dirty="0" smtClean="0">
                          <a:latin typeface="Symbol" pitchFamily="18" charset="2"/>
                        </a:rPr>
                        <a:t>m</a:t>
                      </a:r>
                      <a:r>
                        <a:rPr lang="en-US" altLang="ko-KR" i="1" baseline="-25000" dirty="0" smtClean="0">
                          <a:latin typeface="Book Antiqua" pitchFamily="18" charset="0"/>
                        </a:rPr>
                        <a:t>1</a:t>
                      </a:r>
                      <a:r>
                        <a:rPr lang="en-US" altLang="ko-KR" i="1" dirty="0" smtClean="0">
                          <a:latin typeface="Symbol" pitchFamily="18" charset="2"/>
                        </a:rPr>
                        <a:t> </a:t>
                      </a:r>
                      <a:r>
                        <a:rPr lang="en-US" altLang="ko-KR" i="1" dirty="0" smtClean="0">
                          <a:latin typeface="Book Antiqua" pitchFamily="18" charset="0"/>
                        </a:rPr>
                        <a:t> </a:t>
                      </a:r>
                      <a:r>
                        <a:rPr lang="en-US" altLang="ko-KR" dirty="0" smtClean="0">
                          <a:latin typeface="Book Antiqua" pitchFamily="18" charset="0"/>
                          <a:ea typeface="바탕"/>
                        </a:rPr>
                        <a:t>-</a:t>
                      </a:r>
                      <a:r>
                        <a:rPr lang="en-US" altLang="ko-KR" i="1" dirty="0" smtClean="0">
                          <a:latin typeface="Book Antiqua" pitchFamily="18" charset="0"/>
                        </a:rPr>
                        <a:t> </a:t>
                      </a:r>
                      <a:r>
                        <a:rPr lang="en-US" altLang="ko-KR" i="1" dirty="0" smtClean="0">
                          <a:latin typeface="Symbol" pitchFamily="18" charset="2"/>
                        </a:rPr>
                        <a:t>m</a:t>
                      </a:r>
                      <a:r>
                        <a:rPr lang="en-US" altLang="ko-KR" i="1" baseline="-25000" dirty="0" smtClean="0">
                          <a:latin typeface="Book Antiqua" pitchFamily="18" charset="0"/>
                        </a:rPr>
                        <a:t>2</a:t>
                      </a:r>
                      <a:r>
                        <a:rPr lang="ko-KR" altLang="en-US" dirty="0" smtClean="0">
                          <a:latin typeface="Book Antiqua" pitchFamily="18" charset="0"/>
                        </a:rPr>
                        <a:t> </a:t>
                      </a:r>
                      <a:r>
                        <a:rPr lang="en-US" altLang="ko-KR" dirty="0" smtClean="0">
                          <a:latin typeface="Book Antiqua" pitchFamily="18" charset="0"/>
                          <a:ea typeface="바탕"/>
                        </a:rPr>
                        <a:t>≠</a:t>
                      </a:r>
                      <a:r>
                        <a:rPr lang="en-US" altLang="ko-KR" i="1" dirty="0" smtClean="0">
                          <a:latin typeface="Book Antiqua" pitchFamily="18" charset="0"/>
                        </a:rPr>
                        <a:t> </a:t>
                      </a:r>
                      <a:r>
                        <a:rPr lang="en-US" altLang="ko-KR" i="1" dirty="0" smtClean="0">
                          <a:latin typeface="Symbol" pitchFamily="18" charset="2"/>
                        </a:rPr>
                        <a:t>d</a:t>
                      </a:r>
                      <a:r>
                        <a:rPr lang="en-US" altLang="ko-KR" i="1" baseline="-25000" dirty="0" smtClean="0">
                          <a:latin typeface="Book Antiqua" pitchFamily="18" charset="0"/>
                        </a:rPr>
                        <a:t>0</a:t>
                      </a:r>
                      <a:endParaRPr lang="ko-KR" altLang="en-US" i="1" baseline="-25000" dirty="0" smtClean="0">
                        <a:latin typeface="Book Antiqu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i="1" dirty="0" smtClean="0">
                          <a:latin typeface="Book Antiqua" pitchFamily="18" charset="0"/>
                        </a:rPr>
                        <a:t>|T| &gt; </a:t>
                      </a:r>
                      <a:r>
                        <a:rPr lang="en-US" altLang="ko-KR" i="1" dirty="0" err="1" smtClean="0">
                          <a:latin typeface="Book Antiqua" pitchFamily="18" charset="0"/>
                        </a:rPr>
                        <a:t>t</a:t>
                      </a:r>
                      <a:r>
                        <a:rPr lang="en-US" altLang="ko-KR" i="1" baseline="-25000" dirty="0" err="1" smtClean="0">
                          <a:latin typeface="Symbol" pitchFamily="18" charset="2"/>
                        </a:rPr>
                        <a:t>a</a:t>
                      </a:r>
                      <a:r>
                        <a:rPr lang="en-US" altLang="ko-KR" i="1" baseline="-25000" dirty="0" smtClean="0">
                          <a:latin typeface="Book Antiqua" pitchFamily="18" charset="0"/>
                        </a:rPr>
                        <a:t>/2</a:t>
                      </a:r>
                      <a:r>
                        <a:rPr lang="en-US" altLang="ko-KR" i="1" baseline="0" dirty="0" smtClean="0">
                          <a:latin typeface="Book Antiqua" pitchFamily="18" charset="0"/>
                        </a:rPr>
                        <a:t>(n+m-2)</a:t>
                      </a:r>
                      <a:endParaRPr lang="ko-KR" altLang="en-US" i="1" baseline="-25000" dirty="0" smtClean="0">
                        <a:latin typeface="Book Antiqua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i="1" baseline="0" dirty="0" smtClean="0">
                          <a:latin typeface="Book Antiqua" pitchFamily="18" charset="0"/>
                        </a:rPr>
                        <a:t>P(</a:t>
                      </a:r>
                      <a:r>
                        <a:rPr lang="en-US" altLang="ko-KR" i="1" dirty="0" smtClean="0">
                          <a:latin typeface="Book Antiqua" pitchFamily="18" charset="0"/>
                        </a:rPr>
                        <a:t>|T| &gt; t</a:t>
                      </a:r>
                      <a:r>
                        <a:rPr lang="en-US" altLang="ko-KR" i="1" baseline="-25000" dirty="0" smtClean="0">
                          <a:latin typeface="Book Antiqua" pitchFamily="18" charset="0"/>
                        </a:rPr>
                        <a:t>0</a:t>
                      </a:r>
                      <a:r>
                        <a:rPr lang="en-US" altLang="ko-KR" i="1" baseline="0" dirty="0" smtClean="0">
                          <a:latin typeface="Book Antiqua" pitchFamily="18" charset="0"/>
                        </a:rPr>
                        <a:t>)</a:t>
                      </a:r>
                      <a:endParaRPr lang="ko-KR" altLang="en-US" i="1" baseline="0" dirty="0" smtClean="0"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94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Book Antiqua" pitchFamily="18" charset="0"/>
                        </a:rPr>
                        <a:t>하단측검정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i="1" baseline="-25000" dirty="0" smtClean="0">
                          <a:latin typeface="Book Antiqua" pitchFamily="18" charset="0"/>
                        </a:rPr>
                        <a:t> </a:t>
                      </a:r>
                      <a:r>
                        <a:rPr lang="en-US" altLang="ko-KR" i="1" dirty="0" smtClean="0">
                          <a:latin typeface="Symbol" pitchFamily="18" charset="2"/>
                        </a:rPr>
                        <a:t>m</a:t>
                      </a:r>
                      <a:r>
                        <a:rPr lang="en-US" altLang="ko-KR" i="1" baseline="-25000" dirty="0" smtClean="0">
                          <a:latin typeface="Book Antiqua" pitchFamily="18" charset="0"/>
                        </a:rPr>
                        <a:t>1</a:t>
                      </a:r>
                      <a:r>
                        <a:rPr lang="en-US" altLang="ko-KR" i="1" dirty="0" smtClean="0">
                          <a:latin typeface="Symbol" pitchFamily="18" charset="2"/>
                        </a:rPr>
                        <a:t> </a:t>
                      </a:r>
                      <a:r>
                        <a:rPr lang="en-US" altLang="ko-KR" i="1" dirty="0" smtClean="0">
                          <a:latin typeface="Book Antiqua" pitchFamily="18" charset="0"/>
                        </a:rPr>
                        <a:t> </a:t>
                      </a:r>
                      <a:r>
                        <a:rPr lang="en-US" altLang="ko-KR" dirty="0" smtClean="0">
                          <a:latin typeface="Book Antiqua" pitchFamily="18" charset="0"/>
                          <a:ea typeface="바탕"/>
                        </a:rPr>
                        <a:t>-</a:t>
                      </a:r>
                      <a:r>
                        <a:rPr lang="en-US" altLang="ko-KR" i="1" dirty="0" smtClean="0">
                          <a:latin typeface="Book Antiqua" pitchFamily="18" charset="0"/>
                        </a:rPr>
                        <a:t> </a:t>
                      </a:r>
                      <a:r>
                        <a:rPr lang="en-US" altLang="ko-KR" i="1" dirty="0" smtClean="0">
                          <a:latin typeface="Symbol" pitchFamily="18" charset="2"/>
                        </a:rPr>
                        <a:t>m</a:t>
                      </a:r>
                      <a:r>
                        <a:rPr lang="en-US" altLang="ko-KR" i="1" baseline="-25000" dirty="0" smtClean="0">
                          <a:latin typeface="Book Antiqua" pitchFamily="18" charset="0"/>
                        </a:rPr>
                        <a:t>2</a:t>
                      </a:r>
                      <a:r>
                        <a:rPr lang="ko-KR" altLang="en-US" dirty="0" smtClean="0">
                          <a:latin typeface="Book Antiqua" pitchFamily="18" charset="0"/>
                        </a:rPr>
                        <a:t> </a:t>
                      </a:r>
                      <a:r>
                        <a:rPr lang="ko-KR" altLang="en-US" dirty="0" smtClean="0">
                          <a:latin typeface="Book Antiqua" pitchFamily="18" charset="0"/>
                          <a:ea typeface="바탕"/>
                        </a:rPr>
                        <a:t>≥</a:t>
                      </a:r>
                      <a:r>
                        <a:rPr lang="en-US" altLang="ko-KR" i="1" dirty="0" smtClean="0">
                          <a:latin typeface="Book Antiqua" pitchFamily="18" charset="0"/>
                        </a:rPr>
                        <a:t> </a:t>
                      </a:r>
                      <a:r>
                        <a:rPr lang="en-US" altLang="ko-KR" i="1" dirty="0" smtClean="0">
                          <a:latin typeface="Symbol" pitchFamily="18" charset="2"/>
                        </a:rPr>
                        <a:t>d</a:t>
                      </a:r>
                      <a:r>
                        <a:rPr lang="en-US" altLang="ko-KR" i="1" baseline="-25000" dirty="0" smtClean="0">
                          <a:latin typeface="Book Antiqua" pitchFamily="18" charset="0"/>
                        </a:rPr>
                        <a:t>0</a:t>
                      </a:r>
                      <a:endParaRPr lang="ko-KR" altLang="en-US" i="1" baseline="-25000" dirty="0" smtClean="0">
                        <a:latin typeface="Book Antiqu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i="1" dirty="0" smtClean="0">
                          <a:latin typeface="Symbol" pitchFamily="18" charset="2"/>
                        </a:rPr>
                        <a:t>m</a:t>
                      </a:r>
                      <a:r>
                        <a:rPr lang="en-US" altLang="ko-KR" i="1" baseline="-25000" dirty="0" smtClean="0">
                          <a:latin typeface="Book Antiqua" pitchFamily="18" charset="0"/>
                        </a:rPr>
                        <a:t>1</a:t>
                      </a:r>
                      <a:r>
                        <a:rPr lang="en-US" altLang="ko-KR" i="1" dirty="0" smtClean="0">
                          <a:latin typeface="Symbol" pitchFamily="18" charset="2"/>
                        </a:rPr>
                        <a:t> </a:t>
                      </a:r>
                      <a:r>
                        <a:rPr lang="en-US" altLang="ko-KR" i="1" dirty="0" smtClean="0">
                          <a:latin typeface="Book Antiqua" pitchFamily="18" charset="0"/>
                        </a:rPr>
                        <a:t> </a:t>
                      </a:r>
                      <a:r>
                        <a:rPr lang="en-US" altLang="ko-KR" dirty="0" smtClean="0">
                          <a:latin typeface="Book Antiqua" pitchFamily="18" charset="0"/>
                          <a:ea typeface="바탕"/>
                        </a:rPr>
                        <a:t>-</a:t>
                      </a:r>
                      <a:r>
                        <a:rPr lang="en-US" altLang="ko-KR" i="1" dirty="0" smtClean="0">
                          <a:latin typeface="Book Antiqua" pitchFamily="18" charset="0"/>
                        </a:rPr>
                        <a:t> </a:t>
                      </a:r>
                      <a:r>
                        <a:rPr lang="en-US" altLang="ko-KR" i="1" dirty="0" smtClean="0">
                          <a:latin typeface="Symbol" pitchFamily="18" charset="2"/>
                        </a:rPr>
                        <a:t>m</a:t>
                      </a:r>
                      <a:r>
                        <a:rPr lang="en-US" altLang="ko-KR" i="1" baseline="-25000" dirty="0" smtClean="0">
                          <a:latin typeface="Book Antiqua" pitchFamily="18" charset="0"/>
                        </a:rPr>
                        <a:t>2</a:t>
                      </a:r>
                      <a:r>
                        <a:rPr lang="ko-KR" altLang="en-US" dirty="0" smtClean="0">
                          <a:latin typeface="Book Antiqua" pitchFamily="18" charset="0"/>
                        </a:rPr>
                        <a:t> </a:t>
                      </a:r>
                      <a:r>
                        <a:rPr lang="en-US" altLang="ko-KR" dirty="0" smtClean="0">
                          <a:latin typeface="Book Antiqua" pitchFamily="18" charset="0"/>
                          <a:ea typeface="바탕"/>
                        </a:rPr>
                        <a:t>&lt;</a:t>
                      </a:r>
                      <a:r>
                        <a:rPr lang="en-US" altLang="ko-KR" i="1" dirty="0" smtClean="0">
                          <a:latin typeface="Book Antiqua" pitchFamily="18" charset="0"/>
                        </a:rPr>
                        <a:t> </a:t>
                      </a:r>
                      <a:r>
                        <a:rPr lang="en-US" altLang="ko-KR" i="1" dirty="0" smtClean="0">
                          <a:latin typeface="Symbol" pitchFamily="18" charset="2"/>
                        </a:rPr>
                        <a:t>d</a:t>
                      </a:r>
                      <a:r>
                        <a:rPr lang="en-US" altLang="ko-KR" i="1" baseline="-25000" dirty="0" smtClean="0">
                          <a:latin typeface="Book Antiqua" pitchFamily="18" charset="0"/>
                        </a:rPr>
                        <a:t>0</a:t>
                      </a:r>
                      <a:endParaRPr lang="ko-KR" altLang="en-US" i="1" baseline="-25000" dirty="0" smtClean="0">
                        <a:latin typeface="Book Antiqu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i="1" dirty="0" smtClean="0">
                          <a:latin typeface="Book Antiqua" pitchFamily="18" charset="0"/>
                        </a:rPr>
                        <a:t>T &lt; - </a:t>
                      </a:r>
                      <a:r>
                        <a:rPr lang="en-US" altLang="ko-KR" i="1" dirty="0" err="1" smtClean="0">
                          <a:latin typeface="Book Antiqua" pitchFamily="18" charset="0"/>
                        </a:rPr>
                        <a:t>t</a:t>
                      </a:r>
                      <a:r>
                        <a:rPr lang="en-US" altLang="ko-KR" i="1" baseline="-25000" dirty="0" err="1" smtClean="0">
                          <a:latin typeface="Symbol" pitchFamily="18" charset="2"/>
                        </a:rPr>
                        <a:t>a</a:t>
                      </a:r>
                      <a:r>
                        <a:rPr lang="en-US" altLang="ko-KR" i="1" baseline="0" dirty="0" smtClean="0">
                          <a:latin typeface="Book Antiqua" pitchFamily="18" charset="0"/>
                        </a:rPr>
                        <a:t>(n+m-2)</a:t>
                      </a:r>
                      <a:endParaRPr lang="ko-KR" altLang="en-US" i="1" baseline="-25000" dirty="0" smtClean="0">
                        <a:latin typeface="Book Antiqua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i="1" baseline="0" dirty="0" smtClean="0">
                          <a:latin typeface="Book Antiqua" pitchFamily="18" charset="0"/>
                        </a:rPr>
                        <a:t>P(</a:t>
                      </a:r>
                      <a:r>
                        <a:rPr lang="en-US" altLang="ko-KR" i="1" dirty="0" smtClean="0">
                          <a:latin typeface="Book Antiqua" pitchFamily="18" charset="0"/>
                        </a:rPr>
                        <a:t>T &lt; t</a:t>
                      </a:r>
                      <a:r>
                        <a:rPr lang="en-US" altLang="ko-KR" i="1" baseline="-25000" dirty="0" smtClean="0">
                          <a:latin typeface="Book Antiqua" pitchFamily="18" charset="0"/>
                        </a:rPr>
                        <a:t>0</a:t>
                      </a:r>
                      <a:r>
                        <a:rPr lang="en-US" altLang="ko-KR" i="1" baseline="0" dirty="0" smtClean="0">
                          <a:latin typeface="Book Antiqua" pitchFamily="18" charset="0"/>
                        </a:rPr>
                        <a:t>)</a:t>
                      </a:r>
                      <a:endParaRPr lang="ko-KR" altLang="en-US" i="1" baseline="0" dirty="0" smtClean="0"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94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Book Antiqua" pitchFamily="18" charset="0"/>
                        </a:rPr>
                        <a:t>상단측검정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i="1" dirty="0" smtClean="0">
                          <a:latin typeface="Symbol" pitchFamily="18" charset="2"/>
                        </a:rPr>
                        <a:t>m</a:t>
                      </a:r>
                      <a:r>
                        <a:rPr lang="en-US" altLang="ko-KR" i="1" baseline="-25000" dirty="0" smtClean="0">
                          <a:latin typeface="Book Antiqua" pitchFamily="18" charset="0"/>
                        </a:rPr>
                        <a:t>1</a:t>
                      </a:r>
                      <a:r>
                        <a:rPr lang="en-US" altLang="ko-KR" i="1" dirty="0" smtClean="0">
                          <a:latin typeface="Symbol" pitchFamily="18" charset="2"/>
                        </a:rPr>
                        <a:t> </a:t>
                      </a:r>
                      <a:r>
                        <a:rPr lang="en-US" altLang="ko-KR" i="1" dirty="0" smtClean="0">
                          <a:latin typeface="Book Antiqua" pitchFamily="18" charset="0"/>
                        </a:rPr>
                        <a:t> </a:t>
                      </a:r>
                      <a:r>
                        <a:rPr lang="en-US" altLang="ko-KR" dirty="0" smtClean="0">
                          <a:latin typeface="Book Antiqua" pitchFamily="18" charset="0"/>
                          <a:ea typeface="바탕"/>
                        </a:rPr>
                        <a:t>-</a:t>
                      </a:r>
                      <a:r>
                        <a:rPr lang="en-US" altLang="ko-KR" i="1" dirty="0" smtClean="0">
                          <a:latin typeface="Book Antiqua" pitchFamily="18" charset="0"/>
                        </a:rPr>
                        <a:t> </a:t>
                      </a:r>
                      <a:r>
                        <a:rPr lang="en-US" altLang="ko-KR" i="1" dirty="0" smtClean="0">
                          <a:latin typeface="Symbol" pitchFamily="18" charset="2"/>
                        </a:rPr>
                        <a:t>m</a:t>
                      </a:r>
                      <a:r>
                        <a:rPr lang="en-US" altLang="ko-KR" i="1" baseline="-25000" dirty="0" smtClean="0">
                          <a:latin typeface="Book Antiqua" pitchFamily="18" charset="0"/>
                        </a:rPr>
                        <a:t>2</a:t>
                      </a:r>
                      <a:r>
                        <a:rPr lang="ko-KR" altLang="en-US" dirty="0" smtClean="0">
                          <a:latin typeface="Book Antiqua" pitchFamily="18" charset="0"/>
                        </a:rPr>
                        <a:t> </a:t>
                      </a:r>
                      <a:r>
                        <a:rPr lang="ko-KR" altLang="en-US" dirty="0" smtClean="0">
                          <a:latin typeface="Book Antiqua" pitchFamily="18" charset="0"/>
                          <a:ea typeface="바탕"/>
                        </a:rPr>
                        <a:t>≤</a:t>
                      </a:r>
                      <a:r>
                        <a:rPr lang="en-US" altLang="ko-KR" i="1" dirty="0" smtClean="0">
                          <a:latin typeface="Book Antiqua" pitchFamily="18" charset="0"/>
                        </a:rPr>
                        <a:t> </a:t>
                      </a:r>
                      <a:r>
                        <a:rPr lang="en-US" altLang="ko-KR" i="1" dirty="0" smtClean="0">
                          <a:latin typeface="Symbol" pitchFamily="18" charset="2"/>
                        </a:rPr>
                        <a:t>d</a:t>
                      </a:r>
                      <a:r>
                        <a:rPr lang="en-US" altLang="ko-KR" i="1" baseline="-25000" dirty="0" smtClean="0">
                          <a:latin typeface="Book Antiqua" pitchFamily="18" charset="0"/>
                        </a:rPr>
                        <a:t>0</a:t>
                      </a:r>
                      <a:endParaRPr lang="ko-KR" altLang="en-US" i="1" baseline="-25000" dirty="0" smtClean="0">
                        <a:latin typeface="Book Antiqua" pitchFamily="18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i="1" dirty="0" smtClean="0">
                          <a:latin typeface="Symbol" pitchFamily="18" charset="2"/>
                        </a:rPr>
                        <a:t>m</a:t>
                      </a:r>
                      <a:r>
                        <a:rPr lang="en-US" altLang="ko-KR" i="1" baseline="-25000" dirty="0" smtClean="0">
                          <a:latin typeface="Book Antiqua" pitchFamily="18" charset="0"/>
                        </a:rPr>
                        <a:t>1</a:t>
                      </a:r>
                      <a:r>
                        <a:rPr lang="en-US" altLang="ko-KR" i="1" dirty="0" smtClean="0">
                          <a:latin typeface="Symbol" pitchFamily="18" charset="2"/>
                        </a:rPr>
                        <a:t> </a:t>
                      </a:r>
                      <a:r>
                        <a:rPr lang="en-US" altLang="ko-KR" i="1" dirty="0" smtClean="0">
                          <a:latin typeface="Book Antiqua" pitchFamily="18" charset="0"/>
                        </a:rPr>
                        <a:t> </a:t>
                      </a:r>
                      <a:r>
                        <a:rPr lang="en-US" altLang="ko-KR" dirty="0" smtClean="0">
                          <a:latin typeface="Book Antiqua" pitchFamily="18" charset="0"/>
                          <a:ea typeface="바탕"/>
                        </a:rPr>
                        <a:t>-</a:t>
                      </a:r>
                      <a:r>
                        <a:rPr lang="en-US" altLang="ko-KR" i="1" dirty="0" smtClean="0">
                          <a:latin typeface="Book Antiqua" pitchFamily="18" charset="0"/>
                        </a:rPr>
                        <a:t> </a:t>
                      </a:r>
                      <a:r>
                        <a:rPr lang="en-US" altLang="ko-KR" i="1" dirty="0" smtClean="0">
                          <a:latin typeface="Symbol" pitchFamily="18" charset="2"/>
                        </a:rPr>
                        <a:t>m</a:t>
                      </a:r>
                      <a:r>
                        <a:rPr lang="en-US" altLang="ko-KR" i="1" baseline="-25000" dirty="0" smtClean="0">
                          <a:latin typeface="Book Antiqua" pitchFamily="18" charset="0"/>
                        </a:rPr>
                        <a:t>2</a:t>
                      </a:r>
                      <a:r>
                        <a:rPr lang="ko-KR" altLang="en-US" dirty="0" smtClean="0">
                          <a:latin typeface="Book Antiqua" pitchFamily="18" charset="0"/>
                        </a:rPr>
                        <a:t> </a:t>
                      </a:r>
                      <a:r>
                        <a:rPr lang="en-US" altLang="ko-KR" dirty="0" smtClean="0">
                          <a:latin typeface="Book Antiqua" pitchFamily="18" charset="0"/>
                          <a:ea typeface="바탕"/>
                        </a:rPr>
                        <a:t>&gt;</a:t>
                      </a:r>
                      <a:r>
                        <a:rPr lang="en-US" altLang="ko-KR" i="1" dirty="0" smtClean="0">
                          <a:latin typeface="Book Antiqua" pitchFamily="18" charset="0"/>
                        </a:rPr>
                        <a:t> </a:t>
                      </a:r>
                      <a:r>
                        <a:rPr lang="en-US" altLang="ko-KR" i="1" dirty="0" smtClean="0">
                          <a:latin typeface="Symbol" pitchFamily="18" charset="2"/>
                        </a:rPr>
                        <a:t>d</a:t>
                      </a:r>
                      <a:r>
                        <a:rPr lang="en-US" altLang="ko-KR" i="1" baseline="-25000" dirty="0" smtClean="0">
                          <a:latin typeface="Book Antiqua" pitchFamily="18" charset="0"/>
                        </a:rPr>
                        <a:t>0</a:t>
                      </a:r>
                      <a:endParaRPr lang="ko-KR" altLang="en-US" i="1" baseline="-25000" dirty="0" smtClean="0">
                        <a:latin typeface="Book Antiqua" pitchFamily="18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i="1" dirty="0" smtClean="0">
                          <a:latin typeface="Book Antiqua" pitchFamily="18" charset="0"/>
                        </a:rPr>
                        <a:t>T &gt; </a:t>
                      </a:r>
                      <a:r>
                        <a:rPr lang="en-US" altLang="ko-KR" i="1" dirty="0" err="1" smtClean="0">
                          <a:latin typeface="Book Antiqua" pitchFamily="18" charset="0"/>
                        </a:rPr>
                        <a:t>t</a:t>
                      </a:r>
                      <a:r>
                        <a:rPr lang="en-US" altLang="ko-KR" i="1" baseline="-25000" dirty="0" err="1" smtClean="0">
                          <a:latin typeface="Symbol" pitchFamily="18" charset="2"/>
                        </a:rPr>
                        <a:t>a</a:t>
                      </a:r>
                      <a:r>
                        <a:rPr lang="en-US" altLang="ko-KR" i="1" baseline="0" dirty="0" smtClean="0">
                          <a:latin typeface="Book Antiqua" pitchFamily="18" charset="0"/>
                        </a:rPr>
                        <a:t>(n+m-2)</a:t>
                      </a:r>
                      <a:endParaRPr lang="ko-KR" altLang="en-US" i="1" baseline="-25000" dirty="0" smtClean="0">
                        <a:latin typeface="Book Antiqua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i="1" baseline="0" dirty="0" smtClean="0">
                          <a:latin typeface="Book Antiqua" pitchFamily="18" charset="0"/>
                        </a:rPr>
                        <a:t>P(</a:t>
                      </a:r>
                      <a:r>
                        <a:rPr lang="en-US" altLang="ko-KR" i="1" dirty="0" smtClean="0">
                          <a:latin typeface="Book Antiqua" pitchFamily="18" charset="0"/>
                        </a:rPr>
                        <a:t>T &gt; t</a:t>
                      </a:r>
                      <a:r>
                        <a:rPr lang="en-US" altLang="ko-KR" i="1" baseline="-25000" dirty="0" smtClean="0">
                          <a:latin typeface="Book Antiqua" pitchFamily="18" charset="0"/>
                        </a:rPr>
                        <a:t>0</a:t>
                      </a:r>
                      <a:r>
                        <a:rPr lang="en-US" altLang="ko-KR" i="1" baseline="0" dirty="0" smtClean="0">
                          <a:latin typeface="Book Antiqua" pitchFamily="18" charset="0"/>
                        </a:rPr>
                        <a:t>)</a:t>
                      </a:r>
                      <a:endParaRPr lang="ko-KR" altLang="en-US" i="1" baseline="0" dirty="0" smtClean="0"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71472" y="3071810"/>
            <a:ext cx="6786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※ </a:t>
            </a:r>
            <a:r>
              <a:rPr lang="ko-KR" altLang="en-US" dirty="0" smtClean="0">
                <a:latin typeface="Book Antiqua" pitchFamily="18" charset="0"/>
              </a:rPr>
              <a:t>두 정규모집단의 모평균 차에 대한 검정유형</a:t>
            </a:r>
            <a:r>
              <a:rPr lang="en-US" altLang="ko-KR" dirty="0" smtClean="0">
                <a:latin typeface="Book Antiqua" pitchFamily="18" charset="0"/>
              </a:rPr>
              <a:t>(</a:t>
            </a:r>
            <a:r>
              <a:rPr lang="ko-KR" altLang="en-US" dirty="0" err="1" smtClean="0">
                <a:latin typeface="Book Antiqua" pitchFamily="18" charset="0"/>
              </a:rPr>
              <a:t>모분산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: 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미지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)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endParaRPr lang="ko-KR" altLang="en-US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9.1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가설검정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6</a:t>
            </a:fld>
            <a:endParaRPr lang="en-US" altLang="ko-KR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62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714348" y="571480"/>
            <a:ext cx="78581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Book Antiqua" pitchFamily="18" charset="0"/>
              </a:rPr>
              <a:t>[Note]</a:t>
            </a:r>
            <a:endParaRPr lang="en-US" altLang="ko-KR" dirty="0" smtClean="0">
              <a:latin typeface="Book Antiqua" pitchFamily="18" charset="0"/>
            </a:endParaRPr>
          </a:p>
          <a:p>
            <a:r>
              <a:rPr lang="ko-KR" altLang="en-US" dirty="0" smtClean="0">
                <a:latin typeface="Book Antiqua" pitchFamily="18" charset="0"/>
              </a:rPr>
              <a:t>제</a:t>
            </a:r>
            <a:r>
              <a:rPr lang="en-US" altLang="ko-KR" dirty="0" smtClean="0">
                <a:latin typeface="Book Antiqua" pitchFamily="18" charset="0"/>
              </a:rPr>
              <a:t>1</a:t>
            </a:r>
            <a:r>
              <a:rPr lang="ko-KR" altLang="en-US" dirty="0" smtClean="0">
                <a:latin typeface="Book Antiqua" pitchFamily="18" charset="0"/>
              </a:rPr>
              <a:t>종 오류 </a:t>
            </a:r>
            <a:r>
              <a:rPr lang="en-US" altLang="ko-KR" dirty="0" smtClean="0">
                <a:latin typeface="Book Antiqua" pitchFamily="18" charset="0"/>
              </a:rPr>
              <a:t>: </a:t>
            </a:r>
            <a:r>
              <a:rPr lang="en-US" altLang="ko-KR" i="1" dirty="0" smtClean="0">
                <a:latin typeface="Symbol" pitchFamily="18" charset="2"/>
              </a:rPr>
              <a:t>a  </a:t>
            </a:r>
            <a:r>
              <a:rPr lang="en-US" altLang="ko-KR" i="1" dirty="0" smtClean="0">
                <a:latin typeface="Book Antiqua" pitchFamily="18" charset="0"/>
              </a:rPr>
              <a:t>= P(H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en-US" altLang="ko-KR" i="1" dirty="0" smtClean="0">
                <a:latin typeface="Book Antiqua" pitchFamily="18" charset="0"/>
              </a:rPr>
              <a:t> </a:t>
            </a:r>
            <a:r>
              <a:rPr lang="en-US" altLang="ko-KR" dirty="0" smtClean="0">
                <a:latin typeface="Book Antiqua" pitchFamily="18" charset="0"/>
              </a:rPr>
              <a:t>: </a:t>
            </a:r>
            <a:r>
              <a:rPr lang="ko-KR" altLang="en-US" dirty="0" smtClean="0">
                <a:latin typeface="Book Antiqua" pitchFamily="18" charset="0"/>
              </a:rPr>
              <a:t>기각</a:t>
            </a:r>
            <a:r>
              <a:rPr lang="en-US" altLang="ko-KR" i="1" dirty="0" smtClean="0">
                <a:latin typeface="Book Antiqua" pitchFamily="18" charset="0"/>
              </a:rPr>
              <a:t>| 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en-US" altLang="ko-KR" i="1" dirty="0" smtClean="0">
                <a:latin typeface="Book Antiqua" pitchFamily="18" charset="0"/>
              </a:rPr>
              <a:t> </a:t>
            </a:r>
            <a:r>
              <a:rPr lang="en-US" altLang="ko-KR" dirty="0" smtClean="0">
                <a:latin typeface="Book Antiqua" pitchFamily="18" charset="0"/>
              </a:rPr>
              <a:t>: </a:t>
            </a:r>
            <a:r>
              <a:rPr lang="ko-KR" altLang="en-US" dirty="0" smtClean="0">
                <a:latin typeface="Book Antiqua" pitchFamily="18" charset="0"/>
              </a:rPr>
              <a:t>참</a:t>
            </a:r>
            <a:r>
              <a:rPr lang="en-US" altLang="ko-KR" i="1" dirty="0" smtClean="0">
                <a:latin typeface="Book Antiqua" pitchFamily="18" charset="0"/>
              </a:rPr>
              <a:t>)</a:t>
            </a:r>
          </a:p>
          <a:p>
            <a:endParaRPr lang="en-US" altLang="ko-KR" dirty="0" smtClean="0">
              <a:latin typeface="Book Antiqua" pitchFamily="18" charset="0"/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  <a:latin typeface="Book Antiqua" pitchFamily="18" charset="0"/>
              </a:rPr>
              <a:t>유의수준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en-US" altLang="ko-KR" dirty="0" smtClean="0">
                <a:latin typeface="Book Antiqua" pitchFamily="18" charset="0"/>
              </a:rPr>
              <a:t>(significance level) : </a:t>
            </a:r>
            <a:r>
              <a:rPr lang="ko-KR" altLang="en-US" dirty="0" smtClean="0">
                <a:latin typeface="Book Antiqua" pitchFamily="18" charset="0"/>
              </a:rPr>
              <a:t>제</a:t>
            </a:r>
            <a:r>
              <a:rPr lang="en-US" altLang="ko-KR" dirty="0" smtClean="0">
                <a:latin typeface="Book Antiqua" pitchFamily="18" charset="0"/>
              </a:rPr>
              <a:t>1</a:t>
            </a:r>
            <a:r>
              <a:rPr lang="ko-KR" altLang="en-US" dirty="0" smtClean="0">
                <a:latin typeface="Book Antiqua" pitchFamily="18" charset="0"/>
              </a:rPr>
              <a:t>종 오류를 범할 확률</a:t>
            </a:r>
            <a:r>
              <a:rPr lang="en-US" altLang="ko-KR" i="1" dirty="0" smtClean="0">
                <a:latin typeface="Symbol" pitchFamily="18" charset="2"/>
              </a:rPr>
              <a:t> a</a:t>
            </a:r>
            <a:r>
              <a:rPr lang="ko-KR" altLang="en-US" dirty="0" smtClean="0">
                <a:latin typeface="Book Antiqua" pitchFamily="18" charset="0"/>
              </a:rPr>
              <a:t>를 의미하며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smtClean="0">
                <a:latin typeface="Book Antiqua" pitchFamily="18" charset="0"/>
              </a:rPr>
              <a:t>보편적으로 유의수준은 </a:t>
            </a:r>
            <a:r>
              <a:rPr lang="en-US" altLang="ko-KR" i="1" dirty="0" smtClean="0">
                <a:latin typeface="Book Antiqua" pitchFamily="18" charset="0"/>
              </a:rPr>
              <a:t>0.01, 0.05, 0.1</a:t>
            </a:r>
            <a:r>
              <a:rPr lang="ko-KR" altLang="en-US" dirty="0" smtClean="0">
                <a:latin typeface="Book Antiqua" pitchFamily="18" charset="0"/>
              </a:rPr>
              <a:t>을 많이 사용한다</a:t>
            </a:r>
            <a:r>
              <a:rPr lang="en-US" altLang="ko-KR" dirty="0" smtClean="0">
                <a:latin typeface="Book Antiqua" pitchFamily="18" charset="0"/>
              </a:rPr>
              <a:t>. </a:t>
            </a:r>
          </a:p>
          <a:p>
            <a:endParaRPr lang="en-US" altLang="ko-KR" dirty="0" smtClean="0">
              <a:latin typeface="Book Antiqua" pitchFamily="18" charset="0"/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  <a:latin typeface="Book Antiqua" pitchFamily="18" charset="0"/>
              </a:rPr>
              <a:t>유의수준의 의미 </a:t>
            </a:r>
            <a:r>
              <a:rPr lang="en-US" altLang="ko-KR" dirty="0" smtClean="0">
                <a:latin typeface="Book Antiqua" pitchFamily="18" charset="0"/>
              </a:rPr>
              <a:t>: </a:t>
            </a:r>
            <a:r>
              <a:rPr lang="ko-KR" altLang="en-US" dirty="0" smtClean="0">
                <a:latin typeface="Book Antiqua" pitchFamily="18" charset="0"/>
              </a:rPr>
              <a:t>구간추정의 신뢰도와 비슷하게 유의수준이 </a:t>
            </a:r>
            <a:r>
              <a:rPr lang="en-US" altLang="ko-KR" i="1" dirty="0" smtClean="0">
                <a:latin typeface="Symbol" pitchFamily="18" charset="2"/>
              </a:rPr>
              <a:t>a </a:t>
            </a:r>
            <a:r>
              <a:rPr lang="en-US" altLang="ko-KR" i="1" dirty="0" smtClean="0">
                <a:latin typeface="Book Antiqua" pitchFamily="18" charset="0"/>
              </a:rPr>
              <a:t>= 0.05</a:t>
            </a:r>
            <a:r>
              <a:rPr lang="ko-KR" altLang="en-US" dirty="0" smtClean="0">
                <a:latin typeface="Book Antiqua" pitchFamily="18" charset="0"/>
              </a:rPr>
              <a:t>라는 것은 원칙적으로 기각할 것을 예상하여 설정한 가설을 기각한다고 하더라도 그것에 의한 오차는 최대 </a:t>
            </a:r>
            <a:r>
              <a:rPr lang="en-US" altLang="ko-KR" i="1" dirty="0" smtClean="0">
                <a:latin typeface="Book Antiqua" pitchFamily="18" charset="0"/>
              </a:rPr>
              <a:t>5%</a:t>
            </a:r>
            <a:r>
              <a:rPr lang="ko-KR" altLang="en-US" dirty="0" smtClean="0">
                <a:latin typeface="Book Antiqua" pitchFamily="18" charset="0"/>
              </a:rPr>
              <a:t>이하임을 나타낸다</a:t>
            </a:r>
            <a:r>
              <a:rPr lang="en-US" altLang="ko-KR" dirty="0" smtClean="0">
                <a:latin typeface="Book Antiqua" pitchFamily="18" charset="0"/>
              </a:rPr>
              <a:t>. </a:t>
            </a:r>
            <a:r>
              <a:rPr lang="ko-KR" altLang="en-US" dirty="0" smtClean="0">
                <a:latin typeface="Book Antiqua" pitchFamily="18" charset="0"/>
              </a:rPr>
              <a:t>다시 말해서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smtClean="0">
                <a:latin typeface="Book Antiqua" pitchFamily="18" charset="0"/>
              </a:rPr>
              <a:t>유의수준 </a:t>
            </a:r>
            <a:r>
              <a:rPr lang="en-US" altLang="ko-KR" i="1" dirty="0" smtClean="0">
                <a:latin typeface="Symbol" pitchFamily="18" charset="2"/>
              </a:rPr>
              <a:t>a </a:t>
            </a:r>
            <a:r>
              <a:rPr lang="en-US" altLang="ko-KR" i="1" dirty="0" smtClean="0">
                <a:latin typeface="Book Antiqua" pitchFamily="18" charset="0"/>
              </a:rPr>
              <a:t>= 0.05</a:t>
            </a:r>
            <a:r>
              <a:rPr lang="ko-KR" altLang="en-US" dirty="0" smtClean="0">
                <a:latin typeface="Book Antiqua" pitchFamily="18" charset="0"/>
              </a:rPr>
              <a:t>는 귀무가설 </a:t>
            </a:r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이 참이지만 </a:t>
            </a:r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을 기각함으로써 발생하는 오류를 범할 위험이 </a:t>
            </a:r>
            <a:r>
              <a:rPr lang="en-US" altLang="ko-KR" dirty="0" smtClean="0">
                <a:latin typeface="Book Antiqua" pitchFamily="18" charset="0"/>
              </a:rPr>
              <a:t>20</a:t>
            </a:r>
            <a:r>
              <a:rPr lang="ko-KR" altLang="en-US" dirty="0" smtClean="0">
                <a:latin typeface="Book Antiqua" pitchFamily="18" charset="0"/>
              </a:rPr>
              <a:t>회의 검정에서 최대 </a:t>
            </a:r>
            <a:r>
              <a:rPr lang="en-US" altLang="ko-KR" dirty="0" smtClean="0">
                <a:latin typeface="Book Antiqua" pitchFamily="18" charset="0"/>
              </a:rPr>
              <a:t>1</a:t>
            </a:r>
            <a:r>
              <a:rPr lang="ko-KR" altLang="en-US" dirty="0" smtClean="0">
                <a:latin typeface="Book Antiqua" pitchFamily="18" charset="0"/>
              </a:rPr>
              <a:t>회까지만 허용하는 것을 의미하며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smtClean="0">
                <a:latin typeface="Book Antiqua" pitchFamily="18" charset="0"/>
              </a:rPr>
              <a:t>추정에서 사용하는 신뢰도 </a:t>
            </a:r>
            <a:r>
              <a:rPr lang="en-US" altLang="ko-KR" dirty="0" smtClean="0">
                <a:latin typeface="Book Antiqua" pitchFamily="18" charset="0"/>
              </a:rPr>
              <a:t>95%</a:t>
            </a:r>
            <a:r>
              <a:rPr lang="ko-KR" altLang="en-US" dirty="0" smtClean="0">
                <a:latin typeface="Book Antiqua" pitchFamily="18" charset="0"/>
              </a:rPr>
              <a:t>와 반대되는 개념으로 생각할 수 있다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 smtClean="0">
              <a:latin typeface="Book Antiqua" pitchFamily="18" charset="0"/>
            </a:endParaRPr>
          </a:p>
          <a:p>
            <a:endParaRPr lang="en-US" altLang="ko-KR" dirty="0" smtClean="0">
              <a:latin typeface="Book Antiqua" pitchFamily="18" charset="0"/>
            </a:endParaRPr>
          </a:p>
          <a:p>
            <a:endParaRPr lang="en-US" altLang="ko-KR" dirty="0" smtClean="0">
              <a:latin typeface="Book Antiqua" pitchFamily="18" charset="0"/>
            </a:endParaRPr>
          </a:p>
          <a:p>
            <a:r>
              <a:rPr lang="ko-KR" altLang="en-US" dirty="0" smtClean="0">
                <a:latin typeface="Book Antiqua" pitchFamily="18" charset="0"/>
              </a:rPr>
              <a:t>제</a:t>
            </a:r>
            <a:r>
              <a:rPr lang="en-US" altLang="ko-KR" dirty="0" smtClean="0">
                <a:latin typeface="Book Antiqua" pitchFamily="18" charset="0"/>
              </a:rPr>
              <a:t>2</a:t>
            </a:r>
            <a:r>
              <a:rPr lang="ko-KR" altLang="en-US" dirty="0" smtClean="0">
                <a:latin typeface="Book Antiqua" pitchFamily="18" charset="0"/>
              </a:rPr>
              <a:t>종 오류 </a:t>
            </a:r>
            <a:r>
              <a:rPr lang="en-US" altLang="ko-KR" dirty="0" smtClean="0">
                <a:latin typeface="Book Antiqua" pitchFamily="18" charset="0"/>
              </a:rPr>
              <a:t>: </a:t>
            </a:r>
            <a:r>
              <a:rPr lang="en-US" altLang="ko-KR" i="1" dirty="0" smtClean="0">
                <a:latin typeface="Symbol" pitchFamily="18" charset="2"/>
              </a:rPr>
              <a:t>b  </a:t>
            </a:r>
            <a:r>
              <a:rPr lang="en-US" altLang="ko-KR" i="1" dirty="0" smtClean="0">
                <a:latin typeface="Book Antiqua" pitchFamily="18" charset="0"/>
              </a:rPr>
              <a:t>= P(H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en-US" altLang="ko-KR" i="1" dirty="0" smtClean="0">
                <a:latin typeface="Book Antiqua" pitchFamily="18" charset="0"/>
              </a:rPr>
              <a:t> </a:t>
            </a:r>
            <a:r>
              <a:rPr lang="en-US" altLang="ko-KR" dirty="0" smtClean="0">
                <a:latin typeface="Book Antiqua" pitchFamily="18" charset="0"/>
              </a:rPr>
              <a:t>: </a:t>
            </a:r>
            <a:r>
              <a:rPr lang="ko-KR" altLang="en-US" dirty="0" smtClean="0">
                <a:latin typeface="Book Antiqua" pitchFamily="18" charset="0"/>
              </a:rPr>
              <a:t>채택</a:t>
            </a:r>
            <a:r>
              <a:rPr lang="en-US" altLang="ko-KR" i="1" dirty="0" smtClean="0">
                <a:latin typeface="Book Antiqua" pitchFamily="18" charset="0"/>
              </a:rPr>
              <a:t>| 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en-US" altLang="ko-KR" i="1" dirty="0" smtClean="0">
                <a:latin typeface="Book Antiqua" pitchFamily="18" charset="0"/>
              </a:rPr>
              <a:t> </a:t>
            </a:r>
            <a:r>
              <a:rPr lang="en-US" altLang="ko-KR" dirty="0" smtClean="0">
                <a:latin typeface="Book Antiqua" pitchFamily="18" charset="0"/>
              </a:rPr>
              <a:t>: </a:t>
            </a:r>
            <a:r>
              <a:rPr lang="ko-KR" altLang="en-US" dirty="0" smtClean="0">
                <a:latin typeface="Book Antiqua" pitchFamily="18" charset="0"/>
              </a:rPr>
              <a:t>거짓</a:t>
            </a:r>
            <a:r>
              <a:rPr lang="en-US" altLang="ko-KR" i="1" dirty="0" smtClean="0">
                <a:latin typeface="Book Antiqua" pitchFamily="18" charset="0"/>
              </a:rPr>
              <a:t>)</a:t>
            </a:r>
          </a:p>
          <a:p>
            <a:endParaRPr lang="en-US" altLang="ko-KR" dirty="0" smtClean="0">
              <a:latin typeface="Book Antiqua" pitchFamily="18" charset="0"/>
            </a:endParaRPr>
          </a:p>
          <a:p>
            <a:r>
              <a:rPr lang="ko-KR" altLang="en-US" b="1" dirty="0" err="1" smtClean="0">
                <a:solidFill>
                  <a:srgbClr val="FF0000"/>
                </a:solidFill>
                <a:latin typeface="Book Antiqua" pitchFamily="18" charset="0"/>
              </a:rPr>
              <a:t>검정력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en-US" altLang="ko-KR" dirty="0" smtClean="0">
                <a:latin typeface="Book Antiqua" pitchFamily="18" charset="0"/>
              </a:rPr>
              <a:t>(power of the test) : </a:t>
            </a:r>
            <a:r>
              <a:rPr lang="ko-KR" altLang="en-US" dirty="0" smtClean="0">
                <a:latin typeface="Book Antiqua" pitchFamily="18" charset="0"/>
              </a:rPr>
              <a:t>제</a:t>
            </a:r>
            <a:r>
              <a:rPr lang="en-US" altLang="ko-KR" dirty="0" smtClean="0">
                <a:latin typeface="Book Antiqua" pitchFamily="18" charset="0"/>
              </a:rPr>
              <a:t>2</a:t>
            </a:r>
            <a:r>
              <a:rPr lang="ko-KR" altLang="en-US" dirty="0" smtClean="0">
                <a:latin typeface="Book Antiqua" pitchFamily="18" charset="0"/>
              </a:rPr>
              <a:t>종 오류를 범하지 않을 확률 </a:t>
            </a:r>
            <a:r>
              <a:rPr lang="en-US" altLang="ko-KR" dirty="0" smtClean="0">
                <a:latin typeface="Book Antiqua" pitchFamily="18" charset="0"/>
              </a:rPr>
              <a:t>1 -</a:t>
            </a:r>
            <a:r>
              <a:rPr lang="en-US" altLang="ko-KR" i="1" dirty="0" smtClean="0">
                <a:latin typeface="Symbol" pitchFamily="18" charset="2"/>
              </a:rPr>
              <a:t> b</a:t>
            </a:r>
            <a:r>
              <a:rPr lang="ko-KR" altLang="en-US" dirty="0" smtClean="0">
                <a:latin typeface="Book Antiqua" pitchFamily="18" charset="0"/>
              </a:rPr>
              <a:t>를 의미한다</a:t>
            </a:r>
            <a:r>
              <a:rPr lang="en-US" altLang="ko-KR" dirty="0" smtClean="0">
                <a:latin typeface="Book Antiqua" pitchFamily="18" charset="0"/>
              </a:rPr>
              <a:t>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9.2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모평균의 검정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60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2842" y="499562"/>
            <a:ext cx="7735372" cy="230832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9]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인근에 위치한 두 지역의 쌀 생산량에 차이가 있는지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표본조사하여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 다음 결과를 얻었다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이것을 근거로 유의수준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5%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에서 조사하라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단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단위는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kg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이다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  <a:endParaRPr lang="ko-KR" altLang="en-US" dirty="0" smtClean="0">
              <a:solidFill>
                <a:schemeClr val="tx1"/>
              </a:solidFill>
              <a:latin typeface="Book Antiqua" pitchFamily="18" charset="0"/>
            </a:endParaRPr>
          </a:p>
          <a:p>
            <a:endParaRPr lang="en-US" altLang="ko-KR" dirty="0" smtClean="0">
              <a:solidFill>
                <a:schemeClr val="accent1"/>
              </a:solidFill>
              <a:latin typeface="Book Antiqua" pitchFamily="18" charset="0"/>
            </a:endParaRPr>
          </a:p>
          <a:p>
            <a:endParaRPr lang="en-US" altLang="ko-KR" dirty="0" smtClean="0">
              <a:solidFill>
                <a:schemeClr val="accent1"/>
              </a:solidFill>
              <a:latin typeface="Book Antiqua" pitchFamily="18" charset="0"/>
            </a:endParaRPr>
          </a:p>
          <a:p>
            <a:endParaRPr lang="en-US" altLang="ko-KR" dirty="0" smtClean="0">
              <a:solidFill>
                <a:schemeClr val="accent1"/>
              </a:solidFill>
              <a:latin typeface="Book Antiqua" pitchFamily="18" charset="0"/>
            </a:endParaRPr>
          </a:p>
          <a:p>
            <a:endParaRPr lang="en-US" altLang="ko-KR" dirty="0" smtClean="0">
              <a:solidFill>
                <a:schemeClr val="accent1"/>
              </a:solidFill>
              <a:latin typeface="Book Antiqua" pitchFamily="18" charset="0"/>
            </a:endParaRPr>
          </a:p>
          <a:p>
            <a:endParaRPr lang="ko-KR" altLang="en-US" dirty="0" smtClean="0">
              <a:solidFill>
                <a:schemeClr val="accent1"/>
              </a:solidFill>
              <a:latin typeface="Book Antiqua" pitchFamily="18" charset="0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143108" y="1500174"/>
          <a:ext cx="500066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6"/>
                <a:gridCol w="1428760"/>
                <a:gridCol w="1000132"/>
                <a:gridCol w="171451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표본의 크기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평균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표본표준편차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A</a:t>
                      </a:r>
                      <a:r>
                        <a:rPr lang="ko-KR" altLang="en-US" dirty="0" smtClean="0">
                          <a:latin typeface="Book Antiqua" pitchFamily="18" charset="0"/>
                        </a:rPr>
                        <a:t>지역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15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364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45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B</a:t>
                      </a:r>
                      <a:r>
                        <a:rPr lang="ko-KR" altLang="en-US" dirty="0" smtClean="0">
                          <a:latin typeface="Book Antiqua" pitchFamily="18" charset="0"/>
                        </a:rPr>
                        <a:t>지역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16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330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60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00034" y="2928934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0034" y="3362926"/>
            <a:ext cx="81439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  <a:ea typeface="+mn-ea"/>
              </a:rPr>
              <a:t>① 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두 지역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en-US" altLang="ko-KR" dirty="0" smtClean="0">
                <a:latin typeface="Book Antiqua" pitchFamily="18" charset="0"/>
              </a:rPr>
              <a:t>A</a:t>
            </a:r>
            <a:r>
              <a:rPr lang="ko-KR" altLang="en-US" dirty="0" smtClean="0">
                <a:latin typeface="Book Antiqua" pitchFamily="18" charset="0"/>
              </a:rPr>
              <a:t>와 </a:t>
            </a:r>
            <a:r>
              <a:rPr lang="en-US" altLang="ko-KR" dirty="0" smtClean="0">
                <a:latin typeface="Book Antiqua" pitchFamily="18" charset="0"/>
              </a:rPr>
              <a:t>B</a:t>
            </a:r>
            <a:r>
              <a:rPr lang="ko-KR" altLang="en-US" dirty="0" smtClean="0">
                <a:latin typeface="Book Antiqua" pitchFamily="18" charset="0"/>
              </a:rPr>
              <a:t>의 평균 생산량을 각각 </a:t>
            </a:r>
            <a:r>
              <a:rPr lang="en-US" altLang="ko-KR" i="1" dirty="0" smtClean="0">
                <a:solidFill>
                  <a:schemeClr val="tx2"/>
                </a:solidFill>
                <a:latin typeface="Symbol" pitchFamily="18" charset="2"/>
              </a:rPr>
              <a:t>m</a:t>
            </a:r>
            <a:r>
              <a:rPr lang="en-US" altLang="ko-KR" i="1" baseline="-25000" dirty="0" smtClean="0">
                <a:solidFill>
                  <a:schemeClr val="tx2"/>
                </a:solidFill>
                <a:latin typeface="Book Antiqua" pitchFamily="18" charset="0"/>
              </a:rPr>
              <a:t>1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, </a:t>
            </a:r>
            <a:r>
              <a:rPr lang="en-US" altLang="ko-KR" i="1" dirty="0" smtClean="0">
                <a:solidFill>
                  <a:schemeClr val="tx2"/>
                </a:solidFill>
                <a:latin typeface="Symbol" pitchFamily="18" charset="2"/>
              </a:rPr>
              <a:t>m</a:t>
            </a:r>
            <a:r>
              <a:rPr lang="en-US" altLang="ko-KR" i="1" baseline="-25000" dirty="0" smtClean="0">
                <a:solidFill>
                  <a:schemeClr val="tx2"/>
                </a:solidFill>
                <a:latin typeface="Book Antiqua" pitchFamily="18" charset="0"/>
              </a:rPr>
              <a:t>2</a:t>
            </a:r>
            <a:r>
              <a:rPr lang="ko-KR" altLang="en-US" dirty="0" smtClean="0">
                <a:latin typeface="Book Antiqua" pitchFamily="18" charset="0"/>
              </a:rPr>
              <a:t>라 하면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smtClean="0">
                <a:latin typeface="Book Antiqua" pitchFamily="18" charset="0"/>
              </a:rPr>
              <a:t>생산량에 차이가 있는지 검정하므로 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귀무가설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 H</a:t>
            </a:r>
            <a:r>
              <a:rPr lang="en-US" altLang="ko-KR" i="1" baseline="-25000" dirty="0" smtClean="0">
                <a:solidFill>
                  <a:schemeClr val="tx2"/>
                </a:solidFill>
                <a:latin typeface="Book Antiqua" pitchFamily="18" charset="0"/>
              </a:rPr>
              <a:t>0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 : </a:t>
            </a:r>
            <a:r>
              <a:rPr lang="en-US" altLang="ko-KR" i="1" dirty="0" smtClean="0">
                <a:solidFill>
                  <a:schemeClr val="tx2"/>
                </a:solidFill>
                <a:latin typeface="Symbol" pitchFamily="18" charset="2"/>
              </a:rPr>
              <a:t>m</a:t>
            </a:r>
            <a:r>
              <a:rPr lang="en-US" altLang="ko-KR" i="1" baseline="-25000" dirty="0" smtClean="0">
                <a:solidFill>
                  <a:schemeClr val="tx2"/>
                </a:solidFill>
                <a:latin typeface="Book Antiqua" pitchFamily="18" charset="0"/>
              </a:rPr>
              <a:t>1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 - </a:t>
            </a:r>
            <a:r>
              <a:rPr lang="en-US" altLang="ko-KR" i="1" dirty="0" smtClean="0">
                <a:solidFill>
                  <a:schemeClr val="tx2"/>
                </a:solidFill>
                <a:latin typeface="Symbol" pitchFamily="18" charset="2"/>
              </a:rPr>
              <a:t>m</a:t>
            </a:r>
            <a:r>
              <a:rPr lang="en-US" altLang="ko-KR" i="1" baseline="-25000" dirty="0" smtClean="0">
                <a:solidFill>
                  <a:schemeClr val="tx2"/>
                </a:solidFill>
                <a:latin typeface="Book Antiqua" pitchFamily="18" charset="0"/>
              </a:rPr>
              <a:t>2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 = 0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에 대한 대립가설 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solidFill>
                  <a:schemeClr val="tx2"/>
                </a:solidFill>
                <a:latin typeface="Book Antiqua" pitchFamily="18" charset="0"/>
              </a:rPr>
              <a:t>0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 : </a:t>
            </a:r>
            <a:r>
              <a:rPr lang="en-US" altLang="ko-KR" i="1" dirty="0" smtClean="0">
                <a:solidFill>
                  <a:schemeClr val="tx2"/>
                </a:solidFill>
                <a:latin typeface="Symbol" pitchFamily="18" charset="2"/>
              </a:rPr>
              <a:t>m</a:t>
            </a:r>
            <a:r>
              <a:rPr lang="en-US" altLang="ko-KR" i="1" baseline="-25000" dirty="0" smtClean="0">
                <a:solidFill>
                  <a:schemeClr val="tx2"/>
                </a:solidFill>
                <a:latin typeface="Book Antiqua" pitchFamily="18" charset="0"/>
              </a:rPr>
              <a:t>1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 - </a:t>
            </a:r>
            <a:r>
              <a:rPr lang="en-US" altLang="ko-KR" i="1" dirty="0" smtClean="0">
                <a:solidFill>
                  <a:schemeClr val="tx2"/>
                </a:solidFill>
                <a:latin typeface="Symbol" pitchFamily="18" charset="2"/>
              </a:rPr>
              <a:t>m</a:t>
            </a:r>
            <a:r>
              <a:rPr lang="en-US" altLang="ko-KR" i="1" baseline="-25000" dirty="0" smtClean="0">
                <a:solidFill>
                  <a:schemeClr val="tx2"/>
                </a:solidFill>
                <a:latin typeface="Book Antiqua" pitchFamily="18" charset="0"/>
              </a:rPr>
              <a:t>2  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  <a:ea typeface="바탕"/>
              </a:rPr>
              <a:t>≠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 0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(</a:t>
            </a:r>
            <a:r>
              <a:rPr lang="ko-KR" altLang="en-US" b="1" dirty="0" smtClean="0">
                <a:solidFill>
                  <a:srgbClr val="FF66FF"/>
                </a:solidFill>
                <a:latin typeface="Book Antiqua" pitchFamily="18" charset="0"/>
              </a:rPr>
              <a:t>주장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)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을 설정한다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.</a:t>
            </a:r>
            <a:endParaRPr lang="en-US" altLang="ko-KR" dirty="0" smtClean="0">
              <a:latin typeface="Book Antiqua" pitchFamily="18" charset="0"/>
              <a:ea typeface="+mn-ea"/>
            </a:endParaRPr>
          </a:p>
          <a:p>
            <a:r>
              <a:rPr lang="ko-KR" altLang="en-US" dirty="0" smtClean="0">
                <a:latin typeface="Book Antiqua" pitchFamily="18" charset="0"/>
              </a:rPr>
              <a:t>② </a:t>
            </a:r>
            <a:r>
              <a:rPr lang="en-US" altLang="ko-KR" dirty="0" smtClean="0">
                <a:latin typeface="Book Antiqua" pitchFamily="18" charset="0"/>
              </a:rPr>
              <a:t>s</a:t>
            </a:r>
            <a:r>
              <a:rPr lang="en-US" altLang="ko-KR" i="1" baseline="-25000" dirty="0" smtClean="0">
                <a:latin typeface="Book Antiqua" pitchFamily="18" charset="0"/>
              </a:rPr>
              <a:t>1</a:t>
            </a:r>
            <a:r>
              <a:rPr lang="en-US" altLang="ko-KR" i="1" dirty="0" smtClean="0">
                <a:latin typeface="Book Antiqua" pitchFamily="18" charset="0"/>
              </a:rPr>
              <a:t> = 45, s</a:t>
            </a:r>
            <a:r>
              <a:rPr lang="en-US" altLang="ko-KR" i="1" baseline="-25000" dirty="0" smtClean="0">
                <a:latin typeface="Book Antiqua" pitchFamily="18" charset="0"/>
              </a:rPr>
              <a:t>2</a:t>
            </a:r>
            <a:r>
              <a:rPr lang="en-US" altLang="ko-KR" i="1" dirty="0" smtClean="0">
                <a:latin typeface="Book Antiqua" pitchFamily="18" charset="0"/>
              </a:rPr>
              <a:t> = 60, n = 15, m = 16</a:t>
            </a:r>
            <a:r>
              <a:rPr lang="ko-KR" altLang="en-US" dirty="0" smtClean="0">
                <a:latin typeface="Book Antiqua" pitchFamily="18" charset="0"/>
              </a:rPr>
              <a:t>이므로 합동표본표준편차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smtClean="0">
                <a:latin typeface="Book Antiqua" pitchFamily="18" charset="0"/>
              </a:rPr>
              <a:t>검정통계량과 검정통계량의 확률분포는 다음과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</p:txBody>
      </p:sp>
      <p:graphicFrame>
        <p:nvGraphicFramePr>
          <p:cNvPr id="12" name="Object 1"/>
          <p:cNvGraphicFramePr>
            <a:graphicFrameLocks noChangeAspect="1"/>
          </p:cNvGraphicFramePr>
          <p:nvPr/>
        </p:nvGraphicFramePr>
        <p:xfrm>
          <a:off x="2336814" y="5484832"/>
          <a:ext cx="4306888" cy="658812"/>
        </p:xfrm>
        <a:graphic>
          <a:graphicData uri="http://schemas.openxmlformats.org/presentationml/2006/ole">
            <p:oleObj spid="_x0000_s768013" name="Equation" r:id="rId4" imgW="3187440" imgH="495000" progId="Equation.DSMT4">
              <p:embed/>
            </p:oleObj>
          </a:graphicData>
        </a:graphic>
      </p:graphicFrame>
      <p:graphicFrame>
        <p:nvGraphicFramePr>
          <p:cNvPr id="768014" name="Object 14"/>
          <p:cNvGraphicFramePr>
            <a:graphicFrameLocks noChangeAspect="1"/>
          </p:cNvGraphicFramePr>
          <p:nvPr/>
        </p:nvGraphicFramePr>
        <p:xfrm>
          <a:off x="1936750" y="4860190"/>
          <a:ext cx="5148263" cy="558800"/>
        </p:xfrm>
        <a:graphic>
          <a:graphicData uri="http://schemas.openxmlformats.org/presentationml/2006/ole">
            <p:oleObj spid="_x0000_s768014" name="Equation" r:id="rId5" imgW="3809880" imgH="419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9.2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모평균의 검정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61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914400" y="1163532"/>
          <a:ext cx="1614488" cy="319088"/>
        </p:xfrm>
        <a:graphic>
          <a:graphicData uri="http://schemas.openxmlformats.org/presentationml/2006/ole">
            <p:oleObj spid="_x0000_s971777" name="Equation" r:id="rId4" imgW="1066680" imgH="215640" progId="Equation.DSMT4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00034" y="563636"/>
            <a:ext cx="81439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>
                <a:latin typeface="Book Antiqua" pitchFamily="18" charset="0"/>
              </a:rPr>
              <a:t>③ </a:t>
            </a:r>
            <a:r>
              <a:rPr lang="ko-KR" altLang="en-US" dirty="0" smtClean="0">
                <a:latin typeface="Book Antiqua" pitchFamily="18" charset="0"/>
              </a:rPr>
              <a:t>유의수준 </a:t>
            </a:r>
            <a:r>
              <a:rPr lang="en-US" altLang="ko-KR" dirty="0" smtClean="0">
                <a:latin typeface="Book Antiqua" pitchFamily="18" charset="0"/>
              </a:rPr>
              <a:t>5%</a:t>
            </a:r>
            <a:r>
              <a:rPr lang="ko-KR" altLang="en-US" dirty="0" smtClean="0">
                <a:latin typeface="Book Antiqua" pitchFamily="18" charset="0"/>
              </a:rPr>
              <a:t>에 대한 양측검정의 임계값은 </a:t>
            </a:r>
            <a:r>
              <a:rPr lang="en-US" altLang="ko-KR" i="1" dirty="0" smtClean="0">
                <a:latin typeface="Book Antiqua" pitchFamily="18" charset="0"/>
              </a:rPr>
              <a:t>t</a:t>
            </a:r>
            <a:r>
              <a:rPr lang="en-US" altLang="ko-KR" i="1" baseline="-25000" dirty="0" smtClean="0">
                <a:latin typeface="Book Antiqua" pitchFamily="18" charset="0"/>
              </a:rPr>
              <a:t>0.025</a:t>
            </a:r>
            <a:r>
              <a:rPr lang="en-US" altLang="ko-KR" i="1" dirty="0" smtClean="0">
                <a:latin typeface="Book Antiqua" pitchFamily="18" charset="0"/>
              </a:rPr>
              <a:t>(29) = 2.045</a:t>
            </a:r>
            <a:r>
              <a:rPr lang="ko-KR" altLang="en-US" dirty="0" smtClean="0">
                <a:latin typeface="Book Antiqua" pitchFamily="18" charset="0"/>
              </a:rPr>
              <a:t>이고 따라서 </a:t>
            </a:r>
            <a:endParaRPr lang="en-US" altLang="ko-KR" dirty="0" smtClean="0">
              <a:latin typeface="Book Antiqua" pitchFamily="18" charset="0"/>
            </a:endParaRPr>
          </a:p>
          <a:p>
            <a:pPr marL="342900" indent="-342900"/>
            <a:r>
              <a:rPr lang="ko-KR" altLang="en-US" dirty="0" err="1" smtClean="0">
                <a:latin typeface="Book Antiqua" pitchFamily="18" charset="0"/>
              </a:rPr>
              <a:t>기각역은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T &lt; - 2.045,  T &gt; 2.045</a:t>
            </a:r>
            <a:r>
              <a:rPr lang="ko-KR" altLang="en-US" dirty="0" smtClean="0">
                <a:latin typeface="Book Antiqua" pitchFamily="18" charset="0"/>
              </a:rPr>
              <a:t>이다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 smtClean="0">
              <a:latin typeface="Book Antiqua" pitchFamily="18" charset="0"/>
            </a:endParaRPr>
          </a:p>
          <a:p>
            <a:pPr marL="342900" indent="-342900">
              <a:buAutoNum type="circleNumDbPlain" startAt="4"/>
            </a:pPr>
            <a:r>
              <a:rPr lang="ko-KR" altLang="en-US" dirty="0" smtClean="0">
                <a:latin typeface="Book Antiqua" pitchFamily="18" charset="0"/>
              </a:rPr>
              <a:t>                            이므로 검정통계량의 </a:t>
            </a:r>
            <a:r>
              <a:rPr lang="ko-KR" altLang="en-US" dirty="0" err="1" smtClean="0">
                <a:latin typeface="Book Antiqua" pitchFamily="18" charset="0"/>
              </a:rPr>
              <a:t>관찰값은</a:t>
            </a:r>
            <a:r>
              <a:rPr lang="ko-KR" altLang="en-US" dirty="0" smtClean="0">
                <a:latin typeface="Book Antiqua" pitchFamily="18" charset="0"/>
              </a:rPr>
              <a:t> 다음과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pPr marL="342900" indent="-342900"/>
            <a:endParaRPr lang="en-US" altLang="ko-KR" dirty="0" smtClean="0">
              <a:latin typeface="Book Antiqua" pitchFamily="18" charset="0"/>
            </a:endParaRPr>
          </a:p>
          <a:p>
            <a:pPr marL="342900" indent="-342900"/>
            <a:endParaRPr lang="en-US" altLang="ko-KR" dirty="0" smtClean="0">
              <a:latin typeface="Book Antiqua" pitchFamily="18" charset="0"/>
            </a:endParaRPr>
          </a:p>
          <a:p>
            <a:pPr marL="342900" indent="-342900"/>
            <a:endParaRPr lang="ko-KR" altLang="en-US" dirty="0" smtClean="0">
              <a:latin typeface="Book Antiqua" pitchFamily="18" charset="0"/>
            </a:endParaRPr>
          </a:p>
          <a:p>
            <a:r>
              <a:rPr lang="ko-KR" altLang="en-US" dirty="0" smtClean="0">
                <a:latin typeface="Book Antiqua" pitchFamily="18" charset="0"/>
              </a:rPr>
              <a:t>⑤ </a:t>
            </a:r>
            <a:r>
              <a:rPr lang="ko-KR" altLang="en-US" dirty="0" err="1" smtClean="0">
                <a:latin typeface="Book Antiqua" pitchFamily="18" charset="0"/>
              </a:rPr>
              <a:t>관찰값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t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en-US" altLang="ko-KR" i="1" dirty="0" smtClean="0">
                <a:latin typeface="Book Antiqua" pitchFamily="18" charset="0"/>
              </a:rPr>
              <a:t> = 1.775</a:t>
            </a:r>
            <a:r>
              <a:rPr lang="ko-KR" altLang="en-US" dirty="0" smtClean="0">
                <a:latin typeface="Book Antiqua" pitchFamily="18" charset="0"/>
              </a:rPr>
              <a:t>는 기각역 안에 놓이지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않으므로 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solidFill>
                  <a:schemeClr val="tx2"/>
                </a:solidFill>
                <a:latin typeface="Book Antiqua" pitchFamily="18" charset="0"/>
              </a:rPr>
              <a:t>0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 : </a:t>
            </a:r>
            <a:r>
              <a:rPr lang="en-US" altLang="ko-KR" i="1" dirty="0" smtClean="0">
                <a:solidFill>
                  <a:schemeClr val="tx2"/>
                </a:solidFill>
                <a:latin typeface="Symbol" pitchFamily="18" charset="2"/>
              </a:rPr>
              <a:t>m</a:t>
            </a:r>
            <a:r>
              <a:rPr lang="en-US" altLang="ko-KR" i="1" baseline="-25000" dirty="0" smtClean="0">
                <a:solidFill>
                  <a:schemeClr val="tx2"/>
                </a:solidFill>
                <a:latin typeface="Book Antiqua" pitchFamily="18" charset="0"/>
              </a:rPr>
              <a:t>1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 - </a:t>
            </a:r>
            <a:r>
              <a:rPr lang="en-US" altLang="ko-KR" i="1" dirty="0" smtClean="0">
                <a:solidFill>
                  <a:schemeClr val="tx2"/>
                </a:solidFill>
                <a:latin typeface="Symbol" pitchFamily="18" charset="2"/>
              </a:rPr>
              <a:t>m</a:t>
            </a:r>
            <a:r>
              <a:rPr lang="en-US" altLang="ko-KR" i="1" baseline="-25000" dirty="0" smtClean="0">
                <a:solidFill>
                  <a:schemeClr val="tx2"/>
                </a:solidFill>
                <a:latin typeface="Book Antiqua" pitchFamily="18" charset="0"/>
              </a:rPr>
              <a:t>2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 = 0</a:t>
            </a:r>
            <a:r>
              <a:rPr lang="ko-KR" altLang="en-US" dirty="0" smtClean="0">
                <a:latin typeface="Book Antiqua" pitchFamily="18" charset="0"/>
              </a:rPr>
              <a:t>을 기각할 수 없다</a:t>
            </a:r>
            <a:r>
              <a:rPr lang="en-US" altLang="ko-KR" dirty="0" smtClean="0">
                <a:latin typeface="Book Antiqua" pitchFamily="18" charset="0"/>
              </a:rPr>
              <a:t>. </a:t>
            </a:r>
            <a:r>
              <a:rPr lang="ko-KR" altLang="en-US" dirty="0" smtClean="0">
                <a:latin typeface="Book Antiqua" pitchFamily="18" charset="0"/>
              </a:rPr>
              <a:t>즉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smtClean="0">
                <a:latin typeface="Book Antiqua" pitchFamily="18" charset="0"/>
              </a:rPr>
              <a:t>두 지역의 평균 쌀 생산량에 차이가 있다는 주장은 설득력이 없다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>
              <a:latin typeface="Book Antiqua" pitchFamily="18" charset="0"/>
            </a:endParaRP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3019425" y="1571612"/>
          <a:ext cx="2517775" cy="571500"/>
        </p:xfrm>
        <a:graphic>
          <a:graphicData uri="http://schemas.openxmlformats.org/presentationml/2006/ole">
            <p:oleObj spid="_x0000_s971778" name="Equation" r:id="rId5" imgW="1866600" imgH="431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9.2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모평균의 검정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62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0034" y="3845486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그러므로 </a:t>
            </a:r>
            <a:r>
              <a:rPr lang="ko-KR" altLang="en-US" dirty="0" err="1" smtClean="0">
                <a:latin typeface="Book Antiqua" pitchFamily="18" charset="0"/>
              </a:rPr>
              <a:t>모분산을</a:t>
            </a:r>
            <a:r>
              <a:rPr lang="ko-KR" altLang="en-US" dirty="0" smtClean="0">
                <a:latin typeface="Book Antiqua" pitchFamily="18" charset="0"/>
              </a:rPr>
              <a:t> 알고 있는 경우와 동일한 방법으로 검정한다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 smtClean="0">
              <a:latin typeface="Book Antiqua" pitchFamily="18" charset="0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500034" y="592028"/>
            <a:ext cx="8001056" cy="1626264"/>
            <a:chOff x="500034" y="1183600"/>
            <a:chExt cx="8001056" cy="1626264"/>
          </a:xfrm>
        </p:grpSpPr>
        <p:sp>
          <p:nvSpPr>
            <p:cNvPr id="22" name="TextBox 21"/>
            <p:cNvSpPr txBox="1"/>
            <p:nvPr/>
          </p:nvSpPr>
          <p:spPr>
            <a:xfrm>
              <a:off x="500034" y="1183600"/>
              <a:ext cx="80010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  <a:latin typeface="+mn-ea"/>
                </a:rPr>
                <a:t>※ </a:t>
              </a:r>
              <a:r>
                <a:rPr lang="ko-KR" altLang="en-US" dirty="0" smtClean="0">
                  <a:latin typeface="Book Antiqua" pitchFamily="18" charset="0"/>
                </a:rPr>
                <a:t>두 </a:t>
              </a:r>
              <a:r>
                <a:rPr lang="ko-KR" altLang="en-US" dirty="0" err="1" smtClean="0">
                  <a:latin typeface="Book Antiqua" pitchFamily="18" charset="0"/>
                </a:rPr>
                <a:t>모분산</a:t>
              </a:r>
              <a:r>
                <a:rPr lang="ko-KR" altLang="en-US" dirty="0" smtClean="0">
                  <a:latin typeface="Book Antiqua" pitchFamily="18" charset="0"/>
                </a:rPr>
                <a:t>             을 모르는</a:t>
              </a:r>
              <a:r>
                <a:rPr lang="en-US" altLang="ko-KR" dirty="0" smtClean="0">
                  <a:latin typeface="Book Antiqua" pitchFamily="18" charset="0"/>
                </a:rPr>
                <a:t> </a:t>
              </a:r>
              <a:r>
                <a:rPr lang="ko-KR" altLang="en-US" dirty="0" smtClean="0">
                  <a:latin typeface="Book Antiqua" pitchFamily="18" charset="0"/>
                </a:rPr>
                <a:t>독립인 정규모집단                                     에 대하여</a:t>
              </a:r>
              <a:r>
                <a:rPr lang="en-US" altLang="ko-KR" dirty="0" smtClean="0">
                  <a:latin typeface="Book Antiqua" pitchFamily="18" charset="0"/>
                </a:rPr>
                <a:t>, </a:t>
              </a:r>
              <a:r>
                <a:rPr lang="ko-KR" altLang="en-US" dirty="0" smtClean="0">
                  <a:latin typeface="Book Antiqua" pitchFamily="18" charset="0"/>
                </a:rPr>
                <a:t>표본의 크기 </a:t>
              </a:r>
              <a:r>
                <a:rPr lang="en-US" altLang="ko-KR" i="1" dirty="0" smtClean="0">
                  <a:latin typeface="Book Antiqua" pitchFamily="18" charset="0"/>
                </a:rPr>
                <a:t>n</a:t>
              </a:r>
              <a:r>
                <a:rPr lang="ko-KR" altLang="en-US" dirty="0" smtClean="0">
                  <a:latin typeface="Book Antiqua" pitchFamily="18" charset="0"/>
                </a:rPr>
                <a:t>과 </a:t>
              </a:r>
              <a:r>
                <a:rPr lang="en-US" altLang="ko-KR" i="1" dirty="0" smtClean="0">
                  <a:latin typeface="Book Antiqua" pitchFamily="18" charset="0"/>
                </a:rPr>
                <a:t>m</a:t>
              </a:r>
              <a:r>
                <a:rPr lang="ko-KR" altLang="en-US" dirty="0" smtClean="0">
                  <a:latin typeface="Book Antiqua" pitchFamily="18" charset="0"/>
                </a:rPr>
                <a:t>이 충분히 크면 다음 근사분포를 얻는다</a:t>
              </a:r>
              <a:r>
                <a:rPr lang="en-US" altLang="ko-KR" dirty="0" smtClean="0">
                  <a:latin typeface="Book Antiqua" pitchFamily="18" charset="0"/>
                </a:rPr>
                <a:t>.</a:t>
              </a:r>
            </a:p>
          </p:txBody>
        </p:sp>
        <p:graphicFrame>
          <p:nvGraphicFramePr>
            <p:cNvPr id="23" name="Object 1"/>
            <p:cNvGraphicFramePr>
              <a:graphicFrameLocks noChangeAspect="1"/>
            </p:cNvGraphicFramePr>
            <p:nvPr/>
          </p:nvGraphicFramePr>
          <p:xfrm>
            <a:off x="1894062" y="1197263"/>
            <a:ext cx="712787" cy="341312"/>
          </p:xfrm>
          <a:graphic>
            <a:graphicData uri="http://schemas.openxmlformats.org/presentationml/2006/ole">
              <p:oleObj spid="_x0000_s771081" name="Equation" r:id="rId4" imgW="495000" imgH="241200" progId="Equation.DSMT4">
                <p:embed/>
              </p:oleObj>
            </a:graphicData>
          </a:graphic>
        </p:graphicFrame>
        <p:graphicFrame>
          <p:nvGraphicFramePr>
            <p:cNvPr id="24" name="Object 2"/>
            <p:cNvGraphicFramePr>
              <a:graphicFrameLocks noChangeAspect="1"/>
            </p:cNvGraphicFramePr>
            <p:nvPr/>
          </p:nvGraphicFramePr>
          <p:xfrm>
            <a:off x="5578496" y="1187005"/>
            <a:ext cx="2065338" cy="341312"/>
          </p:xfrm>
          <a:graphic>
            <a:graphicData uri="http://schemas.openxmlformats.org/presentationml/2006/ole">
              <p:oleObj spid="_x0000_s771082" name="Equation" r:id="rId5" imgW="1434960" imgH="241200" progId="Equation.DSMT4">
                <p:embed/>
              </p:oleObj>
            </a:graphicData>
          </a:graphic>
        </p:graphicFrame>
        <p:graphicFrame>
          <p:nvGraphicFramePr>
            <p:cNvPr id="25" name="Object 11"/>
            <p:cNvGraphicFramePr>
              <a:graphicFrameLocks noChangeAspect="1"/>
            </p:cNvGraphicFramePr>
            <p:nvPr/>
          </p:nvGraphicFramePr>
          <p:xfrm>
            <a:off x="2928926" y="1857364"/>
            <a:ext cx="2981325" cy="952500"/>
          </p:xfrm>
          <a:graphic>
            <a:graphicData uri="http://schemas.openxmlformats.org/presentationml/2006/ole">
              <p:oleObj spid="_x0000_s771083" name="Equation" r:id="rId6" imgW="2070000" imgH="672840" progId="Equation.DSMT4">
                <p:embed/>
              </p:oleObj>
            </a:graphicData>
          </a:graphic>
        </p:graphicFrame>
      </p:grpSp>
      <p:grpSp>
        <p:nvGrpSpPr>
          <p:cNvPr id="26" name="그룹 25"/>
          <p:cNvGrpSpPr/>
          <p:nvPr/>
        </p:nvGrpSpPr>
        <p:grpSpPr>
          <a:xfrm>
            <a:off x="1928794" y="2500306"/>
            <a:ext cx="5276138" cy="1071570"/>
            <a:chOff x="1928794" y="5000636"/>
            <a:chExt cx="5276138" cy="1071570"/>
          </a:xfrm>
        </p:grpSpPr>
        <p:sp>
          <p:nvSpPr>
            <p:cNvPr id="27" name="직사각형 26"/>
            <p:cNvSpPr/>
            <p:nvPr/>
          </p:nvSpPr>
          <p:spPr>
            <a:xfrm>
              <a:off x="1928794" y="5000636"/>
              <a:ext cx="5276138" cy="1071570"/>
            </a:xfrm>
            <a:prstGeom prst="rect">
              <a:avLst/>
            </a:prstGeom>
            <a:solidFill>
              <a:srgbClr val="63C7F9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28" name="Object 4"/>
            <p:cNvGraphicFramePr>
              <a:graphicFrameLocks noChangeAspect="1"/>
            </p:cNvGraphicFramePr>
            <p:nvPr/>
          </p:nvGraphicFramePr>
          <p:xfrm>
            <a:off x="4685569" y="5072074"/>
            <a:ext cx="2376487" cy="944562"/>
          </p:xfrm>
          <a:graphic>
            <a:graphicData uri="http://schemas.openxmlformats.org/presentationml/2006/ole">
              <p:oleObj spid="_x0000_s771084" name="Equation" r:id="rId7" imgW="1663560" imgH="672840" progId="Equation.DSMT4">
                <p:embed/>
              </p:oleObj>
            </a:graphicData>
          </a:graphic>
        </p:graphicFrame>
        <p:sp>
          <p:nvSpPr>
            <p:cNvPr id="29" name="TextBox 28"/>
            <p:cNvSpPr txBox="1"/>
            <p:nvPr/>
          </p:nvSpPr>
          <p:spPr>
            <a:xfrm>
              <a:off x="2040848" y="5184128"/>
              <a:ext cx="2857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solidFill>
                    <a:srgbClr val="FF0000"/>
                  </a:solidFill>
                </a:rPr>
                <a:t>검정통계량과 확률분포 </a:t>
              </a:r>
              <a:r>
                <a:rPr lang="en-US" altLang="ko-KR" b="1" dirty="0" smtClean="0">
                  <a:solidFill>
                    <a:srgbClr val="FF0000"/>
                  </a:solidFill>
                </a:rPr>
                <a:t>: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9.2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모평균의 검정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63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2842" y="499562"/>
            <a:ext cx="7735372" cy="258532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10]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사회계열과 공학계열 대졸 출신의 평균임금이 동일한지 알아보기 위하여 각각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100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명씩 임의로 선정하여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표본조사하여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 다음을 얻었다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이것을 근거로 유의수준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5%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에서 평균임금의 차이를 조사하라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  <a:endParaRPr lang="ko-KR" altLang="en-US" dirty="0" smtClean="0">
              <a:solidFill>
                <a:schemeClr val="tx1"/>
              </a:solidFill>
              <a:latin typeface="Book Antiqua" pitchFamily="18" charset="0"/>
            </a:endParaRPr>
          </a:p>
          <a:p>
            <a:endParaRPr lang="en-US" altLang="ko-KR" dirty="0" smtClean="0">
              <a:solidFill>
                <a:schemeClr val="accent1"/>
              </a:solidFill>
              <a:latin typeface="Book Antiqua" pitchFamily="18" charset="0"/>
            </a:endParaRPr>
          </a:p>
          <a:p>
            <a:endParaRPr lang="en-US" altLang="ko-KR" dirty="0" smtClean="0">
              <a:solidFill>
                <a:schemeClr val="accent1"/>
              </a:solidFill>
              <a:latin typeface="Book Antiqua" pitchFamily="18" charset="0"/>
            </a:endParaRPr>
          </a:p>
          <a:p>
            <a:endParaRPr lang="en-US" altLang="ko-KR" dirty="0" smtClean="0">
              <a:solidFill>
                <a:schemeClr val="accent1"/>
              </a:solidFill>
              <a:latin typeface="Book Antiqua" pitchFamily="18" charset="0"/>
            </a:endParaRPr>
          </a:p>
          <a:p>
            <a:endParaRPr lang="en-US" altLang="ko-KR" dirty="0" smtClean="0">
              <a:solidFill>
                <a:schemeClr val="accent1"/>
              </a:solidFill>
              <a:latin typeface="Book Antiqua" pitchFamily="18" charset="0"/>
            </a:endParaRPr>
          </a:p>
          <a:p>
            <a:endParaRPr lang="ko-KR" altLang="en-US" dirty="0" smtClean="0">
              <a:solidFill>
                <a:schemeClr val="accent1"/>
              </a:solidFill>
              <a:latin typeface="Book Antiqua" pitchFamily="18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2143108" y="1744976"/>
          <a:ext cx="435771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884"/>
                <a:gridCol w="1357322"/>
                <a:gridCol w="171451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표본평균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표본표준편차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Book Antiqua" pitchFamily="18" charset="0"/>
                        </a:rPr>
                        <a:t>사회계열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301.5</a:t>
                      </a:r>
                      <a:r>
                        <a:rPr lang="ko-KR" altLang="en-US" dirty="0" smtClean="0">
                          <a:latin typeface="Book Antiqua" pitchFamily="18" charset="0"/>
                        </a:rPr>
                        <a:t>만원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38.6</a:t>
                      </a:r>
                      <a:r>
                        <a:rPr lang="ko-KR" altLang="en-US" dirty="0" smtClean="0">
                          <a:latin typeface="Book Antiqua" pitchFamily="18" charset="0"/>
                        </a:rPr>
                        <a:t>만원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Book Antiqua" pitchFamily="18" charset="0"/>
                        </a:rPr>
                        <a:t>공학계열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312.1</a:t>
                      </a:r>
                      <a:r>
                        <a:rPr lang="ko-KR" altLang="en-US" dirty="0" smtClean="0">
                          <a:latin typeface="Book Antiqua" pitchFamily="18" charset="0"/>
                        </a:rPr>
                        <a:t>만원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43.3</a:t>
                      </a:r>
                      <a:r>
                        <a:rPr lang="ko-KR" altLang="en-US" dirty="0" smtClean="0">
                          <a:latin typeface="Book Antiqua" pitchFamily="18" charset="0"/>
                        </a:rPr>
                        <a:t>만원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00034" y="3263816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0034" y="3763882"/>
            <a:ext cx="77867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  <a:ea typeface="+mn-ea"/>
              </a:rPr>
              <a:t>① 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사회계열과 공학계열의 평균임금을 </a:t>
            </a:r>
            <a:r>
              <a:rPr lang="ko-KR" altLang="en-US" dirty="0" smtClean="0">
                <a:latin typeface="Book Antiqua" pitchFamily="18" charset="0"/>
              </a:rPr>
              <a:t>각각 </a:t>
            </a:r>
            <a:r>
              <a:rPr lang="en-US" altLang="ko-KR" i="1" dirty="0" smtClean="0">
                <a:solidFill>
                  <a:schemeClr val="tx2"/>
                </a:solidFill>
                <a:latin typeface="Symbol" pitchFamily="18" charset="2"/>
              </a:rPr>
              <a:t>m</a:t>
            </a:r>
            <a:r>
              <a:rPr lang="en-US" altLang="ko-KR" i="1" baseline="-25000" dirty="0" smtClean="0">
                <a:solidFill>
                  <a:schemeClr val="tx2"/>
                </a:solidFill>
                <a:latin typeface="Book Antiqua" pitchFamily="18" charset="0"/>
              </a:rPr>
              <a:t>1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, </a:t>
            </a:r>
            <a:r>
              <a:rPr lang="en-US" altLang="ko-KR" i="1" dirty="0" smtClean="0">
                <a:solidFill>
                  <a:schemeClr val="tx2"/>
                </a:solidFill>
                <a:latin typeface="Symbol" pitchFamily="18" charset="2"/>
              </a:rPr>
              <a:t>m</a:t>
            </a:r>
            <a:r>
              <a:rPr lang="en-US" altLang="ko-KR" i="1" baseline="-25000" dirty="0" smtClean="0">
                <a:solidFill>
                  <a:schemeClr val="tx2"/>
                </a:solidFill>
                <a:latin typeface="Book Antiqua" pitchFamily="18" charset="0"/>
              </a:rPr>
              <a:t>2</a:t>
            </a:r>
            <a:r>
              <a:rPr lang="ko-KR" altLang="en-US" dirty="0" smtClean="0">
                <a:latin typeface="Book Antiqua" pitchFamily="18" charset="0"/>
              </a:rPr>
              <a:t>라 하면 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귀무가설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 </a:t>
            </a:r>
          </a:p>
          <a:p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solidFill>
                  <a:schemeClr val="tx2"/>
                </a:solidFill>
                <a:latin typeface="Book Antiqua" pitchFamily="18" charset="0"/>
              </a:rPr>
              <a:t>0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 : </a:t>
            </a:r>
            <a:r>
              <a:rPr lang="en-US" altLang="ko-KR" i="1" dirty="0" smtClean="0">
                <a:solidFill>
                  <a:schemeClr val="tx2"/>
                </a:solidFill>
                <a:latin typeface="Symbol" pitchFamily="18" charset="2"/>
              </a:rPr>
              <a:t>m</a:t>
            </a:r>
            <a:r>
              <a:rPr lang="en-US" altLang="ko-KR" i="1" baseline="-25000" dirty="0" smtClean="0">
                <a:solidFill>
                  <a:schemeClr val="tx2"/>
                </a:solidFill>
                <a:latin typeface="Book Antiqua" pitchFamily="18" charset="0"/>
              </a:rPr>
              <a:t>1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 - </a:t>
            </a:r>
            <a:r>
              <a:rPr lang="en-US" altLang="ko-KR" i="1" dirty="0" smtClean="0">
                <a:solidFill>
                  <a:schemeClr val="tx2"/>
                </a:solidFill>
                <a:latin typeface="Symbol" pitchFamily="18" charset="2"/>
              </a:rPr>
              <a:t>m</a:t>
            </a:r>
            <a:r>
              <a:rPr lang="en-US" altLang="ko-KR" i="1" baseline="-25000" dirty="0" smtClean="0">
                <a:solidFill>
                  <a:schemeClr val="tx2"/>
                </a:solidFill>
                <a:latin typeface="Book Antiqua" pitchFamily="18" charset="0"/>
              </a:rPr>
              <a:t>2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 = 0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에 대한 대립가설 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solidFill>
                  <a:schemeClr val="tx2"/>
                </a:solidFill>
                <a:latin typeface="Book Antiqua" pitchFamily="18" charset="0"/>
              </a:rPr>
              <a:t>0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 : </a:t>
            </a:r>
            <a:r>
              <a:rPr lang="en-US" altLang="ko-KR" i="1" dirty="0" smtClean="0">
                <a:solidFill>
                  <a:schemeClr val="tx2"/>
                </a:solidFill>
                <a:latin typeface="Symbol" pitchFamily="18" charset="2"/>
              </a:rPr>
              <a:t>m</a:t>
            </a:r>
            <a:r>
              <a:rPr lang="en-US" altLang="ko-KR" i="1" baseline="-25000" dirty="0" smtClean="0">
                <a:solidFill>
                  <a:schemeClr val="tx2"/>
                </a:solidFill>
                <a:latin typeface="Book Antiqua" pitchFamily="18" charset="0"/>
              </a:rPr>
              <a:t>1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 - </a:t>
            </a:r>
            <a:r>
              <a:rPr lang="en-US" altLang="ko-KR" i="1" dirty="0" smtClean="0">
                <a:solidFill>
                  <a:schemeClr val="tx2"/>
                </a:solidFill>
                <a:latin typeface="Symbol" pitchFamily="18" charset="2"/>
              </a:rPr>
              <a:t>m</a:t>
            </a:r>
            <a:r>
              <a:rPr lang="en-US" altLang="ko-KR" i="1" baseline="-25000" dirty="0" smtClean="0">
                <a:solidFill>
                  <a:schemeClr val="tx2"/>
                </a:solidFill>
                <a:latin typeface="Book Antiqua" pitchFamily="18" charset="0"/>
              </a:rPr>
              <a:t>2  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  <a:ea typeface="바탕"/>
              </a:rPr>
              <a:t>≠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 0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을 설정한다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.</a:t>
            </a:r>
            <a:endParaRPr lang="en-US" altLang="ko-KR" dirty="0" smtClean="0">
              <a:latin typeface="Book Antiqua" pitchFamily="18" charset="0"/>
              <a:ea typeface="+mn-ea"/>
            </a:endParaRPr>
          </a:p>
          <a:p>
            <a:r>
              <a:rPr lang="ko-KR" altLang="en-US" dirty="0" smtClean="0">
                <a:latin typeface="Book Antiqua" pitchFamily="18" charset="0"/>
              </a:rPr>
              <a:t>② </a:t>
            </a:r>
            <a:r>
              <a:rPr lang="en-US" altLang="ko-KR" i="1" dirty="0" smtClean="0">
                <a:latin typeface="Book Antiqua" pitchFamily="18" charset="0"/>
              </a:rPr>
              <a:t>s</a:t>
            </a:r>
            <a:r>
              <a:rPr lang="en-US" altLang="ko-KR" i="1" baseline="-25000" dirty="0" smtClean="0">
                <a:latin typeface="Book Antiqua" pitchFamily="18" charset="0"/>
              </a:rPr>
              <a:t>1</a:t>
            </a:r>
            <a:r>
              <a:rPr lang="en-US" altLang="ko-KR" i="1" dirty="0" smtClean="0">
                <a:latin typeface="Book Antiqua" pitchFamily="18" charset="0"/>
              </a:rPr>
              <a:t> = 38.6, s</a:t>
            </a:r>
            <a:r>
              <a:rPr lang="en-US" altLang="ko-KR" i="1" baseline="-25000" dirty="0" smtClean="0">
                <a:latin typeface="Book Antiqua" pitchFamily="18" charset="0"/>
              </a:rPr>
              <a:t>2</a:t>
            </a:r>
            <a:r>
              <a:rPr lang="en-US" altLang="ko-KR" i="1" dirty="0" smtClean="0">
                <a:latin typeface="Book Antiqua" pitchFamily="18" charset="0"/>
              </a:rPr>
              <a:t> = 43.3, n = 100, m = 100</a:t>
            </a:r>
            <a:r>
              <a:rPr lang="ko-KR" altLang="en-US" dirty="0" smtClean="0">
                <a:latin typeface="Book Antiqua" pitchFamily="18" charset="0"/>
              </a:rPr>
              <a:t>이므로 검정통계량과 검정통계량의 확률분포는 다음과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endParaRPr lang="en-US" altLang="ko-KR" dirty="0" smtClean="0">
              <a:latin typeface="Book Antiqua" pitchFamily="18" charset="0"/>
            </a:endParaRPr>
          </a:p>
          <a:p>
            <a:endParaRPr lang="en-US" altLang="ko-KR" dirty="0" smtClean="0">
              <a:latin typeface="Book Antiqua" pitchFamily="18" charset="0"/>
            </a:endParaRPr>
          </a:p>
          <a:p>
            <a:endParaRPr lang="en-US" altLang="ko-KR" dirty="0" smtClean="0">
              <a:latin typeface="Book Antiqua" pitchFamily="18" charset="0"/>
            </a:endParaRPr>
          </a:p>
          <a:p>
            <a:r>
              <a:rPr lang="en-US" altLang="ko-KR" dirty="0" smtClean="0">
                <a:latin typeface="Book Antiqua" pitchFamily="18" charset="0"/>
              </a:rPr>
              <a:t>③ </a:t>
            </a:r>
            <a:r>
              <a:rPr lang="ko-KR" altLang="en-US" dirty="0" smtClean="0">
                <a:latin typeface="Book Antiqua" pitchFamily="18" charset="0"/>
              </a:rPr>
              <a:t>유의수준 </a:t>
            </a:r>
            <a:r>
              <a:rPr lang="en-US" altLang="ko-KR" dirty="0" smtClean="0">
                <a:latin typeface="Book Antiqua" pitchFamily="18" charset="0"/>
              </a:rPr>
              <a:t>5%</a:t>
            </a:r>
            <a:r>
              <a:rPr lang="ko-KR" altLang="en-US" dirty="0" smtClean="0">
                <a:latin typeface="Book Antiqua" pitchFamily="18" charset="0"/>
              </a:rPr>
              <a:t>에 대한 양측검정의 기각역은 </a:t>
            </a:r>
            <a:r>
              <a:rPr lang="en-US" altLang="ko-KR" i="1" dirty="0" smtClean="0">
                <a:latin typeface="Book Antiqua" pitchFamily="18" charset="0"/>
              </a:rPr>
              <a:t>|Z| &gt; z</a:t>
            </a:r>
            <a:r>
              <a:rPr lang="en-US" altLang="ko-KR" i="1" baseline="-25000" dirty="0" smtClean="0">
                <a:latin typeface="Book Antiqua" pitchFamily="18" charset="0"/>
              </a:rPr>
              <a:t>0.025</a:t>
            </a:r>
            <a:r>
              <a:rPr lang="en-US" altLang="ko-KR" i="1" dirty="0" smtClean="0">
                <a:latin typeface="Book Antiqua" pitchFamily="18" charset="0"/>
              </a:rPr>
              <a:t> = 1.96</a:t>
            </a:r>
            <a:r>
              <a:rPr lang="ko-KR" altLang="en-US" dirty="0" smtClean="0">
                <a:latin typeface="Book Antiqua" pitchFamily="18" charset="0"/>
              </a:rPr>
              <a:t>이다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>
              <a:latin typeface="Book Antiqua" pitchFamily="18" charset="0"/>
            </a:endParaRPr>
          </a:p>
        </p:txBody>
      </p:sp>
      <p:graphicFrame>
        <p:nvGraphicFramePr>
          <p:cNvPr id="14" name="Object 1"/>
          <p:cNvGraphicFramePr>
            <a:graphicFrameLocks noChangeAspect="1"/>
          </p:cNvGraphicFramePr>
          <p:nvPr/>
        </p:nvGraphicFramePr>
        <p:xfrm>
          <a:off x="2084388" y="4955247"/>
          <a:ext cx="4445000" cy="658813"/>
        </p:xfrm>
        <a:graphic>
          <a:graphicData uri="http://schemas.openxmlformats.org/presentationml/2006/ole">
            <p:oleObj spid="_x0000_s970755" name="Equation" r:id="rId4" imgW="3288960" imgH="4950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9.2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모평균의 검정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64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878445" y="612775"/>
          <a:ext cx="1958975" cy="319088"/>
        </p:xfrm>
        <a:graphic>
          <a:graphicData uri="http://schemas.openxmlformats.org/presentationml/2006/ole">
            <p:oleObj spid="_x0000_s977921" name="Equation" r:id="rId4" imgW="1295280" imgH="215640" progId="Equation.DSMT4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00034" y="563636"/>
            <a:ext cx="77867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circleNumDbPlain" startAt="4"/>
            </a:pPr>
            <a:r>
              <a:rPr lang="ko-KR" altLang="en-US" dirty="0" smtClean="0">
                <a:latin typeface="Book Antiqua" pitchFamily="18" charset="0"/>
              </a:rPr>
              <a:t>                                이므로 검정통계량의 </a:t>
            </a:r>
            <a:r>
              <a:rPr lang="ko-KR" altLang="en-US" dirty="0" err="1" smtClean="0">
                <a:latin typeface="Book Antiqua" pitchFamily="18" charset="0"/>
              </a:rPr>
              <a:t>관찰값은</a:t>
            </a:r>
            <a:r>
              <a:rPr lang="ko-KR" altLang="en-US" dirty="0" smtClean="0">
                <a:latin typeface="Book Antiqua" pitchFamily="18" charset="0"/>
              </a:rPr>
              <a:t> 다음과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pPr marL="342900" indent="-342900"/>
            <a:endParaRPr lang="en-US" altLang="ko-KR" dirty="0" smtClean="0">
              <a:latin typeface="Book Antiqua" pitchFamily="18" charset="0"/>
            </a:endParaRPr>
          </a:p>
          <a:p>
            <a:pPr marL="342900" indent="-342900"/>
            <a:endParaRPr lang="en-US" altLang="ko-KR" dirty="0" smtClean="0">
              <a:latin typeface="Book Antiqua" pitchFamily="18" charset="0"/>
            </a:endParaRPr>
          </a:p>
          <a:p>
            <a:pPr marL="342900" indent="-342900"/>
            <a:endParaRPr lang="ko-KR" altLang="en-US" dirty="0" smtClean="0">
              <a:latin typeface="Book Antiqua" pitchFamily="18" charset="0"/>
            </a:endParaRPr>
          </a:p>
          <a:p>
            <a:r>
              <a:rPr lang="ko-KR" altLang="en-US" dirty="0" smtClean="0">
                <a:latin typeface="Book Antiqua" pitchFamily="18" charset="0"/>
              </a:rPr>
              <a:t>⑤ </a:t>
            </a:r>
            <a:r>
              <a:rPr lang="ko-KR" altLang="en-US" dirty="0" err="1" smtClean="0">
                <a:latin typeface="Book Antiqua" pitchFamily="18" charset="0"/>
              </a:rPr>
              <a:t>관찰값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z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en-US" altLang="ko-KR" i="1" dirty="0" smtClean="0">
                <a:latin typeface="Book Antiqua" pitchFamily="18" charset="0"/>
              </a:rPr>
              <a:t> = - 1.81</a:t>
            </a:r>
            <a:r>
              <a:rPr lang="ko-KR" altLang="en-US" dirty="0" smtClean="0">
                <a:latin typeface="Book Antiqua" pitchFamily="18" charset="0"/>
              </a:rPr>
              <a:t>는 기각역 안에 놓이지 않으므로 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solidFill>
                  <a:schemeClr val="tx2"/>
                </a:solidFill>
                <a:latin typeface="Book Antiqua" pitchFamily="18" charset="0"/>
              </a:rPr>
              <a:t>0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 : </a:t>
            </a:r>
            <a:r>
              <a:rPr lang="en-US" altLang="ko-KR" i="1" dirty="0" smtClean="0">
                <a:solidFill>
                  <a:schemeClr val="tx2"/>
                </a:solidFill>
                <a:latin typeface="Symbol" pitchFamily="18" charset="2"/>
              </a:rPr>
              <a:t>m</a:t>
            </a:r>
            <a:r>
              <a:rPr lang="en-US" altLang="ko-KR" i="1" baseline="-25000" dirty="0" smtClean="0">
                <a:solidFill>
                  <a:schemeClr val="tx2"/>
                </a:solidFill>
                <a:latin typeface="Book Antiqua" pitchFamily="18" charset="0"/>
              </a:rPr>
              <a:t>1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 - </a:t>
            </a:r>
            <a:r>
              <a:rPr lang="en-US" altLang="ko-KR" i="1" dirty="0" smtClean="0">
                <a:solidFill>
                  <a:schemeClr val="tx2"/>
                </a:solidFill>
                <a:latin typeface="Symbol" pitchFamily="18" charset="2"/>
              </a:rPr>
              <a:t>m</a:t>
            </a:r>
            <a:r>
              <a:rPr lang="en-US" altLang="ko-KR" i="1" baseline="-25000" dirty="0" smtClean="0">
                <a:solidFill>
                  <a:schemeClr val="tx2"/>
                </a:solidFill>
                <a:latin typeface="Book Antiqua" pitchFamily="18" charset="0"/>
              </a:rPr>
              <a:t>2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 = 0</a:t>
            </a:r>
            <a:r>
              <a:rPr lang="ko-KR" altLang="en-US" dirty="0" smtClean="0">
                <a:latin typeface="Book Antiqua" pitchFamily="18" charset="0"/>
              </a:rPr>
              <a:t>을 기각할 수 없다</a:t>
            </a:r>
            <a:r>
              <a:rPr lang="en-US" altLang="ko-KR" dirty="0" smtClean="0">
                <a:latin typeface="Book Antiqua" pitchFamily="18" charset="0"/>
              </a:rPr>
              <a:t>. </a:t>
            </a:r>
            <a:r>
              <a:rPr lang="ko-KR" altLang="en-US" dirty="0" smtClean="0">
                <a:latin typeface="Book Antiqua" pitchFamily="18" charset="0"/>
              </a:rPr>
              <a:t>즉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smtClean="0">
                <a:latin typeface="Book Antiqua" pitchFamily="18" charset="0"/>
              </a:rPr>
              <a:t>사회계열과 공학계열의 평균임금은 동일하다고 할 수 있다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>
              <a:latin typeface="Book Antiqua" pitchFamily="18" charset="0"/>
            </a:endParaRP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3155950" y="1041400"/>
          <a:ext cx="2244725" cy="522288"/>
        </p:xfrm>
        <a:graphic>
          <a:graphicData uri="http://schemas.openxmlformats.org/presentationml/2006/ole">
            <p:oleObj spid="_x0000_s977922" name="Equation" r:id="rId5" imgW="1663560" imgH="393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9.2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모평균의 검정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65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928662" y="571480"/>
            <a:ext cx="4714908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쌍체로</a:t>
            </a:r>
            <a:r>
              <a:rPr lang="ko-KR" altLang="en-US" b="1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 주어진 두 모평균 차에 대한 검정</a:t>
            </a:r>
            <a:endParaRPr lang="en-US" dirty="0">
              <a:solidFill>
                <a:srgbClr val="FFFF00"/>
              </a:solidFill>
              <a:latin typeface="Book Antiqua" pitchFamily="18" charset="0"/>
              <a:ea typeface="휴먼엑스포" pitchFamily="18" charset="-127"/>
            </a:endParaRPr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245104" y="1423119"/>
            <a:ext cx="5048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3600" b="0">
                <a:solidFill>
                  <a:srgbClr val="FF00FF"/>
                </a:solidFill>
                <a:latin typeface="Book Antiqua" pitchFamily="18" charset="0"/>
              </a:rPr>
              <a:t>▶</a:t>
            </a:r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821367" y="1415181"/>
            <a:ext cx="7816877" cy="114300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ko-KR" altLang="en-US" sz="2400" b="1" dirty="0" err="1" smtClean="0">
                <a:solidFill>
                  <a:srgbClr val="FF0000"/>
                </a:solidFill>
                <a:latin typeface="Book Antiqua" pitchFamily="18" charset="0"/>
              </a:rPr>
              <a:t>쌍체표본</a:t>
            </a:r>
            <a:r>
              <a:rPr lang="en-US" altLang="ko-KR" sz="2400" dirty="0" smtClean="0">
                <a:latin typeface="Book Antiqua" pitchFamily="18" charset="0"/>
              </a:rPr>
              <a:t>(paired sample)</a:t>
            </a:r>
            <a:r>
              <a:rPr lang="ko-KR" altLang="en-US" sz="2400" dirty="0" smtClean="0">
                <a:latin typeface="Book Antiqua" pitchFamily="18" charset="0"/>
              </a:rPr>
              <a:t>은 동일한</a:t>
            </a:r>
            <a:r>
              <a:rPr lang="en-US" altLang="ko-KR" sz="2400" dirty="0" smtClean="0">
                <a:latin typeface="Book Antiqua" pitchFamily="18" charset="0"/>
              </a:rPr>
              <a:t> </a:t>
            </a:r>
            <a:r>
              <a:rPr lang="ko-KR" altLang="en-US" sz="2400" dirty="0" smtClean="0">
                <a:latin typeface="Book Antiqua" pitchFamily="18" charset="0"/>
              </a:rPr>
              <a:t>대상의 실험 전후에</a:t>
            </a:r>
            <a:endParaRPr lang="en-US" altLang="ko-KR" sz="2400" dirty="0" smtClean="0">
              <a:latin typeface="Book Antiqua" pitchFamily="18" charset="0"/>
            </a:endParaRPr>
          </a:p>
          <a:p>
            <a:r>
              <a:rPr lang="ko-KR" altLang="en-US" sz="2400" dirty="0" smtClean="0">
                <a:latin typeface="Book Antiqua" pitchFamily="18" charset="0"/>
              </a:rPr>
              <a:t>의한 두 표본을 의미한다</a:t>
            </a:r>
            <a:r>
              <a:rPr lang="en-US" altLang="ko-KR" sz="2400" dirty="0" smtClean="0">
                <a:latin typeface="Book Antiqua" pitchFamily="18" charset="0"/>
              </a:rPr>
              <a:t>.</a:t>
            </a:r>
            <a:endParaRPr lang="ko-KR" altLang="en-US" sz="2400" dirty="0" smtClean="0">
              <a:latin typeface="Book Antiqua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0034" y="3657431"/>
            <a:ext cx="8001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  <a:ea typeface="+mn-ea"/>
              </a:rPr>
              <a:t>특정 교육이 학습효과를 </a:t>
            </a:r>
            <a:r>
              <a:rPr lang="ko-KR" altLang="en-US" dirty="0" err="1" smtClean="0">
                <a:latin typeface="Book Antiqua" pitchFamily="18" charset="0"/>
                <a:ea typeface="+mn-ea"/>
              </a:rPr>
              <a:t>높혀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 주는지 알아보기 위하여 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20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명을 임의로 선정하여 학습 전후의 변화를 비교한다든지 새로운 다이어트 프로그램이 효과가 있는지 프로그램 참가 전과 후의 변화를 비교할 때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, 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학습 전 또는 프로그램 참가 전의 표본과 그 이후의 표본을 </a:t>
            </a:r>
            <a:r>
              <a:rPr lang="ko-KR" altLang="en-US" dirty="0" err="1" smtClean="0">
                <a:latin typeface="Book Antiqua" pitchFamily="18" charset="0"/>
                <a:ea typeface="+mn-ea"/>
              </a:rPr>
              <a:t>쌍체표본이라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 한다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.</a:t>
            </a:r>
            <a:endParaRPr lang="en-US" altLang="ko-KR" dirty="0">
              <a:latin typeface="Book Antiqua" pitchFamily="18" charset="0"/>
              <a:ea typeface="+mn-ea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500034" y="3071810"/>
            <a:ext cx="500066" cy="500066"/>
          </a:xfrm>
          <a:prstGeom prst="ellipse">
            <a:avLst/>
          </a:prstGeom>
          <a:solidFill>
            <a:srgbClr val="C0F3F4"/>
          </a:solidFill>
          <a:ln>
            <a:solidFill>
              <a:srgbClr val="00FFFF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휴먼옛체" pitchFamily="18" charset="-127"/>
                <a:ea typeface="휴먼옛체" pitchFamily="18" charset="-127"/>
              </a:rPr>
              <a:t>예</a:t>
            </a:r>
            <a:endParaRPr lang="ko-KR" altLang="en-US" dirty="0">
              <a:solidFill>
                <a:schemeClr val="tx1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0034" y="5077438"/>
            <a:ext cx="8286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Book Antiqua" pitchFamily="18" charset="0"/>
                <a:ea typeface="+mn-ea"/>
              </a:rPr>
              <a:t>[Note]</a:t>
            </a:r>
            <a:endParaRPr lang="en-US" altLang="ko-KR" dirty="0" smtClean="0">
              <a:latin typeface="Book Antiqua" pitchFamily="18" charset="0"/>
              <a:ea typeface="+mn-ea"/>
            </a:endParaRPr>
          </a:p>
          <a:p>
            <a:r>
              <a:rPr lang="ko-KR" altLang="en-US" dirty="0" smtClean="0">
                <a:latin typeface="Book Antiqua" pitchFamily="18" charset="0"/>
                <a:ea typeface="+mn-ea"/>
              </a:rPr>
              <a:t>실험 전의 평균과 실험 후의 평균 차에 대한 가설을 검정하기 위하여 자유도 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n – 1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인 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t-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분포를 이용하며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, 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이러한 검정을 </a:t>
            </a:r>
            <a:r>
              <a:rPr lang="ko-KR" altLang="en-US" b="1" dirty="0" err="1" smtClean="0">
                <a:solidFill>
                  <a:srgbClr val="FF66FF"/>
                </a:solidFill>
                <a:latin typeface="Book Antiqua" pitchFamily="18" charset="0"/>
                <a:ea typeface="+mn-ea"/>
              </a:rPr>
              <a:t>쌍체</a:t>
            </a:r>
            <a:r>
              <a:rPr lang="ko-KR" altLang="en-US" b="1" dirty="0" smtClean="0">
                <a:solidFill>
                  <a:srgbClr val="FF66FF"/>
                </a:solidFill>
                <a:latin typeface="Book Antiqua" pitchFamily="18" charset="0"/>
                <a:ea typeface="+mn-ea"/>
              </a:rPr>
              <a:t> </a:t>
            </a:r>
            <a:r>
              <a:rPr lang="en-US" altLang="ko-KR" b="1" i="1" dirty="0" smtClean="0">
                <a:solidFill>
                  <a:srgbClr val="FF66FF"/>
                </a:solidFill>
                <a:latin typeface="Book Antiqua" pitchFamily="18" charset="0"/>
              </a:rPr>
              <a:t>t – </a:t>
            </a:r>
            <a:r>
              <a:rPr lang="ko-KR" altLang="en-US" b="1" dirty="0" smtClean="0">
                <a:solidFill>
                  <a:srgbClr val="FF66FF"/>
                </a:solidFill>
                <a:latin typeface="Book Antiqua" pitchFamily="18" charset="0"/>
                <a:ea typeface="+mn-ea"/>
              </a:rPr>
              <a:t>검정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이라 한다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.</a:t>
            </a:r>
            <a:endParaRPr lang="en-US" altLang="ko-KR" dirty="0">
              <a:latin typeface="Book Antiqua" pitchFamily="18" charset="0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9.2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모평균의 검정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66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034" y="3129693"/>
            <a:ext cx="80010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 err="1" smtClean="0">
                <a:latin typeface="Book Antiqua" pitchFamily="18" charset="0"/>
              </a:rPr>
              <a:t>귀무가설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과 대립가설 </a:t>
            </a:r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1</a:t>
            </a:r>
            <a:r>
              <a:rPr lang="ko-KR" altLang="en-US" dirty="0" smtClean="0">
                <a:latin typeface="Book Antiqua" pitchFamily="18" charset="0"/>
              </a:rPr>
              <a:t>을 설정한다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 smtClean="0">
              <a:latin typeface="Book Antiqua" pitchFamily="18" charset="0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 smtClean="0">
                <a:latin typeface="Book Antiqua" pitchFamily="18" charset="0"/>
              </a:rPr>
              <a:t>자유도 </a:t>
            </a:r>
            <a:r>
              <a:rPr lang="en-US" altLang="ko-KR" i="1" dirty="0" smtClean="0">
                <a:latin typeface="Book Antiqua" pitchFamily="18" charset="0"/>
              </a:rPr>
              <a:t>n – 1</a:t>
            </a:r>
            <a:r>
              <a:rPr lang="ko-KR" altLang="en-US" dirty="0" smtClean="0">
                <a:latin typeface="Book Antiqua" pitchFamily="18" charset="0"/>
              </a:rPr>
              <a:t>인 </a:t>
            </a:r>
            <a:r>
              <a:rPr lang="en-US" altLang="ko-KR" i="1" dirty="0" smtClean="0">
                <a:latin typeface="Book Antiqua" pitchFamily="18" charset="0"/>
              </a:rPr>
              <a:t>t –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분포에서 유의수준 </a:t>
            </a:r>
            <a:r>
              <a:rPr lang="en-US" altLang="ko-KR" i="1" dirty="0" smtClean="0">
                <a:latin typeface="Symbol" pitchFamily="18" charset="2"/>
              </a:rPr>
              <a:t>a</a:t>
            </a:r>
            <a:r>
              <a:rPr lang="ko-KR" altLang="en-US" dirty="0" smtClean="0">
                <a:latin typeface="Book Antiqua" pitchFamily="18" charset="0"/>
              </a:rPr>
              <a:t>에 대한 기각역을 구한다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 smtClean="0">
              <a:latin typeface="Book Antiqua" pitchFamily="18" charset="0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 smtClean="0">
                <a:latin typeface="Book Antiqua" pitchFamily="18" charset="0"/>
              </a:rPr>
              <a:t>검정통계량                    을 선택하고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err="1" smtClean="0">
                <a:latin typeface="Book Antiqua" pitchFamily="18" charset="0"/>
              </a:rPr>
              <a:t>관찰값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t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을 구한다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 smtClean="0">
              <a:latin typeface="Book Antiqua" pitchFamily="18" charset="0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t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가 기각역에 놓이는지 그렇지 않은지 관찰한다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 smtClean="0">
              <a:latin typeface="Book Antiqua" pitchFamily="18" charset="0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 smtClean="0">
                <a:latin typeface="Book Antiqua" pitchFamily="18" charset="0"/>
              </a:rPr>
              <a:t>또는 </a:t>
            </a:r>
            <a:r>
              <a:rPr lang="en-US" altLang="ko-KR" i="1" dirty="0" smtClean="0">
                <a:latin typeface="Book Antiqua" pitchFamily="18" charset="0"/>
              </a:rPr>
              <a:t>p-</a:t>
            </a:r>
            <a:r>
              <a:rPr lang="ko-KR" altLang="en-US" dirty="0" smtClean="0">
                <a:latin typeface="Book Antiqua" pitchFamily="18" charset="0"/>
              </a:rPr>
              <a:t>값을 구하여 </a:t>
            </a:r>
            <a:r>
              <a:rPr lang="en-US" altLang="ko-KR" i="1" dirty="0" smtClean="0">
                <a:latin typeface="Book Antiqua" pitchFamily="18" charset="0"/>
              </a:rPr>
              <a:t>p</a:t>
            </a:r>
            <a:r>
              <a:rPr lang="en-US" altLang="ko-KR" dirty="0" smtClean="0">
                <a:latin typeface="Book Antiqua" pitchFamily="18" charset="0"/>
              </a:rPr>
              <a:t>-</a:t>
            </a:r>
            <a:r>
              <a:rPr lang="ko-KR" altLang="en-US" dirty="0" smtClean="0">
                <a:latin typeface="Book Antiqua" pitchFamily="18" charset="0"/>
              </a:rPr>
              <a:t>값 </a:t>
            </a:r>
            <a:r>
              <a:rPr lang="en-US" altLang="ko-KR" dirty="0" smtClean="0">
                <a:latin typeface="Book Antiqua" pitchFamily="18" charset="0"/>
              </a:rPr>
              <a:t>&lt; </a:t>
            </a:r>
            <a:r>
              <a:rPr lang="en-US" altLang="ko-KR" i="1" dirty="0" smtClean="0">
                <a:latin typeface="Symbol" pitchFamily="18" charset="2"/>
              </a:rPr>
              <a:t>a</a:t>
            </a:r>
            <a:r>
              <a:rPr lang="ko-KR" altLang="en-US" dirty="0" smtClean="0">
                <a:latin typeface="Book Antiqua" pitchFamily="18" charset="0"/>
              </a:rPr>
              <a:t>이면 귀무가설</a:t>
            </a:r>
            <a:r>
              <a:rPr lang="en-US" altLang="ko-KR" i="1" dirty="0" smtClean="0">
                <a:latin typeface="Book Antiqua" pitchFamily="18" charset="0"/>
              </a:rPr>
              <a:t> 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을 기각하고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en-US" altLang="ko-KR" i="1" dirty="0" smtClean="0">
                <a:latin typeface="Book Antiqua" pitchFamily="18" charset="0"/>
              </a:rPr>
              <a:t>p</a:t>
            </a:r>
            <a:r>
              <a:rPr lang="en-US" altLang="ko-KR" dirty="0" smtClean="0">
                <a:latin typeface="Book Antiqua" pitchFamily="18" charset="0"/>
              </a:rPr>
              <a:t>-</a:t>
            </a:r>
            <a:r>
              <a:rPr lang="ko-KR" altLang="en-US" dirty="0" smtClean="0">
                <a:latin typeface="Book Antiqua" pitchFamily="18" charset="0"/>
              </a:rPr>
              <a:t>값 </a:t>
            </a:r>
            <a:r>
              <a:rPr lang="ko-KR" altLang="en-US" dirty="0" smtClean="0">
                <a:latin typeface="Book Antiqua" pitchFamily="18" charset="0"/>
                <a:ea typeface="바탕"/>
              </a:rPr>
              <a:t>≥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Symbol" pitchFamily="18" charset="2"/>
              </a:rPr>
              <a:t>a</a:t>
            </a:r>
            <a:r>
              <a:rPr lang="ko-KR" altLang="en-US" dirty="0" smtClean="0">
                <a:latin typeface="Book Antiqua" pitchFamily="18" charset="0"/>
              </a:rPr>
              <a:t>이면 귀무가설</a:t>
            </a:r>
            <a:r>
              <a:rPr lang="en-US" altLang="ko-KR" i="1" dirty="0" smtClean="0">
                <a:latin typeface="Book Antiqua" pitchFamily="18" charset="0"/>
              </a:rPr>
              <a:t> 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을 기각하지 않는다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>
              <a:latin typeface="Book Antiqua" pitchFamily="18" charset="0"/>
            </a:endParaRPr>
          </a:p>
        </p:txBody>
      </p:sp>
      <p:graphicFrame>
        <p:nvGraphicFramePr>
          <p:cNvPr id="7" name="Object 11"/>
          <p:cNvGraphicFramePr>
            <a:graphicFrameLocks noChangeAspect="1"/>
          </p:cNvGraphicFramePr>
          <p:nvPr/>
        </p:nvGraphicFramePr>
        <p:xfrm>
          <a:off x="2157413" y="3919170"/>
          <a:ext cx="1098550" cy="663575"/>
        </p:xfrm>
        <a:graphic>
          <a:graphicData uri="http://schemas.openxmlformats.org/presentationml/2006/ole">
            <p:oleObj spid="_x0000_s975873" name="Equation" r:id="rId4" imgW="761760" imgH="469800" progId="Equation.DSMT4">
              <p:embed/>
            </p:oleObj>
          </a:graphicData>
        </a:graphic>
      </p:graphicFrame>
      <p:graphicFrame>
        <p:nvGraphicFramePr>
          <p:cNvPr id="12" name="Object 2"/>
          <p:cNvGraphicFramePr>
            <a:graphicFrameLocks noChangeAspect="1"/>
          </p:cNvGraphicFramePr>
          <p:nvPr/>
        </p:nvGraphicFramePr>
        <p:xfrm>
          <a:off x="6289701" y="571480"/>
          <a:ext cx="2068513" cy="790575"/>
        </p:xfrm>
        <a:graphic>
          <a:graphicData uri="http://schemas.openxmlformats.org/presentationml/2006/ole">
            <p:oleObj spid="_x0000_s975874" name="Equation" r:id="rId5" imgW="1434960" imgH="558720" progId="Equation.DSMT4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857224" y="571480"/>
            <a:ext cx="300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  <a:latin typeface="Book Antiqua" pitchFamily="18" charset="0"/>
                <a:ea typeface="휴먼옛체"/>
              </a:rPr>
              <a:t>※ </a:t>
            </a:r>
            <a:r>
              <a:rPr lang="ko-KR" altLang="en-US" sz="2400" dirty="0" err="1" smtClean="0">
                <a:latin typeface="Book Antiqua" pitchFamily="18" charset="0"/>
                <a:ea typeface="휴먼엑스포" pitchFamily="18" charset="-127"/>
              </a:rPr>
              <a:t>쌍체</a:t>
            </a:r>
            <a:r>
              <a:rPr lang="ko-KR" altLang="en-US" sz="2400" dirty="0" smtClean="0">
                <a:latin typeface="Book Antiqua" pitchFamily="18" charset="0"/>
                <a:ea typeface="휴먼엑스포" pitchFamily="18" charset="-127"/>
              </a:rPr>
              <a:t> </a:t>
            </a:r>
            <a:r>
              <a:rPr lang="en-US" altLang="ko-KR" sz="2400" dirty="0" smtClean="0">
                <a:latin typeface="Book Antiqua" pitchFamily="18" charset="0"/>
                <a:ea typeface="휴먼엑스포" pitchFamily="18" charset="-127"/>
              </a:rPr>
              <a:t>t – </a:t>
            </a:r>
            <a:r>
              <a:rPr lang="ko-KR" altLang="en-US" sz="2400" dirty="0" smtClean="0">
                <a:latin typeface="Book Antiqua" pitchFamily="18" charset="0"/>
                <a:ea typeface="휴먼엑스포" pitchFamily="18" charset="-127"/>
              </a:rPr>
              <a:t>검정 방법</a:t>
            </a:r>
            <a:endParaRPr lang="ko-KR" altLang="en-US" sz="2400" dirty="0">
              <a:latin typeface="Book Antiqua" pitchFamily="18" charset="0"/>
              <a:ea typeface="휴먼엑스포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0034" y="1357298"/>
            <a:ext cx="80010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Book Antiqua" pitchFamily="18" charset="0"/>
                <a:ea typeface="+mn-ea"/>
              </a:rPr>
              <a:t>쌍체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t – 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검정을 실시하기에 앞서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,</a:t>
            </a:r>
          </a:p>
          <a:p>
            <a:r>
              <a:rPr lang="ko-KR" altLang="en-US" dirty="0" smtClean="0">
                <a:latin typeface="Book Antiqua" pitchFamily="18" charset="0"/>
                <a:ea typeface="+mn-ea"/>
              </a:rPr>
              <a:t>크기 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n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인 표본에 대하여 각 대상들의 실험 전후의 측정값의 차이 </a:t>
            </a:r>
            <a:r>
              <a:rPr lang="en-US" altLang="ko-KR" i="1" dirty="0" err="1" smtClean="0">
                <a:latin typeface="Book Antiqua" pitchFamily="18" charset="0"/>
                <a:ea typeface="+mn-ea"/>
              </a:rPr>
              <a:t>d</a:t>
            </a:r>
            <a:r>
              <a:rPr lang="en-US" altLang="ko-KR" i="1" baseline="-25000" dirty="0" err="1" smtClean="0">
                <a:latin typeface="Book Antiqua" pitchFamily="18" charset="0"/>
                <a:ea typeface="+mn-ea"/>
              </a:rPr>
              <a:t>i</a:t>
            </a:r>
            <a:r>
              <a:rPr lang="ko-KR" altLang="en-US" dirty="0" err="1" smtClean="0">
                <a:latin typeface="Book Antiqua" pitchFamily="18" charset="0"/>
                <a:ea typeface="+mn-ea"/>
              </a:rPr>
              <a:t>를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 구한다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. </a:t>
            </a:r>
          </a:p>
          <a:p>
            <a:endParaRPr lang="en-US" altLang="ko-KR" dirty="0" smtClean="0">
              <a:latin typeface="Book Antiqua" pitchFamily="18" charset="0"/>
              <a:ea typeface="+mn-ea"/>
            </a:endParaRPr>
          </a:p>
          <a:p>
            <a:r>
              <a:rPr lang="en-US" altLang="ko-KR" i="1" dirty="0" err="1" smtClean="0">
                <a:latin typeface="Book Antiqua" pitchFamily="18" charset="0"/>
              </a:rPr>
              <a:t>d</a:t>
            </a:r>
            <a:r>
              <a:rPr lang="en-US" altLang="ko-KR" i="1" baseline="-25000" dirty="0" err="1" smtClean="0">
                <a:latin typeface="Book Antiqua" pitchFamily="18" charset="0"/>
              </a:rPr>
              <a:t>i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들의 평균     와  표준편차 </a:t>
            </a:r>
            <a:r>
              <a:rPr lang="en-US" altLang="ko-KR" i="1" dirty="0" err="1" smtClean="0">
                <a:latin typeface="Book Antiqua" pitchFamily="18" charset="0"/>
              </a:rPr>
              <a:t>s</a:t>
            </a:r>
            <a:r>
              <a:rPr lang="en-US" altLang="ko-KR" i="1" baseline="-25000" dirty="0" err="1" smtClean="0">
                <a:latin typeface="Book Antiqua" pitchFamily="18" charset="0"/>
              </a:rPr>
              <a:t>d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를 구한다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.</a:t>
            </a:r>
          </a:p>
          <a:p>
            <a:endParaRPr lang="en-US" altLang="ko-KR" dirty="0" smtClean="0">
              <a:latin typeface="Book Antiqua" pitchFamily="18" charset="0"/>
              <a:ea typeface="+mn-ea"/>
            </a:endParaRPr>
          </a:p>
          <a:p>
            <a:r>
              <a:rPr lang="ko-KR" altLang="en-US" dirty="0" smtClean="0">
                <a:latin typeface="Book Antiqua" pitchFamily="18" charset="0"/>
                <a:ea typeface="+mn-ea"/>
              </a:rPr>
              <a:t>그러면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 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다음과 같은 순서에 의하여 검정을 실시한다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.</a:t>
            </a:r>
            <a:endParaRPr lang="en-US" altLang="ko-KR" dirty="0">
              <a:latin typeface="Book Antiqua" pitchFamily="18" charset="0"/>
              <a:ea typeface="+mn-ea"/>
            </a:endParaRPr>
          </a:p>
        </p:txBody>
      </p:sp>
      <p:graphicFrame>
        <p:nvGraphicFramePr>
          <p:cNvPr id="975875" name="Object 3"/>
          <p:cNvGraphicFramePr>
            <a:graphicFrameLocks noChangeAspect="1"/>
          </p:cNvGraphicFramePr>
          <p:nvPr/>
        </p:nvGraphicFramePr>
        <p:xfrm>
          <a:off x="1785918" y="2214556"/>
          <a:ext cx="201613" cy="285750"/>
        </p:xfrm>
        <a:graphic>
          <a:graphicData uri="http://schemas.openxmlformats.org/presentationml/2006/ole">
            <p:oleObj spid="_x0000_s975875" name="Equation" r:id="rId6" imgW="139680" imgH="203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9.2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모평균의 검정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67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500035" y="1000108"/>
          <a:ext cx="8072494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198"/>
                <a:gridCol w="1500198"/>
                <a:gridCol w="1571636"/>
                <a:gridCol w="2000264"/>
                <a:gridCol w="1500198"/>
              </a:tblGrid>
              <a:tr h="29940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가설과 </a:t>
                      </a:r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기각역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1600" dirty="0" smtClean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검정유형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귀무가설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 </a:t>
                      </a:r>
                      <a:r>
                        <a:rPr lang="en-US" altLang="ko-KR" i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H</a:t>
                      </a:r>
                      <a:r>
                        <a:rPr lang="en-US" altLang="ko-KR" i="1" baseline="-2500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대립가설 </a:t>
                      </a:r>
                      <a:r>
                        <a:rPr lang="en-US" altLang="ko-KR" i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H</a:t>
                      </a:r>
                      <a:r>
                        <a:rPr lang="en-US" altLang="ko-KR" i="1" baseline="-2500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i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H</a:t>
                      </a:r>
                      <a:r>
                        <a:rPr lang="en-US" altLang="ko-KR" i="1" baseline="-2500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0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의  기각역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p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– 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값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994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Book Antiqua" pitchFamily="18" charset="0"/>
                        </a:rPr>
                        <a:t>양측검정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smtClean="0">
                          <a:latin typeface="Symbol" pitchFamily="18" charset="2"/>
                        </a:rPr>
                        <a:t>m</a:t>
                      </a:r>
                      <a:r>
                        <a:rPr lang="en-US" altLang="ko-KR" i="1" baseline="-25000" dirty="0" smtClean="0">
                          <a:latin typeface="Book Antiqua" pitchFamily="18" charset="0"/>
                        </a:rPr>
                        <a:t>1</a:t>
                      </a:r>
                      <a:r>
                        <a:rPr lang="en-US" altLang="ko-KR" i="1" dirty="0" smtClean="0">
                          <a:latin typeface="Symbol" pitchFamily="18" charset="2"/>
                        </a:rPr>
                        <a:t> </a:t>
                      </a:r>
                      <a:r>
                        <a:rPr lang="en-US" altLang="ko-KR" i="1" dirty="0" smtClean="0">
                          <a:latin typeface="Book Antiqua" pitchFamily="18" charset="0"/>
                        </a:rPr>
                        <a:t> </a:t>
                      </a:r>
                      <a:r>
                        <a:rPr lang="en-US" altLang="ko-KR" dirty="0" smtClean="0">
                          <a:latin typeface="Book Antiqua" pitchFamily="18" charset="0"/>
                          <a:ea typeface="바탕"/>
                        </a:rPr>
                        <a:t>-</a:t>
                      </a:r>
                      <a:r>
                        <a:rPr lang="en-US" altLang="ko-KR" i="1" dirty="0" smtClean="0">
                          <a:latin typeface="Book Antiqua" pitchFamily="18" charset="0"/>
                        </a:rPr>
                        <a:t> </a:t>
                      </a:r>
                      <a:r>
                        <a:rPr lang="en-US" altLang="ko-KR" i="1" dirty="0" smtClean="0">
                          <a:latin typeface="Symbol" pitchFamily="18" charset="2"/>
                        </a:rPr>
                        <a:t>m</a:t>
                      </a:r>
                      <a:r>
                        <a:rPr lang="en-US" altLang="ko-KR" i="1" baseline="-25000" dirty="0" smtClean="0">
                          <a:latin typeface="Book Antiqua" pitchFamily="18" charset="0"/>
                        </a:rPr>
                        <a:t>2</a:t>
                      </a:r>
                      <a:r>
                        <a:rPr lang="ko-KR" altLang="en-US" dirty="0" smtClean="0">
                          <a:latin typeface="Book Antiqua" pitchFamily="18" charset="0"/>
                        </a:rPr>
                        <a:t> </a:t>
                      </a:r>
                      <a:r>
                        <a:rPr lang="en-US" altLang="ko-KR" i="1" dirty="0" smtClean="0">
                          <a:latin typeface="Book Antiqua" pitchFamily="18" charset="0"/>
                          <a:ea typeface="바탕"/>
                        </a:rPr>
                        <a:t>=</a:t>
                      </a:r>
                      <a:r>
                        <a:rPr lang="en-US" altLang="ko-KR" i="1" dirty="0" smtClean="0">
                          <a:latin typeface="Book Antiqua" pitchFamily="18" charset="0"/>
                        </a:rPr>
                        <a:t> </a:t>
                      </a:r>
                      <a:r>
                        <a:rPr lang="en-US" altLang="ko-KR" i="1" dirty="0" err="1" smtClean="0">
                          <a:latin typeface="Symbol" pitchFamily="18" charset="2"/>
                        </a:rPr>
                        <a:t>m</a:t>
                      </a:r>
                      <a:r>
                        <a:rPr lang="en-US" altLang="ko-KR" i="1" baseline="-25000" dirty="0" err="1" smtClean="0">
                          <a:latin typeface="Book Antiqua" pitchFamily="18" charset="0"/>
                        </a:rPr>
                        <a:t>d</a:t>
                      </a:r>
                      <a:endParaRPr lang="ko-KR" altLang="en-US" i="1" baseline="-25000" dirty="0">
                        <a:latin typeface="Book Antiqu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smtClean="0">
                          <a:latin typeface="Symbol" pitchFamily="18" charset="2"/>
                        </a:rPr>
                        <a:t>m</a:t>
                      </a:r>
                      <a:r>
                        <a:rPr lang="en-US" altLang="ko-KR" i="1" baseline="-25000" dirty="0" smtClean="0">
                          <a:latin typeface="Book Antiqua" pitchFamily="18" charset="0"/>
                        </a:rPr>
                        <a:t>1</a:t>
                      </a:r>
                      <a:r>
                        <a:rPr lang="en-US" altLang="ko-KR" i="1" dirty="0" smtClean="0">
                          <a:latin typeface="Symbol" pitchFamily="18" charset="2"/>
                        </a:rPr>
                        <a:t> </a:t>
                      </a:r>
                      <a:r>
                        <a:rPr lang="en-US" altLang="ko-KR" i="1" dirty="0" smtClean="0">
                          <a:latin typeface="Book Antiqua" pitchFamily="18" charset="0"/>
                        </a:rPr>
                        <a:t> </a:t>
                      </a:r>
                      <a:r>
                        <a:rPr lang="en-US" altLang="ko-KR" dirty="0" smtClean="0">
                          <a:latin typeface="Book Antiqua" pitchFamily="18" charset="0"/>
                          <a:ea typeface="바탕"/>
                        </a:rPr>
                        <a:t>-</a:t>
                      </a:r>
                      <a:r>
                        <a:rPr lang="en-US" altLang="ko-KR" i="1" dirty="0" smtClean="0">
                          <a:latin typeface="Book Antiqua" pitchFamily="18" charset="0"/>
                        </a:rPr>
                        <a:t> </a:t>
                      </a:r>
                      <a:r>
                        <a:rPr lang="en-US" altLang="ko-KR" i="1" dirty="0" smtClean="0">
                          <a:latin typeface="Symbol" pitchFamily="18" charset="2"/>
                        </a:rPr>
                        <a:t>m</a:t>
                      </a:r>
                      <a:r>
                        <a:rPr lang="en-US" altLang="ko-KR" i="1" baseline="-25000" dirty="0" smtClean="0">
                          <a:latin typeface="Book Antiqua" pitchFamily="18" charset="0"/>
                        </a:rPr>
                        <a:t>2</a:t>
                      </a:r>
                      <a:r>
                        <a:rPr lang="ko-KR" altLang="en-US" dirty="0" smtClean="0">
                          <a:latin typeface="Book Antiqua" pitchFamily="18" charset="0"/>
                        </a:rPr>
                        <a:t> </a:t>
                      </a:r>
                      <a:r>
                        <a:rPr lang="en-US" altLang="ko-KR" dirty="0" smtClean="0">
                          <a:latin typeface="Book Antiqua" pitchFamily="18" charset="0"/>
                          <a:ea typeface="바탕"/>
                        </a:rPr>
                        <a:t>≠</a:t>
                      </a:r>
                      <a:r>
                        <a:rPr lang="en-US" altLang="ko-KR" i="1" dirty="0" smtClean="0">
                          <a:latin typeface="Book Antiqua" pitchFamily="18" charset="0"/>
                        </a:rPr>
                        <a:t> </a:t>
                      </a:r>
                      <a:r>
                        <a:rPr lang="en-US" altLang="ko-KR" i="1" dirty="0" err="1" smtClean="0">
                          <a:latin typeface="Symbol" pitchFamily="18" charset="2"/>
                        </a:rPr>
                        <a:t>m</a:t>
                      </a:r>
                      <a:r>
                        <a:rPr lang="en-US" altLang="ko-KR" i="1" baseline="-25000" dirty="0" err="1" smtClean="0">
                          <a:latin typeface="Book Antiqua" pitchFamily="18" charset="0"/>
                        </a:rPr>
                        <a:t>d</a:t>
                      </a:r>
                      <a:endParaRPr lang="ko-KR" altLang="en-US" i="1" baseline="-25000" dirty="0">
                        <a:latin typeface="Book Antiqu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i="1" dirty="0" smtClean="0">
                          <a:latin typeface="Book Antiqua" pitchFamily="18" charset="0"/>
                        </a:rPr>
                        <a:t>|T| &gt; |</a:t>
                      </a:r>
                      <a:r>
                        <a:rPr lang="en-US" altLang="ko-KR" i="1" dirty="0" err="1" smtClean="0">
                          <a:latin typeface="Book Antiqua" pitchFamily="18" charset="0"/>
                        </a:rPr>
                        <a:t>t</a:t>
                      </a:r>
                      <a:r>
                        <a:rPr lang="en-US" altLang="ko-KR" i="1" baseline="-25000" dirty="0" err="1" smtClean="0">
                          <a:latin typeface="Symbol" pitchFamily="18" charset="2"/>
                        </a:rPr>
                        <a:t>a</a:t>
                      </a:r>
                      <a:r>
                        <a:rPr lang="en-US" altLang="ko-KR" i="1" baseline="-25000" dirty="0" smtClean="0">
                          <a:latin typeface="Book Antiqua" pitchFamily="18" charset="0"/>
                        </a:rPr>
                        <a:t>/2</a:t>
                      </a:r>
                      <a:r>
                        <a:rPr lang="en-US" altLang="ko-KR" i="1" baseline="0" dirty="0" smtClean="0">
                          <a:latin typeface="Book Antiqua" pitchFamily="18" charset="0"/>
                        </a:rPr>
                        <a:t>(n-1)|</a:t>
                      </a:r>
                      <a:endParaRPr lang="ko-KR" altLang="en-US" i="1" baseline="-25000" dirty="0" smtClean="0">
                        <a:latin typeface="Book Antiqua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i="1" baseline="0" dirty="0" smtClean="0">
                          <a:latin typeface="Book Antiqua" pitchFamily="18" charset="0"/>
                        </a:rPr>
                        <a:t>P(</a:t>
                      </a:r>
                      <a:r>
                        <a:rPr lang="en-US" altLang="ko-KR" i="1" dirty="0" smtClean="0">
                          <a:latin typeface="Book Antiqua" pitchFamily="18" charset="0"/>
                        </a:rPr>
                        <a:t>|T| &gt; |t</a:t>
                      </a:r>
                      <a:r>
                        <a:rPr lang="en-US" altLang="ko-KR" i="1" baseline="-25000" dirty="0" smtClean="0">
                          <a:latin typeface="Book Antiqua" pitchFamily="18" charset="0"/>
                        </a:rPr>
                        <a:t>0</a:t>
                      </a:r>
                      <a:r>
                        <a:rPr lang="en-US" altLang="ko-KR" i="1" baseline="0" dirty="0" smtClean="0">
                          <a:latin typeface="Book Antiqua" pitchFamily="18" charset="0"/>
                        </a:rPr>
                        <a:t>|)</a:t>
                      </a:r>
                      <a:endParaRPr lang="ko-KR" altLang="en-US" i="1" baseline="0" dirty="0" smtClean="0"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94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Book Antiqua" pitchFamily="18" charset="0"/>
                        </a:rPr>
                        <a:t>하단측검정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baseline="-25000" dirty="0" smtClean="0">
                          <a:latin typeface="Book Antiqua" pitchFamily="18" charset="0"/>
                        </a:rPr>
                        <a:t> </a:t>
                      </a:r>
                      <a:r>
                        <a:rPr lang="en-US" altLang="ko-KR" i="1" dirty="0" smtClean="0">
                          <a:latin typeface="Symbol" pitchFamily="18" charset="2"/>
                        </a:rPr>
                        <a:t>m</a:t>
                      </a:r>
                      <a:r>
                        <a:rPr lang="en-US" altLang="ko-KR" i="1" baseline="-25000" dirty="0" smtClean="0">
                          <a:latin typeface="Book Antiqua" pitchFamily="18" charset="0"/>
                        </a:rPr>
                        <a:t>1</a:t>
                      </a:r>
                      <a:r>
                        <a:rPr lang="en-US" altLang="ko-KR" i="1" dirty="0" smtClean="0">
                          <a:latin typeface="Symbol" pitchFamily="18" charset="2"/>
                        </a:rPr>
                        <a:t> </a:t>
                      </a:r>
                      <a:r>
                        <a:rPr lang="en-US" altLang="ko-KR" i="1" dirty="0" smtClean="0">
                          <a:latin typeface="Book Antiqua" pitchFamily="18" charset="0"/>
                        </a:rPr>
                        <a:t> </a:t>
                      </a:r>
                      <a:r>
                        <a:rPr lang="en-US" altLang="ko-KR" dirty="0" smtClean="0">
                          <a:latin typeface="Book Antiqua" pitchFamily="18" charset="0"/>
                          <a:ea typeface="바탕"/>
                        </a:rPr>
                        <a:t>-</a:t>
                      </a:r>
                      <a:r>
                        <a:rPr lang="en-US" altLang="ko-KR" i="1" dirty="0" smtClean="0">
                          <a:latin typeface="Book Antiqua" pitchFamily="18" charset="0"/>
                        </a:rPr>
                        <a:t> </a:t>
                      </a:r>
                      <a:r>
                        <a:rPr lang="en-US" altLang="ko-KR" i="1" dirty="0" smtClean="0">
                          <a:latin typeface="Symbol" pitchFamily="18" charset="2"/>
                        </a:rPr>
                        <a:t>m</a:t>
                      </a:r>
                      <a:r>
                        <a:rPr lang="en-US" altLang="ko-KR" i="1" baseline="-25000" dirty="0" smtClean="0">
                          <a:latin typeface="Book Antiqua" pitchFamily="18" charset="0"/>
                        </a:rPr>
                        <a:t>2</a:t>
                      </a:r>
                      <a:r>
                        <a:rPr lang="ko-KR" altLang="en-US" dirty="0" smtClean="0">
                          <a:latin typeface="Book Antiqua" pitchFamily="18" charset="0"/>
                        </a:rPr>
                        <a:t> </a:t>
                      </a:r>
                      <a:r>
                        <a:rPr lang="ko-KR" altLang="en-US" dirty="0" smtClean="0">
                          <a:latin typeface="Book Antiqua" pitchFamily="18" charset="0"/>
                          <a:ea typeface="바탕"/>
                        </a:rPr>
                        <a:t>≥</a:t>
                      </a:r>
                      <a:r>
                        <a:rPr lang="en-US" altLang="ko-KR" i="1" dirty="0" smtClean="0">
                          <a:latin typeface="Book Antiqua" pitchFamily="18" charset="0"/>
                        </a:rPr>
                        <a:t> </a:t>
                      </a:r>
                      <a:r>
                        <a:rPr lang="en-US" altLang="ko-KR" i="1" dirty="0" err="1" smtClean="0">
                          <a:latin typeface="Symbol" pitchFamily="18" charset="2"/>
                        </a:rPr>
                        <a:t>m</a:t>
                      </a:r>
                      <a:r>
                        <a:rPr lang="en-US" altLang="ko-KR" i="1" baseline="-25000" dirty="0" err="1" smtClean="0">
                          <a:latin typeface="Book Antiqua" pitchFamily="18" charset="0"/>
                        </a:rPr>
                        <a:t>d</a:t>
                      </a:r>
                      <a:endParaRPr lang="ko-KR" altLang="en-US" i="1" baseline="-25000" dirty="0">
                        <a:latin typeface="Book Antiqu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smtClean="0">
                          <a:latin typeface="Symbol" pitchFamily="18" charset="2"/>
                        </a:rPr>
                        <a:t>m</a:t>
                      </a:r>
                      <a:r>
                        <a:rPr lang="en-US" altLang="ko-KR" i="1" baseline="-25000" dirty="0" smtClean="0">
                          <a:latin typeface="Book Antiqua" pitchFamily="18" charset="0"/>
                        </a:rPr>
                        <a:t>1</a:t>
                      </a:r>
                      <a:r>
                        <a:rPr lang="en-US" altLang="ko-KR" i="1" dirty="0" smtClean="0">
                          <a:latin typeface="Symbol" pitchFamily="18" charset="2"/>
                        </a:rPr>
                        <a:t> </a:t>
                      </a:r>
                      <a:r>
                        <a:rPr lang="en-US" altLang="ko-KR" i="1" dirty="0" smtClean="0">
                          <a:latin typeface="Book Antiqua" pitchFamily="18" charset="0"/>
                        </a:rPr>
                        <a:t> </a:t>
                      </a:r>
                      <a:r>
                        <a:rPr lang="en-US" altLang="ko-KR" dirty="0" smtClean="0">
                          <a:latin typeface="Book Antiqua" pitchFamily="18" charset="0"/>
                          <a:ea typeface="바탕"/>
                        </a:rPr>
                        <a:t>-</a:t>
                      </a:r>
                      <a:r>
                        <a:rPr lang="en-US" altLang="ko-KR" i="1" dirty="0" smtClean="0">
                          <a:latin typeface="Book Antiqua" pitchFamily="18" charset="0"/>
                        </a:rPr>
                        <a:t> </a:t>
                      </a:r>
                      <a:r>
                        <a:rPr lang="en-US" altLang="ko-KR" i="1" dirty="0" smtClean="0">
                          <a:latin typeface="Symbol" pitchFamily="18" charset="2"/>
                        </a:rPr>
                        <a:t>m</a:t>
                      </a:r>
                      <a:r>
                        <a:rPr lang="en-US" altLang="ko-KR" i="1" baseline="-25000" dirty="0" smtClean="0">
                          <a:latin typeface="Book Antiqua" pitchFamily="18" charset="0"/>
                        </a:rPr>
                        <a:t>2</a:t>
                      </a:r>
                      <a:r>
                        <a:rPr lang="ko-KR" altLang="en-US" dirty="0" smtClean="0">
                          <a:latin typeface="Book Antiqua" pitchFamily="18" charset="0"/>
                        </a:rPr>
                        <a:t> </a:t>
                      </a:r>
                      <a:r>
                        <a:rPr lang="en-US" altLang="ko-KR" dirty="0" smtClean="0">
                          <a:latin typeface="Book Antiqua" pitchFamily="18" charset="0"/>
                          <a:ea typeface="바탕"/>
                        </a:rPr>
                        <a:t>&lt;</a:t>
                      </a:r>
                      <a:r>
                        <a:rPr lang="en-US" altLang="ko-KR" i="1" dirty="0" smtClean="0">
                          <a:latin typeface="Book Antiqua" pitchFamily="18" charset="0"/>
                        </a:rPr>
                        <a:t> </a:t>
                      </a:r>
                      <a:r>
                        <a:rPr lang="en-US" altLang="ko-KR" i="1" dirty="0" err="1" smtClean="0">
                          <a:latin typeface="Symbol" pitchFamily="18" charset="2"/>
                        </a:rPr>
                        <a:t>m</a:t>
                      </a:r>
                      <a:r>
                        <a:rPr lang="en-US" altLang="ko-KR" i="1" baseline="-25000" dirty="0" err="1" smtClean="0">
                          <a:latin typeface="Book Antiqua" pitchFamily="18" charset="0"/>
                        </a:rPr>
                        <a:t>d</a:t>
                      </a:r>
                      <a:endParaRPr lang="ko-KR" altLang="en-US" i="1" baseline="-25000" dirty="0">
                        <a:latin typeface="Book Antiqu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i="1" dirty="0" smtClean="0">
                          <a:latin typeface="Book Antiqua" pitchFamily="18" charset="0"/>
                        </a:rPr>
                        <a:t>T &lt; - </a:t>
                      </a:r>
                      <a:r>
                        <a:rPr lang="en-US" altLang="ko-KR" i="1" dirty="0" err="1" smtClean="0">
                          <a:latin typeface="Book Antiqua" pitchFamily="18" charset="0"/>
                        </a:rPr>
                        <a:t>t</a:t>
                      </a:r>
                      <a:r>
                        <a:rPr lang="en-US" altLang="ko-KR" i="1" baseline="-25000" dirty="0" err="1" smtClean="0">
                          <a:latin typeface="Symbol" pitchFamily="18" charset="2"/>
                        </a:rPr>
                        <a:t>a</a:t>
                      </a:r>
                      <a:r>
                        <a:rPr lang="en-US" altLang="ko-KR" i="1" baseline="-25000" dirty="0" smtClean="0">
                          <a:latin typeface="Book Antiqua" pitchFamily="18" charset="0"/>
                        </a:rPr>
                        <a:t> </a:t>
                      </a:r>
                      <a:r>
                        <a:rPr lang="en-US" altLang="ko-KR" i="1" baseline="0" dirty="0" smtClean="0">
                          <a:latin typeface="Book Antiqua" pitchFamily="18" charset="0"/>
                        </a:rPr>
                        <a:t>(n-1)</a:t>
                      </a:r>
                      <a:endParaRPr lang="ko-KR" altLang="en-US" i="1" baseline="0" dirty="0" smtClean="0">
                        <a:latin typeface="Book Antiqua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i="1" baseline="0" dirty="0" smtClean="0">
                          <a:latin typeface="Book Antiqua" pitchFamily="18" charset="0"/>
                        </a:rPr>
                        <a:t>P(</a:t>
                      </a:r>
                      <a:r>
                        <a:rPr lang="en-US" altLang="ko-KR" i="1" dirty="0" smtClean="0">
                          <a:latin typeface="Book Antiqua" pitchFamily="18" charset="0"/>
                        </a:rPr>
                        <a:t>T &lt; t</a:t>
                      </a:r>
                      <a:r>
                        <a:rPr lang="en-US" altLang="ko-KR" i="1" baseline="-25000" dirty="0" smtClean="0">
                          <a:latin typeface="Book Antiqua" pitchFamily="18" charset="0"/>
                        </a:rPr>
                        <a:t>0</a:t>
                      </a:r>
                      <a:r>
                        <a:rPr lang="en-US" altLang="ko-KR" i="1" baseline="0" dirty="0" smtClean="0">
                          <a:latin typeface="Book Antiqua" pitchFamily="18" charset="0"/>
                        </a:rPr>
                        <a:t>)</a:t>
                      </a:r>
                      <a:endParaRPr lang="ko-KR" altLang="en-US" i="1" baseline="0" dirty="0" smtClean="0"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94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Book Antiqua" pitchFamily="18" charset="0"/>
                        </a:rPr>
                        <a:t>상단측검정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smtClean="0">
                          <a:latin typeface="Symbol" pitchFamily="18" charset="2"/>
                        </a:rPr>
                        <a:t>m</a:t>
                      </a:r>
                      <a:r>
                        <a:rPr lang="en-US" altLang="ko-KR" i="1" baseline="-25000" dirty="0" smtClean="0">
                          <a:latin typeface="Book Antiqua" pitchFamily="18" charset="0"/>
                        </a:rPr>
                        <a:t>1</a:t>
                      </a:r>
                      <a:r>
                        <a:rPr lang="en-US" altLang="ko-KR" i="1" dirty="0" smtClean="0">
                          <a:latin typeface="Symbol" pitchFamily="18" charset="2"/>
                        </a:rPr>
                        <a:t> </a:t>
                      </a:r>
                      <a:r>
                        <a:rPr lang="en-US" altLang="ko-KR" i="1" dirty="0" smtClean="0">
                          <a:latin typeface="Book Antiqua" pitchFamily="18" charset="0"/>
                        </a:rPr>
                        <a:t> </a:t>
                      </a:r>
                      <a:r>
                        <a:rPr lang="en-US" altLang="ko-KR" dirty="0" smtClean="0">
                          <a:latin typeface="Book Antiqua" pitchFamily="18" charset="0"/>
                          <a:ea typeface="바탕"/>
                        </a:rPr>
                        <a:t>-</a:t>
                      </a:r>
                      <a:r>
                        <a:rPr lang="en-US" altLang="ko-KR" i="1" dirty="0" smtClean="0">
                          <a:latin typeface="Book Antiqua" pitchFamily="18" charset="0"/>
                        </a:rPr>
                        <a:t> </a:t>
                      </a:r>
                      <a:r>
                        <a:rPr lang="en-US" altLang="ko-KR" i="1" dirty="0" smtClean="0">
                          <a:latin typeface="Symbol" pitchFamily="18" charset="2"/>
                        </a:rPr>
                        <a:t>m</a:t>
                      </a:r>
                      <a:r>
                        <a:rPr lang="en-US" altLang="ko-KR" i="1" baseline="-25000" dirty="0" smtClean="0">
                          <a:latin typeface="Book Antiqua" pitchFamily="18" charset="0"/>
                        </a:rPr>
                        <a:t>2</a:t>
                      </a:r>
                      <a:r>
                        <a:rPr lang="ko-KR" altLang="en-US" dirty="0" smtClean="0">
                          <a:latin typeface="Book Antiqua" pitchFamily="18" charset="0"/>
                        </a:rPr>
                        <a:t> </a:t>
                      </a:r>
                      <a:r>
                        <a:rPr lang="ko-KR" altLang="en-US" dirty="0" smtClean="0">
                          <a:latin typeface="Book Antiqua" pitchFamily="18" charset="0"/>
                          <a:ea typeface="바탕"/>
                        </a:rPr>
                        <a:t>≤</a:t>
                      </a:r>
                      <a:r>
                        <a:rPr lang="en-US" altLang="ko-KR" i="1" dirty="0" smtClean="0">
                          <a:latin typeface="Book Antiqua" pitchFamily="18" charset="0"/>
                        </a:rPr>
                        <a:t> </a:t>
                      </a:r>
                      <a:r>
                        <a:rPr lang="en-US" altLang="ko-KR" i="1" dirty="0" err="1" smtClean="0">
                          <a:latin typeface="Symbol" pitchFamily="18" charset="2"/>
                        </a:rPr>
                        <a:t>m</a:t>
                      </a:r>
                      <a:r>
                        <a:rPr lang="en-US" altLang="ko-KR" i="1" baseline="-25000" dirty="0" err="1" smtClean="0">
                          <a:latin typeface="Book Antiqua" pitchFamily="18" charset="0"/>
                        </a:rPr>
                        <a:t>d</a:t>
                      </a:r>
                      <a:endParaRPr lang="ko-KR" altLang="en-US" i="1" baseline="-25000" dirty="0">
                        <a:latin typeface="Book Antiqua" pitchFamily="18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smtClean="0">
                          <a:latin typeface="Symbol" pitchFamily="18" charset="2"/>
                        </a:rPr>
                        <a:t>m</a:t>
                      </a:r>
                      <a:r>
                        <a:rPr lang="en-US" altLang="ko-KR" i="1" baseline="-25000" dirty="0" smtClean="0">
                          <a:latin typeface="Book Antiqua" pitchFamily="18" charset="0"/>
                        </a:rPr>
                        <a:t>1</a:t>
                      </a:r>
                      <a:r>
                        <a:rPr lang="en-US" altLang="ko-KR" i="1" dirty="0" smtClean="0">
                          <a:latin typeface="Symbol" pitchFamily="18" charset="2"/>
                        </a:rPr>
                        <a:t> </a:t>
                      </a:r>
                      <a:r>
                        <a:rPr lang="en-US" altLang="ko-KR" i="1" dirty="0" smtClean="0">
                          <a:latin typeface="Book Antiqua" pitchFamily="18" charset="0"/>
                        </a:rPr>
                        <a:t> </a:t>
                      </a:r>
                      <a:r>
                        <a:rPr lang="en-US" altLang="ko-KR" dirty="0" smtClean="0">
                          <a:latin typeface="Book Antiqua" pitchFamily="18" charset="0"/>
                          <a:ea typeface="바탕"/>
                        </a:rPr>
                        <a:t>-</a:t>
                      </a:r>
                      <a:r>
                        <a:rPr lang="en-US" altLang="ko-KR" i="1" dirty="0" smtClean="0">
                          <a:latin typeface="Book Antiqua" pitchFamily="18" charset="0"/>
                        </a:rPr>
                        <a:t> </a:t>
                      </a:r>
                      <a:r>
                        <a:rPr lang="en-US" altLang="ko-KR" i="1" dirty="0" smtClean="0">
                          <a:latin typeface="Symbol" pitchFamily="18" charset="2"/>
                        </a:rPr>
                        <a:t>m</a:t>
                      </a:r>
                      <a:r>
                        <a:rPr lang="en-US" altLang="ko-KR" i="1" baseline="-25000" dirty="0" smtClean="0">
                          <a:latin typeface="Book Antiqua" pitchFamily="18" charset="0"/>
                        </a:rPr>
                        <a:t>2</a:t>
                      </a:r>
                      <a:r>
                        <a:rPr lang="ko-KR" altLang="en-US" dirty="0" smtClean="0">
                          <a:latin typeface="Book Antiqua" pitchFamily="18" charset="0"/>
                        </a:rPr>
                        <a:t> </a:t>
                      </a:r>
                      <a:r>
                        <a:rPr lang="en-US" altLang="ko-KR" dirty="0" smtClean="0">
                          <a:latin typeface="Book Antiqua" pitchFamily="18" charset="0"/>
                          <a:ea typeface="바탕"/>
                        </a:rPr>
                        <a:t>&gt;</a:t>
                      </a:r>
                      <a:r>
                        <a:rPr lang="en-US" altLang="ko-KR" i="1" dirty="0" smtClean="0">
                          <a:latin typeface="Book Antiqua" pitchFamily="18" charset="0"/>
                        </a:rPr>
                        <a:t> </a:t>
                      </a:r>
                      <a:r>
                        <a:rPr lang="en-US" altLang="ko-KR" i="1" dirty="0" err="1" smtClean="0">
                          <a:latin typeface="Symbol" pitchFamily="18" charset="2"/>
                        </a:rPr>
                        <a:t>m</a:t>
                      </a:r>
                      <a:r>
                        <a:rPr lang="en-US" altLang="ko-KR" i="1" baseline="-25000" dirty="0" err="1" smtClean="0">
                          <a:latin typeface="Book Antiqua" pitchFamily="18" charset="0"/>
                        </a:rPr>
                        <a:t>d</a:t>
                      </a:r>
                      <a:endParaRPr lang="ko-KR" altLang="en-US" i="1" baseline="-25000" dirty="0">
                        <a:latin typeface="Book Antiqua" pitchFamily="18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i="1" dirty="0" smtClean="0">
                          <a:latin typeface="Book Antiqua" pitchFamily="18" charset="0"/>
                        </a:rPr>
                        <a:t>T &gt; </a:t>
                      </a:r>
                      <a:r>
                        <a:rPr lang="en-US" altLang="ko-KR" i="1" dirty="0" err="1" smtClean="0">
                          <a:latin typeface="Book Antiqua" pitchFamily="18" charset="0"/>
                        </a:rPr>
                        <a:t>t</a:t>
                      </a:r>
                      <a:r>
                        <a:rPr lang="en-US" altLang="ko-KR" i="1" baseline="-25000" dirty="0" err="1" smtClean="0">
                          <a:latin typeface="Symbol" pitchFamily="18" charset="2"/>
                        </a:rPr>
                        <a:t>a</a:t>
                      </a:r>
                      <a:r>
                        <a:rPr lang="en-US" altLang="ko-KR" i="1" baseline="0" dirty="0" smtClean="0">
                          <a:latin typeface="Book Antiqua" pitchFamily="18" charset="0"/>
                        </a:rPr>
                        <a:t>(n-1)</a:t>
                      </a:r>
                      <a:endParaRPr lang="ko-KR" altLang="en-US" i="1" baseline="-25000" dirty="0" smtClean="0">
                        <a:latin typeface="Book Antiqua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i="1" baseline="0" dirty="0" smtClean="0">
                          <a:latin typeface="Book Antiqua" pitchFamily="18" charset="0"/>
                        </a:rPr>
                        <a:t>P(</a:t>
                      </a:r>
                      <a:r>
                        <a:rPr lang="en-US" altLang="ko-KR" i="1" dirty="0" smtClean="0">
                          <a:latin typeface="Book Antiqua" pitchFamily="18" charset="0"/>
                        </a:rPr>
                        <a:t>T &gt; t</a:t>
                      </a:r>
                      <a:r>
                        <a:rPr lang="en-US" altLang="ko-KR" i="1" baseline="-25000" dirty="0" smtClean="0">
                          <a:latin typeface="Book Antiqua" pitchFamily="18" charset="0"/>
                        </a:rPr>
                        <a:t>0</a:t>
                      </a:r>
                      <a:r>
                        <a:rPr lang="en-US" altLang="ko-KR" i="1" baseline="0" dirty="0" smtClean="0">
                          <a:latin typeface="Book Antiqua" pitchFamily="18" charset="0"/>
                        </a:rPr>
                        <a:t>)</a:t>
                      </a:r>
                      <a:endParaRPr lang="ko-KR" altLang="en-US" i="1" baseline="0" dirty="0" smtClean="0"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0" name="직선 연결선 19"/>
          <p:cNvCxnSpPr/>
          <p:nvPr/>
        </p:nvCxnSpPr>
        <p:spPr>
          <a:xfrm rot="10800000">
            <a:off x="500035" y="1277274"/>
            <a:ext cx="1500198" cy="28575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71472" y="561206"/>
            <a:ext cx="6786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※ </a:t>
            </a:r>
            <a:r>
              <a:rPr lang="ko-KR" altLang="en-US" dirty="0" err="1" smtClean="0">
                <a:latin typeface="Book Antiqua" pitchFamily="18" charset="0"/>
              </a:rPr>
              <a:t>쌍체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t – </a:t>
            </a:r>
            <a:r>
              <a:rPr lang="ko-KR" altLang="en-US" dirty="0" smtClean="0">
                <a:latin typeface="Book Antiqua" pitchFamily="18" charset="0"/>
              </a:rPr>
              <a:t>검정의 유형과 </a:t>
            </a:r>
            <a:r>
              <a:rPr lang="en-US" altLang="ko-KR" i="1" dirty="0" smtClean="0">
                <a:latin typeface="Book Antiqua" pitchFamily="18" charset="0"/>
              </a:rPr>
              <a:t>p - </a:t>
            </a:r>
            <a:r>
              <a:rPr lang="ko-KR" altLang="en-US" dirty="0" smtClean="0">
                <a:latin typeface="Book Antiqua" pitchFamily="18" charset="0"/>
              </a:rPr>
              <a:t>값</a:t>
            </a:r>
            <a:endParaRPr lang="ko-KR" altLang="en-US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9.2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모평균의 검정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68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2842" y="499562"/>
            <a:ext cx="7735372" cy="31393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10]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새로 개발한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혈압약이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 기존의 약에 비하여 혈압을 낮추는데 더 효과가 있는지 알아보기 위하여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6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명의 환자를 임의로 선정하여 기존의 약을 복용했을 때의 혈압과 신약을 복용했을 때의 혈압을 측정하여 다음 결과를 얻었다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신약이 효과가 있는지 유의수준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5%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에서 조사하라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단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두 종류의 약에 의한 혈압은 정규분포를 이룬다고 알려져 있다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endParaRPr lang="en-US" altLang="ko-KR" dirty="0" smtClean="0">
              <a:solidFill>
                <a:schemeClr val="accent1"/>
              </a:solidFill>
              <a:latin typeface="Book Antiqua" pitchFamily="18" charset="0"/>
            </a:endParaRPr>
          </a:p>
          <a:p>
            <a:endParaRPr lang="en-US" altLang="ko-KR" dirty="0" smtClean="0">
              <a:solidFill>
                <a:schemeClr val="accent1"/>
              </a:solidFill>
              <a:latin typeface="Book Antiqua" pitchFamily="18" charset="0"/>
            </a:endParaRPr>
          </a:p>
          <a:p>
            <a:endParaRPr lang="en-US" altLang="ko-KR" dirty="0" smtClean="0">
              <a:solidFill>
                <a:schemeClr val="accent1"/>
              </a:solidFill>
              <a:latin typeface="Book Antiqua" pitchFamily="18" charset="0"/>
            </a:endParaRPr>
          </a:p>
          <a:p>
            <a:endParaRPr lang="en-US" altLang="ko-KR" dirty="0" smtClean="0">
              <a:solidFill>
                <a:schemeClr val="accent1"/>
              </a:solidFill>
              <a:latin typeface="Book Antiqua" pitchFamily="18" charset="0"/>
            </a:endParaRPr>
          </a:p>
          <a:p>
            <a:endParaRPr lang="ko-KR" altLang="en-US" dirty="0" smtClean="0">
              <a:solidFill>
                <a:schemeClr val="accent1"/>
              </a:solidFill>
              <a:latin typeface="Book Antiqua" pitchFamily="18" charset="0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1357290" y="2316480"/>
          <a:ext cx="642942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322"/>
                <a:gridCol w="845350"/>
                <a:gridCol w="845350"/>
                <a:gridCol w="845350"/>
                <a:gridCol w="845350"/>
                <a:gridCol w="845350"/>
                <a:gridCol w="84535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환자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rgbClr val="6B6B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rgbClr val="6B6B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rgbClr val="6B6B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rgbClr val="6B6B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rgbClr val="6B6B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rgbClr val="6B6B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rgbClr val="6B6B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Book Antiqua" pitchFamily="18" charset="0"/>
                        </a:rPr>
                        <a:t>기존의 약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157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182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183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192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165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196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Book Antiqua" pitchFamily="18" charset="0"/>
                        </a:rPr>
                        <a:t>신약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rgbClr val="6B6B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151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rgbClr val="6B6B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186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rgbClr val="6B6B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183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rgbClr val="6B6B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178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rgbClr val="6B6B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144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rgbClr val="6B6B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183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rgbClr val="6B6B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00034" y="3774048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1357290" y="4233246"/>
          <a:ext cx="6429424" cy="183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322"/>
                <a:gridCol w="724586"/>
                <a:gridCol w="724586"/>
                <a:gridCol w="724586"/>
                <a:gridCol w="724586"/>
                <a:gridCol w="724586"/>
                <a:gridCol w="724586"/>
                <a:gridCol w="72458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환자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합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Book Antiqua" pitchFamily="18" charset="0"/>
                        </a:rPr>
                        <a:t>기존의 약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157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182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183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192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165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196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236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Book Antiqua" pitchFamily="18" charset="0"/>
                        </a:rPr>
                        <a:t>신약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6B6B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151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6B6B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186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6B6B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183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6B6B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178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6B6B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144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6B6B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183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6B6B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6B6B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1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err="1" smtClean="0">
                          <a:latin typeface="Book Antiqua" pitchFamily="18" charset="0"/>
                        </a:rPr>
                        <a:t>d</a:t>
                      </a:r>
                      <a:r>
                        <a:rPr lang="en-US" altLang="ko-KR" i="1" baseline="-25000" dirty="0" err="1" smtClean="0">
                          <a:latin typeface="Book Antiqua" pitchFamily="18" charset="0"/>
                        </a:rPr>
                        <a:t>i</a:t>
                      </a:r>
                      <a:endParaRPr lang="ko-KR" altLang="en-US" i="1" baseline="-25000" dirty="0">
                        <a:latin typeface="Book Antiqua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6B6B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B6B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2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6B6B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B6B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-3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6B6B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B6B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2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6B6B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B6B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4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6B6B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B6B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-2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6B6B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B6B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13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6B6B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B6B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16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B6B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B6B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613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6B6B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4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6B6B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9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6B6B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4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6B6B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16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6B6B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4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6B6B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169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6B6B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206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B6B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73826" name="Object 2"/>
          <p:cNvGraphicFramePr>
            <a:graphicFrameLocks noChangeAspect="1"/>
          </p:cNvGraphicFramePr>
          <p:nvPr/>
        </p:nvGraphicFramePr>
        <p:xfrm>
          <a:off x="1908069" y="5742755"/>
          <a:ext cx="255587" cy="339725"/>
        </p:xfrm>
        <a:graphic>
          <a:graphicData uri="http://schemas.openxmlformats.org/presentationml/2006/ole">
            <p:oleObj spid="_x0000_s973826" name="Equation" r:id="rId4" imgW="177480" imgH="241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9.2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모평균의 검정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69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0034" y="500042"/>
            <a:ext cx="814393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  <a:ea typeface="+mn-ea"/>
              </a:rPr>
              <a:t>① </a:t>
            </a:r>
            <a:r>
              <a:rPr lang="ko-KR" altLang="en-US" dirty="0" smtClean="0"/>
              <a:t>기존의 약과 신약으로 복용한 후의 평균 혈압을 </a:t>
            </a:r>
            <a:r>
              <a:rPr lang="ko-KR" altLang="en-US" dirty="0" smtClean="0">
                <a:latin typeface="Book Antiqua" pitchFamily="18" charset="0"/>
              </a:rPr>
              <a:t>각각 </a:t>
            </a:r>
            <a:r>
              <a:rPr lang="en-US" altLang="ko-KR" i="1" dirty="0" smtClean="0">
                <a:solidFill>
                  <a:schemeClr val="tx2"/>
                </a:solidFill>
                <a:latin typeface="Symbol" pitchFamily="18" charset="2"/>
              </a:rPr>
              <a:t>m</a:t>
            </a:r>
            <a:r>
              <a:rPr lang="en-US" altLang="ko-KR" i="1" baseline="-25000" dirty="0" smtClean="0">
                <a:solidFill>
                  <a:schemeClr val="tx2"/>
                </a:solidFill>
                <a:latin typeface="Book Antiqua" pitchFamily="18" charset="0"/>
              </a:rPr>
              <a:t>1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, </a:t>
            </a:r>
            <a:r>
              <a:rPr lang="en-US" altLang="ko-KR" i="1" dirty="0" smtClean="0">
                <a:solidFill>
                  <a:schemeClr val="tx2"/>
                </a:solidFill>
                <a:latin typeface="Symbol" pitchFamily="18" charset="2"/>
              </a:rPr>
              <a:t>m</a:t>
            </a:r>
            <a:r>
              <a:rPr lang="en-US" altLang="ko-KR" i="1" baseline="-25000" dirty="0" smtClean="0">
                <a:solidFill>
                  <a:schemeClr val="tx2"/>
                </a:solidFill>
                <a:latin typeface="Book Antiqua" pitchFamily="18" charset="0"/>
              </a:rPr>
              <a:t>2</a:t>
            </a:r>
            <a:r>
              <a:rPr lang="ko-KR" altLang="en-US" dirty="0" smtClean="0">
                <a:latin typeface="Book Antiqua" pitchFamily="18" charset="0"/>
              </a:rPr>
              <a:t>라 하면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smtClean="0">
                <a:latin typeface="Book Antiqua" pitchFamily="18" charset="0"/>
              </a:rPr>
              <a:t>밝히고자 하는 것은 </a:t>
            </a:r>
            <a:r>
              <a:rPr lang="en-US" altLang="ko-KR" i="1" dirty="0" smtClean="0">
                <a:solidFill>
                  <a:schemeClr val="tx2"/>
                </a:solidFill>
                <a:latin typeface="Symbol" pitchFamily="18" charset="2"/>
              </a:rPr>
              <a:t>m</a:t>
            </a:r>
            <a:r>
              <a:rPr lang="en-US" altLang="ko-KR" i="1" baseline="-25000" dirty="0" smtClean="0">
                <a:solidFill>
                  <a:schemeClr val="tx2"/>
                </a:solidFill>
                <a:latin typeface="Book Antiqua" pitchFamily="18" charset="0"/>
              </a:rPr>
              <a:t>1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 - </a:t>
            </a:r>
            <a:r>
              <a:rPr lang="en-US" altLang="ko-KR" i="1" dirty="0" smtClean="0">
                <a:solidFill>
                  <a:schemeClr val="tx2"/>
                </a:solidFill>
                <a:latin typeface="Symbol" pitchFamily="18" charset="2"/>
              </a:rPr>
              <a:t>m</a:t>
            </a:r>
            <a:r>
              <a:rPr lang="en-US" altLang="ko-KR" i="1" baseline="-25000" dirty="0" smtClean="0">
                <a:solidFill>
                  <a:schemeClr val="tx2"/>
                </a:solidFill>
                <a:latin typeface="Book Antiqua" pitchFamily="18" charset="0"/>
              </a:rPr>
              <a:t>2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 &gt; 0 </a:t>
            </a:r>
            <a:r>
              <a:rPr lang="ko-KR" altLang="en-US" dirty="0" smtClean="0">
                <a:latin typeface="Book Antiqua" pitchFamily="18" charset="0"/>
              </a:rPr>
              <a:t>이므로 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귀무가설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 H</a:t>
            </a:r>
            <a:r>
              <a:rPr lang="en-US" altLang="ko-KR" i="1" baseline="-25000" dirty="0" smtClean="0">
                <a:solidFill>
                  <a:schemeClr val="tx2"/>
                </a:solidFill>
                <a:latin typeface="Book Antiqua" pitchFamily="18" charset="0"/>
              </a:rPr>
              <a:t>0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 : </a:t>
            </a:r>
            <a:r>
              <a:rPr lang="en-US" altLang="ko-KR" i="1" dirty="0" smtClean="0">
                <a:solidFill>
                  <a:schemeClr val="tx2"/>
                </a:solidFill>
                <a:latin typeface="Symbol" pitchFamily="18" charset="2"/>
              </a:rPr>
              <a:t>m</a:t>
            </a:r>
            <a:r>
              <a:rPr lang="en-US" altLang="ko-KR" i="1" baseline="-25000" dirty="0" smtClean="0">
                <a:solidFill>
                  <a:schemeClr val="tx2"/>
                </a:solidFill>
                <a:latin typeface="Book Antiqua" pitchFamily="18" charset="0"/>
              </a:rPr>
              <a:t>1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 - </a:t>
            </a:r>
            <a:r>
              <a:rPr lang="en-US" altLang="ko-KR" i="1" dirty="0" smtClean="0">
                <a:solidFill>
                  <a:schemeClr val="tx2"/>
                </a:solidFill>
                <a:latin typeface="Symbol" pitchFamily="18" charset="2"/>
              </a:rPr>
              <a:t>m</a:t>
            </a:r>
            <a:r>
              <a:rPr lang="en-US" altLang="ko-KR" i="1" baseline="-25000" dirty="0" smtClean="0">
                <a:solidFill>
                  <a:schemeClr val="tx2"/>
                </a:solidFill>
                <a:latin typeface="Book Antiqua" pitchFamily="18" charset="0"/>
              </a:rPr>
              <a:t>2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  <a:ea typeface="+mn-ea"/>
              </a:rPr>
              <a:t>≤ 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0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에 대한 대립가설 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solidFill>
                  <a:schemeClr val="tx2"/>
                </a:solidFill>
                <a:latin typeface="Book Antiqua" pitchFamily="18" charset="0"/>
              </a:rPr>
              <a:t>0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 : </a:t>
            </a:r>
            <a:r>
              <a:rPr lang="en-US" altLang="ko-KR" i="1" dirty="0" smtClean="0">
                <a:solidFill>
                  <a:schemeClr val="tx2"/>
                </a:solidFill>
                <a:latin typeface="Symbol" pitchFamily="18" charset="2"/>
              </a:rPr>
              <a:t>m</a:t>
            </a:r>
            <a:r>
              <a:rPr lang="en-US" altLang="ko-KR" i="1" baseline="-25000" dirty="0" smtClean="0">
                <a:solidFill>
                  <a:schemeClr val="tx2"/>
                </a:solidFill>
                <a:latin typeface="Book Antiqua" pitchFamily="18" charset="0"/>
              </a:rPr>
              <a:t>1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 - </a:t>
            </a:r>
            <a:r>
              <a:rPr lang="en-US" altLang="ko-KR" i="1" dirty="0" smtClean="0">
                <a:solidFill>
                  <a:schemeClr val="tx2"/>
                </a:solidFill>
                <a:latin typeface="Symbol" pitchFamily="18" charset="2"/>
              </a:rPr>
              <a:t>m</a:t>
            </a:r>
            <a:r>
              <a:rPr lang="en-US" altLang="ko-KR" i="1" baseline="-25000" dirty="0" smtClean="0">
                <a:solidFill>
                  <a:schemeClr val="tx2"/>
                </a:solidFill>
                <a:latin typeface="Book Antiqua" pitchFamily="18" charset="0"/>
              </a:rPr>
              <a:t>2  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  <a:ea typeface="바탕"/>
              </a:rPr>
              <a:t>&gt;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 0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(</a:t>
            </a:r>
            <a:r>
              <a:rPr lang="ko-KR" altLang="en-US" b="1" dirty="0" smtClean="0">
                <a:solidFill>
                  <a:srgbClr val="FF66FF"/>
                </a:solidFill>
                <a:latin typeface="Book Antiqua" pitchFamily="18" charset="0"/>
              </a:rPr>
              <a:t>주장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)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을 설정한다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.</a:t>
            </a:r>
            <a:endParaRPr lang="en-US" altLang="ko-KR" dirty="0" smtClean="0">
              <a:latin typeface="Book Antiqua" pitchFamily="18" charset="0"/>
              <a:ea typeface="+mn-ea"/>
            </a:endParaRPr>
          </a:p>
          <a:p>
            <a:r>
              <a:rPr lang="ko-KR" altLang="en-US" dirty="0" smtClean="0">
                <a:latin typeface="Book Antiqua" pitchFamily="18" charset="0"/>
              </a:rPr>
              <a:t>② </a:t>
            </a:r>
            <a:r>
              <a:rPr lang="en-US" altLang="ko-KR" i="1" dirty="0" smtClean="0">
                <a:latin typeface="Book Antiqua" pitchFamily="18" charset="0"/>
              </a:rPr>
              <a:t>n = 6</a:t>
            </a:r>
            <a:r>
              <a:rPr lang="ko-KR" altLang="en-US" dirty="0" smtClean="0">
                <a:latin typeface="Book Antiqua" pitchFamily="18" charset="0"/>
              </a:rPr>
              <a:t>이므로 검정통계량과 검정통계량의 확률분포는 다음과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endParaRPr lang="en-US" altLang="ko-KR" dirty="0" smtClean="0">
              <a:latin typeface="Book Antiqua" pitchFamily="18" charset="0"/>
            </a:endParaRPr>
          </a:p>
          <a:p>
            <a:endParaRPr lang="en-US" altLang="ko-KR" dirty="0" smtClean="0">
              <a:latin typeface="Book Antiqua" pitchFamily="18" charset="0"/>
            </a:endParaRPr>
          </a:p>
          <a:p>
            <a:endParaRPr lang="en-US" altLang="ko-KR" dirty="0" smtClean="0">
              <a:latin typeface="Book Antiqua" pitchFamily="18" charset="0"/>
            </a:endParaRPr>
          </a:p>
          <a:p>
            <a:r>
              <a:rPr lang="en-US" altLang="ko-KR" dirty="0" smtClean="0">
                <a:latin typeface="Book Antiqua" pitchFamily="18" charset="0"/>
              </a:rPr>
              <a:t>③ </a:t>
            </a:r>
            <a:r>
              <a:rPr lang="ko-KR" altLang="en-US" dirty="0" smtClean="0">
                <a:latin typeface="Book Antiqua" pitchFamily="18" charset="0"/>
              </a:rPr>
              <a:t>유의수준 </a:t>
            </a:r>
            <a:r>
              <a:rPr lang="en-US" altLang="ko-KR" dirty="0" smtClean="0">
                <a:latin typeface="Book Antiqua" pitchFamily="18" charset="0"/>
              </a:rPr>
              <a:t>5%</a:t>
            </a:r>
            <a:r>
              <a:rPr lang="ko-KR" altLang="en-US" dirty="0" smtClean="0">
                <a:latin typeface="Book Antiqua" pitchFamily="18" charset="0"/>
              </a:rPr>
              <a:t>에 대한 상단측검정의 </a:t>
            </a:r>
            <a:r>
              <a:rPr lang="ko-KR" altLang="en-US" dirty="0" err="1" smtClean="0">
                <a:latin typeface="Book Antiqua" pitchFamily="18" charset="0"/>
              </a:rPr>
              <a:t>기각역은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T &gt; t</a:t>
            </a:r>
            <a:r>
              <a:rPr lang="en-US" altLang="ko-KR" i="1" baseline="-25000" dirty="0" smtClean="0">
                <a:latin typeface="Book Antiqua" pitchFamily="18" charset="0"/>
              </a:rPr>
              <a:t>0.05</a:t>
            </a:r>
            <a:r>
              <a:rPr lang="en-US" altLang="ko-KR" i="1" dirty="0" smtClean="0">
                <a:latin typeface="Book Antiqua" pitchFamily="18" charset="0"/>
              </a:rPr>
              <a:t>(5) = 2.015</a:t>
            </a:r>
            <a:r>
              <a:rPr lang="ko-KR" altLang="en-US" dirty="0" smtClean="0">
                <a:latin typeface="Book Antiqua" pitchFamily="18" charset="0"/>
              </a:rPr>
              <a:t>이다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r>
              <a:rPr lang="ko-KR" altLang="en-US" dirty="0" smtClean="0">
                <a:latin typeface="Book Antiqua" pitchFamily="18" charset="0"/>
              </a:rPr>
              <a:t>④ 혈압의 차에 대한 평균과 표준편차를 구하면 각각 다음과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endParaRPr lang="en-US" altLang="ko-KR" dirty="0" smtClean="0">
              <a:latin typeface="Book Antiqua" pitchFamily="18" charset="0"/>
            </a:endParaRPr>
          </a:p>
          <a:p>
            <a:endParaRPr lang="en-US" altLang="ko-KR" dirty="0" smtClean="0">
              <a:latin typeface="Book Antiqua" pitchFamily="18" charset="0"/>
            </a:endParaRPr>
          </a:p>
          <a:p>
            <a:endParaRPr lang="en-US" altLang="ko-KR" dirty="0" smtClean="0">
              <a:latin typeface="Book Antiqua" pitchFamily="18" charset="0"/>
            </a:endParaRPr>
          </a:p>
          <a:p>
            <a:r>
              <a:rPr lang="ko-KR" altLang="en-US" dirty="0" smtClean="0">
                <a:latin typeface="Book Antiqua" pitchFamily="18" charset="0"/>
              </a:rPr>
              <a:t>따라서 검정통계량의 </a:t>
            </a:r>
            <a:r>
              <a:rPr lang="ko-KR" altLang="en-US" dirty="0" err="1" smtClean="0">
                <a:latin typeface="Book Antiqua" pitchFamily="18" charset="0"/>
              </a:rPr>
              <a:t>관찰값은</a:t>
            </a:r>
            <a:r>
              <a:rPr lang="ko-KR" altLang="en-US" dirty="0" smtClean="0">
                <a:latin typeface="Book Antiqua" pitchFamily="18" charset="0"/>
              </a:rPr>
              <a:t> 다음과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endParaRPr lang="en-US" altLang="ko-KR" dirty="0" smtClean="0">
              <a:latin typeface="Book Antiqua" pitchFamily="18" charset="0"/>
            </a:endParaRPr>
          </a:p>
          <a:p>
            <a:endParaRPr lang="en-US" altLang="ko-KR" dirty="0" smtClean="0">
              <a:latin typeface="Book Antiqua" pitchFamily="18" charset="0"/>
            </a:endParaRPr>
          </a:p>
          <a:p>
            <a:endParaRPr lang="en-US" altLang="ko-KR" dirty="0" smtClean="0">
              <a:latin typeface="Book Antiqua" pitchFamily="18" charset="0"/>
            </a:endParaRPr>
          </a:p>
          <a:p>
            <a:r>
              <a:rPr lang="en-US" altLang="ko-KR" dirty="0" smtClean="0">
                <a:latin typeface="Book Antiqua" pitchFamily="18" charset="0"/>
              </a:rPr>
              <a:t>⑤ </a:t>
            </a:r>
            <a:r>
              <a:rPr lang="ko-KR" altLang="en-US" dirty="0" smtClean="0">
                <a:latin typeface="Book Antiqua" pitchFamily="18" charset="0"/>
              </a:rPr>
              <a:t>검정통계량의 </a:t>
            </a:r>
            <a:r>
              <a:rPr lang="ko-KR" altLang="en-US" dirty="0" err="1" smtClean="0">
                <a:latin typeface="Book Antiqua" pitchFamily="18" charset="0"/>
              </a:rPr>
              <a:t>관찰값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t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en-US" altLang="ko-KR" i="1" dirty="0" smtClean="0">
                <a:latin typeface="Book Antiqua" pitchFamily="18" charset="0"/>
              </a:rPr>
              <a:t> = 1.144</a:t>
            </a:r>
            <a:r>
              <a:rPr lang="ko-KR" altLang="en-US" dirty="0" smtClean="0">
                <a:latin typeface="Book Antiqua" pitchFamily="18" charset="0"/>
              </a:rPr>
              <a:t>는 기각역 안에 놓이지 않으므로 </a:t>
            </a:r>
            <a:r>
              <a:rPr lang="ko-KR" altLang="en-US" dirty="0" err="1" smtClean="0">
                <a:latin typeface="Book Antiqua" pitchFamily="18" charset="0"/>
              </a:rPr>
              <a:t>귀무가설을</a:t>
            </a:r>
            <a:r>
              <a:rPr lang="ko-KR" altLang="en-US" dirty="0" smtClean="0">
                <a:latin typeface="Book Antiqua" pitchFamily="18" charset="0"/>
              </a:rPr>
              <a:t> 기각하지 않는다</a:t>
            </a:r>
            <a:r>
              <a:rPr lang="en-US" altLang="ko-KR" dirty="0" smtClean="0">
                <a:latin typeface="Book Antiqua" pitchFamily="18" charset="0"/>
              </a:rPr>
              <a:t>. </a:t>
            </a:r>
            <a:r>
              <a:rPr lang="ko-KR" altLang="en-US" dirty="0" smtClean="0">
                <a:latin typeface="Book Antiqua" pitchFamily="18" charset="0"/>
              </a:rPr>
              <a:t>즉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smtClean="0">
                <a:latin typeface="Book Antiqua" pitchFamily="18" charset="0"/>
              </a:rPr>
              <a:t>신약을 복용하면 기존의 약보다 혈압이 더 떨어진다는 근거는 미약하다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endParaRPr lang="ko-KR" altLang="en-US" dirty="0">
              <a:latin typeface="Book Antiqua" pitchFamily="18" charset="0"/>
            </a:endParaRPr>
          </a:p>
        </p:txBody>
      </p:sp>
      <p:graphicFrame>
        <p:nvGraphicFramePr>
          <p:cNvPr id="21" name="Object 1"/>
          <p:cNvGraphicFramePr>
            <a:graphicFrameLocks noChangeAspect="1"/>
          </p:cNvGraphicFramePr>
          <p:nvPr/>
        </p:nvGraphicFramePr>
        <p:xfrm>
          <a:off x="3533775" y="1755775"/>
          <a:ext cx="1544638" cy="625475"/>
        </p:xfrm>
        <a:graphic>
          <a:graphicData uri="http://schemas.openxmlformats.org/presentationml/2006/ole">
            <p:oleObj spid="_x0000_s972808" name="Equation" r:id="rId4" imgW="1143000" imgH="469800" progId="Equation.DSMT4">
              <p:embed/>
            </p:oleObj>
          </a:graphicData>
        </a:graphic>
      </p:graphicFrame>
      <p:graphicFrame>
        <p:nvGraphicFramePr>
          <p:cNvPr id="972809" name="Object 9"/>
          <p:cNvGraphicFramePr>
            <a:graphicFrameLocks noChangeAspect="1"/>
          </p:cNvGraphicFramePr>
          <p:nvPr/>
        </p:nvGraphicFramePr>
        <p:xfrm>
          <a:off x="2070100" y="3074898"/>
          <a:ext cx="4549775" cy="660400"/>
        </p:xfrm>
        <a:graphic>
          <a:graphicData uri="http://schemas.openxmlformats.org/presentationml/2006/ole">
            <p:oleObj spid="_x0000_s972809" name="Equation" r:id="rId5" imgW="3365280" imgH="495000" progId="Equation.DSMT4">
              <p:embed/>
            </p:oleObj>
          </a:graphicData>
        </a:graphic>
      </p:graphicFrame>
      <p:graphicFrame>
        <p:nvGraphicFramePr>
          <p:cNvPr id="972810" name="Object 10"/>
          <p:cNvGraphicFramePr>
            <a:graphicFrameLocks noChangeAspect="1"/>
          </p:cNvGraphicFramePr>
          <p:nvPr/>
        </p:nvGraphicFramePr>
        <p:xfrm>
          <a:off x="3289300" y="4206875"/>
          <a:ext cx="2008188" cy="574675"/>
        </p:xfrm>
        <a:graphic>
          <a:graphicData uri="http://schemas.openxmlformats.org/presentationml/2006/ole">
            <p:oleObj spid="_x0000_s972810" name="Equation" r:id="rId6" imgW="1485720" imgH="431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9.1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가설검정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7</a:t>
            </a:fld>
            <a:endParaRPr lang="en-US" altLang="ko-KR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62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928662" y="571480"/>
            <a:ext cx="2357454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가설검정의 유형</a:t>
            </a:r>
            <a:endParaRPr lang="en-US" dirty="0">
              <a:solidFill>
                <a:srgbClr val="FFFF00"/>
              </a:solidFill>
              <a:latin typeface="Book Antiqua" pitchFamily="18" charset="0"/>
              <a:ea typeface="휴먼엑스포" pitchFamily="18" charset="-127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45104" y="1375510"/>
            <a:ext cx="5048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3600" b="0">
                <a:solidFill>
                  <a:srgbClr val="FF00FF"/>
                </a:solidFill>
                <a:latin typeface="Book Antiqua" pitchFamily="18" charset="0"/>
              </a:rPr>
              <a:t>▶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821367" y="1367572"/>
            <a:ext cx="7816877" cy="135732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ko-KR" altLang="en-US" sz="2400" b="1" dirty="0" err="1" smtClean="0">
                <a:solidFill>
                  <a:srgbClr val="FF0000"/>
                </a:solidFill>
                <a:latin typeface="Book Antiqua" pitchFamily="18" charset="0"/>
              </a:rPr>
              <a:t>상단측검정</a:t>
            </a:r>
            <a:r>
              <a:rPr lang="en-US" altLang="ko-KR" sz="2400" dirty="0" smtClean="0">
                <a:latin typeface="Book Antiqua" pitchFamily="18" charset="0"/>
              </a:rPr>
              <a:t>(</a:t>
            </a:r>
            <a:r>
              <a:rPr lang="en-US" sz="2400" dirty="0" smtClean="0">
                <a:latin typeface="Book Antiqua" pitchFamily="18" charset="0"/>
              </a:rPr>
              <a:t>one sided upper hypothesis</a:t>
            </a:r>
            <a:r>
              <a:rPr lang="en-US" altLang="ko-KR" sz="2400" dirty="0" smtClean="0">
                <a:latin typeface="Book Antiqua" pitchFamily="18" charset="0"/>
              </a:rPr>
              <a:t>)</a:t>
            </a:r>
            <a:r>
              <a:rPr lang="ko-KR" altLang="en-US" sz="2400" dirty="0" smtClean="0">
                <a:latin typeface="Book Antiqua" pitchFamily="18" charset="0"/>
              </a:rPr>
              <a:t>은 귀무가설 </a:t>
            </a:r>
            <a:endParaRPr lang="en-US" altLang="ko-KR" sz="2400" dirty="0" smtClean="0">
              <a:latin typeface="Book Antiqua" pitchFamily="18" charset="0"/>
            </a:endParaRPr>
          </a:p>
          <a:p>
            <a:r>
              <a:rPr lang="en-US" altLang="ko-KR" sz="2400" i="1" dirty="0" smtClean="0">
                <a:latin typeface="Book Antiqua" pitchFamily="18" charset="0"/>
              </a:rPr>
              <a:t>H</a:t>
            </a:r>
            <a:r>
              <a:rPr lang="en-US" altLang="ko-KR" sz="2400" i="1" baseline="-25000" dirty="0" smtClean="0">
                <a:latin typeface="Book Antiqua" pitchFamily="18" charset="0"/>
              </a:rPr>
              <a:t>0</a:t>
            </a:r>
            <a:r>
              <a:rPr lang="en-US" altLang="ko-KR" sz="2400" i="1" dirty="0" smtClean="0">
                <a:latin typeface="Book Antiqua" pitchFamily="18" charset="0"/>
              </a:rPr>
              <a:t> </a:t>
            </a:r>
            <a:r>
              <a:rPr lang="en-US" altLang="ko-KR" sz="2400" dirty="0" smtClean="0">
                <a:latin typeface="Book Antiqua" pitchFamily="18" charset="0"/>
              </a:rPr>
              <a:t>:</a:t>
            </a:r>
            <a:r>
              <a:rPr lang="en-US" altLang="ko-KR" sz="2400" i="1" dirty="0" smtClean="0">
                <a:latin typeface="Book Antiqua" pitchFamily="18" charset="0"/>
              </a:rPr>
              <a:t> </a:t>
            </a:r>
            <a:r>
              <a:rPr lang="en-US" altLang="ko-KR" sz="2400" i="1" dirty="0" smtClean="0">
                <a:latin typeface="Symbol" pitchFamily="18" charset="2"/>
              </a:rPr>
              <a:t>q</a:t>
            </a:r>
            <a:r>
              <a:rPr lang="en-US" altLang="ko-KR" sz="2400" i="1" dirty="0" smtClean="0">
                <a:latin typeface="Book Antiqua" pitchFamily="18" charset="0"/>
              </a:rPr>
              <a:t>  </a:t>
            </a:r>
            <a:r>
              <a:rPr lang="ko-KR" altLang="en-US" sz="2400" dirty="0" smtClean="0">
                <a:latin typeface="Book Antiqua" pitchFamily="18" charset="0"/>
                <a:ea typeface="바탕"/>
              </a:rPr>
              <a:t>≤</a:t>
            </a:r>
            <a:r>
              <a:rPr lang="en-US" altLang="ko-KR" sz="2400" i="1" dirty="0" smtClean="0">
                <a:latin typeface="Book Antiqua" pitchFamily="18" charset="0"/>
              </a:rPr>
              <a:t> </a:t>
            </a:r>
            <a:r>
              <a:rPr lang="en-US" altLang="ko-KR" sz="2400" i="1" dirty="0" smtClean="0">
                <a:latin typeface="Symbol" pitchFamily="18" charset="2"/>
              </a:rPr>
              <a:t>q</a:t>
            </a:r>
            <a:r>
              <a:rPr lang="en-US" altLang="ko-KR" sz="2400" i="1" baseline="-25000" dirty="0" smtClean="0">
                <a:latin typeface="Book Antiqua" pitchFamily="18" charset="0"/>
              </a:rPr>
              <a:t>0</a:t>
            </a:r>
            <a:r>
              <a:rPr lang="ko-KR" altLang="en-US" sz="2400" dirty="0" smtClean="0">
                <a:latin typeface="Book Antiqua" pitchFamily="18" charset="0"/>
              </a:rPr>
              <a:t>에 대하여 대립가설 </a:t>
            </a:r>
            <a:r>
              <a:rPr lang="en-US" altLang="ko-KR" sz="2400" i="1" dirty="0" smtClean="0">
                <a:latin typeface="Book Antiqua" pitchFamily="18" charset="0"/>
              </a:rPr>
              <a:t>H</a:t>
            </a:r>
            <a:r>
              <a:rPr lang="en-US" altLang="ko-KR" sz="2400" i="1" baseline="-25000" dirty="0" smtClean="0">
                <a:latin typeface="Book Antiqua" pitchFamily="18" charset="0"/>
              </a:rPr>
              <a:t>1</a:t>
            </a:r>
            <a:r>
              <a:rPr lang="en-US" altLang="ko-KR" sz="2400" i="1" dirty="0" smtClean="0">
                <a:latin typeface="Book Antiqua" pitchFamily="18" charset="0"/>
              </a:rPr>
              <a:t> </a:t>
            </a:r>
            <a:r>
              <a:rPr lang="en-US" altLang="ko-KR" sz="2400" dirty="0" smtClean="0">
                <a:latin typeface="Book Antiqua" pitchFamily="18" charset="0"/>
              </a:rPr>
              <a:t>: </a:t>
            </a:r>
            <a:r>
              <a:rPr lang="en-US" altLang="ko-KR" sz="2400" i="1" dirty="0" smtClean="0">
                <a:latin typeface="Symbol" pitchFamily="18" charset="2"/>
              </a:rPr>
              <a:t>q</a:t>
            </a:r>
            <a:r>
              <a:rPr lang="en-US" altLang="ko-KR" sz="2400" i="1" dirty="0" smtClean="0">
                <a:latin typeface="Book Antiqua" pitchFamily="18" charset="0"/>
              </a:rPr>
              <a:t> </a:t>
            </a:r>
            <a:r>
              <a:rPr lang="en-US" altLang="ko-KR" sz="2400" i="1" dirty="0" smtClean="0">
                <a:latin typeface="Book Antiqua" pitchFamily="18" charset="0"/>
                <a:ea typeface="바탕"/>
              </a:rPr>
              <a:t> </a:t>
            </a:r>
            <a:r>
              <a:rPr lang="en-US" altLang="ko-KR" sz="2400" dirty="0" smtClean="0">
                <a:latin typeface="Book Antiqua" pitchFamily="18" charset="0"/>
                <a:ea typeface="바탕"/>
              </a:rPr>
              <a:t>&gt;</a:t>
            </a:r>
            <a:r>
              <a:rPr lang="en-US" altLang="ko-KR" sz="2400" i="1" dirty="0" smtClean="0">
                <a:latin typeface="Book Antiqua" pitchFamily="18" charset="0"/>
              </a:rPr>
              <a:t> </a:t>
            </a:r>
            <a:r>
              <a:rPr lang="en-US" altLang="ko-KR" sz="2400" i="1" dirty="0" smtClean="0">
                <a:latin typeface="Symbol" pitchFamily="18" charset="2"/>
              </a:rPr>
              <a:t>q</a:t>
            </a:r>
            <a:r>
              <a:rPr lang="en-US" altLang="ko-KR" sz="2400" i="1" baseline="-25000" dirty="0" smtClean="0">
                <a:latin typeface="Book Antiqua" pitchFamily="18" charset="0"/>
              </a:rPr>
              <a:t>0</a:t>
            </a:r>
            <a:r>
              <a:rPr lang="ko-KR" altLang="en-US" sz="2400" dirty="0" smtClean="0">
                <a:latin typeface="Book Antiqua" pitchFamily="18" charset="0"/>
              </a:rPr>
              <a:t>으로 구성되는 </a:t>
            </a:r>
            <a:endParaRPr lang="en-US" altLang="ko-KR" sz="2400" dirty="0" smtClean="0">
              <a:latin typeface="Book Antiqua" pitchFamily="18" charset="0"/>
            </a:endParaRPr>
          </a:p>
          <a:p>
            <a:r>
              <a:rPr lang="ko-KR" altLang="en-US" sz="2400" dirty="0" smtClean="0">
                <a:latin typeface="Book Antiqua" pitchFamily="18" charset="0"/>
              </a:rPr>
              <a:t>검정 방법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0034" y="3143248"/>
            <a:ext cx="80010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Book Antiqua" pitchFamily="18" charset="0"/>
              </a:rPr>
              <a:t>[Note]</a:t>
            </a:r>
            <a:endParaRPr lang="en-US" altLang="ko-KR" dirty="0" smtClean="0">
              <a:latin typeface="Book Antiqua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ko-KR" altLang="en-US" dirty="0" smtClean="0">
                <a:latin typeface="Book Antiqua" pitchFamily="18" charset="0"/>
              </a:rPr>
              <a:t> 유의수준을 </a:t>
            </a:r>
            <a:r>
              <a:rPr lang="en-US" altLang="ko-KR" i="1" dirty="0" smtClean="0">
                <a:latin typeface="Symbol" pitchFamily="18" charset="2"/>
              </a:rPr>
              <a:t>a</a:t>
            </a:r>
            <a:r>
              <a:rPr lang="ko-KR" altLang="en-US" dirty="0" smtClean="0">
                <a:latin typeface="Book Antiqua" pitchFamily="18" charset="0"/>
              </a:rPr>
              <a:t>라 하면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smtClean="0">
                <a:latin typeface="Book Antiqua" pitchFamily="18" charset="0"/>
              </a:rPr>
              <a:t>위쪽 꼬리확률이 </a:t>
            </a:r>
            <a:r>
              <a:rPr lang="en-US" altLang="ko-KR" i="1" dirty="0" smtClean="0">
                <a:latin typeface="Symbol" pitchFamily="18" charset="2"/>
              </a:rPr>
              <a:t>a</a:t>
            </a:r>
            <a:r>
              <a:rPr lang="ko-KR" altLang="en-US" dirty="0" smtClean="0">
                <a:latin typeface="Book Antiqua" pitchFamily="18" charset="0"/>
              </a:rPr>
              <a:t>가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되는 </a:t>
            </a:r>
            <a:r>
              <a:rPr lang="ko-KR" altLang="en-US" dirty="0" err="1" smtClean="0">
                <a:latin typeface="Book Antiqua" pitchFamily="18" charset="0"/>
              </a:rPr>
              <a:t>임계값에</a:t>
            </a:r>
            <a:r>
              <a:rPr lang="ko-KR" altLang="en-US" dirty="0" smtClean="0">
                <a:latin typeface="Book Antiqua" pitchFamily="18" charset="0"/>
              </a:rPr>
              <a:t>  의해 두 영역으로 분리된다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pPr>
              <a:buFont typeface="Wingdings" pitchFamily="2" charset="2"/>
              <a:buChar char="l"/>
            </a:pPr>
            <a:endParaRPr lang="ko-KR" altLang="en-US" dirty="0" smtClean="0">
              <a:latin typeface="Book Antiqua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ko-KR" altLang="en-US" dirty="0" smtClean="0">
                <a:latin typeface="Book Antiqua" pitchFamily="18" charset="0"/>
              </a:rPr>
              <a:t> 위쪽 꼬리부분은 </a:t>
            </a:r>
            <a:r>
              <a:rPr lang="ko-KR" altLang="en-US" dirty="0" err="1" smtClean="0">
                <a:latin typeface="Book Antiqua" pitchFamily="18" charset="0"/>
              </a:rPr>
              <a:t>귀무가설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을 기각시키는 기각역이고 아래쪽부분은 </a:t>
            </a:r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을 기각시키지 못하는 채택역이다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pPr>
              <a:buFont typeface="Wingdings" pitchFamily="2" charset="2"/>
              <a:buChar char="l"/>
            </a:pPr>
            <a:endParaRPr lang="en-US" altLang="ko-KR" dirty="0" smtClean="0">
              <a:latin typeface="Book Antiqua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ko-KR" altLang="en-US" dirty="0" smtClean="0">
                <a:latin typeface="Book Antiqua" pitchFamily="18" charset="0"/>
              </a:rPr>
              <a:t> 검정통계량의 </a:t>
            </a:r>
            <a:r>
              <a:rPr lang="ko-KR" altLang="en-US" dirty="0" err="1" smtClean="0">
                <a:latin typeface="Book Antiqua" pitchFamily="18" charset="0"/>
              </a:rPr>
              <a:t>관찰값</a:t>
            </a:r>
            <a:r>
              <a:rPr lang="ko-KR" altLang="en-US" dirty="0" smtClean="0">
                <a:latin typeface="Book Antiqua" pitchFamily="18" charset="0"/>
              </a:rPr>
              <a:t>     가 </a:t>
            </a:r>
            <a:r>
              <a:rPr lang="ko-KR" altLang="en-US" dirty="0" err="1" smtClean="0">
                <a:latin typeface="Book Antiqua" pitchFamily="18" charset="0"/>
              </a:rPr>
              <a:t>기각역</a:t>
            </a:r>
            <a:r>
              <a:rPr lang="ko-KR" altLang="en-US" dirty="0" smtClean="0">
                <a:latin typeface="Book Antiqua" pitchFamily="18" charset="0"/>
              </a:rPr>
              <a:t> 안에 놓이면 </a:t>
            </a:r>
            <a:r>
              <a:rPr lang="ko-KR" altLang="en-US" dirty="0" err="1" smtClean="0">
                <a:latin typeface="Book Antiqua" pitchFamily="18" charset="0"/>
              </a:rPr>
              <a:t>귀무가설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을 기각시키고 채택역 안에 놓이면 </a:t>
            </a:r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을 기각시키지 않는다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>
              <a:latin typeface="Book Antiqua" pitchFamily="18" charset="0"/>
            </a:endParaRPr>
          </a:p>
        </p:txBody>
      </p:sp>
      <p:graphicFrame>
        <p:nvGraphicFramePr>
          <p:cNvPr id="882693" name="Object 5"/>
          <p:cNvGraphicFramePr>
            <a:graphicFrameLocks noChangeAspect="1"/>
          </p:cNvGraphicFramePr>
          <p:nvPr/>
        </p:nvGraphicFramePr>
        <p:xfrm>
          <a:off x="3024927" y="5082348"/>
          <a:ext cx="200025" cy="303212"/>
        </p:xfrm>
        <a:graphic>
          <a:graphicData uri="http://schemas.openxmlformats.org/presentationml/2006/ole">
            <p:oleObj spid="_x0000_s882693" name="Equation" r:id="rId4" imgW="139680" imgH="215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9.3 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모비율의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 검정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70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26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직사각형 11"/>
          <p:cNvSpPr/>
          <p:nvPr/>
        </p:nvSpPr>
        <p:spPr>
          <a:xfrm>
            <a:off x="933802" y="540658"/>
            <a:ext cx="2271776" cy="40011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ko-KR" sz="2000" b="1" dirty="0" smtClean="0">
                <a:solidFill>
                  <a:srgbClr val="00FF00"/>
                </a:solidFill>
                <a:latin typeface="Book Antiqua" pitchFamily="18" charset="0"/>
              </a:rPr>
              <a:t>9.3  </a:t>
            </a:r>
            <a:r>
              <a:rPr lang="ko-KR" altLang="en-US" sz="2000" b="1" dirty="0" err="1" smtClean="0">
                <a:solidFill>
                  <a:srgbClr val="00FF00"/>
                </a:solidFill>
                <a:latin typeface="Book Antiqua" pitchFamily="18" charset="0"/>
              </a:rPr>
              <a:t>모비율의</a:t>
            </a:r>
            <a:r>
              <a:rPr lang="en-US" altLang="ko-KR" sz="2000" b="1" dirty="0" smtClean="0">
                <a:solidFill>
                  <a:srgbClr val="00FF00"/>
                </a:solidFill>
                <a:latin typeface="Book Antiqua" pitchFamily="18" charset="0"/>
              </a:rPr>
              <a:t> </a:t>
            </a:r>
            <a:r>
              <a:rPr lang="ko-KR" altLang="en-US" sz="2000" b="1" dirty="0" smtClean="0">
                <a:solidFill>
                  <a:srgbClr val="00FF00"/>
                </a:solidFill>
                <a:latin typeface="Book Antiqua" pitchFamily="18" charset="0"/>
              </a:rPr>
              <a:t>검정</a:t>
            </a:r>
            <a:endParaRPr lang="ko-KR" altLang="en-US" sz="2000" b="1" dirty="0">
              <a:solidFill>
                <a:srgbClr val="00FF00"/>
              </a:solidFill>
              <a:latin typeface="Book Antiqua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0034" y="2071678"/>
            <a:ext cx="83582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Book Antiqua" pitchFamily="18" charset="0"/>
              </a:rPr>
              <a:t>모비율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p</a:t>
            </a:r>
            <a:r>
              <a:rPr lang="ko-KR" altLang="en-US" dirty="0" smtClean="0">
                <a:latin typeface="Book Antiqua" pitchFamily="18" charset="0"/>
              </a:rPr>
              <a:t>에 대한 가설을 검정하기 위하여 표본비율    을 이용한다</a:t>
            </a:r>
            <a:r>
              <a:rPr lang="en-US" altLang="ko-KR" dirty="0" smtClean="0">
                <a:latin typeface="Book Antiqua" pitchFamily="18" charset="0"/>
              </a:rPr>
              <a:t>. </a:t>
            </a:r>
            <a:r>
              <a:rPr lang="ko-KR" altLang="en-US" dirty="0" smtClean="0">
                <a:latin typeface="Book Antiqua" pitchFamily="18" charset="0"/>
              </a:rPr>
              <a:t>이때 표본비율은 다음과 같은 정규분포에 근사적으로 따른다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endParaRPr lang="en-US" altLang="ko-KR" dirty="0" smtClean="0">
              <a:latin typeface="Book Antiqua" pitchFamily="18" charset="0"/>
            </a:endParaRPr>
          </a:p>
          <a:p>
            <a:endParaRPr lang="en-US" altLang="ko-KR" dirty="0" smtClean="0">
              <a:latin typeface="Book Antiqua" pitchFamily="18" charset="0"/>
            </a:endParaRPr>
          </a:p>
          <a:p>
            <a:endParaRPr lang="en-US" altLang="ko-KR" dirty="0" smtClean="0">
              <a:latin typeface="Book Antiqua" pitchFamily="18" charset="0"/>
            </a:endParaRPr>
          </a:p>
          <a:p>
            <a:r>
              <a:rPr lang="ko-KR" altLang="en-US" dirty="0" smtClean="0">
                <a:latin typeface="Book Antiqua" pitchFamily="18" charset="0"/>
              </a:rPr>
              <a:t>그리고 </a:t>
            </a:r>
            <a:r>
              <a:rPr lang="ko-KR" altLang="en-US" dirty="0" err="1" smtClean="0">
                <a:latin typeface="Book Antiqua" pitchFamily="18" charset="0"/>
              </a:rPr>
              <a:t>모비율에</a:t>
            </a:r>
            <a:r>
              <a:rPr lang="ko-KR" altLang="en-US" dirty="0" smtClean="0">
                <a:latin typeface="Book Antiqua" pitchFamily="18" charset="0"/>
              </a:rPr>
              <a:t> 대한 추론으로 다음과 같은 세 가지 유형의 </a:t>
            </a:r>
            <a:r>
              <a:rPr lang="ko-KR" altLang="en-US" dirty="0" err="1" smtClean="0">
                <a:latin typeface="Book Antiqua" pitchFamily="18" charset="0"/>
              </a:rPr>
              <a:t>귀무가설과</a:t>
            </a:r>
            <a:r>
              <a:rPr lang="ko-KR" altLang="en-US" dirty="0" smtClean="0">
                <a:latin typeface="Book Antiqua" pitchFamily="18" charset="0"/>
              </a:rPr>
              <a:t> 대립가설을 생각할 수 있다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endParaRPr lang="en-US" altLang="ko-KR" dirty="0" smtClean="0">
              <a:latin typeface="Book Antiqua" pitchFamily="18" charset="0"/>
            </a:endParaRPr>
          </a:p>
          <a:p>
            <a:endParaRPr lang="en-US" altLang="ko-KR" dirty="0" smtClean="0">
              <a:latin typeface="Book Antiqua" pitchFamily="18" charset="0"/>
            </a:endParaRPr>
          </a:p>
          <a:p>
            <a:endParaRPr lang="en-US" altLang="ko-KR" dirty="0" smtClean="0">
              <a:latin typeface="Book Antiqua" pitchFamily="18" charset="0"/>
            </a:endParaRPr>
          </a:p>
          <a:p>
            <a:r>
              <a:rPr lang="ko-KR" altLang="en-US" dirty="0" smtClean="0">
                <a:latin typeface="Book Antiqua" pitchFamily="18" charset="0"/>
              </a:rPr>
              <a:t>이때 진위여부를 명확히 밝히기 전까지 </a:t>
            </a:r>
            <a:r>
              <a:rPr lang="ko-KR" altLang="en-US" dirty="0" err="1" smtClean="0">
                <a:latin typeface="Book Antiqua" pitchFamily="18" charset="0"/>
              </a:rPr>
              <a:t>귀무가설에</a:t>
            </a:r>
            <a:r>
              <a:rPr lang="ko-KR" altLang="en-US" dirty="0" smtClean="0">
                <a:latin typeface="Book Antiqua" pitchFamily="18" charset="0"/>
              </a:rPr>
              <a:t> 대한 주장을 정당한 것으로 간주하므로 표본비율에 대해 다음 확률분포를 얻는다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</p:txBody>
      </p:sp>
      <p:graphicFrame>
        <p:nvGraphicFramePr>
          <p:cNvPr id="16" name="Object 5"/>
          <p:cNvGraphicFramePr>
            <a:graphicFrameLocks noChangeAspect="1"/>
          </p:cNvGraphicFramePr>
          <p:nvPr/>
        </p:nvGraphicFramePr>
        <p:xfrm>
          <a:off x="2189163" y="4057570"/>
          <a:ext cx="4070350" cy="677862"/>
        </p:xfrm>
        <a:graphic>
          <a:graphicData uri="http://schemas.openxmlformats.org/presentationml/2006/ole">
            <p:oleObj spid="_x0000_s958466" name="Equation" r:id="rId4" imgW="2844720" imgH="482400" progId="Equation.DSMT4">
              <p:embed/>
            </p:oleObj>
          </a:graphicData>
        </a:graphic>
      </p:graphicFrame>
      <p:graphicFrame>
        <p:nvGraphicFramePr>
          <p:cNvPr id="535562" name="Object 10"/>
          <p:cNvGraphicFramePr>
            <a:graphicFrameLocks noChangeAspect="1"/>
          </p:cNvGraphicFramePr>
          <p:nvPr/>
        </p:nvGraphicFramePr>
        <p:xfrm>
          <a:off x="5704734" y="2071678"/>
          <a:ext cx="182562" cy="303213"/>
        </p:xfrm>
        <a:graphic>
          <a:graphicData uri="http://schemas.openxmlformats.org/presentationml/2006/ole">
            <p:oleObj spid="_x0000_s958468" name="Equation" r:id="rId5" imgW="126720" imgH="215640" progId="Equation.DSMT4">
              <p:embed/>
            </p:oleObj>
          </a:graphicData>
        </a:graphic>
      </p:graphicFrame>
      <p:graphicFrame>
        <p:nvGraphicFramePr>
          <p:cNvPr id="24" name="Object 11"/>
          <p:cNvGraphicFramePr>
            <a:graphicFrameLocks noChangeAspect="1"/>
          </p:cNvGraphicFramePr>
          <p:nvPr/>
        </p:nvGraphicFramePr>
        <p:xfrm>
          <a:off x="4429124" y="5429264"/>
          <a:ext cx="2195512" cy="647700"/>
        </p:xfrm>
        <a:graphic>
          <a:graphicData uri="http://schemas.openxmlformats.org/presentationml/2006/ole">
            <p:oleObj spid="_x0000_s958469" name="Equation" r:id="rId6" imgW="1523880" imgH="457200" progId="Equation.DSMT4">
              <p:embed/>
            </p:oleObj>
          </a:graphicData>
        </a:graphic>
      </p:graphicFrame>
      <p:sp>
        <p:nvSpPr>
          <p:cNvPr id="15" name="모서리가 둥근 직사각형 14"/>
          <p:cNvSpPr/>
          <p:nvPr/>
        </p:nvSpPr>
        <p:spPr>
          <a:xfrm>
            <a:off x="928662" y="1357298"/>
            <a:ext cx="2571768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단일 </a:t>
            </a:r>
            <a:r>
              <a:rPr lang="ko-KR" altLang="en-US" b="1" dirty="0" err="1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모비율의</a:t>
            </a:r>
            <a:r>
              <a:rPr lang="ko-KR" altLang="en-US" b="1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 검정</a:t>
            </a:r>
            <a:endParaRPr lang="en-US" dirty="0">
              <a:solidFill>
                <a:srgbClr val="FFFF00"/>
              </a:solidFill>
              <a:latin typeface="Book Antiqua" pitchFamily="18" charset="0"/>
              <a:ea typeface="휴먼엑스포" pitchFamily="18" charset="-127"/>
            </a:endParaRPr>
          </a:p>
        </p:txBody>
      </p:sp>
      <p:graphicFrame>
        <p:nvGraphicFramePr>
          <p:cNvPr id="958470" name="Object 6"/>
          <p:cNvGraphicFramePr>
            <a:graphicFrameLocks noChangeAspect="1"/>
          </p:cNvGraphicFramePr>
          <p:nvPr/>
        </p:nvGraphicFramePr>
        <p:xfrm>
          <a:off x="3929058" y="2720795"/>
          <a:ext cx="1290637" cy="606425"/>
        </p:xfrm>
        <a:graphic>
          <a:graphicData uri="http://schemas.openxmlformats.org/presentationml/2006/ole">
            <p:oleObj spid="_x0000_s958470" name="Equation" r:id="rId7" imgW="901440" imgH="431640" progId="Equation.DSMT4">
              <p:embed/>
            </p:oleObj>
          </a:graphicData>
        </a:graphic>
      </p:graphicFrame>
      <p:graphicFrame>
        <p:nvGraphicFramePr>
          <p:cNvPr id="958472" name="Object 8"/>
          <p:cNvGraphicFramePr>
            <a:graphicFrameLocks noChangeAspect="1"/>
          </p:cNvGraphicFramePr>
          <p:nvPr/>
        </p:nvGraphicFramePr>
        <p:xfrm>
          <a:off x="2071670" y="5469866"/>
          <a:ext cx="1527175" cy="606425"/>
        </p:xfrm>
        <a:graphic>
          <a:graphicData uri="http://schemas.openxmlformats.org/presentationml/2006/ole">
            <p:oleObj spid="_x0000_s958472" name="Equation" r:id="rId8" imgW="1066680" imgH="431640" progId="Equation.DSMT4">
              <p:embed/>
            </p:oleObj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714744" y="5529176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또는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9.3 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모비율의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 검정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1DFB-E6F2-423D-AB90-E7837C4E452D}" type="slidenum">
              <a:rPr lang="ko-KR" altLang="en-US" sz="1600" smtClean="0">
                <a:solidFill>
                  <a:schemeClr val="tx1"/>
                </a:solidFill>
                <a:latin typeface="Book Antiqua" pitchFamily="18" charset="0"/>
              </a:rPr>
              <a:pPr/>
              <a:t>71</a:t>
            </a:fld>
            <a:endParaRPr lang="ko-KR" altLang="en-US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44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642910" y="2428868"/>
          <a:ext cx="778674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198"/>
                <a:gridCol w="1500198"/>
                <a:gridCol w="1571636"/>
                <a:gridCol w="1428760"/>
                <a:gridCol w="1785950"/>
              </a:tblGrid>
              <a:tr h="29940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가설과 </a:t>
                      </a:r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기각역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1600" dirty="0" smtClean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검정유형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귀무가설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 </a:t>
                      </a:r>
                      <a:r>
                        <a:rPr lang="en-US" altLang="ko-KR" i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H</a:t>
                      </a:r>
                      <a:r>
                        <a:rPr lang="en-US" altLang="ko-KR" i="1" baseline="-2500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대립가설 </a:t>
                      </a:r>
                      <a:r>
                        <a:rPr lang="en-US" altLang="ko-KR" i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H</a:t>
                      </a:r>
                      <a:r>
                        <a:rPr lang="en-US" altLang="ko-KR" i="1" baseline="-2500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i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H</a:t>
                      </a:r>
                      <a:r>
                        <a:rPr lang="en-US" altLang="ko-KR" i="1" baseline="-2500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0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의 </a:t>
                      </a:r>
                      <a:endParaRPr lang="en-US" altLang="ko-KR" dirty="0" smtClean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기각역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p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- 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값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994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Book Antiqua" pitchFamily="18" charset="0"/>
                        </a:rPr>
                        <a:t>양측검정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baseline="0" dirty="0" smtClean="0">
                          <a:latin typeface="Book Antiqua" pitchFamily="18" charset="0"/>
                        </a:rPr>
                        <a:t>p</a:t>
                      </a:r>
                      <a:r>
                        <a:rPr lang="en-US" altLang="ko-KR" i="1" dirty="0" smtClean="0">
                          <a:latin typeface="Symbol" pitchFamily="18" charset="2"/>
                        </a:rPr>
                        <a:t> </a:t>
                      </a:r>
                      <a:r>
                        <a:rPr lang="en-US" altLang="ko-KR" i="1" dirty="0" smtClean="0">
                          <a:latin typeface="Book Antiqua" pitchFamily="18" charset="0"/>
                          <a:ea typeface="바탕"/>
                        </a:rPr>
                        <a:t>=</a:t>
                      </a:r>
                      <a:r>
                        <a:rPr lang="en-US" altLang="ko-KR" i="1" dirty="0" smtClean="0">
                          <a:latin typeface="Book Antiqua" pitchFamily="18" charset="0"/>
                        </a:rPr>
                        <a:t> p</a:t>
                      </a:r>
                      <a:r>
                        <a:rPr lang="en-US" altLang="ko-KR" i="1" baseline="-25000" dirty="0" smtClean="0">
                          <a:latin typeface="Book Antiqua" pitchFamily="18" charset="0"/>
                        </a:rPr>
                        <a:t>0</a:t>
                      </a:r>
                      <a:endParaRPr lang="ko-KR" altLang="en-US" i="1" baseline="-25000" dirty="0">
                        <a:latin typeface="Book Antiqu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i="1" baseline="0" dirty="0" smtClean="0">
                          <a:latin typeface="Book Antiqua" pitchFamily="18" charset="0"/>
                        </a:rPr>
                        <a:t>p </a:t>
                      </a:r>
                      <a:r>
                        <a:rPr lang="en-US" altLang="ko-KR" dirty="0" smtClean="0">
                          <a:latin typeface="Book Antiqua" pitchFamily="18" charset="0"/>
                          <a:ea typeface="바탕"/>
                        </a:rPr>
                        <a:t>≠</a:t>
                      </a:r>
                      <a:r>
                        <a:rPr lang="en-US" altLang="ko-KR" i="1" dirty="0" smtClean="0">
                          <a:latin typeface="Book Antiqua" pitchFamily="18" charset="0"/>
                        </a:rPr>
                        <a:t> p</a:t>
                      </a:r>
                      <a:r>
                        <a:rPr lang="en-US" altLang="ko-KR" i="1" baseline="-25000" dirty="0" smtClean="0">
                          <a:latin typeface="Book Antiqua" pitchFamily="18" charset="0"/>
                        </a:rPr>
                        <a:t>0</a:t>
                      </a:r>
                      <a:endParaRPr lang="ko-KR" altLang="en-US" i="1" baseline="-25000" dirty="0" smtClean="0">
                        <a:latin typeface="Book Antiqu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i="1" dirty="0" smtClean="0">
                          <a:latin typeface="Book Antiqua" pitchFamily="18" charset="0"/>
                        </a:rPr>
                        <a:t>|Z| &gt; </a:t>
                      </a:r>
                      <a:r>
                        <a:rPr lang="en-US" altLang="ko-KR" i="1" dirty="0" err="1" smtClean="0">
                          <a:latin typeface="Book Antiqua" pitchFamily="18" charset="0"/>
                        </a:rPr>
                        <a:t>z</a:t>
                      </a:r>
                      <a:r>
                        <a:rPr lang="en-US" altLang="ko-KR" i="1" baseline="-25000" dirty="0" err="1" smtClean="0">
                          <a:latin typeface="Symbol" pitchFamily="18" charset="2"/>
                        </a:rPr>
                        <a:t>a</a:t>
                      </a:r>
                      <a:r>
                        <a:rPr lang="en-US" altLang="ko-KR" i="1" baseline="-25000" dirty="0" smtClean="0">
                          <a:latin typeface="Book Antiqua" pitchFamily="18" charset="0"/>
                        </a:rPr>
                        <a:t>/2</a:t>
                      </a:r>
                      <a:endParaRPr lang="ko-KR" altLang="en-US" i="1" baseline="-25000" dirty="0" smtClean="0">
                        <a:latin typeface="Book Antiqua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i="1" baseline="0" dirty="0" smtClean="0">
                          <a:latin typeface="Book Antiqua" pitchFamily="18" charset="0"/>
                        </a:rPr>
                        <a:t>P(</a:t>
                      </a:r>
                      <a:r>
                        <a:rPr lang="en-US" altLang="ko-KR" i="1" dirty="0" smtClean="0">
                          <a:latin typeface="Book Antiqua" pitchFamily="18" charset="0"/>
                        </a:rPr>
                        <a:t>|Z| &gt; z</a:t>
                      </a:r>
                      <a:r>
                        <a:rPr lang="en-US" altLang="ko-KR" i="1" baseline="-25000" dirty="0" smtClean="0">
                          <a:latin typeface="Book Antiqua" pitchFamily="18" charset="0"/>
                        </a:rPr>
                        <a:t>0</a:t>
                      </a:r>
                      <a:r>
                        <a:rPr lang="en-US" altLang="ko-KR" i="1" baseline="0" dirty="0" smtClean="0">
                          <a:latin typeface="Book Antiqua" pitchFamily="18" charset="0"/>
                        </a:rPr>
                        <a:t>)</a:t>
                      </a:r>
                      <a:endParaRPr lang="ko-KR" altLang="en-US" i="1" baseline="0" dirty="0" smtClean="0"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94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Book Antiqua" pitchFamily="18" charset="0"/>
                        </a:rPr>
                        <a:t>하단측검정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i="1" baseline="-25000" dirty="0" smtClean="0">
                          <a:latin typeface="Book Antiqua" pitchFamily="18" charset="0"/>
                        </a:rPr>
                        <a:t> </a:t>
                      </a:r>
                      <a:r>
                        <a:rPr lang="en-US" altLang="ko-KR" i="1" baseline="0" dirty="0" smtClean="0">
                          <a:latin typeface="Book Antiqua" pitchFamily="18" charset="0"/>
                        </a:rPr>
                        <a:t>p</a:t>
                      </a:r>
                      <a:r>
                        <a:rPr lang="en-US" altLang="ko-KR" i="1" dirty="0" smtClean="0">
                          <a:latin typeface="Symbol" pitchFamily="18" charset="2"/>
                        </a:rPr>
                        <a:t> </a:t>
                      </a:r>
                      <a:r>
                        <a:rPr lang="ko-KR" altLang="en-US" dirty="0" smtClean="0">
                          <a:latin typeface="Book Antiqua" pitchFamily="18" charset="0"/>
                          <a:ea typeface="바탕"/>
                        </a:rPr>
                        <a:t>≥</a:t>
                      </a:r>
                      <a:r>
                        <a:rPr lang="en-US" altLang="ko-KR" i="1" dirty="0" smtClean="0">
                          <a:latin typeface="Book Antiqua" pitchFamily="18" charset="0"/>
                        </a:rPr>
                        <a:t> p</a:t>
                      </a:r>
                      <a:r>
                        <a:rPr lang="en-US" altLang="ko-KR" i="1" baseline="-25000" dirty="0" smtClean="0">
                          <a:latin typeface="Book Antiqua" pitchFamily="18" charset="0"/>
                        </a:rPr>
                        <a:t>0</a:t>
                      </a:r>
                      <a:endParaRPr lang="ko-KR" altLang="en-US" i="1" baseline="-25000" dirty="0" smtClean="0">
                        <a:latin typeface="Book Antiqu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i="1" baseline="0" dirty="0" smtClean="0">
                          <a:latin typeface="Book Antiqua" pitchFamily="18" charset="0"/>
                        </a:rPr>
                        <a:t>p</a:t>
                      </a:r>
                      <a:r>
                        <a:rPr lang="en-US" altLang="ko-KR" i="1" dirty="0" smtClean="0">
                          <a:latin typeface="Symbol" pitchFamily="18" charset="2"/>
                        </a:rPr>
                        <a:t> </a:t>
                      </a:r>
                      <a:r>
                        <a:rPr lang="en-US" altLang="ko-KR" dirty="0" smtClean="0">
                          <a:latin typeface="Book Antiqua" pitchFamily="18" charset="0"/>
                          <a:ea typeface="바탕"/>
                        </a:rPr>
                        <a:t>&lt;</a:t>
                      </a:r>
                      <a:r>
                        <a:rPr lang="en-US" altLang="ko-KR" i="1" dirty="0" smtClean="0">
                          <a:latin typeface="Book Antiqua" pitchFamily="18" charset="0"/>
                        </a:rPr>
                        <a:t> p</a:t>
                      </a:r>
                      <a:r>
                        <a:rPr lang="en-US" altLang="ko-KR" i="1" baseline="-25000" dirty="0" smtClean="0">
                          <a:latin typeface="Book Antiqua" pitchFamily="18" charset="0"/>
                        </a:rPr>
                        <a:t>0</a:t>
                      </a:r>
                      <a:endParaRPr lang="ko-KR" altLang="en-US" i="1" baseline="-25000" dirty="0" smtClean="0">
                        <a:latin typeface="Book Antiqu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i="1" dirty="0" smtClean="0">
                          <a:latin typeface="Book Antiqua" pitchFamily="18" charset="0"/>
                        </a:rPr>
                        <a:t>Z &lt; -</a:t>
                      </a:r>
                      <a:r>
                        <a:rPr lang="en-US" altLang="ko-KR" i="1" dirty="0" err="1" smtClean="0">
                          <a:latin typeface="Book Antiqua" pitchFamily="18" charset="0"/>
                        </a:rPr>
                        <a:t>z</a:t>
                      </a:r>
                      <a:r>
                        <a:rPr lang="en-US" altLang="ko-KR" i="1" baseline="-25000" dirty="0" err="1" smtClean="0">
                          <a:latin typeface="Symbol" pitchFamily="18" charset="2"/>
                        </a:rPr>
                        <a:t>a</a:t>
                      </a:r>
                      <a:endParaRPr lang="ko-KR" altLang="en-US" i="1" baseline="-25000" dirty="0" smtClean="0">
                        <a:latin typeface="Book Antiqua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i="1" baseline="0" dirty="0" smtClean="0">
                          <a:latin typeface="Book Antiqua" pitchFamily="18" charset="0"/>
                        </a:rPr>
                        <a:t>P(</a:t>
                      </a:r>
                      <a:r>
                        <a:rPr lang="en-US" altLang="ko-KR" i="1" dirty="0" smtClean="0">
                          <a:latin typeface="Book Antiqua" pitchFamily="18" charset="0"/>
                        </a:rPr>
                        <a:t>Z &lt; z</a:t>
                      </a:r>
                      <a:r>
                        <a:rPr lang="en-US" altLang="ko-KR" i="1" baseline="-25000" dirty="0" smtClean="0">
                          <a:latin typeface="Book Antiqua" pitchFamily="18" charset="0"/>
                        </a:rPr>
                        <a:t>0</a:t>
                      </a:r>
                      <a:r>
                        <a:rPr lang="en-US" altLang="ko-KR" i="1" baseline="0" dirty="0" smtClean="0">
                          <a:latin typeface="Book Antiqua" pitchFamily="18" charset="0"/>
                        </a:rPr>
                        <a:t>)</a:t>
                      </a:r>
                      <a:endParaRPr lang="ko-KR" altLang="en-US" i="1" baseline="0" dirty="0" smtClean="0"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94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Book Antiqua" pitchFamily="18" charset="0"/>
                        </a:rPr>
                        <a:t>상단측검정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i="1" baseline="0" dirty="0" smtClean="0">
                          <a:latin typeface="Book Antiqua" pitchFamily="18" charset="0"/>
                        </a:rPr>
                        <a:t>p</a:t>
                      </a:r>
                      <a:r>
                        <a:rPr lang="en-US" altLang="ko-KR" i="1" dirty="0" smtClean="0">
                          <a:latin typeface="Symbol" pitchFamily="18" charset="2"/>
                        </a:rPr>
                        <a:t> </a:t>
                      </a:r>
                      <a:r>
                        <a:rPr lang="ko-KR" altLang="en-US" dirty="0" smtClean="0">
                          <a:latin typeface="Book Antiqua" pitchFamily="18" charset="0"/>
                          <a:ea typeface="바탕"/>
                        </a:rPr>
                        <a:t>≤</a:t>
                      </a:r>
                      <a:r>
                        <a:rPr lang="en-US" altLang="ko-KR" i="1" dirty="0" smtClean="0">
                          <a:latin typeface="Book Antiqua" pitchFamily="18" charset="0"/>
                        </a:rPr>
                        <a:t> p</a:t>
                      </a:r>
                      <a:r>
                        <a:rPr lang="en-US" altLang="ko-KR" i="1" baseline="-25000" dirty="0" smtClean="0">
                          <a:latin typeface="Book Antiqua" pitchFamily="18" charset="0"/>
                        </a:rPr>
                        <a:t>0</a:t>
                      </a:r>
                      <a:endParaRPr lang="ko-KR" altLang="en-US" i="1" baseline="-25000" dirty="0" smtClean="0">
                        <a:latin typeface="Book Antiqua" pitchFamily="18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i="1" baseline="0" dirty="0" smtClean="0">
                          <a:latin typeface="Book Antiqua" pitchFamily="18" charset="0"/>
                        </a:rPr>
                        <a:t>p</a:t>
                      </a:r>
                      <a:r>
                        <a:rPr lang="en-US" altLang="ko-KR" i="1" dirty="0" smtClean="0">
                          <a:latin typeface="Symbol" pitchFamily="18" charset="2"/>
                        </a:rPr>
                        <a:t> </a:t>
                      </a:r>
                      <a:r>
                        <a:rPr lang="en-US" altLang="ko-KR" dirty="0" smtClean="0">
                          <a:latin typeface="Book Antiqua" pitchFamily="18" charset="0"/>
                          <a:ea typeface="바탕"/>
                        </a:rPr>
                        <a:t>&gt;</a:t>
                      </a:r>
                      <a:r>
                        <a:rPr lang="en-US" altLang="ko-KR" i="1" dirty="0" smtClean="0">
                          <a:latin typeface="Book Antiqua" pitchFamily="18" charset="0"/>
                        </a:rPr>
                        <a:t> p</a:t>
                      </a:r>
                      <a:r>
                        <a:rPr lang="en-US" altLang="ko-KR" i="1" baseline="-25000" dirty="0" smtClean="0">
                          <a:latin typeface="Book Antiqua" pitchFamily="18" charset="0"/>
                        </a:rPr>
                        <a:t>0</a:t>
                      </a:r>
                      <a:endParaRPr lang="ko-KR" altLang="en-US" i="1" baseline="-25000" dirty="0" smtClean="0">
                        <a:latin typeface="Book Antiqua" pitchFamily="18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i="1" dirty="0" smtClean="0">
                          <a:latin typeface="Book Antiqua" pitchFamily="18" charset="0"/>
                        </a:rPr>
                        <a:t>Z &gt; </a:t>
                      </a:r>
                      <a:r>
                        <a:rPr lang="en-US" altLang="ko-KR" i="1" dirty="0" err="1" smtClean="0">
                          <a:latin typeface="Book Antiqua" pitchFamily="18" charset="0"/>
                        </a:rPr>
                        <a:t>z</a:t>
                      </a:r>
                      <a:r>
                        <a:rPr lang="en-US" altLang="ko-KR" i="1" baseline="-25000" dirty="0" err="1" smtClean="0">
                          <a:latin typeface="Symbol" pitchFamily="18" charset="2"/>
                        </a:rPr>
                        <a:t>a</a:t>
                      </a:r>
                      <a:endParaRPr lang="ko-KR" altLang="en-US" i="1" baseline="-25000" dirty="0" smtClean="0">
                        <a:latin typeface="Book Antiqua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i="1" baseline="0" dirty="0" smtClean="0">
                          <a:latin typeface="Book Antiqua" pitchFamily="18" charset="0"/>
                        </a:rPr>
                        <a:t>P(</a:t>
                      </a:r>
                      <a:r>
                        <a:rPr lang="en-US" altLang="ko-KR" i="1" dirty="0" smtClean="0">
                          <a:latin typeface="Book Antiqua" pitchFamily="18" charset="0"/>
                        </a:rPr>
                        <a:t>Z &gt; z</a:t>
                      </a:r>
                      <a:r>
                        <a:rPr lang="en-US" altLang="ko-KR" i="1" baseline="-25000" dirty="0" smtClean="0">
                          <a:latin typeface="Book Antiqua" pitchFamily="18" charset="0"/>
                        </a:rPr>
                        <a:t>0</a:t>
                      </a:r>
                      <a:r>
                        <a:rPr lang="en-US" altLang="ko-KR" i="1" baseline="0" dirty="0" smtClean="0">
                          <a:latin typeface="Book Antiqua" pitchFamily="18" charset="0"/>
                        </a:rPr>
                        <a:t>)</a:t>
                      </a:r>
                      <a:endParaRPr lang="ko-KR" altLang="en-US" i="1" baseline="0" dirty="0" smtClean="0"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 rot="10800000">
            <a:off x="642910" y="2706034"/>
            <a:ext cx="1500198" cy="28575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928794" y="571480"/>
            <a:ext cx="5276138" cy="857256"/>
          </a:xfrm>
          <a:prstGeom prst="rect">
            <a:avLst/>
          </a:prstGeom>
          <a:solidFill>
            <a:srgbClr val="63C7F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Object 4"/>
          <p:cNvGraphicFramePr>
            <a:graphicFrameLocks noChangeAspect="1"/>
          </p:cNvGraphicFramePr>
          <p:nvPr/>
        </p:nvGraphicFramePr>
        <p:xfrm>
          <a:off x="4694328" y="673260"/>
          <a:ext cx="2176462" cy="639763"/>
        </p:xfrm>
        <a:graphic>
          <a:graphicData uri="http://schemas.openxmlformats.org/presentationml/2006/ole">
            <p:oleObj spid="_x0000_s979970" name="Equation" r:id="rId4" imgW="1523880" imgH="457200" progId="Equation.DSMT4">
              <p:embed/>
            </p:oleObj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040848" y="754972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검정통계량과 확률분포 </a:t>
            </a:r>
            <a:r>
              <a:rPr lang="en-US" altLang="ko-KR" b="1" dirty="0" smtClean="0">
                <a:solidFill>
                  <a:srgbClr val="FF0000"/>
                </a:solidFill>
              </a:rPr>
              <a:t>: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1472" y="1916660"/>
            <a:ext cx="6786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※ </a:t>
            </a:r>
            <a:r>
              <a:rPr lang="ko-KR" altLang="en-US" dirty="0" smtClean="0">
                <a:latin typeface="Book Antiqua" pitchFamily="18" charset="0"/>
              </a:rPr>
              <a:t>단일 </a:t>
            </a:r>
            <a:r>
              <a:rPr lang="ko-KR" altLang="en-US" dirty="0" err="1" smtClean="0">
                <a:latin typeface="Book Antiqua" pitchFamily="18" charset="0"/>
              </a:rPr>
              <a:t>모비율에</a:t>
            </a:r>
            <a:r>
              <a:rPr lang="ko-KR" altLang="en-US" dirty="0" smtClean="0">
                <a:latin typeface="Book Antiqua" pitchFamily="18" charset="0"/>
              </a:rPr>
              <a:t> 대한 가설검정의 유형과 </a:t>
            </a:r>
            <a:r>
              <a:rPr lang="en-US" altLang="ko-KR" i="1" dirty="0" smtClean="0">
                <a:latin typeface="Book Antiqua" pitchFamily="18" charset="0"/>
              </a:rPr>
              <a:t>p - </a:t>
            </a:r>
            <a:r>
              <a:rPr lang="ko-KR" altLang="en-US" dirty="0" smtClean="0">
                <a:latin typeface="Book Antiqua" pitchFamily="18" charset="0"/>
              </a:rPr>
              <a:t>값</a:t>
            </a:r>
            <a:endParaRPr lang="ko-KR" altLang="en-US" dirty="0">
              <a:latin typeface="Book Antiqua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9.3 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모비율의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 검정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1DFB-E6F2-423D-AB90-E7837C4E452D}" type="slidenum">
              <a:rPr lang="ko-KR" altLang="en-US" sz="1600" smtClean="0">
                <a:solidFill>
                  <a:schemeClr val="tx1"/>
                </a:solidFill>
                <a:latin typeface="Book Antiqua" pitchFamily="18" charset="0"/>
              </a:rPr>
              <a:pPr/>
              <a:t>72</a:t>
            </a:fld>
            <a:endParaRPr lang="ko-KR" altLang="en-US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44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622842" y="499562"/>
            <a:ext cx="7735372" cy="17543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1]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보건복지부의 발표자료에 의하면 우리나라 청소년의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음주율이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20.5%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라고 한다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이것을 확인하기 위하여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500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명의 청소년을 임의로 선정하여 조사한 결과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120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명이 음주 경험이 있다고 응답하였다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 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(1)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기각역을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 구하여 유의수준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5%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에서 검정하라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(2)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p-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값을 구하여 유의수준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5%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에서 검정하라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0034" y="2387772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34" y="2860034"/>
            <a:ext cx="82868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  <a:ea typeface="+mn-ea"/>
              </a:rPr>
              <a:t>(1) ① </a:t>
            </a:r>
            <a:r>
              <a:rPr lang="ko-KR" altLang="en-US" dirty="0" err="1" smtClean="0">
                <a:latin typeface="+mn-ea"/>
                <a:ea typeface="+mn-ea"/>
              </a:rPr>
              <a:t>귀무가설은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en-US" altLang="ko-KR" i="1" dirty="0" smtClean="0">
                <a:latin typeface="Book Antiqua" pitchFamily="18" charset="0"/>
              </a:rPr>
              <a:t> </a:t>
            </a:r>
            <a:r>
              <a:rPr lang="en-US" altLang="ko-KR" dirty="0" smtClean="0">
                <a:latin typeface="Book Antiqua" pitchFamily="18" charset="0"/>
              </a:rPr>
              <a:t>: </a:t>
            </a:r>
            <a:r>
              <a:rPr lang="en-US" altLang="ko-KR" i="1" dirty="0" smtClean="0">
                <a:latin typeface="Book Antiqua" pitchFamily="18" charset="0"/>
              </a:rPr>
              <a:t>p = 0.205</a:t>
            </a:r>
            <a:r>
              <a:rPr lang="ko-KR" altLang="en-US" dirty="0" smtClean="0">
                <a:latin typeface="+mn-ea"/>
                <a:ea typeface="+mn-ea"/>
              </a:rPr>
              <a:t>이고 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대립가설은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  <a:ea typeface="+mn-ea"/>
              </a:rPr>
              <a:t>1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 : </a:t>
            </a:r>
            <a:r>
              <a:rPr lang="en-US" altLang="ko-KR" i="1" dirty="0" smtClean="0">
                <a:latin typeface="Book Antiqua" pitchFamily="18" charset="0"/>
              </a:rPr>
              <a:t>p </a:t>
            </a:r>
            <a:r>
              <a:rPr lang="en-US" altLang="ko-KR" dirty="0" smtClean="0">
                <a:latin typeface="Book Antiqua" pitchFamily="18" charset="0"/>
                <a:ea typeface="바탕"/>
              </a:rPr>
              <a:t>≠ 0.205</a:t>
            </a:r>
            <a:r>
              <a:rPr lang="ko-KR" altLang="en-US" dirty="0" smtClean="0">
                <a:latin typeface="Book Antiqua" pitchFamily="18" charset="0"/>
              </a:rPr>
              <a:t>이다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r>
              <a:rPr lang="ko-KR" altLang="en-US" dirty="0" smtClean="0">
                <a:latin typeface="+mn-ea"/>
                <a:ea typeface="+mn-ea"/>
              </a:rPr>
              <a:t>② 유의수준 </a:t>
            </a:r>
            <a:r>
              <a:rPr lang="en-US" altLang="ko-KR" i="1" dirty="0" smtClean="0">
                <a:latin typeface="Symbol" pitchFamily="18" charset="2"/>
              </a:rPr>
              <a:t>a</a:t>
            </a:r>
            <a:r>
              <a:rPr lang="en-US" altLang="ko-KR" i="1" dirty="0" smtClean="0">
                <a:latin typeface="Book Antiqua" pitchFamily="18" charset="0"/>
              </a:rPr>
              <a:t> = 0.05</a:t>
            </a:r>
            <a:r>
              <a:rPr lang="ko-KR" altLang="en-US" dirty="0" smtClean="0">
                <a:latin typeface="Book Antiqua" pitchFamily="18" charset="0"/>
              </a:rPr>
              <a:t>에 대한 양측검정의 기각역은 </a:t>
            </a:r>
            <a:r>
              <a:rPr lang="en-US" altLang="ko-KR" i="1" dirty="0" smtClean="0">
                <a:latin typeface="Book Antiqua" pitchFamily="18" charset="0"/>
              </a:rPr>
              <a:t>R</a:t>
            </a:r>
            <a:r>
              <a:rPr lang="en-US" altLang="ko-KR" dirty="0" smtClean="0">
                <a:latin typeface="Book Antiqua" pitchFamily="18" charset="0"/>
              </a:rPr>
              <a:t> : |</a:t>
            </a:r>
            <a:r>
              <a:rPr lang="en-US" altLang="ko-KR" i="1" dirty="0" smtClean="0">
                <a:latin typeface="Book Antiqua" pitchFamily="18" charset="0"/>
              </a:rPr>
              <a:t>Z| &gt; z</a:t>
            </a:r>
            <a:r>
              <a:rPr lang="en-US" altLang="ko-KR" i="1" baseline="-25000" dirty="0" smtClean="0">
                <a:latin typeface="Book Antiqua" pitchFamily="18" charset="0"/>
              </a:rPr>
              <a:t>0.025</a:t>
            </a:r>
            <a:r>
              <a:rPr lang="en-US" altLang="ko-KR" i="1" dirty="0" smtClean="0">
                <a:latin typeface="Book Antiqua" pitchFamily="18" charset="0"/>
              </a:rPr>
              <a:t> = 1.96</a:t>
            </a:r>
            <a:r>
              <a:rPr lang="ko-KR" altLang="en-US" dirty="0" smtClean="0">
                <a:latin typeface="Book Antiqua" pitchFamily="18" charset="0"/>
              </a:rPr>
              <a:t>이다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r>
              <a:rPr lang="ko-KR" altLang="en-US" dirty="0" smtClean="0">
                <a:latin typeface="+mn-ea"/>
                <a:ea typeface="+mn-ea"/>
              </a:rPr>
              <a:t>③ 검정통계량과 확률분포는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r>
              <a:rPr lang="ko-KR" altLang="en-US" dirty="0" smtClean="0">
                <a:latin typeface="+mn-ea"/>
                <a:ea typeface="+mn-ea"/>
              </a:rPr>
              <a:t>다음과 같다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endParaRPr lang="en-US" altLang="ko-KR" dirty="0" smtClean="0">
              <a:latin typeface="Book Antiqua" pitchFamily="18" charset="0"/>
            </a:endParaRPr>
          </a:p>
          <a:p>
            <a:endParaRPr lang="en-US" altLang="ko-KR" dirty="0" smtClean="0">
              <a:latin typeface="Book Antiqua" pitchFamily="18" charset="0"/>
            </a:endParaRPr>
          </a:p>
          <a:p>
            <a:endParaRPr lang="en-US" altLang="ko-KR" dirty="0" smtClean="0">
              <a:latin typeface="Book Antiqua" pitchFamily="18" charset="0"/>
            </a:endParaRPr>
          </a:p>
          <a:p>
            <a:endParaRPr lang="en-US" altLang="ko-KR" dirty="0" smtClean="0">
              <a:latin typeface="Book Antiqua" pitchFamily="18" charset="0"/>
            </a:endParaRPr>
          </a:p>
          <a:p>
            <a:r>
              <a:rPr lang="ko-KR" altLang="en-US" dirty="0" smtClean="0">
                <a:latin typeface="+mn-ea"/>
                <a:ea typeface="+mn-ea"/>
              </a:rPr>
              <a:t>④ </a:t>
            </a:r>
            <a:r>
              <a:rPr lang="en-US" altLang="ko-KR" dirty="0" smtClean="0">
                <a:latin typeface="Book Antiqua" pitchFamily="18" charset="0"/>
              </a:rPr>
              <a:t>500</a:t>
            </a:r>
            <a:r>
              <a:rPr lang="ko-KR" altLang="en-US" dirty="0" smtClean="0">
                <a:latin typeface="Book Antiqua" pitchFamily="18" charset="0"/>
              </a:rPr>
              <a:t>명 중에서 </a:t>
            </a:r>
            <a:r>
              <a:rPr lang="en-US" altLang="ko-KR" dirty="0" smtClean="0">
                <a:latin typeface="Book Antiqua" pitchFamily="18" charset="0"/>
              </a:rPr>
              <a:t>120</a:t>
            </a:r>
            <a:r>
              <a:rPr lang="ko-KR" altLang="en-US" dirty="0" smtClean="0">
                <a:latin typeface="Book Antiqua" pitchFamily="18" charset="0"/>
              </a:rPr>
              <a:t>명이 음주 </a:t>
            </a:r>
            <a:r>
              <a:rPr lang="ko-KR" altLang="en-US" dirty="0" err="1" smtClean="0">
                <a:latin typeface="Book Antiqua" pitchFamily="18" charset="0"/>
              </a:rPr>
              <a:t>경험있다고</a:t>
            </a:r>
            <a:r>
              <a:rPr lang="ko-KR" altLang="en-US" dirty="0" smtClean="0">
                <a:latin typeface="Book Antiqua" pitchFamily="18" charset="0"/>
              </a:rPr>
              <a:t> 응답하였으므로 표본비율의 </a:t>
            </a:r>
            <a:r>
              <a:rPr lang="ko-KR" altLang="en-US" dirty="0" err="1" smtClean="0">
                <a:latin typeface="Book Antiqua" pitchFamily="18" charset="0"/>
              </a:rPr>
              <a:t>관찰값은</a:t>
            </a:r>
            <a:r>
              <a:rPr lang="ko-KR" altLang="en-US" dirty="0" smtClean="0">
                <a:latin typeface="Book Antiqua" pitchFamily="18" charset="0"/>
              </a:rPr>
              <a:t>                                                    </a:t>
            </a:r>
            <a:endParaRPr lang="en-US" altLang="ko-KR" dirty="0" smtClean="0">
              <a:latin typeface="Book Antiqua" pitchFamily="18" charset="0"/>
            </a:endParaRPr>
          </a:p>
          <a:p>
            <a:r>
              <a:rPr lang="en-US" altLang="ko-KR" dirty="0" smtClean="0">
                <a:latin typeface="Book Antiqua" pitchFamily="18" charset="0"/>
              </a:rPr>
              <a:t>                                    </a:t>
            </a:r>
            <a:r>
              <a:rPr lang="ko-KR" altLang="en-US" dirty="0" smtClean="0">
                <a:latin typeface="Book Antiqua" pitchFamily="18" charset="0"/>
              </a:rPr>
              <a:t>이고 </a:t>
            </a:r>
            <a:r>
              <a:rPr lang="ko-KR" altLang="en-US" dirty="0" smtClean="0">
                <a:latin typeface="+mn-ea"/>
                <a:ea typeface="+mn-ea"/>
              </a:rPr>
              <a:t>검정통계량의 관</a:t>
            </a:r>
            <a:r>
              <a:rPr lang="ko-KR" altLang="en-US" dirty="0" smtClean="0">
                <a:latin typeface="Book Antiqua" pitchFamily="18" charset="0"/>
              </a:rPr>
              <a:t>찰값은 다음과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</p:txBody>
      </p:sp>
      <p:graphicFrame>
        <p:nvGraphicFramePr>
          <p:cNvPr id="9" name="Object 1"/>
          <p:cNvGraphicFramePr>
            <a:graphicFrameLocks noChangeAspect="1"/>
          </p:cNvGraphicFramePr>
          <p:nvPr/>
        </p:nvGraphicFramePr>
        <p:xfrm>
          <a:off x="2368551" y="3788742"/>
          <a:ext cx="4132276" cy="614868"/>
        </p:xfrm>
        <a:graphic>
          <a:graphicData uri="http://schemas.openxmlformats.org/presentationml/2006/ole">
            <p:oleObj spid="_x0000_s983041" name="Equation" r:id="rId4" imgW="3022560" imgH="457200" progId="Equation.DSMT4">
              <p:embed/>
            </p:oleObj>
          </a:graphicData>
        </a:graphic>
      </p:graphicFrame>
      <p:graphicFrame>
        <p:nvGraphicFramePr>
          <p:cNvPr id="983042" name="Object 2"/>
          <p:cNvGraphicFramePr>
            <a:graphicFrameLocks noChangeAspect="1"/>
          </p:cNvGraphicFramePr>
          <p:nvPr/>
        </p:nvGraphicFramePr>
        <p:xfrm>
          <a:off x="857224" y="4846743"/>
          <a:ext cx="1862138" cy="303212"/>
        </p:xfrm>
        <a:graphic>
          <a:graphicData uri="http://schemas.openxmlformats.org/presentationml/2006/ole">
            <p:oleObj spid="_x0000_s983042" name="Equation" r:id="rId5" imgW="1295280" imgH="215640" progId="Equation.DSMT4">
              <p:embed/>
            </p:oleObj>
          </a:graphicData>
        </a:graphic>
      </p:graphicFrame>
      <p:graphicFrame>
        <p:nvGraphicFramePr>
          <p:cNvPr id="983043" name="Object 3"/>
          <p:cNvGraphicFramePr>
            <a:graphicFrameLocks noChangeAspect="1"/>
          </p:cNvGraphicFramePr>
          <p:nvPr/>
        </p:nvGraphicFramePr>
        <p:xfrm>
          <a:off x="3038475" y="5173768"/>
          <a:ext cx="2033588" cy="520700"/>
        </p:xfrm>
        <a:graphic>
          <a:graphicData uri="http://schemas.openxmlformats.org/presentationml/2006/ole">
            <p:oleObj spid="_x0000_s983043" name="Equation" r:id="rId6" imgW="1511280" imgH="393480" progId="Equation.DSMT4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9.3 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모비율의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 검정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1DFB-E6F2-423D-AB90-E7837C4E452D}" type="slidenum">
              <a:rPr lang="ko-KR" altLang="en-US" sz="1600" smtClean="0">
                <a:solidFill>
                  <a:schemeClr val="tx1"/>
                </a:solidFill>
                <a:latin typeface="Book Antiqua" pitchFamily="18" charset="0"/>
              </a:rPr>
              <a:pPr/>
              <a:t>73</a:t>
            </a:fld>
            <a:endParaRPr lang="ko-KR" altLang="en-US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34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00034" y="571480"/>
            <a:ext cx="80010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⑤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+mn-ea"/>
              </a:rPr>
              <a:t>검정통계량의 </a:t>
            </a:r>
            <a:r>
              <a:rPr lang="ko-KR" altLang="en-US" dirty="0" err="1" smtClean="0">
                <a:latin typeface="+mn-ea"/>
              </a:rPr>
              <a:t>관</a:t>
            </a:r>
            <a:r>
              <a:rPr lang="ko-KR" altLang="en-US" dirty="0" err="1" smtClean="0">
                <a:latin typeface="Book Antiqua" pitchFamily="18" charset="0"/>
              </a:rPr>
              <a:t>찰값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z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en-US" altLang="ko-KR" i="1" dirty="0" smtClean="0">
                <a:latin typeface="Book Antiqua" pitchFamily="18" charset="0"/>
              </a:rPr>
              <a:t> = 1.94</a:t>
            </a:r>
            <a:r>
              <a:rPr lang="ko-KR" altLang="en-US" dirty="0" smtClean="0">
                <a:latin typeface="Book Antiqua" pitchFamily="18" charset="0"/>
              </a:rPr>
              <a:t>는 기각역 안에 놓이지 않으므로 </a:t>
            </a:r>
            <a:r>
              <a:rPr lang="ko-KR" altLang="en-US" dirty="0" err="1" smtClean="0">
                <a:latin typeface="Book Antiqua" pitchFamily="18" charset="0"/>
              </a:rPr>
              <a:t>귀무가설을</a:t>
            </a:r>
            <a:r>
              <a:rPr lang="ko-KR" altLang="en-US" dirty="0" smtClean="0">
                <a:latin typeface="Book Antiqua" pitchFamily="18" charset="0"/>
              </a:rPr>
              <a:t> 기각할 수 없다</a:t>
            </a:r>
            <a:r>
              <a:rPr lang="en-US" altLang="ko-KR" dirty="0" smtClean="0">
                <a:latin typeface="Book Antiqua" pitchFamily="18" charset="0"/>
              </a:rPr>
              <a:t>. </a:t>
            </a:r>
            <a:r>
              <a:rPr lang="ko-KR" altLang="en-US" dirty="0" smtClean="0">
                <a:latin typeface="+mn-ea"/>
                <a:ea typeface="+mn-ea"/>
              </a:rPr>
              <a:t>즉</a:t>
            </a:r>
            <a:r>
              <a:rPr lang="en-US" altLang="ko-KR" dirty="0" smtClean="0">
                <a:latin typeface="+mn-ea"/>
                <a:ea typeface="+mn-ea"/>
              </a:rPr>
              <a:t>, </a:t>
            </a:r>
            <a:r>
              <a:rPr lang="ko-KR" altLang="en-US" dirty="0" smtClean="0">
                <a:latin typeface="+mn-ea"/>
                <a:ea typeface="+mn-ea"/>
              </a:rPr>
              <a:t>우리나라 청소년의 </a:t>
            </a:r>
            <a:r>
              <a:rPr lang="ko-KR" altLang="en-US" dirty="0" err="1" smtClean="0">
                <a:latin typeface="+mn-ea"/>
                <a:ea typeface="+mn-ea"/>
              </a:rPr>
              <a:t>음주율이</a:t>
            </a:r>
            <a:r>
              <a:rPr lang="ko-KR" altLang="en-US" dirty="0" smtClean="0">
                <a:latin typeface="+mn-ea"/>
                <a:ea typeface="+mn-ea"/>
              </a:rPr>
              <a:t> 라는 보건복지부의 주장은 타당성이 있다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</a:p>
          <a:p>
            <a:endParaRPr lang="en-US" altLang="ko-KR" dirty="0" smtClean="0">
              <a:latin typeface="Book Antiqua" pitchFamily="18" charset="0"/>
            </a:endParaRPr>
          </a:p>
          <a:p>
            <a:r>
              <a:rPr lang="en-US" altLang="ko-KR" dirty="0" smtClean="0">
                <a:latin typeface="Book Antiqua" pitchFamily="18" charset="0"/>
              </a:rPr>
              <a:t>(2) </a:t>
            </a:r>
            <a:r>
              <a:rPr lang="ko-KR" altLang="en-US" dirty="0" smtClean="0">
                <a:latin typeface="Book Antiqua" pitchFamily="18" charset="0"/>
              </a:rPr>
              <a:t>검정통계량의 </a:t>
            </a:r>
            <a:r>
              <a:rPr lang="ko-KR" altLang="en-US" dirty="0" err="1" smtClean="0">
                <a:latin typeface="Book Antiqua" pitchFamily="18" charset="0"/>
              </a:rPr>
              <a:t>관찰값이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z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en-US" altLang="ko-KR" i="1" dirty="0" smtClean="0">
                <a:latin typeface="Book Antiqua" pitchFamily="18" charset="0"/>
              </a:rPr>
              <a:t> = 1.94</a:t>
            </a:r>
            <a:r>
              <a:rPr lang="ko-KR" altLang="en-US" dirty="0" smtClean="0">
                <a:latin typeface="Book Antiqua" pitchFamily="18" charset="0"/>
              </a:rPr>
              <a:t>이므로 </a:t>
            </a:r>
            <a:r>
              <a:rPr lang="en-US" altLang="ko-KR" i="1" dirty="0" smtClean="0">
                <a:latin typeface="Book Antiqua" pitchFamily="18" charset="0"/>
              </a:rPr>
              <a:t>p</a:t>
            </a:r>
            <a:r>
              <a:rPr lang="ko-KR" altLang="en-US" i="1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-</a:t>
            </a:r>
            <a:r>
              <a:rPr lang="ko-KR" altLang="en-US" dirty="0" smtClean="0">
                <a:latin typeface="Book Antiqua" pitchFamily="18" charset="0"/>
              </a:rPr>
              <a:t>값은 다음과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 smtClean="0">
              <a:latin typeface="Book Antiqua" pitchFamily="18" charset="0"/>
            </a:endParaRPr>
          </a:p>
          <a:p>
            <a:endParaRPr lang="en-US" altLang="ko-KR" dirty="0" smtClean="0">
              <a:latin typeface="Book Antiqua" pitchFamily="18" charset="0"/>
            </a:endParaRPr>
          </a:p>
          <a:p>
            <a:endParaRPr lang="en-US" altLang="ko-KR" dirty="0" smtClean="0">
              <a:latin typeface="Book Antiqua" pitchFamily="18" charset="0"/>
            </a:endParaRPr>
          </a:p>
          <a:p>
            <a:r>
              <a:rPr lang="ko-KR" altLang="en-US" dirty="0" smtClean="0">
                <a:latin typeface="Book Antiqua" pitchFamily="18" charset="0"/>
              </a:rPr>
              <a:t>따라서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p – </a:t>
            </a:r>
            <a:r>
              <a:rPr lang="ko-KR" altLang="en-US" dirty="0" smtClean="0">
                <a:latin typeface="Book Antiqua" pitchFamily="18" charset="0"/>
              </a:rPr>
              <a:t>값 </a:t>
            </a:r>
            <a:r>
              <a:rPr lang="en-US" altLang="ko-KR" i="1" dirty="0" smtClean="0">
                <a:latin typeface="Book Antiqua" pitchFamily="18" charset="0"/>
              </a:rPr>
              <a:t>= 0.0524 &gt; </a:t>
            </a:r>
            <a:r>
              <a:rPr lang="en-US" altLang="ko-KR" i="1" dirty="0" smtClean="0">
                <a:latin typeface="Symbol" pitchFamily="18" charset="2"/>
              </a:rPr>
              <a:t>a</a:t>
            </a:r>
            <a:r>
              <a:rPr lang="en-US" altLang="ko-KR" i="1" dirty="0" smtClean="0">
                <a:latin typeface="Book Antiqua" pitchFamily="18" charset="0"/>
              </a:rPr>
              <a:t> = 0.05</a:t>
            </a:r>
            <a:r>
              <a:rPr lang="ko-KR" altLang="en-US" dirty="0" smtClean="0">
                <a:latin typeface="Book Antiqua" pitchFamily="18" charset="0"/>
              </a:rPr>
              <a:t>이므로 유의수준 </a:t>
            </a:r>
            <a:r>
              <a:rPr lang="en-US" altLang="ko-KR" dirty="0" smtClean="0">
                <a:latin typeface="Book Antiqua" pitchFamily="18" charset="0"/>
              </a:rPr>
              <a:t>5%</a:t>
            </a:r>
            <a:r>
              <a:rPr lang="ko-KR" altLang="en-US" dirty="0" smtClean="0">
                <a:latin typeface="Book Antiqua" pitchFamily="18" charset="0"/>
              </a:rPr>
              <a:t>에서 귀무가설을 기각할 수 없다</a:t>
            </a:r>
            <a:r>
              <a:rPr lang="en-US" altLang="ko-KR" dirty="0" smtClean="0">
                <a:latin typeface="Book Antiqua" pitchFamily="18" charset="0"/>
              </a:rPr>
              <a:t>. </a:t>
            </a:r>
            <a:endParaRPr lang="ko-KR" altLang="en-US" dirty="0">
              <a:latin typeface="Book Antiqua" pitchFamily="18" charset="0"/>
            </a:endParaRPr>
          </a:p>
        </p:txBody>
      </p:sp>
      <p:graphicFrame>
        <p:nvGraphicFramePr>
          <p:cNvPr id="537604" name="Object 4"/>
          <p:cNvGraphicFramePr>
            <a:graphicFrameLocks noChangeAspect="1"/>
          </p:cNvGraphicFramePr>
          <p:nvPr/>
        </p:nvGraphicFramePr>
        <p:xfrm>
          <a:off x="1643042" y="2122568"/>
          <a:ext cx="5686445" cy="344679"/>
        </p:xfrm>
        <a:graphic>
          <a:graphicData uri="http://schemas.openxmlformats.org/presentationml/2006/ole">
            <p:oleObj spid="_x0000_s959492" name="Equation" r:id="rId4" imgW="4127400" imgH="253800" progId="Equation.DSMT4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9.3 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모비율의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 검정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1DFB-E6F2-423D-AB90-E7837C4E452D}" type="slidenum">
              <a:rPr lang="ko-KR" altLang="en-US" sz="1600" smtClean="0">
                <a:solidFill>
                  <a:schemeClr val="tx1"/>
                </a:solidFill>
                <a:latin typeface="Book Antiqua" pitchFamily="18" charset="0"/>
              </a:rPr>
              <a:pPr/>
              <a:t>74</a:t>
            </a:fld>
            <a:endParaRPr lang="ko-KR" altLang="en-US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44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622842" y="499562"/>
            <a:ext cx="7735372" cy="14773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2]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기업인들은 통일에 대한 필요성을 어느 정도로 인식하고 있는지 알아보기 위하여 전국 기업인 및 소상공인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1,015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명을 임의로 선정하여 조사한 결과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72%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가 필요하다는 응답을 얻었다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기업인들은 우리나라의 통일에 대해서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75%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이상이 필요하다고 생각하는지 유의수준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5%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에서 조사하라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0034" y="2122568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34" y="2594830"/>
            <a:ext cx="80010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  <a:ea typeface="+mn-ea"/>
              </a:rPr>
              <a:t>① </a:t>
            </a:r>
            <a:r>
              <a:rPr lang="ko-KR" altLang="en-US" dirty="0" err="1" smtClean="0">
                <a:latin typeface="+mn-ea"/>
                <a:ea typeface="+mn-ea"/>
              </a:rPr>
              <a:t>귀무가설은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en-US" altLang="ko-KR" i="1" dirty="0" smtClean="0">
                <a:latin typeface="Book Antiqua" pitchFamily="18" charset="0"/>
              </a:rPr>
              <a:t> </a:t>
            </a:r>
            <a:r>
              <a:rPr lang="en-US" altLang="ko-KR" dirty="0" smtClean="0">
                <a:latin typeface="Book Antiqua" pitchFamily="18" charset="0"/>
              </a:rPr>
              <a:t>: </a:t>
            </a:r>
            <a:r>
              <a:rPr lang="en-US" altLang="ko-KR" i="1" dirty="0" smtClean="0">
                <a:latin typeface="Book Antiqua" pitchFamily="18" charset="0"/>
              </a:rPr>
              <a:t>p 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≥</a:t>
            </a:r>
            <a:r>
              <a:rPr lang="en-US" altLang="ko-KR" i="1" dirty="0" smtClean="0">
                <a:latin typeface="Book Antiqua" pitchFamily="18" charset="0"/>
              </a:rPr>
              <a:t> 0.75</a:t>
            </a:r>
            <a:r>
              <a:rPr lang="ko-KR" altLang="en-US" dirty="0" smtClean="0">
                <a:latin typeface="+mn-ea"/>
                <a:ea typeface="+mn-ea"/>
              </a:rPr>
              <a:t>이고 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대립가설은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  <a:ea typeface="+mn-ea"/>
              </a:rPr>
              <a:t>1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 : </a:t>
            </a:r>
            <a:r>
              <a:rPr lang="en-US" altLang="ko-KR" i="1" dirty="0" smtClean="0">
                <a:latin typeface="Book Antiqua" pitchFamily="18" charset="0"/>
              </a:rPr>
              <a:t>p </a:t>
            </a:r>
            <a:r>
              <a:rPr lang="en-US" altLang="ko-KR" dirty="0" smtClean="0">
                <a:latin typeface="Book Antiqua" pitchFamily="18" charset="0"/>
                <a:ea typeface="바탕"/>
              </a:rPr>
              <a:t>&lt; 0.75</a:t>
            </a:r>
            <a:r>
              <a:rPr lang="ko-KR" altLang="en-US" dirty="0" smtClean="0">
                <a:latin typeface="Book Antiqua" pitchFamily="18" charset="0"/>
              </a:rPr>
              <a:t>이다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r>
              <a:rPr lang="ko-KR" altLang="en-US" dirty="0" smtClean="0">
                <a:latin typeface="+mn-ea"/>
                <a:ea typeface="+mn-ea"/>
              </a:rPr>
              <a:t>② 유의수준 </a:t>
            </a:r>
            <a:r>
              <a:rPr lang="en-US" altLang="ko-KR" i="1" dirty="0" smtClean="0">
                <a:latin typeface="Symbol" pitchFamily="18" charset="2"/>
              </a:rPr>
              <a:t>a</a:t>
            </a:r>
            <a:r>
              <a:rPr lang="en-US" altLang="ko-KR" i="1" dirty="0" smtClean="0">
                <a:latin typeface="Book Antiqua" pitchFamily="18" charset="0"/>
              </a:rPr>
              <a:t> = 0.05</a:t>
            </a:r>
            <a:r>
              <a:rPr lang="ko-KR" altLang="en-US" dirty="0" smtClean="0">
                <a:latin typeface="Book Antiqua" pitchFamily="18" charset="0"/>
              </a:rPr>
              <a:t>에 대한 하단측검정의 </a:t>
            </a:r>
            <a:r>
              <a:rPr lang="ko-KR" altLang="en-US" dirty="0" err="1" smtClean="0">
                <a:latin typeface="Book Antiqua" pitchFamily="18" charset="0"/>
              </a:rPr>
              <a:t>기각역은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Z &lt; -z</a:t>
            </a:r>
            <a:r>
              <a:rPr lang="en-US" altLang="ko-KR" i="1" baseline="-25000" dirty="0" smtClean="0">
                <a:latin typeface="Book Antiqua" pitchFamily="18" charset="0"/>
              </a:rPr>
              <a:t>0.05</a:t>
            </a:r>
            <a:r>
              <a:rPr lang="en-US" altLang="ko-KR" i="1" dirty="0" smtClean="0">
                <a:latin typeface="Book Antiqua" pitchFamily="18" charset="0"/>
              </a:rPr>
              <a:t> = - 1.645</a:t>
            </a:r>
            <a:r>
              <a:rPr lang="ko-KR" altLang="en-US" dirty="0" smtClean="0">
                <a:latin typeface="Book Antiqua" pitchFamily="18" charset="0"/>
              </a:rPr>
              <a:t>이다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r>
              <a:rPr lang="ko-KR" altLang="en-US" dirty="0" smtClean="0">
                <a:latin typeface="+mn-ea"/>
                <a:ea typeface="+mn-ea"/>
              </a:rPr>
              <a:t>③ 검정통계량과 확률분포는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r>
              <a:rPr lang="ko-KR" altLang="en-US" dirty="0" smtClean="0">
                <a:latin typeface="+mn-ea"/>
                <a:ea typeface="+mn-ea"/>
              </a:rPr>
              <a:t>다음과 같다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endParaRPr lang="en-US" altLang="ko-KR" dirty="0" smtClean="0">
              <a:latin typeface="Book Antiqua" pitchFamily="18" charset="0"/>
            </a:endParaRPr>
          </a:p>
          <a:p>
            <a:endParaRPr lang="en-US" altLang="ko-KR" dirty="0" smtClean="0">
              <a:latin typeface="Book Antiqua" pitchFamily="18" charset="0"/>
            </a:endParaRPr>
          </a:p>
          <a:p>
            <a:endParaRPr lang="en-US" altLang="ko-KR" dirty="0" smtClean="0">
              <a:latin typeface="Book Antiqua" pitchFamily="18" charset="0"/>
            </a:endParaRPr>
          </a:p>
          <a:p>
            <a:endParaRPr lang="en-US" altLang="ko-KR" dirty="0" smtClean="0">
              <a:latin typeface="Book Antiqua" pitchFamily="18" charset="0"/>
            </a:endParaRPr>
          </a:p>
          <a:p>
            <a:pPr marL="342900" indent="-342900">
              <a:buAutoNum type="circleNumDbPlain" startAt="4"/>
            </a:pPr>
            <a:r>
              <a:rPr lang="ko-KR" altLang="en-US" dirty="0" smtClean="0">
                <a:latin typeface="+mn-ea"/>
                <a:ea typeface="+mn-ea"/>
              </a:rPr>
              <a:t>         이므로 검정통계량의 </a:t>
            </a:r>
            <a:r>
              <a:rPr lang="ko-KR" altLang="en-US" dirty="0" err="1" smtClean="0">
                <a:latin typeface="+mn-ea"/>
                <a:ea typeface="+mn-ea"/>
              </a:rPr>
              <a:t>관</a:t>
            </a:r>
            <a:r>
              <a:rPr lang="ko-KR" altLang="en-US" dirty="0" err="1" smtClean="0">
                <a:latin typeface="Book Antiqua" pitchFamily="18" charset="0"/>
              </a:rPr>
              <a:t>찰값은</a:t>
            </a:r>
            <a:r>
              <a:rPr lang="ko-KR" altLang="en-US" dirty="0" smtClean="0">
                <a:latin typeface="Book Antiqua" pitchFamily="18" charset="0"/>
              </a:rPr>
              <a:t>                                   이다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endParaRPr lang="en-US" altLang="ko-KR" dirty="0" smtClean="0">
              <a:latin typeface="Book Antiqua" pitchFamily="18" charset="0"/>
            </a:endParaRPr>
          </a:p>
          <a:p>
            <a:r>
              <a:rPr lang="ko-KR" altLang="en-US" dirty="0" smtClean="0">
                <a:latin typeface="Book Antiqua" pitchFamily="18" charset="0"/>
              </a:rPr>
              <a:t>⑤ 검정통계량의 </a:t>
            </a:r>
            <a:r>
              <a:rPr lang="ko-KR" altLang="en-US" dirty="0" err="1" smtClean="0">
                <a:latin typeface="Book Antiqua" pitchFamily="18" charset="0"/>
              </a:rPr>
              <a:t>관찰값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z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en-US" altLang="ko-KR" i="1" dirty="0" smtClean="0">
                <a:latin typeface="Book Antiqua" pitchFamily="18" charset="0"/>
              </a:rPr>
              <a:t> = - 2.2</a:t>
            </a:r>
            <a:r>
              <a:rPr lang="ko-KR" altLang="en-US" dirty="0" smtClean="0">
                <a:latin typeface="Book Antiqua" pitchFamily="18" charset="0"/>
              </a:rPr>
              <a:t>는 기각역 안에 놓이므로 기업인들의 이상이 통일의 필요성을 인식하고 있다는 증거는 불충분하다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</p:txBody>
      </p:sp>
      <p:graphicFrame>
        <p:nvGraphicFramePr>
          <p:cNvPr id="9" name="Object 1"/>
          <p:cNvGraphicFramePr>
            <a:graphicFrameLocks noChangeAspect="1"/>
          </p:cNvGraphicFramePr>
          <p:nvPr/>
        </p:nvGraphicFramePr>
        <p:xfrm>
          <a:off x="2481263" y="3500438"/>
          <a:ext cx="3905250" cy="614363"/>
        </p:xfrm>
        <a:graphic>
          <a:graphicData uri="http://schemas.openxmlformats.org/presentationml/2006/ole">
            <p:oleObj spid="_x0000_s1007618" name="Equation" r:id="rId4" imgW="2857320" imgH="457200" progId="Equation.DSMT4">
              <p:embed/>
            </p:oleObj>
          </a:graphicData>
        </a:graphic>
      </p:graphicFrame>
      <p:graphicFrame>
        <p:nvGraphicFramePr>
          <p:cNvPr id="983042" name="Object 2"/>
          <p:cNvGraphicFramePr>
            <a:graphicFrameLocks noChangeAspect="1"/>
          </p:cNvGraphicFramePr>
          <p:nvPr/>
        </p:nvGraphicFramePr>
        <p:xfrm>
          <a:off x="857224" y="4286256"/>
          <a:ext cx="785812" cy="303212"/>
        </p:xfrm>
        <a:graphic>
          <a:graphicData uri="http://schemas.openxmlformats.org/presentationml/2006/ole">
            <p:oleObj spid="_x0000_s1007619" name="Equation" r:id="rId5" imgW="545760" imgH="215640" progId="Equation.DSMT4">
              <p:embed/>
            </p:oleObj>
          </a:graphicData>
        </a:graphic>
      </p:graphicFrame>
      <p:graphicFrame>
        <p:nvGraphicFramePr>
          <p:cNvPr id="983043" name="Object 3"/>
          <p:cNvGraphicFramePr>
            <a:graphicFrameLocks noChangeAspect="1"/>
          </p:cNvGraphicFramePr>
          <p:nvPr/>
        </p:nvGraphicFramePr>
        <p:xfrm>
          <a:off x="4838716" y="4143380"/>
          <a:ext cx="1947862" cy="520700"/>
        </p:xfrm>
        <a:graphic>
          <a:graphicData uri="http://schemas.openxmlformats.org/presentationml/2006/ole">
            <p:oleObj spid="_x0000_s1007620" name="Equation" r:id="rId6" imgW="1447560" imgH="393480" progId="Equation.DSMT4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9.3 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모비율의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 검정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1DFB-E6F2-423D-AB90-E7837C4E452D}" type="slidenum">
              <a:rPr lang="ko-KR" altLang="en-US" sz="1600" smtClean="0">
                <a:solidFill>
                  <a:schemeClr val="tx1"/>
                </a:solidFill>
                <a:latin typeface="Book Antiqua" pitchFamily="18" charset="0"/>
              </a:rPr>
              <a:pPr/>
              <a:t>75</a:t>
            </a:fld>
            <a:endParaRPr lang="ko-KR" altLang="en-US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44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622842" y="499562"/>
            <a:ext cx="7735372" cy="14773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3]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한 포털 사이트는 우리나라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20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세 이상의 성인들 중에서 인터넷 신문을 이용하는 사람의 비율이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54.5%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를 초과한다고 한다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이를 알아보기 위하여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427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명을 임의로 선정한 결과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256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명이 인터넷 신문을 이용하는 것으로 조사되었다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p-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값을 구하여 유의수준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5%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에서 조사하라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0034" y="2122568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34" y="2594830"/>
            <a:ext cx="80010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  <a:ea typeface="+mn-ea"/>
              </a:rPr>
              <a:t>① </a:t>
            </a:r>
            <a:r>
              <a:rPr lang="ko-KR" altLang="en-US" dirty="0" err="1" smtClean="0">
                <a:latin typeface="+mn-ea"/>
                <a:ea typeface="+mn-ea"/>
              </a:rPr>
              <a:t>귀무가설은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en-US" altLang="ko-KR" i="1" dirty="0" smtClean="0">
                <a:latin typeface="Book Antiqua" pitchFamily="18" charset="0"/>
              </a:rPr>
              <a:t> </a:t>
            </a:r>
            <a:r>
              <a:rPr lang="en-US" altLang="ko-KR" dirty="0" smtClean="0">
                <a:latin typeface="Book Antiqua" pitchFamily="18" charset="0"/>
              </a:rPr>
              <a:t>: </a:t>
            </a:r>
            <a:r>
              <a:rPr lang="en-US" altLang="ko-KR" i="1" dirty="0" smtClean="0">
                <a:latin typeface="Book Antiqua" pitchFamily="18" charset="0"/>
              </a:rPr>
              <a:t>p 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≤</a:t>
            </a:r>
            <a:r>
              <a:rPr lang="en-US" altLang="ko-KR" i="1" dirty="0" smtClean="0">
                <a:latin typeface="Book Antiqua" pitchFamily="18" charset="0"/>
              </a:rPr>
              <a:t> 0.545</a:t>
            </a:r>
            <a:r>
              <a:rPr lang="ko-KR" altLang="en-US" dirty="0" smtClean="0">
                <a:latin typeface="+mn-ea"/>
                <a:ea typeface="+mn-ea"/>
              </a:rPr>
              <a:t>이고 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대립가설은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  <a:ea typeface="+mn-ea"/>
              </a:rPr>
              <a:t>1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 : </a:t>
            </a:r>
            <a:r>
              <a:rPr lang="en-US" altLang="ko-KR" i="1" dirty="0" smtClean="0">
                <a:latin typeface="Book Antiqua" pitchFamily="18" charset="0"/>
              </a:rPr>
              <a:t>p </a:t>
            </a:r>
            <a:r>
              <a:rPr lang="en-US" altLang="ko-KR" dirty="0" smtClean="0">
                <a:latin typeface="Book Antiqua" pitchFamily="18" charset="0"/>
                <a:ea typeface="바탕"/>
              </a:rPr>
              <a:t>&gt; 0.545</a:t>
            </a:r>
            <a:r>
              <a:rPr lang="ko-KR" altLang="en-US" dirty="0" smtClean="0">
                <a:latin typeface="Book Antiqua" pitchFamily="18" charset="0"/>
              </a:rPr>
              <a:t>이다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r>
              <a:rPr lang="ko-KR" altLang="en-US" dirty="0" smtClean="0">
                <a:latin typeface="+mn-ea"/>
                <a:ea typeface="+mn-ea"/>
              </a:rPr>
              <a:t>② </a:t>
            </a:r>
            <a:r>
              <a:rPr lang="ko-KR" altLang="en-US" dirty="0" smtClean="0">
                <a:latin typeface="+mn-ea"/>
              </a:rPr>
              <a:t>검정통계량과 확률분포는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다음과 같다</a:t>
            </a:r>
            <a:r>
              <a:rPr lang="en-US" altLang="ko-KR" dirty="0" smtClean="0">
                <a:latin typeface="+mn-ea"/>
              </a:rPr>
              <a:t>.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endParaRPr lang="en-US" altLang="ko-KR" dirty="0" smtClean="0">
              <a:latin typeface="Book Antiqua" pitchFamily="18" charset="0"/>
            </a:endParaRPr>
          </a:p>
          <a:p>
            <a:endParaRPr lang="en-US" altLang="ko-KR" dirty="0" smtClean="0">
              <a:latin typeface="Book Antiqua" pitchFamily="18" charset="0"/>
            </a:endParaRPr>
          </a:p>
          <a:p>
            <a:endParaRPr lang="en-US" altLang="ko-KR" dirty="0" smtClean="0">
              <a:latin typeface="Book Antiqua" pitchFamily="18" charset="0"/>
            </a:endParaRPr>
          </a:p>
          <a:p>
            <a:endParaRPr lang="en-US" altLang="ko-KR" dirty="0" smtClean="0">
              <a:latin typeface="Book Antiqua" pitchFamily="18" charset="0"/>
            </a:endParaRPr>
          </a:p>
          <a:p>
            <a:r>
              <a:rPr lang="ko-KR" altLang="en-US" dirty="0" smtClean="0">
                <a:latin typeface="Book Antiqua" pitchFamily="18" charset="0"/>
                <a:ea typeface="+mn-ea"/>
              </a:rPr>
              <a:t>③ </a:t>
            </a:r>
            <a:r>
              <a:rPr lang="en-US" altLang="ko-KR" dirty="0" smtClean="0">
                <a:latin typeface="Book Antiqua" pitchFamily="18" charset="0"/>
              </a:rPr>
              <a:t>427</a:t>
            </a:r>
            <a:r>
              <a:rPr lang="ko-KR" altLang="en-US" dirty="0" smtClean="0">
                <a:latin typeface="Book Antiqua" pitchFamily="18" charset="0"/>
              </a:rPr>
              <a:t>명 중에서 </a:t>
            </a:r>
            <a:r>
              <a:rPr lang="en-US" altLang="ko-KR" dirty="0" smtClean="0">
                <a:latin typeface="Book Antiqua" pitchFamily="18" charset="0"/>
              </a:rPr>
              <a:t>256</a:t>
            </a:r>
            <a:r>
              <a:rPr lang="ko-KR" altLang="en-US" dirty="0" smtClean="0">
                <a:latin typeface="Book Antiqua" pitchFamily="18" charset="0"/>
              </a:rPr>
              <a:t>명이 인터넷 신문을 이용하므로 표본비율은</a:t>
            </a:r>
          </a:p>
          <a:p>
            <a:r>
              <a:rPr lang="ko-KR" altLang="en-US" dirty="0" smtClean="0">
                <a:latin typeface="Book Antiqua" pitchFamily="18" charset="0"/>
              </a:rPr>
              <a:t>이다</a:t>
            </a:r>
            <a:r>
              <a:rPr lang="en-US" altLang="ko-KR" dirty="0" smtClean="0">
                <a:latin typeface="Book Antiqua" pitchFamily="18" charset="0"/>
              </a:rPr>
              <a:t>. </a:t>
            </a:r>
            <a:r>
              <a:rPr lang="ko-KR" altLang="en-US" dirty="0" smtClean="0">
                <a:latin typeface="Book Antiqua" pitchFamily="18" charset="0"/>
              </a:rPr>
              <a:t>따라서 검정통계량의 측정값은 다음과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endParaRPr lang="en-US" altLang="ko-KR" dirty="0" smtClean="0">
              <a:latin typeface="Book Antiqua" pitchFamily="18" charset="0"/>
            </a:endParaRPr>
          </a:p>
          <a:p>
            <a:endParaRPr lang="en-US" altLang="ko-KR" dirty="0" smtClean="0">
              <a:latin typeface="Book Antiqua" pitchFamily="18" charset="0"/>
            </a:endParaRPr>
          </a:p>
          <a:p>
            <a:endParaRPr lang="en-US" altLang="ko-KR" dirty="0" smtClean="0">
              <a:latin typeface="Book Antiqua" pitchFamily="18" charset="0"/>
            </a:endParaRPr>
          </a:p>
          <a:p>
            <a:r>
              <a:rPr lang="ko-KR" altLang="en-US" dirty="0" smtClean="0">
                <a:latin typeface="Book Antiqua" pitchFamily="18" charset="0"/>
                <a:ea typeface="+mn-ea"/>
              </a:rPr>
              <a:t>④ 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p-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값 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= P(Z &gt; 2.27) = 0.0116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이므로 </a:t>
            </a:r>
            <a:r>
              <a:rPr lang="en-US" altLang="ko-KR" i="1" dirty="0" smtClean="0">
                <a:latin typeface="Book Antiqua" pitchFamily="18" charset="0"/>
              </a:rPr>
              <a:t>p-</a:t>
            </a:r>
            <a:r>
              <a:rPr lang="ko-KR" altLang="en-US" dirty="0" smtClean="0">
                <a:latin typeface="Book Antiqua" pitchFamily="18" charset="0"/>
              </a:rPr>
              <a:t>값 </a:t>
            </a:r>
            <a:r>
              <a:rPr lang="en-US" altLang="ko-KR" i="1" dirty="0" smtClean="0">
                <a:latin typeface="Book Antiqua" pitchFamily="18" charset="0"/>
              </a:rPr>
              <a:t>&lt; 0.05</a:t>
            </a:r>
            <a:r>
              <a:rPr lang="ko-KR" altLang="en-US" dirty="0" smtClean="0">
                <a:latin typeface="Book Antiqua" pitchFamily="18" charset="0"/>
              </a:rPr>
              <a:t>이고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따라서 이 자료를 근거로 </a:t>
            </a:r>
            <a:r>
              <a:rPr lang="ko-KR" altLang="en-US" dirty="0" err="1" smtClean="0">
                <a:latin typeface="Book Antiqua" pitchFamily="18" charset="0"/>
              </a:rPr>
              <a:t>귀무가설을</a:t>
            </a:r>
            <a:r>
              <a:rPr lang="ko-KR" altLang="en-US" dirty="0" smtClean="0">
                <a:latin typeface="Book Antiqua" pitchFamily="18" charset="0"/>
              </a:rPr>
              <a:t> 기각한다</a:t>
            </a:r>
            <a:r>
              <a:rPr lang="en-US" altLang="ko-KR" dirty="0" smtClean="0">
                <a:latin typeface="Book Antiqua" pitchFamily="18" charset="0"/>
              </a:rPr>
              <a:t>. </a:t>
            </a:r>
            <a:r>
              <a:rPr lang="ko-KR" altLang="en-US" dirty="0" smtClean="0">
                <a:latin typeface="Book Antiqua" pitchFamily="18" charset="0"/>
              </a:rPr>
              <a:t>즉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smtClean="0">
                <a:latin typeface="Book Antiqua" pitchFamily="18" charset="0"/>
              </a:rPr>
              <a:t>포털 사이트의 주장은 설득력이 없다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en-US" altLang="ko-KR" dirty="0">
              <a:latin typeface="Book Antiqua" pitchFamily="18" charset="0"/>
            </a:endParaRPr>
          </a:p>
        </p:txBody>
      </p:sp>
      <p:graphicFrame>
        <p:nvGraphicFramePr>
          <p:cNvPr id="9" name="Object 1"/>
          <p:cNvGraphicFramePr>
            <a:graphicFrameLocks noChangeAspect="1"/>
          </p:cNvGraphicFramePr>
          <p:nvPr/>
        </p:nvGraphicFramePr>
        <p:xfrm>
          <a:off x="2368550" y="3286125"/>
          <a:ext cx="4130675" cy="614363"/>
        </p:xfrm>
        <a:graphic>
          <a:graphicData uri="http://schemas.openxmlformats.org/presentationml/2006/ole">
            <p:oleObj spid="_x0000_s1009666" name="Equation" r:id="rId4" imgW="3022560" imgH="457200" progId="Equation.DSMT4">
              <p:embed/>
            </p:oleObj>
          </a:graphicData>
        </a:graphic>
      </p:graphicFrame>
      <p:graphicFrame>
        <p:nvGraphicFramePr>
          <p:cNvPr id="983042" name="Object 2"/>
          <p:cNvGraphicFramePr>
            <a:graphicFrameLocks noChangeAspect="1"/>
          </p:cNvGraphicFramePr>
          <p:nvPr/>
        </p:nvGraphicFramePr>
        <p:xfrm>
          <a:off x="6950002" y="3875088"/>
          <a:ext cx="1479649" cy="509267"/>
        </p:xfrm>
        <a:graphic>
          <a:graphicData uri="http://schemas.openxmlformats.org/presentationml/2006/ole">
            <p:oleObj spid="_x0000_s1009667" name="Equation" r:id="rId5" imgW="1117440" imgH="393480" progId="Equation.DSMT4">
              <p:embed/>
            </p:oleObj>
          </a:graphicData>
        </a:graphic>
      </p:graphicFrame>
      <p:graphicFrame>
        <p:nvGraphicFramePr>
          <p:cNvPr id="983043" name="Object 3"/>
          <p:cNvGraphicFramePr>
            <a:graphicFrameLocks noChangeAspect="1"/>
          </p:cNvGraphicFramePr>
          <p:nvPr/>
        </p:nvGraphicFramePr>
        <p:xfrm>
          <a:off x="3214678" y="4622812"/>
          <a:ext cx="2238375" cy="520700"/>
        </p:xfrm>
        <a:graphic>
          <a:graphicData uri="http://schemas.openxmlformats.org/presentationml/2006/ole">
            <p:oleObj spid="_x0000_s1009668" name="Equation" r:id="rId6" imgW="1663560" imgH="393480" progId="Equation.DSMT4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9.3 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모비율의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 검정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1DFB-E6F2-423D-AB90-E7837C4E452D}" type="slidenum">
              <a:rPr lang="ko-KR" altLang="en-US" sz="1600" smtClean="0">
                <a:solidFill>
                  <a:schemeClr val="tx1"/>
                </a:solidFill>
                <a:latin typeface="Book Antiqua" pitchFamily="18" charset="0"/>
              </a:rPr>
              <a:pPr/>
              <a:t>76</a:t>
            </a:fld>
            <a:endParaRPr lang="ko-KR" altLang="en-US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34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00034" y="1285860"/>
            <a:ext cx="800105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독립인 두 모집단의 </a:t>
            </a:r>
            <a:r>
              <a:rPr lang="ko-KR" altLang="en-US" dirty="0" err="1" smtClean="0">
                <a:latin typeface="Book Antiqua" pitchFamily="18" charset="0"/>
              </a:rPr>
              <a:t>모비율을</a:t>
            </a:r>
            <a:r>
              <a:rPr lang="ko-KR" altLang="en-US" dirty="0" smtClean="0">
                <a:latin typeface="Book Antiqua" pitchFamily="18" charset="0"/>
              </a:rPr>
              <a:t> 각각 </a:t>
            </a:r>
            <a:r>
              <a:rPr lang="en-US" altLang="ko-KR" i="1" dirty="0" smtClean="0">
                <a:latin typeface="Book Antiqua" pitchFamily="18" charset="0"/>
              </a:rPr>
              <a:t>p</a:t>
            </a:r>
            <a:r>
              <a:rPr lang="en-US" altLang="ko-KR" i="1" baseline="-25000" dirty="0" smtClean="0">
                <a:latin typeface="Book Antiqua" pitchFamily="18" charset="0"/>
              </a:rPr>
              <a:t>1</a:t>
            </a:r>
            <a:r>
              <a:rPr lang="en-US" altLang="ko-KR" i="1" dirty="0" smtClean="0">
                <a:latin typeface="Book Antiqua" pitchFamily="18" charset="0"/>
              </a:rPr>
              <a:t>, p</a:t>
            </a:r>
            <a:r>
              <a:rPr lang="en-US" altLang="ko-KR" i="1" baseline="-25000" dirty="0" smtClean="0">
                <a:latin typeface="Book Antiqua" pitchFamily="18" charset="0"/>
              </a:rPr>
              <a:t>2</a:t>
            </a:r>
            <a:r>
              <a:rPr lang="ko-KR" altLang="en-US" dirty="0" smtClean="0">
                <a:latin typeface="Book Antiqua" pitchFamily="18" charset="0"/>
              </a:rPr>
              <a:t>라 할 때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smtClean="0">
                <a:latin typeface="Book Antiqua" pitchFamily="18" charset="0"/>
              </a:rPr>
              <a:t>크기 </a:t>
            </a:r>
            <a:r>
              <a:rPr lang="en-US" altLang="ko-KR" i="1" dirty="0" smtClean="0">
                <a:latin typeface="Book Antiqua" pitchFamily="18" charset="0"/>
              </a:rPr>
              <a:t>n</a:t>
            </a:r>
            <a:r>
              <a:rPr lang="ko-KR" altLang="en-US" dirty="0" smtClean="0">
                <a:latin typeface="Book Antiqua" pitchFamily="18" charset="0"/>
              </a:rPr>
              <a:t>과 </a:t>
            </a:r>
            <a:r>
              <a:rPr lang="en-US" altLang="ko-KR" i="1" dirty="0" smtClean="0">
                <a:latin typeface="Book Antiqua" pitchFamily="18" charset="0"/>
              </a:rPr>
              <a:t>m</a:t>
            </a:r>
            <a:r>
              <a:rPr lang="ko-KR" altLang="en-US" dirty="0" smtClean="0">
                <a:latin typeface="Book Antiqua" pitchFamily="18" charset="0"/>
              </a:rPr>
              <a:t>인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표본을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선정하면 두 표본비율의 차            에 대한 분포는 다음과 같이 정규분포에 </a:t>
            </a:r>
            <a:r>
              <a:rPr lang="ko-KR" altLang="en-US" dirty="0" err="1" smtClean="0">
                <a:latin typeface="Book Antiqua" pitchFamily="18" charset="0"/>
              </a:rPr>
              <a:t>근사한다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endParaRPr lang="en-US" altLang="ko-KR" dirty="0" smtClean="0">
              <a:latin typeface="Book Antiqua" pitchFamily="18" charset="0"/>
            </a:endParaRPr>
          </a:p>
          <a:p>
            <a:endParaRPr lang="en-US" altLang="ko-KR" dirty="0" smtClean="0">
              <a:latin typeface="Book Antiqua" pitchFamily="18" charset="0"/>
            </a:endParaRPr>
          </a:p>
          <a:p>
            <a:endParaRPr lang="en-US" altLang="ko-KR" dirty="0" smtClean="0">
              <a:latin typeface="Book Antiqua" pitchFamily="18" charset="0"/>
            </a:endParaRPr>
          </a:p>
          <a:p>
            <a:endParaRPr lang="en-US" altLang="ko-KR" dirty="0" smtClean="0">
              <a:latin typeface="Book Antiqua" pitchFamily="18" charset="0"/>
            </a:endParaRPr>
          </a:p>
          <a:p>
            <a:r>
              <a:rPr lang="ko-KR" altLang="en-US" dirty="0" smtClean="0">
                <a:latin typeface="Book Antiqua" pitchFamily="18" charset="0"/>
              </a:rPr>
              <a:t>이때 </a:t>
            </a:r>
            <a:r>
              <a:rPr lang="en-US" altLang="ko-KR" i="1" dirty="0" smtClean="0">
                <a:latin typeface="Book Antiqua" pitchFamily="18" charset="0"/>
              </a:rPr>
              <a:t>p</a:t>
            </a:r>
            <a:r>
              <a:rPr lang="en-US" altLang="ko-KR" i="1" baseline="-25000" dirty="0" smtClean="0">
                <a:latin typeface="Book Antiqua" pitchFamily="18" charset="0"/>
              </a:rPr>
              <a:t>1</a:t>
            </a:r>
            <a:r>
              <a:rPr lang="en-US" altLang="ko-KR" i="1" dirty="0" smtClean="0">
                <a:latin typeface="Book Antiqua" pitchFamily="18" charset="0"/>
              </a:rPr>
              <a:t>, p</a:t>
            </a:r>
            <a:r>
              <a:rPr lang="en-US" altLang="ko-KR" i="1" baseline="-25000" dirty="0" smtClean="0">
                <a:latin typeface="Book Antiqua" pitchFamily="18" charset="0"/>
              </a:rPr>
              <a:t>2 </a:t>
            </a:r>
            <a:r>
              <a:rPr lang="ko-KR" altLang="en-US" dirty="0" smtClean="0">
                <a:latin typeface="Book Antiqua" pitchFamily="18" charset="0"/>
              </a:rPr>
              <a:t>는 미지의 수이고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en-US" altLang="ko-KR" i="1" dirty="0" smtClean="0">
                <a:latin typeface="Book Antiqua" pitchFamily="18" charset="0"/>
              </a:rPr>
              <a:t>n</a:t>
            </a:r>
            <a:r>
              <a:rPr lang="ko-KR" altLang="en-US" dirty="0" smtClean="0">
                <a:latin typeface="Book Antiqua" pitchFamily="18" charset="0"/>
              </a:rPr>
              <a:t>과 </a:t>
            </a:r>
            <a:r>
              <a:rPr lang="en-US" altLang="ko-KR" i="1" dirty="0" smtClean="0">
                <a:latin typeface="Book Antiqua" pitchFamily="18" charset="0"/>
              </a:rPr>
              <a:t>m</a:t>
            </a:r>
            <a:r>
              <a:rPr lang="ko-KR" altLang="en-US" dirty="0" smtClean="0">
                <a:latin typeface="Book Antiqua" pitchFamily="18" charset="0"/>
              </a:rPr>
              <a:t>이 충분히 크면                          이므로 다음 근사 정규분포를 얻는다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endParaRPr lang="en-US" altLang="ko-KR" dirty="0" smtClean="0">
              <a:latin typeface="Book Antiqua" pitchFamily="18" charset="0"/>
            </a:endParaRPr>
          </a:p>
          <a:p>
            <a:endParaRPr lang="en-US" altLang="ko-KR" dirty="0" smtClean="0">
              <a:latin typeface="Book Antiqua" pitchFamily="18" charset="0"/>
            </a:endParaRPr>
          </a:p>
          <a:p>
            <a:endParaRPr lang="en-US" altLang="ko-KR" dirty="0" smtClean="0">
              <a:latin typeface="Book Antiqua" pitchFamily="18" charset="0"/>
            </a:endParaRPr>
          </a:p>
          <a:p>
            <a:endParaRPr lang="en-US" altLang="ko-KR" dirty="0" smtClean="0">
              <a:latin typeface="Book Antiqua" pitchFamily="18" charset="0"/>
            </a:endParaRPr>
          </a:p>
          <a:p>
            <a:r>
              <a:rPr lang="ko-KR" altLang="en-US" dirty="0" smtClean="0">
                <a:latin typeface="Book Antiqua" pitchFamily="18" charset="0"/>
              </a:rPr>
              <a:t>따라서 다음 세 유형의 가설을 생각할 수 있다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r>
              <a:rPr lang="ko-KR" altLang="en-US" dirty="0" smtClean="0">
                <a:latin typeface="Book Antiqua" pitchFamily="18" charset="0"/>
              </a:rPr>
              <a:t>분포를 얻는다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2643654" y="1581886"/>
          <a:ext cx="657225" cy="320675"/>
        </p:xfrm>
        <a:graphic>
          <a:graphicData uri="http://schemas.openxmlformats.org/presentationml/2006/ole">
            <p:oleObj spid="_x0000_s1008644" name="Equation" r:id="rId4" imgW="457200" imgH="228600" progId="Equation.DSMT4">
              <p:embed/>
            </p:oleObj>
          </a:graphicData>
        </a:graphic>
      </p:graphicFrame>
      <p:sp>
        <p:nvSpPr>
          <p:cNvPr id="12" name="모서리가 둥근 직사각형 11"/>
          <p:cNvSpPr/>
          <p:nvPr/>
        </p:nvSpPr>
        <p:spPr>
          <a:xfrm>
            <a:off x="928662" y="571480"/>
            <a:ext cx="2571768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두 </a:t>
            </a:r>
            <a:r>
              <a:rPr lang="ko-KR" altLang="en-US" b="1" dirty="0" err="1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모비율</a:t>
            </a:r>
            <a:r>
              <a:rPr lang="ko-KR" altLang="en-US" b="1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 차의 검정</a:t>
            </a:r>
            <a:endParaRPr lang="en-US" dirty="0">
              <a:solidFill>
                <a:srgbClr val="FFFF00"/>
              </a:solidFill>
              <a:latin typeface="Book Antiqua" pitchFamily="18" charset="0"/>
              <a:ea typeface="휴먼엑스포" pitchFamily="18" charset="-127"/>
            </a:endParaRPr>
          </a:p>
        </p:txBody>
      </p:sp>
      <p:graphicFrame>
        <p:nvGraphicFramePr>
          <p:cNvPr id="13" name="Object 6"/>
          <p:cNvGraphicFramePr>
            <a:graphicFrameLocks noChangeAspect="1"/>
          </p:cNvGraphicFramePr>
          <p:nvPr/>
        </p:nvGraphicFramePr>
        <p:xfrm>
          <a:off x="857224" y="1935163"/>
          <a:ext cx="2998787" cy="606425"/>
        </p:xfrm>
        <a:graphic>
          <a:graphicData uri="http://schemas.openxmlformats.org/presentationml/2006/ole">
            <p:oleObj spid="_x0000_s1008645" name="Equation" r:id="rId5" imgW="2095200" imgH="431640" progId="Equation.DSMT4">
              <p:embed/>
            </p:oleObj>
          </a:graphicData>
        </a:graphic>
      </p:graphicFrame>
      <p:graphicFrame>
        <p:nvGraphicFramePr>
          <p:cNvPr id="1008646" name="Object 6"/>
          <p:cNvGraphicFramePr>
            <a:graphicFrameLocks noChangeAspect="1"/>
          </p:cNvGraphicFramePr>
          <p:nvPr/>
        </p:nvGraphicFramePr>
        <p:xfrm>
          <a:off x="4533834" y="1911350"/>
          <a:ext cx="3416300" cy="642938"/>
        </p:xfrm>
        <a:graphic>
          <a:graphicData uri="http://schemas.openxmlformats.org/presentationml/2006/ole">
            <p:oleObj spid="_x0000_s1008646" name="Equation" r:id="rId6" imgW="2387520" imgH="457200" progId="Equation.DSMT4">
              <p:embed/>
            </p:oleObj>
          </a:graphicData>
        </a:graphic>
      </p:graphicFrame>
      <p:graphicFrame>
        <p:nvGraphicFramePr>
          <p:cNvPr id="1008647" name="Object 7"/>
          <p:cNvGraphicFramePr>
            <a:graphicFrameLocks noChangeAspect="1"/>
          </p:cNvGraphicFramePr>
          <p:nvPr/>
        </p:nvGraphicFramePr>
        <p:xfrm>
          <a:off x="5643570" y="2955175"/>
          <a:ext cx="1406525" cy="320675"/>
        </p:xfrm>
        <a:graphic>
          <a:graphicData uri="http://schemas.openxmlformats.org/presentationml/2006/ole">
            <p:oleObj spid="_x0000_s1008647" name="Equation" r:id="rId7" imgW="977760" imgH="228600" progId="Equation.DSMT4">
              <p:embed/>
            </p:oleObj>
          </a:graphicData>
        </a:graphic>
      </p:graphicFrame>
      <p:graphicFrame>
        <p:nvGraphicFramePr>
          <p:cNvPr id="1008648" name="Object 8"/>
          <p:cNvGraphicFramePr>
            <a:graphicFrameLocks noChangeAspect="1"/>
          </p:cNvGraphicFramePr>
          <p:nvPr/>
        </p:nvGraphicFramePr>
        <p:xfrm>
          <a:off x="2655898" y="3643318"/>
          <a:ext cx="3416300" cy="642938"/>
        </p:xfrm>
        <a:graphic>
          <a:graphicData uri="http://schemas.openxmlformats.org/presentationml/2006/ole">
            <p:oleObj spid="_x0000_s1008648" name="Equation" r:id="rId8" imgW="2387520" imgH="457200" progId="Equation.DSMT4">
              <p:embed/>
            </p:oleObj>
          </a:graphicData>
        </a:graphic>
      </p:graphicFrame>
      <p:sp>
        <p:nvSpPr>
          <p:cNvPr id="17" name="직사각형 16"/>
          <p:cNvSpPr/>
          <p:nvPr/>
        </p:nvSpPr>
        <p:spPr>
          <a:xfrm>
            <a:off x="3857620" y="200864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또는</a:t>
            </a:r>
            <a:endParaRPr lang="ko-KR" altLang="en-US" dirty="0"/>
          </a:p>
        </p:txBody>
      </p:sp>
      <p:graphicFrame>
        <p:nvGraphicFramePr>
          <p:cNvPr id="1008649" name="Object 9"/>
          <p:cNvGraphicFramePr>
            <a:graphicFrameLocks noChangeAspect="1"/>
          </p:cNvGraphicFramePr>
          <p:nvPr/>
        </p:nvGraphicFramePr>
        <p:xfrm>
          <a:off x="1749425" y="5108592"/>
          <a:ext cx="5467350" cy="677862"/>
        </p:xfrm>
        <a:graphic>
          <a:graphicData uri="http://schemas.openxmlformats.org/presentationml/2006/ole">
            <p:oleObj spid="_x0000_s1008649" name="Equation" r:id="rId9" imgW="3822480" imgH="482400" progId="Equation.DSMT4">
              <p:embed/>
            </p:oleObj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9.3 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모비율의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 검정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1DFB-E6F2-423D-AB90-E7837C4E452D}" type="slidenum">
              <a:rPr lang="ko-KR" altLang="en-US" sz="1600" smtClean="0">
                <a:solidFill>
                  <a:schemeClr val="tx1"/>
                </a:solidFill>
                <a:latin typeface="Book Antiqua" pitchFamily="18" charset="0"/>
              </a:rPr>
              <a:pPr/>
              <a:t>77</a:t>
            </a:fld>
            <a:endParaRPr lang="ko-KR" altLang="en-US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5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Box 17"/>
          <p:cNvSpPr txBox="1"/>
          <p:nvPr/>
        </p:nvSpPr>
        <p:spPr>
          <a:xfrm>
            <a:off x="500034" y="2000240"/>
            <a:ext cx="8001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특히 두 </a:t>
            </a:r>
            <a:r>
              <a:rPr lang="ko-KR" altLang="en-US" dirty="0" err="1" smtClean="0">
                <a:latin typeface="Book Antiqua" pitchFamily="18" charset="0"/>
              </a:rPr>
              <a:t>모비율이</a:t>
            </a:r>
            <a:r>
              <a:rPr lang="ko-KR" altLang="en-US" dirty="0" smtClean="0">
                <a:latin typeface="Book Antiqua" pitchFamily="18" charset="0"/>
              </a:rPr>
              <a:t> 동일하다는 가설</a:t>
            </a:r>
            <a:r>
              <a:rPr lang="en-US" altLang="ko-KR" dirty="0" smtClean="0">
                <a:latin typeface="Book Antiqua" pitchFamily="18" charset="0"/>
              </a:rPr>
              <a:t>,</a:t>
            </a:r>
            <a:r>
              <a:rPr lang="ko-KR" altLang="en-US" dirty="0" smtClean="0">
                <a:latin typeface="Book Antiqua" pitchFamily="18" charset="0"/>
              </a:rPr>
              <a:t> 즉 </a:t>
            </a:r>
            <a:r>
              <a:rPr lang="en-US" altLang="ko-KR" i="1" dirty="0" smtClean="0">
                <a:latin typeface="Book Antiqua" pitchFamily="18" charset="0"/>
              </a:rPr>
              <a:t>p</a:t>
            </a:r>
            <a:r>
              <a:rPr lang="en-US" altLang="ko-KR" i="1" baseline="-25000" dirty="0" smtClean="0">
                <a:latin typeface="Book Antiqua" pitchFamily="18" charset="0"/>
              </a:rPr>
              <a:t>1</a:t>
            </a:r>
            <a:r>
              <a:rPr lang="en-US" altLang="ko-KR" i="1" dirty="0" smtClean="0">
                <a:latin typeface="Book Antiqua" pitchFamily="18" charset="0"/>
              </a:rPr>
              <a:t> = p</a:t>
            </a:r>
            <a:r>
              <a:rPr lang="en-US" altLang="ko-KR" i="1" baseline="-25000" dirty="0" smtClean="0">
                <a:latin typeface="Book Antiqua" pitchFamily="18" charset="0"/>
              </a:rPr>
              <a:t>2</a:t>
            </a:r>
            <a:r>
              <a:rPr lang="ko-KR" altLang="en-US" i="1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=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p</a:t>
            </a:r>
            <a:r>
              <a:rPr lang="ko-KR" altLang="en-US" dirty="0" smtClean="0">
                <a:latin typeface="Book Antiqua" pitchFamily="18" charset="0"/>
              </a:rPr>
              <a:t>에 대한 추론이므로 다음과 같은 </a:t>
            </a:r>
            <a:r>
              <a:rPr lang="ko-KR" altLang="en-US" b="1" dirty="0" smtClean="0">
                <a:solidFill>
                  <a:srgbClr val="FF0000"/>
                </a:solidFill>
                <a:latin typeface="Book Antiqua" pitchFamily="18" charset="0"/>
              </a:rPr>
              <a:t>합동표본비율</a:t>
            </a:r>
            <a:r>
              <a:rPr lang="en-US" altLang="ko-KR" dirty="0" smtClean="0">
                <a:latin typeface="Book Antiqua" pitchFamily="18" charset="0"/>
              </a:rPr>
              <a:t>(pooled sample proportion)</a:t>
            </a:r>
            <a:r>
              <a:rPr lang="ko-KR" altLang="en-US" dirty="0" smtClean="0">
                <a:latin typeface="Book Antiqua" pitchFamily="18" charset="0"/>
              </a:rPr>
              <a:t>을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이용한다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>
              <a:latin typeface="Book Antiqua" pitchFamily="18" charset="0"/>
            </a:endParaRPr>
          </a:p>
        </p:txBody>
      </p:sp>
      <p:graphicFrame>
        <p:nvGraphicFramePr>
          <p:cNvPr id="538632" name="Object 8"/>
          <p:cNvGraphicFramePr>
            <a:graphicFrameLocks noChangeAspect="1"/>
          </p:cNvGraphicFramePr>
          <p:nvPr/>
        </p:nvGraphicFramePr>
        <p:xfrm>
          <a:off x="3357554" y="2701217"/>
          <a:ext cx="933450" cy="555625"/>
        </p:xfrm>
        <a:graphic>
          <a:graphicData uri="http://schemas.openxmlformats.org/presentationml/2006/ole">
            <p:oleObj spid="_x0000_s960517" name="Equation" r:id="rId4" imgW="647640" imgH="393480" progId="Equation.DSMT4">
              <p:embed/>
            </p:oleObj>
          </a:graphicData>
        </a:graphic>
      </p:graphicFrame>
      <p:sp>
        <p:nvSpPr>
          <p:cNvPr id="19" name="직사각형 18"/>
          <p:cNvSpPr/>
          <p:nvPr/>
        </p:nvSpPr>
        <p:spPr>
          <a:xfrm>
            <a:off x="4429124" y="2804977"/>
            <a:ext cx="3762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x</a:t>
            </a:r>
            <a:r>
              <a:rPr lang="ko-KR" altLang="en-US" dirty="0" smtClean="0">
                <a:latin typeface="Book Antiqua" pitchFamily="18" charset="0"/>
              </a:rPr>
              <a:t>와 </a:t>
            </a:r>
            <a:r>
              <a:rPr lang="en-US" altLang="ko-KR" i="1" dirty="0" smtClean="0">
                <a:latin typeface="Book Antiqua" pitchFamily="18" charset="0"/>
              </a:rPr>
              <a:t>y</a:t>
            </a:r>
            <a:r>
              <a:rPr lang="ko-KR" altLang="en-US" dirty="0" err="1" smtClean="0">
                <a:latin typeface="Book Antiqua" pitchFamily="18" charset="0"/>
              </a:rPr>
              <a:t>는두</a:t>
            </a:r>
            <a:r>
              <a:rPr lang="ko-KR" altLang="en-US" dirty="0" smtClean="0">
                <a:latin typeface="Book Antiqua" pitchFamily="18" charset="0"/>
              </a:rPr>
              <a:t> 표본에 대한 성공의 횟수</a:t>
            </a:r>
            <a:endParaRPr lang="ko-KR" altLang="en-US" dirty="0">
              <a:latin typeface="Book Antiqua" pitchFamily="18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928794" y="571480"/>
            <a:ext cx="5429288" cy="1071570"/>
          </a:xfrm>
          <a:prstGeom prst="rect">
            <a:avLst/>
          </a:prstGeom>
          <a:solidFill>
            <a:srgbClr val="63C7F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Object 4"/>
          <p:cNvGraphicFramePr>
            <a:graphicFrameLocks noChangeAspect="1"/>
          </p:cNvGraphicFramePr>
          <p:nvPr/>
        </p:nvGraphicFramePr>
        <p:xfrm>
          <a:off x="4622818" y="690281"/>
          <a:ext cx="2520950" cy="871537"/>
        </p:xfrm>
        <a:graphic>
          <a:graphicData uri="http://schemas.openxmlformats.org/presentationml/2006/ole">
            <p:oleObj spid="_x0000_s960518" name="Equation" r:id="rId5" imgW="1765080" imgH="622080" progId="Equation.DSMT4">
              <p:embed/>
            </p:oleObj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2040848" y="754972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검정통계량과 확률분포 </a:t>
            </a:r>
            <a:r>
              <a:rPr lang="en-US" altLang="ko-KR" b="1" dirty="0" smtClean="0">
                <a:solidFill>
                  <a:srgbClr val="FF0000"/>
                </a:solidFill>
              </a:rPr>
              <a:t>: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928794" y="3571876"/>
            <a:ext cx="5429288" cy="1071570"/>
          </a:xfrm>
          <a:prstGeom prst="rect">
            <a:avLst/>
          </a:prstGeom>
          <a:solidFill>
            <a:srgbClr val="63C7F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Object 4"/>
          <p:cNvGraphicFramePr>
            <a:graphicFrameLocks noChangeAspect="1"/>
          </p:cNvGraphicFramePr>
          <p:nvPr/>
        </p:nvGraphicFramePr>
        <p:xfrm>
          <a:off x="4630738" y="3663950"/>
          <a:ext cx="2503487" cy="925513"/>
        </p:xfrm>
        <a:graphic>
          <a:graphicData uri="http://schemas.openxmlformats.org/presentationml/2006/ole">
            <p:oleObj spid="_x0000_s960519" name="Equation" r:id="rId6" imgW="1752480" imgH="660240" progId="Equation.DSMT4">
              <p:embed/>
            </p:oleObj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2040848" y="3755368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검정통계량과 확률분포 </a:t>
            </a:r>
            <a:r>
              <a:rPr lang="en-US" altLang="ko-KR" b="1" dirty="0" smtClean="0">
                <a:solidFill>
                  <a:srgbClr val="FF0000"/>
                </a:solidFill>
              </a:rPr>
              <a:t>: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9.3 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모비율의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 검정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1DFB-E6F2-423D-AB90-E7837C4E452D}" type="slidenum">
              <a:rPr lang="ko-KR" altLang="en-US" sz="1600" smtClean="0">
                <a:solidFill>
                  <a:schemeClr val="tx1"/>
                </a:solidFill>
                <a:latin typeface="Book Antiqua" pitchFamily="18" charset="0"/>
              </a:rPr>
              <a:pPr/>
              <a:t>78</a:t>
            </a:fld>
            <a:endParaRPr lang="ko-KR" altLang="en-US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7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642910" y="1214422"/>
          <a:ext cx="778674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198"/>
                <a:gridCol w="1500198"/>
                <a:gridCol w="1571636"/>
                <a:gridCol w="1500198"/>
                <a:gridCol w="1714512"/>
              </a:tblGrid>
              <a:tr h="29940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가설과 </a:t>
                      </a:r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기각역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1600" dirty="0" smtClean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검정유형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귀무가설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 </a:t>
                      </a:r>
                      <a:r>
                        <a:rPr lang="en-US" altLang="ko-KR" i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H</a:t>
                      </a:r>
                      <a:r>
                        <a:rPr lang="en-US" altLang="ko-KR" i="1" baseline="-2500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대립가설 </a:t>
                      </a:r>
                      <a:r>
                        <a:rPr lang="en-US" altLang="ko-KR" i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H</a:t>
                      </a:r>
                      <a:r>
                        <a:rPr lang="en-US" altLang="ko-KR" i="1" baseline="-2500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i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H</a:t>
                      </a:r>
                      <a:r>
                        <a:rPr lang="en-US" altLang="ko-KR" i="1" baseline="-2500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0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의 </a:t>
                      </a:r>
                      <a:endParaRPr lang="en-US" altLang="ko-KR" dirty="0" smtClean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기각역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p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- 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값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994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Book Antiqua" pitchFamily="18" charset="0"/>
                        </a:rPr>
                        <a:t>하단측검정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i="1" baseline="-25000" dirty="0" smtClean="0">
                          <a:latin typeface="Book Antiqua" pitchFamily="18" charset="0"/>
                        </a:rPr>
                        <a:t> </a:t>
                      </a:r>
                      <a:r>
                        <a:rPr lang="en-US" altLang="ko-KR" i="1" dirty="0" smtClean="0">
                          <a:latin typeface="Book Antiqua" pitchFamily="18" charset="0"/>
                        </a:rPr>
                        <a:t>p</a:t>
                      </a:r>
                      <a:r>
                        <a:rPr lang="en-US" altLang="ko-KR" i="1" baseline="-25000" dirty="0" smtClean="0">
                          <a:latin typeface="Book Antiqua" pitchFamily="18" charset="0"/>
                        </a:rPr>
                        <a:t>1</a:t>
                      </a:r>
                      <a:r>
                        <a:rPr lang="en-US" altLang="ko-KR" i="1" dirty="0" smtClean="0">
                          <a:latin typeface="Symbol" pitchFamily="18" charset="2"/>
                        </a:rPr>
                        <a:t> </a:t>
                      </a:r>
                      <a:r>
                        <a:rPr lang="ko-KR" altLang="en-US" dirty="0" smtClean="0">
                          <a:latin typeface="Book Antiqua" pitchFamily="18" charset="0"/>
                          <a:ea typeface="바탕"/>
                        </a:rPr>
                        <a:t>≥ </a:t>
                      </a:r>
                      <a:r>
                        <a:rPr lang="en-US" altLang="ko-KR" i="1" dirty="0" smtClean="0">
                          <a:latin typeface="Book Antiqua" pitchFamily="18" charset="0"/>
                        </a:rPr>
                        <a:t>p</a:t>
                      </a:r>
                      <a:r>
                        <a:rPr lang="en-US" altLang="ko-KR" i="1" baseline="-25000" dirty="0" smtClean="0">
                          <a:latin typeface="Book Antiqua" pitchFamily="18" charset="0"/>
                        </a:rPr>
                        <a:t>2</a:t>
                      </a:r>
                      <a:r>
                        <a:rPr lang="ko-KR" altLang="en-US" dirty="0" smtClean="0">
                          <a:latin typeface="Book Antiqua" pitchFamily="18" charset="0"/>
                        </a:rPr>
                        <a:t> </a:t>
                      </a:r>
                      <a:endParaRPr lang="ko-KR" altLang="en-US" i="1" baseline="-25000" dirty="0" smtClean="0">
                        <a:latin typeface="Book Antiqu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i="1" dirty="0" smtClean="0">
                          <a:latin typeface="Book Antiqua" pitchFamily="18" charset="0"/>
                        </a:rPr>
                        <a:t>p</a:t>
                      </a:r>
                      <a:r>
                        <a:rPr lang="en-US" altLang="ko-KR" i="1" baseline="-25000" dirty="0" smtClean="0">
                          <a:latin typeface="Book Antiqua" pitchFamily="18" charset="0"/>
                        </a:rPr>
                        <a:t>1</a:t>
                      </a:r>
                      <a:r>
                        <a:rPr lang="en-US" altLang="ko-KR" i="1" dirty="0" smtClean="0">
                          <a:latin typeface="Symbol" pitchFamily="18" charset="2"/>
                        </a:rPr>
                        <a:t> </a:t>
                      </a:r>
                      <a:r>
                        <a:rPr lang="en-US" altLang="ko-KR" dirty="0" smtClean="0">
                          <a:latin typeface="Book Antiqua" pitchFamily="18" charset="0"/>
                          <a:ea typeface="바탕"/>
                        </a:rPr>
                        <a:t>&lt;</a:t>
                      </a:r>
                      <a:r>
                        <a:rPr lang="ko-KR" altLang="en-US" dirty="0" smtClean="0">
                          <a:latin typeface="Book Antiqua" pitchFamily="18" charset="0"/>
                          <a:ea typeface="바탕"/>
                        </a:rPr>
                        <a:t> </a:t>
                      </a:r>
                      <a:r>
                        <a:rPr lang="en-US" altLang="ko-KR" i="1" dirty="0" smtClean="0">
                          <a:latin typeface="Book Antiqua" pitchFamily="18" charset="0"/>
                        </a:rPr>
                        <a:t>p</a:t>
                      </a:r>
                      <a:r>
                        <a:rPr lang="en-US" altLang="ko-KR" i="1" baseline="-25000" dirty="0" smtClean="0">
                          <a:latin typeface="Book Antiqua" pitchFamily="18" charset="0"/>
                        </a:rPr>
                        <a:t>2</a:t>
                      </a:r>
                      <a:r>
                        <a:rPr lang="ko-KR" altLang="en-US" dirty="0" smtClean="0">
                          <a:latin typeface="Book Antiqua" pitchFamily="18" charset="0"/>
                        </a:rPr>
                        <a:t> </a:t>
                      </a:r>
                      <a:endParaRPr lang="ko-KR" altLang="en-US" i="1" baseline="-25000" dirty="0" smtClean="0">
                        <a:latin typeface="Book Antiqu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i="1" dirty="0" smtClean="0">
                          <a:latin typeface="Book Antiqua" pitchFamily="18" charset="0"/>
                        </a:rPr>
                        <a:t>Z &lt; -</a:t>
                      </a:r>
                      <a:r>
                        <a:rPr lang="en-US" altLang="ko-KR" i="1" dirty="0" err="1" smtClean="0">
                          <a:latin typeface="Book Antiqua" pitchFamily="18" charset="0"/>
                        </a:rPr>
                        <a:t>z</a:t>
                      </a:r>
                      <a:r>
                        <a:rPr lang="en-US" altLang="ko-KR" i="1" baseline="-25000" dirty="0" err="1" smtClean="0">
                          <a:latin typeface="Symbol" pitchFamily="18" charset="2"/>
                        </a:rPr>
                        <a:t>a</a:t>
                      </a:r>
                      <a:endParaRPr lang="ko-KR" altLang="en-US" i="1" baseline="-25000" dirty="0" smtClean="0">
                        <a:latin typeface="Book Antiqua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i="1" baseline="0" dirty="0" smtClean="0">
                          <a:latin typeface="Book Antiqua" pitchFamily="18" charset="0"/>
                        </a:rPr>
                        <a:t>P(</a:t>
                      </a:r>
                      <a:r>
                        <a:rPr lang="en-US" altLang="ko-KR" i="1" dirty="0" smtClean="0">
                          <a:latin typeface="Book Antiqua" pitchFamily="18" charset="0"/>
                        </a:rPr>
                        <a:t>Z &lt; z</a:t>
                      </a:r>
                      <a:r>
                        <a:rPr lang="en-US" altLang="ko-KR" i="1" baseline="-25000" dirty="0" smtClean="0">
                          <a:latin typeface="Book Antiqua" pitchFamily="18" charset="0"/>
                        </a:rPr>
                        <a:t>0</a:t>
                      </a:r>
                      <a:r>
                        <a:rPr lang="en-US" altLang="ko-KR" i="1" baseline="0" dirty="0" smtClean="0">
                          <a:latin typeface="Book Antiqua" pitchFamily="18" charset="0"/>
                        </a:rPr>
                        <a:t>)</a:t>
                      </a:r>
                      <a:endParaRPr lang="ko-KR" altLang="en-US" i="1" baseline="0" dirty="0" smtClean="0"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94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Book Antiqua" pitchFamily="18" charset="0"/>
                        </a:rPr>
                        <a:t>상단측검정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i="1" dirty="0" smtClean="0">
                          <a:latin typeface="Book Antiqua" pitchFamily="18" charset="0"/>
                        </a:rPr>
                        <a:t>p</a:t>
                      </a:r>
                      <a:r>
                        <a:rPr lang="en-US" altLang="ko-KR" i="1" baseline="-25000" dirty="0" smtClean="0">
                          <a:latin typeface="Book Antiqua" pitchFamily="18" charset="0"/>
                        </a:rPr>
                        <a:t>1</a:t>
                      </a:r>
                      <a:r>
                        <a:rPr lang="en-US" altLang="ko-KR" i="1" dirty="0" smtClean="0">
                          <a:latin typeface="Symbol" pitchFamily="18" charset="2"/>
                        </a:rPr>
                        <a:t> </a:t>
                      </a:r>
                      <a:r>
                        <a:rPr lang="ko-KR" altLang="en-US" dirty="0" smtClean="0">
                          <a:latin typeface="Book Antiqua" pitchFamily="18" charset="0"/>
                          <a:ea typeface="바탕"/>
                        </a:rPr>
                        <a:t>≤ </a:t>
                      </a:r>
                      <a:r>
                        <a:rPr lang="en-US" altLang="ko-KR" i="1" dirty="0" smtClean="0">
                          <a:latin typeface="Book Antiqua" pitchFamily="18" charset="0"/>
                        </a:rPr>
                        <a:t>p</a:t>
                      </a:r>
                      <a:r>
                        <a:rPr lang="en-US" altLang="ko-KR" i="1" baseline="-25000" dirty="0" smtClean="0">
                          <a:latin typeface="Book Antiqua" pitchFamily="18" charset="0"/>
                        </a:rPr>
                        <a:t>2</a:t>
                      </a:r>
                      <a:endParaRPr lang="ko-KR" altLang="en-US" i="1" baseline="-25000" dirty="0" smtClean="0">
                        <a:latin typeface="Book Antiqu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i="1" dirty="0" smtClean="0">
                          <a:latin typeface="Book Antiqua" pitchFamily="18" charset="0"/>
                        </a:rPr>
                        <a:t>p</a:t>
                      </a:r>
                      <a:r>
                        <a:rPr lang="en-US" altLang="ko-KR" i="1" baseline="-25000" dirty="0" smtClean="0">
                          <a:latin typeface="Book Antiqua" pitchFamily="18" charset="0"/>
                        </a:rPr>
                        <a:t>1</a:t>
                      </a:r>
                      <a:r>
                        <a:rPr lang="en-US" altLang="ko-KR" i="1" dirty="0" smtClean="0">
                          <a:latin typeface="Symbol" pitchFamily="18" charset="2"/>
                        </a:rPr>
                        <a:t> </a:t>
                      </a:r>
                      <a:r>
                        <a:rPr lang="en-US" altLang="ko-KR" dirty="0" smtClean="0">
                          <a:latin typeface="Book Antiqua" pitchFamily="18" charset="0"/>
                          <a:ea typeface="바탕"/>
                        </a:rPr>
                        <a:t>&gt;</a:t>
                      </a:r>
                      <a:r>
                        <a:rPr lang="ko-KR" altLang="en-US" dirty="0" smtClean="0">
                          <a:latin typeface="Book Antiqua" pitchFamily="18" charset="0"/>
                          <a:ea typeface="바탕"/>
                        </a:rPr>
                        <a:t> </a:t>
                      </a:r>
                      <a:r>
                        <a:rPr lang="en-US" altLang="ko-KR" i="1" dirty="0" smtClean="0">
                          <a:latin typeface="Book Antiqua" pitchFamily="18" charset="0"/>
                        </a:rPr>
                        <a:t>p</a:t>
                      </a:r>
                      <a:r>
                        <a:rPr lang="en-US" altLang="ko-KR" i="1" baseline="-25000" dirty="0" smtClean="0">
                          <a:latin typeface="Book Antiqua" pitchFamily="18" charset="0"/>
                        </a:rPr>
                        <a:t>2</a:t>
                      </a:r>
                      <a:r>
                        <a:rPr lang="ko-KR" altLang="en-US" dirty="0" smtClean="0">
                          <a:latin typeface="Book Antiqua" pitchFamily="18" charset="0"/>
                        </a:rPr>
                        <a:t> </a:t>
                      </a:r>
                      <a:endParaRPr lang="ko-KR" altLang="en-US" i="1" baseline="-25000" dirty="0" smtClean="0">
                        <a:latin typeface="Book Antiqu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i="1" dirty="0" smtClean="0">
                          <a:latin typeface="Book Antiqua" pitchFamily="18" charset="0"/>
                        </a:rPr>
                        <a:t>Z &gt; </a:t>
                      </a:r>
                      <a:r>
                        <a:rPr lang="en-US" altLang="ko-KR" i="1" dirty="0" err="1" smtClean="0">
                          <a:latin typeface="Book Antiqua" pitchFamily="18" charset="0"/>
                        </a:rPr>
                        <a:t>z</a:t>
                      </a:r>
                      <a:r>
                        <a:rPr lang="en-US" altLang="ko-KR" i="1" baseline="-25000" dirty="0" err="1" smtClean="0">
                          <a:latin typeface="Symbol" pitchFamily="18" charset="2"/>
                        </a:rPr>
                        <a:t>a</a:t>
                      </a:r>
                      <a:endParaRPr lang="ko-KR" altLang="en-US" i="1" baseline="-25000" dirty="0" smtClean="0">
                        <a:latin typeface="Book Antiqua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i="1" baseline="0" dirty="0" smtClean="0">
                          <a:latin typeface="Book Antiqua" pitchFamily="18" charset="0"/>
                        </a:rPr>
                        <a:t>P(</a:t>
                      </a:r>
                      <a:r>
                        <a:rPr lang="en-US" altLang="ko-KR" i="1" dirty="0" smtClean="0">
                          <a:latin typeface="Book Antiqua" pitchFamily="18" charset="0"/>
                        </a:rPr>
                        <a:t>Z &gt; z</a:t>
                      </a:r>
                      <a:r>
                        <a:rPr lang="en-US" altLang="ko-KR" i="1" baseline="-25000" dirty="0" smtClean="0">
                          <a:latin typeface="Book Antiqua" pitchFamily="18" charset="0"/>
                        </a:rPr>
                        <a:t>0</a:t>
                      </a:r>
                      <a:r>
                        <a:rPr lang="en-US" altLang="ko-KR" i="1" baseline="0" dirty="0" smtClean="0">
                          <a:latin typeface="Book Antiqua" pitchFamily="18" charset="0"/>
                        </a:rPr>
                        <a:t>)</a:t>
                      </a:r>
                      <a:endParaRPr lang="ko-KR" altLang="en-US" i="1" baseline="0" dirty="0" smtClean="0"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94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Book Antiqua" pitchFamily="18" charset="0"/>
                        </a:rPr>
                        <a:t>양측검정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p</a:t>
                      </a:r>
                      <a:r>
                        <a:rPr lang="en-US" altLang="ko-KR" i="1" baseline="-25000" dirty="0" smtClean="0">
                          <a:latin typeface="Book Antiqua" pitchFamily="18" charset="0"/>
                        </a:rPr>
                        <a:t>1</a:t>
                      </a:r>
                      <a:r>
                        <a:rPr lang="en-US" altLang="ko-KR" i="1" dirty="0" smtClean="0">
                          <a:latin typeface="Symbol" pitchFamily="18" charset="2"/>
                        </a:rPr>
                        <a:t> </a:t>
                      </a:r>
                      <a:r>
                        <a:rPr lang="en-US" altLang="ko-KR" i="0" dirty="0" smtClean="0">
                          <a:latin typeface="Symbol" pitchFamily="18" charset="2"/>
                        </a:rPr>
                        <a:t>=</a:t>
                      </a:r>
                      <a:r>
                        <a:rPr lang="en-US" altLang="ko-KR" i="1" dirty="0" smtClean="0">
                          <a:latin typeface="Symbol" pitchFamily="18" charset="2"/>
                        </a:rPr>
                        <a:t> </a:t>
                      </a:r>
                      <a:r>
                        <a:rPr lang="en-US" altLang="ko-KR" i="1" dirty="0" smtClean="0">
                          <a:latin typeface="Book Antiqua" pitchFamily="18" charset="0"/>
                        </a:rPr>
                        <a:t> p</a:t>
                      </a:r>
                      <a:r>
                        <a:rPr lang="en-US" altLang="ko-KR" i="1" baseline="-25000" dirty="0" smtClean="0">
                          <a:latin typeface="Book Antiqua" pitchFamily="18" charset="0"/>
                        </a:rPr>
                        <a:t>2</a:t>
                      </a:r>
                      <a:r>
                        <a:rPr lang="ko-KR" altLang="en-US" dirty="0" smtClean="0">
                          <a:latin typeface="Book Antiqua" pitchFamily="18" charset="0"/>
                        </a:rPr>
                        <a:t> </a:t>
                      </a:r>
                      <a:endParaRPr lang="ko-KR" altLang="en-US" i="1" baseline="-25000" dirty="0">
                        <a:latin typeface="Book Antiqua" pitchFamily="18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i="1" dirty="0" smtClean="0">
                          <a:latin typeface="Book Antiqua" pitchFamily="18" charset="0"/>
                        </a:rPr>
                        <a:t>p</a:t>
                      </a:r>
                      <a:r>
                        <a:rPr lang="en-US" altLang="ko-KR" i="1" baseline="-25000" dirty="0" smtClean="0">
                          <a:latin typeface="Book Antiqua" pitchFamily="18" charset="0"/>
                        </a:rPr>
                        <a:t>1</a:t>
                      </a:r>
                      <a:r>
                        <a:rPr lang="en-US" altLang="ko-KR" i="1" dirty="0" smtClean="0">
                          <a:latin typeface="Symbol" pitchFamily="18" charset="2"/>
                        </a:rPr>
                        <a:t> </a:t>
                      </a:r>
                      <a:r>
                        <a:rPr lang="en-US" altLang="ko-KR" dirty="0" smtClean="0">
                          <a:latin typeface="Book Antiqua" pitchFamily="18" charset="0"/>
                          <a:ea typeface="바탕"/>
                        </a:rPr>
                        <a:t>≠</a:t>
                      </a:r>
                      <a:r>
                        <a:rPr lang="en-US" altLang="ko-KR" i="1" dirty="0" smtClean="0">
                          <a:latin typeface="Symbol" pitchFamily="18" charset="2"/>
                        </a:rPr>
                        <a:t> </a:t>
                      </a:r>
                      <a:r>
                        <a:rPr lang="en-US" altLang="ko-KR" i="1" dirty="0" smtClean="0">
                          <a:latin typeface="Book Antiqua" pitchFamily="18" charset="0"/>
                        </a:rPr>
                        <a:t> p</a:t>
                      </a:r>
                      <a:r>
                        <a:rPr lang="en-US" altLang="ko-KR" i="1" baseline="-25000" dirty="0" smtClean="0">
                          <a:latin typeface="Book Antiqua" pitchFamily="18" charset="0"/>
                        </a:rPr>
                        <a:t>2</a:t>
                      </a:r>
                      <a:r>
                        <a:rPr lang="ko-KR" altLang="en-US" dirty="0" smtClean="0">
                          <a:latin typeface="Book Antiqua" pitchFamily="18" charset="0"/>
                        </a:rPr>
                        <a:t> </a:t>
                      </a:r>
                      <a:endParaRPr lang="ko-KR" altLang="en-US" i="1" baseline="-25000" dirty="0" smtClean="0">
                        <a:latin typeface="Book Antiqua" pitchFamily="18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i="1" dirty="0" smtClean="0">
                          <a:latin typeface="Book Antiqua" pitchFamily="18" charset="0"/>
                        </a:rPr>
                        <a:t>|Z| &gt; |</a:t>
                      </a:r>
                      <a:r>
                        <a:rPr lang="en-US" altLang="ko-KR" i="1" dirty="0" err="1" smtClean="0">
                          <a:latin typeface="Book Antiqua" pitchFamily="18" charset="0"/>
                        </a:rPr>
                        <a:t>z</a:t>
                      </a:r>
                      <a:r>
                        <a:rPr lang="en-US" altLang="ko-KR" i="1" baseline="-25000" dirty="0" err="1" smtClean="0">
                          <a:latin typeface="Symbol" pitchFamily="18" charset="2"/>
                        </a:rPr>
                        <a:t>a</a:t>
                      </a:r>
                      <a:r>
                        <a:rPr lang="en-US" altLang="ko-KR" i="1" baseline="-25000" dirty="0" smtClean="0">
                          <a:latin typeface="Book Antiqua" pitchFamily="18" charset="0"/>
                        </a:rPr>
                        <a:t>/2</a:t>
                      </a:r>
                      <a:r>
                        <a:rPr lang="en-US" altLang="ko-KR" i="1" baseline="0" dirty="0" smtClean="0">
                          <a:latin typeface="Book Antiqua" pitchFamily="18" charset="0"/>
                        </a:rPr>
                        <a:t>|</a:t>
                      </a:r>
                      <a:endParaRPr lang="ko-KR" altLang="en-US" i="1" baseline="-25000" dirty="0" smtClean="0">
                        <a:latin typeface="Book Antiqua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i="1" baseline="0" dirty="0" smtClean="0">
                          <a:latin typeface="Book Antiqua" pitchFamily="18" charset="0"/>
                        </a:rPr>
                        <a:t>P(</a:t>
                      </a:r>
                      <a:r>
                        <a:rPr lang="en-US" altLang="ko-KR" i="1" dirty="0" smtClean="0">
                          <a:latin typeface="Book Antiqua" pitchFamily="18" charset="0"/>
                        </a:rPr>
                        <a:t>|Z| &gt; z</a:t>
                      </a:r>
                      <a:r>
                        <a:rPr lang="en-US" altLang="ko-KR" i="1" baseline="-25000" dirty="0" smtClean="0">
                          <a:latin typeface="Book Antiqua" pitchFamily="18" charset="0"/>
                        </a:rPr>
                        <a:t>0</a:t>
                      </a:r>
                      <a:r>
                        <a:rPr lang="en-US" altLang="ko-KR" i="1" baseline="0" dirty="0" smtClean="0">
                          <a:latin typeface="Book Antiqua" pitchFamily="18" charset="0"/>
                        </a:rPr>
                        <a:t>)</a:t>
                      </a:r>
                      <a:endParaRPr lang="ko-KR" altLang="en-US" i="1" baseline="0" dirty="0" smtClean="0"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0" name="직선 연결선 19"/>
          <p:cNvCxnSpPr/>
          <p:nvPr/>
        </p:nvCxnSpPr>
        <p:spPr>
          <a:xfrm rot="10800000">
            <a:off x="642910" y="1491588"/>
            <a:ext cx="1500198" cy="28575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71472" y="571480"/>
            <a:ext cx="6786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※ </a:t>
            </a:r>
            <a:r>
              <a:rPr lang="ko-KR" altLang="en-US" dirty="0" smtClean="0">
                <a:latin typeface="Book Antiqua" pitchFamily="18" charset="0"/>
              </a:rPr>
              <a:t>두 </a:t>
            </a:r>
            <a:r>
              <a:rPr lang="ko-KR" altLang="en-US" dirty="0" err="1" smtClean="0">
                <a:latin typeface="Book Antiqua" pitchFamily="18" charset="0"/>
              </a:rPr>
              <a:t>모비율</a:t>
            </a:r>
            <a:r>
              <a:rPr lang="ko-KR" altLang="en-US" dirty="0" smtClean="0">
                <a:latin typeface="Book Antiqua" pitchFamily="18" charset="0"/>
              </a:rPr>
              <a:t> 차에 대한 가설검정의 유형과 </a:t>
            </a:r>
            <a:r>
              <a:rPr lang="en-US" altLang="ko-KR" i="1" dirty="0" smtClean="0">
                <a:latin typeface="Book Antiqua" pitchFamily="18" charset="0"/>
              </a:rPr>
              <a:t>p - </a:t>
            </a:r>
            <a:r>
              <a:rPr lang="ko-KR" altLang="en-US" dirty="0" smtClean="0">
                <a:latin typeface="Book Antiqua" pitchFamily="18" charset="0"/>
              </a:rPr>
              <a:t>값</a:t>
            </a:r>
            <a:endParaRPr lang="ko-KR" altLang="en-US" dirty="0">
              <a:latin typeface="Book Antiqua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9.3 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모비율의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 검정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1DFB-E6F2-423D-AB90-E7837C4E452D}" type="slidenum">
              <a:rPr lang="ko-KR" altLang="en-US" sz="1600" smtClean="0">
                <a:solidFill>
                  <a:schemeClr val="tx1"/>
                </a:solidFill>
                <a:latin typeface="Book Antiqua" pitchFamily="18" charset="0"/>
              </a:rPr>
              <a:pPr/>
              <a:t>79</a:t>
            </a:fld>
            <a:endParaRPr lang="ko-KR" altLang="en-US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8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22842" y="571480"/>
            <a:ext cx="7663934" cy="14773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4]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어느 대기업에 대한 취업 성향을 알아보기 위하여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20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대와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30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대 그룹으로 나누어 각각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952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명과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1,043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명을 상대로 조사하였다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그 결과 두 그룹에서 이 기업을 선호한 인원이 각각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627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명과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651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명이었다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이 기업에 대한 청년층과 장년층의 선호도에 차이가 있는지 유의수준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5%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에서 검정하라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  <a:endParaRPr lang="ko-KR" altLang="en-US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2020" y="2153390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34" y="2572224"/>
            <a:ext cx="80010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  <a:ea typeface="+mn-ea"/>
              </a:rPr>
              <a:t>① 20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대와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 30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대의 선호도를 각각 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p</a:t>
            </a:r>
            <a:r>
              <a:rPr lang="en-US" altLang="ko-KR" i="1" baseline="-25000" dirty="0" smtClean="0">
                <a:latin typeface="Book Antiqua" pitchFamily="18" charset="0"/>
              </a:rPr>
              <a:t>1</a:t>
            </a:r>
            <a:r>
              <a:rPr lang="en-US" altLang="ko-KR" i="1" dirty="0" smtClean="0">
                <a:latin typeface="Book Antiqua" pitchFamily="18" charset="0"/>
              </a:rPr>
              <a:t>, p</a:t>
            </a:r>
            <a:r>
              <a:rPr lang="en-US" altLang="ko-KR" i="1" baseline="-25000" dirty="0" smtClean="0">
                <a:latin typeface="Book Antiqua" pitchFamily="18" charset="0"/>
              </a:rPr>
              <a:t>2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라 하고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 </a:t>
            </a:r>
            <a:r>
              <a:rPr lang="ko-KR" altLang="en-US" dirty="0" err="1" smtClean="0">
                <a:latin typeface="Book Antiqua" pitchFamily="18" charset="0"/>
                <a:ea typeface="+mn-ea"/>
              </a:rPr>
              <a:t>귀무가설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en-US" altLang="ko-KR" i="1" dirty="0" smtClean="0">
                <a:latin typeface="Book Antiqua" pitchFamily="18" charset="0"/>
              </a:rPr>
              <a:t> </a:t>
            </a:r>
            <a:r>
              <a:rPr lang="en-US" altLang="ko-KR" dirty="0" smtClean="0">
                <a:latin typeface="Book Antiqua" pitchFamily="18" charset="0"/>
              </a:rPr>
              <a:t>: </a:t>
            </a:r>
            <a:r>
              <a:rPr lang="en-US" altLang="ko-KR" i="1" dirty="0" smtClean="0">
                <a:latin typeface="Book Antiqua" pitchFamily="18" charset="0"/>
              </a:rPr>
              <a:t>p</a:t>
            </a:r>
            <a:r>
              <a:rPr lang="en-US" altLang="ko-KR" i="1" baseline="-25000" dirty="0" smtClean="0">
                <a:latin typeface="Book Antiqua" pitchFamily="18" charset="0"/>
              </a:rPr>
              <a:t>1</a:t>
            </a:r>
            <a:r>
              <a:rPr lang="en-US" altLang="ko-KR" i="1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바탕"/>
              </a:rPr>
              <a:t>-</a:t>
            </a:r>
            <a:r>
              <a:rPr lang="ko-KR" altLang="en-US" i="1" dirty="0" smtClean="0">
                <a:latin typeface="Book Antiqua" pitchFamily="18" charset="0"/>
                <a:ea typeface="바탕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바탕"/>
              </a:rPr>
              <a:t>p</a:t>
            </a:r>
            <a:r>
              <a:rPr lang="en-US" altLang="ko-KR" i="1" baseline="-25000" dirty="0" smtClean="0">
                <a:latin typeface="Book Antiqua" pitchFamily="18" charset="0"/>
              </a:rPr>
              <a:t>2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 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= 0, 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대립가설</a:t>
            </a:r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1</a:t>
            </a:r>
            <a:r>
              <a:rPr lang="en-US" altLang="ko-KR" i="1" dirty="0" smtClean="0">
                <a:latin typeface="Book Antiqua" pitchFamily="18" charset="0"/>
              </a:rPr>
              <a:t> </a:t>
            </a:r>
            <a:r>
              <a:rPr lang="en-US" altLang="ko-KR" dirty="0" smtClean="0">
                <a:latin typeface="Book Antiqua" pitchFamily="18" charset="0"/>
              </a:rPr>
              <a:t>: </a:t>
            </a:r>
            <a:r>
              <a:rPr lang="en-US" altLang="ko-KR" i="1" dirty="0" smtClean="0">
                <a:latin typeface="Book Antiqua" pitchFamily="18" charset="0"/>
              </a:rPr>
              <a:t>p</a:t>
            </a:r>
            <a:r>
              <a:rPr lang="en-US" altLang="ko-KR" i="1" baseline="-25000" dirty="0" smtClean="0">
                <a:latin typeface="Book Antiqua" pitchFamily="18" charset="0"/>
              </a:rPr>
              <a:t>1</a:t>
            </a:r>
            <a:r>
              <a:rPr lang="en-US" altLang="ko-KR" i="1" dirty="0" smtClean="0">
                <a:latin typeface="Book Antiqua" pitchFamily="18" charset="0"/>
              </a:rPr>
              <a:t> </a:t>
            </a:r>
            <a:r>
              <a:rPr lang="en-US" altLang="ko-KR" dirty="0" smtClean="0">
                <a:latin typeface="Book Antiqua" pitchFamily="18" charset="0"/>
                <a:ea typeface="바탕"/>
              </a:rPr>
              <a:t>-</a:t>
            </a:r>
            <a:r>
              <a:rPr lang="ko-KR" altLang="en-US" i="1" dirty="0" smtClean="0">
                <a:latin typeface="Book Antiqua" pitchFamily="18" charset="0"/>
                <a:ea typeface="바탕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바탕"/>
              </a:rPr>
              <a:t>p</a:t>
            </a:r>
            <a:r>
              <a:rPr lang="en-US" altLang="ko-KR" i="1" baseline="-25000" dirty="0" smtClean="0">
                <a:latin typeface="Book Antiqua" pitchFamily="18" charset="0"/>
              </a:rPr>
              <a:t>2</a:t>
            </a:r>
            <a:r>
              <a:rPr lang="en-US" altLang="ko-KR" dirty="0" smtClean="0">
                <a:latin typeface="Book Antiqua" pitchFamily="18" charset="0"/>
                <a:ea typeface="바탕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바탕"/>
              </a:rPr>
              <a:t>≠ 0</a:t>
            </a:r>
            <a:r>
              <a:rPr lang="ko-KR" altLang="en-US" dirty="0" smtClean="0">
                <a:latin typeface="Book Antiqua" pitchFamily="18" charset="0"/>
              </a:rPr>
              <a:t>을 설정한다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r>
              <a:rPr lang="ko-KR" altLang="en-US" dirty="0" smtClean="0">
                <a:latin typeface="Book Antiqua" pitchFamily="18" charset="0"/>
                <a:ea typeface="+mn-ea"/>
              </a:rPr>
              <a:t>② 유의수준 </a:t>
            </a:r>
            <a:r>
              <a:rPr lang="en-US" altLang="ko-KR" i="1" dirty="0" smtClean="0">
                <a:latin typeface="Symbol" pitchFamily="18" charset="2"/>
              </a:rPr>
              <a:t>a</a:t>
            </a:r>
            <a:r>
              <a:rPr lang="en-US" altLang="ko-KR" i="1" dirty="0" smtClean="0">
                <a:latin typeface="Book Antiqua" pitchFamily="18" charset="0"/>
              </a:rPr>
              <a:t> = 0.05</a:t>
            </a:r>
            <a:r>
              <a:rPr lang="ko-KR" altLang="en-US" dirty="0" smtClean="0">
                <a:latin typeface="Book Antiqua" pitchFamily="18" charset="0"/>
              </a:rPr>
              <a:t>에 대한 양측검정의 기각역은 </a:t>
            </a:r>
            <a:r>
              <a:rPr lang="en-US" altLang="ko-KR" dirty="0" smtClean="0">
                <a:latin typeface="Book Antiqua" pitchFamily="18" charset="0"/>
              </a:rPr>
              <a:t>|</a:t>
            </a:r>
            <a:r>
              <a:rPr lang="en-US" altLang="ko-KR" i="1" dirty="0" smtClean="0">
                <a:latin typeface="Book Antiqua" pitchFamily="18" charset="0"/>
              </a:rPr>
              <a:t>Z| &gt; z</a:t>
            </a:r>
            <a:r>
              <a:rPr lang="en-US" altLang="ko-KR" i="1" baseline="-25000" dirty="0" smtClean="0">
                <a:latin typeface="Book Antiqua" pitchFamily="18" charset="0"/>
              </a:rPr>
              <a:t>0.025</a:t>
            </a:r>
            <a:r>
              <a:rPr lang="en-US" altLang="ko-KR" i="1" dirty="0" smtClean="0">
                <a:latin typeface="Book Antiqua" pitchFamily="18" charset="0"/>
              </a:rPr>
              <a:t> = 1.96</a:t>
            </a:r>
            <a:r>
              <a:rPr lang="ko-KR" altLang="en-US" dirty="0" smtClean="0">
                <a:latin typeface="Book Antiqua" pitchFamily="18" charset="0"/>
              </a:rPr>
              <a:t>이다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r>
              <a:rPr lang="ko-KR" altLang="en-US" dirty="0" smtClean="0">
                <a:latin typeface="Book Antiqua" pitchFamily="18" charset="0"/>
                <a:ea typeface="+mn-ea"/>
              </a:rPr>
              <a:t>③ 두 그룹의 표본비율과 합동표본비율은 구하면 각각 </a:t>
            </a:r>
            <a:r>
              <a:rPr lang="ko-KR" altLang="en-US" dirty="0" smtClean="0">
                <a:latin typeface="Book Antiqua" pitchFamily="18" charset="0"/>
              </a:rPr>
              <a:t>다음과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endParaRPr lang="en-US" altLang="ko-KR" dirty="0" smtClean="0">
              <a:latin typeface="Book Antiqua" pitchFamily="18" charset="0"/>
            </a:endParaRPr>
          </a:p>
          <a:p>
            <a:endParaRPr lang="en-US" altLang="ko-KR" dirty="0" smtClean="0">
              <a:latin typeface="Book Antiqua" pitchFamily="18" charset="0"/>
              <a:ea typeface="+mn-ea"/>
            </a:endParaRPr>
          </a:p>
          <a:p>
            <a:endParaRPr lang="en-US" altLang="ko-KR" dirty="0" smtClean="0">
              <a:latin typeface="Book Antiqua" pitchFamily="18" charset="0"/>
              <a:ea typeface="+mn-ea"/>
            </a:endParaRPr>
          </a:p>
          <a:p>
            <a:endParaRPr lang="en-US" altLang="ko-KR" dirty="0" smtClean="0">
              <a:latin typeface="Book Antiqua" pitchFamily="18" charset="0"/>
              <a:ea typeface="+mn-ea"/>
            </a:endParaRPr>
          </a:p>
          <a:p>
            <a:r>
              <a:rPr lang="ko-KR" altLang="en-US" dirty="0" smtClean="0">
                <a:latin typeface="Book Antiqua" pitchFamily="18" charset="0"/>
                <a:ea typeface="+mn-ea"/>
              </a:rPr>
              <a:t>따라서 검정통계량과 확률분포는 다음과 같다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.</a:t>
            </a:r>
          </a:p>
        </p:txBody>
      </p:sp>
      <p:graphicFrame>
        <p:nvGraphicFramePr>
          <p:cNvPr id="10" name="Object 8"/>
          <p:cNvGraphicFramePr>
            <a:graphicFrameLocks noChangeAspect="1"/>
          </p:cNvGraphicFramePr>
          <p:nvPr/>
        </p:nvGraphicFramePr>
        <p:xfrm>
          <a:off x="1782763" y="3833813"/>
          <a:ext cx="5473700" cy="523875"/>
        </p:xfrm>
        <a:graphic>
          <a:graphicData uri="http://schemas.openxmlformats.org/presentationml/2006/ole">
            <p:oleObj spid="_x0000_s962562" name="Equation" r:id="rId4" imgW="4025880" imgH="393480" progId="Equation.DSMT4">
              <p:embed/>
            </p:oleObj>
          </a:graphicData>
        </a:graphic>
      </p:graphicFrame>
      <p:graphicFrame>
        <p:nvGraphicFramePr>
          <p:cNvPr id="962563" name="Object 3"/>
          <p:cNvGraphicFramePr>
            <a:graphicFrameLocks noChangeAspect="1"/>
          </p:cNvGraphicFramePr>
          <p:nvPr/>
        </p:nvGraphicFramePr>
        <p:xfrm>
          <a:off x="2114550" y="4994275"/>
          <a:ext cx="4367213" cy="833438"/>
        </p:xfrm>
        <a:graphic>
          <a:graphicData uri="http://schemas.openxmlformats.org/presentationml/2006/ole">
            <p:oleObj spid="_x0000_s962563" name="Equation" r:id="rId5" imgW="3403440" imgH="660240" progId="Equation.DSMT4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9.1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가설검정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8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31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67168" y="612096"/>
            <a:ext cx="4048236" cy="2933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34" y="612830"/>
            <a:ext cx="4200531" cy="292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직사각형 21"/>
          <p:cNvSpPr/>
          <p:nvPr/>
        </p:nvSpPr>
        <p:spPr>
          <a:xfrm>
            <a:off x="520582" y="612096"/>
            <a:ext cx="8215370" cy="2928958"/>
          </a:xfrm>
          <a:prstGeom prst="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14480" y="3571876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의 채택</a:t>
            </a:r>
            <a:endParaRPr lang="ko-KR" altLang="en-US" dirty="0">
              <a:latin typeface="Book Antiqua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00760" y="3571876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의 기각</a:t>
            </a:r>
            <a:endParaRPr lang="ko-KR" altLang="en-US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9.3 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모비율의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 검정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1DFB-E6F2-423D-AB90-E7837C4E452D}" type="slidenum">
              <a:rPr lang="ko-KR" altLang="en-US" sz="1600" smtClean="0">
                <a:solidFill>
                  <a:schemeClr val="tx1"/>
                </a:solidFill>
                <a:latin typeface="Book Antiqua" pitchFamily="18" charset="0"/>
              </a:rPr>
              <a:pPr/>
              <a:t>80</a:t>
            </a:fld>
            <a:endParaRPr lang="ko-KR" altLang="en-US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5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Object 1"/>
          <p:cNvGraphicFramePr>
            <a:graphicFrameLocks noChangeAspect="1"/>
          </p:cNvGraphicFramePr>
          <p:nvPr/>
        </p:nvGraphicFramePr>
        <p:xfrm>
          <a:off x="3286117" y="612096"/>
          <a:ext cx="2214578" cy="515120"/>
        </p:xfrm>
        <a:graphic>
          <a:graphicData uri="http://schemas.openxmlformats.org/presentationml/2006/ole">
            <p:oleObj spid="_x0000_s963586" name="Equation" r:id="rId4" imgW="1663560" imgH="393480" progId="Equation.DSMT4">
              <p:embed/>
            </p:oleObj>
          </a:graphicData>
        </a:graphic>
      </p:graphicFrame>
      <p:sp>
        <p:nvSpPr>
          <p:cNvPr id="7" name="직사각형 6"/>
          <p:cNvSpPr/>
          <p:nvPr/>
        </p:nvSpPr>
        <p:spPr>
          <a:xfrm>
            <a:off x="500034" y="680145"/>
            <a:ext cx="81439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④ 검정통계량의 </a:t>
            </a:r>
            <a:r>
              <a:rPr lang="ko-KR" altLang="en-US" dirty="0" err="1" smtClean="0">
                <a:latin typeface="Book Antiqua" pitchFamily="18" charset="0"/>
              </a:rPr>
              <a:t>관찰값은</a:t>
            </a:r>
            <a:r>
              <a:rPr lang="ko-KR" altLang="en-US" dirty="0" smtClean="0">
                <a:latin typeface="Book Antiqua" pitchFamily="18" charset="0"/>
              </a:rPr>
              <a:t>                                        이다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⑤ </a:t>
            </a:r>
            <a:r>
              <a:rPr lang="ko-KR" altLang="en-US" dirty="0" smtClean="0">
                <a:latin typeface="Book Antiqua" pitchFamily="18" charset="0"/>
              </a:rPr>
              <a:t>검정통계량의 </a:t>
            </a:r>
            <a:r>
              <a:rPr lang="ko-KR" altLang="en-US" dirty="0" err="1" smtClean="0">
                <a:latin typeface="Book Antiqua" pitchFamily="18" charset="0"/>
              </a:rPr>
              <a:t>관찰값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z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en-US" altLang="ko-KR" i="1" dirty="0" smtClean="0">
                <a:latin typeface="Book Antiqua" pitchFamily="18" charset="0"/>
              </a:rPr>
              <a:t> = 1.6</a:t>
            </a:r>
            <a:r>
              <a:rPr lang="ko-KR" altLang="en-US" dirty="0" smtClean="0">
                <a:latin typeface="Book Antiqua" pitchFamily="18" charset="0"/>
              </a:rPr>
              <a:t>은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err="1" smtClean="0">
                <a:latin typeface="Book Antiqua" pitchFamily="18" charset="0"/>
              </a:rPr>
              <a:t>기각역</a:t>
            </a:r>
            <a:r>
              <a:rPr lang="ko-KR" altLang="en-US" dirty="0" smtClean="0">
                <a:latin typeface="Book Antiqua" pitchFamily="18" charset="0"/>
              </a:rPr>
              <a:t> 안에 놓이지 않으므로 </a:t>
            </a:r>
            <a:r>
              <a:rPr lang="ko-KR" altLang="en-US" dirty="0" err="1" smtClean="0">
                <a:latin typeface="Book Antiqua" pitchFamily="18" charset="0"/>
              </a:rPr>
              <a:t>귀무가설을</a:t>
            </a:r>
            <a:r>
              <a:rPr lang="ko-KR" altLang="en-US" dirty="0" smtClean="0">
                <a:latin typeface="Book Antiqua" pitchFamily="18" charset="0"/>
              </a:rPr>
              <a:t> 기각할 수 없다</a:t>
            </a:r>
            <a:r>
              <a:rPr lang="en-US" altLang="ko-KR" dirty="0" smtClean="0">
                <a:latin typeface="Book Antiqua" pitchFamily="18" charset="0"/>
              </a:rPr>
              <a:t>. </a:t>
            </a:r>
            <a:r>
              <a:rPr lang="ko-KR" altLang="en-US" dirty="0" smtClean="0">
                <a:latin typeface="Book Antiqua" pitchFamily="18" charset="0"/>
              </a:rPr>
              <a:t>즉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smtClean="0">
                <a:latin typeface="Book Antiqua" pitchFamily="18" charset="0"/>
              </a:rPr>
              <a:t>두 계층 사이의 선호도에 차이가 없다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9.3 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모비율의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 검정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81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2842" y="571480"/>
            <a:ext cx="7663934" cy="230832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5]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근로자를 대상으로 어떤 특정 교육을 실시할 경우에 효율이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20%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이상 향상된다고 주장한다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이를 검증하기 위하여 근로자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300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명을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150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명씩 두 그룹으로 나누어 실험을 실시한 결과 다음 표를 얻었다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근로자를 상대로 특정 교육을 실시하면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20%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이상의 효율성이 있다는 주장에 대하여 다음 방법에 따라 유의수준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5%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에서 검정하라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(1)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기각역을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 이용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(2)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p-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값을 이용</a:t>
            </a:r>
            <a:endParaRPr lang="ko-KR" altLang="en-US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2020" y="3071810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0034" y="3459210"/>
            <a:ext cx="80010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  <a:ea typeface="+mn-ea"/>
              </a:rPr>
              <a:t>(1) ① </a:t>
            </a:r>
            <a:r>
              <a:rPr lang="ko-KR" altLang="en-US" dirty="0" smtClean="0"/>
              <a:t>근로자를 대상으로 어떤 특정 교육을 받은 그룹과 그렇지 않은 그룹의 효율을 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각각 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p</a:t>
            </a:r>
            <a:r>
              <a:rPr lang="en-US" altLang="ko-KR" i="1" baseline="-25000" dirty="0" smtClean="0">
                <a:latin typeface="Book Antiqua" pitchFamily="18" charset="0"/>
              </a:rPr>
              <a:t>1</a:t>
            </a:r>
            <a:r>
              <a:rPr lang="en-US" altLang="ko-KR" i="1" dirty="0" smtClean="0">
                <a:latin typeface="Book Antiqua" pitchFamily="18" charset="0"/>
              </a:rPr>
              <a:t>, p</a:t>
            </a:r>
            <a:r>
              <a:rPr lang="en-US" altLang="ko-KR" i="1" baseline="-25000" dirty="0" smtClean="0">
                <a:latin typeface="Book Antiqua" pitchFamily="18" charset="0"/>
              </a:rPr>
              <a:t>2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라 하면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, </a:t>
            </a:r>
            <a:r>
              <a:rPr lang="ko-KR" altLang="en-US" dirty="0" err="1" smtClean="0">
                <a:latin typeface="Book Antiqua" pitchFamily="18" charset="0"/>
                <a:ea typeface="+mn-ea"/>
              </a:rPr>
              <a:t>귀무가설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en-US" altLang="ko-KR" i="1" dirty="0" smtClean="0">
                <a:latin typeface="Book Antiqua" pitchFamily="18" charset="0"/>
              </a:rPr>
              <a:t> : p</a:t>
            </a:r>
            <a:r>
              <a:rPr lang="en-US" altLang="ko-KR" i="1" baseline="-25000" dirty="0" smtClean="0">
                <a:latin typeface="Book Antiqua" pitchFamily="18" charset="0"/>
              </a:rPr>
              <a:t>1</a:t>
            </a:r>
            <a:r>
              <a:rPr lang="en-US" altLang="ko-KR" i="1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바탕"/>
              </a:rPr>
              <a:t>-</a:t>
            </a:r>
            <a:r>
              <a:rPr lang="ko-KR" altLang="en-US" i="1" dirty="0" smtClean="0">
                <a:latin typeface="Book Antiqua" pitchFamily="18" charset="0"/>
                <a:ea typeface="바탕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바탕"/>
              </a:rPr>
              <a:t>p</a:t>
            </a:r>
            <a:r>
              <a:rPr lang="en-US" altLang="ko-KR" i="1" baseline="-25000" dirty="0" smtClean="0">
                <a:latin typeface="Book Antiqua" pitchFamily="18" charset="0"/>
              </a:rPr>
              <a:t>2</a:t>
            </a:r>
            <a:r>
              <a:rPr lang="ko-KR" altLang="en-US" i="1" dirty="0" smtClean="0">
                <a:latin typeface="Book Antiqua" pitchFamily="18" charset="0"/>
                <a:ea typeface="바탕"/>
              </a:rPr>
              <a:t> ≥ </a:t>
            </a:r>
            <a:r>
              <a:rPr lang="en-US" altLang="ko-KR" i="1" dirty="0" smtClean="0">
                <a:latin typeface="Book Antiqua" pitchFamily="18" charset="0"/>
                <a:ea typeface="바탕"/>
              </a:rPr>
              <a:t>0.2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,</a:t>
            </a:r>
            <a:r>
              <a:rPr lang="ko-KR" altLang="en-US" i="1" dirty="0" smtClean="0">
                <a:latin typeface="Book Antiqua" pitchFamily="18" charset="0"/>
                <a:ea typeface="+mn-ea"/>
              </a:rPr>
              <a:t> 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대립가설</a:t>
            </a:r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1</a:t>
            </a:r>
            <a:r>
              <a:rPr lang="en-US" altLang="ko-KR" i="1" dirty="0" smtClean="0">
                <a:latin typeface="Book Antiqua" pitchFamily="18" charset="0"/>
              </a:rPr>
              <a:t> </a:t>
            </a:r>
            <a:r>
              <a:rPr lang="en-US" altLang="ko-KR" dirty="0" smtClean="0">
                <a:latin typeface="Book Antiqua" pitchFamily="18" charset="0"/>
              </a:rPr>
              <a:t>: </a:t>
            </a:r>
            <a:r>
              <a:rPr lang="en-US" altLang="ko-KR" i="1" dirty="0" smtClean="0">
                <a:latin typeface="Book Antiqua" pitchFamily="18" charset="0"/>
              </a:rPr>
              <a:t>p</a:t>
            </a:r>
            <a:r>
              <a:rPr lang="en-US" altLang="ko-KR" i="1" baseline="-25000" dirty="0" smtClean="0">
                <a:latin typeface="Book Antiqua" pitchFamily="18" charset="0"/>
              </a:rPr>
              <a:t>1</a:t>
            </a:r>
            <a:r>
              <a:rPr lang="en-US" altLang="ko-KR" i="1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바탕"/>
              </a:rPr>
              <a:t>–</a:t>
            </a:r>
            <a:r>
              <a:rPr lang="ko-KR" altLang="en-US" i="1" dirty="0" smtClean="0">
                <a:latin typeface="Book Antiqua" pitchFamily="18" charset="0"/>
                <a:ea typeface="바탕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바탕"/>
              </a:rPr>
              <a:t>p</a:t>
            </a:r>
            <a:r>
              <a:rPr lang="en-US" altLang="ko-KR" i="1" baseline="-25000" dirty="0" smtClean="0">
                <a:latin typeface="Book Antiqua" pitchFamily="18" charset="0"/>
              </a:rPr>
              <a:t>2</a:t>
            </a:r>
            <a:r>
              <a:rPr lang="en-US" altLang="ko-KR" i="1" dirty="0" smtClean="0">
                <a:latin typeface="Book Antiqua" pitchFamily="18" charset="0"/>
              </a:rPr>
              <a:t>&lt; 0.2</a:t>
            </a:r>
            <a:r>
              <a:rPr lang="ko-KR" altLang="en-US" dirty="0" smtClean="0">
                <a:latin typeface="Book Antiqua" pitchFamily="18" charset="0"/>
              </a:rPr>
              <a:t>를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설정한다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r>
              <a:rPr lang="ko-KR" altLang="en-US" dirty="0" smtClean="0">
                <a:latin typeface="Book Antiqua" pitchFamily="18" charset="0"/>
                <a:ea typeface="+mn-ea"/>
              </a:rPr>
              <a:t>② 유의수준 </a:t>
            </a:r>
            <a:r>
              <a:rPr lang="en-US" altLang="ko-KR" i="1" dirty="0" smtClean="0">
                <a:latin typeface="Symbol" pitchFamily="18" charset="2"/>
              </a:rPr>
              <a:t>a</a:t>
            </a:r>
            <a:r>
              <a:rPr lang="en-US" altLang="ko-KR" i="1" dirty="0" smtClean="0">
                <a:latin typeface="Book Antiqua" pitchFamily="18" charset="0"/>
              </a:rPr>
              <a:t> = 0.05</a:t>
            </a:r>
            <a:r>
              <a:rPr lang="ko-KR" altLang="en-US" dirty="0" smtClean="0">
                <a:latin typeface="Book Antiqua" pitchFamily="18" charset="0"/>
              </a:rPr>
              <a:t>에 대한 하단측검정의 </a:t>
            </a:r>
            <a:r>
              <a:rPr lang="ko-KR" altLang="en-US" dirty="0" err="1" smtClean="0">
                <a:latin typeface="Book Antiqua" pitchFamily="18" charset="0"/>
              </a:rPr>
              <a:t>기각역은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Z &lt; - z</a:t>
            </a:r>
            <a:r>
              <a:rPr lang="en-US" altLang="ko-KR" i="1" baseline="-25000" dirty="0" smtClean="0">
                <a:latin typeface="Book Antiqua" pitchFamily="18" charset="0"/>
              </a:rPr>
              <a:t>0.05</a:t>
            </a:r>
            <a:r>
              <a:rPr lang="en-US" altLang="ko-KR" i="1" dirty="0" smtClean="0">
                <a:latin typeface="Book Antiqua" pitchFamily="18" charset="0"/>
              </a:rPr>
              <a:t> = - 1.645</a:t>
            </a:r>
            <a:r>
              <a:rPr lang="ko-KR" altLang="en-US" dirty="0" smtClean="0">
                <a:latin typeface="Book Antiqua" pitchFamily="18" charset="0"/>
              </a:rPr>
              <a:t>이다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r>
              <a:rPr lang="ko-KR" altLang="en-US" dirty="0" smtClean="0">
                <a:latin typeface="Book Antiqua" pitchFamily="18" charset="0"/>
                <a:ea typeface="+mn-ea"/>
              </a:rPr>
              <a:t>③ 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n = m = 150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이므로 </a:t>
            </a:r>
            <a:r>
              <a:rPr lang="ko-KR" altLang="en-US" dirty="0" smtClean="0">
                <a:latin typeface="Book Antiqua" pitchFamily="18" charset="0"/>
              </a:rPr>
              <a:t>검정통계량과 확률분포는 다음과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en-US" altLang="ko-KR" dirty="0" smtClean="0">
              <a:latin typeface="Book Antiqua" pitchFamily="18" charset="0"/>
              <a:ea typeface="+mn-ea"/>
            </a:endParaRPr>
          </a:p>
        </p:txBody>
      </p:sp>
      <p:graphicFrame>
        <p:nvGraphicFramePr>
          <p:cNvPr id="1028099" name="Object 3"/>
          <p:cNvGraphicFramePr>
            <a:graphicFrameLocks noChangeAspect="1"/>
          </p:cNvGraphicFramePr>
          <p:nvPr/>
        </p:nvGraphicFramePr>
        <p:xfrm>
          <a:off x="2913063" y="5026789"/>
          <a:ext cx="3016250" cy="627063"/>
        </p:xfrm>
        <a:graphic>
          <a:graphicData uri="http://schemas.openxmlformats.org/presentationml/2006/ole">
            <p:oleObj spid="_x0000_s1028099" name="Equation" r:id="rId4" imgW="2158920" imgH="457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9.3 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모비율의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 검정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18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82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20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34" y="550932"/>
            <a:ext cx="800105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④ 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두 그룹의 표본비율을 구하면 각각 </a:t>
            </a:r>
            <a:r>
              <a:rPr lang="ko-KR" altLang="en-US" dirty="0" smtClean="0">
                <a:latin typeface="Book Antiqua" pitchFamily="18" charset="0"/>
              </a:rPr>
              <a:t>다음과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endParaRPr lang="en-US" altLang="ko-KR" dirty="0" smtClean="0">
              <a:latin typeface="Book Antiqua" pitchFamily="18" charset="0"/>
            </a:endParaRPr>
          </a:p>
          <a:p>
            <a:endParaRPr lang="en-US" altLang="ko-KR" dirty="0" smtClean="0">
              <a:latin typeface="Book Antiqua" pitchFamily="18" charset="0"/>
              <a:ea typeface="+mn-ea"/>
            </a:endParaRPr>
          </a:p>
          <a:p>
            <a:endParaRPr lang="en-US" altLang="ko-KR" dirty="0" smtClean="0">
              <a:latin typeface="Book Antiqua" pitchFamily="18" charset="0"/>
              <a:ea typeface="+mn-ea"/>
            </a:endParaRPr>
          </a:p>
          <a:p>
            <a:endParaRPr lang="en-US" altLang="ko-KR" dirty="0" smtClean="0">
              <a:latin typeface="Book Antiqua" pitchFamily="18" charset="0"/>
              <a:ea typeface="+mn-ea"/>
            </a:endParaRPr>
          </a:p>
          <a:p>
            <a:r>
              <a:rPr lang="ko-KR" altLang="en-US" dirty="0" smtClean="0">
                <a:latin typeface="Book Antiqua" pitchFamily="18" charset="0"/>
                <a:ea typeface="+mn-ea"/>
              </a:rPr>
              <a:t>따라서 검정통계량의 </a:t>
            </a:r>
            <a:r>
              <a:rPr lang="ko-KR" altLang="en-US" dirty="0" err="1" smtClean="0">
                <a:latin typeface="Book Antiqua" pitchFamily="18" charset="0"/>
                <a:ea typeface="+mn-ea"/>
              </a:rPr>
              <a:t>관찰값은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 다음과 같다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.</a:t>
            </a:r>
          </a:p>
          <a:p>
            <a:endParaRPr lang="en-US" altLang="ko-KR" dirty="0" smtClean="0">
              <a:latin typeface="Book Antiqua" pitchFamily="18" charset="0"/>
              <a:ea typeface="+mn-ea"/>
            </a:endParaRPr>
          </a:p>
          <a:p>
            <a:endParaRPr lang="en-US" altLang="ko-KR" dirty="0" smtClean="0">
              <a:latin typeface="Book Antiqua" pitchFamily="18" charset="0"/>
              <a:ea typeface="+mn-ea"/>
            </a:endParaRPr>
          </a:p>
          <a:p>
            <a:endParaRPr lang="en-US" altLang="ko-KR" dirty="0" smtClean="0">
              <a:latin typeface="Book Antiqua" pitchFamily="18" charset="0"/>
              <a:ea typeface="+mn-ea"/>
            </a:endParaRPr>
          </a:p>
          <a:p>
            <a:endParaRPr lang="en-US" altLang="ko-KR" dirty="0" smtClean="0">
              <a:latin typeface="Book Antiqua" pitchFamily="18" charset="0"/>
              <a:ea typeface="+mn-ea"/>
            </a:endParaRPr>
          </a:p>
          <a:p>
            <a:r>
              <a:rPr lang="ko-KR" altLang="en-US" dirty="0" smtClean="0">
                <a:latin typeface="Book Antiqua" pitchFamily="18" charset="0"/>
              </a:rPr>
              <a:t>⑤ 검정통계량의 </a:t>
            </a:r>
            <a:r>
              <a:rPr lang="ko-KR" altLang="en-US" dirty="0" err="1" smtClean="0">
                <a:latin typeface="Book Antiqua" pitchFamily="18" charset="0"/>
              </a:rPr>
              <a:t>관찰값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z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en-US" altLang="ko-KR" i="1" dirty="0" smtClean="0">
                <a:latin typeface="Book Antiqua" pitchFamily="18" charset="0"/>
              </a:rPr>
              <a:t> = - 1.7</a:t>
            </a:r>
            <a:r>
              <a:rPr lang="ko-KR" altLang="en-US" dirty="0" smtClean="0">
                <a:latin typeface="Book Antiqua" pitchFamily="18" charset="0"/>
              </a:rPr>
              <a:t>은 기각역 안에 놓이므로 특정 교육을 실시하면 이상의 효율성이 있다는 주장은 근거가 미약하다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endParaRPr lang="en-US" altLang="ko-KR" dirty="0" smtClean="0">
              <a:latin typeface="Book Antiqua" pitchFamily="18" charset="0"/>
            </a:endParaRPr>
          </a:p>
          <a:p>
            <a:r>
              <a:rPr lang="en-US" altLang="ko-KR" dirty="0" smtClean="0">
                <a:latin typeface="Book Antiqua" pitchFamily="18" charset="0"/>
              </a:rPr>
              <a:t>(2) </a:t>
            </a:r>
            <a:r>
              <a:rPr lang="ko-KR" altLang="en-US" dirty="0" smtClean="0">
                <a:latin typeface="Book Antiqua" pitchFamily="18" charset="0"/>
              </a:rPr>
              <a:t>검정통계량의 </a:t>
            </a:r>
            <a:r>
              <a:rPr lang="ko-KR" altLang="en-US" dirty="0" err="1" smtClean="0">
                <a:latin typeface="Book Antiqua" pitchFamily="18" charset="0"/>
              </a:rPr>
              <a:t>관찰값이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z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en-US" altLang="ko-KR" i="1" dirty="0" smtClean="0">
                <a:latin typeface="Book Antiqua" pitchFamily="18" charset="0"/>
              </a:rPr>
              <a:t> = - 1.7</a:t>
            </a:r>
            <a:r>
              <a:rPr lang="ko-KR" altLang="en-US" dirty="0" smtClean="0">
                <a:latin typeface="Book Antiqua" pitchFamily="18" charset="0"/>
              </a:rPr>
              <a:t>이므로 </a:t>
            </a:r>
            <a:r>
              <a:rPr lang="en-US" altLang="ko-KR" i="1" dirty="0" smtClean="0">
                <a:latin typeface="Book Antiqua" pitchFamily="18" charset="0"/>
              </a:rPr>
              <a:t>p-</a:t>
            </a:r>
            <a:r>
              <a:rPr lang="ko-KR" altLang="en-US" dirty="0" smtClean="0">
                <a:latin typeface="Book Antiqua" pitchFamily="18" charset="0"/>
              </a:rPr>
              <a:t>값은 다음과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endParaRPr lang="en-US" altLang="ko-KR" dirty="0" smtClean="0">
              <a:latin typeface="Book Antiqua" pitchFamily="18" charset="0"/>
            </a:endParaRPr>
          </a:p>
          <a:p>
            <a:endParaRPr lang="en-US" altLang="ko-KR" dirty="0" smtClean="0">
              <a:latin typeface="Book Antiqua" pitchFamily="18" charset="0"/>
            </a:endParaRPr>
          </a:p>
          <a:p>
            <a:r>
              <a:rPr lang="ko-KR" altLang="en-US" dirty="0" smtClean="0">
                <a:latin typeface="Book Antiqua" pitchFamily="18" charset="0"/>
              </a:rPr>
              <a:t>따라서 </a:t>
            </a:r>
            <a:r>
              <a:rPr lang="en-US" altLang="ko-KR" i="1" dirty="0" smtClean="0">
                <a:latin typeface="Book Antiqua" pitchFamily="18" charset="0"/>
              </a:rPr>
              <a:t>p-</a:t>
            </a:r>
            <a:r>
              <a:rPr lang="ko-KR" altLang="en-US" dirty="0" smtClean="0">
                <a:latin typeface="Book Antiqua" pitchFamily="18" charset="0"/>
              </a:rPr>
              <a:t>값 </a:t>
            </a:r>
            <a:r>
              <a:rPr lang="en-US" altLang="ko-KR" dirty="0" smtClean="0">
                <a:latin typeface="Book Antiqua" pitchFamily="18" charset="0"/>
              </a:rPr>
              <a:t>&lt; 0.05</a:t>
            </a:r>
            <a:r>
              <a:rPr lang="ko-KR" altLang="en-US" dirty="0" smtClean="0">
                <a:latin typeface="Book Antiqua" pitchFamily="18" charset="0"/>
              </a:rPr>
              <a:t>이므로 귀무가설을 기각한다</a:t>
            </a:r>
            <a:r>
              <a:rPr lang="en-US" altLang="ko-KR" dirty="0" smtClean="0">
                <a:latin typeface="Book Antiqua" pitchFamily="18" charset="0"/>
              </a:rPr>
              <a:t>. </a:t>
            </a:r>
            <a:r>
              <a:rPr lang="ko-KR" altLang="en-US" dirty="0" smtClean="0">
                <a:latin typeface="Book Antiqua" pitchFamily="18" charset="0"/>
              </a:rPr>
              <a:t>즉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smtClean="0">
                <a:latin typeface="Book Antiqua" pitchFamily="18" charset="0"/>
              </a:rPr>
              <a:t>특정 교육을 실시하면 </a:t>
            </a:r>
            <a:r>
              <a:rPr lang="en-US" altLang="ko-KR" dirty="0" smtClean="0">
                <a:latin typeface="Book Antiqua" pitchFamily="18" charset="0"/>
              </a:rPr>
              <a:t>20% </a:t>
            </a:r>
            <a:r>
              <a:rPr lang="ko-KR" altLang="en-US" dirty="0" smtClean="0">
                <a:latin typeface="Book Antiqua" pitchFamily="18" charset="0"/>
              </a:rPr>
              <a:t>이상의 효율성이 있다는 주장은 근거가 미약하다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en-US" altLang="ko-KR" dirty="0" smtClean="0">
              <a:latin typeface="Book Antiqua" pitchFamily="18" charset="0"/>
              <a:ea typeface="+mn-ea"/>
            </a:endParaRP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2214546" y="1000108"/>
          <a:ext cx="4332287" cy="523875"/>
        </p:xfrm>
        <a:graphic>
          <a:graphicData uri="http://schemas.openxmlformats.org/presentationml/2006/ole">
            <p:oleObj spid="_x0000_s1027073" name="Equation" r:id="rId4" imgW="3187440" imgH="393480" progId="Equation.DSMT4">
              <p:embed/>
            </p:oleObj>
          </a:graphicData>
        </a:graphic>
      </p:graphicFrame>
      <p:graphicFrame>
        <p:nvGraphicFramePr>
          <p:cNvPr id="1027075" name="Object 3"/>
          <p:cNvGraphicFramePr>
            <a:graphicFrameLocks noChangeAspect="1"/>
          </p:cNvGraphicFramePr>
          <p:nvPr/>
        </p:nvGraphicFramePr>
        <p:xfrm>
          <a:off x="2219325" y="2098668"/>
          <a:ext cx="4435475" cy="854075"/>
        </p:xfrm>
        <a:graphic>
          <a:graphicData uri="http://schemas.openxmlformats.org/presentationml/2006/ole">
            <p:oleObj spid="_x0000_s1027075" name="Equation" r:id="rId5" imgW="3174840" imgH="622080" progId="Equation.DSMT4">
              <p:embed/>
            </p:oleObj>
          </a:graphicData>
        </a:graphic>
      </p:graphicFrame>
      <p:graphicFrame>
        <p:nvGraphicFramePr>
          <p:cNvPr id="1027076" name="Object 4"/>
          <p:cNvGraphicFramePr>
            <a:graphicFrameLocks noChangeAspect="1"/>
          </p:cNvGraphicFramePr>
          <p:nvPr/>
        </p:nvGraphicFramePr>
        <p:xfrm>
          <a:off x="1984375" y="4286250"/>
          <a:ext cx="5003800" cy="309563"/>
        </p:xfrm>
        <a:graphic>
          <a:graphicData uri="http://schemas.openxmlformats.org/presentationml/2006/ole">
            <p:oleObj spid="_x0000_s1027076" name="Equation" r:id="rId6" imgW="363204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9.4  </a:t>
            </a:r>
            <a:r>
              <a:rPr lang="en-US" altLang="ko-KR" dirty="0" smtClean="0">
                <a:solidFill>
                  <a:schemeClr val="tx1"/>
                </a:solidFill>
                <a:latin typeface="Symbol" pitchFamily="18" charset="2"/>
              </a:rPr>
              <a:t>c</a:t>
            </a:r>
            <a:r>
              <a:rPr lang="en-US" altLang="ko-KR" baseline="40000" dirty="0" smtClean="0">
                <a:solidFill>
                  <a:schemeClr val="tx1"/>
                </a:solidFill>
                <a:latin typeface="Book Antiqua" pitchFamily="18" charset="0"/>
              </a:rPr>
              <a:t>2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-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검정과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모분산의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 검정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66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83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68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91270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33802" y="540658"/>
            <a:ext cx="3353803" cy="40011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ko-KR" sz="2000" b="1" dirty="0" smtClean="0">
                <a:solidFill>
                  <a:srgbClr val="00FF00"/>
                </a:solidFill>
                <a:latin typeface="Book Antiqua" pitchFamily="18" charset="0"/>
              </a:rPr>
              <a:t>9.4  </a:t>
            </a:r>
            <a:r>
              <a:rPr lang="en-US" altLang="ko-KR" sz="2000" b="1" dirty="0" smtClean="0">
                <a:solidFill>
                  <a:srgbClr val="00FF00"/>
                </a:solidFill>
                <a:latin typeface="Symbol" pitchFamily="18" charset="2"/>
              </a:rPr>
              <a:t>c</a:t>
            </a:r>
            <a:r>
              <a:rPr lang="en-US" altLang="ko-KR" sz="2000" b="1" baseline="40000" dirty="0" smtClean="0">
                <a:solidFill>
                  <a:srgbClr val="00FF00"/>
                </a:solidFill>
                <a:latin typeface="Book Antiqua" pitchFamily="18" charset="0"/>
              </a:rPr>
              <a:t>2</a:t>
            </a:r>
            <a:r>
              <a:rPr lang="en-US" altLang="ko-KR" sz="2000" b="1" dirty="0" smtClean="0">
                <a:solidFill>
                  <a:srgbClr val="00FF00"/>
                </a:solidFill>
                <a:latin typeface="Book Antiqua" pitchFamily="18" charset="0"/>
              </a:rPr>
              <a:t>-</a:t>
            </a:r>
            <a:r>
              <a:rPr lang="ko-KR" altLang="en-US" sz="2000" b="1" dirty="0" smtClean="0">
                <a:solidFill>
                  <a:srgbClr val="00FF00"/>
                </a:solidFill>
                <a:latin typeface="Book Antiqua" pitchFamily="18" charset="0"/>
              </a:rPr>
              <a:t>검정과</a:t>
            </a:r>
            <a:r>
              <a:rPr lang="en-US" altLang="ko-KR" sz="2000" b="1" dirty="0" smtClean="0">
                <a:solidFill>
                  <a:srgbClr val="00FF00"/>
                </a:solidFill>
                <a:latin typeface="Book Antiqua" pitchFamily="18" charset="0"/>
              </a:rPr>
              <a:t> </a:t>
            </a:r>
            <a:r>
              <a:rPr lang="ko-KR" altLang="en-US" sz="2000" b="1" dirty="0" err="1" smtClean="0">
                <a:solidFill>
                  <a:srgbClr val="00FF00"/>
                </a:solidFill>
                <a:latin typeface="Book Antiqua" pitchFamily="18" charset="0"/>
              </a:rPr>
              <a:t>모분산의</a:t>
            </a:r>
            <a:r>
              <a:rPr lang="ko-KR" altLang="en-US" sz="2000" b="1" dirty="0" smtClean="0">
                <a:solidFill>
                  <a:srgbClr val="00FF00"/>
                </a:solidFill>
                <a:latin typeface="Book Antiqua" pitchFamily="18" charset="0"/>
              </a:rPr>
              <a:t> 검정</a:t>
            </a:r>
            <a:endParaRPr lang="ko-KR" altLang="en-US" sz="2000" b="1" dirty="0">
              <a:solidFill>
                <a:srgbClr val="00FF00"/>
              </a:solidFill>
              <a:latin typeface="Book Antiqua" pitchFamily="18" charset="0"/>
            </a:endParaRPr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2071670" y="4716477"/>
          <a:ext cx="4560888" cy="712787"/>
        </p:xfrm>
        <a:graphic>
          <a:graphicData uri="http://schemas.openxmlformats.org/presentationml/2006/ole">
            <p:oleObj spid="_x0000_s1026049" name="Equation" r:id="rId4" imgW="3187440" imgH="507960" progId="Equation.DSMT4">
              <p:embed/>
            </p:oleObj>
          </a:graphicData>
        </a:graphic>
      </p:graphicFrame>
      <p:sp>
        <p:nvSpPr>
          <p:cNvPr id="11" name="모서리가 둥근 직사각형 10"/>
          <p:cNvSpPr/>
          <p:nvPr/>
        </p:nvSpPr>
        <p:spPr>
          <a:xfrm>
            <a:off x="928662" y="1357298"/>
            <a:ext cx="2071702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모분산의</a:t>
            </a:r>
            <a:r>
              <a:rPr lang="ko-KR" altLang="en-US" b="1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 검정</a:t>
            </a:r>
            <a:endParaRPr lang="en-US" dirty="0">
              <a:solidFill>
                <a:srgbClr val="FFFF00"/>
              </a:solidFill>
              <a:latin typeface="Book Antiqua" pitchFamily="18" charset="0"/>
              <a:ea typeface="휴먼엑스포" pitchFamily="18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714348" y="2007927"/>
            <a:ext cx="8001056" cy="646331"/>
            <a:chOff x="714348" y="1261923"/>
            <a:chExt cx="8001056" cy="646331"/>
          </a:xfrm>
        </p:grpSpPr>
        <p:sp>
          <p:nvSpPr>
            <p:cNvPr id="17" name="TextBox 16"/>
            <p:cNvSpPr txBox="1"/>
            <p:nvPr/>
          </p:nvSpPr>
          <p:spPr>
            <a:xfrm>
              <a:off x="714348" y="1261923"/>
              <a:ext cx="80010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Book Antiqua" pitchFamily="18" charset="0"/>
                </a:rPr>
                <a:t>정규모집단의 </a:t>
              </a:r>
              <a:r>
                <a:rPr lang="ko-KR" altLang="en-US" dirty="0" err="1" smtClean="0">
                  <a:latin typeface="Book Antiqua" pitchFamily="18" charset="0"/>
                </a:rPr>
                <a:t>모분산</a:t>
              </a:r>
              <a:r>
                <a:rPr lang="ko-KR" altLang="en-US" dirty="0" smtClean="0">
                  <a:latin typeface="Book Antiqua" pitchFamily="18" charset="0"/>
                </a:rPr>
                <a:t>      에 대한 가설을 검정하기 위하여</a:t>
              </a:r>
              <a:r>
                <a:rPr lang="en-US" altLang="ko-KR" dirty="0" smtClean="0">
                  <a:latin typeface="Book Antiqua" pitchFamily="18" charset="0"/>
                </a:rPr>
                <a:t>, </a:t>
              </a:r>
              <a:r>
                <a:rPr lang="ko-KR" altLang="en-US" dirty="0" smtClean="0">
                  <a:latin typeface="Book Antiqua" pitchFamily="18" charset="0"/>
                </a:rPr>
                <a:t>크기 </a:t>
              </a:r>
              <a:r>
                <a:rPr lang="en-US" altLang="ko-KR" i="1" dirty="0" smtClean="0">
                  <a:latin typeface="Book Antiqua" pitchFamily="18" charset="0"/>
                </a:rPr>
                <a:t>n</a:t>
              </a:r>
              <a:r>
                <a:rPr lang="ko-KR" altLang="en-US" dirty="0" smtClean="0">
                  <a:latin typeface="Book Antiqua" pitchFamily="18" charset="0"/>
                </a:rPr>
                <a:t>인 표본으로부터 표본분산 </a:t>
              </a:r>
              <a:r>
                <a:rPr lang="en-US" altLang="ko-KR" i="1" dirty="0" smtClean="0">
                  <a:latin typeface="Book Antiqua" pitchFamily="18" charset="0"/>
                </a:rPr>
                <a:t>S</a:t>
              </a:r>
              <a:r>
                <a:rPr lang="en-US" altLang="ko-KR" i="1" baseline="40000" dirty="0" smtClean="0">
                  <a:latin typeface="Book Antiqua" pitchFamily="18" charset="0"/>
                </a:rPr>
                <a:t>2</a:t>
              </a:r>
              <a:r>
                <a:rPr lang="ko-KR" altLang="en-US" dirty="0" smtClean="0">
                  <a:latin typeface="Book Antiqua" pitchFamily="18" charset="0"/>
                </a:rPr>
                <a:t>을 이용하며</a:t>
              </a:r>
              <a:r>
                <a:rPr lang="en-US" altLang="ko-KR" dirty="0" smtClean="0">
                  <a:latin typeface="Book Antiqua" pitchFamily="18" charset="0"/>
                </a:rPr>
                <a:t>, </a:t>
              </a:r>
              <a:r>
                <a:rPr lang="ko-KR" altLang="en-US" dirty="0" smtClean="0">
                  <a:latin typeface="Book Antiqua" pitchFamily="18" charset="0"/>
                </a:rPr>
                <a:t>이때 검정통계량의 확률분포는 다음과 같다</a:t>
              </a:r>
              <a:r>
                <a:rPr lang="en-US" altLang="ko-KR" dirty="0" smtClean="0">
                  <a:latin typeface="Book Antiqua" pitchFamily="18" charset="0"/>
                </a:rPr>
                <a:t>.</a:t>
              </a:r>
              <a:endParaRPr lang="ko-KR" altLang="en-US" dirty="0">
                <a:latin typeface="Book Antiqua" pitchFamily="18" charset="0"/>
              </a:endParaRPr>
            </a:p>
          </p:txBody>
        </p:sp>
        <p:graphicFrame>
          <p:nvGraphicFramePr>
            <p:cNvPr id="18" name="Object 1"/>
            <p:cNvGraphicFramePr>
              <a:graphicFrameLocks noChangeAspect="1"/>
            </p:cNvGraphicFramePr>
            <p:nvPr/>
          </p:nvGraphicFramePr>
          <p:xfrm>
            <a:off x="2953400" y="1265238"/>
            <a:ext cx="292100" cy="341312"/>
          </p:xfrm>
          <a:graphic>
            <a:graphicData uri="http://schemas.openxmlformats.org/presentationml/2006/ole">
              <p:oleObj spid="_x0000_s1026054" name="Equation" r:id="rId5" imgW="203040" imgH="241200" progId="Equation.DSMT4">
                <p:embed/>
              </p:oleObj>
            </a:graphicData>
          </a:graphic>
        </p:graphicFrame>
      </p:grpSp>
      <p:sp>
        <p:nvSpPr>
          <p:cNvPr id="28" name="TextBox 27"/>
          <p:cNvSpPr txBox="1"/>
          <p:nvPr/>
        </p:nvSpPr>
        <p:spPr>
          <a:xfrm>
            <a:off x="714348" y="4105159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정규모집단의 </a:t>
            </a:r>
            <a:r>
              <a:rPr lang="ko-KR" altLang="en-US" dirty="0" err="1" smtClean="0">
                <a:latin typeface="Book Antiqua" pitchFamily="18" charset="0"/>
              </a:rPr>
              <a:t>모분산에</a:t>
            </a:r>
            <a:r>
              <a:rPr lang="ko-KR" altLang="en-US" dirty="0" smtClean="0">
                <a:latin typeface="Book Antiqua" pitchFamily="18" charset="0"/>
              </a:rPr>
              <a:t> 대한 가설의 유형</a:t>
            </a:r>
            <a:endParaRPr lang="ko-KR" altLang="en-US" dirty="0">
              <a:latin typeface="Book Antiqua" pitchFamily="18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928794" y="2928934"/>
            <a:ext cx="5214974" cy="785818"/>
          </a:xfrm>
          <a:prstGeom prst="rect">
            <a:avLst/>
          </a:prstGeom>
          <a:solidFill>
            <a:srgbClr val="63C7F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0" name="Object 4"/>
          <p:cNvGraphicFramePr>
            <a:graphicFrameLocks noChangeAspect="1"/>
          </p:cNvGraphicFramePr>
          <p:nvPr/>
        </p:nvGraphicFramePr>
        <p:xfrm>
          <a:off x="4714876" y="3010646"/>
          <a:ext cx="2268537" cy="641350"/>
        </p:xfrm>
        <a:graphic>
          <a:graphicData uri="http://schemas.openxmlformats.org/presentationml/2006/ole">
            <p:oleObj spid="_x0000_s1026059" name="Equation" r:id="rId6" imgW="1587240" imgH="457200" progId="Equation.DSMT4">
              <p:embed/>
            </p:oleObj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2040848" y="3112426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검정통계량과 확률분포 </a:t>
            </a:r>
            <a:r>
              <a:rPr lang="en-US" altLang="ko-KR" b="1" dirty="0" smtClean="0">
                <a:solidFill>
                  <a:srgbClr val="FF0000"/>
                </a:solidFill>
              </a:rPr>
              <a:t>: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9.4  </a:t>
            </a:r>
            <a:r>
              <a:rPr lang="en-US" altLang="ko-KR" dirty="0" smtClean="0">
                <a:solidFill>
                  <a:schemeClr val="tx1"/>
                </a:solidFill>
                <a:latin typeface="Symbol" pitchFamily="18" charset="2"/>
              </a:rPr>
              <a:t>c</a:t>
            </a:r>
            <a:r>
              <a:rPr lang="en-US" altLang="ko-KR" baseline="40000" dirty="0" smtClean="0">
                <a:solidFill>
                  <a:schemeClr val="tx1"/>
                </a:solidFill>
                <a:latin typeface="Book Antiqua" pitchFamily="18" charset="0"/>
              </a:rPr>
              <a:t>2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-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검정과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모분산의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 검정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66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84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68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91270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0034" y="1285380"/>
            <a:ext cx="80010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 err="1" smtClean="0">
                <a:latin typeface="Book Antiqua" pitchFamily="18" charset="0"/>
              </a:rPr>
              <a:t>귀무가설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과 대립가설 </a:t>
            </a:r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1</a:t>
            </a:r>
            <a:r>
              <a:rPr lang="ko-KR" altLang="en-US" dirty="0" smtClean="0">
                <a:latin typeface="Book Antiqua" pitchFamily="18" charset="0"/>
              </a:rPr>
              <a:t>을 설정한다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 smtClean="0">
              <a:latin typeface="Book Antiqua" pitchFamily="18" charset="0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 smtClean="0">
                <a:latin typeface="Book Antiqua" pitchFamily="18" charset="0"/>
              </a:rPr>
              <a:t>자유도 </a:t>
            </a:r>
            <a:r>
              <a:rPr lang="en-US" altLang="ko-KR" i="1" dirty="0" smtClean="0">
                <a:latin typeface="Book Antiqua" pitchFamily="18" charset="0"/>
              </a:rPr>
              <a:t>n – 1</a:t>
            </a:r>
            <a:r>
              <a:rPr lang="ko-KR" altLang="en-US" dirty="0" smtClean="0">
                <a:latin typeface="Book Antiqua" pitchFamily="18" charset="0"/>
              </a:rPr>
              <a:t>인 </a:t>
            </a:r>
            <a:r>
              <a:rPr lang="en-US" altLang="ko-KR" i="1" dirty="0" smtClean="0">
                <a:latin typeface="Symbol" pitchFamily="18" charset="2"/>
              </a:rPr>
              <a:t>c</a:t>
            </a:r>
            <a:r>
              <a:rPr lang="en-US" altLang="ko-KR" i="1" baseline="40000" dirty="0" smtClean="0">
                <a:latin typeface="Book Antiqua" pitchFamily="18" charset="0"/>
              </a:rPr>
              <a:t>2</a:t>
            </a:r>
            <a:r>
              <a:rPr lang="en-US" altLang="ko-KR" i="1" dirty="0" smtClean="0">
                <a:latin typeface="Book Antiqua" pitchFamily="18" charset="0"/>
              </a:rPr>
              <a:t> –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분포에서 유의수준 </a:t>
            </a:r>
            <a:r>
              <a:rPr lang="en-US" altLang="ko-KR" i="1" dirty="0" smtClean="0">
                <a:latin typeface="Symbol" pitchFamily="18" charset="2"/>
              </a:rPr>
              <a:t>a</a:t>
            </a:r>
            <a:r>
              <a:rPr lang="ko-KR" altLang="en-US" dirty="0" smtClean="0">
                <a:latin typeface="Book Antiqua" pitchFamily="18" charset="0"/>
              </a:rPr>
              <a:t>에 대한 기각역을 구한다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 smtClean="0">
              <a:latin typeface="Book Antiqua" pitchFamily="18" charset="0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 smtClean="0">
                <a:latin typeface="Book Antiqua" pitchFamily="18" charset="0"/>
              </a:rPr>
              <a:t>검정통계량                       을 선택하고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err="1" smtClean="0">
                <a:latin typeface="Book Antiqua" pitchFamily="18" charset="0"/>
              </a:rPr>
              <a:t>관찰값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v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을 구한다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 smtClean="0">
              <a:latin typeface="Book Antiqua" pitchFamily="18" charset="0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 smtClean="0">
                <a:latin typeface="Book Antiqua" pitchFamily="18" charset="0"/>
              </a:rPr>
              <a:t>검정통계량의 </a:t>
            </a:r>
            <a:r>
              <a:rPr lang="ko-KR" altLang="en-US" dirty="0" err="1" smtClean="0">
                <a:latin typeface="Book Antiqua" pitchFamily="18" charset="0"/>
              </a:rPr>
              <a:t>관찰값</a:t>
            </a:r>
            <a:r>
              <a:rPr lang="ko-KR" altLang="en-US" dirty="0" smtClean="0">
                <a:latin typeface="Book Antiqua" pitchFamily="18" charset="0"/>
              </a:rPr>
              <a:t>  </a:t>
            </a:r>
            <a:r>
              <a:rPr lang="en-US" altLang="ko-KR" i="1" dirty="0" smtClean="0">
                <a:latin typeface="Book Antiqua" pitchFamily="18" charset="0"/>
              </a:rPr>
              <a:t>v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이 기각역에 놓이면 </a:t>
            </a:r>
            <a:r>
              <a:rPr lang="ko-KR" altLang="en-US" dirty="0" err="1" smtClean="0">
                <a:latin typeface="Book Antiqua" pitchFamily="18" charset="0"/>
              </a:rPr>
              <a:t>귀무가설</a:t>
            </a:r>
            <a:r>
              <a:rPr lang="en-US" altLang="ko-KR" i="1" dirty="0" smtClean="0">
                <a:latin typeface="Book Antiqua" pitchFamily="18" charset="0"/>
              </a:rPr>
              <a:t> 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을 기각한다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>
              <a:latin typeface="Book Antiqua" pitchFamily="18" charset="0"/>
            </a:endParaRPr>
          </a:p>
        </p:txBody>
      </p:sp>
      <p:graphicFrame>
        <p:nvGraphicFramePr>
          <p:cNvPr id="21" name="Object 11"/>
          <p:cNvGraphicFramePr>
            <a:graphicFrameLocks noChangeAspect="1"/>
          </p:cNvGraphicFramePr>
          <p:nvPr/>
        </p:nvGraphicFramePr>
        <p:xfrm>
          <a:off x="2086724" y="2071688"/>
          <a:ext cx="1300163" cy="646112"/>
        </p:xfrm>
        <a:graphic>
          <a:graphicData uri="http://schemas.openxmlformats.org/presentationml/2006/ole">
            <p:oleObj spid="_x0000_s1034244" name="Equation" r:id="rId4" imgW="901440" imgH="457200" progId="Equation.DSMT4">
              <p:embed/>
            </p:oleObj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714348" y="571000"/>
            <a:ext cx="8001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따라서 정규모집단의 </a:t>
            </a:r>
            <a:r>
              <a:rPr lang="ko-KR" altLang="en-US" dirty="0" err="1" smtClean="0">
                <a:latin typeface="Book Antiqua" pitchFamily="18" charset="0"/>
              </a:rPr>
              <a:t>모분산에</a:t>
            </a:r>
            <a:r>
              <a:rPr lang="ko-KR" altLang="en-US" dirty="0" smtClean="0">
                <a:latin typeface="Book Antiqua" pitchFamily="18" charset="0"/>
              </a:rPr>
              <a:t> 대한 가설을 검정하기 위하여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다음 순서에 따라 검정을 실시한다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9.4  </a:t>
            </a:r>
            <a:r>
              <a:rPr lang="en-US" altLang="ko-KR" dirty="0" smtClean="0">
                <a:solidFill>
                  <a:schemeClr val="tx1"/>
                </a:solidFill>
                <a:latin typeface="Symbol" pitchFamily="18" charset="2"/>
              </a:rPr>
              <a:t>c</a:t>
            </a:r>
            <a:r>
              <a:rPr lang="en-US" altLang="ko-KR" baseline="40000" dirty="0" smtClean="0">
                <a:solidFill>
                  <a:schemeClr val="tx1"/>
                </a:solidFill>
                <a:latin typeface="Book Antiqua" pitchFamily="18" charset="0"/>
              </a:rPr>
              <a:t>2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-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검정과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모분산의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 검정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85</a:t>
            </a:fld>
            <a:endParaRPr lang="en-US" altLang="ko-KR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31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34" y="1142984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Book Antiqua" pitchFamily="18" charset="0"/>
              </a:rPr>
              <a:t>귀무가설</a:t>
            </a:r>
            <a:r>
              <a:rPr lang="ko-KR" altLang="en-US" dirty="0" smtClean="0">
                <a:latin typeface="Book Antiqua" pitchFamily="18" charset="0"/>
              </a:rPr>
              <a:t>                     에 대하여 대립가설                     </a:t>
            </a:r>
            <a:r>
              <a:rPr lang="ko-KR" altLang="en-US" dirty="0" err="1" smtClean="0">
                <a:latin typeface="Book Antiqua" pitchFamily="18" charset="0"/>
              </a:rPr>
              <a:t>으로</a:t>
            </a:r>
            <a:r>
              <a:rPr lang="ko-KR" altLang="en-US" dirty="0" smtClean="0">
                <a:latin typeface="Book Antiqua" pitchFamily="18" charset="0"/>
              </a:rPr>
              <a:t> 구성되는 검정 방법</a:t>
            </a:r>
            <a:endParaRPr lang="ko-KR" altLang="en-US" dirty="0">
              <a:latin typeface="Book Antiqua" pitchFamily="18" charset="0"/>
            </a:endParaRPr>
          </a:p>
        </p:txBody>
      </p:sp>
      <p:graphicFrame>
        <p:nvGraphicFramePr>
          <p:cNvPr id="11" name="Object 14"/>
          <p:cNvGraphicFramePr>
            <a:graphicFrameLocks noChangeAspect="1"/>
          </p:cNvGraphicFramePr>
          <p:nvPr/>
        </p:nvGraphicFramePr>
        <p:xfrm>
          <a:off x="1530988" y="1163532"/>
          <a:ext cx="1169987" cy="341312"/>
        </p:xfrm>
        <a:graphic>
          <a:graphicData uri="http://schemas.openxmlformats.org/presentationml/2006/ole">
            <p:oleObj spid="_x0000_s1025027" name="Equation" r:id="rId5" imgW="812520" imgH="241200" progId="Equation.DSMT4">
              <p:embed/>
            </p:oleObj>
          </a:graphicData>
        </a:graphic>
      </p:graphicFrame>
      <p:graphicFrame>
        <p:nvGraphicFramePr>
          <p:cNvPr id="12" name="Object 15"/>
          <p:cNvGraphicFramePr>
            <a:graphicFrameLocks noChangeAspect="1"/>
          </p:cNvGraphicFramePr>
          <p:nvPr/>
        </p:nvGraphicFramePr>
        <p:xfrm>
          <a:off x="4687896" y="1158862"/>
          <a:ext cx="1169988" cy="341312"/>
        </p:xfrm>
        <a:graphic>
          <a:graphicData uri="http://schemas.openxmlformats.org/presentationml/2006/ole">
            <p:oleObj spid="_x0000_s1025028" name="Equation" r:id="rId6" imgW="812520" imgH="241200" progId="Equation.DSMT4">
              <p:embed/>
            </p:oleObj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714348" y="561206"/>
            <a:ext cx="2571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Book Antiqua" pitchFamily="18" charset="0"/>
              </a:rPr>
              <a:t>(A) </a:t>
            </a:r>
            <a:r>
              <a:rPr lang="ko-KR" altLang="en-US" sz="2400" dirty="0" smtClean="0">
                <a:latin typeface="Book Antiqua" pitchFamily="18" charset="0"/>
              </a:rPr>
              <a:t>양측검정</a:t>
            </a:r>
            <a:endParaRPr lang="ko-KR" altLang="en-US" sz="2400" dirty="0">
              <a:latin typeface="Book Antiqua" pitchFamily="18" charset="0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2306532" y="4643446"/>
            <a:ext cx="4051418" cy="641365"/>
            <a:chOff x="3378102" y="5002213"/>
            <a:chExt cx="4051418" cy="641365"/>
          </a:xfrm>
        </p:grpSpPr>
        <p:sp>
          <p:nvSpPr>
            <p:cNvPr id="22" name="Rectangle 116"/>
            <p:cNvSpPr>
              <a:spLocks noChangeArrowheads="1"/>
            </p:cNvSpPr>
            <p:nvPr/>
          </p:nvSpPr>
          <p:spPr bwMode="auto">
            <a:xfrm>
              <a:off x="3378102" y="5002213"/>
              <a:ext cx="4051418" cy="641365"/>
            </a:xfrm>
            <a:prstGeom prst="rect">
              <a:avLst/>
            </a:prstGeom>
            <a:solidFill>
              <a:srgbClr val="63C7F9"/>
            </a:solidFill>
            <a:ln w="28575" cap="sq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Book Antiqua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08924" y="5131370"/>
              <a:ext cx="1071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err="1" smtClean="0">
                  <a:solidFill>
                    <a:srgbClr val="FF0000"/>
                  </a:solidFill>
                </a:rPr>
                <a:t>기각역</a:t>
              </a:r>
              <a:r>
                <a:rPr lang="ko-KR" altLang="en-US" b="1" dirty="0" smtClean="0">
                  <a:solidFill>
                    <a:srgbClr val="FF0000"/>
                  </a:solidFill>
                </a:rPr>
                <a:t> </a:t>
              </a:r>
              <a:r>
                <a:rPr lang="en-US" altLang="ko-KR" b="1" dirty="0" smtClean="0">
                  <a:solidFill>
                    <a:srgbClr val="FF0000"/>
                  </a:solidFill>
                </a:rPr>
                <a:t>: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graphicFrame>
          <p:nvGraphicFramePr>
            <p:cNvPr id="8" name="Object 2"/>
            <p:cNvGraphicFramePr>
              <a:graphicFrameLocks noChangeAspect="1"/>
            </p:cNvGraphicFramePr>
            <p:nvPr/>
          </p:nvGraphicFramePr>
          <p:xfrm>
            <a:off x="4357686" y="5143512"/>
            <a:ext cx="2962275" cy="360362"/>
          </p:xfrm>
          <a:graphic>
            <a:graphicData uri="http://schemas.openxmlformats.org/presentationml/2006/ole">
              <p:oleObj spid="_x0000_s1025025" name="Equation" r:id="rId7" imgW="2057400" imgH="253800" progId="Equation.DSMT4">
                <p:embed/>
              </p:oleObj>
            </a:graphicData>
          </a:graphic>
        </p:graphicFrame>
      </p:grpSp>
      <p:graphicFrame>
        <p:nvGraphicFramePr>
          <p:cNvPr id="26" name="Object 2"/>
          <p:cNvGraphicFramePr>
            <a:graphicFrameLocks noChangeAspect="1"/>
          </p:cNvGraphicFramePr>
          <p:nvPr/>
        </p:nvGraphicFramePr>
        <p:xfrm>
          <a:off x="1390672" y="3097220"/>
          <a:ext cx="6253162" cy="1331912"/>
        </p:xfrm>
        <a:graphic>
          <a:graphicData uri="http://schemas.openxmlformats.org/presentationml/2006/ole">
            <p:oleObj spid="_x0000_s1025034" name="Equation" r:id="rId8" imgW="4343400" imgH="939600" progId="Equation.DSMT4">
              <p:embed/>
            </p:oleObj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500034" y="2571744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Book Antiqua" pitchFamily="18" charset="0"/>
              </a:rPr>
              <a:t>귀무가설</a:t>
            </a:r>
            <a:r>
              <a:rPr lang="ko-KR" altLang="en-US" dirty="0" smtClean="0">
                <a:latin typeface="Book Antiqua" pitchFamily="18" charset="0"/>
              </a:rPr>
              <a:t>                     이 참이라는 가정 아래서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다음을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얻는다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 smtClean="0">
              <a:latin typeface="Book Antiqua" pitchFamily="18" charset="0"/>
            </a:endParaRPr>
          </a:p>
        </p:txBody>
      </p:sp>
      <p:graphicFrame>
        <p:nvGraphicFramePr>
          <p:cNvPr id="1025035" name="Object 11"/>
          <p:cNvGraphicFramePr>
            <a:graphicFrameLocks noChangeAspect="1"/>
          </p:cNvGraphicFramePr>
          <p:nvPr/>
        </p:nvGraphicFramePr>
        <p:xfrm>
          <a:off x="3143240" y="1755104"/>
          <a:ext cx="2268538" cy="641350"/>
        </p:xfrm>
        <a:graphic>
          <a:graphicData uri="http://schemas.openxmlformats.org/presentationml/2006/ole">
            <p:oleObj spid="_x0000_s1025035" name="Equation" r:id="rId9" imgW="1587240" imgH="457200" progId="Equation.DSMT4">
              <p:embed/>
            </p:oleObj>
          </a:graphicData>
        </a:graphic>
      </p:graphicFrame>
      <p:graphicFrame>
        <p:nvGraphicFramePr>
          <p:cNvPr id="1025036" name="Object 12"/>
          <p:cNvGraphicFramePr>
            <a:graphicFrameLocks noChangeAspect="1"/>
          </p:cNvGraphicFramePr>
          <p:nvPr/>
        </p:nvGraphicFramePr>
        <p:xfrm>
          <a:off x="1581878" y="2598376"/>
          <a:ext cx="1169988" cy="341312"/>
        </p:xfrm>
        <a:graphic>
          <a:graphicData uri="http://schemas.openxmlformats.org/presentationml/2006/ole">
            <p:oleObj spid="_x0000_s1025036" name="Equation" r:id="rId10" imgW="812520" imgH="241200" progId="Equation.DSMT4">
              <p:embed/>
            </p:oleObj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00034" y="5488560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즉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smtClean="0">
                <a:latin typeface="Book Antiqua" pitchFamily="18" charset="0"/>
              </a:rPr>
              <a:t>검정통계량의 </a:t>
            </a:r>
            <a:r>
              <a:rPr lang="ko-KR" altLang="en-US" dirty="0" err="1" smtClean="0">
                <a:latin typeface="Book Antiqua" pitchFamily="18" charset="0"/>
              </a:rPr>
              <a:t>관찰값</a:t>
            </a:r>
            <a:r>
              <a:rPr lang="ko-KR" altLang="en-US" dirty="0" smtClean="0">
                <a:latin typeface="Book Antiqua" pitchFamily="18" charset="0"/>
              </a:rPr>
              <a:t>                                                      이면 </a:t>
            </a:r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을 기각한다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 smtClean="0">
              <a:latin typeface="Book Antiqua" pitchFamily="18" charset="0"/>
            </a:endParaRPr>
          </a:p>
        </p:txBody>
      </p:sp>
      <p:graphicFrame>
        <p:nvGraphicFramePr>
          <p:cNvPr id="29" name="Object 2"/>
          <p:cNvGraphicFramePr>
            <a:graphicFrameLocks noChangeAspect="1"/>
          </p:cNvGraphicFramePr>
          <p:nvPr/>
        </p:nvGraphicFramePr>
        <p:xfrm>
          <a:off x="3071802" y="5500702"/>
          <a:ext cx="3035300" cy="360363"/>
        </p:xfrm>
        <a:graphic>
          <a:graphicData uri="http://schemas.openxmlformats.org/presentationml/2006/ole">
            <p:oleObj spid="_x0000_s1025037" name="Equation" r:id="rId11" imgW="2108160" imgH="253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9.4  </a:t>
            </a:r>
            <a:r>
              <a:rPr lang="en-US" altLang="ko-KR" dirty="0" smtClean="0">
                <a:solidFill>
                  <a:schemeClr val="tx1"/>
                </a:solidFill>
                <a:latin typeface="Symbol" pitchFamily="18" charset="2"/>
              </a:rPr>
              <a:t>c</a:t>
            </a:r>
            <a:r>
              <a:rPr lang="en-US" altLang="ko-KR" baseline="40000" dirty="0" smtClean="0">
                <a:solidFill>
                  <a:schemeClr val="tx1"/>
                </a:solidFill>
                <a:latin typeface="Book Antiqua" pitchFamily="18" charset="0"/>
              </a:rPr>
              <a:t>2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-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검정과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모분산의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 검정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1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86</a:t>
            </a:fld>
            <a:endParaRPr lang="en-US" altLang="ko-KR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1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pic>
        <p:nvPicPr>
          <p:cNvPr id="103526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14178" y="571481"/>
            <a:ext cx="4071966" cy="2924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527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2020" y="571481"/>
            <a:ext cx="4051418" cy="2922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직사각형 15"/>
          <p:cNvSpPr/>
          <p:nvPr/>
        </p:nvSpPr>
        <p:spPr>
          <a:xfrm>
            <a:off x="571472" y="571480"/>
            <a:ext cx="8014671" cy="2928958"/>
          </a:xfrm>
          <a:prstGeom prst="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857356" y="3571876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의 채택</a:t>
            </a:r>
            <a:endParaRPr lang="ko-KR" altLang="en-US" dirty="0">
              <a:latin typeface="Book Antiqua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86446" y="3571876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의 기각</a:t>
            </a:r>
            <a:endParaRPr lang="ko-KR" altLang="en-US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9.3 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모비율의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 검정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87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2842" y="571480"/>
            <a:ext cx="7663934" cy="14773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1]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어느 대학의 심리학 교수는 그 대학 학생들의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IQ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점수의 표준편차가 </a:t>
            </a:r>
            <a:r>
              <a:rPr lang="en-US" altLang="ko-KR" i="1" dirty="0" smtClean="0">
                <a:solidFill>
                  <a:schemeClr val="tx1"/>
                </a:solidFill>
                <a:latin typeface="Symbol" pitchFamily="18" charset="2"/>
              </a:rPr>
              <a:t>s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 = 10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인 정규분포라고 한다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이러한 주장을 입증하기 위하여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23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명을 임으로 선출하여 표본표준편차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s = 12.16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을 얻었다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이 심리학 교수의 주장에 대한 타당성을 유의수준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5%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에서 검정하라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2020" y="2143116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0034" y="2530516"/>
            <a:ext cx="80010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  <a:ea typeface="+mn-ea"/>
              </a:rPr>
              <a:t>① </a:t>
            </a:r>
            <a:r>
              <a:rPr lang="ko-KR" altLang="en-US" dirty="0" err="1" smtClean="0">
                <a:solidFill>
                  <a:schemeClr val="tx2"/>
                </a:solidFill>
                <a:latin typeface="Book Antiqua" pitchFamily="18" charset="0"/>
                <a:ea typeface="+mn-ea"/>
              </a:rPr>
              <a:t>모표준편차가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  <a:ea typeface="+mn-ea"/>
              </a:rPr>
              <a:t> </a:t>
            </a:r>
            <a:r>
              <a:rPr lang="en-US" altLang="ko-KR" dirty="0" smtClean="0">
                <a:solidFill>
                  <a:schemeClr val="tx2"/>
                </a:solidFill>
                <a:latin typeface="Symbol" pitchFamily="18" charset="2"/>
              </a:rPr>
              <a:t>s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= 10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이라는 주장에 대한 검정이므로</a:t>
            </a:r>
            <a:r>
              <a:rPr lang="ko-KR" altLang="en-US" dirty="0" smtClean="0">
                <a:solidFill>
                  <a:schemeClr val="tx2"/>
                </a:solidFill>
              </a:rPr>
              <a:t>로 </a:t>
            </a:r>
            <a:r>
              <a:rPr lang="ko-KR" altLang="en-US" dirty="0" err="1" smtClean="0">
                <a:latin typeface="Book Antiqua" pitchFamily="18" charset="0"/>
                <a:ea typeface="+mn-ea"/>
              </a:rPr>
              <a:t>귀무가설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en-US" altLang="ko-KR" i="1" dirty="0" smtClean="0">
                <a:latin typeface="Book Antiqua" pitchFamily="18" charset="0"/>
              </a:rPr>
              <a:t> </a:t>
            </a:r>
            <a:r>
              <a:rPr lang="en-US" altLang="ko-KR" dirty="0" smtClean="0">
                <a:latin typeface="Book Antiqua" pitchFamily="18" charset="0"/>
              </a:rPr>
              <a:t>:</a:t>
            </a:r>
            <a:r>
              <a:rPr lang="en-US" altLang="ko-KR" i="1" dirty="0" smtClean="0">
                <a:latin typeface="Book Antiqua" pitchFamily="18" charset="0"/>
              </a:rPr>
              <a:t> </a:t>
            </a:r>
            <a:r>
              <a:rPr lang="en-US" altLang="ko-KR" dirty="0" smtClean="0">
                <a:solidFill>
                  <a:schemeClr val="tx2"/>
                </a:solidFill>
                <a:latin typeface="Symbol" pitchFamily="18" charset="2"/>
              </a:rPr>
              <a:t>s</a:t>
            </a:r>
            <a:r>
              <a:rPr lang="en-US" altLang="ko-KR" baseline="40000" dirty="0" smtClean="0">
                <a:solidFill>
                  <a:schemeClr val="tx2"/>
                </a:solidFill>
                <a:latin typeface="Symbol" pitchFamily="18" charset="2"/>
              </a:rPr>
              <a:t>2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= 100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,</a:t>
            </a:r>
            <a:r>
              <a:rPr lang="ko-KR" altLang="en-US" i="1" dirty="0" smtClean="0">
                <a:latin typeface="Book Antiqua" pitchFamily="18" charset="0"/>
                <a:ea typeface="+mn-ea"/>
              </a:rPr>
              <a:t> 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대립가설</a:t>
            </a:r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1</a:t>
            </a:r>
            <a:r>
              <a:rPr lang="en-US" altLang="ko-KR" i="1" dirty="0" smtClean="0">
                <a:latin typeface="Book Antiqua" pitchFamily="18" charset="0"/>
              </a:rPr>
              <a:t> </a:t>
            </a:r>
            <a:r>
              <a:rPr lang="en-US" altLang="ko-KR" dirty="0" smtClean="0">
                <a:latin typeface="Book Antiqua" pitchFamily="18" charset="0"/>
              </a:rPr>
              <a:t>: </a:t>
            </a:r>
            <a:r>
              <a:rPr lang="en-US" altLang="ko-KR" dirty="0" smtClean="0">
                <a:solidFill>
                  <a:schemeClr val="tx2"/>
                </a:solidFill>
                <a:latin typeface="Symbol" pitchFamily="18" charset="2"/>
              </a:rPr>
              <a:t>s</a:t>
            </a:r>
            <a:r>
              <a:rPr lang="en-US" altLang="ko-KR" baseline="40000" dirty="0" smtClean="0">
                <a:solidFill>
                  <a:schemeClr val="tx2"/>
                </a:solidFill>
                <a:latin typeface="Symbol" pitchFamily="18" charset="2"/>
              </a:rPr>
              <a:t>2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바탕"/>
              </a:rPr>
              <a:t>≠ 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100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을 </a:t>
            </a:r>
            <a:r>
              <a:rPr lang="ko-KR" altLang="en-US" dirty="0" smtClean="0">
                <a:latin typeface="Book Antiqua" pitchFamily="18" charset="0"/>
              </a:rPr>
              <a:t>설정한다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r>
              <a:rPr lang="ko-KR" altLang="en-US" dirty="0" smtClean="0">
                <a:latin typeface="Book Antiqua" pitchFamily="18" charset="0"/>
                <a:ea typeface="+mn-ea"/>
              </a:rPr>
              <a:t>②</a:t>
            </a:r>
            <a:r>
              <a:rPr lang="en-US" altLang="ko-KR" i="1" dirty="0" smtClean="0">
                <a:latin typeface="Book Antiqua" pitchFamily="18" charset="0"/>
              </a:rPr>
              <a:t> n = 23</a:t>
            </a:r>
            <a:r>
              <a:rPr lang="ko-KR" altLang="en-US" dirty="0" smtClean="0">
                <a:latin typeface="Book Antiqua" pitchFamily="18" charset="0"/>
              </a:rPr>
              <a:t>이므로 검정통계량과 확률분포는 다음과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endParaRPr lang="en-US" altLang="ko-KR" dirty="0" smtClean="0">
              <a:latin typeface="Book Antiqua" pitchFamily="18" charset="0"/>
            </a:endParaRPr>
          </a:p>
          <a:p>
            <a:endParaRPr lang="en-US" altLang="ko-KR" dirty="0" smtClean="0">
              <a:latin typeface="Book Antiqua" pitchFamily="18" charset="0"/>
            </a:endParaRPr>
          </a:p>
          <a:p>
            <a:endParaRPr lang="en-US" altLang="ko-KR" dirty="0" smtClean="0">
              <a:latin typeface="Book Antiqua" pitchFamily="18" charset="0"/>
            </a:endParaRPr>
          </a:p>
          <a:p>
            <a:endParaRPr lang="en-US" altLang="ko-KR" dirty="0" smtClean="0">
              <a:latin typeface="Book Antiqua" pitchFamily="18" charset="0"/>
            </a:endParaRPr>
          </a:p>
          <a:p>
            <a:r>
              <a:rPr lang="ko-KR" altLang="en-US" dirty="0" smtClean="0">
                <a:latin typeface="Book Antiqua" pitchFamily="18" charset="0"/>
                <a:ea typeface="+mn-ea"/>
              </a:rPr>
              <a:t>③ </a:t>
            </a:r>
            <a:r>
              <a:rPr lang="ko-KR" altLang="en-US" dirty="0" smtClean="0">
                <a:latin typeface="Book Antiqua" pitchFamily="18" charset="0"/>
              </a:rPr>
              <a:t>유의수준 </a:t>
            </a:r>
            <a:r>
              <a:rPr lang="en-US" altLang="ko-KR" i="1" dirty="0" smtClean="0">
                <a:latin typeface="Symbol" pitchFamily="18" charset="2"/>
              </a:rPr>
              <a:t>a</a:t>
            </a:r>
            <a:r>
              <a:rPr lang="en-US" altLang="ko-KR" i="1" dirty="0" smtClean="0">
                <a:latin typeface="Book Antiqua" pitchFamily="18" charset="0"/>
              </a:rPr>
              <a:t> = 0.05</a:t>
            </a:r>
            <a:r>
              <a:rPr lang="ko-KR" altLang="en-US" dirty="0" smtClean="0">
                <a:latin typeface="Book Antiqua" pitchFamily="18" charset="0"/>
              </a:rPr>
              <a:t>에 대한 양측검정의 임계값은 다음과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endParaRPr lang="en-US" altLang="ko-KR" dirty="0" smtClean="0">
              <a:latin typeface="Book Antiqua" pitchFamily="18" charset="0"/>
            </a:endParaRPr>
          </a:p>
          <a:p>
            <a:r>
              <a:rPr lang="ko-KR" altLang="en-US" dirty="0" smtClean="0">
                <a:latin typeface="Book Antiqua" pitchFamily="18" charset="0"/>
              </a:rPr>
              <a:t>따라서 </a:t>
            </a:r>
            <a:r>
              <a:rPr lang="ko-KR" altLang="en-US" dirty="0" err="1" smtClean="0">
                <a:latin typeface="Book Antiqua" pitchFamily="18" charset="0"/>
              </a:rPr>
              <a:t>기각역은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V &lt; 10.98,  V &gt; 36.78</a:t>
            </a:r>
            <a:r>
              <a:rPr lang="ko-KR" altLang="en-US" dirty="0" smtClean="0">
                <a:latin typeface="Book Antiqua" pitchFamily="18" charset="0"/>
              </a:rPr>
              <a:t>이다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r>
              <a:rPr lang="ko-KR" altLang="en-US" dirty="0" smtClean="0">
                <a:latin typeface="Book Antiqua" pitchFamily="18" charset="0"/>
              </a:rPr>
              <a:t>④ </a:t>
            </a:r>
            <a:r>
              <a:rPr lang="en-US" altLang="ko-KR" i="1" dirty="0" smtClean="0">
                <a:latin typeface="Book Antiqua" pitchFamily="18" charset="0"/>
              </a:rPr>
              <a:t>s = 12.16</a:t>
            </a:r>
            <a:r>
              <a:rPr lang="ko-KR" altLang="en-US" dirty="0" smtClean="0">
                <a:latin typeface="Book Antiqua" pitchFamily="18" charset="0"/>
              </a:rPr>
              <a:t>이므로 검정통계량의 관찰값은 </a:t>
            </a:r>
            <a:r>
              <a:rPr lang="en-US" altLang="ko-KR" i="1" dirty="0" smtClean="0">
                <a:latin typeface="Book Antiqua" pitchFamily="18" charset="0"/>
              </a:rPr>
              <a:t>v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en-US" altLang="ko-KR" i="1" dirty="0" smtClean="0">
                <a:latin typeface="Book Antiqua" pitchFamily="18" charset="0"/>
              </a:rPr>
              <a:t> = (0.22)(12.16)</a:t>
            </a:r>
            <a:r>
              <a:rPr lang="en-US" altLang="ko-KR" i="1" baseline="40000" dirty="0" smtClean="0">
                <a:latin typeface="Book Antiqua" pitchFamily="18" charset="0"/>
              </a:rPr>
              <a:t>2</a:t>
            </a:r>
            <a:r>
              <a:rPr lang="en-US" altLang="ko-KR" i="1" dirty="0" smtClean="0">
                <a:latin typeface="Book Antiqua" pitchFamily="18" charset="0"/>
              </a:rPr>
              <a:t> = 32.53</a:t>
            </a:r>
            <a:r>
              <a:rPr lang="ko-KR" altLang="en-US" dirty="0" smtClean="0">
                <a:latin typeface="Book Antiqua" pitchFamily="18" charset="0"/>
              </a:rPr>
              <a:t>이다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r>
              <a:rPr lang="en-US" altLang="ko-KR" dirty="0" smtClean="0">
                <a:latin typeface="Book Antiqua" pitchFamily="18" charset="0"/>
              </a:rPr>
              <a:t>⑤ </a:t>
            </a:r>
            <a:r>
              <a:rPr lang="ko-KR" altLang="en-US" dirty="0" smtClean="0">
                <a:latin typeface="Book Antiqua" pitchFamily="18" charset="0"/>
              </a:rPr>
              <a:t>이 관찰값은 </a:t>
            </a:r>
            <a:r>
              <a:rPr lang="ko-KR" altLang="en-US" dirty="0" err="1" smtClean="0">
                <a:latin typeface="Book Antiqua" pitchFamily="18" charset="0"/>
              </a:rPr>
              <a:t>기각역</a:t>
            </a:r>
            <a:r>
              <a:rPr lang="ko-KR" altLang="en-US" dirty="0" smtClean="0">
                <a:latin typeface="Book Antiqua" pitchFamily="18" charset="0"/>
              </a:rPr>
              <a:t> 안에 놓이지 않으므로 유의수준 </a:t>
            </a:r>
            <a:r>
              <a:rPr lang="en-US" altLang="ko-KR" dirty="0" smtClean="0">
                <a:latin typeface="Book Antiqua" pitchFamily="18" charset="0"/>
              </a:rPr>
              <a:t>5%</a:t>
            </a:r>
            <a:r>
              <a:rPr lang="ko-KR" altLang="en-US" dirty="0" smtClean="0">
                <a:latin typeface="Book Antiqua" pitchFamily="18" charset="0"/>
              </a:rPr>
              <a:t>에서 귀무가설을 기각할 수 없다</a:t>
            </a:r>
            <a:r>
              <a:rPr lang="en-US" altLang="ko-KR" dirty="0" smtClean="0">
                <a:latin typeface="Book Antiqua" pitchFamily="18" charset="0"/>
              </a:rPr>
              <a:t>. </a:t>
            </a:r>
            <a:r>
              <a:rPr lang="ko-KR" altLang="en-US" dirty="0" smtClean="0">
                <a:latin typeface="Book Antiqua" pitchFamily="18" charset="0"/>
              </a:rPr>
              <a:t>즉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smtClean="0">
                <a:latin typeface="Book Antiqua" pitchFamily="18" charset="0"/>
              </a:rPr>
              <a:t>심리학 교수의 주장에 타당성이 있다고 할 수 있다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</p:txBody>
      </p:sp>
      <p:graphicFrame>
        <p:nvGraphicFramePr>
          <p:cNvPr id="1028099" name="Object 3"/>
          <p:cNvGraphicFramePr>
            <a:graphicFrameLocks noChangeAspect="1"/>
          </p:cNvGraphicFramePr>
          <p:nvPr/>
        </p:nvGraphicFramePr>
        <p:xfrm>
          <a:off x="3222625" y="3469616"/>
          <a:ext cx="2395538" cy="627062"/>
        </p:xfrm>
        <a:graphic>
          <a:graphicData uri="http://schemas.openxmlformats.org/presentationml/2006/ole">
            <p:oleObj spid="_x0000_s1036290" name="Equation" r:id="rId4" imgW="1714320" imgH="457200" progId="Equation.DSMT4">
              <p:embed/>
            </p:oleObj>
          </a:graphicData>
        </a:graphic>
      </p:graphicFrame>
      <p:graphicFrame>
        <p:nvGraphicFramePr>
          <p:cNvPr id="1036291" name="Object 3"/>
          <p:cNvGraphicFramePr>
            <a:graphicFrameLocks noChangeAspect="1"/>
          </p:cNvGraphicFramePr>
          <p:nvPr/>
        </p:nvGraphicFramePr>
        <p:xfrm>
          <a:off x="2984500" y="4466396"/>
          <a:ext cx="3302000" cy="330200"/>
        </p:xfrm>
        <a:graphic>
          <a:graphicData uri="http://schemas.openxmlformats.org/presentationml/2006/ole">
            <p:oleObj spid="_x0000_s1036291" name="Equation" r:id="rId5" imgW="2361960" imgH="241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9.4  </a:t>
            </a:r>
            <a:r>
              <a:rPr lang="en-US" altLang="ko-KR" dirty="0" smtClean="0">
                <a:solidFill>
                  <a:schemeClr val="tx1"/>
                </a:solidFill>
                <a:latin typeface="Symbol" pitchFamily="18" charset="2"/>
              </a:rPr>
              <a:t>c</a:t>
            </a:r>
            <a:r>
              <a:rPr lang="en-US" altLang="ko-KR" baseline="40000" dirty="0" smtClean="0">
                <a:solidFill>
                  <a:schemeClr val="tx1"/>
                </a:solidFill>
                <a:latin typeface="Book Antiqua" pitchFamily="18" charset="0"/>
              </a:rPr>
              <a:t>2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-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검정과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모분산의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 검정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88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31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34" y="1285860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Book Antiqua" pitchFamily="18" charset="0"/>
              </a:rPr>
              <a:t>귀무가설</a:t>
            </a:r>
            <a:r>
              <a:rPr lang="ko-KR" altLang="en-US" dirty="0" smtClean="0">
                <a:latin typeface="Book Antiqua" pitchFamily="18" charset="0"/>
              </a:rPr>
              <a:t>                     에 대하여 대립가설                     </a:t>
            </a:r>
            <a:r>
              <a:rPr lang="ko-KR" altLang="en-US" dirty="0" err="1" smtClean="0">
                <a:latin typeface="Book Antiqua" pitchFamily="18" charset="0"/>
              </a:rPr>
              <a:t>으로</a:t>
            </a:r>
            <a:r>
              <a:rPr lang="ko-KR" altLang="en-US" dirty="0" smtClean="0">
                <a:latin typeface="Book Antiqua" pitchFamily="18" charset="0"/>
              </a:rPr>
              <a:t> 구성되는 검정 방법</a:t>
            </a:r>
            <a:endParaRPr lang="ko-KR" altLang="en-US" dirty="0">
              <a:latin typeface="Book Antiqua" pitchFamily="18" charset="0"/>
            </a:endParaRPr>
          </a:p>
        </p:txBody>
      </p:sp>
      <p:graphicFrame>
        <p:nvGraphicFramePr>
          <p:cNvPr id="11" name="Object 14"/>
          <p:cNvGraphicFramePr>
            <a:graphicFrameLocks noChangeAspect="1"/>
          </p:cNvGraphicFramePr>
          <p:nvPr/>
        </p:nvGraphicFramePr>
        <p:xfrm>
          <a:off x="1530988" y="1306408"/>
          <a:ext cx="1169987" cy="341312"/>
        </p:xfrm>
        <a:graphic>
          <a:graphicData uri="http://schemas.openxmlformats.org/presentationml/2006/ole">
            <p:oleObj spid="_x0000_s1022979" name="Equation" r:id="rId5" imgW="812520" imgH="241200" progId="Equation.DSMT4">
              <p:embed/>
            </p:oleObj>
          </a:graphicData>
        </a:graphic>
      </p:graphicFrame>
      <p:graphicFrame>
        <p:nvGraphicFramePr>
          <p:cNvPr id="12" name="Object 15"/>
          <p:cNvGraphicFramePr>
            <a:graphicFrameLocks noChangeAspect="1"/>
          </p:cNvGraphicFramePr>
          <p:nvPr/>
        </p:nvGraphicFramePr>
        <p:xfrm>
          <a:off x="4697413" y="1301750"/>
          <a:ext cx="1150937" cy="341313"/>
        </p:xfrm>
        <a:graphic>
          <a:graphicData uri="http://schemas.openxmlformats.org/presentationml/2006/ole">
            <p:oleObj spid="_x0000_s1022980" name="Equation" r:id="rId6" imgW="799920" imgH="241200" progId="Equation.DSMT4">
              <p:embed/>
            </p:oleObj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714348" y="561206"/>
            <a:ext cx="2571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Book Antiqua" pitchFamily="18" charset="0"/>
              </a:rPr>
              <a:t>(B) </a:t>
            </a:r>
            <a:r>
              <a:rPr lang="ko-KR" altLang="en-US" sz="2400" dirty="0" err="1" smtClean="0">
                <a:latin typeface="Book Antiqua" pitchFamily="18" charset="0"/>
              </a:rPr>
              <a:t>하단측검정</a:t>
            </a:r>
            <a:endParaRPr lang="ko-KR" altLang="en-US" sz="2400" dirty="0">
              <a:latin typeface="Book Antiqua" pitchFamily="18" charset="0"/>
            </a:endParaRPr>
          </a:p>
        </p:txBody>
      </p:sp>
      <p:sp>
        <p:nvSpPr>
          <p:cNvPr id="24" name="Rectangle 116"/>
          <p:cNvSpPr>
            <a:spLocks noChangeArrowheads="1"/>
          </p:cNvSpPr>
          <p:nvPr/>
        </p:nvSpPr>
        <p:spPr bwMode="auto">
          <a:xfrm>
            <a:off x="3163788" y="3286124"/>
            <a:ext cx="2479782" cy="641365"/>
          </a:xfrm>
          <a:prstGeom prst="rect">
            <a:avLst/>
          </a:prstGeom>
          <a:solidFill>
            <a:srgbClr val="63C7F9"/>
          </a:solidFill>
          <a:ln w="28575" cap="sq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Book Antiqua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94610" y="3415281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기각역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: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26" name="Object 2"/>
          <p:cNvGraphicFramePr>
            <a:graphicFrameLocks noChangeAspect="1"/>
          </p:cNvGraphicFramePr>
          <p:nvPr/>
        </p:nvGraphicFramePr>
        <p:xfrm>
          <a:off x="4153646" y="3435346"/>
          <a:ext cx="1390650" cy="342900"/>
        </p:xfrm>
        <a:graphic>
          <a:graphicData uri="http://schemas.openxmlformats.org/presentationml/2006/ole">
            <p:oleObj spid="_x0000_s1022985" name="Equation" r:id="rId7" imgW="965160" imgH="241200" progId="Equation.DSMT4">
              <p:embed/>
            </p:oleObj>
          </a:graphicData>
        </a:graphic>
      </p:graphicFrame>
      <p:graphicFrame>
        <p:nvGraphicFramePr>
          <p:cNvPr id="27" name="Object 2"/>
          <p:cNvGraphicFramePr>
            <a:graphicFrameLocks noChangeAspect="1"/>
          </p:cNvGraphicFramePr>
          <p:nvPr/>
        </p:nvGraphicFramePr>
        <p:xfrm>
          <a:off x="1393825" y="2286000"/>
          <a:ext cx="5757863" cy="684213"/>
        </p:xfrm>
        <a:graphic>
          <a:graphicData uri="http://schemas.openxmlformats.org/presentationml/2006/ole">
            <p:oleObj spid="_x0000_s1022986" name="Equation" r:id="rId8" imgW="4000320" imgH="482400" progId="Equation.DSMT4">
              <p:embed/>
            </p:oleObj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00034" y="1785926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Book Antiqua" pitchFamily="18" charset="0"/>
              </a:rPr>
              <a:t>귀무가설</a:t>
            </a:r>
            <a:r>
              <a:rPr lang="ko-KR" altLang="en-US" dirty="0" smtClean="0">
                <a:latin typeface="Book Antiqua" pitchFamily="18" charset="0"/>
              </a:rPr>
              <a:t>                     이 참이라는 가정 아래서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다음을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얻는다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 smtClean="0">
              <a:latin typeface="Book Antiqua" pitchFamily="18" charset="0"/>
            </a:endParaRPr>
          </a:p>
        </p:txBody>
      </p:sp>
      <p:graphicFrame>
        <p:nvGraphicFramePr>
          <p:cNvPr id="29" name="Object 12"/>
          <p:cNvGraphicFramePr>
            <a:graphicFrameLocks noChangeAspect="1"/>
          </p:cNvGraphicFramePr>
          <p:nvPr/>
        </p:nvGraphicFramePr>
        <p:xfrm>
          <a:off x="1581878" y="1812558"/>
          <a:ext cx="1169988" cy="341312"/>
        </p:xfrm>
        <a:graphic>
          <a:graphicData uri="http://schemas.openxmlformats.org/presentationml/2006/ole">
            <p:oleObj spid="_x0000_s1022987" name="Equation" r:id="rId9" imgW="812520" imgH="241200" progId="Equation.DSMT4">
              <p:embed/>
            </p:oleObj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00034" y="4214818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즉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smtClean="0">
                <a:latin typeface="Book Antiqua" pitchFamily="18" charset="0"/>
              </a:rPr>
              <a:t>검정통계량의 </a:t>
            </a:r>
            <a:r>
              <a:rPr lang="ko-KR" altLang="en-US" dirty="0" err="1" smtClean="0">
                <a:latin typeface="Book Antiqua" pitchFamily="18" charset="0"/>
              </a:rPr>
              <a:t>관찰값</a:t>
            </a:r>
            <a:r>
              <a:rPr lang="ko-KR" altLang="en-US" dirty="0" smtClean="0">
                <a:latin typeface="Book Antiqua" pitchFamily="18" charset="0"/>
              </a:rPr>
              <a:t>                          이면 </a:t>
            </a:r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을 기각한다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 smtClean="0">
              <a:latin typeface="Book Antiqua" pitchFamily="18" charset="0"/>
            </a:endParaRPr>
          </a:p>
        </p:txBody>
      </p:sp>
      <p:graphicFrame>
        <p:nvGraphicFramePr>
          <p:cNvPr id="32" name="Object 2"/>
          <p:cNvGraphicFramePr>
            <a:graphicFrameLocks noChangeAspect="1"/>
          </p:cNvGraphicFramePr>
          <p:nvPr/>
        </p:nvGraphicFramePr>
        <p:xfrm>
          <a:off x="3092350" y="4236476"/>
          <a:ext cx="1427162" cy="341313"/>
        </p:xfrm>
        <a:graphic>
          <a:graphicData uri="http://schemas.openxmlformats.org/presentationml/2006/ole">
            <p:oleObj spid="_x0000_s1022988" name="Equation" r:id="rId10" imgW="990360" imgH="241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9.4  </a:t>
            </a:r>
            <a:r>
              <a:rPr lang="en-US" altLang="ko-KR" dirty="0" smtClean="0">
                <a:solidFill>
                  <a:schemeClr val="tx1"/>
                </a:solidFill>
                <a:latin typeface="Symbol" pitchFamily="18" charset="2"/>
              </a:rPr>
              <a:t>c</a:t>
            </a:r>
            <a:r>
              <a:rPr lang="en-US" altLang="ko-KR" baseline="40000" dirty="0" smtClean="0">
                <a:solidFill>
                  <a:schemeClr val="tx1"/>
                </a:solidFill>
                <a:latin typeface="Book Antiqua" pitchFamily="18" charset="0"/>
              </a:rPr>
              <a:t>2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-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검정과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모분산의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 검정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1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89</a:t>
            </a:fld>
            <a:endParaRPr lang="en-US" altLang="ko-KR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1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pic>
        <p:nvPicPr>
          <p:cNvPr id="10383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9846" y="571480"/>
            <a:ext cx="3721881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833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64896" y="571480"/>
            <a:ext cx="3721880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직사각형 14"/>
          <p:cNvSpPr/>
          <p:nvPr/>
        </p:nvSpPr>
        <p:spPr>
          <a:xfrm>
            <a:off x="819299" y="571480"/>
            <a:ext cx="7429551" cy="2928958"/>
          </a:xfrm>
          <a:prstGeom prst="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14480" y="3571876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의 채택</a:t>
            </a:r>
            <a:endParaRPr lang="ko-KR" altLang="en-US" dirty="0">
              <a:latin typeface="Book Antiqua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29256" y="3571876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의 기각</a:t>
            </a:r>
            <a:endParaRPr lang="ko-KR" altLang="en-US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9.1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가설검정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9</a:t>
            </a:fld>
            <a:endParaRPr lang="en-US" altLang="ko-KR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62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45104" y="650856"/>
            <a:ext cx="5048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3600" b="0">
                <a:solidFill>
                  <a:srgbClr val="FF00FF"/>
                </a:solidFill>
                <a:latin typeface="Book Antiqua" pitchFamily="18" charset="0"/>
              </a:rPr>
              <a:t>▶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821367" y="642918"/>
            <a:ext cx="7816877" cy="114300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ko-KR" altLang="en-US" sz="2400" b="1" dirty="0" smtClean="0">
                <a:solidFill>
                  <a:srgbClr val="FF0000"/>
                </a:solidFill>
                <a:latin typeface="Book Antiqua" pitchFamily="18" charset="0"/>
              </a:rPr>
              <a:t>양측검정</a:t>
            </a:r>
            <a:r>
              <a:rPr lang="en-US" altLang="ko-KR" sz="2400" dirty="0" smtClean="0">
                <a:latin typeface="Book Antiqua" pitchFamily="18" charset="0"/>
              </a:rPr>
              <a:t>(</a:t>
            </a:r>
            <a:r>
              <a:rPr lang="en-US" sz="2400" dirty="0" smtClean="0">
                <a:latin typeface="Book Antiqua" pitchFamily="18" charset="0"/>
              </a:rPr>
              <a:t>two sided hypothesis</a:t>
            </a:r>
            <a:r>
              <a:rPr lang="en-US" altLang="ko-KR" sz="2400" dirty="0" smtClean="0">
                <a:latin typeface="Book Antiqua" pitchFamily="18" charset="0"/>
              </a:rPr>
              <a:t>)</a:t>
            </a:r>
            <a:r>
              <a:rPr lang="ko-KR" altLang="en-US" sz="2400" dirty="0" smtClean="0">
                <a:latin typeface="Book Antiqua" pitchFamily="18" charset="0"/>
              </a:rPr>
              <a:t>은 귀무가설 </a:t>
            </a:r>
            <a:r>
              <a:rPr lang="en-US" altLang="ko-KR" sz="2400" i="1" dirty="0" smtClean="0">
                <a:latin typeface="Book Antiqua" pitchFamily="18" charset="0"/>
              </a:rPr>
              <a:t>H</a:t>
            </a:r>
            <a:r>
              <a:rPr lang="en-US" altLang="ko-KR" sz="2400" i="1" baseline="-25000" dirty="0" smtClean="0">
                <a:latin typeface="Book Antiqua" pitchFamily="18" charset="0"/>
              </a:rPr>
              <a:t>0</a:t>
            </a:r>
            <a:r>
              <a:rPr lang="en-US" altLang="ko-KR" sz="2400" i="1" dirty="0" smtClean="0">
                <a:latin typeface="Book Antiqua" pitchFamily="18" charset="0"/>
              </a:rPr>
              <a:t> </a:t>
            </a:r>
            <a:r>
              <a:rPr lang="en-US" altLang="ko-KR" sz="2400" dirty="0" smtClean="0">
                <a:latin typeface="Book Antiqua" pitchFamily="18" charset="0"/>
              </a:rPr>
              <a:t>:</a:t>
            </a:r>
            <a:r>
              <a:rPr lang="en-US" altLang="ko-KR" sz="2400" i="1" dirty="0" smtClean="0">
                <a:latin typeface="Book Antiqua" pitchFamily="18" charset="0"/>
              </a:rPr>
              <a:t> </a:t>
            </a:r>
            <a:r>
              <a:rPr lang="en-US" altLang="ko-KR" sz="2400" i="1" dirty="0" smtClean="0">
                <a:latin typeface="Symbol" pitchFamily="18" charset="2"/>
              </a:rPr>
              <a:t>q</a:t>
            </a:r>
            <a:r>
              <a:rPr lang="en-US" altLang="ko-KR" sz="2400" i="1" dirty="0" smtClean="0">
                <a:latin typeface="Book Antiqua" pitchFamily="18" charset="0"/>
              </a:rPr>
              <a:t>  </a:t>
            </a:r>
            <a:r>
              <a:rPr lang="en-US" altLang="ko-KR" sz="2400" dirty="0" smtClean="0">
                <a:latin typeface="Book Antiqua" pitchFamily="18" charset="0"/>
                <a:ea typeface="바탕"/>
              </a:rPr>
              <a:t>=</a:t>
            </a:r>
            <a:r>
              <a:rPr lang="en-US" altLang="ko-KR" sz="2400" i="1" dirty="0" smtClean="0">
                <a:latin typeface="Book Antiqua" pitchFamily="18" charset="0"/>
              </a:rPr>
              <a:t> </a:t>
            </a:r>
            <a:r>
              <a:rPr lang="en-US" altLang="ko-KR" sz="2400" i="1" dirty="0" smtClean="0">
                <a:latin typeface="Symbol" pitchFamily="18" charset="2"/>
              </a:rPr>
              <a:t>q</a:t>
            </a:r>
            <a:r>
              <a:rPr lang="en-US" altLang="ko-KR" sz="2400" i="1" baseline="-25000" dirty="0" smtClean="0">
                <a:latin typeface="Book Antiqua" pitchFamily="18" charset="0"/>
              </a:rPr>
              <a:t>0</a:t>
            </a:r>
            <a:r>
              <a:rPr lang="ko-KR" altLang="en-US" sz="2400" dirty="0" smtClean="0">
                <a:latin typeface="Book Antiqua" pitchFamily="18" charset="0"/>
              </a:rPr>
              <a:t>에</a:t>
            </a:r>
            <a:endParaRPr lang="en-US" altLang="ko-KR" sz="2400" dirty="0" smtClean="0">
              <a:latin typeface="Book Antiqua" pitchFamily="18" charset="0"/>
            </a:endParaRPr>
          </a:p>
          <a:p>
            <a:r>
              <a:rPr lang="ko-KR" altLang="en-US" sz="2400" dirty="0" smtClean="0">
                <a:latin typeface="Book Antiqua" pitchFamily="18" charset="0"/>
              </a:rPr>
              <a:t>대하여 대립가설 </a:t>
            </a:r>
            <a:r>
              <a:rPr lang="en-US" altLang="ko-KR" sz="2400" i="1" dirty="0" smtClean="0">
                <a:latin typeface="Book Antiqua" pitchFamily="18" charset="0"/>
              </a:rPr>
              <a:t>H</a:t>
            </a:r>
            <a:r>
              <a:rPr lang="en-US" altLang="ko-KR" sz="2400" i="1" baseline="-25000" dirty="0" smtClean="0">
                <a:latin typeface="Book Antiqua" pitchFamily="18" charset="0"/>
              </a:rPr>
              <a:t>1</a:t>
            </a:r>
            <a:r>
              <a:rPr lang="en-US" altLang="ko-KR" sz="2400" i="1" dirty="0" smtClean="0">
                <a:latin typeface="Book Antiqua" pitchFamily="18" charset="0"/>
              </a:rPr>
              <a:t> </a:t>
            </a:r>
            <a:r>
              <a:rPr lang="en-US" altLang="ko-KR" sz="2400" dirty="0" smtClean="0">
                <a:latin typeface="Book Antiqua" pitchFamily="18" charset="0"/>
              </a:rPr>
              <a:t>: </a:t>
            </a:r>
            <a:r>
              <a:rPr lang="en-US" altLang="ko-KR" sz="2400" i="1" dirty="0" smtClean="0">
                <a:latin typeface="Symbol" pitchFamily="18" charset="2"/>
              </a:rPr>
              <a:t>q</a:t>
            </a:r>
            <a:r>
              <a:rPr lang="en-US" altLang="ko-KR" sz="2400" i="1" dirty="0" smtClean="0">
                <a:latin typeface="Book Antiqua" pitchFamily="18" charset="0"/>
              </a:rPr>
              <a:t> </a:t>
            </a:r>
            <a:r>
              <a:rPr lang="en-US" altLang="ko-KR" sz="2400" i="1" dirty="0" smtClean="0">
                <a:latin typeface="Book Antiqua" pitchFamily="18" charset="0"/>
                <a:ea typeface="바탕"/>
              </a:rPr>
              <a:t> </a:t>
            </a:r>
            <a:r>
              <a:rPr lang="en-US" altLang="ko-KR" sz="2400" dirty="0" smtClean="0">
                <a:latin typeface="Book Antiqua" pitchFamily="18" charset="0"/>
                <a:ea typeface="바탕"/>
              </a:rPr>
              <a:t>≠</a:t>
            </a:r>
            <a:r>
              <a:rPr lang="en-US" altLang="ko-KR" sz="2400" i="1" dirty="0" smtClean="0">
                <a:latin typeface="Book Antiqua" pitchFamily="18" charset="0"/>
              </a:rPr>
              <a:t> </a:t>
            </a:r>
            <a:r>
              <a:rPr lang="en-US" altLang="ko-KR" sz="2400" i="1" dirty="0" smtClean="0">
                <a:latin typeface="Symbol" pitchFamily="18" charset="2"/>
              </a:rPr>
              <a:t>q</a:t>
            </a:r>
            <a:r>
              <a:rPr lang="en-US" altLang="ko-KR" sz="2400" i="1" baseline="-25000" dirty="0" smtClean="0">
                <a:latin typeface="Book Antiqua" pitchFamily="18" charset="0"/>
              </a:rPr>
              <a:t>0</a:t>
            </a:r>
            <a:r>
              <a:rPr lang="ko-KR" altLang="en-US" sz="2400" dirty="0" smtClean="0">
                <a:latin typeface="Book Antiqua" pitchFamily="18" charset="0"/>
              </a:rPr>
              <a:t>으로 구성되는  검정 방법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0034" y="2428868"/>
            <a:ext cx="80010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Book Antiqua" pitchFamily="18" charset="0"/>
              </a:rPr>
              <a:t>[Note]</a:t>
            </a:r>
            <a:endParaRPr lang="en-US" altLang="ko-KR" dirty="0" smtClean="0">
              <a:latin typeface="Book Antiqua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ko-KR" altLang="en-US" dirty="0" smtClean="0">
                <a:latin typeface="Book Antiqua" pitchFamily="18" charset="0"/>
              </a:rPr>
              <a:t> 유의수준을 </a:t>
            </a:r>
            <a:r>
              <a:rPr lang="en-US" altLang="ko-KR" i="1" dirty="0" smtClean="0">
                <a:latin typeface="Symbol" pitchFamily="18" charset="2"/>
              </a:rPr>
              <a:t>a</a:t>
            </a:r>
            <a:r>
              <a:rPr lang="ko-KR" altLang="en-US" dirty="0" smtClean="0">
                <a:latin typeface="Book Antiqua" pitchFamily="18" charset="0"/>
              </a:rPr>
              <a:t>라 하면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smtClean="0">
                <a:latin typeface="Book Antiqua" pitchFamily="18" charset="0"/>
              </a:rPr>
              <a:t>아래쪽</a:t>
            </a:r>
            <a:r>
              <a:rPr lang="en-US" altLang="ko-KR" dirty="0" smtClean="0">
                <a:latin typeface="Book Antiqua" pitchFamily="18" charset="0"/>
              </a:rPr>
              <a:t>-</a:t>
            </a:r>
            <a:r>
              <a:rPr lang="ko-KR" altLang="en-US" dirty="0" smtClean="0">
                <a:latin typeface="Book Antiqua" pitchFamily="18" charset="0"/>
              </a:rPr>
              <a:t>위쪽 꼬리확률이 각각 </a:t>
            </a:r>
            <a:r>
              <a:rPr lang="en-US" altLang="ko-KR" i="1" dirty="0" smtClean="0">
                <a:latin typeface="Symbol" pitchFamily="18" charset="2"/>
              </a:rPr>
              <a:t>a</a:t>
            </a:r>
            <a:r>
              <a:rPr lang="en-US" altLang="ko-KR" i="1" dirty="0" smtClean="0">
                <a:latin typeface="Book Antiqua" pitchFamily="18" charset="0"/>
              </a:rPr>
              <a:t>/2</a:t>
            </a:r>
            <a:r>
              <a:rPr lang="ko-KR" altLang="en-US" dirty="0" smtClean="0">
                <a:latin typeface="Book Antiqua" pitchFamily="18" charset="0"/>
              </a:rPr>
              <a:t>가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되는 </a:t>
            </a:r>
            <a:r>
              <a:rPr lang="ko-KR" altLang="en-US" dirty="0" err="1" smtClean="0">
                <a:latin typeface="Book Antiqua" pitchFamily="18" charset="0"/>
              </a:rPr>
              <a:t>임계값에</a:t>
            </a:r>
            <a:r>
              <a:rPr lang="ko-KR" altLang="en-US" dirty="0" smtClean="0">
                <a:latin typeface="Book Antiqua" pitchFamily="18" charset="0"/>
              </a:rPr>
              <a:t>  의해 세 영역으로 분리된다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pPr>
              <a:buFont typeface="Wingdings" pitchFamily="2" charset="2"/>
              <a:buChar char="l"/>
            </a:pPr>
            <a:endParaRPr lang="ko-KR" altLang="en-US" dirty="0" smtClean="0">
              <a:latin typeface="Book Antiqua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ko-KR" altLang="en-US" dirty="0" smtClean="0">
                <a:latin typeface="Book Antiqua" pitchFamily="18" charset="0"/>
              </a:rPr>
              <a:t> 아래쪽</a:t>
            </a:r>
            <a:r>
              <a:rPr lang="en-US" altLang="ko-KR" dirty="0" smtClean="0">
                <a:latin typeface="Book Antiqua" pitchFamily="18" charset="0"/>
              </a:rPr>
              <a:t>-</a:t>
            </a:r>
            <a:r>
              <a:rPr lang="ko-KR" altLang="en-US" dirty="0" smtClean="0">
                <a:latin typeface="Book Antiqua" pitchFamily="18" charset="0"/>
              </a:rPr>
              <a:t>위쪽 꼬리부분은 </a:t>
            </a:r>
            <a:r>
              <a:rPr lang="ko-KR" altLang="en-US" dirty="0" err="1" smtClean="0">
                <a:latin typeface="Book Antiqua" pitchFamily="18" charset="0"/>
              </a:rPr>
              <a:t>귀무가설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을 기각시키는 기각역이고 중심부분은 </a:t>
            </a:r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을 기각시키지 못하는 채택역이다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pPr>
              <a:buFont typeface="Wingdings" pitchFamily="2" charset="2"/>
              <a:buChar char="l"/>
            </a:pPr>
            <a:endParaRPr lang="en-US" altLang="ko-KR" dirty="0" smtClean="0">
              <a:latin typeface="Book Antiqua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ko-KR" altLang="en-US" dirty="0" smtClean="0">
                <a:latin typeface="Book Antiqua" pitchFamily="18" charset="0"/>
              </a:rPr>
              <a:t> 검정통계량의 </a:t>
            </a:r>
            <a:r>
              <a:rPr lang="ko-KR" altLang="en-US" dirty="0" err="1" smtClean="0">
                <a:latin typeface="Book Antiqua" pitchFamily="18" charset="0"/>
              </a:rPr>
              <a:t>관찰값</a:t>
            </a:r>
            <a:r>
              <a:rPr lang="ko-KR" altLang="en-US" dirty="0" smtClean="0">
                <a:latin typeface="Book Antiqua" pitchFamily="18" charset="0"/>
              </a:rPr>
              <a:t>     가 </a:t>
            </a:r>
            <a:r>
              <a:rPr lang="ko-KR" altLang="en-US" dirty="0" err="1" smtClean="0">
                <a:latin typeface="Book Antiqua" pitchFamily="18" charset="0"/>
              </a:rPr>
              <a:t>기각역</a:t>
            </a:r>
            <a:r>
              <a:rPr lang="ko-KR" altLang="en-US" dirty="0" smtClean="0">
                <a:latin typeface="Book Antiqua" pitchFamily="18" charset="0"/>
              </a:rPr>
              <a:t> 안에 놓이면 </a:t>
            </a:r>
            <a:r>
              <a:rPr lang="ko-KR" altLang="en-US" dirty="0" err="1" smtClean="0">
                <a:latin typeface="Book Antiqua" pitchFamily="18" charset="0"/>
              </a:rPr>
              <a:t>귀무가설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을 기각시키고 채택역 안에 놓이면 </a:t>
            </a:r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을 기각시키지 않는다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>
              <a:latin typeface="Book Antiqua" pitchFamily="18" charset="0"/>
            </a:endParaRPr>
          </a:p>
        </p:txBody>
      </p:sp>
      <p:graphicFrame>
        <p:nvGraphicFramePr>
          <p:cNvPr id="882693" name="Object 5"/>
          <p:cNvGraphicFramePr>
            <a:graphicFrameLocks noChangeAspect="1"/>
          </p:cNvGraphicFramePr>
          <p:nvPr/>
        </p:nvGraphicFramePr>
        <p:xfrm>
          <a:off x="3024927" y="4367968"/>
          <a:ext cx="200025" cy="303212"/>
        </p:xfrm>
        <a:graphic>
          <a:graphicData uri="http://schemas.openxmlformats.org/presentationml/2006/ole">
            <p:oleObj spid="_x0000_s884738" name="Equation" r:id="rId4" imgW="139680" imgH="215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9.4  </a:t>
            </a:r>
            <a:r>
              <a:rPr lang="en-US" altLang="ko-KR" dirty="0" smtClean="0">
                <a:solidFill>
                  <a:schemeClr val="tx1"/>
                </a:solidFill>
                <a:latin typeface="Symbol" pitchFamily="18" charset="2"/>
              </a:rPr>
              <a:t>c</a:t>
            </a:r>
            <a:r>
              <a:rPr lang="en-US" altLang="ko-KR" baseline="40000" dirty="0" smtClean="0">
                <a:solidFill>
                  <a:schemeClr val="tx1"/>
                </a:solidFill>
                <a:latin typeface="Book Antiqua" pitchFamily="18" charset="0"/>
              </a:rPr>
              <a:t>2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-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검정과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모분산의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 검정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90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31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0034" y="1285860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Book Antiqua" pitchFamily="18" charset="0"/>
              </a:rPr>
              <a:t>귀무가설</a:t>
            </a:r>
            <a:r>
              <a:rPr lang="ko-KR" altLang="en-US" dirty="0" smtClean="0">
                <a:latin typeface="Book Antiqua" pitchFamily="18" charset="0"/>
              </a:rPr>
              <a:t>                     에 대하여 대립가설                     </a:t>
            </a:r>
            <a:r>
              <a:rPr lang="ko-KR" altLang="en-US" dirty="0" err="1" smtClean="0">
                <a:latin typeface="Book Antiqua" pitchFamily="18" charset="0"/>
              </a:rPr>
              <a:t>으로</a:t>
            </a:r>
            <a:r>
              <a:rPr lang="ko-KR" altLang="en-US" dirty="0" smtClean="0">
                <a:latin typeface="Book Antiqua" pitchFamily="18" charset="0"/>
              </a:rPr>
              <a:t> 구성되는 검정 방법</a:t>
            </a:r>
            <a:endParaRPr lang="ko-KR" altLang="en-US" dirty="0">
              <a:latin typeface="Book Antiqua" pitchFamily="18" charset="0"/>
            </a:endParaRPr>
          </a:p>
        </p:txBody>
      </p:sp>
      <p:graphicFrame>
        <p:nvGraphicFramePr>
          <p:cNvPr id="23" name="Object 14"/>
          <p:cNvGraphicFramePr>
            <a:graphicFrameLocks noChangeAspect="1"/>
          </p:cNvGraphicFramePr>
          <p:nvPr/>
        </p:nvGraphicFramePr>
        <p:xfrm>
          <a:off x="1530988" y="1306408"/>
          <a:ext cx="1169987" cy="341312"/>
        </p:xfrm>
        <a:graphic>
          <a:graphicData uri="http://schemas.openxmlformats.org/presentationml/2006/ole">
            <p:oleObj spid="_x0000_s1020937" name="Equation" r:id="rId5" imgW="812520" imgH="241200" progId="Equation.DSMT4">
              <p:embed/>
            </p:oleObj>
          </a:graphicData>
        </a:graphic>
      </p:graphicFrame>
      <p:graphicFrame>
        <p:nvGraphicFramePr>
          <p:cNvPr id="24" name="Object 15"/>
          <p:cNvGraphicFramePr>
            <a:graphicFrameLocks noChangeAspect="1"/>
          </p:cNvGraphicFramePr>
          <p:nvPr/>
        </p:nvGraphicFramePr>
        <p:xfrm>
          <a:off x="4689475" y="1301750"/>
          <a:ext cx="1168400" cy="341313"/>
        </p:xfrm>
        <a:graphic>
          <a:graphicData uri="http://schemas.openxmlformats.org/presentationml/2006/ole">
            <p:oleObj spid="_x0000_s1020938" name="Equation" r:id="rId6" imgW="812520" imgH="241200" progId="Equation.DSMT4">
              <p:embed/>
            </p:oleObj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714348" y="561206"/>
            <a:ext cx="2571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Book Antiqua" pitchFamily="18" charset="0"/>
              </a:rPr>
              <a:t>(C) </a:t>
            </a:r>
            <a:r>
              <a:rPr lang="ko-KR" altLang="en-US" sz="2400" dirty="0" err="1" smtClean="0">
                <a:latin typeface="Book Antiqua" pitchFamily="18" charset="0"/>
              </a:rPr>
              <a:t>상단측검정</a:t>
            </a:r>
            <a:endParaRPr lang="ko-KR" altLang="en-US" sz="2400" dirty="0">
              <a:latin typeface="Book Antiqua" pitchFamily="18" charset="0"/>
            </a:endParaRPr>
          </a:p>
        </p:txBody>
      </p:sp>
      <p:sp>
        <p:nvSpPr>
          <p:cNvPr id="26" name="Rectangle 116"/>
          <p:cNvSpPr>
            <a:spLocks noChangeArrowheads="1"/>
          </p:cNvSpPr>
          <p:nvPr/>
        </p:nvSpPr>
        <p:spPr bwMode="auto">
          <a:xfrm>
            <a:off x="3163788" y="3286124"/>
            <a:ext cx="2479782" cy="641365"/>
          </a:xfrm>
          <a:prstGeom prst="rect">
            <a:avLst/>
          </a:prstGeom>
          <a:solidFill>
            <a:srgbClr val="63C7F9"/>
          </a:solidFill>
          <a:ln w="28575" cap="sq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Book Antiqua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94610" y="3415281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기각역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: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28" name="Object 2"/>
          <p:cNvGraphicFramePr>
            <a:graphicFrameLocks noChangeAspect="1"/>
          </p:cNvGraphicFramePr>
          <p:nvPr/>
        </p:nvGraphicFramePr>
        <p:xfrm>
          <a:off x="4216400" y="3435350"/>
          <a:ext cx="1262063" cy="342900"/>
        </p:xfrm>
        <a:graphic>
          <a:graphicData uri="http://schemas.openxmlformats.org/presentationml/2006/ole">
            <p:oleObj spid="_x0000_s1020939" name="Equation" r:id="rId7" imgW="876240" imgH="241200" progId="Equation.DSMT4">
              <p:embed/>
            </p:oleObj>
          </a:graphicData>
        </a:graphic>
      </p:graphicFrame>
      <p:graphicFrame>
        <p:nvGraphicFramePr>
          <p:cNvPr id="29" name="Object 2"/>
          <p:cNvGraphicFramePr>
            <a:graphicFrameLocks noChangeAspect="1"/>
          </p:cNvGraphicFramePr>
          <p:nvPr/>
        </p:nvGraphicFramePr>
        <p:xfrm>
          <a:off x="1530350" y="2286000"/>
          <a:ext cx="5483225" cy="684213"/>
        </p:xfrm>
        <a:graphic>
          <a:graphicData uri="http://schemas.openxmlformats.org/presentationml/2006/ole">
            <p:oleObj spid="_x0000_s1020940" name="Equation" r:id="rId8" imgW="3809880" imgH="482400" progId="Equation.DSMT4">
              <p:embed/>
            </p:oleObj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00034" y="1785926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Book Antiqua" pitchFamily="18" charset="0"/>
              </a:rPr>
              <a:t>귀무가설</a:t>
            </a:r>
            <a:r>
              <a:rPr lang="ko-KR" altLang="en-US" dirty="0" smtClean="0">
                <a:latin typeface="Book Antiqua" pitchFamily="18" charset="0"/>
              </a:rPr>
              <a:t>                     이 참이라는 가정 아래서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다음을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얻는다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 smtClean="0">
              <a:latin typeface="Book Antiqua" pitchFamily="18" charset="0"/>
            </a:endParaRPr>
          </a:p>
        </p:txBody>
      </p:sp>
      <p:graphicFrame>
        <p:nvGraphicFramePr>
          <p:cNvPr id="32" name="Object 12"/>
          <p:cNvGraphicFramePr>
            <a:graphicFrameLocks noChangeAspect="1"/>
          </p:cNvGraphicFramePr>
          <p:nvPr/>
        </p:nvGraphicFramePr>
        <p:xfrm>
          <a:off x="1581878" y="1812558"/>
          <a:ext cx="1169988" cy="341312"/>
        </p:xfrm>
        <a:graphic>
          <a:graphicData uri="http://schemas.openxmlformats.org/presentationml/2006/ole">
            <p:oleObj spid="_x0000_s1020941" name="Equation" r:id="rId9" imgW="812520" imgH="241200" progId="Equation.DSMT4">
              <p:embed/>
            </p:oleObj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500034" y="4214818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즉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smtClean="0">
                <a:latin typeface="Book Antiqua" pitchFamily="18" charset="0"/>
              </a:rPr>
              <a:t>검정통계량의 </a:t>
            </a:r>
            <a:r>
              <a:rPr lang="ko-KR" altLang="en-US" dirty="0" err="1" smtClean="0">
                <a:latin typeface="Book Antiqua" pitchFamily="18" charset="0"/>
              </a:rPr>
              <a:t>관찰값</a:t>
            </a:r>
            <a:r>
              <a:rPr lang="ko-KR" altLang="en-US" dirty="0" smtClean="0">
                <a:latin typeface="Book Antiqua" pitchFamily="18" charset="0"/>
              </a:rPr>
              <a:t>                        이면 </a:t>
            </a:r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을 기각한다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 smtClean="0">
              <a:latin typeface="Book Antiqua" pitchFamily="18" charset="0"/>
            </a:endParaRPr>
          </a:p>
        </p:txBody>
      </p:sp>
      <p:graphicFrame>
        <p:nvGraphicFramePr>
          <p:cNvPr id="34" name="Object 2"/>
          <p:cNvGraphicFramePr>
            <a:graphicFrameLocks noChangeAspect="1"/>
          </p:cNvGraphicFramePr>
          <p:nvPr/>
        </p:nvGraphicFramePr>
        <p:xfrm>
          <a:off x="3135402" y="4237038"/>
          <a:ext cx="1300163" cy="341312"/>
        </p:xfrm>
        <a:graphic>
          <a:graphicData uri="http://schemas.openxmlformats.org/presentationml/2006/ole">
            <p:oleObj spid="_x0000_s1020942" name="Equation" r:id="rId10" imgW="901440" imgH="241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9.4  </a:t>
            </a:r>
            <a:r>
              <a:rPr lang="en-US" altLang="ko-KR" dirty="0" smtClean="0">
                <a:solidFill>
                  <a:schemeClr val="tx1"/>
                </a:solidFill>
                <a:latin typeface="Symbol" pitchFamily="18" charset="2"/>
              </a:rPr>
              <a:t>c</a:t>
            </a:r>
            <a:r>
              <a:rPr lang="en-US" altLang="ko-KR" baseline="40000" dirty="0" smtClean="0">
                <a:solidFill>
                  <a:schemeClr val="tx1"/>
                </a:solidFill>
                <a:latin typeface="Book Antiqua" pitchFamily="18" charset="0"/>
              </a:rPr>
              <a:t>2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-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검정과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모분산의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 검정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1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91</a:t>
            </a:fld>
            <a:endParaRPr lang="en-US" altLang="ko-KR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1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857224" y="4079783"/>
          <a:ext cx="7358114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198"/>
                <a:gridCol w="1500198"/>
                <a:gridCol w="1571636"/>
                <a:gridCol w="2786082"/>
              </a:tblGrid>
              <a:tr h="29940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가설과 </a:t>
                      </a:r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기각역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1600" dirty="0" smtClean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검정유형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귀무가설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 </a:t>
                      </a:r>
                      <a:r>
                        <a:rPr lang="en-US" altLang="ko-KR" i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H</a:t>
                      </a:r>
                      <a:r>
                        <a:rPr lang="en-US" altLang="ko-KR" i="1" baseline="-2500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대립가설 </a:t>
                      </a:r>
                      <a:r>
                        <a:rPr lang="en-US" altLang="ko-KR" i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H</a:t>
                      </a:r>
                      <a:r>
                        <a:rPr lang="en-US" altLang="ko-KR" i="1" baseline="-2500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i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H</a:t>
                      </a:r>
                      <a:r>
                        <a:rPr lang="en-US" altLang="ko-KR" i="1" baseline="-2500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0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의 기각역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994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Book Antiqua" pitchFamily="18" charset="0"/>
                        </a:rPr>
                        <a:t>하단측검정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i="1" baseline="-25000" dirty="0">
                        <a:latin typeface="Book Antiqu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i="1" baseline="-25000" dirty="0" smtClean="0">
                        <a:latin typeface="Book Antiqu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i="1" baseline="-25000" dirty="0" smtClean="0">
                        <a:latin typeface="Book Antiqua" pitchFamily="18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94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Book Antiqua" pitchFamily="18" charset="0"/>
                        </a:rPr>
                        <a:t>상단측검정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i="1" baseline="-25000" dirty="0" smtClean="0">
                        <a:latin typeface="Book Antiqu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i="1" baseline="-25000" dirty="0" smtClean="0">
                        <a:latin typeface="Book Antiqu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i="1" baseline="-25000" dirty="0" smtClean="0">
                        <a:latin typeface="Book Antiqua" pitchFamily="18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940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Book Antiqua" pitchFamily="18" charset="0"/>
                        </a:rPr>
                        <a:t>양측검정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i="1" baseline="-25000" dirty="0" smtClean="0">
                        <a:latin typeface="Book Antiqua" pitchFamily="18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i="1" baseline="-25000" dirty="0" smtClean="0">
                        <a:latin typeface="Book Antiqua" pitchFamily="18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i="1" baseline="-25000" dirty="0" smtClean="0">
                        <a:latin typeface="Book Antiqua" pitchFamily="18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4" name="직선 연결선 13"/>
          <p:cNvCxnSpPr/>
          <p:nvPr/>
        </p:nvCxnSpPr>
        <p:spPr>
          <a:xfrm rot="10800000">
            <a:off x="857224" y="4356949"/>
            <a:ext cx="1500198" cy="28575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Object 5"/>
          <p:cNvGraphicFramePr>
            <a:graphicFrameLocks noChangeAspect="1"/>
          </p:cNvGraphicFramePr>
          <p:nvPr/>
        </p:nvGraphicFramePr>
        <p:xfrm>
          <a:off x="2724152" y="4918079"/>
          <a:ext cx="747712" cy="341312"/>
        </p:xfrm>
        <a:graphic>
          <a:graphicData uri="http://schemas.openxmlformats.org/presentationml/2006/ole">
            <p:oleObj spid="_x0000_s1037314" name="Equation" r:id="rId4" imgW="520560" imgH="241200" progId="Equation.DSMT4">
              <p:embed/>
            </p:oleObj>
          </a:graphicData>
        </a:graphic>
      </p:graphicFrame>
      <p:graphicFrame>
        <p:nvGraphicFramePr>
          <p:cNvPr id="17" name="Object 6"/>
          <p:cNvGraphicFramePr>
            <a:graphicFrameLocks noChangeAspect="1"/>
          </p:cNvGraphicFramePr>
          <p:nvPr/>
        </p:nvGraphicFramePr>
        <p:xfrm>
          <a:off x="4243389" y="4918079"/>
          <a:ext cx="747713" cy="341312"/>
        </p:xfrm>
        <a:graphic>
          <a:graphicData uri="http://schemas.openxmlformats.org/presentationml/2006/ole">
            <p:oleObj spid="_x0000_s1037315" name="Equation" r:id="rId5" imgW="520560" imgH="241200" progId="Equation.DSMT4">
              <p:embed/>
            </p:oleObj>
          </a:graphicData>
        </a:graphic>
      </p:graphicFrame>
      <p:graphicFrame>
        <p:nvGraphicFramePr>
          <p:cNvPr id="18" name="Object 7"/>
          <p:cNvGraphicFramePr>
            <a:graphicFrameLocks noChangeAspect="1"/>
          </p:cNvGraphicFramePr>
          <p:nvPr/>
        </p:nvGraphicFramePr>
        <p:xfrm>
          <a:off x="6002338" y="4906980"/>
          <a:ext cx="1150938" cy="361950"/>
        </p:xfrm>
        <a:graphic>
          <a:graphicData uri="http://schemas.openxmlformats.org/presentationml/2006/ole">
            <p:oleObj spid="_x0000_s1037316" name="Equation" r:id="rId6" imgW="799920" imgH="253800" progId="Equation.DSMT4">
              <p:embed/>
            </p:oleObj>
          </a:graphicData>
        </a:graphic>
      </p:graphicFrame>
      <p:graphicFrame>
        <p:nvGraphicFramePr>
          <p:cNvPr id="19" name="Object 8"/>
          <p:cNvGraphicFramePr>
            <a:graphicFrameLocks noChangeAspect="1"/>
          </p:cNvGraphicFramePr>
          <p:nvPr/>
        </p:nvGraphicFramePr>
        <p:xfrm>
          <a:off x="2724152" y="5275266"/>
          <a:ext cx="747712" cy="341313"/>
        </p:xfrm>
        <a:graphic>
          <a:graphicData uri="http://schemas.openxmlformats.org/presentationml/2006/ole">
            <p:oleObj spid="_x0000_s1037317" name="Equation" r:id="rId7" imgW="520560" imgH="241200" progId="Equation.DSMT4">
              <p:embed/>
            </p:oleObj>
          </a:graphicData>
        </a:graphic>
      </p:graphicFrame>
      <p:graphicFrame>
        <p:nvGraphicFramePr>
          <p:cNvPr id="20" name="Object 9"/>
          <p:cNvGraphicFramePr>
            <a:graphicFrameLocks noChangeAspect="1"/>
          </p:cNvGraphicFramePr>
          <p:nvPr/>
        </p:nvGraphicFramePr>
        <p:xfrm>
          <a:off x="4233849" y="5275283"/>
          <a:ext cx="766763" cy="341312"/>
        </p:xfrm>
        <a:graphic>
          <a:graphicData uri="http://schemas.openxmlformats.org/presentationml/2006/ole">
            <p:oleObj spid="_x0000_s1037318" name="Equation" r:id="rId8" imgW="533160" imgH="241200" progId="Equation.DSMT4">
              <p:embed/>
            </p:oleObj>
          </a:graphicData>
        </a:graphic>
      </p:graphicFrame>
      <p:graphicFrame>
        <p:nvGraphicFramePr>
          <p:cNvPr id="21" name="Object 10"/>
          <p:cNvGraphicFramePr>
            <a:graphicFrameLocks noChangeAspect="1"/>
          </p:cNvGraphicFramePr>
          <p:nvPr/>
        </p:nvGraphicFramePr>
        <p:xfrm>
          <a:off x="6056313" y="5264168"/>
          <a:ext cx="1003300" cy="361950"/>
        </p:xfrm>
        <a:graphic>
          <a:graphicData uri="http://schemas.openxmlformats.org/presentationml/2006/ole">
            <p:oleObj spid="_x0000_s1037319" name="Equation" r:id="rId9" imgW="698400" imgH="253800" progId="Equation.DSMT4">
              <p:embed/>
            </p:oleObj>
          </a:graphicData>
        </a:graphic>
      </p:graphicFrame>
      <p:graphicFrame>
        <p:nvGraphicFramePr>
          <p:cNvPr id="22" name="Object 1"/>
          <p:cNvGraphicFramePr>
            <a:graphicFrameLocks noChangeAspect="1"/>
          </p:cNvGraphicFramePr>
          <p:nvPr/>
        </p:nvGraphicFramePr>
        <p:xfrm>
          <a:off x="2724406" y="5650679"/>
          <a:ext cx="766762" cy="341312"/>
        </p:xfrm>
        <a:graphic>
          <a:graphicData uri="http://schemas.openxmlformats.org/presentationml/2006/ole">
            <p:oleObj spid="_x0000_s1037320" name="Equation" r:id="rId10" imgW="533160" imgH="241200" progId="Equation.DSMT4">
              <p:embed/>
            </p:oleObj>
          </a:graphicData>
        </a:graphic>
      </p:graphicFrame>
      <p:graphicFrame>
        <p:nvGraphicFramePr>
          <p:cNvPr id="23" name="Object 3"/>
          <p:cNvGraphicFramePr>
            <a:graphicFrameLocks noChangeAspect="1"/>
          </p:cNvGraphicFramePr>
          <p:nvPr/>
        </p:nvGraphicFramePr>
        <p:xfrm>
          <a:off x="4243660" y="5650679"/>
          <a:ext cx="766762" cy="341313"/>
        </p:xfrm>
        <a:graphic>
          <a:graphicData uri="http://schemas.openxmlformats.org/presentationml/2006/ole">
            <p:oleObj spid="_x0000_s1037321" name="Equation" r:id="rId11" imgW="533160" imgH="241200" progId="Equation.DSMT4">
              <p:embed/>
            </p:oleObj>
          </a:graphicData>
        </a:graphic>
      </p:graphicFrame>
      <p:graphicFrame>
        <p:nvGraphicFramePr>
          <p:cNvPr id="24" name="Object 4"/>
          <p:cNvGraphicFramePr>
            <a:graphicFrameLocks noChangeAspect="1"/>
          </p:cNvGraphicFramePr>
          <p:nvPr/>
        </p:nvGraphicFramePr>
        <p:xfrm>
          <a:off x="5519762" y="5640405"/>
          <a:ext cx="2481262" cy="360363"/>
        </p:xfrm>
        <a:graphic>
          <a:graphicData uri="http://schemas.openxmlformats.org/presentationml/2006/ole">
            <p:oleObj spid="_x0000_s1037322" name="Equation" r:id="rId12" imgW="1726920" imgH="253800" progId="Equation.DSMT4">
              <p:embed/>
            </p:oleObj>
          </a:graphicData>
        </a:graphic>
      </p:graphicFrame>
      <p:pic>
        <p:nvPicPr>
          <p:cNvPr id="1037323" name="Picture 11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620199" y="569777"/>
            <a:ext cx="3648925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7324" name="Picture 12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946039" y="569777"/>
            <a:ext cx="3676646" cy="2951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직사각형 26"/>
          <p:cNvSpPr/>
          <p:nvPr/>
        </p:nvSpPr>
        <p:spPr>
          <a:xfrm>
            <a:off x="928662" y="571480"/>
            <a:ext cx="7324601" cy="2928958"/>
          </a:xfrm>
          <a:prstGeom prst="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857356" y="3571876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의 채택</a:t>
            </a:r>
            <a:endParaRPr lang="ko-KR" altLang="en-US" dirty="0">
              <a:latin typeface="Book Antiqua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72132" y="3571876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의 기각</a:t>
            </a:r>
            <a:endParaRPr lang="ko-KR" altLang="en-US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9.3 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모비율의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 검정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92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2842" y="571480"/>
            <a:ext cx="7663934" cy="20313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2]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어느 지역의 쌀 생산량은 단위 면적당 표준편차가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9㎏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이상이라고 한다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이것을 확인하기 위하여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20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농가를 선정하여 단위 면적당 쌀 생산량을 조사한 결과 다음 표와 같았다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유의수준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5%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에서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solidFill>
                  <a:schemeClr val="tx1"/>
                </a:solidFill>
                <a:latin typeface="Book Antiqua" pitchFamily="18" charset="0"/>
              </a:rPr>
              <a:t>0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: </a:t>
            </a:r>
            <a:r>
              <a:rPr lang="en-US" altLang="ko-KR" dirty="0" smtClean="0">
                <a:solidFill>
                  <a:schemeClr val="tx1"/>
                </a:solidFill>
                <a:latin typeface="Symbol" pitchFamily="18" charset="2"/>
              </a:rPr>
              <a:t>s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 ≥ 9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와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solidFill>
                  <a:schemeClr val="tx1"/>
                </a:solidFill>
                <a:latin typeface="Book Antiqua" pitchFamily="18" charset="0"/>
              </a:rPr>
              <a:t>1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: </a:t>
            </a:r>
            <a:r>
              <a:rPr lang="en-US" altLang="ko-KR" dirty="0" smtClean="0">
                <a:solidFill>
                  <a:schemeClr val="tx1"/>
                </a:solidFill>
                <a:latin typeface="Symbol" pitchFamily="18" charset="2"/>
              </a:rPr>
              <a:t>s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 &lt; 9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를 검정하라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단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쌀 생산량은 정규분포에 따르고 단위는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kg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다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128  149  136  114  126  142  124  136  122  118</a:t>
            </a:r>
            <a:endParaRPr lang="ko-KR" altLang="en-US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122  129  118  122  129  130  129  131  125  119</a:t>
            </a:r>
            <a:endParaRPr lang="ko-KR" altLang="en-US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2020" y="2777305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0034" y="3164705"/>
            <a:ext cx="80010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  <a:ea typeface="+mn-ea"/>
              </a:rPr>
              <a:t>① </a:t>
            </a:r>
            <a:r>
              <a:rPr lang="ko-KR" altLang="en-US" dirty="0" err="1" smtClean="0">
                <a:latin typeface="Book Antiqua" pitchFamily="18" charset="0"/>
                <a:ea typeface="+mn-ea"/>
              </a:rPr>
              <a:t>모표준편차에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 대한 검정은 </a:t>
            </a:r>
            <a:r>
              <a:rPr lang="ko-KR" altLang="en-US" dirty="0" err="1" smtClean="0">
                <a:latin typeface="Book Antiqua" pitchFamily="18" charset="0"/>
                <a:ea typeface="+mn-ea"/>
              </a:rPr>
              <a:t>모분산의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 검정으로 바꾸어 </a:t>
            </a:r>
            <a:r>
              <a:rPr lang="ko-KR" altLang="en-US" dirty="0" err="1" smtClean="0">
                <a:latin typeface="Book Antiqua" pitchFamily="18" charset="0"/>
                <a:ea typeface="+mn-ea"/>
              </a:rPr>
              <a:t>귀무가설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en-US" altLang="ko-KR" i="1" dirty="0" smtClean="0">
                <a:latin typeface="Book Antiqua" pitchFamily="18" charset="0"/>
              </a:rPr>
              <a:t> </a:t>
            </a:r>
            <a:r>
              <a:rPr lang="en-US" altLang="ko-KR" dirty="0" smtClean="0">
                <a:latin typeface="Book Antiqua" pitchFamily="18" charset="0"/>
              </a:rPr>
              <a:t>:</a:t>
            </a:r>
            <a:r>
              <a:rPr lang="en-US" altLang="ko-KR" i="1" dirty="0" smtClean="0">
                <a:latin typeface="Book Antiqua" pitchFamily="18" charset="0"/>
              </a:rPr>
              <a:t> </a:t>
            </a:r>
            <a:r>
              <a:rPr lang="en-US" altLang="ko-KR" dirty="0" smtClean="0">
                <a:solidFill>
                  <a:schemeClr val="tx2"/>
                </a:solidFill>
                <a:latin typeface="Symbol" pitchFamily="18" charset="2"/>
              </a:rPr>
              <a:t>s</a:t>
            </a:r>
            <a:r>
              <a:rPr lang="en-US" altLang="ko-KR" baseline="40000" dirty="0" smtClean="0">
                <a:solidFill>
                  <a:schemeClr val="tx2"/>
                </a:solidFill>
                <a:latin typeface="Symbol" pitchFamily="18" charset="2"/>
              </a:rPr>
              <a:t>2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≥ 81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,</a:t>
            </a:r>
            <a:r>
              <a:rPr lang="ko-KR" altLang="en-US" i="1" dirty="0" smtClean="0">
                <a:latin typeface="Book Antiqua" pitchFamily="18" charset="0"/>
                <a:ea typeface="+mn-ea"/>
              </a:rPr>
              <a:t> 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대립가설</a:t>
            </a:r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1</a:t>
            </a:r>
            <a:r>
              <a:rPr lang="en-US" altLang="ko-KR" i="1" dirty="0" smtClean="0">
                <a:latin typeface="Book Antiqua" pitchFamily="18" charset="0"/>
              </a:rPr>
              <a:t> </a:t>
            </a:r>
            <a:r>
              <a:rPr lang="en-US" altLang="ko-KR" dirty="0" smtClean="0">
                <a:latin typeface="Book Antiqua" pitchFamily="18" charset="0"/>
              </a:rPr>
              <a:t>: </a:t>
            </a:r>
            <a:r>
              <a:rPr lang="en-US" altLang="ko-KR" dirty="0" smtClean="0">
                <a:solidFill>
                  <a:schemeClr val="tx2"/>
                </a:solidFill>
                <a:latin typeface="Symbol" pitchFamily="18" charset="2"/>
              </a:rPr>
              <a:t>s</a:t>
            </a:r>
            <a:r>
              <a:rPr lang="en-US" altLang="ko-KR" baseline="40000" dirty="0" smtClean="0">
                <a:solidFill>
                  <a:schemeClr val="tx2"/>
                </a:solidFill>
                <a:latin typeface="Symbol" pitchFamily="18" charset="2"/>
              </a:rPr>
              <a:t>2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바탕"/>
              </a:rPr>
              <a:t>&lt; 81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을 </a:t>
            </a:r>
            <a:r>
              <a:rPr lang="ko-KR" altLang="en-US" dirty="0" smtClean="0">
                <a:latin typeface="Book Antiqua" pitchFamily="18" charset="0"/>
              </a:rPr>
              <a:t>설정한다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r>
              <a:rPr lang="ko-KR" altLang="en-US" dirty="0" smtClean="0">
                <a:latin typeface="Book Antiqua" pitchFamily="18" charset="0"/>
                <a:ea typeface="+mn-ea"/>
              </a:rPr>
              <a:t>②</a:t>
            </a:r>
            <a:r>
              <a:rPr lang="en-US" altLang="ko-KR" i="1" dirty="0" smtClean="0">
                <a:latin typeface="Book Antiqua" pitchFamily="18" charset="0"/>
              </a:rPr>
              <a:t> n = 20</a:t>
            </a:r>
            <a:r>
              <a:rPr lang="ko-KR" altLang="en-US" dirty="0" smtClean="0">
                <a:latin typeface="Book Antiqua" pitchFamily="18" charset="0"/>
              </a:rPr>
              <a:t>이므로 검정통계량과 확률분포는 다음과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endParaRPr lang="en-US" altLang="ko-KR" dirty="0" smtClean="0">
              <a:latin typeface="Book Antiqua" pitchFamily="18" charset="0"/>
            </a:endParaRPr>
          </a:p>
          <a:p>
            <a:endParaRPr lang="en-US" altLang="ko-KR" dirty="0" smtClean="0">
              <a:latin typeface="Book Antiqua" pitchFamily="18" charset="0"/>
            </a:endParaRPr>
          </a:p>
          <a:p>
            <a:endParaRPr lang="en-US" altLang="ko-KR" dirty="0" smtClean="0">
              <a:latin typeface="Book Antiqua" pitchFamily="18" charset="0"/>
            </a:endParaRPr>
          </a:p>
          <a:p>
            <a:endParaRPr lang="en-US" altLang="ko-KR" dirty="0" smtClean="0">
              <a:latin typeface="Book Antiqua" pitchFamily="18" charset="0"/>
            </a:endParaRPr>
          </a:p>
          <a:p>
            <a:r>
              <a:rPr lang="ko-KR" altLang="en-US" dirty="0" smtClean="0">
                <a:latin typeface="Book Antiqua" pitchFamily="18" charset="0"/>
                <a:ea typeface="+mn-ea"/>
              </a:rPr>
              <a:t>③ </a:t>
            </a:r>
            <a:r>
              <a:rPr lang="ko-KR" altLang="en-US" dirty="0" smtClean="0">
                <a:latin typeface="Book Antiqua" pitchFamily="18" charset="0"/>
              </a:rPr>
              <a:t>유의수준 </a:t>
            </a:r>
            <a:r>
              <a:rPr lang="en-US" altLang="ko-KR" i="1" dirty="0" smtClean="0">
                <a:latin typeface="Symbol" pitchFamily="18" charset="2"/>
              </a:rPr>
              <a:t>a</a:t>
            </a:r>
            <a:r>
              <a:rPr lang="en-US" altLang="ko-KR" i="1" dirty="0" smtClean="0">
                <a:latin typeface="Book Antiqua" pitchFamily="18" charset="0"/>
              </a:rPr>
              <a:t> = 0.05</a:t>
            </a:r>
            <a:r>
              <a:rPr lang="ko-KR" altLang="en-US" dirty="0" smtClean="0">
                <a:latin typeface="Book Antiqua" pitchFamily="18" charset="0"/>
              </a:rPr>
              <a:t>에 대한 하단측검정의 </a:t>
            </a:r>
            <a:r>
              <a:rPr lang="ko-KR" altLang="en-US" dirty="0" err="1" smtClean="0">
                <a:latin typeface="Book Antiqua" pitchFamily="18" charset="0"/>
              </a:rPr>
              <a:t>기각역은</a:t>
            </a:r>
            <a:r>
              <a:rPr lang="ko-KR" altLang="en-US" dirty="0" smtClean="0">
                <a:latin typeface="Book Antiqua" pitchFamily="18" charset="0"/>
              </a:rPr>
              <a:t>                                 이다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r>
              <a:rPr lang="ko-KR" altLang="en-US" dirty="0" smtClean="0">
                <a:latin typeface="Book Antiqua" pitchFamily="18" charset="0"/>
              </a:rPr>
              <a:t>④ 조사된 표본으로부터 표본평균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smtClean="0">
                <a:latin typeface="Book Antiqua" pitchFamily="18" charset="0"/>
              </a:rPr>
              <a:t>표본분산 그리고 검정통계량의 </a:t>
            </a:r>
            <a:r>
              <a:rPr lang="ko-KR" altLang="en-US" dirty="0" err="1" smtClean="0">
                <a:latin typeface="Book Antiqua" pitchFamily="18" charset="0"/>
              </a:rPr>
              <a:t>관찰값을</a:t>
            </a:r>
            <a:r>
              <a:rPr lang="ko-KR" altLang="en-US" dirty="0" smtClean="0">
                <a:latin typeface="Book Antiqua" pitchFamily="18" charset="0"/>
              </a:rPr>
              <a:t> 구하면 각각 다음과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</p:txBody>
      </p:sp>
      <p:graphicFrame>
        <p:nvGraphicFramePr>
          <p:cNvPr id="15" name="Object 3"/>
          <p:cNvGraphicFramePr>
            <a:graphicFrameLocks noChangeAspect="1"/>
          </p:cNvGraphicFramePr>
          <p:nvPr/>
        </p:nvGraphicFramePr>
        <p:xfrm>
          <a:off x="3071813" y="4129864"/>
          <a:ext cx="2697162" cy="574675"/>
        </p:xfrm>
        <a:graphic>
          <a:graphicData uri="http://schemas.openxmlformats.org/presentationml/2006/ole">
            <p:oleObj spid="_x0000_s1046532" name="Equation" r:id="rId4" imgW="1930320" imgH="419040" progId="Equation.DSMT4">
              <p:embed/>
            </p:oleObj>
          </a:graphicData>
        </a:graphic>
      </p:graphicFrame>
      <p:graphicFrame>
        <p:nvGraphicFramePr>
          <p:cNvPr id="1046533" name="Object 5"/>
          <p:cNvGraphicFramePr>
            <a:graphicFrameLocks noChangeAspect="1"/>
          </p:cNvGraphicFramePr>
          <p:nvPr/>
        </p:nvGraphicFramePr>
        <p:xfrm>
          <a:off x="5859463" y="4844134"/>
          <a:ext cx="1846262" cy="330200"/>
        </p:xfrm>
        <a:graphic>
          <a:graphicData uri="http://schemas.openxmlformats.org/presentationml/2006/ole">
            <p:oleObj spid="_x0000_s1046533" name="Equation" r:id="rId5" imgW="1320480" imgH="241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0034" y="958880"/>
            <a:ext cx="8001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</a:rPr>
              <a:t>⑤ </a:t>
            </a:r>
            <a:r>
              <a:rPr lang="ko-KR" altLang="en-US" dirty="0" smtClean="0">
                <a:latin typeface="Book Antiqua" pitchFamily="18" charset="0"/>
              </a:rPr>
              <a:t>이 관찰값은 </a:t>
            </a:r>
            <a:r>
              <a:rPr lang="ko-KR" altLang="en-US" dirty="0" err="1" smtClean="0">
                <a:latin typeface="Book Antiqua" pitchFamily="18" charset="0"/>
              </a:rPr>
              <a:t>기각역</a:t>
            </a:r>
            <a:r>
              <a:rPr lang="ko-KR" altLang="en-US" dirty="0" smtClean="0">
                <a:latin typeface="Book Antiqua" pitchFamily="18" charset="0"/>
              </a:rPr>
              <a:t> 안에 놓이지 않으므로 유의수준 </a:t>
            </a:r>
            <a:r>
              <a:rPr lang="en-US" altLang="ko-KR" dirty="0" smtClean="0">
                <a:latin typeface="Book Antiqua" pitchFamily="18" charset="0"/>
              </a:rPr>
              <a:t>5%</a:t>
            </a:r>
            <a:r>
              <a:rPr lang="ko-KR" altLang="en-US" dirty="0" smtClean="0">
                <a:latin typeface="Book Antiqua" pitchFamily="18" charset="0"/>
              </a:rPr>
              <a:t>에서 귀무가설을 기각할 수 없다</a:t>
            </a:r>
            <a:r>
              <a:rPr lang="en-US" altLang="ko-KR" dirty="0" smtClean="0">
                <a:latin typeface="Book Antiqua" pitchFamily="18" charset="0"/>
              </a:rPr>
              <a:t>. </a:t>
            </a:r>
            <a:r>
              <a:rPr lang="ko-KR" altLang="en-US" dirty="0" smtClean="0">
                <a:latin typeface="Book Antiqua" pitchFamily="18" charset="0"/>
              </a:rPr>
              <a:t>즉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smtClean="0">
                <a:latin typeface="Book Antiqua" pitchFamily="18" charset="0"/>
              </a:rPr>
              <a:t>쌀 생산량에 대한 표준편차는 </a:t>
            </a:r>
            <a:r>
              <a:rPr lang="en-US" altLang="ko-KR" dirty="0" smtClean="0">
                <a:latin typeface="Book Antiqua" pitchFamily="18" charset="0"/>
              </a:rPr>
              <a:t>9㎏ </a:t>
            </a:r>
            <a:r>
              <a:rPr lang="ko-KR" altLang="en-US" dirty="0" smtClean="0">
                <a:latin typeface="Book Antiqua" pitchFamily="18" charset="0"/>
              </a:rPr>
              <a:t>이상이라고 할 수 있다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</p:txBody>
      </p:sp>
      <p:graphicFrame>
        <p:nvGraphicFramePr>
          <p:cNvPr id="1047556" name="Object 4"/>
          <p:cNvGraphicFramePr>
            <a:graphicFrameLocks noChangeAspect="1"/>
          </p:cNvGraphicFramePr>
          <p:nvPr/>
        </p:nvGraphicFramePr>
        <p:xfrm>
          <a:off x="1751013" y="612096"/>
          <a:ext cx="5340350" cy="331788"/>
        </p:xfrm>
        <a:graphic>
          <a:graphicData uri="http://schemas.openxmlformats.org/presentationml/2006/ole">
            <p:oleObj spid="_x0000_s1047556" name="Equation" r:id="rId3" imgW="3822480" imgH="241200" progId="Equation.DSMT4">
              <p:embed/>
            </p:oleObj>
          </a:graphicData>
        </a:graphic>
      </p:graphicFrame>
      <p:sp>
        <p:nvSpPr>
          <p:cNvPr id="10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9.3 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모비율의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 검정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9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93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1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9.4  </a:t>
            </a:r>
            <a:r>
              <a:rPr lang="en-US" altLang="ko-KR" dirty="0" smtClean="0">
                <a:solidFill>
                  <a:schemeClr val="tx1"/>
                </a:solidFill>
                <a:latin typeface="Symbol" pitchFamily="18" charset="2"/>
              </a:rPr>
              <a:t>c</a:t>
            </a:r>
            <a:r>
              <a:rPr lang="en-US" altLang="ko-KR" baseline="40000" dirty="0" smtClean="0">
                <a:solidFill>
                  <a:schemeClr val="tx1"/>
                </a:solidFill>
                <a:latin typeface="Book Antiqua" pitchFamily="18" charset="0"/>
              </a:rPr>
              <a:t>2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-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검정과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모분산의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 검정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94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31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928662" y="571480"/>
            <a:ext cx="1857388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적합도 검정</a:t>
            </a:r>
            <a:endParaRPr lang="en-US" dirty="0">
              <a:solidFill>
                <a:srgbClr val="FFFF00"/>
              </a:solidFill>
              <a:latin typeface="Book Antiqua" pitchFamily="18" charset="0"/>
              <a:ea typeface="휴먼엑스포" pitchFamily="18" charset="-127"/>
            </a:endParaRPr>
          </a:p>
        </p:txBody>
      </p:sp>
      <p:sp>
        <p:nvSpPr>
          <p:cNvPr id="16" name="Text Box 246"/>
          <p:cNvSpPr txBox="1">
            <a:spLocks noChangeArrowheads="1"/>
          </p:cNvSpPr>
          <p:nvPr/>
        </p:nvSpPr>
        <p:spPr bwMode="auto">
          <a:xfrm>
            <a:off x="250825" y="1214422"/>
            <a:ext cx="5048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3600" i="0">
                <a:solidFill>
                  <a:srgbClr val="FF00FF"/>
                </a:solidFill>
                <a:latin typeface="Book Antiqua" pitchFamily="18" charset="0"/>
                <a:ea typeface="굴림" pitchFamily="50" charset="-127"/>
              </a:rPr>
              <a:t>▶</a:t>
            </a:r>
          </a:p>
        </p:txBody>
      </p:sp>
      <p:sp>
        <p:nvSpPr>
          <p:cNvPr id="17" name="Rectangle 247"/>
          <p:cNvSpPr>
            <a:spLocks noChangeArrowheads="1"/>
          </p:cNvSpPr>
          <p:nvPr/>
        </p:nvSpPr>
        <p:spPr bwMode="auto">
          <a:xfrm>
            <a:off x="827088" y="1287447"/>
            <a:ext cx="7867650" cy="10080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dist" eaLnBrk="0" latinLnBrk="0" hangingPunct="0">
              <a:spcBef>
                <a:spcPct val="0"/>
              </a:spcBef>
            </a:pPr>
            <a:r>
              <a:rPr lang="ko-KR" altLang="en-US" sz="2400" b="1" i="0" dirty="0">
                <a:solidFill>
                  <a:srgbClr val="FF0000"/>
                </a:solidFill>
                <a:latin typeface="Book Antiqua" pitchFamily="18" charset="0"/>
                <a:ea typeface="굴림" pitchFamily="50" charset="-127"/>
              </a:rPr>
              <a:t>기대도수</a:t>
            </a:r>
            <a:r>
              <a:rPr lang="en-US" altLang="ko-KR" sz="2400" i="0" dirty="0">
                <a:solidFill>
                  <a:schemeClr val="tx2"/>
                </a:solidFill>
                <a:latin typeface="Book Antiqua" pitchFamily="18" charset="0"/>
                <a:ea typeface="굴림" pitchFamily="50" charset="-127"/>
              </a:rPr>
              <a:t>(expected frequency)</a:t>
            </a:r>
            <a:r>
              <a:rPr lang="en-US" altLang="ko-KR" sz="2400" b="1" i="0" dirty="0">
                <a:solidFill>
                  <a:schemeClr val="tx2"/>
                </a:solidFill>
                <a:latin typeface="Book Antiqua" pitchFamily="18" charset="0"/>
                <a:ea typeface="굴림" pitchFamily="50" charset="-127"/>
              </a:rPr>
              <a:t> :</a:t>
            </a:r>
            <a:r>
              <a:rPr lang="en-US" altLang="ko-KR" sz="2400" i="0" dirty="0">
                <a:solidFill>
                  <a:schemeClr val="tx2"/>
                </a:solidFill>
                <a:latin typeface="Book Antiqua" pitchFamily="18" charset="0"/>
                <a:ea typeface="굴림" pitchFamily="50" charset="-127"/>
              </a:rPr>
              <a:t> </a:t>
            </a:r>
            <a:r>
              <a:rPr lang="ko-KR" altLang="en-US" sz="2400" i="0" dirty="0">
                <a:solidFill>
                  <a:schemeClr val="tx2"/>
                </a:solidFill>
                <a:latin typeface="Book Antiqua" pitchFamily="18" charset="0"/>
                <a:ea typeface="굴림" pitchFamily="50" charset="-127"/>
              </a:rPr>
              <a:t>이론적으로 기대되는 각</a:t>
            </a:r>
          </a:p>
          <a:p>
            <a:pPr algn="dist" eaLnBrk="0" latinLnBrk="0" hangingPunct="0">
              <a:spcBef>
                <a:spcPct val="0"/>
              </a:spcBef>
            </a:pPr>
            <a:r>
              <a:rPr lang="ko-KR" altLang="en-US" sz="2400" i="0" dirty="0">
                <a:solidFill>
                  <a:schemeClr val="tx2"/>
                </a:solidFill>
                <a:latin typeface="Book Antiqua" pitchFamily="18" charset="0"/>
                <a:ea typeface="굴림" pitchFamily="50" charset="-127"/>
              </a:rPr>
              <a:t>범주의 도수</a:t>
            </a:r>
          </a:p>
        </p:txBody>
      </p:sp>
      <p:sp>
        <p:nvSpPr>
          <p:cNvPr id="18" name="Text Box 249"/>
          <p:cNvSpPr txBox="1">
            <a:spLocks noChangeArrowheads="1"/>
          </p:cNvSpPr>
          <p:nvPr/>
        </p:nvSpPr>
        <p:spPr bwMode="auto">
          <a:xfrm>
            <a:off x="250825" y="2377979"/>
            <a:ext cx="5048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3600" i="0">
                <a:solidFill>
                  <a:srgbClr val="FF00FF"/>
                </a:solidFill>
                <a:latin typeface="Book Antiqua" pitchFamily="18" charset="0"/>
                <a:ea typeface="굴림" pitchFamily="50" charset="-127"/>
              </a:rPr>
              <a:t>▶</a:t>
            </a:r>
          </a:p>
        </p:txBody>
      </p:sp>
      <p:sp>
        <p:nvSpPr>
          <p:cNvPr id="19" name="Rectangle 250"/>
          <p:cNvSpPr>
            <a:spLocks noChangeArrowheads="1"/>
          </p:cNvSpPr>
          <p:nvPr/>
        </p:nvSpPr>
        <p:spPr bwMode="auto">
          <a:xfrm>
            <a:off x="827088" y="2451004"/>
            <a:ext cx="7867650" cy="10080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dist" eaLnBrk="0" latinLnBrk="0" hangingPunct="0">
              <a:spcBef>
                <a:spcPct val="0"/>
              </a:spcBef>
            </a:pPr>
            <a:r>
              <a:rPr lang="ko-KR" altLang="en-US" sz="2400" b="1" i="0" dirty="0">
                <a:solidFill>
                  <a:srgbClr val="FF0000"/>
                </a:solidFill>
                <a:latin typeface="Book Antiqua" pitchFamily="18" charset="0"/>
                <a:ea typeface="굴림" pitchFamily="50" charset="-127"/>
              </a:rPr>
              <a:t>관측도수</a:t>
            </a:r>
            <a:r>
              <a:rPr lang="en-US" altLang="ko-KR" sz="2400" i="0" dirty="0">
                <a:solidFill>
                  <a:schemeClr val="tx2"/>
                </a:solidFill>
                <a:latin typeface="Book Antiqua" pitchFamily="18" charset="0"/>
                <a:ea typeface="굴림" pitchFamily="50" charset="-127"/>
              </a:rPr>
              <a:t>(observed frequency)</a:t>
            </a:r>
            <a:r>
              <a:rPr lang="en-US" altLang="ko-KR" sz="2400" b="1" i="0" dirty="0">
                <a:solidFill>
                  <a:schemeClr val="tx2"/>
                </a:solidFill>
                <a:latin typeface="Book Antiqua" pitchFamily="18" charset="0"/>
                <a:ea typeface="굴림" pitchFamily="50" charset="-127"/>
              </a:rPr>
              <a:t> :</a:t>
            </a:r>
            <a:r>
              <a:rPr lang="en-US" altLang="ko-KR" sz="2400" i="0" dirty="0">
                <a:solidFill>
                  <a:schemeClr val="tx2"/>
                </a:solidFill>
                <a:latin typeface="Book Antiqua" pitchFamily="18" charset="0"/>
                <a:ea typeface="굴림" pitchFamily="50" charset="-127"/>
              </a:rPr>
              <a:t> </a:t>
            </a:r>
            <a:r>
              <a:rPr lang="ko-KR" altLang="en-US" sz="2400" i="0" dirty="0">
                <a:solidFill>
                  <a:schemeClr val="tx2"/>
                </a:solidFill>
                <a:latin typeface="Book Antiqua" pitchFamily="18" charset="0"/>
                <a:ea typeface="굴림" pitchFamily="50" charset="-127"/>
              </a:rPr>
              <a:t>실험이나 관측에 의하여</a:t>
            </a:r>
          </a:p>
          <a:p>
            <a:pPr algn="dist" eaLnBrk="0" latinLnBrk="0" hangingPunct="0">
              <a:spcBef>
                <a:spcPct val="0"/>
              </a:spcBef>
            </a:pPr>
            <a:r>
              <a:rPr lang="ko-KR" altLang="en-US" sz="2400" i="0" dirty="0">
                <a:solidFill>
                  <a:schemeClr val="tx2"/>
                </a:solidFill>
                <a:latin typeface="Book Antiqua" pitchFamily="18" charset="0"/>
                <a:ea typeface="굴림" pitchFamily="50" charset="-127"/>
              </a:rPr>
              <a:t>얻은 각 범주의 도수</a:t>
            </a:r>
          </a:p>
        </p:txBody>
      </p:sp>
      <p:sp>
        <p:nvSpPr>
          <p:cNvPr id="21" name="Text Box 251"/>
          <p:cNvSpPr txBox="1">
            <a:spLocks noChangeArrowheads="1"/>
          </p:cNvSpPr>
          <p:nvPr/>
        </p:nvSpPr>
        <p:spPr bwMode="auto">
          <a:xfrm>
            <a:off x="250825" y="3520987"/>
            <a:ext cx="5048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3600" i="0">
                <a:solidFill>
                  <a:srgbClr val="FF00FF"/>
                </a:solidFill>
                <a:latin typeface="Book Antiqua" pitchFamily="18" charset="0"/>
                <a:ea typeface="굴림" pitchFamily="50" charset="-127"/>
              </a:rPr>
              <a:t>▶</a:t>
            </a:r>
          </a:p>
        </p:txBody>
      </p:sp>
      <p:sp>
        <p:nvSpPr>
          <p:cNvPr id="22" name="Rectangle 252"/>
          <p:cNvSpPr>
            <a:spLocks noChangeArrowheads="1"/>
          </p:cNvSpPr>
          <p:nvPr/>
        </p:nvSpPr>
        <p:spPr bwMode="auto">
          <a:xfrm>
            <a:off x="827088" y="3594012"/>
            <a:ext cx="7867650" cy="10080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dist" eaLnBrk="0" latinLnBrk="0" hangingPunct="0">
              <a:spcBef>
                <a:spcPct val="0"/>
              </a:spcBef>
            </a:pPr>
            <a:r>
              <a:rPr lang="ko-KR" altLang="en-US" sz="2400" b="1" i="0" dirty="0">
                <a:solidFill>
                  <a:srgbClr val="FF0000"/>
                </a:solidFill>
                <a:latin typeface="Book Antiqua" pitchFamily="18" charset="0"/>
                <a:ea typeface="굴림" pitchFamily="50" charset="-127"/>
              </a:rPr>
              <a:t>적합도</a:t>
            </a:r>
            <a:r>
              <a:rPr lang="en-US" altLang="ko-KR" sz="2400" i="0" dirty="0">
                <a:solidFill>
                  <a:schemeClr val="tx2"/>
                </a:solidFill>
                <a:latin typeface="Book Antiqua" pitchFamily="18" charset="0"/>
                <a:ea typeface="굴림" pitchFamily="50" charset="-127"/>
              </a:rPr>
              <a:t>(goodness of fit)</a:t>
            </a:r>
            <a:r>
              <a:rPr lang="en-US" altLang="ko-KR" sz="2400" b="1" i="0" dirty="0">
                <a:solidFill>
                  <a:schemeClr val="tx2"/>
                </a:solidFill>
                <a:latin typeface="Book Antiqua" pitchFamily="18" charset="0"/>
                <a:ea typeface="굴림" pitchFamily="50" charset="-127"/>
              </a:rPr>
              <a:t> :</a:t>
            </a:r>
            <a:r>
              <a:rPr lang="en-US" altLang="ko-KR" sz="2400" i="0" dirty="0">
                <a:solidFill>
                  <a:schemeClr val="tx2"/>
                </a:solidFill>
                <a:latin typeface="Book Antiqua" pitchFamily="18" charset="0"/>
                <a:ea typeface="굴림" pitchFamily="50" charset="-127"/>
              </a:rPr>
              <a:t> </a:t>
            </a:r>
            <a:r>
              <a:rPr lang="ko-KR" altLang="en-US" sz="2400" i="0" dirty="0">
                <a:solidFill>
                  <a:schemeClr val="tx2"/>
                </a:solidFill>
                <a:latin typeface="Book Antiqua" pitchFamily="18" charset="0"/>
                <a:ea typeface="굴림" pitchFamily="50" charset="-127"/>
              </a:rPr>
              <a:t>기대도수와 관측도수가 어느 정도</a:t>
            </a:r>
          </a:p>
          <a:p>
            <a:pPr algn="dist" eaLnBrk="0" latinLnBrk="0" hangingPunct="0">
              <a:spcBef>
                <a:spcPct val="0"/>
              </a:spcBef>
            </a:pPr>
            <a:r>
              <a:rPr lang="ko-KR" altLang="en-US" sz="2400" i="0" dirty="0">
                <a:solidFill>
                  <a:schemeClr val="tx2"/>
                </a:solidFill>
                <a:latin typeface="Book Antiqua" pitchFamily="18" charset="0"/>
                <a:ea typeface="굴림" pitchFamily="50" charset="-127"/>
              </a:rPr>
              <a:t>일치하는가를 나타내는 척도</a:t>
            </a:r>
          </a:p>
        </p:txBody>
      </p:sp>
      <p:sp>
        <p:nvSpPr>
          <p:cNvPr id="23" name="Text Box 253"/>
          <p:cNvSpPr txBox="1">
            <a:spLocks noChangeArrowheads="1"/>
          </p:cNvSpPr>
          <p:nvPr/>
        </p:nvSpPr>
        <p:spPr bwMode="auto">
          <a:xfrm>
            <a:off x="250825" y="4673789"/>
            <a:ext cx="5048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3600" i="0">
                <a:solidFill>
                  <a:srgbClr val="FF00FF"/>
                </a:solidFill>
                <a:latin typeface="Book Antiqua" pitchFamily="18" charset="0"/>
                <a:ea typeface="굴림" pitchFamily="50" charset="-127"/>
              </a:rPr>
              <a:t>▶</a:t>
            </a:r>
          </a:p>
        </p:txBody>
      </p:sp>
      <p:sp>
        <p:nvSpPr>
          <p:cNvPr id="24" name="Rectangle 254"/>
          <p:cNvSpPr>
            <a:spLocks noChangeArrowheads="1"/>
          </p:cNvSpPr>
          <p:nvPr/>
        </p:nvSpPr>
        <p:spPr bwMode="auto">
          <a:xfrm>
            <a:off x="827088" y="4746814"/>
            <a:ext cx="7867650" cy="10080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dist" eaLnBrk="0" latinLnBrk="0" hangingPunct="0">
              <a:spcBef>
                <a:spcPct val="0"/>
              </a:spcBef>
            </a:pPr>
            <a:r>
              <a:rPr lang="ko-KR" altLang="en-US" sz="2400" b="1" i="0" dirty="0">
                <a:solidFill>
                  <a:srgbClr val="FF0000"/>
                </a:solidFill>
                <a:latin typeface="Book Antiqua" pitchFamily="18" charset="0"/>
                <a:ea typeface="굴림" pitchFamily="50" charset="-127"/>
              </a:rPr>
              <a:t>적합도 검정</a:t>
            </a:r>
            <a:r>
              <a:rPr lang="en-US" altLang="ko-KR" sz="2400" i="0" dirty="0">
                <a:solidFill>
                  <a:schemeClr val="tx2"/>
                </a:solidFill>
                <a:latin typeface="Book Antiqua" pitchFamily="18" charset="0"/>
                <a:ea typeface="굴림" pitchFamily="50" charset="-127"/>
              </a:rPr>
              <a:t>(goodness-of-fit test)</a:t>
            </a:r>
            <a:r>
              <a:rPr lang="en-US" altLang="ko-KR" sz="2400" b="1" i="0" dirty="0">
                <a:solidFill>
                  <a:schemeClr val="tx2"/>
                </a:solidFill>
                <a:latin typeface="Book Antiqua" pitchFamily="18" charset="0"/>
                <a:ea typeface="굴림" pitchFamily="50" charset="-127"/>
              </a:rPr>
              <a:t> :</a:t>
            </a:r>
            <a:r>
              <a:rPr lang="en-US" altLang="ko-KR" sz="2400" i="0" dirty="0">
                <a:solidFill>
                  <a:schemeClr val="tx2"/>
                </a:solidFill>
                <a:latin typeface="Book Antiqua" pitchFamily="18" charset="0"/>
                <a:ea typeface="굴림" pitchFamily="50" charset="-127"/>
              </a:rPr>
              <a:t> </a:t>
            </a:r>
            <a:r>
              <a:rPr lang="ko-KR" altLang="en-US" sz="2400" i="0" dirty="0" err="1">
                <a:solidFill>
                  <a:schemeClr val="tx2"/>
                </a:solidFill>
                <a:latin typeface="Book Antiqua" pitchFamily="18" charset="0"/>
                <a:ea typeface="굴림" pitchFamily="50" charset="-127"/>
              </a:rPr>
              <a:t>관측값들이</a:t>
            </a:r>
            <a:r>
              <a:rPr lang="ko-KR" altLang="en-US" sz="2400" i="0" dirty="0">
                <a:solidFill>
                  <a:schemeClr val="tx2"/>
                </a:solidFill>
                <a:latin typeface="Book Antiqua" pitchFamily="18" charset="0"/>
                <a:ea typeface="굴림" pitchFamily="50" charset="-127"/>
              </a:rPr>
              <a:t> 이론적인</a:t>
            </a:r>
          </a:p>
          <a:p>
            <a:pPr algn="dist" eaLnBrk="0" latinLnBrk="0" hangingPunct="0">
              <a:spcBef>
                <a:spcPct val="0"/>
              </a:spcBef>
            </a:pPr>
            <a:r>
              <a:rPr lang="ko-KR" altLang="en-US" sz="2400" i="0" dirty="0">
                <a:solidFill>
                  <a:schemeClr val="tx2"/>
                </a:solidFill>
                <a:latin typeface="Book Antiqua" pitchFamily="18" charset="0"/>
                <a:ea typeface="굴림" pitchFamily="50" charset="-127"/>
              </a:rPr>
              <a:t>확률분포에 어느 정도 따르는가를 확인하는 검정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 autoUpdateAnimBg="0"/>
      <p:bldP spid="19" grpId="0" animBg="1" autoUpdateAnimBg="0"/>
      <p:bldP spid="22" grpId="0" animBg="1" autoUpdateAnimBg="0"/>
      <p:bldP spid="24" grpId="0" animBg="1" autoUpdateAnimBg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9.4  </a:t>
            </a:r>
            <a:r>
              <a:rPr lang="en-US" altLang="ko-KR" dirty="0" smtClean="0">
                <a:solidFill>
                  <a:schemeClr val="tx1"/>
                </a:solidFill>
                <a:latin typeface="Symbol" pitchFamily="18" charset="2"/>
              </a:rPr>
              <a:t>c</a:t>
            </a:r>
            <a:r>
              <a:rPr lang="en-US" altLang="ko-KR" baseline="40000" dirty="0" smtClean="0">
                <a:solidFill>
                  <a:schemeClr val="tx1"/>
                </a:solidFill>
                <a:latin typeface="Book Antiqua" pitchFamily="18" charset="0"/>
              </a:rPr>
              <a:t>2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-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검정과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모분산의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 검정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95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31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0034" y="1157101"/>
            <a:ext cx="81439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  <a:ea typeface="굴림" pitchFamily="50" charset="-127"/>
              </a:rPr>
              <a:t>“</a:t>
            </a:r>
            <a:r>
              <a:rPr lang="ko-KR" altLang="en-US" dirty="0" smtClean="0">
                <a:latin typeface="Book Antiqua" pitchFamily="18" charset="0"/>
                <a:ea typeface="굴림" pitchFamily="50" charset="-127"/>
              </a:rPr>
              <a:t>예”</a:t>
            </a:r>
            <a:r>
              <a:rPr lang="en-US" altLang="ko-KR" dirty="0" smtClean="0">
                <a:latin typeface="Book Antiqua" pitchFamily="18" charset="0"/>
                <a:ea typeface="굴림" pitchFamily="50" charset="-127"/>
              </a:rPr>
              <a:t>, “</a:t>
            </a:r>
            <a:r>
              <a:rPr lang="ko-KR" altLang="en-US" dirty="0" smtClean="0">
                <a:latin typeface="Book Antiqua" pitchFamily="18" charset="0"/>
                <a:ea typeface="굴림" pitchFamily="50" charset="-127"/>
              </a:rPr>
              <a:t>아니오”</a:t>
            </a:r>
            <a:r>
              <a:rPr lang="en-US" altLang="ko-KR" dirty="0" smtClean="0">
                <a:latin typeface="Book Antiqua" pitchFamily="18" charset="0"/>
                <a:ea typeface="굴림" pitchFamily="50" charset="-127"/>
              </a:rPr>
              <a:t>, “</a:t>
            </a:r>
            <a:r>
              <a:rPr lang="ko-KR" altLang="en-US" dirty="0" smtClean="0">
                <a:latin typeface="Book Antiqua" pitchFamily="18" charset="0"/>
                <a:ea typeface="굴림" pitchFamily="50" charset="-127"/>
              </a:rPr>
              <a:t>모름” 중에서 하나를 독립적으로 선택하는 설문조사 응답결과 </a:t>
            </a:r>
            <a:r>
              <a:rPr lang="en-US" altLang="ko-KR" dirty="0" smtClean="0">
                <a:latin typeface="Book Antiqua" pitchFamily="18" charset="0"/>
                <a:ea typeface="굴림" pitchFamily="50" charset="-127"/>
              </a:rPr>
              <a:t>:</a:t>
            </a:r>
          </a:p>
          <a:p>
            <a:r>
              <a:rPr lang="en-US" altLang="ko-KR" dirty="0" smtClean="0">
                <a:latin typeface="Book Antiqua" pitchFamily="18" charset="0"/>
                <a:ea typeface="굴림" pitchFamily="50" charset="-127"/>
              </a:rPr>
              <a:t>2014</a:t>
            </a:r>
            <a:r>
              <a:rPr lang="ko-KR" altLang="en-US" dirty="0" smtClean="0">
                <a:latin typeface="Book Antiqua" pitchFamily="18" charset="0"/>
                <a:ea typeface="굴림" pitchFamily="50" charset="-127"/>
              </a:rPr>
              <a:t>년도 결과 </a:t>
            </a:r>
            <a:r>
              <a:rPr lang="en-US" altLang="ko-KR" dirty="0" smtClean="0">
                <a:latin typeface="Book Antiqua" pitchFamily="18" charset="0"/>
                <a:ea typeface="굴림" pitchFamily="50" charset="-127"/>
              </a:rPr>
              <a:t>: [</a:t>
            </a:r>
            <a:r>
              <a:rPr lang="ko-KR" altLang="en-US" dirty="0" smtClean="0">
                <a:latin typeface="Book Antiqua" pitchFamily="18" charset="0"/>
                <a:ea typeface="굴림" pitchFamily="50" charset="-127"/>
              </a:rPr>
              <a:t>예 </a:t>
            </a:r>
            <a:r>
              <a:rPr lang="en-US" altLang="ko-KR" dirty="0" smtClean="0">
                <a:latin typeface="Book Antiqua" pitchFamily="18" charset="0"/>
                <a:ea typeface="굴림" pitchFamily="50" charset="-127"/>
              </a:rPr>
              <a:t>- 57%, </a:t>
            </a:r>
            <a:r>
              <a:rPr lang="ko-KR" altLang="en-US" dirty="0" smtClean="0">
                <a:latin typeface="Book Antiqua" pitchFamily="18" charset="0"/>
                <a:ea typeface="굴림" pitchFamily="50" charset="-127"/>
              </a:rPr>
              <a:t>아니오 </a:t>
            </a:r>
            <a:r>
              <a:rPr lang="en-US" altLang="ko-KR" dirty="0" smtClean="0">
                <a:latin typeface="Book Antiqua" pitchFamily="18" charset="0"/>
                <a:ea typeface="굴림" pitchFamily="50" charset="-127"/>
              </a:rPr>
              <a:t>- 39%, </a:t>
            </a:r>
            <a:r>
              <a:rPr lang="ko-KR" altLang="en-US" dirty="0" smtClean="0">
                <a:latin typeface="Book Antiqua" pitchFamily="18" charset="0"/>
                <a:ea typeface="굴림" pitchFamily="50" charset="-127"/>
              </a:rPr>
              <a:t>모름 </a:t>
            </a:r>
            <a:r>
              <a:rPr lang="en-US" altLang="ko-KR" dirty="0" smtClean="0">
                <a:latin typeface="Book Antiqua" pitchFamily="18" charset="0"/>
                <a:ea typeface="굴림" pitchFamily="50" charset="-127"/>
              </a:rPr>
              <a:t>- 4%]</a:t>
            </a:r>
          </a:p>
          <a:p>
            <a:r>
              <a:rPr lang="en-US" altLang="ko-KR" dirty="0" smtClean="0">
                <a:latin typeface="Book Antiqua" pitchFamily="18" charset="0"/>
                <a:ea typeface="굴림" pitchFamily="50" charset="-127"/>
              </a:rPr>
              <a:t>1,000</a:t>
            </a:r>
            <a:r>
              <a:rPr lang="ko-KR" altLang="en-US" dirty="0" smtClean="0">
                <a:latin typeface="Book Antiqua" pitchFamily="18" charset="0"/>
                <a:ea typeface="굴림" pitchFamily="50" charset="-127"/>
              </a:rPr>
              <a:t>명을 대상으로 금년도에 조사할 경우</a:t>
            </a:r>
            <a:r>
              <a:rPr lang="en-US" altLang="ko-KR" dirty="0" smtClean="0">
                <a:latin typeface="Book Antiqua" pitchFamily="18" charset="0"/>
                <a:ea typeface="굴림" pitchFamily="50" charset="-127"/>
              </a:rPr>
              <a:t>, </a:t>
            </a:r>
          </a:p>
          <a:p>
            <a:r>
              <a:rPr lang="en-US" altLang="ko-KR" dirty="0" smtClean="0">
                <a:latin typeface="Book Antiqua" pitchFamily="18" charset="0"/>
                <a:ea typeface="굴림" pitchFamily="50" charset="-127"/>
              </a:rPr>
              <a:t>◈ </a:t>
            </a:r>
            <a:r>
              <a:rPr lang="ko-KR" altLang="en-US" dirty="0" smtClean="0">
                <a:latin typeface="Book Antiqua" pitchFamily="18" charset="0"/>
                <a:ea typeface="굴림" pitchFamily="50" charset="-127"/>
              </a:rPr>
              <a:t>기대되는 응답도수 </a:t>
            </a:r>
            <a:r>
              <a:rPr lang="en-US" altLang="ko-KR" dirty="0" smtClean="0">
                <a:latin typeface="Book Antiqua" pitchFamily="18" charset="0"/>
                <a:ea typeface="굴림" pitchFamily="50" charset="-127"/>
              </a:rPr>
              <a:t>:</a:t>
            </a:r>
          </a:p>
          <a:p>
            <a:pPr algn="ctr"/>
            <a:r>
              <a:rPr lang="en-US" altLang="ko-KR" dirty="0" smtClean="0">
                <a:latin typeface="Book Antiqua" pitchFamily="18" charset="0"/>
                <a:ea typeface="굴림" pitchFamily="50" charset="-127"/>
              </a:rPr>
              <a:t>[</a:t>
            </a:r>
            <a:r>
              <a:rPr lang="ko-KR" altLang="en-US" dirty="0" smtClean="0">
                <a:latin typeface="Book Antiqua" pitchFamily="18" charset="0"/>
                <a:ea typeface="굴림" pitchFamily="50" charset="-127"/>
              </a:rPr>
              <a:t>예 </a:t>
            </a:r>
            <a:r>
              <a:rPr lang="en-US" altLang="ko-KR" dirty="0" smtClean="0">
                <a:latin typeface="Book Antiqua" pitchFamily="18" charset="0"/>
                <a:ea typeface="굴림" pitchFamily="50" charset="-127"/>
              </a:rPr>
              <a:t>- 570</a:t>
            </a:r>
            <a:r>
              <a:rPr lang="ko-KR" altLang="en-US" dirty="0" smtClean="0">
                <a:latin typeface="Book Antiqua" pitchFamily="18" charset="0"/>
                <a:ea typeface="굴림" pitchFamily="50" charset="-127"/>
              </a:rPr>
              <a:t>명</a:t>
            </a:r>
            <a:r>
              <a:rPr lang="en-US" altLang="ko-KR" dirty="0" smtClean="0">
                <a:latin typeface="Book Antiqua" pitchFamily="18" charset="0"/>
                <a:ea typeface="굴림" pitchFamily="50" charset="-127"/>
              </a:rPr>
              <a:t>, </a:t>
            </a:r>
            <a:r>
              <a:rPr lang="ko-KR" altLang="en-US" dirty="0" smtClean="0">
                <a:latin typeface="Book Antiqua" pitchFamily="18" charset="0"/>
                <a:ea typeface="굴림" pitchFamily="50" charset="-127"/>
              </a:rPr>
              <a:t>아니오 </a:t>
            </a:r>
            <a:r>
              <a:rPr lang="en-US" altLang="ko-KR" dirty="0" smtClean="0">
                <a:latin typeface="Book Antiqua" pitchFamily="18" charset="0"/>
                <a:ea typeface="굴림" pitchFamily="50" charset="-127"/>
              </a:rPr>
              <a:t>- 390</a:t>
            </a:r>
            <a:r>
              <a:rPr lang="ko-KR" altLang="en-US" dirty="0" smtClean="0">
                <a:latin typeface="Book Antiqua" pitchFamily="18" charset="0"/>
                <a:ea typeface="굴림" pitchFamily="50" charset="-127"/>
              </a:rPr>
              <a:t>명</a:t>
            </a:r>
            <a:r>
              <a:rPr lang="en-US" altLang="ko-KR" dirty="0" smtClean="0">
                <a:latin typeface="Book Antiqua" pitchFamily="18" charset="0"/>
                <a:ea typeface="굴림" pitchFamily="50" charset="-127"/>
              </a:rPr>
              <a:t>, </a:t>
            </a:r>
            <a:r>
              <a:rPr lang="ko-KR" altLang="en-US" dirty="0" smtClean="0">
                <a:latin typeface="Book Antiqua" pitchFamily="18" charset="0"/>
                <a:ea typeface="굴림" pitchFamily="50" charset="-127"/>
              </a:rPr>
              <a:t>모름 </a:t>
            </a:r>
            <a:r>
              <a:rPr lang="en-US" altLang="ko-KR" dirty="0" smtClean="0">
                <a:latin typeface="Book Antiqua" pitchFamily="18" charset="0"/>
                <a:ea typeface="굴림" pitchFamily="50" charset="-127"/>
              </a:rPr>
              <a:t>- 4</a:t>
            </a:r>
            <a:r>
              <a:rPr lang="ko-KR" altLang="en-US" dirty="0" smtClean="0">
                <a:latin typeface="Book Antiqua" pitchFamily="18" charset="0"/>
                <a:ea typeface="굴림" pitchFamily="50" charset="-127"/>
              </a:rPr>
              <a:t>명</a:t>
            </a:r>
            <a:r>
              <a:rPr lang="en-US" altLang="ko-KR" dirty="0" smtClean="0">
                <a:latin typeface="Book Antiqua" pitchFamily="18" charset="0"/>
                <a:ea typeface="굴림" pitchFamily="50" charset="-127"/>
              </a:rPr>
              <a:t>]</a:t>
            </a:r>
          </a:p>
          <a:p>
            <a:r>
              <a:rPr lang="en-US" altLang="ko-KR" dirty="0" smtClean="0">
                <a:latin typeface="Book Antiqua" pitchFamily="18" charset="0"/>
                <a:ea typeface="굴림" pitchFamily="50" charset="-127"/>
              </a:rPr>
              <a:t>◈ </a:t>
            </a:r>
            <a:r>
              <a:rPr lang="ko-KR" altLang="en-US" dirty="0" smtClean="0">
                <a:latin typeface="Book Antiqua" pitchFamily="18" charset="0"/>
                <a:ea typeface="굴림" pitchFamily="50" charset="-127"/>
              </a:rPr>
              <a:t>실제 응답도수 </a:t>
            </a:r>
            <a:r>
              <a:rPr lang="en-US" altLang="ko-KR" dirty="0" smtClean="0">
                <a:latin typeface="Book Antiqua" pitchFamily="18" charset="0"/>
                <a:ea typeface="굴림" pitchFamily="50" charset="-127"/>
              </a:rPr>
              <a:t>:</a:t>
            </a:r>
          </a:p>
          <a:p>
            <a:pPr algn="ctr"/>
            <a:r>
              <a:rPr lang="en-US" altLang="ko-KR" dirty="0" smtClean="0">
                <a:latin typeface="Book Antiqua" pitchFamily="18" charset="0"/>
                <a:ea typeface="굴림" pitchFamily="50" charset="-127"/>
              </a:rPr>
              <a:t>[</a:t>
            </a:r>
            <a:r>
              <a:rPr lang="ko-KR" altLang="en-US" dirty="0" smtClean="0">
                <a:latin typeface="Book Antiqua" pitchFamily="18" charset="0"/>
                <a:ea typeface="굴림" pitchFamily="50" charset="-127"/>
              </a:rPr>
              <a:t>예 </a:t>
            </a:r>
            <a:r>
              <a:rPr lang="en-US" altLang="ko-KR" dirty="0" smtClean="0">
                <a:latin typeface="Book Antiqua" pitchFamily="18" charset="0"/>
                <a:ea typeface="굴림" pitchFamily="50" charset="-127"/>
              </a:rPr>
              <a:t>- 624</a:t>
            </a:r>
            <a:r>
              <a:rPr lang="ko-KR" altLang="en-US" dirty="0" smtClean="0">
                <a:latin typeface="Book Antiqua" pitchFamily="18" charset="0"/>
                <a:ea typeface="굴림" pitchFamily="50" charset="-127"/>
              </a:rPr>
              <a:t>명</a:t>
            </a:r>
            <a:r>
              <a:rPr lang="en-US" altLang="ko-KR" dirty="0" smtClean="0">
                <a:latin typeface="Book Antiqua" pitchFamily="18" charset="0"/>
                <a:ea typeface="굴림" pitchFamily="50" charset="-127"/>
              </a:rPr>
              <a:t>, </a:t>
            </a:r>
            <a:r>
              <a:rPr lang="ko-KR" altLang="en-US" dirty="0" smtClean="0">
                <a:latin typeface="Book Antiqua" pitchFamily="18" charset="0"/>
                <a:ea typeface="굴림" pitchFamily="50" charset="-127"/>
              </a:rPr>
              <a:t>아니오 </a:t>
            </a:r>
            <a:r>
              <a:rPr lang="en-US" altLang="ko-KR" dirty="0" smtClean="0">
                <a:latin typeface="Book Antiqua" pitchFamily="18" charset="0"/>
                <a:ea typeface="굴림" pitchFamily="50" charset="-127"/>
              </a:rPr>
              <a:t>- 337</a:t>
            </a:r>
            <a:r>
              <a:rPr lang="ko-KR" altLang="en-US" dirty="0" smtClean="0">
                <a:latin typeface="Book Antiqua" pitchFamily="18" charset="0"/>
                <a:ea typeface="굴림" pitchFamily="50" charset="-127"/>
              </a:rPr>
              <a:t>명</a:t>
            </a:r>
            <a:r>
              <a:rPr lang="en-US" altLang="ko-KR" dirty="0" smtClean="0">
                <a:latin typeface="Book Antiqua" pitchFamily="18" charset="0"/>
                <a:ea typeface="굴림" pitchFamily="50" charset="-127"/>
              </a:rPr>
              <a:t>, </a:t>
            </a:r>
            <a:r>
              <a:rPr lang="ko-KR" altLang="en-US" dirty="0" smtClean="0">
                <a:latin typeface="Book Antiqua" pitchFamily="18" charset="0"/>
                <a:ea typeface="굴림" pitchFamily="50" charset="-127"/>
              </a:rPr>
              <a:t>모름 </a:t>
            </a:r>
            <a:r>
              <a:rPr lang="en-US" altLang="ko-KR" dirty="0" smtClean="0">
                <a:latin typeface="Book Antiqua" pitchFamily="18" charset="0"/>
                <a:ea typeface="굴림" pitchFamily="50" charset="-127"/>
              </a:rPr>
              <a:t>- 39</a:t>
            </a:r>
            <a:r>
              <a:rPr lang="ko-KR" altLang="en-US" dirty="0" smtClean="0">
                <a:latin typeface="Book Antiqua" pitchFamily="18" charset="0"/>
                <a:ea typeface="굴림" pitchFamily="50" charset="-127"/>
              </a:rPr>
              <a:t>명</a:t>
            </a:r>
            <a:r>
              <a:rPr lang="en-US" altLang="ko-KR" dirty="0" smtClean="0">
                <a:latin typeface="Book Antiqua" pitchFamily="18" charset="0"/>
                <a:ea typeface="굴림" pitchFamily="50" charset="-127"/>
              </a:rPr>
              <a:t>]</a:t>
            </a:r>
            <a:endParaRPr lang="en-US" altLang="ko-KR" dirty="0">
              <a:latin typeface="Book Antiqua" pitchFamily="18" charset="0"/>
              <a:ea typeface="굴림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500034" y="571480"/>
            <a:ext cx="500066" cy="500066"/>
          </a:xfrm>
          <a:prstGeom prst="ellipse">
            <a:avLst/>
          </a:prstGeom>
          <a:solidFill>
            <a:srgbClr val="C0F3F4"/>
          </a:solidFill>
          <a:ln>
            <a:solidFill>
              <a:srgbClr val="00FFFF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휴먼옛체" pitchFamily="18" charset="-127"/>
                <a:ea typeface="휴먼옛체" pitchFamily="18" charset="-127"/>
              </a:rPr>
              <a:t>예</a:t>
            </a:r>
            <a:endParaRPr lang="ko-KR" altLang="en-US" dirty="0">
              <a:solidFill>
                <a:schemeClr val="tx1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642910" y="3389186"/>
            <a:ext cx="7848600" cy="25853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 cap="sq" algn="ctr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ko-KR" altLang="en-US" sz="1800" b="1" i="0" dirty="0" err="1">
                <a:latin typeface="Book Antiqua" pitchFamily="18" charset="0"/>
                <a:ea typeface="굴림" pitchFamily="50" charset="-127"/>
              </a:rPr>
              <a:t>귀무가설</a:t>
            </a:r>
            <a:r>
              <a:rPr lang="ko-KR" altLang="en-US" sz="1800" b="1" i="0" dirty="0">
                <a:latin typeface="Book Antiqua" pitchFamily="18" charset="0"/>
                <a:ea typeface="굴림" pitchFamily="50" charset="-127"/>
              </a:rPr>
              <a:t> 설정 방법</a:t>
            </a:r>
            <a:r>
              <a:rPr lang="ko-KR" altLang="en-US" sz="1800" i="0" dirty="0">
                <a:latin typeface="Book Antiqua" pitchFamily="18" charset="0"/>
                <a:ea typeface="굴림" pitchFamily="50" charset="-127"/>
              </a:rPr>
              <a:t> </a:t>
            </a:r>
            <a:r>
              <a:rPr lang="en-US" altLang="ko-KR" sz="1800" b="1" i="0" dirty="0" smtClean="0">
                <a:latin typeface="Book Antiqua" pitchFamily="18" charset="0"/>
                <a:ea typeface="굴림" pitchFamily="50" charset="-127"/>
              </a:rPr>
              <a:t>:</a:t>
            </a:r>
          </a:p>
          <a:p>
            <a:endParaRPr lang="en-US" altLang="ko-KR" sz="1800" b="1" i="0" dirty="0">
              <a:latin typeface="Book Antiqua" pitchFamily="18" charset="0"/>
              <a:ea typeface="굴림" pitchFamily="50" charset="-127"/>
            </a:endParaRPr>
          </a:p>
          <a:p>
            <a:r>
              <a:rPr lang="en-US" altLang="ko-KR" sz="1800" b="1" i="0" dirty="0" smtClean="0">
                <a:latin typeface="Book Antiqua" pitchFamily="18" charset="0"/>
                <a:ea typeface="굴림" pitchFamily="50" charset="-127"/>
              </a:rPr>
              <a:t>2014</a:t>
            </a:r>
            <a:r>
              <a:rPr lang="ko-KR" altLang="en-US" sz="1800" b="1" i="0" dirty="0" smtClean="0">
                <a:latin typeface="Book Antiqua" pitchFamily="18" charset="0"/>
                <a:ea typeface="굴림" pitchFamily="50" charset="-127"/>
              </a:rPr>
              <a:t>년도 </a:t>
            </a:r>
            <a:r>
              <a:rPr lang="ko-KR" altLang="en-US" sz="1800" b="1" i="0" dirty="0">
                <a:latin typeface="Book Antiqua" pitchFamily="18" charset="0"/>
                <a:ea typeface="굴림" pitchFamily="50" charset="-127"/>
              </a:rPr>
              <a:t>실시한 설문조사에 변화가 없다는 가설을 설정</a:t>
            </a:r>
          </a:p>
          <a:p>
            <a:r>
              <a:rPr lang="ko-KR" altLang="en-US" sz="1800" b="1" i="0" dirty="0">
                <a:latin typeface="Book Antiqua" pitchFamily="18" charset="0"/>
                <a:ea typeface="굴림" pitchFamily="50" charset="-127"/>
              </a:rPr>
              <a:t>즉</a:t>
            </a:r>
            <a:r>
              <a:rPr lang="en-US" altLang="ko-KR" sz="1800" b="1" i="0" dirty="0">
                <a:latin typeface="Book Antiqua" pitchFamily="18" charset="0"/>
                <a:ea typeface="굴림" pitchFamily="50" charset="-127"/>
              </a:rPr>
              <a:t>, “</a:t>
            </a:r>
            <a:r>
              <a:rPr lang="ko-KR" altLang="en-US" sz="1800" b="1" i="0" dirty="0">
                <a:latin typeface="Book Antiqua" pitchFamily="18" charset="0"/>
                <a:ea typeface="굴림" pitchFamily="50" charset="-127"/>
              </a:rPr>
              <a:t>예”의 비율 </a:t>
            </a:r>
            <a:r>
              <a:rPr lang="en-US" altLang="ko-KR" sz="1800" b="1" i="1" dirty="0">
                <a:latin typeface="Book Antiqua" pitchFamily="18" charset="0"/>
                <a:ea typeface="굴림" pitchFamily="50" charset="-127"/>
              </a:rPr>
              <a:t>p</a:t>
            </a:r>
            <a:r>
              <a:rPr lang="en-US" altLang="ko-KR" sz="1800" b="1" i="1" baseline="-25000" dirty="0">
                <a:latin typeface="Book Antiqua" pitchFamily="18" charset="0"/>
                <a:ea typeface="굴림" pitchFamily="50" charset="-127"/>
              </a:rPr>
              <a:t>1 </a:t>
            </a:r>
            <a:r>
              <a:rPr lang="en-US" altLang="ko-KR" sz="1800" b="1" i="1" dirty="0">
                <a:latin typeface="Book Antiqua" pitchFamily="18" charset="0"/>
                <a:ea typeface="굴림" pitchFamily="50" charset="-127"/>
              </a:rPr>
              <a:t>= 0.57</a:t>
            </a:r>
            <a:r>
              <a:rPr lang="en-US" altLang="ko-KR" sz="1800" b="1" i="0" dirty="0">
                <a:latin typeface="Book Antiqua" pitchFamily="18" charset="0"/>
                <a:ea typeface="굴림" pitchFamily="50" charset="-127"/>
              </a:rPr>
              <a:t>, “</a:t>
            </a:r>
            <a:r>
              <a:rPr lang="ko-KR" altLang="en-US" sz="1800" b="1" i="0" dirty="0">
                <a:latin typeface="Book Antiqua" pitchFamily="18" charset="0"/>
                <a:ea typeface="굴림" pitchFamily="50" charset="-127"/>
              </a:rPr>
              <a:t>아니오”의 비율 </a:t>
            </a:r>
            <a:r>
              <a:rPr lang="en-US" altLang="ko-KR" sz="1800" b="1" i="1" dirty="0">
                <a:latin typeface="Book Antiqua" pitchFamily="18" charset="0"/>
                <a:ea typeface="굴림" pitchFamily="50" charset="-127"/>
              </a:rPr>
              <a:t>p</a:t>
            </a:r>
            <a:r>
              <a:rPr lang="en-US" altLang="ko-KR" sz="1800" b="1" i="1" baseline="-25000" dirty="0">
                <a:latin typeface="Book Antiqua" pitchFamily="18" charset="0"/>
                <a:ea typeface="굴림" pitchFamily="50" charset="-127"/>
              </a:rPr>
              <a:t>2</a:t>
            </a:r>
            <a:r>
              <a:rPr lang="en-US" altLang="ko-KR" sz="1800" b="1" i="1" dirty="0">
                <a:latin typeface="Book Antiqua" pitchFamily="18" charset="0"/>
                <a:ea typeface="굴림" pitchFamily="50" charset="-127"/>
              </a:rPr>
              <a:t> = 0.39</a:t>
            </a:r>
            <a:r>
              <a:rPr lang="en-US" altLang="ko-KR" sz="1800" b="1" i="0" dirty="0">
                <a:latin typeface="Book Antiqua" pitchFamily="18" charset="0"/>
                <a:ea typeface="굴림" pitchFamily="50" charset="-127"/>
              </a:rPr>
              <a:t>, “</a:t>
            </a:r>
            <a:r>
              <a:rPr lang="ko-KR" altLang="en-US" sz="1800" b="1" i="0" dirty="0">
                <a:latin typeface="Book Antiqua" pitchFamily="18" charset="0"/>
                <a:ea typeface="굴림" pitchFamily="50" charset="-127"/>
              </a:rPr>
              <a:t>모름”의 비율 </a:t>
            </a:r>
            <a:r>
              <a:rPr lang="en-US" altLang="ko-KR" sz="1800" b="1" i="1" dirty="0">
                <a:latin typeface="Book Antiqua" pitchFamily="18" charset="0"/>
                <a:ea typeface="굴림" pitchFamily="50" charset="-127"/>
              </a:rPr>
              <a:t>p</a:t>
            </a:r>
            <a:r>
              <a:rPr lang="en-US" altLang="ko-KR" sz="1800" b="1" i="1" baseline="-25000" dirty="0">
                <a:latin typeface="Book Antiqua" pitchFamily="18" charset="0"/>
                <a:ea typeface="굴림" pitchFamily="50" charset="-127"/>
              </a:rPr>
              <a:t>3</a:t>
            </a:r>
            <a:r>
              <a:rPr lang="en-US" altLang="ko-KR" sz="1800" b="1" i="1" dirty="0">
                <a:latin typeface="Book Antiqua" pitchFamily="18" charset="0"/>
                <a:ea typeface="굴림" pitchFamily="50" charset="-127"/>
              </a:rPr>
              <a:t> = 0.04</a:t>
            </a:r>
          </a:p>
          <a:p>
            <a:r>
              <a:rPr lang="ko-KR" altLang="en-US" sz="1800" b="1" i="0" dirty="0" err="1">
                <a:latin typeface="Book Antiqua" pitchFamily="18" charset="0"/>
                <a:ea typeface="굴림" pitchFamily="50" charset="-127"/>
              </a:rPr>
              <a:t>를</a:t>
            </a:r>
            <a:r>
              <a:rPr lang="ko-KR" altLang="en-US" sz="1800" b="1" i="0" dirty="0">
                <a:latin typeface="Book Antiqua" pitchFamily="18" charset="0"/>
                <a:ea typeface="굴림" pitchFamily="50" charset="-127"/>
              </a:rPr>
              <a:t> </a:t>
            </a:r>
            <a:r>
              <a:rPr lang="ko-KR" altLang="en-US" sz="1800" b="1" i="0" dirty="0" err="1">
                <a:latin typeface="Book Antiqua" pitchFamily="18" charset="0"/>
                <a:ea typeface="굴림" pitchFamily="50" charset="-127"/>
              </a:rPr>
              <a:t>귀무가설로</a:t>
            </a:r>
            <a:r>
              <a:rPr lang="ko-KR" altLang="en-US" sz="1800" b="1" i="0" dirty="0">
                <a:latin typeface="Book Antiqua" pitchFamily="18" charset="0"/>
                <a:ea typeface="굴림" pitchFamily="50" charset="-127"/>
              </a:rPr>
              <a:t> </a:t>
            </a:r>
            <a:r>
              <a:rPr lang="ko-KR" altLang="en-US" sz="1800" b="1" i="0" dirty="0" smtClean="0">
                <a:latin typeface="Book Antiqua" pitchFamily="18" charset="0"/>
                <a:ea typeface="굴림" pitchFamily="50" charset="-127"/>
              </a:rPr>
              <a:t>설정</a:t>
            </a:r>
            <a:endParaRPr lang="en-US" altLang="ko-KR" sz="1800" b="1" i="0" dirty="0" smtClean="0">
              <a:latin typeface="Book Antiqua" pitchFamily="18" charset="0"/>
              <a:ea typeface="굴림" pitchFamily="50" charset="-127"/>
            </a:endParaRPr>
          </a:p>
          <a:p>
            <a:endParaRPr lang="ko-KR" altLang="en-US" sz="1800" b="1" i="0" dirty="0">
              <a:latin typeface="Book Antiqua" pitchFamily="18" charset="0"/>
              <a:ea typeface="굴림" pitchFamily="50" charset="-127"/>
            </a:endParaRPr>
          </a:p>
          <a:p>
            <a:pPr algn="ctr"/>
            <a:r>
              <a:rPr lang="en-US" altLang="ko-KR" sz="1800" b="1" i="1" dirty="0">
                <a:latin typeface="Book Antiqua" pitchFamily="18" charset="0"/>
                <a:ea typeface="굴림" pitchFamily="50" charset="-127"/>
              </a:rPr>
              <a:t>H</a:t>
            </a:r>
            <a:r>
              <a:rPr lang="en-US" altLang="ko-KR" sz="1800" b="1" i="1" baseline="-25000" dirty="0">
                <a:latin typeface="Book Antiqua" pitchFamily="18" charset="0"/>
                <a:ea typeface="굴림" pitchFamily="50" charset="-127"/>
              </a:rPr>
              <a:t>0</a:t>
            </a:r>
            <a:r>
              <a:rPr lang="en-US" altLang="ko-KR" sz="1800" b="1" i="1" dirty="0">
                <a:latin typeface="Book Antiqua" pitchFamily="18" charset="0"/>
                <a:ea typeface="굴림" pitchFamily="50" charset="-127"/>
              </a:rPr>
              <a:t> </a:t>
            </a:r>
            <a:r>
              <a:rPr lang="en-US" altLang="ko-KR" sz="1800" b="1" dirty="0">
                <a:latin typeface="Book Antiqua" pitchFamily="18" charset="0"/>
                <a:ea typeface="굴림" pitchFamily="50" charset="-127"/>
              </a:rPr>
              <a:t>:</a:t>
            </a:r>
            <a:r>
              <a:rPr lang="en-US" altLang="ko-KR" sz="1800" b="1" i="1" dirty="0">
                <a:latin typeface="Book Antiqua" pitchFamily="18" charset="0"/>
                <a:ea typeface="굴림" pitchFamily="50" charset="-127"/>
              </a:rPr>
              <a:t> p</a:t>
            </a:r>
            <a:r>
              <a:rPr lang="en-US" altLang="ko-KR" sz="1800" b="1" i="1" baseline="-25000" dirty="0">
                <a:latin typeface="Book Antiqua" pitchFamily="18" charset="0"/>
                <a:ea typeface="굴림" pitchFamily="50" charset="-127"/>
              </a:rPr>
              <a:t>1</a:t>
            </a:r>
            <a:r>
              <a:rPr lang="en-US" altLang="ko-KR" sz="1800" b="1" i="1" dirty="0">
                <a:latin typeface="Book Antiqua" pitchFamily="18" charset="0"/>
                <a:ea typeface="굴림" pitchFamily="50" charset="-127"/>
              </a:rPr>
              <a:t> = 0.57, p</a:t>
            </a:r>
            <a:r>
              <a:rPr lang="en-US" altLang="ko-KR" sz="1800" b="1" i="1" baseline="-25000" dirty="0">
                <a:latin typeface="Book Antiqua" pitchFamily="18" charset="0"/>
                <a:ea typeface="굴림" pitchFamily="50" charset="-127"/>
              </a:rPr>
              <a:t>2</a:t>
            </a:r>
            <a:r>
              <a:rPr lang="en-US" altLang="ko-KR" sz="1800" b="1" i="1" dirty="0">
                <a:latin typeface="Book Antiqua" pitchFamily="18" charset="0"/>
                <a:ea typeface="굴림" pitchFamily="50" charset="-127"/>
              </a:rPr>
              <a:t> = 0.39, p</a:t>
            </a:r>
            <a:r>
              <a:rPr lang="en-US" altLang="ko-KR" sz="1800" b="1" i="1" baseline="-25000" dirty="0">
                <a:latin typeface="Book Antiqua" pitchFamily="18" charset="0"/>
                <a:ea typeface="굴림" pitchFamily="50" charset="-127"/>
              </a:rPr>
              <a:t>3</a:t>
            </a:r>
            <a:r>
              <a:rPr lang="en-US" altLang="ko-KR" sz="1800" b="1" i="1" dirty="0">
                <a:latin typeface="Book Antiqua" pitchFamily="18" charset="0"/>
                <a:ea typeface="굴림" pitchFamily="50" charset="-127"/>
              </a:rPr>
              <a:t> = 0.04</a:t>
            </a:r>
          </a:p>
          <a:p>
            <a:endParaRPr lang="en-US" altLang="ko-KR" sz="1800" b="1" i="1" dirty="0" smtClean="0">
              <a:latin typeface="Book Antiqua" pitchFamily="18" charset="0"/>
              <a:ea typeface="굴림" pitchFamily="50" charset="-127"/>
            </a:endParaRPr>
          </a:p>
          <a:p>
            <a:r>
              <a:rPr lang="en-US" altLang="ko-KR" sz="1800" b="1" i="1" dirty="0" smtClean="0">
                <a:latin typeface="Book Antiqua" pitchFamily="18" charset="0"/>
                <a:ea typeface="굴림" pitchFamily="50" charset="-127"/>
              </a:rPr>
              <a:t>H</a:t>
            </a:r>
            <a:r>
              <a:rPr lang="en-US" altLang="ko-KR" sz="1800" b="1" i="1" baseline="-25000" dirty="0" smtClean="0">
                <a:latin typeface="Book Antiqua" pitchFamily="18" charset="0"/>
                <a:ea typeface="굴림" pitchFamily="50" charset="-127"/>
              </a:rPr>
              <a:t>0</a:t>
            </a:r>
            <a:r>
              <a:rPr lang="ko-KR" altLang="en-US" sz="1800" b="1" i="0" dirty="0">
                <a:latin typeface="Book Antiqua" pitchFamily="18" charset="0"/>
                <a:ea typeface="굴림" pitchFamily="50" charset="-127"/>
              </a:rPr>
              <a:t>의 기각 또는 채택을 결정하기 위하여 </a:t>
            </a:r>
            <a:r>
              <a:rPr lang="en-US" altLang="ko-KR" sz="1800" i="1" dirty="0">
                <a:solidFill>
                  <a:srgbClr val="FF0000"/>
                </a:solidFill>
                <a:latin typeface="Symbol" pitchFamily="18" charset="2"/>
                <a:ea typeface="굴림" pitchFamily="50" charset="-127"/>
              </a:rPr>
              <a:t>c</a:t>
            </a:r>
            <a:r>
              <a:rPr lang="en-US" altLang="ko-KR" sz="1800" b="1" baseline="40000" dirty="0">
                <a:solidFill>
                  <a:srgbClr val="FF0000"/>
                </a:solidFill>
                <a:latin typeface="Book Antiqua" pitchFamily="18" charset="0"/>
                <a:ea typeface="굴림" pitchFamily="50" charset="-127"/>
              </a:rPr>
              <a:t>2</a:t>
            </a:r>
            <a:r>
              <a:rPr lang="en-US" altLang="ko-KR" sz="1800" b="1" i="0" dirty="0">
                <a:solidFill>
                  <a:srgbClr val="FF0000"/>
                </a:solidFill>
                <a:latin typeface="Book Antiqua" pitchFamily="18" charset="0"/>
                <a:ea typeface="굴림" pitchFamily="50" charset="-127"/>
              </a:rPr>
              <a:t>-</a:t>
            </a:r>
            <a:r>
              <a:rPr lang="ko-KR" altLang="en-US" sz="1800" b="1" i="0" dirty="0" smtClean="0">
                <a:solidFill>
                  <a:srgbClr val="FF0000"/>
                </a:solidFill>
                <a:latin typeface="Book Antiqua" pitchFamily="18" charset="0"/>
                <a:ea typeface="굴림" pitchFamily="50" charset="-127"/>
              </a:rPr>
              <a:t>분포</a:t>
            </a:r>
            <a:r>
              <a:rPr lang="ko-KR" altLang="en-US" sz="1800" b="1" i="0" dirty="0" smtClean="0">
                <a:latin typeface="Book Antiqua" pitchFamily="18" charset="0"/>
                <a:ea typeface="굴림" pitchFamily="50" charset="-127"/>
              </a:rPr>
              <a:t>를 </a:t>
            </a:r>
            <a:r>
              <a:rPr lang="ko-KR" altLang="en-US" sz="1800" b="1" i="0" dirty="0">
                <a:latin typeface="Book Antiqua" pitchFamily="18" charset="0"/>
                <a:ea typeface="굴림" pitchFamily="50" charset="-127"/>
              </a:rPr>
              <a:t>이용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9.4  </a:t>
            </a:r>
            <a:r>
              <a:rPr lang="en-US" altLang="ko-KR" dirty="0" smtClean="0">
                <a:solidFill>
                  <a:schemeClr val="tx1"/>
                </a:solidFill>
                <a:latin typeface="Symbol" pitchFamily="18" charset="2"/>
              </a:rPr>
              <a:t>c</a:t>
            </a:r>
            <a:r>
              <a:rPr lang="en-US" altLang="ko-KR" baseline="40000" dirty="0" smtClean="0">
                <a:solidFill>
                  <a:schemeClr val="tx1"/>
                </a:solidFill>
                <a:latin typeface="Book Antiqua" pitchFamily="18" charset="0"/>
              </a:rPr>
              <a:t>2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-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검정과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모분산의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 검정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96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31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5143504" y="1434100"/>
            <a:ext cx="3240088" cy="923330"/>
          </a:xfrm>
          <a:prstGeom prst="rect">
            <a:avLst/>
          </a:prstGeom>
          <a:noFill/>
          <a:ln w="9525" cap="sq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1800" i="1" dirty="0" err="1">
                <a:latin typeface="Book Antiqua" pitchFamily="18" charset="0"/>
              </a:rPr>
              <a:t>n</a:t>
            </a:r>
            <a:r>
              <a:rPr lang="en-US" altLang="ko-KR" sz="1800" i="1" baseline="-25000" dirty="0" err="1">
                <a:latin typeface="Book Antiqua" pitchFamily="18" charset="0"/>
              </a:rPr>
              <a:t>i</a:t>
            </a:r>
            <a:r>
              <a:rPr lang="en-US" altLang="ko-KR" sz="1800" i="1" dirty="0">
                <a:latin typeface="Book Antiqua" pitchFamily="18" charset="0"/>
              </a:rPr>
              <a:t> </a:t>
            </a:r>
            <a:r>
              <a:rPr lang="en-US" altLang="ko-KR" sz="1800" dirty="0">
                <a:latin typeface="Book Antiqua" pitchFamily="18" charset="0"/>
              </a:rPr>
              <a:t>:</a:t>
            </a:r>
            <a:r>
              <a:rPr lang="en-US" altLang="ko-KR" sz="1800" i="1" dirty="0">
                <a:latin typeface="Book Antiqua" pitchFamily="18" charset="0"/>
              </a:rPr>
              <a:t> </a:t>
            </a:r>
            <a:r>
              <a:rPr lang="en-US" altLang="ko-KR" sz="1800" i="1" dirty="0" err="1">
                <a:latin typeface="Book Antiqua" pitchFamily="18" charset="0"/>
              </a:rPr>
              <a:t>i</a:t>
            </a:r>
            <a:r>
              <a:rPr lang="ko-KR" altLang="en-US" sz="1800" i="0" dirty="0">
                <a:latin typeface="Book Antiqua" pitchFamily="18" charset="0"/>
                <a:ea typeface="굴림" pitchFamily="50" charset="-127"/>
              </a:rPr>
              <a:t>번째 범주의 관측도수</a:t>
            </a:r>
          </a:p>
          <a:p>
            <a:r>
              <a:rPr lang="en-US" altLang="ko-KR" sz="1800" i="1" dirty="0" err="1">
                <a:latin typeface="Book Antiqua" pitchFamily="18" charset="0"/>
              </a:rPr>
              <a:t>e</a:t>
            </a:r>
            <a:r>
              <a:rPr lang="en-US" altLang="ko-KR" sz="1800" i="1" baseline="-25000" dirty="0" err="1">
                <a:latin typeface="Book Antiqua" pitchFamily="18" charset="0"/>
              </a:rPr>
              <a:t>i</a:t>
            </a:r>
            <a:r>
              <a:rPr lang="en-US" altLang="ko-KR" sz="1800" i="1" dirty="0">
                <a:latin typeface="Book Antiqua" pitchFamily="18" charset="0"/>
              </a:rPr>
              <a:t> </a:t>
            </a:r>
            <a:r>
              <a:rPr lang="en-US" altLang="ko-KR" sz="1800" dirty="0">
                <a:latin typeface="Book Antiqua" pitchFamily="18" charset="0"/>
              </a:rPr>
              <a:t>:</a:t>
            </a:r>
            <a:r>
              <a:rPr lang="en-US" altLang="ko-KR" sz="1800" i="1" dirty="0">
                <a:latin typeface="Book Antiqua" pitchFamily="18" charset="0"/>
              </a:rPr>
              <a:t> </a:t>
            </a:r>
            <a:r>
              <a:rPr lang="en-US" altLang="ko-KR" sz="1800" i="1" dirty="0" err="1">
                <a:latin typeface="Book Antiqua" pitchFamily="18" charset="0"/>
              </a:rPr>
              <a:t>i</a:t>
            </a:r>
            <a:r>
              <a:rPr lang="ko-KR" altLang="en-US" sz="1800" i="0" dirty="0">
                <a:latin typeface="Book Antiqua" pitchFamily="18" charset="0"/>
                <a:ea typeface="굴림" pitchFamily="50" charset="-127"/>
              </a:rPr>
              <a:t>번째 범주의 기대도수</a:t>
            </a:r>
          </a:p>
          <a:p>
            <a:r>
              <a:rPr lang="en-US" altLang="ko-KR" sz="1800" i="1" dirty="0">
                <a:latin typeface="Book Antiqua" pitchFamily="18" charset="0"/>
                <a:ea typeface="굴림" pitchFamily="50" charset="-127"/>
              </a:rPr>
              <a:t>k</a:t>
            </a:r>
            <a:r>
              <a:rPr lang="en-US" altLang="ko-KR" sz="1800" dirty="0">
                <a:latin typeface="Book Antiqua" pitchFamily="18" charset="0"/>
                <a:ea typeface="굴림" pitchFamily="50" charset="-127"/>
              </a:rPr>
              <a:t> </a:t>
            </a:r>
            <a:r>
              <a:rPr lang="en-US" altLang="ko-KR" sz="1800" i="0" dirty="0">
                <a:latin typeface="Book Antiqua" pitchFamily="18" charset="0"/>
                <a:ea typeface="굴림" pitchFamily="50" charset="-127"/>
              </a:rPr>
              <a:t>: </a:t>
            </a:r>
            <a:r>
              <a:rPr lang="ko-KR" altLang="en-US" sz="1800" i="0" dirty="0">
                <a:latin typeface="Book Antiqua" pitchFamily="18" charset="0"/>
                <a:ea typeface="굴림" pitchFamily="50" charset="-127"/>
              </a:rPr>
              <a:t>범주의 수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1928794" y="571480"/>
            <a:ext cx="5429288" cy="785818"/>
          </a:xfrm>
          <a:prstGeom prst="rect">
            <a:avLst/>
          </a:prstGeom>
          <a:solidFill>
            <a:srgbClr val="63C7F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8" name="Object 4"/>
          <p:cNvGraphicFramePr>
            <a:graphicFrameLocks noChangeAspect="1"/>
          </p:cNvGraphicFramePr>
          <p:nvPr/>
        </p:nvGraphicFramePr>
        <p:xfrm>
          <a:off x="4648968" y="652452"/>
          <a:ext cx="2576512" cy="641350"/>
        </p:xfrm>
        <a:graphic>
          <a:graphicData uri="http://schemas.openxmlformats.org/presentationml/2006/ole">
            <p:oleObj spid="_x0000_s1049605" name="Equation" r:id="rId5" imgW="1803240" imgH="457200" progId="Equation.DSMT4">
              <p:embed/>
            </p:oleObj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2040848" y="754972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검정통계량과 확률분포 </a:t>
            </a:r>
            <a:r>
              <a:rPr lang="en-US" altLang="ko-KR" b="1" dirty="0" smtClean="0">
                <a:solidFill>
                  <a:srgbClr val="FF0000"/>
                </a:solidFill>
              </a:rPr>
              <a:t>: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0" name="Text Box 29"/>
          <p:cNvSpPr txBox="1">
            <a:spLocks noChangeArrowheads="1"/>
          </p:cNvSpPr>
          <p:nvPr/>
        </p:nvSpPr>
        <p:spPr bwMode="auto">
          <a:xfrm>
            <a:off x="900113" y="2485293"/>
            <a:ext cx="2232025" cy="39687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ko-KR" altLang="en-US" sz="2000" b="1" i="0">
                <a:solidFill>
                  <a:schemeClr val="bg1"/>
                </a:solidFill>
                <a:latin typeface="Book Antiqua" pitchFamily="18" charset="0"/>
                <a:ea typeface="휴먼옛체" pitchFamily="18" charset="-127"/>
              </a:rPr>
              <a:t>가설과 검정방법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00034" y="2902249"/>
            <a:ext cx="800105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 err="1" smtClean="0">
                <a:latin typeface="Book Antiqua" pitchFamily="18" charset="0"/>
              </a:rPr>
              <a:t>귀무가설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과 대립가설 </a:t>
            </a:r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1</a:t>
            </a:r>
            <a:r>
              <a:rPr lang="ko-KR" altLang="en-US" dirty="0" smtClean="0">
                <a:latin typeface="Book Antiqua" pitchFamily="18" charset="0"/>
              </a:rPr>
              <a:t>을 설정한다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 smtClean="0">
              <a:latin typeface="Book Antiqua" pitchFamily="18" charset="0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 smtClean="0">
                <a:latin typeface="Book Antiqua" pitchFamily="18" charset="0"/>
              </a:rPr>
              <a:t>검정통계량 </a:t>
            </a:r>
            <a:r>
              <a:rPr lang="en-US" altLang="ko-KR" i="1" dirty="0" smtClean="0">
                <a:latin typeface="Symbol" pitchFamily="18" charset="2"/>
              </a:rPr>
              <a:t>c</a:t>
            </a:r>
            <a:r>
              <a:rPr lang="en-US" altLang="ko-KR" i="1" baseline="40000" dirty="0" smtClean="0">
                <a:latin typeface="Book Antiqua" pitchFamily="18" charset="0"/>
              </a:rPr>
              <a:t>2</a:t>
            </a:r>
            <a:r>
              <a:rPr lang="ko-KR" altLang="en-US" dirty="0" smtClean="0">
                <a:latin typeface="Book Antiqua" pitchFamily="18" charset="0"/>
              </a:rPr>
              <a:t>과 자유도 </a:t>
            </a:r>
            <a:r>
              <a:rPr lang="en-US" altLang="ko-KR" i="1" dirty="0" smtClean="0">
                <a:latin typeface="Book Antiqua" pitchFamily="18" charset="0"/>
              </a:rPr>
              <a:t>n – 1</a:t>
            </a:r>
            <a:r>
              <a:rPr lang="ko-KR" altLang="en-US" dirty="0" smtClean="0">
                <a:latin typeface="Book Antiqua" pitchFamily="18" charset="0"/>
              </a:rPr>
              <a:t>인 카이제곱분포를 선택한다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 smtClean="0">
              <a:latin typeface="Book Antiqua" pitchFamily="18" charset="0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 smtClean="0">
                <a:latin typeface="Book Antiqua" pitchFamily="18" charset="0"/>
              </a:rPr>
              <a:t>유의수준 </a:t>
            </a:r>
            <a:r>
              <a:rPr lang="en-US" altLang="ko-KR" i="1" dirty="0" smtClean="0">
                <a:latin typeface="Symbol" pitchFamily="18" charset="2"/>
              </a:rPr>
              <a:t>a</a:t>
            </a:r>
            <a:r>
              <a:rPr lang="ko-KR" altLang="en-US" dirty="0" smtClean="0">
                <a:latin typeface="Book Antiqua" pitchFamily="18" charset="0"/>
              </a:rPr>
              <a:t>를 정한다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 smtClean="0">
              <a:latin typeface="Book Antiqua" pitchFamily="18" charset="0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 smtClean="0">
                <a:latin typeface="Book Antiqua" pitchFamily="18" charset="0"/>
              </a:rPr>
              <a:t>유의수준 </a:t>
            </a:r>
            <a:r>
              <a:rPr lang="en-US" altLang="ko-KR" i="1" dirty="0" smtClean="0">
                <a:latin typeface="Symbol" pitchFamily="18" charset="2"/>
              </a:rPr>
              <a:t>a </a:t>
            </a:r>
            <a:r>
              <a:rPr lang="ko-KR" altLang="en-US" dirty="0" smtClean="0">
                <a:latin typeface="Book Antiqua" pitchFamily="18" charset="0"/>
              </a:rPr>
              <a:t>에 대한 기각역을 구한다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 smtClean="0">
              <a:latin typeface="Book Antiqua" pitchFamily="18" charset="0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 smtClean="0">
                <a:latin typeface="Book Antiqua" pitchFamily="18" charset="0"/>
              </a:rPr>
              <a:t>검정통계량의 </a:t>
            </a:r>
            <a:r>
              <a:rPr lang="ko-KR" altLang="en-US" dirty="0" err="1" smtClean="0">
                <a:latin typeface="Book Antiqua" pitchFamily="18" charset="0"/>
              </a:rPr>
              <a:t>관찰값</a:t>
            </a:r>
            <a:r>
              <a:rPr lang="ko-KR" altLang="en-US" dirty="0" smtClean="0">
                <a:latin typeface="Book Antiqua" pitchFamily="18" charset="0"/>
              </a:rPr>
              <a:t>     을 구하고 </a:t>
            </a:r>
            <a:r>
              <a:rPr lang="ko-KR" altLang="en-US" dirty="0" err="1" smtClean="0">
                <a:latin typeface="Book Antiqua" pitchFamily="18" charset="0"/>
              </a:rPr>
              <a:t>귀무가설</a:t>
            </a:r>
            <a:r>
              <a:rPr lang="en-US" altLang="ko-KR" i="1" dirty="0" smtClean="0">
                <a:latin typeface="Book Antiqua" pitchFamily="18" charset="0"/>
              </a:rPr>
              <a:t> 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의 기각과 채택을 결정한다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endParaRPr lang="en-US" altLang="ko-KR" dirty="0" smtClean="0">
              <a:latin typeface="Book Antiqua" pitchFamily="18" charset="0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b="1" dirty="0" smtClean="0">
                <a:solidFill>
                  <a:srgbClr val="FF0000"/>
                </a:solidFill>
                <a:latin typeface="Book Antiqua" pitchFamily="18" charset="0"/>
              </a:rPr>
              <a:t>[Note]  </a:t>
            </a:r>
            <a:r>
              <a:rPr lang="ko-KR" altLang="en-US" dirty="0" smtClean="0">
                <a:latin typeface="Book Antiqua" pitchFamily="18" charset="0"/>
              </a:rPr>
              <a:t>적합도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검정은 항상 </a:t>
            </a:r>
            <a:r>
              <a:rPr lang="ko-KR" altLang="en-US" dirty="0" err="1" smtClean="0">
                <a:latin typeface="Book Antiqua" pitchFamily="18" charset="0"/>
              </a:rPr>
              <a:t>상단픅검정을</a:t>
            </a:r>
            <a:r>
              <a:rPr lang="ko-KR" altLang="en-US" dirty="0" smtClean="0">
                <a:latin typeface="Book Antiqua" pitchFamily="18" charset="0"/>
              </a:rPr>
              <a:t> 실시한다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>
              <a:latin typeface="Book Antiqua" pitchFamily="18" charset="0"/>
            </a:endParaRPr>
          </a:p>
        </p:txBody>
      </p:sp>
      <p:graphicFrame>
        <p:nvGraphicFramePr>
          <p:cNvPr id="1049607" name="Object 7"/>
          <p:cNvGraphicFramePr>
            <a:graphicFrameLocks noChangeAspect="1"/>
          </p:cNvGraphicFramePr>
          <p:nvPr/>
        </p:nvGraphicFramePr>
        <p:xfrm>
          <a:off x="3092350" y="4629301"/>
          <a:ext cx="290513" cy="338137"/>
        </p:xfrm>
        <a:graphic>
          <a:graphicData uri="http://schemas.openxmlformats.org/presentationml/2006/ole">
            <p:oleObj spid="_x0000_s1049607" name="Equation" r:id="rId6" imgW="203040" imgH="241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9.4  </a:t>
            </a:r>
            <a:r>
              <a:rPr lang="en-US" altLang="ko-KR" dirty="0" smtClean="0">
                <a:solidFill>
                  <a:schemeClr val="tx1"/>
                </a:solidFill>
                <a:latin typeface="Symbol" pitchFamily="18" charset="2"/>
              </a:rPr>
              <a:t>c</a:t>
            </a:r>
            <a:r>
              <a:rPr lang="en-US" altLang="ko-KR" baseline="40000" dirty="0" smtClean="0">
                <a:solidFill>
                  <a:schemeClr val="tx1"/>
                </a:solidFill>
                <a:latin typeface="Book Antiqua" pitchFamily="18" charset="0"/>
              </a:rPr>
              <a:t>2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-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검정과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모분산의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 검정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97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31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22842" y="571480"/>
            <a:ext cx="7663934" cy="20313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3]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주사위를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60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회 던져서 다음 표와 같은 결과를 얻었다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이 결과로부터 주사위가 공정하게 만들어졌는지 유의수준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5%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에서 검정하라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endParaRPr lang="en-US" altLang="ko-KR" dirty="0" smtClean="0">
              <a:solidFill>
                <a:schemeClr val="accent1"/>
              </a:solidFill>
              <a:latin typeface="Book Antiqua" pitchFamily="18" charset="0"/>
            </a:endParaRPr>
          </a:p>
          <a:p>
            <a:endParaRPr lang="en-US" altLang="ko-KR" dirty="0" smtClean="0">
              <a:solidFill>
                <a:schemeClr val="accent1"/>
              </a:solidFill>
              <a:latin typeface="Book Antiqua" pitchFamily="18" charset="0"/>
            </a:endParaRPr>
          </a:p>
          <a:p>
            <a:endParaRPr lang="en-US" altLang="ko-KR" dirty="0" smtClean="0">
              <a:solidFill>
                <a:schemeClr val="accent1"/>
              </a:solidFill>
              <a:latin typeface="Book Antiqua" pitchFamily="18" charset="0"/>
            </a:endParaRPr>
          </a:p>
          <a:p>
            <a:endParaRPr lang="en-US" altLang="ko-KR" dirty="0">
              <a:solidFill>
                <a:schemeClr val="accent1"/>
              </a:solidFill>
              <a:latin typeface="Book Antiqua" pitchFamily="18" charset="0"/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/>
        </p:nvGraphicFramePr>
        <p:xfrm>
          <a:off x="1285852" y="1612708"/>
          <a:ext cx="60722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36"/>
                <a:gridCol w="607223"/>
                <a:gridCol w="607223"/>
                <a:gridCol w="607223"/>
                <a:gridCol w="607223"/>
                <a:gridCol w="607223"/>
                <a:gridCol w="607223"/>
                <a:gridCol w="85725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주사위의 눈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합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Book Antiqua" pitchFamily="18" charset="0"/>
                        </a:rPr>
                        <a:t>관찰 도수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13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8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10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15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7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7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60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592020" y="2723373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0034" y="3110773"/>
            <a:ext cx="80010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  <a:ea typeface="+mn-ea"/>
              </a:rPr>
              <a:t>① </a:t>
            </a:r>
            <a:r>
              <a:rPr lang="ko-KR" altLang="en-US" dirty="0" err="1" smtClean="0">
                <a:latin typeface="Book Antiqua" pitchFamily="18" charset="0"/>
              </a:rPr>
              <a:t>귀무가설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과 대립가설 </a:t>
            </a:r>
            <a:r>
              <a:rPr lang="en-US" altLang="ko-KR" i="1" dirty="0" smtClean="0">
                <a:latin typeface="Book Antiqua" pitchFamily="18" charset="0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</a:rPr>
              <a:t>1</a:t>
            </a:r>
            <a:r>
              <a:rPr lang="ko-KR" altLang="en-US" dirty="0" smtClean="0">
                <a:latin typeface="Book Antiqua" pitchFamily="18" charset="0"/>
              </a:rPr>
              <a:t>을 설정한다</a:t>
            </a:r>
            <a:r>
              <a:rPr lang="en-US" altLang="ko-KR" dirty="0" smtClean="0">
                <a:latin typeface="Book Antiqua" pitchFamily="18" charset="0"/>
              </a:rPr>
              <a:t>. </a:t>
            </a:r>
            <a:r>
              <a:rPr lang="ko-KR" altLang="en-US" dirty="0" smtClean="0">
                <a:latin typeface="Book Antiqua" pitchFamily="18" charset="0"/>
              </a:rPr>
              <a:t>주사위가 공정하게 만들어졌다면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smtClean="0">
                <a:latin typeface="Book Antiqua" pitchFamily="18" charset="0"/>
              </a:rPr>
              <a:t>각각의 눈이 나올 기대비율은 </a:t>
            </a:r>
            <a:r>
              <a:rPr lang="en-US" altLang="ko-KR" i="1" dirty="0" smtClean="0">
                <a:latin typeface="Book Antiqua" pitchFamily="18" charset="0"/>
              </a:rPr>
              <a:t>1/6</a:t>
            </a:r>
            <a:r>
              <a:rPr lang="ko-KR" altLang="en-US" dirty="0" smtClean="0">
                <a:latin typeface="Book Antiqua" pitchFamily="18" charset="0"/>
              </a:rPr>
              <a:t>이므로 눈의 수 </a:t>
            </a:r>
            <a:r>
              <a:rPr lang="en-US" altLang="ko-KR" i="1" dirty="0" err="1" smtClean="0">
                <a:latin typeface="Book Antiqua" pitchFamily="18" charset="0"/>
              </a:rPr>
              <a:t>i</a:t>
            </a:r>
            <a:r>
              <a:rPr lang="ko-KR" altLang="en-US" dirty="0" smtClean="0">
                <a:latin typeface="Book Antiqua" pitchFamily="18" charset="0"/>
              </a:rPr>
              <a:t>가 나올 확률을 </a:t>
            </a:r>
            <a:r>
              <a:rPr lang="en-US" altLang="ko-KR" i="1" dirty="0" smtClean="0">
                <a:latin typeface="Book Antiqua" pitchFamily="18" charset="0"/>
              </a:rPr>
              <a:t>p</a:t>
            </a:r>
            <a:r>
              <a:rPr lang="en-US" altLang="ko-KR" i="1" baseline="-25000" dirty="0" smtClean="0">
                <a:latin typeface="Book Antiqua" pitchFamily="18" charset="0"/>
              </a:rPr>
              <a:t>i</a:t>
            </a:r>
            <a:r>
              <a:rPr lang="ko-KR" altLang="en-US" dirty="0" smtClean="0">
                <a:latin typeface="Book Antiqua" pitchFamily="18" charset="0"/>
              </a:rPr>
              <a:t>라 하면</a:t>
            </a:r>
            <a:r>
              <a:rPr lang="en-US" altLang="ko-KR" dirty="0" smtClean="0">
                <a:latin typeface="Book Antiqua" pitchFamily="18" charset="0"/>
              </a:rPr>
              <a:t>, </a:t>
            </a:r>
          </a:p>
          <a:p>
            <a:r>
              <a:rPr lang="en-US" altLang="ko-KR" i="1" dirty="0" smtClean="0">
                <a:latin typeface="Book Antiqua" pitchFamily="18" charset="0"/>
              </a:rPr>
              <a:t>p</a:t>
            </a:r>
            <a:r>
              <a:rPr lang="en-US" altLang="ko-KR" i="1" baseline="-25000" dirty="0" smtClean="0">
                <a:latin typeface="Book Antiqua" pitchFamily="18" charset="0"/>
              </a:rPr>
              <a:t>i</a:t>
            </a:r>
            <a:r>
              <a:rPr lang="en-US" altLang="ko-KR" i="1" dirty="0" smtClean="0">
                <a:latin typeface="Book Antiqua" pitchFamily="18" charset="0"/>
              </a:rPr>
              <a:t> = 1/6 = 0.167(</a:t>
            </a:r>
            <a:r>
              <a:rPr lang="en-US" altLang="ko-KR" i="1" dirty="0" err="1" smtClean="0">
                <a:latin typeface="Book Antiqua" pitchFamily="18" charset="0"/>
              </a:rPr>
              <a:t>i</a:t>
            </a:r>
            <a:r>
              <a:rPr lang="en-US" altLang="ko-KR" i="1" dirty="0" smtClean="0">
                <a:latin typeface="Book Antiqua" pitchFamily="18" charset="0"/>
              </a:rPr>
              <a:t> = 1,2,…,6)</a:t>
            </a:r>
            <a:r>
              <a:rPr lang="ko-KR" altLang="en-US" dirty="0" smtClean="0">
                <a:latin typeface="Book Antiqua" pitchFamily="18" charset="0"/>
              </a:rPr>
              <a:t>이다</a:t>
            </a:r>
            <a:r>
              <a:rPr lang="en-US" altLang="ko-KR" dirty="0" smtClean="0">
                <a:latin typeface="Book Antiqua" pitchFamily="18" charset="0"/>
              </a:rPr>
              <a:t>. </a:t>
            </a:r>
            <a:r>
              <a:rPr lang="ko-KR" altLang="en-US" dirty="0" smtClean="0">
                <a:latin typeface="Book Antiqua" pitchFamily="18" charset="0"/>
              </a:rPr>
              <a:t>또한 주사위를 </a:t>
            </a:r>
            <a:r>
              <a:rPr lang="en-US" altLang="ko-KR" i="1" dirty="0" smtClean="0">
                <a:latin typeface="Book Antiqua" pitchFamily="18" charset="0"/>
              </a:rPr>
              <a:t>60</a:t>
            </a:r>
            <a:r>
              <a:rPr lang="ko-KR" altLang="en-US" dirty="0" smtClean="0">
                <a:latin typeface="Book Antiqua" pitchFamily="18" charset="0"/>
              </a:rPr>
              <a:t>회 던지면 각각의 눈이 나올 기대도수는 각각 </a:t>
            </a:r>
            <a:r>
              <a:rPr lang="en-US" altLang="ko-KR" i="1" dirty="0" smtClean="0">
                <a:latin typeface="Book Antiqua" pitchFamily="18" charset="0"/>
              </a:rPr>
              <a:t>10</a:t>
            </a:r>
            <a:r>
              <a:rPr lang="ko-KR" altLang="en-US" dirty="0" smtClean="0">
                <a:latin typeface="Book Antiqua" pitchFamily="18" charset="0"/>
              </a:rPr>
              <a:t>회이다</a:t>
            </a:r>
            <a:r>
              <a:rPr lang="en-US" altLang="ko-KR" dirty="0" smtClean="0">
                <a:latin typeface="Book Antiqua" pitchFamily="18" charset="0"/>
              </a:rPr>
              <a:t>. </a:t>
            </a:r>
            <a:r>
              <a:rPr lang="ko-KR" altLang="en-US" dirty="0" smtClean="0">
                <a:latin typeface="Book Antiqua" pitchFamily="18" charset="0"/>
              </a:rPr>
              <a:t>그러므로 다음과 같은 </a:t>
            </a:r>
            <a:r>
              <a:rPr lang="ko-KR" altLang="en-US" dirty="0" err="1" smtClean="0">
                <a:latin typeface="Book Antiqua" pitchFamily="18" charset="0"/>
              </a:rPr>
              <a:t>귀무가설과</a:t>
            </a:r>
            <a:r>
              <a:rPr lang="ko-KR" altLang="en-US" dirty="0" smtClean="0">
                <a:latin typeface="Book Antiqua" pitchFamily="18" charset="0"/>
              </a:rPr>
              <a:t> 대립가설을 설정한다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endParaRPr lang="en-US" altLang="ko-KR" dirty="0" smtClean="0">
              <a:latin typeface="Book Antiqua" pitchFamily="18" charset="0"/>
            </a:endParaRPr>
          </a:p>
          <a:p>
            <a:endParaRPr lang="en-US" altLang="ko-KR" dirty="0" smtClean="0">
              <a:latin typeface="Book Antiqua" pitchFamily="18" charset="0"/>
            </a:endParaRPr>
          </a:p>
          <a:p>
            <a:endParaRPr lang="en-US" altLang="ko-KR" dirty="0" smtClean="0">
              <a:latin typeface="Book Antiqua" pitchFamily="18" charset="0"/>
            </a:endParaRPr>
          </a:p>
          <a:p>
            <a:endParaRPr lang="en-US" altLang="ko-KR" dirty="0" smtClean="0">
              <a:latin typeface="Book Antiqua" pitchFamily="18" charset="0"/>
            </a:endParaRPr>
          </a:p>
          <a:p>
            <a:r>
              <a:rPr lang="ko-KR" altLang="en-US" dirty="0" smtClean="0">
                <a:latin typeface="Book Antiqua" pitchFamily="18" charset="0"/>
              </a:rPr>
              <a:t>② 적합도 검정을 실시하므로 </a:t>
            </a:r>
            <a:r>
              <a:rPr lang="en-US" altLang="ko-KR" i="1" dirty="0" smtClean="0">
                <a:latin typeface="Symbol" pitchFamily="18" charset="2"/>
              </a:rPr>
              <a:t>c</a:t>
            </a:r>
            <a:r>
              <a:rPr lang="en-US" altLang="ko-KR" baseline="40000" dirty="0" smtClean="0">
                <a:latin typeface="Book Antiqua" pitchFamily="18" charset="0"/>
              </a:rPr>
              <a:t>2</a:t>
            </a:r>
            <a:r>
              <a:rPr lang="en-US" altLang="ko-KR" dirty="0" smtClean="0">
                <a:latin typeface="Book Antiqua" pitchFamily="18" charset="0"/>
              </a:rPr>
              <a:t>-</a:t>
            </a:r>
            <a:r>
              <a:rPr lang="ko-KR" altLang="en-US" dirty="0" smtClean="0">
                <a:latin typeface="Book Antiqua" pitchFamily="18" charset="0"/>
              </a:rPr>
              <a:t>통계량                           을 선택한다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en-US" altLang="ko-KR" dirty="0">
              <a:latin typeface="Book Antiqua" pitchFamily="18" charset="0"/>
            </a:endParaRPr>
          </a:p>
        </p:txBody>
      </p:sp>
      <p:graphicFrame>
        <p:nvGraphicFramePr>
          <p:cNvPr id="42" name="Object 3"/>
          <p:cNvGraphicFramePr>
            <a:graphicFrameLocks noChangeAspect="1"/>
          </p:cNvGraphicFramePr>
          <p:nvPr/>
        </p:nvGraphicFramePr>
        <p:xfrm>
          <a:off x="2716213" y="4637088"/>
          <a:ext cx="3406775" cy="730250"/>
        </p:xfrm>
        <a:graphic>
          <a:graphicData uri="http://schemas.openxmlformats.org/presentationml/2006/ole">
            <p:oleObj spid="_x0000_s1050632" name="Equation" r:id="rId5" imgW="2438280" imgH="533160" progId="Equation.DSMT4">
              <p:embed/>
            </p:oleObj>
          </a:graphicData>
        </a:graphic>
      </p:graphicFrame>
      <p:graphicFrame>
        <p:nvGraphicFramePr>
          <p:cNvPr id="1050633" name="Object 9"/>
          <p:cNvGraphicFramePr>
            <a:graphicFrameLocks noChangeAspect="1"/>
          </p:cNvGraphicFramePr>
          <p:nvPr/>
        </p:nvGraphicFramePr>
        <p:xfrm>
          <a:off x="4581525" y="5457005"/>
          <a:ext cx="1544638" cy="625475"/>
        </p:xfrm>
        <a:graphic>
          <a:graphicData uri="http://schemas.openxmlformats.org/presentationml/2006/ole">
            <p:oleObj spid="_x0000_s1050633" name="Equation" r:id="rId6" imgW="1104840" imgH="457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9.4  </a:t>
            </a:r>
            <a:r>
              <a:rPr lang="en-US" altLang="ko-KR" dirty="0" smtClean="0">
                <a:solidFill>
                  <a:schemeClr val="tx1"/>
                </a:solidFill>
                <a:latin typeface="Symbol" pitchFamily="18" charset="2"/>
              </a:rPr>
              <a:t>c</a:t>
            </a:r>
            <a:r>
              <a:rPr lang="en-US" altLang="ko-KR" baseline="40000" dirty="0" smtClean="0">
                <a:solidFill>
                  <a:schemeClr val="tx1"/>
                </a:solidFill>
                <a:latin typeface="Book Antiqua" pitchFamily="18" charset="0"/>
              </a:rPr>
              <a:t>2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-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검정과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모분산의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 검정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98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31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0034" y="571480"/>
            <a:ext cx="8143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</a:rPr>
              <a:t>③ </a:t>
            </a:r>
            <a:r>
              <a:rPr lang="ko-KR" altLang="en-US" dirty="0" smtClean="0">
                <a:latin typeface="Book Antiqua" pitchFamily="18" charset="0"/>
              </a:rPr>
              <a:t>범주의 수가 </a:t>
            </a:r>
            <a:r>
              <a:rPr lang="en-US" altLang="ko-KR" i="1" dirty="0" smtClean="0">
                <a:latin typeface="Book Antiqua" pitchFamily="18" charset="0"/>
              </a:rPr>
              <a:t>6</a:t>
            </a:r>
            <a:r>
              <a:rPr lang="ko-KR" altLang="en-US" dirty="0" smtClean="0">
                <a:latin typeface="Book Antiqua" pitchFamily="18" charset="0"/>
              </a:rPr>
              <a:t>개이므로 </a:t>
            </a:r>
            <a:r>
              <a:rPr lang="ko-KR" altLang="en-US" dirty="0" err="1" smtClean="0">
                <a:latin typeface="Book Antiqua" pitchFamily="18" charset="0"/>
              </a:rPr>
              <a:t>자유도는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5</a:t>
            </a:r>
            <a:r>
              <a:rPr lang="ko-KR" altLang="en-US" dirty="0" smtClean="0">
                <a:latin typeface="Book Antiqua" pitchFamily="18" charset="0"/>
              </a:rPr>
              <a:t>이고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smtClean="0">
                <a:latin typeface="Book Antiqua" pitchFamily="18" charset="0"/>
              </a:rPr>
              <a:t>따라서 자유도 </a:t>
            </a:r>
            <a:r>
              <a:rPr lang="en-US" altLang="ko-KR" i="1" dirty="0" smtClean="0">
                <a:latin typeface="Book Antiqua" pitchFamily="18" charset="0"/>
              </a:rPr>
              <a:t>5</a:t>
            </a:r>
            <a:r>
              <a:rPr lang="ko-KR" altLang="en-US" dirty="0" smtClean="0">
                <a:latin typeface="Book Antiqua" pitchFamily="18" charset="0"/>
              </a:rPr>
              <a:t>인 카이제곱분포에 대하여 유의수준 </a:t>
            </a:r>
            <a:r>
              <a:rPr lang="en-US" altLang="ko-KR" dirty="0" smtClean="0">
                <a:latin typeface="Book Antiqua" pitchFamily="18" charset="0"/>
              </a:rPr>
              <a:t>5%</a:t>
            </a:r>
            <a:r>
              <a:rPr lang="ko-KR" altLang="en-US" dirty="0" smtClean="0">
                <a:latin typeface="Book Antiqua" pitchFamily="18" charset="0"/>
              </a:rPr>
              <a:t>에 대한 상단측검정을 위한 </a:t>
            </a:r>
            <a:r>
              <a:rPr lang="ko-KR" altLang="en-US" dirty="0" err="1" smtClean="0">
                <a:latin typeface="Book Antiqua" pitchFamily="18" charset="0"/>
              </a:rPr>
              <a:t>기각역은</a:t>
            </a:r>
            <a:r>
              <a:rPr lang="ko-KR" altLang="en-US" dirty="0" smtClean="0">
                <a:latin typeface="Book Antiqua" pitchFamily="18" charset="0"/>
              </a:rPr>
              <a:t>                               이다</a:t>
            </a:r>
            <a:r>
              <a:rPr lang="en-US" altLang="ko-KR" dirty="0" smtClean="0">
                <a:latin typeface="Book Antiqua" pitchFamily="18" charset="0"/>
              </a:rPr>
              <a:t>. </a:t>
            </a:r>
          </a:p>
          <a:p>
            <a:r>
              <a:rPr lang="en-US" altLang="ko-KR" dirty="0" smtClean="0">
                <a:latin typeface="Book Antiqua" pitchFamily="18" charset="0"/>
              </a:rPr>
              <a:t>④ </a:t>
            </a:r>
            <a:r>
              <a:rPr lang="ko-KR" altLang="en-US" dirty="0" smtClean="0">
                <a:latin typeface="Book Antiqua" pitchFamily="18" charset="0"/>
              </a:rPr>
              <a:t>검정통계량의 </a:t>
            </a:r>
            <a:r>
              <a:rPr lang="ko-KR" altLang="en-US" dirty="0" err="1" smtClean="0">
                <a:latin typeface="Book Antiqua" pitchFamily="18" charset="0"/>
              </a:rPr>
              <a:t>관찰값은</a:t>
            </a:r>
            <a:r>
              <a:rPr lang="ko-KR" altLang="en-US" dirty="0" smtClean="0">
                <a:latin typeface="Book Antiqua" pitchFamily="18" charset="0"/>
              </a:rPr>
              <a:t> 다음 표와 같이 </a:t>
            </a:r>
            <a:r>
              <a:rPr lang="en-US" altLang="ko-KR" i="1" dirty="0" smtClean="0">
                <a:latin typeface="Book Antiqua" pitchFamily="18" charset="0"/>
              </a:rPr>
              <a:t>v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en-US" altLang="ko-KR" i="1" dirty="0" smtClean="0">
                <a:latin typeface="Book Antiqua" pitchFamily="18" charset="0"/>
              </a:rPr>
              <a:t> = 5.6</a:t>
            </a:r>
            <a:r>
              <a:rPr lang="ko-KR" altLang="en-US" dirty="0" smtClean="0">
                <a:latin typeface="Book Antiqua" pitchFamily="18" charset="0"/>
              </a:rPr>
              <a:t>이다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en-US" altLang="ko-KR" dirty="0">
              <a:latin typeface="Book Antiqua" pitchFamily="18" charset="0"/>
            </a:endParaRPr>
          </a:p>
        </p:txBody>
      </p:sp>
      <p:graphicFrame>
        <p:nvGraphicFramePr>
          <p:cNvPr id="19" name="Object 5"/>
          <p:cNvGraphicFramePr>
            <a:graphicFrameLocks noChangeAspect="1"/>
          </p:cNvGraphicFramePr>
          <p:nvPr/>
        </p:nvGraphicFramePr>
        <p:xfrm>
          <a:off x="6307060" y="888186"/>
          <a:ext cx="1757362" cy="330200"/>
        </p:xfrm>
        <a:graphic>
          <a:graphicData uri="http://schemas.openxmlformats.org/presentationml/2006/ole">
            <p:oleObj spid="_x0000_s1051654" name="Equation" r:id="rId5" imgW="1257120" imgH="241200" progId="Equation.DSMT4">
              <p:embed/>
            </p:oleObj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500034" y="5143512"/>
            <a:ext cx="8001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</a:rPr>
              <a:t>⑤ </a:t>
            </a:r>
            <a:r>
              <a:rPr lang="ko-KR" altLang="en-US" dirty="0" smtClean="0">
                <a:latin typeface="Book Antiqua" pitchFamily="18" charset="0"/>
              </a:rPr>
              <a:t>검정통계량의 </a:t>
            </a:r>
            <a:r>
              <a:rPr lang="ko-KR" altLang="en-US" dirty="0" err="1" smtClean="0">
                <a:latin typeface="Book Antiqua" pitchFamily="18" charset="0"/>
              </a:rPr>
              <a:t>관찰값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v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en-US" altLang="ko-KR" i="1" dirty="0" smtClean="0">
                <a:latin typeface="Book Antiqua" pitchFamily="18" charset="0"/>
              </a:rPr>
              <a:t> = 5.6</a:t>
            </a:r>
            <a:r>
              <a:rPr lang="ko-KR" altLang="en-US" dirty="0" smtClean="0">
                <a:latin typeface="Book Antiqua" pitchFamily="18" charset="0"/>
              </a:rPr>
              <a:t>이 기각역 안에 놓이지 않으므로 </a:t>
            </a:r>
            <a:r>
              <a:rPr lang="ko-KR" altLang="en-US" dirty="0" err="1" smtClean="0">
                <a:latin typeface="Book Antiqua" pitchFamily="18" charset="0"/>
              </a:rPr>
              <a:t>귀무가설을</a:t>
            </a:r>
            <a:r>
              <a:rPr lang="ko-KR" altLang="en-US" dirty="0" smtClean="0">
                <a:latin typeface="Book Antiqua" pitchFamily="18" charset="0"/>
              </a:rPr>
              <a:t> 기각하지 않는다</a:t>
            </a:r>
            <a:r>
              <a:rPr lang="en-US" altLang="ko-KR" dirty="0" smtClean="0">
                <a:latin typeface="Book Antiqua" pitchFamily="18" charset="0"/>
              </a:rPr>
              <a:t>. </a:t>
            </a:r>
            <a:r>
              <a:rPr lang="ko-KR" altLang="en-US" dirty="0" smtClean="0">
                <a:latin typeface="Book Antiqua" pitchFamily="18" charset="0"/>
              </a:rPr>
              <a:t>즉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smtClean="0">
                <a:latin typeface="Book Antiqua" pitchFamily="18" charset="0"/>
              </a:rPr>
              <a:t>실험 결과로부터 공정한 주사위가 아니라는 근거가 미약하다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571472" y="1714488"/>
          <a:ext cx="7929621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803"/>
                <a:gridCol w="1132803"/>
                <a:gridCol w="1132803"/>
                <a:gridCol w="1132803"/>
                <a:gridCol w="969514"/>
                <a:gridCol w="1296092"/>
                <a:gridCol w="113280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Book Antiqua" pitchFamily="18" charset="0"/>
                        </a:rPr>
                        <a:t>범주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Book Antiqua" pitchFamily="18" charset="0"/>
                        </a:rPr>
                        <a:t>관찰도수</a:t>
                      </a:r>
                      <a:endParaRPr lang="en-US" altLang="ko-KR" dirty="0" smtClean="0">
                        <a:latin typeface="Book Antiqua" pitchFamily="18" charset="0"/>
                      </a:endParaRPr>
                    </a:p>
                    <a:p>
                      <a:pPr algn="ctr"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(</a:t>
                      </a:r>
                      <a:r>
                        <a:rPr lang="en-US" altLang="ko-KR" i="1" dirty="0" err="1" smtClean="0">
                          <a:latin typeface="Book Antiqua" pitchFamily="18" charset="0"/>
                        </a:rPr>
                        <a:t>n</a:t>
                      </a:r>
                      <a:r>
                        <a:rPr lang="en-US" altLang="ko-KR" i="1" baseline="-25000" dirty="0" err="1" smtClean="0">
                          <a:latin typeface="Book Antiqua" pitchFamily="18" charset="0"/>
                        </a:rPr>
                        <a:t>i</a:t>
                      </a:r>
                      <a:r>
                        <a:rPr lang="en-US" altLang="ko-KR" i="1" dirty="0" smtClean="0">
                          <a:latin typeface="Book Antiqua" pitchFamily="18" charset="0"/>
                        </a:rPr>
                        <a:t>)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Book Antiqua" pitchFamily="18" charset="0"/>
                        </a:rPr>
                        <a:t>비율</a:t>
                      </a:r>
                      <a:endParaRPr lang="en-US" altLang="ko-KR" dirty="0" smtClean="0">
                        <a:latin typeface="Book Antiqua" pitchFamily="18" charset="0"/>
                      </a:endParaRPr>
                    </a:p>
                    <a:p>
                      <a:pPr algn="ctr"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(p</a:t>
                      </a:r>
                      <a:r>
                        <a:rPr lang="en-US" altLang="ko-KR" i="1" baseline="-25000" dirty="0" smtClean="0">
                          <a:latin typeface="Book Antiqua" pitchFamily="18" charset="0"/>
                        </a:rPr>
                        <a:t>i</a:t>
                      </a:r>
                      <a:r>
                        <a:rPr lang="en-US" altLang="ko-KR" i="1" dirty="0" smtClean="0">
                          <a:latin typeface="Book Antiqua" pitchFamily="18" charset="0"/>
                        </a:rPr>
                        <a:t>)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Book Antiqua" pitchFamily="18" charset="0"/>
                        </a:rPr>
                        <a:t>기대도수</a:t>
                      </a:r>
                      <a:endParaRPr lang="en-US" altLang="ko-KR" dirty="0" smtClean="0">
                        <a:latin typeface="Book Antiqua" pitchFamily="18" charset="0"/>
                      </a:endParaRPr>
                    </a:p>
                    <a:p>
                      <a:pPr algn="ctr"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(</a:t>
                      </a:r>
                      <a:r>
                        <a:rPr lang="en-US" altLang="ko-KR" i="1" dirty="0" err="1" smtClean="0">
                          <a:latin typeface="Book Antiqua" pitchFamily="18" charset="0"/>
                        </a:rPr>
                        <a:t>e</a:t>
                      </a:r>
                      <a:r>
                        <a:rPr lang="en-US" altLang="ko-KR" i="1" baseline="-25000" dirty="0" err="1" smtClean="0">
                          <a:latin typeface="Book Antiqua" pitchFamily="18" charset="0"/>
                        </a:rPr>
                        <a:t>i</a:t>
                      </a:r>
                      <a:r>
                        <a:rPr lang="en-US" altLang="ko-KR" i="1" dirty="0" smtClean="0">
                          <a:latin typeface="Book Antiqua" pitchFamily="18" charset="0"/>
                        </a:rPr>
                        <a:t>=</a:t>
                      </a:r>
                      <a:r>
                        <a:rPr lang="en-US" altLang="ko-KR" i="1" dirty="0" err="1" smtClean="0">
                          <a:latin typeface="Book Antiqua" pitchFamily="18" charset="0"/>
                        </a:rPr>
                        <a:t>np</a:t>
                      </a:r>
                      <a:r>
                        <a:rPr lang="en-US" altLang="ko-KR" i="1" baseline="-25000" dirty="0" err="1" smtClean="0">
                          <a:latin typeface="Book Antiqua" pitchFamily="18" charset="0"/>
                        </a:rPr>
                        <a:t>i</a:t>
                      </a:r>
                      <a:r>
                        <a:rPr lang="en-US" altLang="ko-KR" i="1" dirty="0" smtClean="0">
                          <a:latin typeface="Book Antiqua" pitchFamily="18" charset="0"/>
                        </a:rPr>
                        <a:t>)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err="1" smtClean="0">
                          <a:latin typeface="Book Antiqua" pitchFamily="18" charset="0"/>
                        </a:rPr>
                        <a:t>n</a:t>
                      </a:r>
                      <a:r>
                        <a:rPr lang="en-US" altLang="ko-KR" i="1" baseline="-25000" dirty="0" err="1" smtClean="0">
                          <a:latin typeface="Book Antiqua" pitchFamily="18" charset="0"/>
                        </a:rPr>
                        <a:t>i</a:t>
                      </a:r>
                      <a:r>
                        <a:rPr lang="en-US" altLang="ko-KR" i="1" dirty="0" smtClean="0">
                          <a:latin typeface="Book Antiqua" pitchFamily="18" charset="0"/>
                        </a:rPr>
                        <a:t> - p</a:t>
                      </a:r>
                      <a:r>
                        <a:rPr lang="en-US" altLang="ko-KR" i="1" baseline="-25000" dirty="0" smtClean="0">
                          <a:latin typeface="Book Antiqua" pitchFamily="18" charset="0"/>
                        </a:rPr>
                        <a:t>i</a:t>
                      </a:r>
                      <a:endParaRPr lang="ko-KR" altLang="en-US" i="1" baseline="-25000" dirty="0">
                        <a:latin typeface="Book Antiqua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i="1" dirty="0" smtClean="0">
                          <a:latin typeface="Book Antiqua" pitchFamily="18" charset="0"/>
                        </a:rPr>
                        <a:t>(</a:t>
                      </a:r>
                      <a:r>
                        <a:rPr lang="en-US" altLang="ko-KR" i="1" dirty="0" err="1" smtClean="0">
                          <a:latin typeface="Book Antiqua" pitchFamily="18" charset="0"/>
                        </a:rPr>
                        <a:t>n</a:t>
                      </a:r>
                      <a:r>
                        <a:rPr lang="en-US" altLang="ko-KR" i="1" baseline="-25000" dirty="0" err="1" smtClean="0">
                          <a:latin typeface="Book Antiqua" pitchFamily="18" charset="0"/>
                        </a:rPr>
                        <a:t>i</a:t>
                      </a:r>
                      <a:r>
                        <a:rPr lang="en-US" altLang="ko-KR" i="1" dirty="0" smtClean="0">
                          <a:latin typeface="Book Antiqua" pitchFamily="18" charset="0"/>
                        </a:rPr>
                        <a:t> – p</a:t>
                      </a:r>
                      <a:r>
                        <a:rPr lang="en-US" altLang="ko-KR" i="1" baseline="-25000" dirty="0" smtClean="0">
                          <a:latin typeface="Book Antiqua" pitchFamily="18" charset="0"/>
                        </a:rPr>
                        <a:t>i</a:t>
                      </a:r>
                      <a:r>
                        <a:rPr lang="en-US" altLang="ko-KR" i="1" dirty="0" smtClean="0">
                          <a:latin typeface="Book Antiqua" pitchFamily="18" charset="0"/>
                        </a:rPr>
                        <a:t>)</a:t>
                      </a:r>
                      <a:r>
                        <a:rPr lang="en-US" altLang="ko-KR" i="1" baseline="40000" dirty="0" smtClean="0">
                          <a:latin typeface="Book Antiqua" pitchFamily="18" charset="0"/>
                        </a:rPr>
                        <a:t>2</a:t>
                      </a:r>
                      <a:endParaRPr lang="ko-KR" altLang="en-US" i="1" baseline="40000" dirty="0">
                        <a:latin typeface="Book Antiqua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Book Antiqua" pitchFamily="18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1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13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1/6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10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3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9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0.9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2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8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smtClean="0">
                          <a:latin typeface="Book Antiqua" pitchFamily="18" charset="0"/>
                        </a:rPr>
                        <a:t>1/6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smtClean="0">
                          <a:latin typeface="Book Antiqua" pitchFamily="18" charset="0"/>
                        </a:rPr>
                        <a:t>10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- 2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4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0.4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3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10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1/6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smtClean="0">
                          <a:latin typeface="Book Antiqua" pitchFamily="18" charset="0"/>
                        </a:rPr>
                        <a:t>10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0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0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0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4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15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1/6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smtClean="0">
                          <a:latin typeface="Book Antiqua" pitchFamily="18" charset="0"/>
                        </a:rPr>
                        <a:t>10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5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25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2.5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5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7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1/6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10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- 3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9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0.9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6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7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1/6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10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- 3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9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0.9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n = 60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i="0" dirty="0" smtClean="0">
                          <a:latin typeface="Book Antiqua" pitchFamily="18" charset="0"/>
                        </a:rPr>
                        <a:t>합</a:t>
                      </a:r>
                      <a:r>
                        <a:rPr lang="en-US" altLang="ko-KR" i="0" dirty="0" smtClean="0">
                          <a:latin typeface="Book Antiqua" pitchFamily="18" charset="0"/>
                        </a:rPr>
                        <a:t>:</a:t>
                      </a:r>
                      <a:r>
                        <a:rPr lang="ko-KR" altLang="en-US" i="1" dirty="0" smtClean="0">
                          <a:latin typeface="Book Antiqua" pitchFamily="18" charset="0"/>
                        </a:rPr>
                        <a:t> </a:t>
                      </a:r>
                      <a:r>
                        <a:rPr lang="en-US" altLang="ko-KR" i="1" dirty="0" smtClean="0">
                          <a:latin typeface="Book Antiqua" pitchFamily="18" charset="0"/>
                        </a:rPr>
                        <a:t>5.6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51657" name="Object 9"/>
          <p:cNvGraphicFramePr>
            <a:graphicFrameLocks noChangeAspect="1"/>
          </p:cNvGraphicFramePr>
          <p:nvPr/>
        </p:nvGraphicFramePr>
        <p:xfrm>
          <a:off x="7543737" y="1759443"/>
          <a:ext cx="835025" cy="625475"/>
        </p:xfrm>
        <a:graphic>
          <a:graphicData uri="http://schemas.openxmlformats.org/presentationml/2006/ole">
            <p:oleObj spid="_x0000_s1051657" name="Equation" r:id="rId6" imgW="596880" imgH="457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9.4  </a:t>
            </a:r>
            <a:r>
              <a:rPr lang="en-US" altLang="ko-KR" dirty="0" smtClean="0">
                <a:solidFill>
                  <a:schemeClr val="tx1"/>
                </a:solidFill>
                <a:latin typeface="Symbol" pitchFamily="18" charset="2"/>
              </a:rPr>
              <a:t>c</a:t>
            </a:r>
            <a:r>
              <a:rPr lang="en-US" altLang="ko-KR" baseline="40000" dirty="0" smtClean="0">
                <a:solidFill>
                  <a:schemeClr val="tx1"/>
                </a:solidFill>
                <a:latin typeface="Book Antiqua" pitchFamily="18" charset="0"/>
              </a:rPr>
              <a:t>2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-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검정과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모분산의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 검정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99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31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graphicFrame>
        <p:nvGraphicFramePr>
          <p:cNvPr id="17" name="Object 5"/>
          <p:cNvGraphicFramePr>
            <a:graphicFrameLocks noChangeAspect="1"/>
          </p:cNvGraphicFramePr>
          <p:nvPr/>
        </p:nvGraphicFramePr>
        <p:xfrm>
          <a:off x="2071670" y="3429000"/>
          <a:ext cx="4560888" cy="712787"/>
        </p:xfrm>
        <a:graphic>
          <a:graphicData uri="http://schemas.openxmlformats.org/presentationml/2006/ole">
            <p:oleObj spid="_x0000_s1052677" name="Equation" r:id="rId5" imgW="3187440" imgH="507960" progId="Equation.DSMT4">
              <p:embed/>
            </p:oleObj>
          </a:graphicData>
        </a:graphic>
      </p:graphicFrame>
      <p:sp>
        <p:nvSpPr>
          <p:cNvPr id="18" name="모서리가 둥근 직사각형 17"/>
          <p:cNvSpPr/>
          <p:nvPr/>
        </p:nvSpPr>
        <p:spPr>
          <a:xfrm>
            <a:off x="928662" y="571480"/>
            <a:ext cx="2214578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err="1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모분산</a:t>
            </a:r>
            <a:r>
              <a:rPr lang="ko-KR" altLang="en-US" b="1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 비의 검정</a:t>
            </a:r>
            <a:endParaRPr lang="en-US" dirty="0">
              <a:solidFill>
                <a:srgbClr val="FFFF00"/>
              </a:solidFill>
              <a:latin typeface="Book Antiqua" pitchFamily="18" charset="0"/>
              <a:ea typeface="휴먼엑스포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4348" y="1222109"/>
            <a:ext cx="80010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두 정규모집단의 </a:t>
            </a:r>
            <a:r>
              <a:rPr lang="ko-KR" altLang="en-US" dirty="0" err="1" smtClean="0">
                <a:latin typeface="Book Antiqua" pitchFamily="18" charset="0"/>
              </a:rPr>
              <a:t>모분산</a:t>
            </a:r>
            <a:r>
              <a:rPr lang="ko-KR" altLang="en-US" dirty="0" smtClean="0">
                <a:latin typeface="Book Antiqua" pitchFamily="18" charset="0"/>
              </a:rPr>
              <a:t>            의 크기관계에 대한 가설을 검정하기 위하여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smtClean="0">
                <a:latin typeface="Book Antiqua" pitchFamily="18" charset="0"/>
              </a:rPr>
              <a:t>크기 </a:t>
            </a:r>
            <a:r>
              <a:rPr lang="en-US" altLang="ko-KR" i="1" dirty="0" smtClean="0">
                <a:latin typeface="Book Antiqua" pitchFamily="18" charset="0"/>
              </a:rPr>
              <a:t>n</a:t>
            </a:r>
            <a:r>
              <a:rPr lang="ko-KR" altLang="en-US" dirty="0" smtClean="0">
                <a:latin typeface="Book Antiqua" pitchFamily="18" charset="0"/>
              </a:rPr>
              <a:t>과 </a:t>
            </a:r>
            <a:r>
              <a:rPr lang="en-US" altLang="ko-KR" i="1" dirty="0" smtClean="0">
                <a:latin typeface="Book Antiqua" pitchFamily="18" charset="0"/>
              </a:rPr>
              <a:t>m</a:t>
            </a:r>
            <a:r>
              <a:rPr lang="ko-KR" altLang="en-US" dirty="0" smtClean="0">
                <a:latin typeface="Book Antiqua" pitchFamily="18" charset="0"/>
              </a:rPr>
              <a:t>인 표본으로부터 얻은 표본분산           그리고 분자와 분모의 자유도가 각각 </a:t>
            </a:r>
            <a:r>
              <a:rPr lang="en-US" altLang="ko-KR" i="1" dirty="0" smtClean="0">
                <a:latin typeface="Book Antiqua" pitchFamily="18" charset="0"/>
              </a:rPr>
              <a:t>n – 1</a:t>
            </a:r>
            <a:r>
              <a:rPr lang="ko-KR" altLang="en-US" dirty="0" smtClean="0">
                <a:latin typeface="Book Antiqua" pitchFamily="18" charset="0"/>
              </a:rPr>
              <a:t>과 </a:t>
            </a:r>
            <a:r>
              <a:rPr lang="en-US" altLang="ko-KR" i="1" dirty="0" smtClean="0">
                <a:latin typeface="Book Antiqua" pitchFamily="18" charset="0"/>
              </a:rPr>
              <a:t>m – 1</a:t>
            </a:r>
            <a:r>
              <a:rPr lang="ko-KR" altLang="en-US" dirty="0" smtClean="0">
                <a:latin typeface="Book Antiqua" pitchFamily="18" charset="0"/>
              </a:rPr>
              <a:t>인 </a:t>
            </a:r>
            <a:r>
              <a:rPr lang="en-US" altLang="ko-KR" dirty="0" smtClean="0">
                <a:latin typeface="Book Antiqua" pitchFamily="18" charset="0"/>
              </a:rPr>
              <a:t>F-</a:t>
            </a:r>
            <a:r>
              <a:rPr lang="ko-KR" altLang="en-US" dirty="0" smtClean="0">
                <a:latin typeface="Book Antiqua" pitchFamily="18" charset="0"/>
              </a:rPr>
              <a:t>분포를 이용한다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endParaRPr lang="en-US" altLang="ko-KR" dirty="0" smtClean="0">
              <a:latin typeface="Book Antiqua" pitchFamily="18" charset="0"/>
            </a:endParaRPr>
          </a:p>
          <a:p>
            <a:endParaRPr lang="en-US" altLang="ko-KR" dirty="0" smtClean="0">
              <a:latin typeface="Book Antiqua" pitchFamily="18" charset="0"/>
            </a:endParaRPr>
          </a:p>
          <a:p>
            <a:endParaRPr lang="en-US" altLang="ko-KR" dirty="0" smtClean="0">
              <a:latin typeface="Book Antiqua" pitchFamily="18" charset="0"/>
            </a:endParaRPr>
          </a:p>
          <a:p>
            <a:r>
              <a:rPr lang="ko-KR" altLang="en-US" dirty="0" smtClean="0">
                <a:latin typeface="Book Antiqua" pitchFamily="18" charset="0"/>
              </a:rPr>
              <a:t>이때 두 정규모집단의 </a:t>
            </a:r>
            <a:r>
              <a:rPr lang="ko-KR" altLang="en-US" dirty="0" err="1" smtClean="0">
                <a:latin typeface="Book Antiqua" pitchFamily="18" charset="0"/>
              </a:rPr>
              <a:t>모분산에</a:t>
            </a:r>
            <a:r>
              <a:rPr lang="ko-KR" altLang="en-US" dirty="0" smtClean="0">
                <a:latin typeface="Book Antiqua" pitchFamily="18" charset="0"/>
              </a:rPr>
              <a:t> 대한 가설의 유형은 다음과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 smtClean="0">
              <a:latin typeface="Book Antiqua" pitchFamily="18" charset="0"/>
            </a:endParaRPr>
          </a:p>
        </p:txBody>
      </p:sp>
      <p:graphicFrame>
        <p:nvGraphicFramePr>
          <p:cNvPr id="22" name="Object 1"/>
          <p:cNvGraphicFramePr>
            <a:graphicFrameLocks noChangeAspect="1"/>
          </p:cNvGraphicFramePr>
          <p:nvPr/>
        </p:nvGraphicFramePr>
        <p:xfrm>
          <a:off x="3231217" y="1225550"/>
          <a:ext cx="657225" cy="341313"/>
        </p:xfrm>
        <a:graphic>
          <a:graphicData uri="http://schemas.openxmlformats.org/presentationml/2006/ole">
            <p:oleObj spid="_x0000_s1052678" name="Equation" r:id="rId6" imgW="457200" imgH="241200" progId="Equation.DSMT4">
              <p:embed/>
            </p:oleObj>
          </a:graphicData>
        </a:graphic>
      </p:graphicFrame>
      <p:graphicFrame>
        <p:nvGraphicFramePr>
          <p:cNvPr id="1052680" name="Object 8"/>
          <p:cNvGraphicFramePr>
            <a:graphicFrameLocks noChangeAspect="1"/>
          </p:cNvGraphicFramePr>
          <p:nvPr/>
        </p:nvGraphicFramePr>
        <p:xfrm>
          <a:off x="5061792" y="1516051"/>
          <a:ext cx="584200" cy="341313"/>
        </p:xfrm>
        <a:graphic>
          <a:graphicData uri="http://schemas.openxmlformats.org/presentationml/2006/ole">
            <p:oleObj spid="_x0000_s1052680" name="Equation" r:id="rId7" imgW="406080" imgH="241200" progId="Equation.DSMT4">
              <p:embed/>
            </p:oleObj>
          </a:graphicData>
        </a:graphic>
      </p:graphicFrame>
      <p:graphicFrame>
        <p:nvGraphicFramePr>
          <p:cNvPr id="1052681" name="Object 9"/>
          <p:cNvGraphicFramePr>
            <a:graphicFrameLocks noChangeAspect="1"/>
          </p:cNvGraphicFramePr>
          <p:nvPr/>
        </p:nvGraphicFramePr>
        <p:xfrm>
          <a:off x="2225675" y="4610118"/>
          <a:ext cx="4251325" cy="1319212"/>
        </p:xfrm>
        <a:graphic>
          <a:graphicData uri="http://schemas.openxmlformats.org/presentationml/2006/ole">
            <p:oleObj spid="_x0000_s1052681" name="Equation" r:id="rId8" imgW="2971800" imgH="939600" progId="Equation.DSMT4">
              <p:embed/>
            </p:oleObj>
          </a:graphicData>
        </a:graphic>
      </p:graphicFrame>
      <p:graphicFrame>
        <p:nvGraphicFramePr>
          <p:cNvPr id="1052682" name="Object 10"/>
          <p:cNvGraphicFramePr>
            <a:graphicFrameLocks noChangeAspect="1"/>
          </p:cNvGraphicFramePr>
          <p:nvPr/>
        </p:nvGraphicFramePr>
        <p:xfrm>
          <a:off x="3294063" y="2173458"/>
          <a:ext cx="2544762" cy="641350"/>
        </p:xfrm>
        <a:graphic>
          <a:graphicData uri="http://schemas.openxmlformats.org/presentationml/2006/ole">
            <p:oleObj spid="_x0000_s1052682" name="Equation" r:id="rId9" imgW="1777680" imgH="457200" progId="Equation.DSMT4">
              <p:embed/>
            </p:oleObj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714348" y="4274114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또는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모양">
  <a:themeElements>
    <a:clrScheme name="모양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모양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모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13889</TotalTime>
  <Words>8459</Words>
  <Application>Microsoft Office PowerPoint</Application>
  <PresentationFormat>화면 슬라이드 쇼(4:3)</PresentationFormat>
  <Paragraphs>1602</Paragraphs>
  <Slides>112</Slides>
  <Notes>34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112</vt:i4>
      </vt:variant>
    </vt:vector>
  </HeadingPairs>
  <TitlesOfParts>
    <vt:vector size="115" baseType="lpstr">
      <vt:lpstr>모양</vt:lpstr>
      <vt:lpstr>Equation</vt:lpstr>
      <vt:lpstr>MathType 6.0 Equation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슬라이드 68</vt:lpstr>
      <vt:lpstr>슬라이드 69</vt:lpstr>
      <vt:lpstr>슬라이드 70</vt:lpstr>
      <vt:lpstr>슬라이드 71</vt:lpstr>
      <vt:lpstr>슬라이드 72</vt:lpstr>
      <vt:lpstr>슬라이드 73</vt:lpstr>
      <vt:lpstr>슬라이드 74</vt:lpstr>
      <vt:lpstr>슬라이드 75</vt:lpstr>
      <vt:lpstr>슬라이드 76</vt:lpstr>
      <vt:lpstr>슬라이드 77</vt:lpstr>
      <vt:lpstr>슬라이드 78</vt:lpstr>
      <vt:lpstr>슬라이드 79</vt:lpstr>
      <vt:lpstr>슬라이드 80</vt:lpstr>
      <vt:lpstr>슬라이드 81</vt:lpstr>
      <vt:lpstr>슬라이드 82</vt:lpstr>
      <vt:lpstr>슬라이드 83</vt:lpstr>
      <vt:lpstr>슬라이드 84</vt:lpstr>
      <vt:lpstr>슬라이드 85</vt:lpstr>
      <vt:lpstr>슬라이드 86</vt:lpstr>
      <vt:lpstr>슬라이드 87</vt:lpstr>
      <vt:lpstr>슬라이드 88</vt:lpstr>
      <vt:lpstr>슬라이드 89</vt:lpstr>
      <vt:lpstr>슬라이드 90</vt:lpstr>
      <vt:lpstr>슬라이드 91</vt:lpstr>
      <vt:lpstr>슬라이드 92</vt:lpstr>
      <vt:lpstr>슬라이드 93</vt:lpstr>
      <vt:lpstr>슬라이드 94</vt:lpstr>
      <vt:lpstr>슬라이드 95</vt:lpstr>
      <vt:lpstr>슬라이드 96</vt:lpstr>
      <vt:lpstr>슬라이드 97</vt:lpstr>
      <vt:lpstr>슬라이드 98</vt:lpstr>
      <vt:lpstr>슬라이드 99</vt:lpstr>
      <vt:lpstr>슬라이드 100</vt:lpstr>
      <vt:lpstr>슬라이드 101</vt:lpstr>
      <vt:lpstr>슬라이드 102</vt:lpstr>
      <vt:lpstr>슬라이드 103</vt:lpstr>
      <vt:lpstr>슬라이드 104</vt:lpstr>
      <vt:lpstr>슬라이드 105</vt:lpstr>
      <vt:lpstr>슬라이드 106</vt:lpstr>
      <vt:lpstr>슬라이드 107</vt:lpstr>
      <vt:lpstr>슬라이드 108</vt:lpstr>
      <vt:lpstr>슬라이드 109</vt:lpstr>
      <vt:lpstr>슬라이드 110</vt:lpstr>
      <vt:lpstr>슬라이드 111</vt:lpstr>
      <vt:lpstr>슬라이드 112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1550</cp:revision>
  <dcterms:created xsi:type="dcterms:W3CDTF">2009-03-10T04:11:20Z</dcterms:created>
  <dcterms:modified xsi:type="dcterms:W3CDTF">2016-03-14T06:17:35Z</dcterms:modified>
</cp:coreProperties>
</file>