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377" r:id="rId3"/>
    <p:sldId id="382" r:id="rId4"/>
    <p:sldId id="383" r:id="rId5"/>
    <p:sldId id="360" r:id="rId6"/>
    <p:sldId id="384" r:id="rId7"/>
    <p:sldId id="379" r:id="rId8"/>
    <p:sldId id="385" r:id="rId9"/>
    <p:sldId id="386" r:id="rId10"/>
    <p:sldId id="387" r:id="rId11"/>
    <p:sldId id="388" r:id="rId12"/>
    <p:sldId id="380" r:id="rId13"/>
    <p:sldId id="381" r:id="rId14"/>
    <p:sldId id="389" r:id="rId15"/>
    <p:sldId id="391" r:id="rId16"/>
    <p:sldId id="390" r:id="rId17"/>
    <p:sldId id="365" r:id="rId18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50021"/>
    <a:srgbClr val="00CC00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89136" autoAdjust="0"/>
  </p:normalViewPr>
  <p:slideViewPr>
    <p:cSldViewPr>
      <p:cViewPr varScale="1">
        <p:scale>
          <a:sx n="92" d="100"/>
          <a:sy n="92" d="100"/>
        </p:scale>
        <p:origin x="8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75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9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16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0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5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45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8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50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5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8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05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49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8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Ch.1 Probability (</a:t>
            </a:r>
            <a:r>
              <a:rPr lang="ko-KR" altLang="en-US" sz="3600" dirty="0" smtClean="0">
                <a:ea typeface="굴림" pitchFamily="50" charset="-127"/>
              </a:rPr>
              <a:t>확률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September 11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, 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Activity 6 (1/2)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Assume a game of the roll of a die twice. 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A is an event that the 1</a:t>
            </a:r>
            <a:r>
              <a:rPr lang="en-US" altLang="ko-KR" baseline="30000" dirty="0" smtClean="0">
                <a:ea typeface="굴림" pitchFamily="50" charset="-127"/>
              </a:rPr>
              <a:t>st</a:t>
            </a:r>
            <a:r>
              <a:rPr lang="en-US" altLang="ko-KR" dirty="0" smtClean="0">
                <a:ea typeface="굴림" pitchFamily="50" charset="-127"/>
              </a:rPr>
              <a:t> number is five. 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B is an event that the 2</a:t>
            </a:r>
            <a:r>
              <a:rPr lang="en-US" altLang="ko-KR" baseline="30000" dirty="0" smtClean="0">
                <a:ea typeface="굴림" pitchFamily="50" charset="-127"/>
              </a:rPr>
              <a:t>nd</a:t>
            </a:r>
            <a:r>
              <a:rPr lang="en-US" altLang="ko-KR" dirty="0" smtClean="0">
                <a:ea typeface="굴림" pitchFamily="50" charset="-127"/>
              </a:rPr>
              <a:t> one is even(</a:t>
            </a:r>
            <a:r>
              <a:rPr lang="ko-KR" altLang="en-US" dirty="0" smtClean="0">
                <a:ea typeface="굴림" pitchFamily="50" charset="-127"/>
              </a:rPr>
              <a:t>짝수</a:t>
            </a:r>
            <a:r>
              <a:rPr lang="en-US" altLang="ko-KR" dirty="0" smtClean="0">
                <a:ea typeface="굴림" pitchFamily="50" charset="-127"/>
              </a:rPr>
              <a:t>).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Calculate the event A.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Assuming that the event A has occurred, calculate the event B.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Then compute the probability of the event B conditional on the event A.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951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 6 (2/2)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Calculate the event B under no condition.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Compute a relative ratio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, which is the probability of the event B conditional on the event A.  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621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The probability that event B occurs conditional on event A having occurred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𝐵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) =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r>
                      <a:rPr lang="en-US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r>
                      <a:rPr lang="en-US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chemeClr val="tx2"/>
                  </a:solidFill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Oval 78"/>
          <p:cNvSpPr>
            <a:spLocks noChangeArrowheads="1"/>
          </p:cNvSpPr>
          <p:nvPr/>
        </p:nvSpPr>
        <p:spPr bwMode="auto">
          <a:xfrm>
            <a:off x="3154569" y="3673599"/>
            <a:ext cx="1711325" cy="16764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Freeform 84"/>
          <p:cNvSpPr>
            <a:spLocks/>
          </p:cNvSpPr>
          <p:nvPr/>
        </p:nvSpPr>
        <p:spPr bwMode="auto">
          <a:xfrm>
            <a:off x="4499182" y="3988673"/>
            <a:ext cx="376237" cy="10302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13"/>
          <p:cNvSpPr>
            <a:spLocks noChangeArrowheads="1"/>
          </p:cNvSpPr>
          <p:nvPr/>
        </p:nvSpPr>
        <p:spPr bwMode="auto">
          <a:xfrm>
            <a:off x="4326181" y="4274267"/>
            <a:ext cx="84615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>
                <a:latin typeface="+mn-lt"/>
              </a:rPr>
              <a:t>A</a:t>
            </a:r>
            <a:r>
              <a:rPr kumimoji="0" lang="en-US" altLang="ko-KR" sz="2400" b="0" dirty="0">
                <a:latin typeface="+mn-lt"/>
              </a:rPr>
              <a:t>∩</a:t>
            </a:r>
            <a:r>
              <a:rPr kumimoji="0" lang="en-US" altLang="ko-KR" sz="2400" b="0" i="1" dirty="0">
                <a:latin typeface="+mn-lt"/>
              </a:rPr>
              <a:t>B</a:t>
            </a:r>
          </a:p>
        </p:txBody>
      </p:sp>
      <p:sp>
        <p:nvSpPr>
          <p:cNvPr id="13" name="Rectangle 102"/>
          <p:cNvSpPr>
            <a:spLocks noChangeArrowheads="1"/>
          </p:cNvSpPr>
          <p:nvPr/>
        </p:nvSpPr>
        <p:spPr bwMode="auto">
          <a:xfrm>
            <a:off x="3730633" y="4272869"/>
            <a:ext cx="5032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latin typeface="+mn-lt"/>
              </a:rPr>
              <a:t> </a:t>
            </a:r>
            <a:r>
              <a:rPr kumimoji="0" lang="en-US" altLang="ko-KR" sz="2400" b="0" i="1" dirty="0">
                <a:latin typeface="+mn-lt"/>
              </a:rPr>
              <a:t>A</a:t>
            </a:r>
          </a:p>
        </p:txBody>
      </p:sp>
      <p:sp>
        <p:nvSpPr>
          <p:cNvPr id="15" name="Oval 81"/>
          <p:cNvSpPr>
            <a:spLocks noChangeArrowheads="1"/>
          </p:cNvSpPr>
          <p:nvPr/>
        </p:nvSpPr>
        <p:spPr bwMode="auto">
          <a:xfrm>
            <a:off x="4499992" y="3645024"/>
            <a:ext cx="1690688" cy="1674813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5230592" y="4258694"/>
            <a:ext cx="5032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latin typeface="+mn-lt"/>
              </a:rPr>
              <a:t> </a:t>
            </a:r>
            <a:r>
              <a:rPr kumimoji="0" lang="en-US" altLang="ko-KR" sz="2400" b="0" i="1" dirty="0" smtClean="0">
                <a:latin typeface="+mn-lt"/>
              </a:rPr>
              <a:t>B</a:t>
            </a:r>
            <a:endParaRPr kumimoji="0" lang="en-US" altLang="ko-KR" sz="2400" b="0" i="1" dirty="0">
              <a:latin typeface="+mn-lt"/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2771800" y="3429000"/>
            <a:ext cx="3732212" cy="204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06"/>
          <p:cNvSpPr>
            <a:spLocks noChangeArrowheads="1"/>
          </p:cNvSpPr>
          <p:nvPr/>
        </p:nvSpPr>
        <p:spPr bwMode="auto">
          <a:xfrm>
            <a:off x="2787577" y="3451205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latin typeface="Book Antiqua" pitchFamily="18" charset="0"/>
              </a:rPr>
              <a:t>S</a:t>
            </a:r>
            <a:endParaRPr kumimoji="0" lang="en-US" altLang="ko-KR" sz="2400" b="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175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Event A and </a:t>
                </a:r>
                <a:r>
                  <a:rPr lang="en-US" altLang="ko-KR" smtClean="0">
                    <a:ea typeface="굴림" pitchFamily="50" charset="-127"/>
                  </a:rPr>
                  <a:t>B are </a:t>
                </a:r>
                <a:r>
                  <a:rPr lang="en-US" altLang="ko-KR" dirty="0" smtClean="0">
                    <a:ea typeface="굴림" pitchFamily="50" charset="-127"/>
                  </a:rPr>
                  <a:t>independent events if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𝐵</m:t>
                        </m:r>
                      </m: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  <a:ea typeface="굴림" pitchFamily="50" charset="-127"/>
                  </a:rPr>
                  <a:t> 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  <a:ea typeface="굴림" pitchFamily="50" charset="-127"/>
                  </a:rPr>
                  <a:t>   ( equivalently,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  <a:ea typeface="굴림" pitchFamily="50" charset="-127"/>
                  </a:rPr>
                  <a:t> )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822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A radar system watching a sector of the sky if any airplane is flying up there.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cxnSp>
        <p:nvCxnSpPr>
          <p:cNvPr id="4" name="직선 연결선 3"/>
          <p:cNvCxnSpPr/>
          <p:nvPr/>
        </p:nvCxnSpPr>
        <p:spPr bwMode="auto">
          <a:xfrm flipV="1">
            <a:off x="3193503" y="3217647"/>
            <a:ext cx="864096" cy="86409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8"/>
          <p:cNvCxnSpPr/>
          <p:nvPr/>
        </p:nvCxnSpPr>
        <p:spPr bwMode="auto">
          <a:xfrm>
            <a:off x="3193908" y="4081743"/>
            <a:ext cx="863691" cy="936104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 flipV="1">
            <a:off x="4067944" y="2936917"/>
            <a:ext cx="864096" cy="28073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4068349" y="3217647"/>
            <a:ext cx="863691" cy="295334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 flipV="1">
            <a:off x="4067944" y="4737117"/>
            <a:ext cx="864096" cy="28073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068349" y="5017847"/>
            <a:ext cx="863691" cy="295334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54571" y="3365314"/>
                <a:ext cx="1470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71" y="3365314"/>
                <a:ext cx="14709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4571" y="4441904"/>
                <a:ext cx="1586012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71" y="4441904"/>
                <a:ext cx="1586012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42385" y="2707950"/>
                <a:ext cx="1639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sz="1800" dirty="0" smtClean="0"/>
                  <a:t>9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85" y="2707950"/>
                <a:ext cx="1639103" cy="369332"/>
              </a:xfrm>
              <a:prstGeom prst="rect">
                <a:avLst/>
              </a:prstGeom>
              <a:blipFill>
                <a:blip r:embed="rId5"/>
                <a:stretch>
                  <a:fillRect t="-8197" r="-185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47051" y="3292666"/>
                <a:ext cx="182274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51" y="3292666"/>
                <a:ext cx="1822743" cy="370230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27374" y="4572476"/>
                <a:ext cx="16258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sz="1800" dirty="0" smtClean="0"/>
                  <a:t>1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74" y="4572476"/>
                <a:ext cx="1625894" cy="370230"/>
              </a:xfrm>
              <a:prstGeom prst="rect">
                <a:avLst/>
              </a:prstGeom>
              <a:blipFill>
                <a:blip r:embed="rId7"/>
                <a:stretch>
                  <a:fillRect t="-8197" r="-22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32040" y="5157192"/>
                <a:ext cx="174541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sz="1800" dirty="0" smtClean="0"/>
                  <a:t>9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57192"/>
                <a:ext cx="1745414" cy="370230"/>
              </a:xfrm>
              <a:prstGeom prst="rect">
                <a:avLst/>
              </a:prstGeom>
              <a:blipFill>
                <a:blip r:embed="rId8"/>
                <a:stretch>
                  <a:fillRect t="-9836" r="-244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42988" y="5522444"/>
            <a:ext cx="493596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Event A: a plane is flying out there.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Event B: the radar system </a:t>
            </a:r>
            <a:r>
              <a:rPr lang="en-US" altLang="ko-KR" sz="1400" dirty="0" smtClean="0"/>
              <a:t>sounds a warning alarm.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7358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solidFill>
                      <a:schemeClr val="bg1"/>
                    </a:solidFill>
                    <a:ea typeface="굴림" pitchFamily="50" charset="-127"/>
                  </a:rPr>
                  <a:t>Calculate the following probabilities over the radar system: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endParaRPr lang="en-US" altLang="ko-KR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 eaLnBrk="1" hangingPunct="1"/>
                <a:endParaRPr lang="en-US" altLang="ko-KR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</m:oMath>
                </a14:m>
                <a:endParaRPr lang="en-US" altLang="ko-KR" b="0" dirty="0" smtClean="0">
                  <a:solidFill>
                    <a:schemeClr val="bg1"/>
                  </a:solidFill>
                  <a:ea typeface="굴림" pitchFamily="50" charset="-127"/>
                </a:endParaRPr>
              </a:p>
              <a:p>
                <a:pPr lvl="1" eaLnBrk="1" hangingPunct="1"/>
                <a:endParaRPr lang="en-US" altLang="ko-KR" b="0" dirty="0" smtClean="0">
                  <a:solidFill>
                    <a:schemeClr val="bg1"/>
                  </a:solidFill>
                  <a:ea typeface="굴림" pitchFamily="50" charset="-127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</m:oMath>
                </a14:m>
                <a:endParaRPr lang="en-US" altLang="ko-KR" b="0" dirty="0" smtClean="0">
                  <a:solidFill>
                    <a:schemeClr val="bg1"/>
                  </a:solidFill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2148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19150"/>
            <a:ext cx="6047184" cy="533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1.3 Conditional Probability (</a:t>
            </a:r>
            <a:r>
              <a:rPr lang="ko-KR" altLang="en-US" dirty="0" smtClean="0">
                <a:ea typeface="굴림" pitchFamily="50" charset="-127"/>
              </a:rPr>
              <a:t>조건부 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Three useful techniques </a:t>
            </a:r>
            <a:r>
              <a:rPr lang="en-US" altLang="ko-KR" dirty="0" smtClean="0">
                <a:ea typeface="굴림" pitchFamily="50" charset="-127"/>
              </a:rPr>
              <a:t>based on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conditional 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probability to calculate probabilities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Multiplication law  (</a:t>
            </a:r>
            <a:r>
              <a:rPr lang="ko-KR" altLang="en-US" dirty="0" smtClean="0">
                <a:ea typeface="굴림" pitchFamily="50" charset="-127"/>
              </a:rPr>
              <a:t>곱의 법칙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교재 </a:t>
            </a:r>
            <a:r>
              <a:rPr lang="en-US" altLang="ko-KR" dirty="0" smtClean="0">
                <a:ea typeface="굴림" pitchFamily="50" charset="-127"/>
              </a:rPr>
              <a:t>P.26)</a:t>
            </a:r>
          </a:p>
          <a:p>
            <a:pPr lvl="1" eaLnBrk="1" hangingPunct="1"/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Total probability formula (</a:t>
            </a: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전확률</a:t>
            </a: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 공식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교재 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P.31)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Bayes’ theorem (</a:t>
            </a:r>
            <a:r>
              <a:rPr lang="ko-KR" altLang="en-US" dirty="0" err="1" smtClean="0">
                <a:ea typeface="굴림" pitchFamily="50" charset="-127"/>
              </a:rPr>
              <a:t>베이즈</a:t>
            </a:r>
            <a:r>
              <a:rPr lang="ko-KR" altLang="en-US" dirty="0" smtClean="0">
                <a:ea typeface="굴림" pitchFamily="50" charset="-127"/>
              </a:rPr>
              <a:t> 정리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교재 </a:t>
            </a:r>
            <a:r>
              <a:rPr lang="en-US" altLang="ko-KR" dirty="0" smtClean="0">
                <a:ea typeface="굴림" pitchFamily="50" charset="-127"/>
              </a:rPr>
              <a:t>P.32)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319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Basics of Probability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Sample space and events in probability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Axiomatic probability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Conditional probability and the notion of independence of two events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Probability</a:t>
            </a:r>
          </a:p>
          <a:p>
            <a:pPr marL="457200" lvl="1" indent="0" eaLnBrk="1" hangingPunct="1"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Sample space and events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Two definitions of probability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Conditional probability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1.1 Events (</a:t>
            </a:r>
            <a:r>
              <a:rPr lang="ko-KR" altLang="en-US" dirty="0">
                <a:ea typeface="굴림" pitchFamily="50" charset="-127"/>
              </a:rPr>
              <a:t>사건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Activity1: Write down all outcomes from the toss of a coin three times.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3091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1.1 Events (</a:t>
            </a:r>
            <a:r>
              <a:rPr lang="ko-KR" altLang="en-US" dirty="0">
                <a:ea typeface="굴림" pitchFamily="50" charset="-127"/>
              </a:rPr>
              <a:t>사건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6984776" cy="3886200"/>
          </a:xfrm>
        </p:spPr>
        <p:txBody>
          <a:bodyPr/>
          <a:lstStyle/>
          <a:p>
            <a:r>
              <a:rPr lang="en-US" altLang="ko-KR" dirty="0" smtClean="0"/>
              <a:t>Activity2: In the toss of a coin three times, </a:t>
            </a:r>
          </a:p>
          <a:p>
            <a:pPr lvl="1"/>
            <a:r>
              <a:rPr lang="en-US" altLang="ko-KR" dirty="0" smtClean="0"/>
              <a:t>enumerate all outcomes where a head comes up at least two times and also </a:t>
            </a:r>
          </a:p>
          <a:p>
            <a:pPr lvl="1"/>
            <a:r>
              <a:rPr lang="en-US" altLang="ko-KR" dirty="0" smtClean="0"/>
              <a:t>enumerate all outcomes in which a tail appears at least once.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7759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1.1 Events (</a:t>
            </a:r>
            <a:r>
              <a:rPr lang="ko-KR" altLang="en-US" dirty="0" smtClean="0">
                <a:ea typeface="굴림" pitchFamily="50" charset="-127"/>
              </a:rPr>
              <a:t>사건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Preliminaries to define probability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The sample space(</a:t>
            </a:r>
            <a:r>
              <a:rPr lang="ko-KR" altLang="en-US" dirty="0" err="1" smtClean="0">
                <a:ea typeface="굴림" pitchFamily="50" charset="-127"/>
              </a:rPr>
              <a:t>표본공간</a:t>
            </a:r>
            <a:r>
              <a:rPr lang="en-US" altLang="ko-KR" dirty="0" smtClean="0">
                <a:ea typeface="굴림" pitchFamily="50" charset="-127"/>
              </a:rPr>
              <a:t>): S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A set of all outcomes in a statistical experiment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Events(</a:t>
            </a:r>
            <a:r>
              <a:rPr lang="ko-KR" altLang="en-US" dirty="0" smtClean="0">
                <a:ea typeface="굴림" pitchFamily="50" charset="-127"/>
              </a:rPr>
              <a:t>사건</a:t>
            </a:r>
            <a:r>
              <a:rPr lang="en-US" altLang="ko-KR" dirty="0" smtClean="0">
                <a:ea typeface="굴림" pitchFamily="50" charset="-127"/>
              </a:rPr>
              <a:t>): A, B, C, …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A subset of the sample space</a:t>
            </a:r>
          </a:p>
          <a:p>
            <a:pPr marL="0" indent="0" eaLnBrk="1" hangingPunct="1">
              <a:buNone/>
            </a:pPr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Ref. A-1 Set(</a:t>
            </a:r>
            <a:r>
              <a:rPr lang="ko-KR" altLang="en-US" dirty="0" smtClean="0">
                <a:ea typeface="굴림" pitchFamily="50" charset="-127"/>
              </a:rPr>
              <a:t>집합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475656" y="4941168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cf. A-1 =&gt; Appendix (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) A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58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1.1 Events (</a:t>
            </a:r>
            <a:r>
              <a:rPr lang="ko-KR" altLang="en-US" dirty="0">
                <a:ea typeface="굴림" pitchFamily="50" charset="-127"/>
              </a:rPr>
              <a:t>사건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6984776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Activity3: Suppose a game of the toss of a coin three times. </a:t>
                </a:r>
              </a:p>
              <a:p>
                <a:pPr lvl="1"/>
                <a:r>
                  <a:rPr lang="en-US" altLang="ko-KR" dirty="0" smtClean="0"/>
                  <a:t>Let us define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굴림" pitchFamily="50" charset="-127"/>
                      </a:rPr>
                      <m:t>𝑖</m:t>
                    </m:r>
                  </m:oMath>
                </a14:m>
                <a:r>
                  <a:rPr lang="en-US" altLang="ko-KR" dirty="0" smtClean="0"/>
                  <a:t> for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=0,1,2,3 as an event where head comes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times.</a:t>
                </a:r>
              </a:p>
              <a:p>
                <a:pPr lvl="1"/>
                <a:r>
                  <a:rPr lang="en-US" altLang="ko-KR" dirty="0" smtClean="0"/>
                  <a:t>1) Write all the events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굴림" pitchFamily="50" charset="-127"/>
                      </a:rPr>
                      <m:t>𝑖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굴림" pitchFamily="50" charset="-127"/>
                      </a:rPr>
                      <m:t> </m:t>
                    </m:r>
                  </m:oMath>
                </a14:m>
                <a:r>
                  <a:rPr lang="en-US" altLang="ko-KR" dirty="0" smtClean="0"/>
                  <a:t>s.  </a:t>
                </a:r>
              </a:p>
              <a:p>
                <a:pPr lvl="1"/>
                <a:r>
                  <a:rPr lang="en-US" altLang="ko-KR" dirty="0" smtClean="0"/>
                  <a:t>2) Explain the events are all mutually exclusive.</a:t>
                </a:r>
              </a:p>
              <a:p>
                <a:pPr lvl="1"/>
                <a:r>
                  <a:rPr lang="en-US" altLang="ko-KR" dirty="0" smtClean="0"/>
                  <a:t>3) Show they form a partition of the sample space of the game.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6984776" cy="3886200"/>
              </a:xfrm>
              <a:blipFill>
                <a:blip r:embed="rId2"/>
                <a:stretch>
                  <a:fillRect l="-1309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120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1.2 Probability (</a:t>
            </a:r>
            <a:r>
              <a:rPr lang="ko-KR" altLang="en-US" dirty="0" smtClean="0">
                <a:ea typeface="굴림" pitchFamily="50" charset="-127"/>
              </a:rPr>
              <a:t>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What is probability?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Classical probability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Axiomatic probability (</a:t>
                </a:r>
                <a:r>
                  <a:rPr lang="ko-KR" altLang="en-US" dirty="0" smtClean="0">
                    <a:ea typeface="굴림" pitchFamily="50" charset="-127"/>
                  </a:rPr>
                  <a:t>공리적 확률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=…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, satisfying three axioms:</a:t>
                </a:r>
              </a:p>
              <a:p>
                <a:pPr marL="1257300" lvl="2" indent="-457200" eaLnBrk="1" hangingPunct="1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1</a:t>
                </a:r>
              </a:p>
              <a:p>
                <a:pPr marL="1257300" lvl="2" indent="-457200" eaLnBrk="1" hangingPunct="1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=1</m:t>
                    </m:r>
                  </m:oMath>
                </a14:m>
                <a:endParaRPr lang="en-US" altLang="ko-KR" b="0" dirty="0" smtClean="0">
                  <a:ea typeface="굴림" pitchFamily="50" charset="-127"/>
                </a:endParaRPr>
              </a:p>
              <a:p>
                <a:pPr marL="1257300" lvl="2" indent="-457200" eaLnBrk="1" hangingPunct="1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∪…∪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𝐴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7225" y="5517232"/>
                <a:ext cx="502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r>
                  <a:rPr lang="en-US" altLang="ko-KR" dirty="0" smtClean="0"/>
                  <a:t>f.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s are mutually exclusive(</a:t>
                </a:r>
                <a:r>
                  <a:rPr lang="ko-KR" altLang="en-US" dirty="0" err="1" smtClean="0"/>
                  <a:t>쌍마다</a:t>
                </a:r>
                <a:r>
                  <a:rPr lang="ko-KR" altLang="en-US" dirty="0" smtClean="0"/>
                  <a:t> 배반</a:t>
                </a:r>
                <a:r>
                  <a:rPr lang="en-US" altLang="ko-KR" dirty="0" smtClean="0"/>
                  <a:t>) events with another.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25" y="5517232"/>
                <a:ext cx="5025799" cy="276999"/>
              </a:xfrm>
              <a:prstGeom prst="rect">
                <a:avLst/>
              </a:prstGeom>
              <a:blipFill>
                <a:blip r:embed="rId4"/>
                <a:stretch>
                  <a:fillRect l="-12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0557" y="2996952"/>
            <a:ext cx="4176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f. n(Set) denotes the number of elements in the set.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68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1.2 Probability (</a:t>
            </a:r>
            <a:r>
              <a:rPr lang="ko-KR" altLang="en-US" dirty="0" smtClean="0">
                <a:ea typeface="굴림" pitchFamily="50" charset="-127"/>
              </a:rPr>
              <a:t>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Activity4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According to the classical probability, calculate the probabilities of the events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𝐴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ea typeface="굴림" pitchFamily="50" charset="-127"/>
                      </a:rPr>
                      <m:t>𝑖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in Activity 3.  </a:t>
                </a:r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228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1.2 Probability (</a:t>
            </a:r>
            <a:r>
              <a:rPr lang="ko-KR" altLang="en-US" dirty="0" smtClean="0">
                <a:ea typeface="굴림" pitchFamily="50" charset="-127"/>
              </a:rPr>
              <a:t>확률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Activity5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Read </a:t>
            </a:r>
            <a:r>
              <a:rPr lang="ko-KR" altLang="en-US" dirty="0" smtClean="0">
                <a:ea typeface="굴림" pitchFamily="50" charset="-127"/>
              </a:rPr>
              <a:t>예제</a:t>
            </a:r>
            <a:r>
              <a:rPr lang="en-US" altLang="ko-KR" dirty="0" smtClean="0">
                <a:ea typeface="굴림" pitchFamily="50" charset="-127"/>
              </a:rPr>
              <a:t>5 and its solution. Explain the difference between the two definitions of probability, or explain why the axiomatic probability is introduced besides the classical probability.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345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9781</TotalTime>
  <Words>682</Words>
  <Application>Microsoft Office PowerPoint</Application>
  <PresentationFormat>화면 슬라이드 쇼(4:3)</PresentationFormat>
  <Paragraphs>136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맑은 고딕</vt:lpstr>
      <vt:lpstr>Arial</vt:lpstr>
      <vt:lpstr>Book Antiqua</vt:lpstr>
      <vt:lpstr>Cambria Math</vt:lpstr>
      <vt:lpstr>Century Gothic</vt:lpstr>
      <vt:lpstr>Times New Roman</vt:lpstr>
      <vt:lpstr>Wingdings</vt:lpstr>
      <vt:lpstr>브레인스토밍 프레젠테이션</vt:lpstr>
      <vt:lpstr>Ch.1 Probability (확률)</vt:lpstr>
      <vt:lpstr>This Lecture</vt:lpstr>
      <vt:lpstr>1.1 Events (사건)</vt:lpstr>
      <vt:lpstr>1.1 Events (사건)</vt:lpstr>
      <vt:lpstr>1.1 Events (사건)</vt:lpstr>
      <vt:lpstr>1.1 Events (사건)</vt:lpstr>
      <vt:lpstr>1.2 Probability (확률)</vt:lpstr>
      <vt:lpstr>1.2 Probability (확률)</vt:lpstr>
      <vt:lpstr>1.2 Probability (확률)</vt:lpstr>
      <vt:lpstr>1.3 Conditional Probability (조건부 확률)</vt:lpstr>
      <vt:lpstr>1.3 Conditional Probability (조건부 확률)</vt:lpstr>
      <vt:lpstr>1.3 Conditional Probability (조건부 확률)</vt:lpstr>
      <vt:lpstr>1.3 Conditional Probability (조건부 확률)</vt:lpstr>
      <vt:lpstr>1.3 Conditional Probability (조건부 확률)</vt:lpstr>
      <vt:lpstr>1.3 Conditional Probability (조건부 확률)</vt:lpstr>
      <vt:lpstr>1.3 Conditional Probability (조건부 확률)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2829</cp:revision>
  <dcterms:created xsi:type="dcterms:W3CDTF">2005-11-19T13:03:13Z</dcterms:created>
  <dcterms:modified xsi:type="dcterms:W3CDTF">2016-09-13T07:22:21Z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