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9" r:id="rId2"/>
    <p:sldId id="377" r:id="rId3"/>
    <p:sldId id="384" r:id="rId4"/>
    <p:sldId id="382" r:id="rId5"/>
    <p:sldId id="385" r:id="rId6"/>
    <p:sldId id="389" r:id="rId7"/>
    <p:sldId id="386" r:id="rId8"/>
    <p:sldId id="390" r:id="rId9"/>
    <p:sldId id="391" r:id="rId10"/>
    <p:sldId id="393" r:id="rId11"/>
    <p:sldId id="394" r:id="rId12"/>
    <p:sldId id="387" r:id="rId13"/>
    <p:sldId id="392" r:id="rId14"/>
    <p:sldId id="388" r:id="rId15"/>
    <p:sldId id="396" r:id="rId16"/>
    <p:sldId id="399" r:id="rId17"/>
    <p:sldId id="400" r:id="rId18"/>
    <p:sldId id="403" r:id="rId19"/>
    <p:sldId id="404" r:id="rId20"/>
    <p:sldId id="395" r:id="rId21"/>
    <p:sldId id="405" r:id="rId22"/>
    <p:sldId id="401" r:id="rId23"/>
    <p:sldId id="402" r:id="rId24"/>
    <p:sldId id="397" r:id="rId25"/>
    <p:sldId id="398" r:id="rId26"/>
    <p:sldId id="365" r:id="rId27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50021"/>
    <a:srgbClr val="00CC00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80" d="100"/>
          <a:sy n="80" d="100"/>
        </p:scale>
        <p:origin x="96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26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275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673375-B028-4EEE-9E2E-D8E8A39B7DA9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72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26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 smtClean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Ch.2 Random Variable (</a:t>
            </a:r>
            <a:r>
              <a:rPr lang="ko-KR" altLang="en-US" sz="3600" dirty="0" smtClean="0">
                <a:ea typeface="굴림" pitchFamily="50" charset="-127"/>
              </a:rPr>
              <a:t>확률변수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Choi, </a:t>
            </a:r>
            <a:r>
              <a:rPr lang="en-US" altLang="ko-KR" sz="2000" dirty="0" err="1" smtClean="0">
                <a:ea typeface="굴림" pitchFamily="50" charset="-127"/>
              </a:rPr>
              <a:t>Kwanghoon</a:t>
            </a: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 smtClean="0">
                <a:ea typeface="굴림" pitchFamily="50" charset="-127"/>
              </a:rPr>
              <a:t>Chonnam</a:t>
            </a:r>
            <a:r>
              <a:rPr lang="en-US" altLang="ko-KR" sz="2000" dirty="0" smtClean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Updated: </a:t>
            </a:r>
            <a:r>
              <a:rPr lang="en-US" altLang="ko-KR" sz="1800" smtClean="0"/>
              <a:t>September 27, </a:t>
            </a:r>
            <a:r>
              <a:rPr lang="en-US" altLang="ko-KR" sz="1800" dirty="0" smtClean="0"/>
              <a:t>2016</a:t>
            </a:r>
            <a:endParaRPr lang="ko-KR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Continuous Random Variable (</a:t>
            </a:r>
            <a:r>
              <a:rPr lang="ko-KR" altLang="en-US" dirty="0"/>
              <a:t>연속확률변수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Probability density function</a:t>
                </a:r>
                <a:r>
                  <a:rPr lang="en-US" altLang="ko-KR" dirty="0"/>
                  <a:t> (</a:t>
                </a:r>
                <a:r>
                  <a:rPr lang="en-US" altLang="ko-KR" dirty="0" err="1" smtClean="0"/>
                  <a:t>p.d.f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확률밀도함수</a:t>
                </a:r>
                <a:r>
                  <a:rPr lang="en-US" altLang="ko-KR" dirty="0" smtClean="0"/>
                  <a:t>) f(x) of random variable X whenever it satisfies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b="0" dirty="0" smtClean="0"/>
                  <a:t>     </a:t>
                </a:r>
                <a:r>
                  <a:rPr lang="en-US" altLang="ko-KR" dirty="0" smtClean="0"/>
                  <a:t>and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US" altLang="ko-KR" b="0" dirty="0" smtClean="0"/>
                  <a:t> for all x.</a:t>
                </a:r>
              </a:p>
              <a:p>
                <a:pPr lvl="1"/>
                <a:endParaRPr lang="en-US" altLang="ko-KR" b="0" dirty="0" smtClean="0"/>
              </a:p>
              <a:p>
                <a:r>
                  <a:rPr lang="en-US" altLang="ko-KR" dirty="0" smtClean="0"/>
                  <a:t>The probability that X is between a and b is the corresponding area for the </a:t>
                </a:r>
                <a:r>
                  <a:rPr lang="en-US" altLang="ko-KR" dirty="0" err="1" smtClean="0"/>
                  <a:t>p.d.f</a:t>
                </a:r>
                <a:r>
                  <a:rPr lang="en-US" altLang="ko-KR" dirty="0" smtClean="0"/>
                  <a:t>. </a:t>
                </a:r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3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765607" y="1488073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(*) Distribution(</a:t>
            </a:r>
            <a:r>
              <a:rPr lang="ko-KR" altLang="en-US" sz="1600" dirty="0" smtClean="0"/>
              <a:t>분포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6122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Continuous Random Variable (</a:t>
            </a:r>
            <a:r>
              <a:rPr lang="ko-KR" altLang="en-US" dirty="0"/>
              <a:t>연속확률변수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(Cumulative) Distribution function of random variable X(</a:t>
                </a:r>
                <a:r>
                  <a:rPr lang="ko-KR" altLang="en-US" dirty="0" smtClean="0"/>
                  <a:t>확률변수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분포함수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3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765607" y="1488073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(*) Distribution(</a:t>
            </a:r>
            <a:r>
              <a:rPr lang="ko-KR" altLang="en-US" sz="1600" dirty="0" smtClean="0"/>
              <a:t>분포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41659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Continuous Random Variable (</a:t>
            </a:r>
            <a:r>
              <a:rPr lang="ko-KR" altLang="en-US" dirty="0" smtClean="0"/>
              <a:t>연속확률변수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752600"/>
            <a:ext cx="6800800" cy="3886200"/>
          </a:xfrm>
        </p:spPr>
        <p:txBody>
          <a:bodyPr/>
          <a:lstStyle/>
          <a:p>
            <a:r>
              <a:rPr lang="en-US" altLang="ko-KR" dirty="0" smtClean="0"/>
              <a:t>Activity1: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What is k for f(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) to be a </a:t>
            </a:r>
            <a:r>
              <a:rPr lang="en-US" altLang="ko-KR" dirty="0" err="1" smtClean="0"/>
              <a:t>p.d.f</a:t>
            </a:r>
            <a:r>
              <a:rPr lang="en-US" altLang="ko-KR" dirty="0" smtClean="0"/>
              <a:t>.?</a:t>
            </a:r>
          </a:p>
          <a:p>
            <a:pPr lvl="1"/>
            <a:r>
              <a:rPr lang="en-US" altLang="ko-KR" dirty="0" smtClean="0"/>
              <a:t>Calculate P(1&lt;X&lt;=2).</a:t>
            </a:r>
          </a:p>
          <a:p>
            <a:pPr lvl="1"/>
            <a:r>
              <a:rPr lang="en-US" altLang="ko-KR" dirty="0" smtClean="0"/>
              <a:t>Calculate P(X&gt;=1.5).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27257"/>
            <a:ext cx="3348618" cy="2068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3768" y="4459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06464" y="343109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5520" y="5317202"/>
            <a:ext cx="20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x</a:t>
            </a:r>
            <a:endParaRPr lang="ko-KR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57412" y="53172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36882" y="4195809"/>
                <a:ext cx="23023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882" y="4195809"/>
                <a:ext cx="2302362" cy="246221"/>
              </a:xfrm>
              <a:prstGeom prst="rect">
                <a:avLst/>
              </a:prstGeom>
              <a:blipFill>
                <a:blip r:embed="rId3"/>
                <a:stretch>
                  <a:fillRect l="-2653" r="-1326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7879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Continuous Random Variable (</a:t>
            </a:r>
            <a:r>
              <a:rPr lang="ko-KR" altLang="en-US" dirty="0" smtClean="0"/>
              <a:t>연속확률변수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752600"/>
            <a:ext cx="6800800" cy="3886200"/>
          </a:xfrm>
        </p:spPr>
        <p:txBody>
          <a:bodyPr/>
          <a:lstStyle/>
          <a:p>
            <a:r>
              <a:rPr lang="en-US" altLang="ko-KR" dirty="0" smtClean="0"/>
              <a:t>Activity2: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Calculate a distribution function F(x) for  </a:t>
            </a:r>
            <a:r>
              <a:rPr lang="en-US" altLang="ko-KR" dirty="0" err="1" smtClean="0"/>
              <a:t>p.d.f</a:t>
            </a:r>
            <a:r>
              <a:rPr lang="en-US" altLang="ko-KR" dirty="0" smtClean="0"/>
              <a:t>. f(</a:t>
            </a:r>
            <a:r>
              <a:rPr lang="en-US" altLang="ko-KR" i="1" dirty="0" smtClean="0"/>
              <a:t>x</a:t>
            </a:r>
            <a:r>
              <a:rPr lang="en-US" altLang="ko-KR" dirty="0" smtClean="0"/>
              <a:t>) in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1.</a:t>
            </a:r>
          </a:p>
          <a:p>
            <a:pPr lvl="1"/>
            <a:r>
              <a:rPr lang="en-US" altLang="ko-KR" dirty="0" smtClean="0"/>
              <a:t>Calculate P(1&lt;X&lt;=2) and P(X&gt;=1.5) again.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991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752600"/>
            <a:ext cx="7128792" cy="3886200"/>
          </a:xfrm>
        </p:spPr>
        <p:txBody>
          <a:bodyPr/>
          <a:lstStyle/>
          <a:p>
            <a:r>
              <a:rPr lang="en-US" altLang="ko-KR" dirty="0" smtClean="0"/>
              <a:t>Complete information of probabilities</a:t>
            </a:r>
          </a:p>
          <a:p>
            <a:pPr lvl="1"/>
            <a:r>
              <a:rPr lang="en-US" altLang="ko-KR" dirty="0" smtClean="0"/>
              <a:t>E.g., Probability mass/density functions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Summary </a:t>
            </a:r>
            <a:r>
              <a:rPr lang="en-US" altLang="ko-KR" dirty="0"/>
              <a:t>measures of </a:t>
            </a:r>
            <a:r>
              <a:rPr lang="en-US" altLang="ko-KR" dirty="0" smtClean="0"/>
              <a:t>probabilistic properties</a:t>
            </a:r>
            <a:endParaRPr lang="en-US" altLang="ko-KR" dirty="0"/>
          </a:p>
          <a:p>
            <a:pPr lvl="1"/>
            <a:r>
              <a:rPr lang="en-US" altLang="ko-KR" dirty="0" smtClean="0"/>
              <a:t>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Variance(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), Standard deviation(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Median(</a:t>
            </a:r>
            <a:r>
              <a:rPr lang="ko-KR" altLang="en-US" dirty="0" smtClean="0"/>
              <a:t>중앙값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Mode(</a:t>
            </a:r>
            <a:r>
              <a:rPr lang="ko-KR" altLang="en-US" dirty="0" err="1" smtClean="0"/>
              <a:t>최빈값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빈번한 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Quatiles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사분위수</a:t>
            </a:r>
            <a:r>
              <a:rPr lang="en-US" altLang="ko-KR" dirty="0" smtClean="0"/>
              <a:t>), Percentile(</a:t>
            </a:r>
            <a:r>
              <a:rPr lang="ko-KR" altLang="en-US" dirty="0" smtClean="0"/>
              <a:t>백분위수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764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expected value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 smtClean="0"/>
                  <a:t>expectation) of a discrete/continuous random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1657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752600"/>
            <a:ext cx="7128792" cy="3886200"/>
          </a:xfrm>
        </p:spPr>
        <p:txBody>
          <a:bodyPr/>
          <a:lstStyle/>
          <a:p>
            <a:r>
              <a:rPr lang="en-US" altLang="ko-KR" dirty="0" smtClean="0"/>
              <a:t>Activity1 (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1). In</a:t>
            </a:r>
            <a:r>
              <a:rPr lang="ko-KR" altLang="en-US" dirty="0" smtClean="0"/>
              <a:t> </a:t>
            </a:r>
            <a:r>
              <a:rPr lang="en-US" altLang="ko-KR" dirty="0" smtClean="0"/>
              <a:t>a poker game, a person has a winning probability of 3/5. When he wins, he will get 40,000won. When he loses the game, he will lose 50,000won. What is the expected value of the game?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8001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Activity2 (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2). Given a probability density function of a continuous random variable X in 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2, what is an expected value of X?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=0,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1256" r="-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376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Some equations on expectations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How far are we from the average?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2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8474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752600"/>
            <a:ext cx="7128792" cy="3886200"/>
          </a:xfrm>
        </p:spPr>
        <p:txBody>
          <a:bodyPr/>
          <a:lstStyle/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64" y="1704143"/>
            <a:ext cx="6624736" cy="42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02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This Lecture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Random variables(</a:t>
            </a:r>
            <a:r>
              <a:rPr lang="ko-KR" altLang="en-US" dirty="0" smtClean="0">
                <a:ea typeface="굴림" pitchFamily="50" charset="-127"/>
              </a:rPr>
              <a:t>확률 변수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(Discrete/Continuous</a:t>
            </a:r>
            <a:r>
              <a:rPr lang="en-US" altLang="ko-KR" dirty="0">
                <a:ea typeface="굴림" pitchFamily="50" charset="-127"/>
              </a:rPr>
              <a:t>)</a:t>
            </a:r>
            <a:r>
              <a:rPr lang="en-US" altLang="ko-KR" dirty="0" smtClean="0">
                <a:ea typeface="굴림" pitchFamily="50" charset="-127"/>
              </a:rPr>
              <a:t> Random variable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Probability mass/density function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Expected value, Variance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(X),</a:t>
                </a:r>
                <a:r>
                  <a:rPr lang="ko-KR" altLang="en-US" dirty="0" smtClean="0"/>
                  <a:t>분산</a:t>
                </a:r>
                <a:r>
                  <a:rPr lang="en-US" altLang="ko-KR" dirty="0" smtClean="0"/>
                  <a:t>) of a random variable X measures the </a:t>
                </a:r>
                <a:r>
                  <a:rPr lang="en-US" altLang="ko-KR" i="1" dirty="0" smtClean="0"/>
                  <a:t>spread</a:t>
                </a:r>
                <a:r>
                  <a:rPr lang="en-US" altLang="ko-KR" dirty="0" smtClean="0"/>
                  <a:t> or </a:t>
                </a:r>
                <a:r>
                  <a:rPr lang="en-US" altLang="ko-KR" i="1" dirty="0" smtClean="0"/>
                  <a:t>variability</a:t>
                </a:r>
                <a:r>
                  <a:rPr lang="en-US" altLang="ko-KR" dirty="0" smtClean="0"/>
                  <a:t> in the values taken by X.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 smtClean="0"/>
                  <a:t>standard deviation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표준편차</a:t>
                </a:r>
                <a:r>
                  <a:rPr lang="en-US" altLang="ko-KR" dirty="0" smtClean="0"/>
                  <a:t>) of a random variable X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1256" r="-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73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(X),</a:t>
                </a:r>
                <a:r>
                  <a:rPr lang="ko-KR" altLang="en-US" dirty="0" smtClean="0"/>
                  <a:t>분산</a:t>
                </a:r>
                <a:r>
                  <a:rPr lang="en-US" altLang="ko-KR" dirty="0" smtClean="0"/>
                  <a:t>) of a random variable X </a:t>
                </a:r>
                <a:r>
                  <a:rPr lang="en-US" altLang="ko-KR" dirty="0" smtClean="0"/>
                  <a:t>can be also calculated by: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r>
                  <a:rPr lang="en-US" altLang="ko-KR" dirty="0" smtClean="0"/>
                  <a:t>(Prove the equation above.)</a:t>
                </a:r>
                <a:endParaRPr lang="en-US" altLang="ko-KR" dirty="0"/>
              </a:p>
            </p:txBody>
          </p:sp>
        </mc:Choice>
        <mc:Fallback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77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Activity3: In a travel of a 200 km distance at constant but random speed V,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E(V) =</a:t>
                </a:r>
              </a:p>
              <a:p>
                <a:pPr lvl="1"/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(V)=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 bwMode="auto">
          <a:xfrm flipV="1">
            <a:off x="2915816" y="3717031"/>
            <a:ext cx="1960984" cy="1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/>
          <p:nvPr/>
        </p:nvCxnSpPr>
        <p:spPr bwMode="auto">
          <a:xfrm flipH="1" flipV="1">
            <a:off x="3059832" y="2636912"/>
            <a:ext cx="8384" cy="123252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994407" y="3578531"/>
            <a:ext cx="93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  (km/h)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7898" y="262065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f(v)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3419872" y="3114672"/>
            <a:ext cx="0" cy="602359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4427984" y="3114672"/>
            <a:ext cx="0" cy="602359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208040" y="2837672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150" y="2823772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97079" y="3744831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98150" y="3737881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28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752600"/>
            <a:ext cx="7128792" cy="3886200"/>
          </a:xfrm>
        </p:spPr>
        <p:txBody>
          <a:bodyPr/>
          <a:lstStyle/>
          <a:p>
            <a:r>
              <a:rPr lang="en-US" altLang="ko-KR" dirty="0" smtClean="0"/>
              <a:t>Activity3: In a travel of a 200 km distance at constant but random speed V,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 : a random variable for Time in hours</a:t>
            </a:r>
          </a:p>
          <a:p>
            <a:pPr lvl="1"/>
            <a:r>
              <a:rPr lang="en-US" altLang="ko-KR" dirty="0" smtClean="0"/>
              <a:t>E(T) =</a:t>
            </a:r>
          </a:p>
          <a:p>
            <a:pPr lvl="1"/>
            <a:r>
              <a:rPr lang="en-US" altLang="ko-KR" dirty="0" smtClean="0"/>
              <a:t>E(TV)=                           E(T)E(V)=</a:t>
            </a:r>
          </a:p>
          <a:p>
            <a:pPr lvl="1"/>
            <a:r>
              <a:rPr lang="en-US" altLang="ko-KR" dirty="0" smtClean="0"/>
              <a:t>E(200/V)=                     200/E(V)=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2915816" y="3717031"/>
            <a:ext cx="1960984" cy="1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/>
          <p:nvPr/>
        </p:nvCxnSpPr>
        <p:spPr bwMode="auto">
          <a:xfrm flipH="1" flipV="1">
            <a:off x="3059832" y="2636912"/>
            <a:ext cx="8384" cy="123252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994407" y="3578531"/>
            <a:ext cx="934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  (km/h)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7898" y="262065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f(v)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3419872" y="3114672"/>
            <a:ext cx="0" cy="602359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/>
          <p:cNvCxnSpPr/>
          <p:nvPr/>
        </p:nvCxnSpPr>
        <p:spPr bwMode="auto">
          <a:xfrm>
            <a:off x="4427984" y="3114672"/>
            <a:ext cx="0" cy="602359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208040" y="2837672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98150" y="2823772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97079" y="3744831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98150" y="3737881"/>
            <a:ext cx="459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534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The 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dirty="0" smtClean="0"/>
                  <a:t> (</a:t>
                </a:r>
                <a:r>
                  <a:rPr lang="ko-KR" altLang="en-US" dirty="0" smtClean="0"/>
                  <a:t>중앙값</a:t>
                </a:r>
                <a:r>
                  <a:rPr lang="en-US" altLang="ko-KR" dirty="0" smtClean="0"/>
                  <a:t>) of a random variable X is the “middle” value of X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altLang="ko-KR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endParaRPr lang="en-US" altLang="ko-KR" dirty="0" smtClean="0"/>
              </a:p>
              <a:p>
                <a:r>
                  <a:rPr lang="en-US" altLang="ko-KR" dirty="0"/>
                  <a:t>The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최빈값</a:t>
                </a:r>
                <a:r>
                  <a:rPr lang="en-US" altLang="ko-KR" smtClean="0"/>
                  <a:t>) of </a:t>
                </a:r>
                <a:r>
                  <a:rPr lang="en-US" altLang="ko-KR" dirty="0"/>
                  <a:t>a random variable X is the  value that appears most often: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19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Expected Value (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Quartiles(</a:t>
                </a:r>
                <a:r>
                  <a:rPr lang="ko-KR" altLang="en-US" dirty="0" err="1" smtClean="0"/>
                  <a:t>사분위수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 of a random variable X divides the probability distribution into four quarters: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100p percentile(</a:t>
                </a:r>
                <a:r>
                  <a:rPr lang="ko-KR" altLang="en-US" dirty="0" smtClean="0"/>
                  <a:t>백분위수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 for 0&lt;p&lt;1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52600"/>
                <a:ext cx="7128792" cy="3886200"/>
              </a:xfrm>
              <a:blipFill>
                <a:blip r:embed="rId2"/>
                <a:stretch>
                  <a:fillRect l="-1282" t="-1256" r="-769" b="-1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7940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What we have learned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How to calculate probability using random variables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Random variables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P.M.F and P.D.F (Distribution of random variable)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Summary measures of probabilistic properties of a random variable</a:t>
            </a: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Discrete Random Variable (</a:t>
            </a:r>
            <a:r>
              <a:rPr lang="ko-KR" altLang="en-US" dirty="0" smtClean="0">
                <a:ea typeface="굴림" pitchFamily="50" charset="-127"/>
              </a:rPr>
              <a:t>이산확률변수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 random variable X is a function mapping each outcome into a numeral result.</a:t>
            </a:r>
          </a:p>
          <a:p>
            <a:pPr lvl="1"/>
            <a:r>
              <a:rPr lang="en-US" altLang="ko-KR" dirty="0" smtClean="0"/>
              <a:t>E.g., in the sample space of three power plants,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타원 4"/>
          <p:cNvSpPr/>
          <p:nvPr/>
        </p:nvSpPr>
        <p:spPr bwMode="auto">
          <a:xfrm>
            <a:off x="2363991" y="3406307"/>
            <a:ext cx="4320480" cy="1174821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9351" y="3379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589848" y="3840941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000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6629" y="3474586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001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9620" y="3406307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101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51205" y="3458636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100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86360" y="3950433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011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95337" y="3663021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010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02410" y="378029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110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4183" y="408509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111</a:t>
            </a:r>
            <a:endParaRPr lang="ko-KR" altLang="en-US" sz="2000" dirty="0"/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2045745" y="5373216"/>
            <a:ext cx="5245004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>
          <a:xfrm>
            <a:off x="3231523" y="553162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0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17005" y="5531622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02487" y="553583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2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87969" y="553583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 bwMode="auto">
          <a:xfrm>
            <a:off x="2896182" y="4241051"/>
            <a:ext cx="464740" cy="92367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/>
          <p:cNvCxnSpPr>
            <a:endCxn id="16" idx="0"/>
          </p:cNvCxnSpPr>
          <p:nvPr/>
        </p:nvCxnSpPr>
        <p:spPr bwMode="auto">
          <a:xfrm>
            <a:off x="3389961" y="5210595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4172828" y="5229200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4997719" y="5229200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5758960" y="5259919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화살표 연결선 24"/>
          <p:cNvCxnSpPr>
            <a:stCxn id="8" idx="2"/>
          </p:cNvCxnSpPr>
          <p:nvPr/>
        </p:nvCxnSpPr>
        <p:spPr bwMode="auto">
          <a:xfrm>
            <a:off x="3392963" y="3874696"/>
            <a:ext cx="797279" cy="131671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>
            <a:stCxn id="11" idx="2"/>
          </p:cNvCxnSpPr>
          <p:nvPr/>
        </p:nvCxnSpPr>
        <p:spPr bwMode="auto">
          <a:xfrm>
            <a:off x="3892694" y="4350543"/>
            <a:ext cx="1105025" cy="878657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>
            <a:stCxn id="9" idx="2"/>
          </p:cNvCxnSpPr>
          <p:nvPr/>
        </p:nvCxnSpPr>
        <p:spPr bwMode="auto">
          <a:xfrm>
            <a:off x="4165954" y="3806417"/>
            <a:ext cx="817457" cy="134720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>
            <a:stCxn id="12" idx="2"/>
          </p:cNvCxnSpPr>
          <p:nvPr/>
        </p:nvCxnSpPr>
        <p:spPr bwMode="auto">
          <a:xfrm flipH="1">
            <a:off x="4215729" y="4063131"/>
            <a:ext cx="485942" cy="103779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/>
          <p:cNvCxnSpPr>
            <a:stCxn id="10" idx="2"/>
          </p:cNvCxnSpPr>
          <p:nvPr/>
        </p:nvCxnSpPr>
        <p:spPr bwMode="auto">
          <a:xfrm flipH="1">
            <a:off x="4225127" y="3858746"/>
            <a:ext cx="932412" cy="1305979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화살표 연결선 29"/>
          <p:cNvCxnSpPr>
            <a:stCxn id="14" idx="2"/>
          </p:cNvCxnSpPr>
          <p:nvPr/>
        </p:nvCxnSpPr>
        <p:spPr bwMode="auto">
          <a:xfrm>
            <a:off x="5380517" y="4485208"/>
            <a:ext cx="371119" cy="719973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/>
          <p:cNvCxnSpPr>
            <a:stCxn id="13" idx="2"/>
          </p:cNvCxnSpPr>
          <p:nvPr/>
        </p:nvCxnSpPr>
        <p:spPr bwMode="auto">
          <a:xfrm flipH="1">
            <a:off x="5059422" y="4180408"/>
            <a:ext cx="949322" cy="973213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>
          <a:xfrm>
            <a:off x="1980795" y="4494311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X :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576742" y="5426618"/>
            <a:ext cx="1491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Numerical</a:t>
            </a:r>
          </a:p>
          <a:p>
            <a:r>
              <a:rPr lang="en-US" altLang="ko-KR" sz="2000" dirty="0" smtClean="0"/>
              <a:t>Results (S</a:t>
            </a:r>
            <a:r>
              <a:rPr lang="en-US" altLang="ko-KR" sz="2000" baseline="-25000" dirty="0" smtClean="0"/>
              <a:t>X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99401" y="416016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0.07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72910" y="369840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5377" y="416800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09793" y="389100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60232" y="364229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0.16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068754" y="364379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11582" y="402950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0.21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23907" y="431209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27774" y="3091075"/>
            <a:ext cx="195438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0: idle</a:t>
            </a:r>
          </a:p>
          <a:p>
            <a:r>
              <a:rPr lang="en-US" altLang="ko-KR" dirty="0" smtClean="0"/>
              <a:t>1: generating electricity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59446" y="5555608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=&gt; discrete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54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Discrete Random Variable (</a:t>
            </a:r>
            <a:r>
              <a:rPr lang="ko-KR" altLang="en-US" dirty="0" smtClean="0">
                <a:ea typeface="굴림" pitchFamily="50" charset="-127"/>
              </a:rPr>
              <a:t>이산확률변수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 random variable X in the previous slide can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also be described as:</a:t>
            </a:r>
          </a:p>
          <a:p>
            <a:pPr lvl="1"/>
            <a:r>
              <a:rPr lang="en-US" altLang="ko-KR" dirty="0" smtClean="0"/>
              <a:t>X(000) = 0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X(001)=1, X(010)=1, X(100)=1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X(011)=2, X(101)=2, X(110)=2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X(111)=3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“X=1” denotes { z | X(z)=1 }</a:t>
            </a:r>
          </a:p>
          <a:p>
            <a:pPr lvl="2"/>
            <a:r>
              <a:rPr lang="en-US" altLang="ko-KR" dirty="0" smtClean="0"/>
              <a:t>{001, 010, 100}</a:t>
            </a:r>
          </a:p>
          <a:p>
            <a:pPr lvl="2"/>
            <a:r>
              <a:rPr lang="en-US" altLang="ko-KR" dirty="0" smtClean="0"/>
              <a:t>Event : “One plant is generating electricity.”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3091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Discrete Random Variable (</a:t>
            </a:r>
            <a:r>
              <a:rPr lang="ko-KR" altLang="en-US" dirty="0" smtClean="0">
                <a:ea typeface="굴림" pitchFamily="50" charset="-127"/>
              </a:rPr>
              <a:t>이산확률변수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Activity1:</a:t>
            </a:r>
          </a:p>
          <a:p>
            <a:pPr lvl="1"/>
            <a:r>
              <a:rPr lang="en-US" altLang="ko-KR" dirty="0" smtClean="0"/>
              <a:t>P(X=0)=?</a:t>
            </a:r>
          </a:p>
          <a:p>
            <a:pPr lvl="1"/>
            <a:r>
              <a:rPr lang="en-US" altLang="ko-KR" dirty="0" smtClean="0"/>
              <a:t>P(X=1)=?</a:t>
            </a:r>
          </a:p>
          <a:p>
            <a:pPr lvl="1"/>
            <a:r>
              <a:rPr lang="en-US" altLang="ko-KR" dirty="0" smtClean="0"/>
              <a:t>P(X=2)=?</a:t>
            </a:r>
          </a:p>
          <a:p>
            <a:pPr lvl="1"/>
            <a:r>
              <a:rPr lang="en-US" altLang="ko-KR" dirty="0" smtClean="0"/>
              <a:t>P(X=3)=?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P(X</a:t>
            </a:r>
            <a:r>
              <a:rPr lang="en-US" altLang="ko-KR" dirty="0"/>
              <a:t>≤</a:t>
            </a:r>
            <a:r>
              <a:rPr lang="en-US" altLang="ko-KR" dirty="0" smtClean="0"/>
              <a:t>1)=?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4740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Discrete Random Variable (</a:t>
            </a:r>
            <a:r>
              <a:rPr lang="ko-KR" altLang="en-US" dirty="0" smtClean="0">
                <a:ea typeface="굴림" pitchFamily="50" charset="-127"/>
              </a:rPr>
              <a:t>이산확률변수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In the previous slide, what we have done is: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타원 4"/>
          <p:cNvSpPr/>
          <p:nvPr/>
        </p:nvSpPr>
        <p:spPr bwMode="auto">
          <a:xfrm>
            <a:off x="2434027" y="2424199"/>
            <a:ext cx="4320480" cy="1174821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9884" y="2858833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</a:rPr>
              <a:t>000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56665" y="249247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001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9656" y="2424199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101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21241" y="247652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100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6396" y="2968325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011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5373" y="2680913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010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72446" y="2798190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110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44219" y="3102990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111</a:t>
            </a:r>
            <a:endParaRPr lang="ko-KR" altLang="en-US" sz="2000" dirty="0"/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2115781" y="4391108"/>
            <a:ext cx="5245004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>
          <a:xfrm>
            <a:off x="3301559" y="454951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0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87041" y="454951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72523" y="455373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</a:rPr>
              <a:t>2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58005" y="455373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 bwMode="auto">
          <a:xfrm>
            <a:off x="2966218" y="3258943"/>
            <a:ext cx="464740" cy="92367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/>
          <p:cNvCxnSpPr>
            <a:endCxn id="16" idx="0"/>
          </p:cNvCxnSpPr>
          <p:nvPr/>
        </p:nvCxnSpPr>
        <p:spPr bwMode="auto">
          <a:xfrm>
            <a:off x="3459997" y="4228487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4242864" y="4247092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5067755" y="4247092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5828996" y="4277811"/>
            <a:ext cx="5229" cy="321027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화살표 연결선 24"/>
          <p:cNvCxnSpPr>
            <a:stCxn id="8" idx="2"/>
          </p:cNvCxnSpPr>
          <p:nvPr/>
        </p:nvCxnSpPr>
        <p:spPr bwMode="auto">
          <a:xfrm>
            <a:off x="3462999" y="2892588"/>
            <a:ext cx="797279" cy="131671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화살표 연결선 25"/>
          <p:cNvCxnSpPr>
            <a:stCxn id="11" idx="2"/>
          </p:cNvCxnSpPr>
          <p:nvPr/>
        </p:nvCxnSpPr>
        <p:spPr bwMode="auto">
          <a:xfrm>
            <a:off x="3962730" y="3368435"/>
            <a:ext cx="1105025" cy="878657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>
            <a:stCxn id="9" idx="2"/>
          </p:cNvCxnSpPr>
          <p:nvPr/>
        </p:nvCxnSpPr>
        <p:spPr bwMode="auto">
          <a:xfrm>
            <a:off x="4235990" y="2824309"/>
            <a:ext cx="817457" cy="134720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/>
          <p:cNvCxnSpPr>
            <a:stCxn id="12" idx="2"/>
          </p:cNvCxnSpPr>
          <p:nvPr/>
        </p:nvCxnSpPr>
        <p:spPr bwMode="auto">
          <a:xfrm flipH="1">
            <a:off x="4285765" y="3081023"/>
            <a:ext cx="485942" cy="103779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화살표 연결선 28"/>
          <p:cNvCxnSpPr>
            <a:stCxn id="10" idx="2"/>
          </p:cNvCxnSpPr>
          <p:nvPr/>
        </p:nvCxnSpPr>
        <p:spPr bwMode="auto">
          <a:xfrm flipH="1">
            <a:off x="4295163" y="2876638"/>
            <a:ext cx="932412" cy="1305979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화살표 연결선 29"/>
          <p:cNvCxnSpPr>
            <a:stCxn id="14" idx="2"/>
          </p:cNvCxnSpPr>
          <p:nvPr/>
        </p:nvCxnSpPr>
        <p:spPr bwMode="auto">
          <a:xfrm>
            <a:off x="5450553" y="3503100"/>
            <a:ext cx="371119" cy="719973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/>
          <p:cNvCxnSpPr>
            <a:stCxn id="13" idx="2"/>
          </p:cNvCxnSpPr>
          <p:nvPr/>
        </p:nvCxnSpPr>
        <p:spPr bwMode="auto">
          <a:xfrm flipH="1">
            <a:off x="5129458" y="3198300"/>
            <a:ext cx="949322" cy="973213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>
          <a:xfrm>
            <a:off x="2050831" y="3512203"/>
            <a:ext cx="542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X :</a:t>
            </a:r>
            <a:endParaRPr lang="ko-KR" alt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469437" y="317806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0.07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42946" y="271629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45413" y="318589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79829" y="290889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0268" y="266018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0.16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38790" y="26616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81618" y="304739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0.21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93943" y="332998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0.13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endCxn id="49" idx="0"/>
          </p:cNvCxnSpPr>
          <p:nvPr/>
        </p:nvCxnSpPr>
        <p:spPr bwMode="auto">
          <a:xfrm flipH="1">
            <a:off x="2964744" y="4878406"/>
            <a:ext cx="503625" cy="59857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직선 화살표 연결선 45"/>
          <p:cNvCxnSpPr>
            <a:endCxn id="50" idx="0"/>
          </p:cNvCxnSpPr>
          <p:nvPr/>
        </p:nvCxnSpPr>
        <p:spPr bwMode="auto">
          <a:xfrm flipH="1">
            <a:off x="4075491" y="4870010"/>
            <a:ext cx="160499" cy="63029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직선 화살표 연결선 46"/>
          <p:cNvCxnSpPr>
            <a:endCxn id="51" idx="0"/>
          </p:cNvCxnSpPr>
          <p:nvPr/>
        </p:nvCxnSpPr>
        <p:spPr bwMode="auto">
          <a:xfrm>
            <a:off x="5019753" y="4878405"/>
            <a:ext cx="310515" cy="618391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화살표 연결선 47"/>
          <p:cNvCxnSpPr>
            <a:endCxn id="52" idx="0"/>
          </p:cNvCxnSpPr>
          <p:nvPr/>
        </p:nvCxnSpPr>
        <p:spPr bwMode="auto">
          <a:xfrm>
            <a:off x="5837368" y="4869160"/>
            <a:ext cx="634136" cy="62995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2723332" y="547697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0.07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2946" y="550030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0.04+0.03+0.16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97723" y="5496796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0.18+0.18+0.21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30092" y="549911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0.13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9592" y="4549514"/>
            <a:ext cx="1885453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 smtClean="0"/>
              <a:t>Probability </a:t>
            </a:r>
          </a:p>
          <a:p>
            <a:pPr algn="ctr"/>
            <a:r>
              <a:rPr lang="en-US" altLang="ko-KR" sz="1800" dirty="0" smtClean="0"/>
              <a:t>Mass Function :</a:t>
            </a:r>
          </a:p>
          <a:p>
            <a:pPr algn="ctr"/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p.m.f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58" name="TextBox 57"/>
          <p:cNvSpPr txBox="1"/>
          <p:nvPr/>
        </p:nvSpPr>
        <p:spPr>
          <a:xfrm>
            <a:off x="2478604" y="22650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</a:t>
            </a:r>
            <a:endParaRPr lang="ko-KR" alt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6164962" y="3999070"/>
            <a:ext cx="1491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Numerical</a:t>
            </a:r>
          </a:p>
          <a:p>
            <a:r>
              <a:rPr lang="en-US" altLang="ko-KR" sz="2000" dirty="0" smtClean="0"/>
              <a:t>Results (S</a:t>
            </a:r>
            <a:r>
              <a:rPr lang="en-US" altLang="ko-KR" sz="2000" baseline="-25000" dirty="0" smtClean="0"/>
              <a:t>X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738783" y="5415666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probability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418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Discrete Random Variable (</a:t>
            </a:r>
            <a:r>
              <a:rPr lang="ko-KR" altLang="en-US" dirty="0" smtClean="0">
                <a:ea typeface="굴림" pitchFamily="50" charset="-127"/>
              </a:rPr>
              <a:t>이산확률변수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Probability mass function</a:t>
                </a:r>
                <a:r>
                  <a:rPr lang="en-US" altLang="ko-KR" dirty="0"/>
                  <a:t> (</a:t>
                </a:r>
                <a:r>
                  <a:rPr lang="en-US" altLang="ko-KR" dirty="0" err="1" smtClean="0"/>
                  <a:t>p.m.f</a:t>
                </a:r>
                <a:r>
                  <a:rPr lang="en-US" altLang="ko-KR" dirty="0" smtClean="0"/>
                  <a:t>) of random variable X (</a:t>
                </a:r>
                <a:r>
                  <a:rPr lang="ko-KR" altLang="en-US" dirty="0" smtClean="0"/>
                  <a:t>확률변수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의 확률질량함수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altLang="ko-KR" dirty="0"/>
              </a:p>
              <a:p>
                <a:endParaRPr lang="en-US" altLang="ko-KR" b="0" dirty="0" smtClean="0"/>
              </a:p>
              <a:p>
                <a:r>
                  <a:rPr lang="en-US" altLang="ko-KR" dirty="0" smtClean="0"/>
                  <a:t>(Cumulative) Distribution function of random variable X(</a:t>
                </a:r>
                <a:r>
                  <a:rPr lang="ko-KR" altLang="en-US" dirty="0" smtClean="0"/>
                  <a:t>확률변수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분포함수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3"/>
                <a:stretch>
                  <a:fillRect l="-1295" t="-1256" r="-259" b="-11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765607" y="1488073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(*) Distribution(</a:t>
            </a:r>
            <a:r>
              <a:rPr lang="ko-KR" altLang="en-US" sz="1600" dirty="0" smtClean="0"/>
              <a:t>분포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39913" y="3526423"/>
            <a:ext cx="4132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cf. Properties of </a:t>
            </a:r>
            <a:r>
              <a:rPr lang="en-US" altLang="ko-KR" sz="1600" dirty="0" err="1" smtClean="0"/>
              <a:t>p.m.f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교재 슬라이드 </a:t>
            </a:r>
            <a:r>
              <a:rPr lang="en-US" altLang="ko-KR" sz="1600" dirty="0" smtClean="0"/>
              <a:t>P.6)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68034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2.1 Discrete Random Variable (</a:t>
            </a:r>
            <a:r>
              <a:rPr lang="ko-KR" altLang="en-US" dirty="0" smtClean="0">
                <a:ea typeface="굴림" pitchFamily="50" charset="-127"/>
              </a:rPr>
              <a:t>이산확률변수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1752600"/>
            <a:ext cx="7056784" cy="3886200"/>
          </a:xfrm>
        </p:spPr>
        <p:txBody>
          <a:bodyPr/>
          <a:lstStyle/>
          <a:p>
            <a:r>
              <a:rPr lang="en-US" altLang="ko-KR" dirty="0" smtClean="0"/>
              <a:t>Activity2: </a:t>
            </a:r>
          </a:p>
          <a:p>
            <a:pPr lvl="1"/>
            <a:r>
              <a:rPr lang="en-US" altLang="ko-KR" dirty="0" smtClean="0"/>
              <a:t>Write a probability mass function</a:t>
            </a:r>
            <a:r>
              <a:rPr lang="en-US" altLang="ko-KR" dirty="0"/>
              <a:t> (</a:t>
            </a:r>
            <a:r>
              <a:rPr lang="en-US" altLang="ko-KR" dirty="0" err="1" smtClean="0"/>
              <a:t>p.m.f</a:t>
            </a:r>
            <a:r>
              <a:rPr lang="en-US" altLang="ko-KR" dirty="0" smtClean="0"/>
              <a:t>) of random variable X in the power plant problem.</a:t>
            </a:r>
          </a:p>
          <a:p>
            <a:pPr lvl="1"/>
            <a:endParaRPr lang="en-US" altLang="ko-KR" b="0" dirty="0"/>
          </a:p>
          <a:p>
            <a:r>
              <a:rPr lang="en-US" altLang="ko-KR" dirty="0" smtClean="0"/>
              <a:t>Activity3: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Write a distribution function of random variable X in the power plant problem.</a:t>
            </a:r>
            <a:endParaRPr lang="en-US" altLang="ko-KR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6635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Continuous Random Variable (</a:t>
            </a:r>
            <a:r>
              <a:rPr lang="ko-KR" altLang="en-US" dirty="0" smtClean="0"/>
              <a:t>연속확률변수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1752600"/>
            <a:ext cx="6800800" cy="3886200"/>
          </a:xfrm>
        </p:spPr>
        <p:txBody>
          <a:bodyPr/>
          <a:lstStyle/>
          <a:p>
            <a:r>
              <a:rPr lang="en-US" altLang="ko-KR" dirty="0" smtClean="0"/>
              <a:t>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25609"/>
              </p:ext>
            </p:extLst>
          </p:nvPr>
        </p:nvGraphicFramePr>
        <p:xfrm>
          <a:off x="1547664" y="2420888"/>
          <a:ext cx="6096000" cy="312494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439425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8011043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Discrete 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random variable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baseline="0" dirty="0" smtClean="0">
                          <a:solidFill>
                            <a:schemeClr val="bg1"/>
                          </a:solidFill>
                        </a:rPr>
                        <a:t>이산확률변수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Continuous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random variable </a:t>
                      </a:r>
                    </a:p>
                    <a:p>
                      <a:pPr algn="ctr" latinLnBrk="1"/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baseline="0" dirty="0" smtClean="0">
                          <a:solidFill>
                            <a:schemeClr val="bg1"/>
                          </a:solidFill>
                        </a:rPr>
                        <a:t>연속확률변수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77789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The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 random variable values are discrete.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The random variable values are continuous.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89709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</a:rPr>
                        <a:t>P.m.f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 (probability mass function, </a:t>
                      </a:r>
                      <a:r>
                        <a:rPr lang="ko-KR" altLang="en-US" b="0" baseline="0" dirty="0" smtClean="0">
                          <a:solidFill>
                            <a:schemeClr val="bg1"/>
                          </a:solidFill>
                        </a:rPr>
                        <a:t>확률질량함수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) – distribution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bg1"/>
                          </a:solidFill>
                        </a:rPr>
                        <a:t>P.d.f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 (probability density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 function, </a:t>
                      </a:r>
                      <a:r>
                        <a:rPr lang="ko-KR" altLang="en-US" b="0" baseline="0" dirty="0" smtClean="0">
                          <a:solidFill>
                            <a:schemeClr val="bg1"/>
                          </a:solidFill>
                        </a:rPr>
                        <a:t>확률밀도함수</a:t>
                      </a:r>
                      <a:r>
                        <a:rPr lang="en-US" altLang="ko-KR" b="0" baseline="0" dirty="0" smtClean="0">
                          <a:solidFill>
                            <a:schemeClr val="bg1"/>
                          </a:solidFill>
                        </a:rPr>
                        <a:t>) – distribution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0216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Distribution function 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 err="1" smtClean="0">
                          <a:solidFill>
                            <a:schemeClr val="bg1"/>
                          </a:solidFill>
                        </a:rPr>
                        <a:t>분포함수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Distribution function 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chemeClr val="bg1"/>
                          </a:solidFill>
                        </a:rPr>
                        <a:t>분포 함수</a:t>
                      </a:r>
                      <a:r>
                        <a:rPr lang="en-US" altLang="ko-KR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5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436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10886</TotalTime>
  <Words>927</Words>
  <Application>Microsoft Office PowerPoint</Application>
  <PresentationFormat>화면 슬라이드 쇼(4:3)</PresentationFormat>
  <Paragraphs>275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맑은 고딕</vt:lpstr>
      <vt:lpstr>Arial</vt:lpstr>
      <vt:lpstr>Cambria Math</vt:lpstr>
      <vt:lpstr>Century Gothic</vt:lpstr>
      <vt:lpstr>Times New Roman</vt:lpstr>
      <vt:lpstr>브레인스토밍 프레젠테이션</vt:lpstr>
      <vt:lpstr>Ch.2 Random Variable (확률변수)</vt:lpstr>
      <vt:lpstr>This Lecture</vt:lpstr>
      <vt:lpstr>2.1 Discrete Random Variable (이산확률변수)</vt:lpstr>
      <vt:lpstr>2.1 Discrete Random Variable (이산확률변수)</vt:lpstr>
      <vt:lpstr>2.1 Discrete Random Variable (이산확률변수)</vt:lpstr>
      <vt:lpstr>2.1 Discrete Random Variable (이산확률변수)</vt:lpstr>
      <vt:lpstr>2.1 Discrete Random Variable (이산확률변수)</vt:lpstr>
      <vt:lpstr>2.1 Discrete Random Variable (이산확률변수)</vt:lpstr>
      <vt:lpstr>2.2 Continuous Random Variable (연속확률변수)</vt:lpstr>
      <vt:lpstr>2.2 Continuous Random Variable (연속확률변수)</vt:lpstr>
      <vt:lpstr>2.2 Continuous Random Variable (연속확률변수)</vt:lpstr>
      <vt:lpstr>2.2 Continuous Random Variable (연속확률변수)</vt:lpstr>
      <vt:lpstr>2.2 Continuous Random Variable (연속확률변수)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2.3 Expected Value (기댓값)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khChoi</cp:lastModifiedBy>
  <cp:revision>3067</cp:revision>
  <dcterms:created xsi:type="dcterms:W3CDTF">2005-11-19T13:03:13Z</dcterms:created>
  <dcterms:modified xsi:type="dcterms:W3CDTF">2016-09-27T06:39:39Z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