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9" r:id="rId2"/>
    <p:sldId id="377" r:id="rId3"/>
    <p:sldId id="392" r:id="rId4"/>
    <p:sldId id="393" r:id="rId5"/>
    <p:sldId id="394" r:id="rId6"/>
    <p:sldId id="384" r:id="rId7"/>
    <p:sldId id="395" r:id="rId8"/>
    <p:sldId id="398" r:id="rId9"/>
    <p:sldId id="399" r:id="rId10"/>
    <p:sldId id="385" r:id="rId11"/>
    <p:sldId id="397" r:id="rId12"/>
    <p:sldId id="386" r:id="rId13"/>
    <p:sldId id="396" r:id="rId14"/>
    <p:sldId id="387" r:id="rId15"/>
    <p:sldId id="400" r:id="rId16"/>
    <p:sldId id="388" r:id="rId17"/>
    <p:sldId id="401" r:id="rId18"/>
    <p:sldId id="389" r:id="rId19"/>
    <p:sldId id="390" r:id="rId20"/>
    <p:sldId id="402" r:id="rId21"/>
    <p:sldId id="403" r:id="rId22"/>
    <p:sldId id="391" r:id="rId23"/>
    <p:sldId id="404" r:id="rId24"/>
    <p:sldId id="365" r:id="rId25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1"/>
      </a:buClr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bg1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66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FFFFFF"/>
    <a:srgbClr val="A50021"/>
    <a:srgbClr val="CCCC00"/>
    <a:srgbClr val="FF6600"/>
    <a:srgbClr val="FF9966"/>
    <a:srgbClr val="FF3300"/>
    <a:srgbClr val="CCFFCC"/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4" autoAdjust="0"/>
    <p:restoredTop sz="95861" autoAdjust="0"/>
  </p:normalViewPr>
  <p:slideViewPr>
    <p:cSldViewPr>
      <p:cViewPr varScale="1">
        <p:scale>
          <a:sx n="102" d="100"/>
          <a:sy n="102" d="100"/>
        </p:scale>
        <p:origin x="25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5C8F56-1B80-41D4-A753-E85F3E030B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5787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3950" cy="3700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86300"/>
            <a:ext cx="4941887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82" tIns="46692" rIns="93382" bIns="46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21" tIns="0" rIns="19321" bIns="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spcBef>
                <a:spcPct val="0"/>
              </a:spcBef>
              <a:buClrTx/>
              <a:defRPr kumimoj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73375-B028-4EEE-9E2E-D8E8A39B7D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7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2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9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defTabSz="925513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defTabSz="9255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fld id="{B1736285-3EA6-4324-973D-F4AEE471EF7D}" type="slidenum">
              <a:rPr kumimoji="0" lang="ko-KR" altLang="en-US" smtClean="0">
                <a:solidFill>
                  <a:schemeClr val="tx1"/>
                </a:solidFill>
                <a:latin typeface="Arial" charset="0"/>
              </a:rPr>
              <a:pPr/>
              <a:t>24</a:t>
            </a:fld>
            <a:endParaRPr kumimoji="0" lang="en-US" altLang="ko-KR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673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371600"/>
            <a:ext cx="6477000" cy="1905000"/>
          </a:xfrm>
        </p:spPr>
        <p:txBody>
          <a:bodyPr anchor="b"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ko-KR" altLang="en-US" noProof="0" smtClean="0"/>
              <a:t>마스터 제목 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352800"/>
            <a:ext cx="6477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0" rIns="91440" bIns="0"/>
          <a:lstStyle>
            <a:lvl1pPr marL="0" indent="0" algn="ctr">
              <a:spcBef>
                <a:spcPct val="0"/>
              </a:spcBef>
              <a:buClrTx/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부제목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0302F-3206-4962-81FD-8A07AED62E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141798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4E5CC-C54F-4F65-AEE8-432CDBFC34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49078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24600" y="819150"/>
            <a:ext cx="1447800" cy="4819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81200" y="819150"/>
            <a:ext cx="4191000" cy="4819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B9ADD-4A51-40B0-B2D0-30B60CFCC2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26231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5791200" cy="533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B0108-1D71-47E7-99DF-610DD68184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25813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154D5-FA00-46F3-8ABC-0B08908DCEE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040505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DBD04-24DA-4FC7-AA78-7BCB63C8BFE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80335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812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28194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A5B2A-B194-4D3A-B827-B98B273721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95660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5BE4-1654-45B4-B766-8D02FDF7FA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16696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672D6-BDB1-46B9-95F1-DA0DD4EFD14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09816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63E6C-3EDE-4B4F-9C40-03AD33ED83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690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49EEB-CA56-4944-A492-4F6740E5B8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443163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4391-5C96-49D4-B8EE-5E9DB6B189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680138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81915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52600"/>
            <a:ext cx="5791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84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3886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7" rIns="92075" bIns="4603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defRPr kumimoji="0" sz="1000"/>
            </a:lvl1pPr>
          </a:lstStyle>
          <a:p>
            <a:pPr>
              <a:defRPr/>
            </a:pPr>
            <a:fld id="{4BAACFA9-5C2F-46E7-90FA-AF9BF178C7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transition spd="slow"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bg1"/>
        </a:buClr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200">
          <a:solidFill>
            <a:schemeClr val="bg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chemeClr val="bg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chemeClr val="bg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697662" cy="1905000"/>
          </a:xfrm>
        </p:spPr>
        <p:txBody>
          <a:bodyPr anchor="ctr" anchorCtr="0"/>
          <a:lstStyle/>
          <a:p>
            <a:pPr eaLnBrk="1" hangingPunct="1"/>
            <a:r>
              <a:rPr lang="en-US" altLang="ko-KR" sz="3600" dirty="0" smtClean="0">
                <a:ea typeface="굴림" pitchFamily="50" charset="-127"/>
              </a:rPr>
              <a:t>Ch.3 Joint Probability Distribution(</a:t>
            </a:r>
            <a:r>
              <a:rPr lang="ko-KR" altLang="en-US" sz="3600" dirty="0" smtClean="0">
                <a:ea typeface="굴림" pitchFamily="50" charset="-127"/>
              </a:rPr>
              <a:t>결합확률분포</a:t>
            </a:r>
            <a:r>
              <a:rPr lang="en-US" altLang="ko-KR" sz="3600" dirty="0" smtClean="0">
                <a:ea typeface="굴림" pitchFamily="50" charset="-127"/>
              </a:rPr>
              <a:t>)</a:t>
            </a:r>
            <a:endParaRPr lang="ko-KR" altLang="en-US" sz="3600" dirty="0" smtClean="0">
              <a:ea typeface="굴림" pitchFamily="50" charset="-127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6338"/>
            <a:ext cx="6477000" cy="1800894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Choi, </a:t>
            </a:r>
            <a:r>
              <a:rPr lang="en-US" altLang="ko-KR" sz="2000" dirty="0" err="1" smtClean="0">
                <a:ea typeface="굴림" pitchFamily="50" charset="-127"/>
              </a:rPr>
              <a:t>Kwanghoon</a:t>
            </a: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itchFamily="50" charset="-127"/>
              </a:rPr>
              <a:t>Dept. of Electronics and Computer Engineering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altLang="ko-KR" sz="2000" dirty="0" smtClean="0">
              <a:ea typeface="굴림" pitchFamily="50" charset="-127"/>
            </a:endParaRP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ko-KR" sz="2000" dirty="0" err="1" smtClean="0">
                <a:ea typeface="굴림" pitchFamily="50" charset="-127"/>
              </a:rPr>
              <a:t>Chonnam</a:t>
            </a:r>
            <a:r>
              <a:rPr lang="en-US" altLang="ko-KR" sz="2000" dirty="0" smtClean="0">
                <a:ea typeface="굴림" pitchFamily="50" charset="-127"/>
              </a:rPr>
              <a:t> National University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0302F-3206-4962-81FD-8A07AED62E62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Updated</a:t>
            </a:r>
            <a:r>
              <a:rPr lang="en-US" altLang="ko-KR" sz="1800" smtClean="0"/>
              <a:t>: October </a:t>
            </a:r>
            <a:r>
              <a:rPr lang="en-US" altLang="ko-KR" sz="1800" smtClean="0"/>
              <a:t>6, </a:t>
            </a:r>
            <a:r>
              <a:rPr lang="en-US" altLang="ko-KR" sz="1800" dirty="0" smtClean="0"/>
              <a:t>2016</a:t>
            </a:r>
            <a:endParaRPr lang="ko-KR" alt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3</a:t>
            </a:r>
            <a:r>
              <a:rPr lang="en-US" altLang="ko-KR" dirty="0" smtClean="0">
                <a:ea typeface="굴림" pitchFamily="50" charset="-127"/>
              </a:rPr>
              <a:t>.1 Joint Probability Distribution(</a:t>
            </a:r>
            <a:r>
              <a:rPr lang="ko-KR" altLang="en-US" dirty="0" smtClean="0">
                <a:ea typeface="굴림" pitchFamily="50" charset="-127"/>
              </a:rPr>
              <a:t>결합확률분포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For continuous random variables X and Y,</a:t>
                </a:r>
              </a:p>
              <a:p>
                <a:pPr lvl="1"/>
                <a:r>
                  <a:rPr lang="en-US" altLang="ko-KR" dirty="0" smtClean="0"/>
                  <a:t>Joint probability density function (</a:t>
                </a:r>
                <a:r>
                  <a:rPr lang="en-US" altLang="ko-KR" dirty="0" err="1" smtClean="0"/>
                  <a:t>j.p.d.f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결합확률밀도함수</a:t>
                </a:r>
                <a:r>
                  <a:rPr lang="en-US" altLang="ko-KR" dirty="0" smtClean="0"/>
                  <a:t>):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nary>
                          <m:nary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Marginal probability density function (</a:t>
                </a:r>
                <a:r>
                  <a:rPr lang="en-US" altLang="ko-KR" dirty="0" err="1" smtClean="0"/>
                  <a:t>m.p.d.f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주변확률밀도함수</a:t>
                </a:r>
                <a:r>
                  <a:rPr lang="en-US" altLang="ko-KR" dirty="0" smtClean="0"/>
                  <a:t>): 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,−∞≤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≤∞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−∞≤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≤∞,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b="-7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114800" y="2973977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080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3.1 Joint Probability Distribution(</a:t>
            </a:r>
            <a:r>
              <a:rPr lang="ko-KR" altLang="en-US" dirty="0">
                <a:ea typeface="굴림" pitchFamily="50" charset="-127"/>
              </a:rPr>
              <a:t>결합확률분포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Activity3(</a:t>
                </a:r>
                <a:r>
                  <a:rPr lang="ko-KR" altLang="en-US" dirty="0" smtClean="0"/>
                  <a:t>예제</a:t>
                </a:r>
                <a:r>
                  <a:rPr lang="en-US" altLang="ko-KR" dirty="0"/>
                  <a:t>3</a:t>
                </a:r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≤1, 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=0,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𝑜𝑡h𝑒𝑟𝑖𝑤𝑠𝑒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box>
                      <m:box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≤1)</m:t>
                    </m:r>
                  </m:oMath>
                </a14:m>
                <a:r>
                  <a:rPr lang="en-US" altLang="ko-KR" dirty="0" smtClean="0"/>
                  <a:t>?</a:t>
                </a:r>
              </a:p>
              <a:p>
                <a:pPr lvl="1"/>
                <a:r>
                  <a:rPr lang="en-US" altLang="ko-KR" dirty="0" smtClean="0"/>
                  <a:t>Calculate two </a:t>
                </a:r>
                <a:r>
                  <a:rPr lang="en-US" altLang="ko-KR" dirty="0" err="1" smtClean="0"/>
                  <a:t>m.p.d.fs</a:t>
                </a:r>
                <a:r>
                  <a:rPr lang="en-US" altLang="ko-KR" dirty="0" smtClean="0"/>
                  <a:t> for X and 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box>
                      <m:box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≤1)</m:t>
                    </m:r>
                  </m:oMath>
                </a14:m>
                <a:r>
                  <a:rPr lang="en-US" altLang="ko-KR" dirty="0"/>
                  <a:t>?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114800" y="2973977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2678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3</a:t>
            </a:r>
            <a:r>
              <a:rPr lang="en-US" altLang="ko-KR" dirty="0" smtClean="0">
                <a:ea typeface="굴림" pitchFamily="50" charset="-127"/>
              </a:rPr>
              <a:t>.1 Joint Probability Distribution(</a:t>
            </a:r>
            <a:r>
              <a:rPr lang="ko-KR" altLang="en-US" dirty="0" smtClean="0">
                <a:ea typeface="굴림" pitchFamily="50" charset="-127"/>
              </a:rPr>
              <a:t>결합확률분포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For continuous random variables X and Y,</a:t>
                </a:r>
                <a:endParaRPr lang="en-US" altLang="ko-KR" dirty="0"/>
              </a:p>
              <a:p>
                <a:pPr lvl="1"/>
                <a:r>
                  <a:rPr lang="en-US" altLang="ko-KR" dirty="0" smtClean="0"/>
                  <a:t>Joint distribution function(</a:t>
                </a:r>
                <a:r>
                  <a:rPr lang="ko-KR" altLang="en-US" dirty="0" smtClean="0"/>
                  <a:t>결합분포함수</a:t>
                </a:r>
                <a:r>
                  <a:rPr lang="en-US" altLang="ko-KR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altLang="ko-KR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marL="457200" lvl="1" indent="0">
                  <a:buNone/>
                </a:pPr>
                <a:r>
                  <a:rPr lang="en-US" altLang="ko-KR" b="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nary>
                          <m:nary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b="0" dirty="0" smtClean="0"/>
                  <a:t>   for cont. X,Y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cf.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𝑑𝑥𝑑𝑦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Marginal distribution function(</a:t>
                </a:r>
                <a:r>
                  <a:rPr lang="ko-KR" altLang="en-US" dirty="0" smtClean="0"/>
                  <a:t>주변분포함수</a:t>
                </a:r>
                <a:r>
                  <a:rPr lang="en-US" altLang="ko-KR" dirty="0" smtClean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114800" y="2973977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9043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3.1 Joint Probability Distribution(</a:t>
            </a:r>
            <a:r>
              <a:rPr lang="ko-KR" altLang="en-US" dirty="0">
                <a:ea typeface="굴림" pitchFamily="50" charset="-127"/>
              </a:rPr>
              <a:t>결합확률분포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Activity4(</a:t>
                </a:r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4)</a:t>
                </a:r>
              </a:p>
              <a:p>
                <a:pPr lvl="1"/>
                <a:r>
                  <a:rPr lang="en-US" altLang="ko-KR" dirty="0" smtClean="0"/>
                  <a:t>Given a joint distribution function,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ko-KR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ko-KR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≤0.5,0&lt;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≤1)?</m:t>
                    </m:r>
                  </m:oMath>
                </a14:m>
                <a:r>
                  <a:rPr lang="en-US" altLang="ko-KR" dirty="0" smtClean="0"/>
                  <a:t>  (</a:t>
                </a:r>
                <a:r>
                  <a:rPr lang="ko-KR" altLang="en-US" dirty="0" smtClean="0"/>
                  <a:t>참고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그림</a:t>
                </a:r>
                <a:r>
                  <a:rPr lang="en-US" altLang="ko-KR" dirty="0" smtClean="0"/>
                  <a:t>3.4)</a:t>
                </a:r>
                <a:endParaRPr lang="en-US" altLang="ko-KR" dirty="0"/>
              </a:p>
              <a:p>
                <a:pPr lvl="2"/>
                <a:endParaRPr lang="en-US" altLang="ko-KR" b="0" dirty="0" smtClean="0"/>
              </a:p>
              <a:p>
                <a:pPr lvl="2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114800" y="2973977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421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3.2 Conditional Probability Distribution (</a:t>
            </a:r>
            <a:r>
              <a:rPr lang="ko-KR" altLang="en-US" dirty="0" smtClean="0">
                <a:ea typeface="굴림" pitchFamily="50" charset="-127"/>
              </a:rPr>
              <a:t>조건부 확률분포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Conditional probability mass/density functions(</a:t>
                </a:r>
                <a:r>
                  <a:rPr lang="ko-KR" altLang="en-US" dirty="0" smtClean="0"/>
                  <a:t>조건부확률질량</a:t>
                </a:r>
                <a:r>
                  <a:rPr lang="en-US" altLang="ko-KR" dirty="0" smtClean="0"/>
                  <a:t>/</a:t>
                </a:r>
                <a:r>
                  <a:rPr lang="ko-KR" altLang="en-US" dirty="0" err="1" smtClean="0"/>
                  <a:t>밀도함수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)&gt;0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ea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ko-KR" dirty="0"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)&gt;0</m:t>
                    </m:r>
                  </m:oMath>
                </a14:m>
                <a:endParaRPr lang="en-US" altLang="ko-KR" dirty="0"/>
              </a:p>
              <a:p>
                <a:endParaRPr lang="en-US" altLang="ko-KR" b="0" dirty="0" smtClean="0"/>
              </a:p>
              <a:p>
                <a:pPr lvl="2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114800" y="2973977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8543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3.2 Conditional Probability Distribution (</a:t>
            </a:r>
            <a:r>
              <a:rPr lang="ko-KR" altLang="en-US" dirty="0">
                <a:ea typeface="굴림" pitchFamily="50" charset="-127"/>
              </a:rPr>
              <a:t>조건부 확률분포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1682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Activity1 (3.1</a:t>
                </a:r>
                <a:r>
                  <a:rPr lang="ko-KR" altLang="en-US" dirty="0" smtClean="0"/>
                  <a:t>절</a:t>
                </a:r>
                <a:r>
                  <a:rPr lang="en-US" altLang="ko-KR" dirty="0" smtClean="0"/>
                  <a:t> - </a:t>
                </a:r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2)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Given Y=2, what is a </a:t>
                </a:r>
                <a:r>
                  <a:rPr lang="en-US" altLang="ko-KR" dirty="0" err="1" smtClean="0"/>
                  <a:t>c.p.m.f</a:t>
                </a:r>
                <a:r>
                  <a:rPr lang="en-US" altLang="ko-KR" dirty="0" smtClean="0"/>
                  <a:t> of X?</a:t>
                </a:r>
              </a:p>
              <a:p>
                <a:pPr lvl="1"/>
                <a:r>
                  <a:rPr lang="en-US" altLang="ko-KR" dirty="0" smtClean="0"/>
                  <a:t>Given Y=2, what is the probability of X=1?</a:t>
                </a:r>
              </a:p>
              <a:p>
                <a:pPr lvl="1"/>
                <a:r>
                  <a:rPr lang="en-US" altLang="ko-KR" dirty="0"/>
                  <a:t>Given Y=2, what is the probability of X=3</a:t>
                </a:r>
                <a:r>
                  <a:rPr lang="en-US" altLang="ko-KR" dirty="0" smtClean="0"/>
                  <a:t>?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16824" cy="3886200"/>
              </a:xfrm>
              <a:blipFill>
                <a:blip r:embed="rId2"/>
                <a:stretch>
                  <a:fillRect l="-1233" t="-1256" b="-8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915816" y="2708920"/>
          <a:ext cx="33555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90">
                  <a:extLst>
                    <a:ext uri="{9D8B030D-6E8A-4147-A177-3AD203B41FA5}">
                      <a16:colId xmlns:a16="http://schemas.microsoft.com/office/drawing/2014/main" val="1263942330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1631134883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3126570761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2263053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8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0.23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2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05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836336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 bwMode="auto">
          <a:xfrm>
            <a:off x="2915816" y="2708920"/>
            <a:ext cx="792088" cy="36004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937141" y="279446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1866" y="2707392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52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3.2 Conditional Probability Distribution (</a:t>
            </a:r>
            <a:r>
              <a:rPr lang="ko-KR" altLang="en-US" dirty="0" smtClean="0">
                <a:ea typeface="굴림" pitchFamily="50" charset="-127"/>
              </a:rPr>
              <a:t>조건부 확률분포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Two random variables X and Y are independent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>  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0" dirty="0" smtClean="0">
                    <a:solidFill>
                      <a:srgbClr val="92D050"/>
                    </a:solidFill>
                  </a:rPr>
                  <a:t> </a:t>
                </a:r>
                <a:r>
                  <a:rPr lang="en-US" altLang="ko-KR" b="0" dirty="0" smtClean="0">
                    <a:solidFill>
                      <a:srgbClr val="FF0000"/>
                    </a:solidFill>
                  </a:rPr>
                  <a:t>for all x and y</a:t>
                </a:r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In other words,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for all x and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y, 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b="0" dirty="0" smtClean="0"/>
                  <a:t> 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114800" y="2973977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7240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3.2 Conditional Probability Distribution (</a:t>
            </a:r>
            <a:r>
              <a:rPr lang="ko-KR" altLang="en-US" dirty="0">
                <a:ea typeface="굴림" pitchFamily="50" charset="-127"/>
              </a:rPr>
              <a:t>조건부 확률분포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1682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Activity2</a:t>
                </a:r>
              </a:p>
              <a:p>
                <a:pPr lvl="1"/>
                <a:r>
                  <a:rPr lang="en-US" altLang="ko-KR" dirty="0" smtClean="0"/>
                  <a:t>3.2</a:t>
                </a:r>
                <a:r>
                  <a:rPr lang="ko-KR" altLang="en-US" dirty="0" smtClean="0"/>
                  <a:t>절 </a:t>
                </a:r>
                <a:r>
                  <a:rPr lang="ko-KR" altLang="en-US" dirty="0"/>
                  <a:t>예제</a:t>
                </a:r>
                <a:r>
                  <a:rPr lang="en-US" altLang="ko-KR" dirty="0"/>
                  <a:t>4-(1), </a:t>
                </a:r>
                <a:r>
                  <a:rPr lang="ko-KR" altLang="en-US" dirty="0"/>
                  <a:t>예제</a:t>
                </a:r>
                <a:r>
                  <a:rPr lang="en-US" altLang="ko-KR" dirty="0"/>
                  <a:t>3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 smtClean="0"/>
                  <a:t>3.1</a:t>
                </a:r>
                <a:r>
                  <a:rPr lang="ko-KR" altLang="en-US" dirty="0" smtClean="0"/>
                  <a:t>절 예제</a:t>
                </a:r>
                <a:r>
                  <a:rPr lang="en-US" altLang="ko-KR" dirty="0" smtClean="0"/>
                  <a:t>2</a:t>
                </a:r>
                <a:endParaRPr lang="en-US" altLang="ko-KR" b="0" i="0" dirty="0" smtClean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marL="857250" lvl="2" indent="0">
                  <a:buNone/>
                </a:pPr>
                <a:r>
                  <a:rPr lang="en-US" altLang="ko-KR" dirty="0" smtClean="0"/>
                  <a:t>Are X and Y independent with each other?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16824" cy="3886200"/>
              </a:xfrm>
              <a:blipFill>
                <a:blip r:embed="rId2"/>
                <a:stretch>
                  <a:fillRect l="-1233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57747"/>
              </p:ext>
            </p:extLst>
          </p:nvPr>
        </p:nvGraphicFramePr>
        <p:xfrm>
          <a:off x="2915816" y="3501008"/>
          <a:ext cx="33555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90">
                  <a:extLst>
                    <a:ext uri="{9D8B030D-6E8A-4147-A177-3AD203B41FA5}">
                      <a16:colId xmlns:a16="http://schemas.microsoft.com/office/drawing/2014/main" val="1263942330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1631134883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3126570761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2263053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8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0.23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2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05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836336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 bwMode="auto">
          <a:xfrm>
            <a:off x="2915816" y="3501008"/>
            <a:ext cx="792088" cy="36004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937141" y="358655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1866" y="3512041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0793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3.2 Conditional Probability Distribution (</a:t>
            </a:r>
            <a:r>
              <a:rPr lang="ko-KR" altLang="en-US" dirty="0" smtClean="0">
                <a:ea typeface="굴림" pitchFamily="50" charset="-127"/>
              </a:rPr>
              <a:t>조건부 확률분포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Why not three or more random variables?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Three random variables X, Y, and Z are all independent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b="0" dirty="0" smtClean="0"/>
                  <a:t> for all x, y, z.</a:t>
                </a:r>
                <a:endParaRPr lang="en-US" altLang="ko-KR" dirty="0"/>
              </a:p>
              <a:p>
                <a:r>
                  <a:rPr lang="en-US" altLang="ko-KR" b="0" dirty="0" smtClean="0"/>
                  <a:t>X, Y and Z are pair-wisely independent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b="0" dirty="0" smtClean="0"/>
                  <a:t>,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dirty="0" smtClean="0"/>
                  <a:t>.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r="-432"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114800" y="2973977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8515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3.3 Expectation in Joint Probability Distribution (</a:t>
            </a:r>
            <a:r>
              <a:rPr lang="ko-KR" altLang="en-US" dirty="0" err="1" smtClean="0">
                <a:ea typeface="굴림" pitchFamily="50" charset="-127"/>
              </a:rPr>
              <a:t>결합분포에</a:t>
            </a:r>
            <a:r>
              <a:rPr lang="ko-KR" altLang="en-US" dirty="0" smtClean="0">
                <a:ea typeface="굴림" pitchFamily="50" charset="-127"/>
              </a:rPr>
              <a:t> 대한 </a:t>
            </a:r>
            <a:r>
              <a:rPr lang="ko-KR" altLang="en-US" dirty="0" err="1" smtClean="0">
                <a:ea typeface="굴림" pitchFamily="50" charset="-127"/>
              </a:rPr>
              <a:t>기댓값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Given random variables X and Y, the expectation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 smtClean="0">
                    <a:latin typeface="Cambria Math" panose="02040503050406030204" pitchFamily="18" charset="0"/>
                  </a:rPr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b="0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 smtClean="0"/>
                  <a:t>cf.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114800" y="2973977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491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This Lecture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Joint Probability Distribution(</a:t>
            </a:r>
            <a:r>
              <a:rPr lang="ko-KR" altLang="en-US" dirty="0" smtClean="0">
                <a:ea typeface="굴림" pitchFamily="50" charset="-127"/>
              </a:rPr>
              <a:t>결합확률분포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marL="457200" lvl="1" indent="0" eaLnBrk="1" hangingPunct="1">
              <a:buNone/>
            </a:pPr>
            <a:endParaRPr lang="en-US" altLang="ko-KR" dirty="0" smtClean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A  review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ko-KR" dirty="0" smtClean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Joint probability Distribution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ko-KR" dirty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Conditional Probability Distribution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ko-KR" dirty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Expectation in Joint Probability Distribution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9671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3.3 Expectation in Joint Probability Distribution (</a:t>
            </a:r>
            <a:r>
              <a:rPr lang="ko-KR" altLang="en-US" dirty="0" err="1">
                <a:ea typeface="굴림" pitchFamily="50" charset="-127"/>
              </a:rPr>
              <a:t>결합분포에</a:t>
            </a:r>
            <a:r>
              <a:rPr lang="ko-KR" altLang="en-US" dirty="0">
                <a:ea typeface="굴림" pitchFamily="50" charset="-127"/>
              </a:rPr>
              <a:t> 대한 </a:t>
            </a:r>
            <a:r>
              <a:rPr lang="ko-KR" altLang="en-US" dirty="0" err="1">
                <a:ea typeface="굴림" pitchFamily="50" charset="-127"/>
              </a:rPr>
              <a:t>기댓값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1682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Activity1 (3.1</a:t>
                </a:r>
                <a:r>
                  <a:rPr lang="ko-KR" altLang="en-US" dirty="0" smtClean="0"/>
                  <a:t>절</a:t>
                </a:r>
                <a:r>
                  <a:rPr lang="en-US" altLang="ko-KR" dirty="0" smtClean="0"/>
                  <a:t> - </a:t>
                </a:r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2)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E(X)?</a:t>
                </a:r>
              </a:p>
              <a:p>
                <a:pPr lvl="1"/>
                <a:r>
                  <a:rPr lang="en-US" altLang="ko-KR" dirty="0" smtClean="0"/>
                  <a:t>E(X+Y)?</a:t>
                </a:r>
              </a:p>
              <a:p>
                <a:pPr lvl="1"/>
                <a:r>
                  <a:rPr lang="en-US" altLang="ko-KR" dirty="0" smtClean="0"/>
                  <a:t>E(XY)?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16824" cy="3886200"/>
              </a:xfrm>
              <a:blipFill>
                <a:blip r:embed="rId2"/>
                <a:stretch>
                  <a:fillRect l="-1233" t="-1256" b="-8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915816" y="2708920"/>
          <a:ext cx="33555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90">
                  <a:extLst>
                    <a:ext uri="{9D8B030D-6E8A-4147-A177-3AD203B41FA5}">
                      <a16:colId xmlns:a16="http://schemas.microsoft.com/office/drawing/2014/main" val="1263942330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1631134883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3126570761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2263053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8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0.23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2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05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836336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 bwMode="auto">
          <a:xfrm>
            <a:off x="2915816" y="2708920"/>
            <a:ext cx="792088" cy="36004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937141" y="279446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1866" y="2707392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97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3.3 Expectation in Joint Probability Distribution (</a:t>
            </a:r>
            <a:r>
              <a:rPr lang="ko-KR" altLang="en-US" dirty="0" err="1">
                <a:ea typeface="굴림" pitchFamily="50" charset="-127"/>
              </a:rPr>
              <a:t>결합분포에</a:t>
            </a:r>
            <a:r>
              <a:rPr lang="ko-KR" altLang="en-US" dirty="0">
                <a:ea typeface="굴림" pitchFamily="50" charset="-127"/>
              </a:rPr>
              <a:t> 대한 </a:t>
            </a:r>
            <a:r>
              <a:rPr lang="ko-KR" altLang="en-US" dirty="0" err="1">
                <a:ea typeface="굴림" pitchFamily="50" charset="-127"/>
              </a:rPr>
              <a:t>기댓값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1682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Activity2 (3.3</a:t>
                </a:r>
                <a:r>
                  <a:rPr lang="ko-KR" altLang="en-US" dirty="0" smtClean="0"/>
                  <a:t>절</a:t>
                </a:r>
                <a:r>
                  <a:rPr lang="en-US" altLang="ko-KR" dirty="0" smtClean="0"/>
                  <a:t> - </a:t>
                </a:r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2)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&gt;0,,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The independence of X and Y?</a:t>
                </a:r>
              </a:p>
              <a:p>
                <a:pPr lvl="1"/>
                <a:r>
                  <a:rPr lang="en-US" altLang="ko-KR" dirty="0" smtClean="0"/>
                  <a:t>E(X)?</a:t>
                </a:r>
              </a:p>
              <a:p>
                <a:pPr lvl="1"/>
                <a:r>
                  <a:rPr lang="en-US" altLang="ko-KR" dirty="0" smtClean="0"/>
                  <a:t>E(Y)?</a:t>
                </a:r>
              </a:p>
              <a:p>
                <a:pPr lvl="1"/>
                <a:r>
                  <a:rPr lang="en-US" altLang="ko-KR" dirty="0" smtClean="0"/>
                  <a:t>E(XY)?</a:t>
                </a:r>
              </a:p>
              <a:p>
                <a:pPr lvl="1"/>
                <a:r>
                  <a:rPr lang="en-US" altLang="ko-KR" dirty="0" smtClean="0"/>
                  <a:t>E(XY)=E(X)E(Y)?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16824" cy="3886200"/>
              </a:xfrm>
              <a:blipFill>
                <a:blip r:embed="rId2"/>
                <a:stretch>
                  <a:fillRect l="-1233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7203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3.3 Expectation in Joint Probability Distribution (</a:t>
            </a:r>
            <a:r>
              <a:rPr lang="ko-KR" altLang="en-US" dirty="0" err="1" smtClean="0">
                <a:ea typeface="굴림" pitchFamily="50" charset="-127"/>
              </a:rPr>
              <a:t>결합분포에</a:t>
            </a:r>
            <a:r>
              <a:rPr lang="ko-KR" altLang="en-US" dirty="0" smtClean="0">
                <a:ea typeface="굴림" pitchFamily="50" charset="-127"/>
              </a:rPr>
              <a:t> 대한 </a:t>
            </a:r>
            <a:r>
              <a:rPr lang="ko-KR" altLang="en-US" dirty="0" err="1" smtClean="0">
                <a:ea typeface="굴림" pitchFamily="50" charset="-127"/>
              </a:rPr>
              <a:t>기댓값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err="1" smtClean="0"/>
                  <a:t>Var</a:t>
                </a:r>
                <a:r>
                  <a:rPr lang="en-US" altLang="ko-KR" dirty="0" smtClean="0"/>
                  <a:t>(X) and </a:t>
                </a:r>
                <a:r>
                  <a:rPr lang="en-US" altLang="ko-KR" dirty="0" err="1" smtClean="0"/>
                  <a:t>Var</a:t>
                </a:r>
                <a:r>
                  <a:rPr lang="en-US" altLang="ko-KR" smtClean="0"/>
                  <a:t>(Y)</a:t>
                </a:r>
                <a:endParaRPr lang="en-US" altLang="ko-KR" dirty="0" smtClean="0"/>
              </a:p>
              <a:p>
                <a:r>
                  <a:rPr lang="en-US" altLang="ko-KR" dirty="0" smtClean="0"/>
                  <a:t>The covariance of X and Y </a:t>
                </a:r>
                <a:r>
                  <a:rPr lang="en-US" altLang="ko-KR" b="0" dirty="0" smtClean="0">
                    <a:latin typeface="Cambria Math" panose="02040503050406030204" pitchFamily="18" charset="0"/>
                  </a:rPr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b="0" dirty="0" smtClean="0"/>
              </a:p>
              <a:p>
                <a:pPr lvl="1"/>
                <a:r>
                  <a:rPr lang="en-US" altLang="ko-KR" b="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The correlation coefficient of X and 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114800" y="2973977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8546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3.3 Expectation in Joint Probability Distribution (</a:t>
            </a:r>
            <a:r>
              <a:rPr lang="ko-KR" altLang="en-US" dirty="0" err="1">
                <a:ea typeface="굴림" pitchFamily="50" charset="-127"/>
              </a:rPr>
              <a:t>결합분포에</a:t>
            </a:r>
            <a:r>
              <a:rPr lang="ko-KR" altLang="en-US" dirty="0">
                <a:ea typeface="굴림" pitchFamily="50" charset="-127"/>
              </a:rPr>
              <a:t> 대한 </a:t>
            </a:r>
            <a:r>
              <a:rPr lang="ko-KR" altLang="en-US" dirty="0" err="1">
                <a:ea typeface="굴림" pitchFamily="50" charset="-127"/>
              </a:rPr>
              <a:t>기댓값</a:t>
            </a:r>
            <a:r>
              <a:rPr lang="en-US" altLang="ko-KR" dirty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41682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Activity3 (3.1</a:t>
                </a:r>
                <a:r>
                  <a:rPr lang="ko-KR" altLang="en-US" dirty="0" smtClean="0"/>
                  <a:t>절</a:t>
                </a:r>
                <a:r>
                  <a:rPr lang="en-US" altLang="ko-KR" dirty="0" smtClean="0"/>
                  <a:t> - </a:t>
                </a:r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2)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Cov</a:t>
                </a:r>
                <a:r>
                  <a:rPr lang="en-US" altLang="ko-KR" dirty="0" smtClean="0"/>
                  <a:t>(X,Y)?</a:t>
                </a:r>
              </a:p>
              <a:p>
                <a:pPr lvl="1"/>
                <a:r>
                  <a:rPr lang="en-US" altLang="ko-KR" dirty="0" err="1" smtClean="0"/>
                  <a:t>Corr</a:t>
                </a:r>
                <a:r>
                  <a:rPr lang="en-US" altLang="ko-KR" dirty="0" smtClean="0"/>
                  <a:t>(X,Y)?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416824" cy="3886200"/>
              </a:xfrm>
              <a:blipFill>
                <a:blip r:embed="rId2"/>
                <a:stretch>
                  <a:fillRect l="-1233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915816" y="2708920"/>
          <a:ext cx="33555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90">
                  <a:extLst>
                    <a:ext uri="{9D8B030D-6E8A-4147-A177-3AD203B41FA5}">
                      <a16:colId xmlns:a16="http://schemas.microsoft.com/office/drawing/2014/main" val="1263942330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1631134883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3126570761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2263053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8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0.23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2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05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836336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 bwMode="auto">
          <a:xfrm>
            <a:off x="2915816" y="2708920"/>
            <a:ext cx="792088" cy="36004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937141" y="279446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1866" y="2707392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944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What we have learned</a:t>
            </a:r>
            <a:endParaRPr lang="ko-KR" altLang="en-US" dirty="0" smtClean="0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52600"/>
            <a:ext cx="7129462" cy="419735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How to calculate probability when multiple random variables are involved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Joint Probability Distribution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ko-KR" dirty="0" smtClean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Conditional Probability Distribution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en-US" altLang="ko-KR" dirty="0" smtClean="0">
              <a:ea typeface="굴림" pitchFamily="50" charset="-127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ko-KR" dirty="0" smtClean="0">
                <a:ea typeface="굴림" pitchFamily="50" charset="-127"/>
              </a:rPr>
              <a:t>Expectation in Joint Probability Distribution</a:t>
            </a:r>
          </a:p>
        </p:txBody>
      </p:sp>
      <p:sp>
        <p:nvSpPr>
          <p:cNvPr id="4100" name="Text Box 352"/>
          <p:cNvSpPr txBox="1">
            <a:spLocks noChangeArrowheads="1"/>
          </p:cNvSpPr>
          <p:nvPr/>
        </p:nvSpPr>
        <p:spPr bwMode="auto">
          <a:xfrm>
            <a:off x="4333875" y="5581650"/>
            <a:ext cx="18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600" tIns="46800" rIns="93600" bIns="46800">
            <a:spAutoFit/>
          </a:bodyPr>
          <a:lstStyle>
            <a:lvl1pPr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kumimoji="1" sz="1200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0" lang="ko-KR" altLang="en-US" sz="20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318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A Review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Discrete random variable X</a:t>
                </a:r>
              </a:p>
              <a:p>
                <a:r>
                  <a:rPr lang="en-US" altLang="ko-KR" dirty="0" smtClean="0"/>
                  <a:t>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Variance: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Conditional PMF and Expectation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5325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A Review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Conditional PMF/PDF and Expectation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Example:</a:t>
                </a:r>
              </a:p>
              <a:p>
                <a:pPr lvl="1"/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</m:t>
                        </m:r>
                      </m:e>
                    </m:d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b="-4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grpSp>
        <p:nvGrpSpPr>
          <p:cNvPr id="25" name="그룹 24"/>
          <p:cNvGrpSpPr/>
          <p:nvPr/>
        </p:nvGrpSpPr>
        <p:grpSpPr>
          <a:xfrm>
            <a:off x="4572000" y="3861048"/>
            <a:ext cx="2739624" cy="1889512"/>
            <a:chOff x="4477134" y="3593736"/>
            <a:chExt cx="2739624" cy="1889512"/>
          </a:xfrm>
        </p:grpSpPr>
        <p:cxnSp>
          <p:nvCxnSpPr>
            <p:cNvPr id="6" name="직선 연결선 5"/>
            <p:cNvCxnSpPr/>
            <p:nvPr/>
          </p:nvCxnSpPr>
          <p:spPr bwMode="auto">
            <a:xfrm>
              <a:off x="5000115" y="5165576"/>
              <a:ext cx="1872208" cy="9895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직선 연결선 7"/>
            <p:cNvCxnSpPr/>
            <p:nvPr/>
          </p:nvCxnSpPr>
          <p:spPr bwMode="auto">
            <a:xfrm flipH="1" flipV="1">
              <a:off x="5000115" y="3861048"/>
              <a:ext cx="8384" cy="1304528"/>
            </a:xfrm>
            <a:prstGeom prst="lin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직선 연결선 9"/>
            <p:cNvCxnSpPr/>
            <p:nvPr/>
          </p:nvCxnSpPr>
          <p:spPr bwMode="auto">
            <a:xfrm flipH="1" flipV="1">
              <a:off x="5360155" y="4354665"/>
              <a:ext cx="16768" cy="804664"/>
            </a:xfrm>
            <a:prstGeom prst="line">
              <a:avLst/>
            </a:prstGeom>
            <a:noFill/>
            <a:ln w="412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직선 연결선 11"/>
            <p:cNvCxnSpPr/>
            <p:nvPr/>
          </p:nvCxnSpPr>
          <p:spPr bwMode="auto">
            <a:xfrm flipH="1" flipV="1">
              <a:off x="5728414" y="4370807"/>
              <a:ext cx="16768" cy="804664"/>
            </a:xfrm>
            <a:prstGeom prst="line">
              <a:avLst/>
            </a:prstGeom>
            <a:noFill/>
            <a:ln w="412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/>
            <p:nvPr/>
          </p:nvCxnSpPr>
          <p:spPr bwMode="auto">
            <a:xfrm flipH="1" flipV="1">
              <a:off x="6085383" y="4370807"/>
              <a:ext cx="16768" cy="804664"/>
            </a:xfrm>
            <a:prstGeom prst="line">
              <a:avLst/>
            </a:prstGeom>
            <a:noFill/>
            <a:ln w="412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연결선 13"/>
            <p:cNvCxnSpPr/>
            <p:nvPr/>
          </p:nvCxnSpPr>
          <p:spPr bwMode="auto">
            <a:xfrm flipH="1" flipV="1">
              <a:off x="6450736" y="4370807"/>
              <a:ext cx="16768" cy="804664"/>
            </a:xfrm>
            <a:prstGeom prst="line">
              <a:avLst/>
            </a:prstGeom>
            <a:noFill/>
            <a:ln w="412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6945530" y="5032023"/>
              <a:ext cx="271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x</a:t>
              </a:r>
              <a:endParaRPr lang="ko-KR" alt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32925" y="515932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10979" y="516557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36219" y="517547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3</a:t>
              </a:r>
              <a:endParaRPr lang="ko-KR" alt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5071" y="516557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4</a:t>
              </a:r>
              <a:endParaRPr lang="ko-KR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2000" y="4216918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1/4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77134" y="3593736"/>
                  <a:ext cx="6517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134" y="3593736"/>
                  <a:ext cx="651717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83455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A Review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Discrete random variable X</a:t>
                </a:r>
              </a:p>
              <a:p>
                <a:r>
                  <a:rPr lang="en-US" altLang="ko-KR" dirty="0" smtClean="0"/>
                  <a:t>PMF: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Variance: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Conditional PMF and Expectation</a:t>
                </a:r>
              </a:p>
              <a:p>
                <a:pPr marL="0" indent="0">
                  <a:buNone/>
                </a:pPr>
                <a:r>
                  <a:rPr lang="en-US" altLang="ko-KR" dirty="0" smtClean="0">
                    <a:solidFill>
                      <a:srgbClr val="FF0000"/>
                    </a:solidFill>
                  </a:rPr>
                  <a:t>=&gt; These will be generalized to those for multiple random variables in this chapter.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 b="-2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55025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3</a:t>
            </a:r>
            <a:r>
              <a:rPr lang="en-US" altLang="ko-KR" dirty="0" smtClean="0">
                <a:ea typeface="굴림" pitchFamily="50" charset="-127"/>
              </a:rPr>
              <a:t>.1 Joint Probability Distribution(</a:t>
            </a:r>
            <a:r>
              <a:rPr lang="ko-KR" altLang="en-US" dirty="0" smtClean="0">
                <a:ea typeface="굴림" pitchFamily="50" charset="-127"/>
              </a:rPr>
              <a:t>결합확률분포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For discrete random variables X and Y,</a:t>
                </a:r>
              </a:p>
              <a:p>
                <a:pPr lvl="1"/>
                <a:r>
                  <a:rPr lang="en-US" altLang="ko-KR" dirty="0" smtClean="0"/>
                  <a:t>Joint probability mass function (</a:t>
                </a:r>
                <a:r>
                  <a:rPr lang="en-US" altLang="ko-KR" dirty="0" err="1" smtClean="0"/>
                  <a:t>j.p.m.f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결합확률질량함수</a:t>
                </a:r>
                <a:r>
                  <a:rPr lang="en-US" altLang="ko-KR" dirty="0" smtClean="0"/>
                  <a:t>):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Marginal probability mass function (</a:t>
                </a:r>
                <a:r>
                  <a:rPr lang="en-US" altLang="ko-KR" dirty="0" err="1" smtClean="0"/>
                  <a:t>m.p.m.f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주변확률질량함수</a:t>
                </a:r>
                <a:r>
                  <a:rPr lang="en-US" altLang="ko-KR" dirty="0" smtClean="0"/>
                  <a:t>):</a:t>
                </a:r>
              </a:p>
              <a:p>
                <a:pPr marL="457200" lvl="1" indent="0" algn="ctr">
                  <a:buNone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754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3</a:t>
            </a:r>
            <a:r>
              <a:rPr lang="en-US" altLang="ko-KR" dirty="0" smtClean="0">
                <a:ea typeface="굴림" pitchFamily="50" charset="-127"/>
              </a:rPr>
              <a:t>.1 Joint Probability Distribution(</a:t>
            </a:r>
            <a:r>
              <a:rPr lang="ko-KR" altLang="en-US" dirty="0" smtClean="0">
                <a:ea typeface="굴림" pitchFamily="50" charset="-127"/>
              </a:rPr>
              <a:t>결합확률분포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Activity1 (</a:t>
                </a:r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2)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Is this PMF?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 smtClean="0"/>
                  <a:t>=?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ko-KR" dirty="0" smtClean="0"/>
                  <a:t>=?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 smtClean="0"/>
                  <a:t>=?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ko-KR" dirty="0" smtClean="0"/>
                  <a:t>=?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21122"/>
              </p:ext>
            </p:extLst>
          </p:nvPr>
        </p:nvGraphicFramePr>
        <p:xfrm>
          <a:off x="2915816" y="2708920"/>
          <a:ext cx="33555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90">
                  <a:extLst>
                    <a:ext uri="{9D8B030D-6E8A-4147-A177-3AD203B41FA5}">
                      <a16:colId xmlns:a16="http://schemas.microsoft.com/office/drawing/2014/main" val="1263942330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1631134883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3126570761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2263053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8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0.23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2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05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836336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 bwMode="auto">
          <a:xfrm>
            <a:off x="2915816" y="2708920"/>
            <a:ext cx="792088" cy="36004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937141" y="279446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1866" y="2707392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648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3</a:t>
            </a:r>
            <a:r>
              <a:rPr lang="en-US" altLang="ko-KR" dirty="0" smtClean="0">
                <a:ea typeface="굴림" pitchFamily="50" charset="-127"/>
              </a:rPr>
              <a:t>.1 Joint Probability Distribution(</a:t>
            </a:r>
            <a:r>
              <a:rPr lang="ko-KR" altLang="en-US" dirty="0" smtClean="0">
                <a:ea typeface="굴림" pitchFamily="50" charset="-127"/>
              </a:rPr>
              <a:t>결합확률분포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For discrete random variables X and Y,</a:t>
                </a:r>
              </a:p>
              <a:p>
                <a:pPr lvl="1"/>
                <a:r>
                  <a:rPr lang="en-US" altLang="ko-KR" dirty="0" smtClean="0"/>
                  <a:t>Joint distribution function (</a:t>
                </a:r>
                <a:r>
                  <a:rPr lang="ko-KR" altLang="en-US" dirty="0" smtClean="0"/>
                  <a:t>결합분포함수</a:t>
                </a:r>
                <a:r>
                  <a:rPr lang="en-US" altLang="ko-KR" dirty="0" smtClean="0"/>
                  <a:t>):</a:t>
                </a:r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Marginal distribution function (</a:t>
                </a:r>
                <a:r>
                  <a:rPr lang="ko-KR" altLang="en-US" dirty="0" smtClean="0"/>
                  <a:t>주변분포함수</a:t>
                </a:r>
                <a:r>
                  <a:rPr lang="en-US" altLang="ko-KR" dirty="0" smtClean="0"/>
                  <a:t>):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80437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819150"/>
            <a:ext cx="6911280" cy="533400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3</a:t>
            </a:r>
            <a:r>
              <a:rPr lang="en-US" altLang="ko-KR" dirty="0" smtClean="0">
                <a:ea typeface="굴림" pitchFamily="50" charset="-127"/>
              </a:rPr>
              <a:t>.1 Joint Probability Distribution(</a:t>
            </a:r>
            <a:r>
              <a:rPr lang="ko-KR" altLang="en-US" dirty="0" smtClean="0">
                <a:ea typeface="굴림" pitchFamily="50" charset="-127"/>
              </a:rPr>
              <a:t>결합확률분포</a:t>
            </a:r>
            <a:r>
              <a:rPr lang="en-US" altLang="ko-KR" dirty="0" smtClean="0">
                <a:ea typeface="굴림" pitchFamily="50" charset="-127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</p:spPr>
            <p:txBody>
              <a:bodyPr/>
              <a:lstStyle/>
              <a:p>
                <a:r>
                  <a:rPr lang="en-US" altLang="ko-KR" dirty="0" smtClean="0"/>
                  <a:t>Activity2 (</a:t>
                </a:r>
                <a:r>
                  <a:rPr lang="ko-KR" altLang="en-US" dirty="0" smtClean="0"/>
                  <a:t>예제</a:t>
                </a:r>
                <a:r>
                  <a:rPr lang="en-US" altLang="ko-KR" dirty="0" smtClean="0"/>
                  <a:t>2)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 smtClean="0"/>
                  <a:t>?  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 smtClean="0"/>
                  <a:t>?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752600"/>
                <a:ext cx="7056784" cy="3886200"/>
              </a:xfrm>
              <a:blipFill>
                <a:blip r:embed="rId2"/>
                <a:stretch>
                  <a:fillRect l="-1295" t="-1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154D5-FA00-46F3-8ABC-0B08908DCEEE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915816" y="2708920"/>
          <a:ext cx="33555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890">
                  <a:extLst>
                    <a:ext uri="{9D8B030D-6E8A-4147-A177-3AD203B41FA5}">
                      <a16:colId xmlns:a16="http://schemas.microsoft.com/office/drawing/2014/main" val="1263942330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1631134883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3126570761"/>
                    </a:ext>
                  </a:extLst>
                </a:gridCol>
                <a:gridCol w="838890">
                  <a:extLst>
                    <a:ext uri="{9D8B030D-6E8A-4147-A177-3AD203B41FA5}">
                      <a16:colId xmlns:a16="http://schemas.microsoft.com/office/drawing/2014/main" val="2263053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28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0.23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2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05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0.16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0.07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836336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 bwMode="auto">
          <a:xfrm>
            <a:off x="2915816" y="2708920"/>
            <a:ext cx="792088" cy="36004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937141" y="279446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31866" y="2707392"/>
            <a:ext cx="276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8172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브레인스토밍 프레젠테이션">
  <a:themeElements>
    <a:clrScheme name="브레인스토밍 프레젠테이션 1">
      <a:dk1>
        <a:srgbClr val="FFCC00"/>
      </a:dk1>
      <a:lt1>
        <a:srgbClr val="F8F8F8"/>
      </a:lt1>
      <a:dk2>
        <a:srgbClr val="000000"/>
      </a:dk2>
      <a:lt2>
        <a:srgbClr val="6666FF"/>
      </a:lt2>
      <a:accent1>
        <a:srgbClr val="669900"/>
      </a:accent1>
      <a:accent2>
        <a:srgbClr val="006600"/>
      </a:accent2>
      <a:accent3>
        <a:srgbClr val="AAAAAA"/>
      </a:accent3>
      <a:accent4>
        <a:srgbClr val="D4D4D4"/>
      </a:accent4>
      <a:accent5>
        <a:srgbClr val="B8CAAA"/>
      </a:accent5>
      <a:accent6>
        <a:srgbClr val="005C00"/>
      </a:accent6>
      <a:hlink>
        <a:srgbClr val="0099FF"/>
      </a:hlink>
      <a:folHlink>
        <a:srgbClr val="669900"/>
      </a:folHlink>
    </a:clrScheme>
    <a:fontScheme name="브레인스토밍 프레젠테이션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7" rIns="92075" bIns="46037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None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</a:objectDefaults>
  <a:extraClrSchemeLst>
    <a:extraClrScheme>
      <a:clrScheme name="브레인스토밍 프레젠테이션 1">
        <a:dk1>
          <a:srgbClr val="FFCC00"/>
        </a:dk1>
        <a:lt1>
          <a:srgbClr val="F8F8F8"/>
        </a:lt1>
        <a:dk2>
          <a:srgbClr val="000000"/>
        </a:dk2>
        <a:lt2>
          <a:srgbClr val="6666FF"/>
        </a:lt2>
        <a:accent1>
          <a:srgbClr val="669900"/>
        </a:accent1>
        <a:accent2>
          <a:srgbClr val="006600"/>
        </a:accent2>
        <a:accent3>
          <a:srgbClr val="AAAAAA"/>
        </a:accent3>
        <a:accent4>
          <a:srgbClr val="D4D4D4"/>
        </a:accent4>
        <a:accent5>
          <a:srgbClr val="B8CAAA"/>
        </a:accent5>
        <a:accent6>
          <a:srgbClr val="005C00"/>
        </a:accent6>
        <a:hlink>
          <a:srgbClr val="0099FF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2">
        <a:dk1>
          <a:srgbClr val="868686"/>
        </a:dk1>
        <a:lt1>
          <a:srgbClr val="FFFFFF"/>
        </a:lt1>
        <a:dk2>
          <a:srgbClr val="009999"/>
        </a:dk2>
        <a:lt2>
          <a:srgbClr val="6600FF"/>
        </a:lt2>
        <a:accent1>
          <a:srgbClr val="9999FF"/>
        </a:accent1>
        <a:accent2>
          <a:srgbClr val="CBCBCB"/>
        </a:accent2>
        <a:accent3>
          <a:srgbClr val="FFFFFF"/>
        </a:accent3>
        <a:accent4>
          <a:srgbClr val="727272"/>
        </a:accent4>
        <a:accent5>
          <a:srgbClr val="CACAFF"/>
        </a:accent5>
        <a:accent6>
          <a:srgbClr val="B8B8B8"/>
        </a:accent6>
        <a:hlink>
          <a:srgbClr val="6600FF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3">
        <a:dk1>
          <a:srgbClr val="1C1C1C"/>
        </a:dk1>
        <a:lt1>
          <a:srgbClr val="FFFFFF"/>
        </a:lt1>
        <a:dk2>
          <a:srgbClr val="000000"/>
        </a:dk2>
        <a:lt2>
          <a:srgbClr val="969696"/>
        </a:lt2>
        <a:accent1>
          <a:srgbClr val="DDDDDD"/>
        </a:accent1>
        <a:accent2>
          <a:srgbClr val="CBCBCB"/>
        </a:accent2>
        <a:accent3>
          <a:srgbClr val="FFFFFF"/>
        </a:accent3>
        <a:accent4>
          <a:srgbClr val="161616"/>
        </a:accent4>
        <a:accent5>
          <a:srgbClr val="EBEBEB"/>
        </a:accent5>
        <a:accent6>
          <a:srgbClr val="B8B8B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브레인스토밍 프레젠테이션 4">
        <a:dk1>
          <a:srgbClr val="FFCC00"/>
        </a:dk1>
        <a:lt1>
          <a:srgbClr val="FFFFCC"/>
        </a:lt1>
        <a:dk2>
          <a:srgbClr val="000099"/>
        </a:dk2>
        <a:lt2>
          <a:srgbClr val="00CC00"/>
        </a:lt2>
        <a:accent1>
          <a:srgbClr val="3333FF"/>
        </a:accent1>
        <a:accent2>
          <a:srgbClr val="3333CC"/>
        </a:accent2>
        <a:accent3>
          <a:srgbClr val="AAAACA"/>
        </a:accent3>
        <a:accent4>
          <a:srgbClr val="DADAAE"/>
        </a:accent4>
        <a:accent5>
          <a:srgbClr val="ADADFF"/>
        </a:accent5>
        <a:accent6>
          <a:srgbClr val="2D2DB9"/>
        </a:accent6>
        <a:hlink>
          <a:srgbClr val="0099FF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브레인스토밍 프레젠테이션 5">
        <a:dk1>
          <a:srgbClr val="FFFF00"/>
        </a:dk1>
        <a:lt1>
          <a:srgbClr val="FFFFFF"/>
        </a:lt1>
        <a:dk2>
          <a:srgbClr val="FF0033"/>
        </a:dk2>
        <a:lt2>
          <a:srgbClr val="000000"/>
        </a:lt2>
        <a:accent1>
          <a:srgbClr val="330099"/>
        </a:accent1>
        <a:accent2>
          <a:srgbClr val="CC0000"/>
        </a:accent2>
        <a:accent3>
          <a:srgbClr val="FFAAAD"/>
        </a:accent3>
        <a:accent4>
          <a:srgbClr val="DADADA"/>
        </a:accent4>
        <a:accent5>
          <a:srgbClr val="ADAACA"/>
        </a:accent5>
        <a:accent6>
          <a:srgbClr val="B90000"/>
        </a:accent6>
        <a:hlink>
          <a:srgbClr val="0099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브레인스토밍 프레젠테이션</Template>
  <TotalTime>11447</TotalTime>
  <Words>583</Words>
  <Application>Microsoft Office PowerPoint</Application>
  <PresentationFormat>화면 슬라이드 쇼(4:3)</PresentationFormat>
  <Paragraphs>337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맑은 고딕</vt:lpstr>
      <vt:lpstr>Arial</vt:lpstr>
      <vt:lpstr>Cambria Math</vt:lpstr>
      <vt:lpstr>Century Gothic</vt:lpstr>
      <vt:lpstr>Times New Roman</vt:lpstr>
      <vt:lpstr>브레인스토밍 프레젠테이션</vt:lpstr>
      <vt:lpstr>Ch.3 Joint Probability Distribution(결합확률분포)</vt:lpstr>
      <vt:lpstr>This Lecture</vt:lpstr>
      <vt:lpstr>A Review</vt:lpstr>
      <vt:lpstr>A Review</vt:lpstr>
      <vt:lpstr>A Review</vt:lpstr>
      <vt:lpstr>3.1 Joint Probability Distribution(결합확률분포)</vt:lpstr>
      <vt:lpstr>3.1 Joint Probability Distribution(결합확률분포)</vt:lpstr>
      <vt:lpstr>3.1 Joint Probability Distribution(결합확률분포)</vt:lpstr>
      <vt:lpstr>3.1 Joint Probability Distribution(결합확률분포)</vt:lpstr>
      <vt:lpstr>3.1 Joint Probability Distribution(결합확률분포)</vt:lpstr>
      <vt:lpstr>3.1 Joint Probability Distribution(결합확률분포)</vt:lpstr>
      <vt:lpstr>3.1 Joint Probability Distribution(결합확률분포)</vt:lpstr>
      <vt:lpstr>3.1 Joint Probability Distribution(결합확률분포)</vt:lpstr>
      <vt:lpstr>3.2 Conditional Probability Distribution (조건부 확률분포)</vt:lpstr>
      <vt:lpstr>3.2 Conditional Probability Distribution (조건부 확률분포)</vt:lpstr>
      <vt:lpstr>3.2 Conditional Probability Distribution (조건부 확률분포)</vt:lpstr>
      <vt:lpstr>3.2 Conditional Probability Distribution (조건부 확률분포)</vt:lpstr>
      <vt:lpstr>3.2 Conditional Probability Distribution (조건부 확률분포)</vt:lpstr>
      <vt:lpstr>3.3 Expectation in Joint Probability Distribution (결합분포에 대한 기댓값)</vt:lpstr>
      <vt:lpstr>3.3 Expectation in Joint Probability Distribution (결합분포에 대한 기댓값)</vt:lpstr>
      <vt:lpstr>3.3 Expectation in Joint Probability Distribution (결합분포에 대한 기댓값)</vt:lpstr>
      <vt:lpstr>3.3 Expectation in Joint Probability Distribution (결합분포에 대한 기댓값)</vt:lpstr>
      <vt:lpstr>3.3 Expectation in Joint Probability Distribution (결합분포에 대한 기댓값)</vt:lpstr>
      <vt:lpstr>What we have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창의력 향상을 위한 세션</dc:title>
  <dc:creator>Kwanghoon Choi</dc:creator>
  <cp:lastModifiedBy>khChoi</cp:lastModifiedBy>
  <cp:revision>3209</cp:revision>
  <dcterms:created xsi:type="dcterms:W3CDTF">2005-11-19T13:03:13Z</dcterms:created>
  <dcterms:modified xsi:type="dcterms:W3CDTF">2016-10-06T00:42:46Z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TC010184371042</vt:lpwstr>
  </property>
</Properties>
</file>