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9" r:id="rId2"/>
    <p:sldId id="377" r:id="rId3"/>
    <p:sldId id="384" r:id="rId4"/>
    <p:sldId id="407" r:id="rId5"/>
    <p:sldId id="395" r:id="rId6"/>
    <p:sldId id="406" r:id="rId7"/>
    <p:sldId id="405" r:id="rId8"/>
    <p:sldId id="408" r:id="rId9"/>
    <p:sldId id="409" r:id="rId10"/>
    <p:sldId id="410" r:id="rId11"/>
    <p:sldId id="411" r:id="rId12"/>
    <p:sldId id="412" r:id="rId13"/>
    <p:sldId id="420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365" r:id="rId22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66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00"/>
    <a:srgbClr val="FFFFFF"/>
    <a:srgbClr val="A50021"/>
    <a:srgbClr val="CCCC00"/>
    <a:srgbClr val="FF6600"/>
    <a:srgbClr val="FF9966"/>
    <a:srgbClr val="FF3300"/>
    <a:srgbClr val="CCFFCC"/>
    <a:srgbClr val="00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4" autoAdjust="0"/>
    <p:restoredTop sz="95861" autoAdjust="0"/>
  </p:normalViewPr>
  <p:slideViewPr>
    <p:cSldViewPr>
      <p:cViewPr varScale="1">
        <p:scale>
          <a:sx n="86" d="100"/>
          <a:sy n="86" d="100"/>
        </p:scale>
        <p:origin x="84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65C8F56-1B80-41D4-A753-E85F3E030BC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5787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3950" cy="3700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86300"/>
            <a:ext cx="4941887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73375-B028-4EEE-9E2E-D8E8A39B7D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701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2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9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21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73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b"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ko-KR" altLang="en-US" noProof="0" smtClean="0"/>
              <a:t>마스터 제목 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0" rIns="91440" bIns="0"/>
          <a:lstStyle>
            <a:lvl1pPr marL="0" indent="0" algn="ctr">
              <a:spcBef>
                <a:spcPct val="0"/>
              </a:spcBef>
              <a:buClrTx/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부제목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0302F-3206-4962-81FD-8A07AED62E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141798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4E5CC-C54F-4F65-AEE8-432CDBFC34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49078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B9ADD-4A51-40B0-B2D0-30B60CFCC20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26231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57912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B0108-1D71-47E7-99DF-610DD68184D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25813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154D5-FA00-46F3-8ABC-0B08908DCEE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040505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DBD04-24DA-4FC7-AA78-7BCB63C8BFE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80335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A5B2A-B194-4D3A-B827-B98B2737216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95660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45BE4-1654-45B4-B766-8D02FDF7FA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0166963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672D6-BDB1-46B9-95F1-DA0DD4EFD14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09816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63E6C-3EDE-4B4F-9C40-03AD33ED835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5690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49EEB-CA56-4944-A492-4F6740E5B84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443163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74391-5C96-49D4-B8EE-5E9DB6B1891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80138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fld id="{4BAACFA9-5C2F-46E7-90FA-AF9BF178C7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ransition spd="slow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58888" y="1371600"/>
            <a:ext cx="6697662" cy="1905000"/>
          </a:xfrm>
        </p:spPr>
        <p:txBody>
          <a:bodyPr anchor="ctr" anchorCtr="0"/>
          <a:lstStyle/>
          <a:p>
            <a:pPr eaLnBrk="1" hangingPunct="1"/>
            <a:r>
              <a:rPr lang="en-US" altLang="ko-KR" sz="3600" dirty="0" smtClean="0">
                <a:ea typeface="굴림" pitchFamily="50" charset="-127"/>
              </a:rPr>
              <a:t>Ch.4 Discrete Probability Distributions(</a:t>
            </a:r>
            <a:r>
              <a:rPr lang="ko-KR" altLang="en-US" sz="3600" dirty="0" smtClean="0">
                <a:ea typeface="굴림" pitchFamily="50" charset="-127"/>
              </a:rPr>
              <a:t>이산확률분포</a:t>
            </a:r>
            <a:r>
              <a:rPr lang="en-US" altLang="ko-KR" sz="3600" dirty="0" smtClean="0">
                <a:ea typeface="굴림" pitchFamily="50" charset="-127"/>
              </a:rPr>
              <a:t>)</a:t>
            </a:r>
            <a:endParaRPr lang="ko-KR" altLang="en-US" sz="3600" dirty="0" smtClean="0">
              <a:ea typeface="굴림" pitchFamily="50" charset="-127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6338"/>
            <a:ext cx="6477000" cy="1800894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 smtClean="0">
                <a:ea typeface="굴림" pitchFamily="50" charset="-127"/>
              </a:rPr>
              <a:t>Choi, </a:t>
            </a:r>
            <a:r>
              <a:rPr lang="en-US" altLang="ko-KR" sz="2000" dirty="0" err="1" smtClean="0">
                <a:ea typeface="굴림" pitchFamily="50" charset="-127"/>
              </a:rPr>
              <a:t>Kwanghoon</a:t>
            </a:r>
            <a:endParaRPr lang="en-US" altLang="ko-KR" sz="2000" dirty="0" smtClean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 smtClean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 smtClean="0">
                <a:ea typeface="굴림" pitchFamily="50" charset="-127"/>
              </a:rPr>
              <a:t>Dept. of Electronics and Computer Engineering</a:t>
            </a: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 smtClean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 err="1" smtClean="0">
                <a:ea typeface="굴림" pitchFamily="50" charset="-127"/>
              </a:rPr>
              <a:t>Chonnam</a:t>
            </a:r>
            <a:r>
              <a:rPr lang="en-US" altLang="ko-KR" sz="2000" dirty="0" smtClean="0">
                <a:ea typeface="굴림" pitchFamily="50" charset="-127"/>
              </a:rPr>
              <a:t> National University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0302F-3206-4962-81FD-8A07AED62E62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107504" y="116632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Updated: October </a:t>
            </a:r>
            <a:r>
              <a:rPr lang="en-US" altLang="ko-KR" sz="1800" dirty="0" smtClean="0"/>
              <a:t>18, </a:t>
            </a:r>
            <a:r>
              <a:rPr lang="en-US" altLang="ko-KR" sz="1800" dirty="0" smtClean="0"/>
              <a:t>2016</a:t>
            </a:r>
            <a:endParaRPr lang="ko-KR" altLang="en-US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4.4 Geometric Distribution and Negative Binomial Distribution (</a:t>
            </a:r>
            <a:r>
              <a:rPr lang="ko-KR" altLang="en-US" dirty="0" err="1" smtClean="0">
                <a:ea typeface="굴림" pitchFamily="50" charset="-127"/>
              </a:rPr>
              <a:t>기하분포와</a:t>
            </a:r>
            <a:r>
              <a:rPr lang="ko-KR" altLang="en-US" dirty="0" smtClean="0">
                <a:ea typeface="굴림" pitchFamily="50" charset="-127"/>
              </a:rPr>
              <a:t> </a:t>
            </a:r>
            <a:r>
              <a:rPr lang="ko-KR" altLang="en-US" dirty="0" err="1" smtClean="0">
                <a:ea typeface="굴림" pitchFamily="50" charset="-127"/>
              </a:rPr>
              <a:t>음이항분포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Geometric distribution(</a:t>
                </a:r>
                <a:r>
                  <a:rPr lang="ko-KR" altLang="en-US" dirty="0" err="1" smtClean="0"/>
                  <a:t>기하분포</a:t>
                </a:r>
                <a:r>
                  <a:rPr lang="en-US" altLang="ko-KR" dirty="0" smtClean="0"/>
                  <a:t>)</a:t>
                </a:r>
              </a:p>
              <a:p>
                <a:r>
                  <a:rPr lang="en-US" altLang="ko-KR" dirty="0" smtClean="0"/>
                  <a:t>The number X of Bernoulli trials performed until the first success occurs</a:t>
                </a:r>
              </a:p>
              <a:p>
                <a:pPr lvl="1"/>
                <a:r>
                  <a:rPr lang="en-US" altLang="ko-KR" dirty="0" smtClean="0"/>
                  <a:t>X~G(p)       (p: a success probability)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2"/>
                <a:r>
                  <a:rPr lang="en-US" altLang="ko-KR" dirty="0"/>
                  <a:t>cf.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ko-KR" b="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 b="-215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933056"/>
            <a:ext cx="3057150" cy="14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836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4.4 Geometric Distribution and Negative Binomial Distribution (</a:t>
            </a:r>
            <a:r>
              <a:rPr lang="ko-KR" altLang="en-US" dirty="0" err="1" smtClean="0">
                <a:ea typeface="굴림" pitchFamily="50" charset="-127"/>
              </a:rPr>
              <a:t>기하분포와</a:t>
            </a:r>
            <a:r>
              <a:rPr lang="ko-KR" altLang="en-US" dirty="0" smtClean="0">
                <a:ea typeface="굴림" pitchFamily="50" charset="-127"/>
              </a:rPr>
              <a:t> </a:t>
            </a:r>
            <a:r>
              <a:rPr lang="ko-KR" altLang="en-US" dirty="0" err="1" smtClean="0">
                <a:ea typeface="굴림" pitchFamily="50" charset="-127"/>
              </a:rPr>
              <a:t>음이항분포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Negative binomial distribution(</a:t>
                </a:r>
                <a:r>
                  <a:rPr lang="ko-KR" altLang="en-US" dirty="0" err="1" smtClean="0"/>
                  <a:t>음이항분포</a:t>
                </a:r>
                <a:r>
                  <a:rPr lang="en-US" altLang="ko-KR" dirty="0" smtClean="0"/>
                  <a:t>)</a:t>
                </a:r>
              </a:p>
              <a:p>
                <a:r>
                  <a:rPr lang="en-US" altLang="ko-KR" dirty="0" smtClean="0"/>
                  <a:t>The number X of Bernoulli trials performed until the r successes occur</a:t>
                </a:r>
              </a:p>
              <a:p>
                <a:pPr lvl="1"/>
                <a:r>
                  <a:rPr lang="en-US" altLang="ko-KR" dirty="0" smtClean="0"/>
                  <a:t>X~NB(</a:t>
                </a:r>
                <a:r>
                  <a:rPr lang="en-US" altLang="ko-KR" dirty="0" err="1" smtClean="0"/>
                  <a:t>r,p</a:t>
                </a:r>
                <a:r>
                  <a:rPr lang="en-US" altLang="ko-KR" dirty="0" smtClean="0"/>
                  <a:t>)       (p: a success prob.,  q:1-p)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+2,…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𝑟𝑞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 b="-13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4044693"/>
            <a:ext cx="3154686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5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933056"/>
            <a:ext cx="4229888" cy="282798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4.2 Hypergeometric Distribution (</a:t>
            </a:r>
            <a:r>
              <a:rPr lang="ko-KR" altLang="en-US" dirty="0" err="1" smtClean="0">
                <a:ea typeface="굴림" pitchFamily="50" charset="-127"/>
              </a:rPr>
              <a:t>초기하분포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N items </a:t>
                </a:r>
                <a:r>
                  <a:rPr lang="en-US" altLang="ko-KR" dirty="0" smtClean="0"/>
                  <a:t>consist of M items of kind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altLang="ko-KR" dirty="0" smtClean="0"/>
                  <a:t> and N-M items of the other kind.</a:t>
                </a:r>
              </a:p>
              <a:p>
                <a:r>
                  <a:rPr lang="en-US" altLang="ko-KR" dirty="0" smtClean="0"/>
                  <a:t>Choose n items from the </a:t>
                </a:r>
                <a:r>
                  <a:rPr lang="en-US" altLang="ko-KR" dirty="0" smtClean="0"/>
                  <a:t>N items </a:t>
                </a:r>
                <a:r>
                  <a:rPr lang="en-US" altLang="ko-KR" dirty="0"/>
                  <a:t> without replacement</a:t>
                </a:r>
                <a:r>
                  <a:rPr lang="en-US" altLang="ko-KR" dirty="0" smtClean="0"/>
                  <a:t>. </a:t>
                </a:r>
              </a:p>
              <a:p>
                <a:r>
                  <a:rPr lang="en-US" altLang="ko-KR" dirty="0" smtClean="0"/>
                  <a:t>The number X of </a:t>
                </a:r>
                <a:r>
                  <a:rPr lang="en-US" altLang="ko-KR" dirty="0" smtClean="0"/>
                  <a:t>items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of kind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altLang="ko-KR" dirty="0" smtClean="0"/>
                  <a:t> in the n items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 smtClean="0"/>
                  <a:t>    X~H(</a:t>
                </a:r>
                <a:r>
                  <a:rPr lang="en-US" altLang="ko-KR" dirty="0" err="1" smtClean="0"/>
                  <a:t>N,M,n</a:t>
                </a:r>
                <a:r>
                  <a:rPr lang="en-US" altLang="ko-KR" dirty="0" smtClean="0"/>
                  <a:t>)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3"/>
                <a:stretch>
                  <a:fillRect l="-1295" t="-1256" r="-12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02101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4.2 Hypergeometric Distribution (</a:t>
            </a:r>
            <a:r>
              <a:rPr lang="ko-KR" altLang="en-US" dirty="0" err="1" smtClean="0">
                <a:ea typeface="굴림" pitchFamily="50" charset="-127"/>
              </a:rPr>
              <a:t>초기하분포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N items </a:t>
                </a:r>
                <a:r>
                  <a:rPr lang="en-US" altLang="ko-KR" dirty="0" smtClean="0"/>
                  <a:t>consist of M items of kind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altLang="ko-KR" dirty="0" smtClean="0"/>
                  <a:t> and N-M items of the other kind.</a:t>
                </a:r>
              </a:p>
              <a:p>
                <a:r>
                  <a:rPr lang="en-US" altLang="ko-KR" dirty="0" smtClean="0"/>
                  <a:t>Choose n items from the </a:t>
                </a:r>
                <a:r>
                  <a:rPr lang="en-US" altLang="ko-KR" dirty="0" smtClean="0"/>
                  <a:t>N items </a:t>
                </a:r>
                <a:r>
                  <a:rPr lang="en-US" altLang="ko-KR" dirty="0"/>
                  <a:t> without replacement</a:t>
                </a:r>
                <a:r>
                  <a:rPr lang="en-US" altLang="ko-KR" dirty="0" smtClean="0"/>
                  <a:t>. </a:t>
                </a:r>
              </a:p>
              <a:p>
                <a:r>
                  <a:rPr lang="en-US" altLang="ko-KR" dirty="0" smtClean="0"/>
                  <a:t>The number X of </a:t>
                </a:r>
                <a:r>
                  <a:rPr lang="en-US" altLang="ko-KR" dirty="0" smtClean="0"/>
                  <a:t>items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of kind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altLang="ko-KR" dirty="0" smtClean="0"/>
                  <a:t> in the n items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 smtClean="0"/>
                  <a:t>    X~H(</a:t>
                </a:r>
                <a:r>
                  <a:rPr lang="en-US" altLang="ko-KR" dirty="0" err="1" smtClean="0"/>
                  <a:t>N,M,n</a:t>
                </a:r>
                <a:r>
                  <a:rPr lang="en-US" altLang="ko-KR" dirty="0" smtClean="0"/>
                  <a:t>)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altLang="ko-KR" dirty="0" smtClean="0"/>
              </a:p>
              <a:p>
                <a:pPr lvl="4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ko-KR" b="0" dirty="0" smtClean="0"/>
                  <a:t>)(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ko-KR" b="0" dirty="0" smtClean="0"/>
                  <a:t>)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 r="-1295" b="-12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8157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4.2 Hypergeometric Distribution (</a:t>
            </a:r>
            <a:r>
              <a:rPr lang="ko-KR" altLang="en-US" dirty="0" err="1" smtClean="0">
                <a:ea typeface="굴림" pitchFamily="50" charset="-127"/>
              </a:rPr>
              <a:t>초기하분포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056784" cy="3886200"/>
          </a:xfrm>
        </p:spPr>
        <p:txBody>
          <a:bodyPr/>
          <a:lstStyle/>
          <a:p>
            <a:r>
              <a:rPr lang="en-US" altLang="ko-KR" dirty="0" smtClean="0"/>
              <a:t>Activity1 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1, P.132)</a:t>
            </a:r>
          </a:p>
          <a:p>
            <a:pPr lvl="1"/>
            <a:r>
              <a:rPr lang="en-US" altLang="ko-KR" b="0" dirty="0" smtClean="0"/>
              <a:t>A bag has 10 coins in total.</a:t>
            </a:r>
          </a:p>
          <a:p>
            <a:pPr lvl="1"/>
            <a:r>
              <a:rPr lang="en-US" altLang="ko-KR" dirty="0" smtClean="0"/>
              <a:t>Only four of them are 100 won coins. </a:t>
            </a:r>
          </a:p>
          <a:p>
            <a:pPr lvl="1"/>
            <a:r>
              <a:rPr lang="en-US" altLang="ko-KR" b="0" dirty="0" smtClean="0"/>
              <a:t>You choose five coins from the bag. </a:t>
            </a:r>
          </a:p>
          <a:p>
            <a:pPr lvl="1"/>
            <a:r>
              <a:rPr lang="en-US" altLang="ko-KR" dirty="0" smtClean="0"/>
              <a:t>X is the number of 100 won coins of the five chosen coins. </a:t>
            </a:r>
          </a:p>
          <a:p>
            <a:pPr lvl="1"/>
            <a:endParaRPr lang="en-US" altLang="ko-KR" b="0" dirty="0"/>
          </a:p>
          <a:p>
            <a:pPr lvl="1"/>
            <a:r>
              <a:rPr lang="en-US" altLang="ko-KR" dirty="0" smtClean="0"/>
              <a:t>What is the </a:t>
            </a:r>
            <a:r>
              <a:rPr lang="en-US" altLang="ko-KR" dirty="0" err="1" smtClean="0"/>
              <a:t>p.m.f</a:t>
            </a:r>
            <a:r>
              <a:rPr lang="en-US" altLang="ko-KR" dirty="0" smtClean="0"/>
              <a:t> of X?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12153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4.2 Hypergeometric Distribution (</a:t>
            </a:r>
            <a:r>
              <a:rPr lang="ko-KR" altLang="en-US" dirty="0" err="1" smtClean="0">
                <a:ea typeface="굴림" pitchFamily="50" charset="-127"/>
              </a:rPr>
              <a:t>초기하분포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056784" cy="3886200"/>
          </a:xfrm>
        </p:spPr>
        <p:txBody>
          <a:bodyPr/>
          <a:lstStyle/>
          <a:p>
            <a:r>
              <a:rPr lang="en-US" altLang="ko-KR" dirty="0" smtClean="0"/>
              <a:t>Multivariate hypergeometric distribution (</a:t>
            </a:r>
            <a:r>
              <a:rPr lang="ko-KR" altLang="en-US" dirty="0" err="1" smtClean="0"/>
              <a:t>다변량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초기하분포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708920"/>
            <a:ext cx="5400600" cy="39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692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4.2 Hypergeometric Distribution (</a:t>
            </a:r>
            <a:r>
              <a:rPr lang="ko-KR" altLang="en-US" dirty="0" err="1" smtClean="0">
                <a:ea typeface="굴림" pitchFamily="50" charset="-127"/>
              </a:rPr>
              <a:t>초기하분포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056784" cy="3886200"/>
          </a:xfrm>
        </p:spPr>
        <p:txBody>
          <a:bodyPr/>
          <a:lstStyle/>
          <a:p>
            <a:r>
              <a:rPr lang="en-US" altLang="ko-KR" dirty="0" smtClean="0"/>
              <a:t>Activity2 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2, P.134)</a:t>
            </a:r>
          </a:p>
          <a:p>
            <a:pPr lvl="1"/>
            <a:r>
              <a:rPr lang="en-US" altLang="ko-KR" dirty="0" smtClean="0"/>
              <a:t>8 </a:t>
            </a:r>
            <a:r>
              <a:rPr lang="en-US" altLang="ko-KR" dirty="0" smtClean="0"/>
              <a:t>red balls, 10 blue balls, and 10 yellow balls are in a bag.</a:t>
            </a:r>
          </a:p>
          <a:p>
            <a:pPr lvl="1"/>
            <a:r>
              <a:rPr lang="en-US" altLang="ko-KR" dirty="0" smtClean="0"/>
              <a:t>You take out 10 balls from the bag.</a:t>
            </a:r>
          </a:p>
          <a:p>
            <a:pPr lvl="1"/>
            <a:r>
              <a:rPr lang="en-US" altLang="ko-KR" dirty="0" smtClean="0"/>
              <a:t>X, Y, and Z are how many red, blue, and yellow balls are in the 10 balls, respectively.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What is the joint </a:t>
            </a:r>
            <a:r>
              <a:rPr lang="en-US" altLang="ko-KR" dirty="0" err="1" smtClean="0"/>
              <a:t>p.m.f</a:t>
            </a:r>
            <a:r>
              <a:rPr lang="en-US" altLang="ko-KR" dirty="0" smtClean="0"/>
              <a:t> of X, Y, and Z?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860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4.5 Poisson Distribution (</a:t>
            </a:r>
            <a:r>
              <a:rPr lang="ko-KR" altLang="en-US" dirty="0" err="1" smtClean="0">
                <a:ea typeface="굴림" pitchFamily="50" charset="-127"/>
              </a:rPr>
              <a:t>푸아송분포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The number X of events that occur </a:t>
                </a:r>
                <a:r>
                  <a:rPr lang="en-US" altLang="ko-KR" i="1" dirty="0" smtClean="0"/>
                  <a:t>within</a:t>
                </a:r>
                <a:r>
                  <a:rPr lang="en-US" altLang="ko-KR" dirty="0" smtClean="0"/>
                  <a:t> </a:t>
                </a:r>
                <a:r>
                  <a:rPr lang="en-US" altLang="ko-KR" i="1" dirty="0" smtClean="0"/>
                  <a:t>certain specified boundaries</a:t>
                </a:r>
              </a:p>
              <a:p>
                <a:pPr lvl="1"/>
                <a:r>
                  <a:rPr lang="en-US" altLang="ko-KR" dirty="0" smtClean="0"/>
                  <a:t>X~P(</a:t>
                </a:r>
                <a:r>
                  <a:rPr lang="el-GR" altLang="ko-KR" dirty="0" smtClean="0"/>
                  <a:t>λ</a:t>
                </a:r>
                <a:r>
                  <a:rPr lang="en-US" altLang="ko-KR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altLang="ko-KR" dirty="0"/>
                              <m:t>λ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altLang="ko-KR" dirty="0"/>
                          <m:t>λ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altLang="ko-KR" dirty="0"/>
                          <m:t>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altLang="ko-KR" dirty="0"/>
                      <m:t>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  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altLang="ko-KR" dirty="0"/>
                      <m:t>λ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05998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4.5 Poisson Distribution (</a:t>
            </a:r>
            <a:r>
              <a:rPr lang="ko-KR" altLang="en-US" dirty="0" err="1">
                <a:ea typeface="굴림" pitchFamily="50" charset="-127"/>
              </a:rPr>
              <a:t>푸아송분포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056784" cy="3886200"/>
          </a:xfrm>
        </p:spPr>
        <p:txBody>
          <a:bodyPr/>
          <a:lstStyle/>
          <a:p>
            <a:r>
              <a:rPr lang="en-US" altLang="ko-KR" dirty="0" smtClean="0"/>
              <a:t>Activity1 </a:t>
            </a:r>
          </a:p>
          <a:p>
            <a:pPr lvl="1"/>
            <a:r>
              <a:rPr lang="en-US" altLang="ko-KR" dirty="0" smtClean="0"/>
              <a:t>Suppose that the number of errors in a piece of software has a Poisson distribution with </a:t>
            </a:r>
            <a:r>
              <a:rPr lang="el-GR" altLang="ko-KR" dirty="0" smtClean="0"/>
              <a:t>λ</a:t>
            </a:r>
            <a:r>
              <a:rPr lang="en-US" altLang="ko-KR" dirty="0" smtClean="0"/>
              <a:t>=3.</a:t>
            </a:r>
          </a:p>
          <a:p>
            <a:pPr lvl="1"/>
            <a:r>
              <a:rPr lang="en-US" altLang="ko-KR" dirty="0" smtClean="0"/>
              <a:t>The expected number of errors is three.</a:t>
            </a:r>
          </a:p>
          <a:p>
            <a:pPr lvl="1"/>
            <a:r>
              <a:rPr lang="en-US" altLang="ko-KR" dirty="0" smtClean="0"/>
              <a:t>P(X=0)=</a:t>
            </a:r>
          </a:p>
          <a:p>
            <a:pPr lvl="1"/>
            <a:r>
              <a:rPr lang="en-US" altLang="ko-KR" dirty="0" smtClean="0"/>
              <a:t>P(X&gt;=3)=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7974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4.6 Multinomial Distribution (</a:t>
            </a:r>
            <a:r>
              <a:rPr lang="ko-KR" altLang="en-US" dirty="0" err="1" smtClean="0">
                <a:ea typeface="굴림" pitchFamily="50" charset="-127"/>
              </a:rPr>
              <a:t>다항분포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Each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of the trials can have k outcomes with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s.t.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 are the numbers of occurrences of each outcome.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𝑀𝑢𝑙𝑡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,…,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 …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b="0" dirty="0" smtClean="0"/>
                  <a:t>)</a:t>
                </a:r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r>
                  <a:rPr lang="en-US" altLang="ko-KR" b="0" dirty="0" smtClean="0"/>
                  <a:t>cf.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 r="-1382" b="-12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36773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This Lecture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52600"/>
            <a:ext cx="7129462" cy="419735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Discrete Probability Distributions(</a:t>
            </a:r>
            <a:r>
              <a:rPr lang="ko-KR" altLang="en-US" dirty="0" smtClean="0">
                <a:ea typeface="굴림" pitchFamily="50" charset="-127"/>
              </a:rPr>
              <a:t>이산확률분포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  <a:ea typeface="굴림" pitchFamily="50" charset="-127"/>
              </a:rPr>
              <a:t>Discrete uniform distribution(4.1 </a:t>
            </a:r>
            <a:r>
              <a:rPr lang="ko-KR" altLang="en-US" dirty="0" smtClean="0">
                <a:solidFill>
                  <a:srgbClr val="FF0000"/>
                </a:solidFill>
                <a:ea typeface="굴림" pitchFamily="50" charset="-127"/>
              </a:rPr>
              <a:t>이산균등분포</a:t>
            </a:r>
            <a:r>
              <a:rPr lang="en-US" altLang="ko-KR" dirty="0" smtClean="0">
                <a:solidFill>
                  <a:srgbClr val="FF0000"/>
                </a:solidFill>
                <a:ea typeface="굴림" pitchFamily="50" charset="-127"/>
              </a:rPr>
              <a:t>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  <a:ea typeface="굴림" pitchFamily="50" charset="-127"/>
              </a:rPr>
              <a:t>Bernoulli distribution(4.3 </a:t>
            </a:r>
            <a:r>
              <a:rPr lang="ko-KR" altLang="en-US" dirty="0" smtClean="0">
                <a:solidFill>
                  <a:srgbClr val="FF0000"/>
                </a:solidFill>
                <a:ea typeface="굴림" pitchFamily="50" charset="-127"/>
              </a:rPr>
              <a:t>베르누이 분포</a:t>
            </a:r>
            <a:r>
              <a:rPr lang="en-US" altLang="ko-KR" dirty="0" smtClean="0">
                <a:solidFill>
                  <a:srgbClr val="FF0000"/>
                </a:solidFill>
                <a:ea typeface="굴림" pitchFamily="50" charset="-127"/>
              </a:rPr>
              <a:t>)</a:t>
            </a:r>
            <a:endParaRPr lang="en-US" altLang="ko-KR" dirty="0">
              <a:solidFill>
                <a:srgbClr val="FF0000"/>
              </a:solidFill>
              <a:ea typeface="굴림" pitchFamily="50" charset="-127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  <a:ea typeface="굴림" pitchFamily="50" charset="-127"/>
              </a:rPr>
              <a:t>Binomial distribution(4.3 </a:t>
            </a:r>
            <a:r>
              <a:rPr lang="ko-KR" altLang="en-US" dirty="0" err="1" smtClean="0">
                <a:solidFill>
                  <a:srgbClr val="FF0000"/>
                </a:solidFill>
                <a:ea typeface="굴림" pitchFamily="50" charset="-127"/>
              </a:rPr>
              <a:t>이항분포</a:t>
            </a:r>
            <a:r>
              <a:rPr lang="en-US" altLang="ko-KR" dirty="0" smtClean="0">
                <a:solidFill>
                  <a:srgbClr val="FF0000"/>
                </a:solidFill>
                <a:ea typeface="굴림" pitchFamily="50" charset="-127"/>
              </a:rPr>
              <a:t>)</a:t>
            </a:r>
            <a:endParaRPr lang="en-US" altLang="ko-KR" dirty="0">
              <a:solidFill>
                <a:srgbClr val="FF0000"/>
              </a:solidFill>
              <a:ea typeface="굴림" pitchFamily="50" charset="-127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solidFill>
                  <a:schemeClr val="tx2"/>
                </a:solidFill>
                <a:ea typeface="굴림" pitchFamily="50" charset="-127"/>
              </a:rPr>
              <a:t>Geometric distribution(4.4 </a:t>
            </a:r>
            <a:r>
              <a:rPr lang="ko-KR" altLang="en-US" dirty="0" err="1" smtClean="0">
                <a:solidFill>
                  <a:schemeClr val="tx2"/>
                </a:solidFill>
                <a:ea typeface="굴림" pitchFamily="50" charset="-127"/>
              </a:rPr>
              <a:t>기하분포</a:t>
            </a:r>
            <a:r>
              <a:rPr lang="en-US" altLang="ko-KR" dirty="0" smtClean="0">
                <a:solidFill>
                  <a:schemeClr val="tx2"/>
                </a:solidFill>
                <a:ea typeface="굴림" pitchFamily="50" charset="-127"/>
              </a:rPr>
              <a:t>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solidFill>
                  <a:schemeClr val="tx2"/>
                </a:solidFill>
                <a:ea typeface="굴림" pitchFamily="50" charset="-127"/>
              </a:rPr>
              <a:t>Negative binomial distribution(4.4 </a:t>
            </a:r>
            <a:r>
              <a:rPr lang="ko-KR" altLang="en-US" dirty="0" err="1" smtClean="0">
                <a:solidFill>
                  <a:schemeClr val="tx2"/>
                </a:solidFill>
                <a:ea typeface="굴림" pitchFamily="50" charset="-127"/>
              </a:rPr>
              <a:t>음이항분포</a:t>
            </a:r>
            <a:r>
              <a:rPr lang="en-US" altLang="ko-KR" dirty="0" smtClean="0">
                <a:solidFill>
                  <a:schemeClr val="tx2"/>
                </a:solidFill>
                <a:ea typeface="굴림" pitchFamily="50" charset="-127"/>
              </a:rPr>
              <a:t>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solidFill>
                  <a:schemeClr val="tx2"/>
                </a:solidFill>
                <a:ea typeface="굴림" pitchFamily="50" charset="-127"/>
              </a:rPr>
              <a:t>Hypergeometric distribution(4.2 </a:t>
            </a:r>
            <a:r>
              <a:rPr lang="ko-KR" altLang="en-US" dirty="0" err="1" smtClean="0">
                <a:solidFill>
                  <a:schemeClr val="tx2"/>
                </a:solidFill>
                <a:ea typeface="굴림" pitchFamily="50" charset="-127"/>
              </a:rPr>
              <a:t>초기하분포</a:t>
            </a:r>
            <a:r>
              <a:rPr lang="en-US" altLang="ko-KR" dirty="0" smtClean="0">
                <a:solidFill>
                  <a:schemeClr val="tx2"/>
                </a:solidFill>
                <a:ea typeface="굴림" pitchFamily="50" charset="-127"/>
              </a:rPr>
              <a:t>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solidFill>
                  <a:schemeClr val="accent6">
                    <a:lumMod val="90000"/>
                    <a:lumOff val="10000"/>
                  </a:schemeClr>
                </a:solidFill>
                <a:ea typeface="굴림" pitchFamily="50" charset="-127"/>
              </a:rPr>
              <a:t>Poisson distribution(4.5 </a:t>
            </a:r>
            <a:r>
              <a:rPr lang="ko-KR" altLang="en-US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ea typeface="굴림" pitchFamily="50" charset="-127"/>
              </a:rPr>
              <a:t>푸아송분포</a:t>
            </a:r>
            <a:r>
              <a:rPr lang="en-US" altLang="ko-KR" dirty="0" smtClean="0">
                <a:solidFill>
                  <a:schemeClr val="accent6">
                    <a:lumMod val="90000"/>
                    <a:lumOff val="10000"/>
                  </a:schemeClr>
                </a:solidFill>
                <a:ea typeface="굴림" pitchFamily="50" charset="-127"/>
              </a:rPr>
              <a:t>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solidFill>
                  <a:schemeClr val="accent6">
                    <a:lumMod val="90000"/>
                    <a:lumOff val="10000"/>
                  </a:schemeClr>
                </a:solidFill>
                <a:ea typeface="굴림" pitchFamily="50" charset="-127"/>
              </a:rPr>
              <a:t>Multinomial distribution(4.6 </a:t>
            </a:r>
            <a:r>
              <a:rPr lang="ko-KR" altLang="en-US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ea typeface="굴림" pitchFamily="50" charset="-127"/>
              </a:rPr>
              <a:t>다항분포</a:t>
            </a:r>
            <a:r>
              <a:rPr lang="en-US" altLang="ko-KR" dirty="0" smtClean="0">
                <a:solidFill>
                  <a:schemeClr val="accent6">
                    <a:lumMod val="90000"/>
                    <a:lumOff val="10000"/>
                  </a:schemeClr>
                </a:solidFill>
                <a:ea typeface="굴림" pitchFamily="50" charset="-127"/>
              </a:rPr>
              <a:t>)</a:t>
            </a:r>
            <a:endParaRPr lang="en-US" altLang="ko-KR" dirty="0">
              <a:solidFill>
                <a:schemeClr val="accent6">
                  <a:lumMod val="90000"/>
                  <a:lumOff val="10000"/>
                </a:schemeClr>
              </a:solidFill>
              <a:ea typeface="굴림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79671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4.6 Multinomial Distribution (</a:t>
            </a:r>
            <a:r>
              <a:rPr lang="ko-KR" altLang="en-US" dirty="0" err="1" smtClean="0">
                <a:ea typeface="굴림" pitchFamily="50" charset="-127"/>
              </a:rPr>
              <a:t>다항분포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056784" cy="3886200"/>
          </a:xfrm>
        </p:spPr>
        <p:txBody>
          <a:bodyPr/>
          <a:lstStyle/>
          <a:p>
            <a:r>
              <a:rPr lang="en-US" altLang="ko-KR" dirty="0" smtClean="0"/>
              <a:t>Activity1 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1,P169)</a:t>
            </a:r>
          </a:p>
          <a:p>
            <a:pPr lvl="1"/>
            <a:r>
              <a:rPr lang="en-US" altLang="ko-KR" b="0" dirty="0" smtClean="0"/>
              <a:t>Three red balls, four blue balls, and three yellow balls are in a bag.</a:t>
            </a:r>
          </a:p>
          <a:p>
            <a:pPr lvl="1"/>
            <a:r>
              <a:rPr lang="en-US" altLang="ko-KR" dirty="0" smtClean="0"/>
              <a:t>You take out five balls one by one with replacement(</a:t>
            </a:r>
            <a:r>
              <a:rPr lang="ko-KR" altLang="en-US" dirty="0" err="1" smtClean="0"/>
              <a:t>복원추출</a:t>
            </a:r>
            <a:r>
              <a:rPr lang="en-US" altLang="ko-KR" dirty="0" smtClean="0"/>
              <a:t>).</a:t>
            </a:r>
          </a:p>
          <a:p>
            <a:pPr lvl="1"/>
            <a:r>
              <a:rPr lang="en-US" altLang="ko-KR" b="0" dirty="0" smtClean="0"/>
              <a:t>X, Y, and Z are the numbers of red, blue, and yellow balls taken out.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0" dirty="0" smtClean="0"/>
              <a:t>Wha</a:t>
            </a:r>
            <a:r>
              <a:rPr lang="en-US" altLang="ko-KR" dirty="0" smtClean="0"/>
              <a:t>t is the joint </a:t>
            </a:r>
            <a:r>
              <a:rPr lang="en-US" altLang="ko-KR" dirty="0" err="1" smtClean="0"/>
              <a:t>p.m.f</a:t>
            </a:r>
            <a:r>
              <a:rPr lang="en-US" altLang="ko-KR" dirty="0" smtClean="0"/>
              <a:t> of </a:t>
            </a:r>
            <a:r>
              <a:rPr lang="en-US" altLang="ko-KR" dirty="0" err="1" smtClean="0"/>
              <a:t>X,Y,and</a:t>
            </a:r>
            <a:r>
              <a:rPr lang="en-US" altLang="ko-KR" dirty="0" smtClean="0"/>
              <a:t> Z?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0154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What we have learned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52600"/>
            <a:ext cx="7129462" cy="419735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A series of useful discrete probability distributions</a:t>
            </a:r>
          </a:p>
        </p:txBody>
      </p:sp>
      <p:sp>
        <p:nvSpPr>
          <p:cNvPr id="4100" name="Text Box 352"/>
          <p:cNvSpPr txBox="1">
            <a:spLocks noChangeArrowheads="1"/>
          </p:cNvSpPr>
          <p:nvPr/>
        </p:nvSpPr>
        <p:spPr bwMode="auto">
          <a:xfrm>
            <a:off x="4333875" y="5581650"/>
            <a:ext cx="187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600" tIns="46800" rIns="93600" bIns="46800">
            <a:spAutoFit/>
          </a:bodyPr>
          <a:lstStyle>
            <a:lvl1pPr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0" lang="ko-KR" altLang="en-US" sz="20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63182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4</a:t>
            </a:r>
            <a:r>
              <a:rPr lang="en-US" altLang="ko-KR" dirty="0" smtClean="0">
                <a:ea typeface="굴림" pitchFamily="50" charset="-127"/>
              </a:rPr>
              <a:t>.1 Discrete Uniform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 smtClean="0"/>
                  <a:t> : a discrete random variable 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 smtClean="0"/>
                  <a:t> where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cf. n is called a parameter(</a:t>
                </a:r>
                <a:r>
                  <a:rPr lang="ko-KR" altLang="en-US" dirty="0" err="1" smtClean="0"/>
                  <a:t>모수</a:t>
                </a:r>
                <a:r>
                  <a:rPr lang="en-US" altLang="ko-KR" dirty="0" smtClean="0"/>
                  <a:t>).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 r="-2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17548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4</a:t>
            </a:r>
            <a:r>
              <a:rPr lang="en-US" altLang="ko-KR" dirty="0" smtClean="0">
                <a:ea typeface="굴림" pitchFamily="50" charset="-127"/>
              </a:rPr>
              <a:t>.1 Discrete Uniform Distribution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056784" cy="3886200"/>
          </a:xfrm>
        </p:spPr>
        <p:txBody>
          <a:bodyPr/>
          <a:lstStyle/>
          <a:p>
            <a:r>
              <a:rPr lang="en-US" altLang="ko-KR" dirty="0" smtClean="0"/>
              <a:t>Activity1(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1) In a bag, there are ten cards, numbered from 1 to 10.</a:t>
            </a:r>
          </a:p>
          <a:p>
            <a:pPr lvl="1"/>
            <a:r>
              <a:rPr lang="en-US" altLang="ko-KR" dirty="0" smtClean="0"/>
              <a:t>Let X be the number of a card you choose.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smtClean="0"/>
              <a:t>p.m.f</a:t>
            </a:r>
            <a:r>
              <a:rPr lang="en-US" altLang="ko-KR" dirty="0" smtClean="0"/>
              <a:t> of X?</a:t>
            </a:r>
          </a:p>
          <a:p>
            <a:pPr lvl="1"/>
            <a:r>
              <a:rPr lang="en-US" altLang="ko-KR" dirty="0" smtClean="0"/>
              <a:t>E(X),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(X)?</a:t>
            </a:r>
          </a:p>
          <a:p>
            <a:pPr lvl="1"/>
            <a:r>
              <a:rPr lang="en-US" altLang="ko-KR" dirty="0" smtClean="0"/>
              <a:t>Probability that you choose a card with the number &gt;=7. 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6428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4.3 Binomial Distribution(</a:t>
            </a:r>
            <a:r>
              <a:rPr lang="ko-KR" altLang="en-US" dirty="0" err="1" smtClean="0">
                <a:ea typeface="굴림" pitchFamily="50" charset="-127"/>
              </a:rPr>
              <a:t>이항분포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The number of k-element subsets of a given n-element set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ko-KR" dirty="0" smtClean="0"/>
                  <a:t>     (n choose k)</a:t>
                </a:r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   =&gt; binomial coefficients(</a:t>
                </a:r>
                <a:r>
                  <a:rPr lang="ko-KR" altLang="en-US" dirty="0" err="1" smtClean="0"/>
                  <a:t>이항계수</a:t>
                </a:r>
                <a:r>
                  <a:rPr lang="en-US" altLang="ko-KR" dirty="0" smtClean="0"/>
                  <a:t>)</a:t>
                </a:r>
              </a:p>
              <a:p>
                <a:pPr lvl="1">
                  <a:buFont typeface="Symbol" panose="05050102010706020507" pitchFamily="18" charset="2"/>
                  <a:buChar char="Þ"/>
                </a:pPr>
                <a:endParaRPr lang="en-US" altLang="ko-KR" dirty="0"/>
              </a:p>
              <a:p>
                <a:pPr lvl="1"/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 r="-8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6483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4.3 Binomial Distribution(</a:t>
            </a:r>
            <a:r>
              <a:rPr lang="ko-KR" altLang="en-US" dirty="0" err="1" smtClean="0">
                <a:ea typeface="굴림" pitchFamily="50" charset="-127"/>
              </a:rPr>
              <a:t>이항분포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344816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n independent coin tosses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𝑇𝑇𝐻𝐻𝐻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𝑠𝑒𝑞𝑢𝑒𝑛𝑐𝑒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h𝑒𝑎𝑑𝑠</m:t>
                        </m:r>
                      </m:sup>
                    </m:sSup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𝑡𝑎𝑖𝑙𝑠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h𝑒𝑎𝑑𝑠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h𝑒𝑎𝑑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𝑠𝑒𝑞</m:t>
                        </m:r>
                      </m:sub>
                      <m:sup/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𝑠𝑒𝑞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.)</m:t>
                        </m:r>
                      </m:e>
                    </m:nary>
                  </m:oMath>
                </a14:m>
                <a:endParaRPr lang="en-US" altLang="ko-KR" b="0" dirty="0" smtClean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h𝑒𝑎𝑑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𝑠𝑒𝑞𝑠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344816" cy="3886200"/>
              </a:xfrm>
              <a:blipFill>
                <a:blip r:embed="rId2"/>
                <a:stretch>
                  <a:fillRect l="-1245" t="-1256" b="-189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2230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4.3 Binomial Distribution(</a:t>
            </a:r>
            <a:r>
              <a:rPr lang="ko-KR" altLang="en-US" dirty="0" err="1" smtClean="0">
                <a:ea typeface="굴림" pitchFamily="50" charset="-127"/>
              </a:rPr>
              <a:t>이항분포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altLang="ko-KR" dirty="0"/>
                  <a:t> : </a:t>
                </a:r>
                <a:r>
                  <a:rPr lang="en-US" altLang="ko-KR" dirty="0" smtClean="0"/>
                  <a:t>Given n (independent) success-fail trials </a:t>
                </a:r>
                <a:r>
                  <a:rPr lang="en-US" altLang="ko-KR" dirty="0"/>
                  <a:t>with a success probability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, </a:t>
                </a:r>
              </a:p>
              <a:p>
                <a:pPr lvl="1"/>
                <a:r>
                  <a:rPr lang="en-US" altLang="ko-KR" dirty="0" smtClean="0"/>
                  <a:t>X is the </a:t>
                </a:r>
                <a:r>
                  <a:rPr lang="en-US" altLang="ko-KR" dirty="0"/>
                  <a:t>total </a:t>
                </a:r>
                <a:r>
                  <a:rPr lang="en-US" altLang="ko-KR" dirty="0" smtClean="0"/>
                  <a:t>number </a:t>
                </a:r>
                <a:r>
                  <a:rPr lang="en-US" altLang="ko-KR" dirty="0"/>
                  <a:t>of </a:t>
                </a:r>
                <a:r>
                  <a:rPr lang="en-US" altLang="ko-KR" dirty="0" smtClean="0"/>
                  <a:t>successes under a binomial distribution(</a:t>
                </a:r>
                <a:r>
                  <a:rPr lang="ko-KR" altLang="en-US" dirty="0" err="1" smtClean="0"/>
                  <a:t>이항분포</a:t>
                </a:r>
                <a:r>
                  <a:rPr lang="en-US" altLang="ko-KR" dirty="0" smtClean="0"/>
                  <a:t>) 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altLang="ko-KR" dirty="0"/>
                  <a:t> : </a:t>
                </a:r>
                <a:r>
                  <a:rPr lang="en-US" altLang="ko-KR" dirty="0" smtClean="0"/>
                  <a:t>Bernoulli distribution (</a:t>
                </a:r>
                <a:r>
                  <a:rPr lang="ko-KR" altLang="en-US" dirty="0" smtClean="0"/>
                  <a:t>베르누이분포</a:t>
                </a:r>
                <a:r>
                  <a:rPr lang="en-US" altLang="ko-KR" dirty="0" smtClean="0"/>
                  <a:t>)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 b="-139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283" y="3933056"/>
            <a:ext cx="304495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575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4.3 Binomial Distribution(</a:t>
            </a:r>
            <a:r>
              <a:rPr lang="ko-KR" altLang="en-US" dirty="0" err="1" smtClean="0">
                <a:ea typeface="굴림" pitchFamily="50" charset="-127"/>
              </a:rPr>
              <a:t>이항분포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altLang="ko-KR" dirty="0" smtClean="0"/>
                  <a:t>,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1,   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𝑠𝑢𝑐𝑐𝑒𝑠𝑠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𝑡𝑟𝑖𝑎𝑙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0,    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29938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4.3 Binomial Distribution(</a:t>
            </a:r>
            <a:r>
              <a:rPr lang="ko-KR" altLang="en-US" dirty="0" err="1" smtClean="0">
                <a:ea typeface="굴림" pitchFamily="50" charset="-127"/>
              </a:rPr>
              <a:t>이항분포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056784" cy="3886200"/>
          </a:xfrm>
        </p:spPr>
        <p:txBody>
          <a:bodyPr/>
          <a:lstStyle/>
          <a:p>
            <a:r>
              <a:rPr lang="en-US" altLang="ko-KR" dirty="0" smtClean="0"/>
              <a:t>Activity1(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3). Tossing five times a tetrahedron(</a:t>
            </a:r>
            <a:r>
              <a:rPr lang="ko-KR" altLang="en-US" dirty="0" smtClean="0"/>
              <a:t>사면체</a:t>
            </a:r>
            <a:r>
              <a:rPr lang="en-US" altLang="ko-KR" dirty="0" smtClean="0"/>
              <a:t>) where each face is numbered from 1 to 4,</a:t>
            </a:r>
          </a:p>
          <a:p>
            <a:pPr lvl="1"/>
            <a:r>
              <a:rPr lang="en-US" altLang="ko-KR" dirty="0" smtClean="0"/>
              <a:t>let X </a:t>
            </a:r>
            <a:r>
              <a:rPr lang="en-US" altLang="ko-KR" dirty="0" smtClean="0"/>
              <a:t>be how many times </a:t>
            </a:r>
            <a:r>
              <a:rPr lang="en-US" altLang="ko-KR" dirty="0" smtClean="0"/>
              <a:t>the </a:t>
            </a:r>
            <a:r>
              <a:rPr lang="en-US" altLang="ko-KR" dirty="0" smtClean="0"/>
              <a:t>number </a:t>
            </a:r>
            <a:r>
              <a:rPr lang="en-US" altLang="ko-KR" dirty="0" smtClean="0"/>
              <a:t>1 comes up.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 err="1" smtClean="0"/>
              <a:t>p.m.f</a:t>
            </a:r>
            <a:r>
              <a:rPr lang="en-US" altLang="ko-KR" dirty="0" smtClean="0"/>
              <a:t>. </a:t>
            </a:r>
            <a:r>
              <a:rPr lang="en-US" altLang="ko-KR" dirty="0" smtClean="0"/>
              <a:t>of X?</a:t>
            </a:r>
          </a:p>
          <a:p>
            <a:pPr lvl="1"/>
            <a:r>
              <a:rPr lang="en-US" altLang="ko-KR" dirty="0" smtClean="0"/>
              <a:t>E(X),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(X)?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1026" name="Picture 2" descr="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237" y="3501008"/>
            <a:ext cx="191234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2700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브레인스토밍 프레젠테이션">
  <a:themeElements>
    <a:clrScheme name="브레인스토밍 프레젠테이션 1">
      <a:dk1>
        <a:srgbClr val="FFCC00"/>
      </a:dk1>
      <a:lt1>
        <a:srgbClr val="F8F8F8"/>
      </a:lt1>
      <a:dk2>
        <a:srgbClr val="000000"/>
      </a:dk2>
      <a:lt2>
        <a:srgbClr val="6666FF"/>
      </a:lt2>
      <a:accent1>
        <a:srgbClr val="669900"/>
      </a:accent1>
      <a:accent2>
        <a:srgbClr val="006600"/>
      </a:accent2>
      <a:accent3>
        <a:srgbClr val="AAAAAA"/>
      </a:accent3>
      <a:accent4>
        <a:srgbClr val="D4D4D4"/>
      </a:accent4>
      <a:accent5>
        <a:srgbClr val="B8CAAA"/>
      </a:accent5>
      <a:accent6>
        <a:srgbClr val="005C00"/>
      </a:accent6>
      <a:hlink>
        <a:srgbClr val="0099FF"/>
      </a:hlink>
      <a:folHlink>
        <a:srgbClr val="669900"/>
      </a:folHlink>
    </a:clrScheme>
    <a:fontScheme name="브레인스토밍 프레젠테이션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7" rIns="92075" bIns="46037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None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Gothic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7" rIns="92075" bIns="46037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None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Gothic" pitchFamily="34" charset="0"/>
            <a:ea typeface="굴림" pitchFamily="50" charset="-127"/>
          </a:defRPr>
        </a:defPPr>
      </a:lstStyle>
    </a:lnDef>
  </a:objectDefaults>
  <a:extraClrSchemeLst>
    <a:extraClrScheme>
      <a:clrScheme name="브레인스토밍 프레젠테이션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브레인스토밍 프레젠테이션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브레인스토밍 프레젠테이션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브레인스토밍 프레젠테이션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브레인스토밍 프레젠테이션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브레인스토밍 프레젠테이션</Template>
  <TotalTime>13523</TotalTime>
  <Words>734</Words>
  <Application>Microsoft Office PowerPoint</Application>
  <PresentationFormat>화면 슬라이드 쇼(4:3)</PresentationFormat>
  <Paragraphs>166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굴림</vt:lpstr>
      <vt:lpstr>맑은 고딕</vt:lpstr>
      <vt:lpstr>Arial</vt:lpstr>
      <vt:lpstr>Cambria Math</vt:lpstr>
      <vt:lpstr>Century Gothic</vt:lpstr>
      <vt:lpstr>Symbol</vt:lpstr>
      <vt:lpstr>Times New Roman</vt:lpstr>
      <vt:lpstr>Wingdings</vt:lpstr>
      <vt:lpstr>브레인스토밍 프레젠테이션</vt:lpstr>
      <vt:lpstr>Ch.4 Discrete Probability Distributions(이산확률분포)</vt:lpstr>
      <vt:lpstr>This Lecture</vt:lpstr>
      <vt:lpstr>4.1 Discrete Uniform Distribution</vt:lpstr>
      <vt:lpstr>4.1 Discrete Uniform Distribution</vt:lpstr>
      <vt:lpstr>4.3 Binomial Distribution(이항분포)</vt:lpstr>
      <vt:lpstr>4.3 Binomial Distribution(이항분포)</vt:lpstr>
      <vt:lpstr>4.3 Binomial Distribution(이항분포)</vt:lpstr>
      <vt:lpstr>4.3 Binomial Distribution(이항분포)</vt:lpstr>
      <vt:lpstr>4.3 Binomial Distribution(이항분포)</vt:lpstr>
      <vt:lpstr>4.4 Geometric Distribution and Negative Binomial Distribution (기하분포와 음이항분포)</vt:lpstr>
      <vt:lpstr>4.4 Geometric Distribution and Negative Binomial Distribution (기하분포와 음이항분포)</vt:lpstr>
      <vt:lpstr>4.2 Hypergeometric Distribution (초기하분포)</vt:lpstr>
      <vt:lpstr>4.2 Hypergeometric Distribution (초기하분포)</vt:lpstr>
      <vt:lpstr>4.2 Hypergeometric Distribution (초기하분포)</vt:lpstr>
      <vt:lpstr>4.2 Hypergeometric Distribution (초기하분포)</vt:lpstr>
      <vt:lpstr>4.2 Hypergeometric Distribution (초기하분포)</vt:lpstr>
      <vt:lpstr>4.5 Poisson Distribution (푸아송분포)</vt:lpstr>
      <vt:lpstr>4.5 Poisson Distribution (푸아송분포)</vt:lpstr>
      <vt:lpstr>4.6 Multinomial Distribution (다항분포)</vt:lpstr>
      <vt:lpstr>4.6 Multinomial Distribution (다항분포)</vt:lpstr>
      <vt:lpstr>What we have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창의력 향상을 위한 세션</dc:title>
  <dc:creator>Kwanghoon Choi</dc:creator>
  <cp:lastModifiedBy>khChoi</cp:lastModifiedBy>
  <cp:revision>3350</cp:revision>
  <dcterms:created xsi:type="dcterms:W3CDTF">2005-11-19T13:03:13Z</dcterms:created>
  <dcterms:modified xsi:type="dcterms:W3CDTF">2016-10-18T01:45:21Z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TC010184371042</vt:lpwstr>
  </property>
</Properties>
</file>