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387" r:id="rId3"/>
    <p:sldId id="377" r:id="rId4"/>
    <p:sldId id="388" r:id="rId5"/>
    <p:sldId id="385" r:id="rId6"/>
    <p:sldId id="386" r:id="rId7"/>
    <p:sldId id="389" r:id="rId8"/>
    <p:sldId id="390" r:id="rId9"/>
    <p:sldId id="391" r:id="rId10"/>
    <p:sldId id="365" r:id="rId11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CC00"/>
    <a:srgbClr val="A50021"/>
    <a:srgbClr val="CCCC00"/>
    <a:srgbClr val="FF6600"/>
    <a:srgbClr val="FF9966"/>
    <a:srgbClr val="FF3300"/>
    <a:srgbClr val="CCFFCC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95861" autoAdjust="0"/>
  </p:normalViewPr>
  <p:slideViewPr>
    <p:cSldViewPr>
      <p:cViewPr varScale="1">
        <p:scale>
          <a:sx n="106" d="100"/>
          <a:sy n="106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89587-4F2F-4E03-A944-C3FCBBD02FB0}" type="doc">
      <dgm:prSet loTypeId="urn:microsoft.com/office/officeart/2005/8/layout/hierarchy4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0CBBF8B-67DA-45AA-8071-5A3F9E14CB62}">
      <dgm:prSet phldrT="[텍스트]" custT="1"/>
      <dgm:spPr/>
      <dgm:t>
        <a:bodyPr/>
        <a:lstStyle/>
        <a:p>
          <a:pPr latinLnBrk="1"/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Data(</a:t>
          </a:r>
          <a:r>
            <a: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자료</a:t>
          </a:r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ko-KR" altLang="en-US" sz="16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DA1E59-1D93-433F-A1EE-932204A71BCF}" type="parTrans" cxnId="{C4C90F5C-0CC4-4499-A74F-1AA2DE40182E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89A639-E917-4FBE-847E-63DDA76A09B1}" type="sibTrans" cxnId="{C4C90F5C-0CC4-4499-A74F-1AA2DE40182E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B8B65-BD0E-4CE1-9920-E22591597FAB}">
      <dgm:prSet phldrT="[텍스트]" custT="1"/>
      <dgm:spPr/>
      <dgm:t>
        <a:bodyPr/>
        <a:lstStyle/>
        <a:p>
          <a:pPr latinLnBrk="1"/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Quantitative Data</a:t>
          </a:r>
        </a:p>
        <a:p>
          <a:pPr latinLnBrk="1"/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ko-KR" alt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양적자료</a:t>
          </a:r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ko-KR" altLang="en-US" sz="16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96A51B-245F-48F8-9178-9D4D9B30397C}" type="parTrans" cxnId="{B8ECB6AC-0229-49A8-8F50-F81689C20A7B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C7ECFD-F376-45C1-8C5B-C4D02A8F6993}" type="sibTrans" cxnId="{B8ECB6AC-0229-49A8-8F50-F81689C20A7B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F420D6-0814-46E7-A8A2-A9862C8CB8BF}">
      <dgm:prSet phldrT="[텍스트]" custT="1"/>
      <dgm:spPr/>
      <dgm:t>
        <a:bodyPr/>
        <a:lstStyle/>
        <a:p>
          <a:pPr latinLnBrk="1"/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Continuous Data</a:t>
          </a:r>
        </a:p>
        <a:p>
          <a:pPr latinLnBrk="1"/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ko-KR" alt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연속자료</a:t>
          </a:r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ko-KR" altLang="en-US" sz="16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9E064A-EAAA-4487-ACDF-00C66C1C0668}" type="parTrans" cxnId="{9EE4BE46-0F2C-4568-8587-22320B0BDF2A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B053F9-40C3-440D-8123-917DE4185C53}" type="sibTrans" cxnId="{9EE4BE46-0F2C-4568-8587-22320B0BDF2A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C60088-B028-45D2-B227-804826CD64DC}">
      <dgm:prSet phldrT="[텍스트]" custT="1"/>
      <dgm:spPr/>
      <dgm:t>
        <a:bodyPr/>
        <a:lstStyle/>
        <a:p>
          <a:pPr latinLnBrk="1"/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Discrete Data</a:t>
          </a:r>
        </a:p>
        <a:p>
          <a:pPr latinLnBrk="1"/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ko-KR" alt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이산자료</a:t>
          </a:r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ko-KR" altLang="en-US" sz="16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24F752-A611-4F3D-9756-C5E09DA41738}" type="parTrans" cxnId="{7759258C-F9C6-4737-AFC6-1CDDBF091A85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297F04-8B3F-4339-97E5-363557EB45AA}" type="sibTrans" cxnId="{7759258C-F9C6-4737-AFC6-1CDDBF091A85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D136A3-EEE9-42B7-9C8B-4C31140B1B9A}">
      <dgm:prSet phldrT="[텍스트]" custT="1"/>
      <dgm:spPr/>
      <dgm:t>
        <a:bodyPr/>
        <a:lstStyle/>
        <a:p>
          <a:pPr latinLnBrk="1"/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Qualitative Data</a:t>
          </a:r>
        </a:p>
        <a:p>
          <a:pPr latinLnBrk="1"/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ko-KR" alt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질적자료</a:t>
          </a:r>
          <a:r>
            <a:rPr lang="en-US" altLang="ko-K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ko-KR" altLang="en-US" sz="16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0926CA-8459-4C89-AE77-B0A30B73CA84}" type="parTrans" cxnId="{10399F59-2BE9-444D-952B-8FA9E5AAD3AE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EDA6A5-1F97-41C6-8E46-505E4175AC27}" type="sibTrans" cxnId="{10399F59-2BE9-444D-952B-8FA9E5AAD3AE}">
      <dgm:prSet/>
      <dgm:spPr/>
      <dgm:t>
        <a:bodyPr/>
        <a:lstStyle/>
        <a:p>
          <a:pPr latinLnBrk="1"/>
          <a:endParaRPr lang="ko-KR" alt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3A6D27-2B32-4359-B38C-CE538C13789A}" type="pres">
      <dgm:prSet presAssocID="{60889587-4F2F-4E03-A944-C3FCBBD02FB0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C71421CF-AFFD-4163-BE80-8922704CE8D2}" type="pres">
      <dgm:prSet presAssocID="{90CBBF8B-67DA-45AA-8071-5A3F9E14CB62}" presName="vertOne" presStyleCnt="0"/>
      <dgm:spPr/>
    </dgm:pt>
    <dgm:pt modelId="{65A33D26-15FD-41CC-AFD6-F5AF558CD2F1}" type="pres">
      <dgm:prSet presAssocID="{90CBBF8B-67DA-45AA-8071-5A3F9E14CB62}" presName="txOne" presStyleLbl="node0" presStyleIdx="0" presStyleCnt="1" custLinFactY="-35052" custLinFactNeighborX="-11" custLinFactNeighborY="-100000">
        <dgm:presLayoutVars>
          <dgm:chPref val="3"/>
        </dgm:presLayoutVars>
      </dgm:prSet>
      <dgm:spPr/>
    </dgm:pt>
    <dgm:pt modelId="{50E9C1D0-D994-4161-9F49-6739089620AD}" type="pres">
      <dgm:prSet presAssocID="{90CBBF8B-67DA-45AA-8071-5A3F9E14CB62}" presName="parTransOne" presStyleCnt="0"/>
      <dgm:spPr/>
    </dgm:pt>
    <dgm:pt modelId="{B0F7DBF4-6C6C-45B7-9FF9-825CE3D0D396}" type="pres">
      <dgm:prSet presAssocID="{90CBBF8B-67DA-45AA-8071-5A3F9E14CB62}" presName="horzOne" presStyleCnt="0"/>
      <dgm:spPr/>
    </dgm:pt>
    <dgm:pt modelId="{7F1E7428-28D0-4135-966A-4591E89EFED9}" type="pres">
      <dgm:prSet presAssocID="{D23B8B65-BD0E-4CE1-9920-E22591597FAB}" presName="vertTwo" presStyleCnt="0"/>
      <dgm:spPr/>
    </dgm:pt>
    <dgm:pt modelId="{0716EE33-FA74-4580-BA7A-00487AD6482C}" type="pres">
      <dgm:prSet presAssocID="{D23B8B65-BD0E-4CE1-9920-E22591597FAB}" presName="txTwo" presStyleLbl="node2" presStyleIdx="0" presStyleCnt="2">
        <dgm:presLayoutVars>
          <dgm:chPref val="3"/>
        </dgm:presLayoutVars>
      </dgm:prSet>
      <dgm:spPr/>
    </dgm:pt>
    <dgm:pt modelId="{1E3553F2-AE99-4FF6-B6FF-61A74DA6CD42}" type="pres">
      <dgm:prSet presAssocID="{D23B8B65-BD0E-4CE1-9920-E22591597FAB}" presName="parTransTwo" presStyleCnt="0"/>
      <dgm:spPr/>
    </dgm:pt>
    <dgm:pt modelId="{D137D847-1CEA-4F6C-8DB1-767621D32E07}" type="pres">
      <dgm:prSet presAssocID="{D23B8B65-BD0E-4CE1-9920-E22591597FAB}" presName="horzTwo" presStyleCnt="0"/>
      <dgm:spPr/>
    </dgm:pt>
    <dgm:pt modelId="{38F49E6F-AE59-42B8-BC4A-6423F37D295B}" type="pres">
      <dgm:prSet presAssocID="{2BF420D6-0814-46E7-A8A2-A9862C8CB8BF}" presName="vertThree" presStyleCnt="0"/>
      <dgm:spPr/>
    </dgm:pt>
    <dgm:pt modelId="{E2682A81-5955-49C8-BEC3-1F64CC6A20E2}" type="pres">
      <dgm:prSet presAssocID="{2BF420D6-0814-46E7-A8A2-A9862C8CB8BF}" presName="txThree" presStyleLbl="node3" presStyleIdx="0" presStyleCnt="2">
        <dgm:presLayoutVars>
          <dgm:chPref val="3"/>
        </dgm:presLayoutVars>
      </dgm:prSet>
      <dgm:spPr/>
    </dgm:pt>
    <dgm:pt modelId="{7EA864F8-84C7-435B-A7E4-B4C19533E5F7}" type="pres">
      <dgm:prSet presAssocID="{2BF420D6-0814-46E7-A8A2-A9862C8CB8BF}" presName="horzThree" presStyleCnt="0"/>
      <dgm:spPr/>
    </dgm:pt>
    <dgm:pt modelId="{BD6ACC28-62FE-4778-AA47-D2503FD2EC3A}" type="pres">
      <dgm:prSet presAssocID="{C5B053F9-40C3-440D-8123-917DE4185C53}" presName="sibSpaceThree" presStyleCnt="0"/>
      <dgm:spPr/>
    </dgm:pt>
    <dgm:pt modelId="{7E6F5816-D9E2-4645-B58F-46DFB748C15D}" type="pres">
      <dgm:prSet presAssocID="{C9C60088-B028-45D2-B227-804826CD64DC}" presName="vertThree" presStyleCnt="0"/>
      <dgm:spPr/>
    </dgm:pt>
    <dgm:pt modelId="{A5232B72-83D9-4EAA-A793-96D0164EB786}" type="pres">
      <dgm:prSet presAssocID="{C9C60088-B028-45D2-B227-804826CD64DC}" presName="txThree" presStyleLbl="node3" presStyleIdx="1" presStyleCnt="2">
        <dgm:presLayoutVars>
          <dgm:chPref val="3"/>
        </dgm:presLayoutVars>
      </dgm:prSet>
      <dgm:spPr/>
    </dgm:pt>
    <dgm:pt modelId="{D1F47878-8DBD-47C0-875E-C048E640476C}" type="pres">
      <dgm:prSet presAssocID="{C9C60088-B028-45D2-B227-804826CD64DC}" presName="horzThree" presStyleCnt="0"/>
      <dgm:spPr/>
    </dgm:pt>
    <dgm:pt modelId="{633FCFA3-3115-41E6-A83E-5F71B8E50231}" type="pres">
      <dgm:prSet presAssocID="{25C7ECFD-F376-45C1-8C5B-C4D02A8F6993}" presName="sibSpaceTwo" presStyleCnt="0"/>
      <dgm:spPr/>
    </dgm:pt>
    <dgm:pt modelId="{6B10BC2F-FDB2-4DD7-A678-5D71FFC8DD07}" type="pres">
      <dgm:prSet presAssocID="{0FD136A3-EEE9-42B7-9C8B-4C31140B1B9A}" presName="vertTwo" presStyleCnt="0"/>
      <dgm:spPr/>
    </dgm:pt>
    <dgm:pt modelId="{B4B67629-54E8-4319-95CC-55E6D9FD625C}" type="pres">
      <dgm:prSet presAssocID="{0FD136A3-EEE9-42B7-9C8B-4C31140B1B9A}" presName="txTwo" presStyleLbl="node2" presStyleIdx="1" presStyleCnt="2">
        <dgm:presLayoutVars>
          <dgm:chPref val="3"/>
        </dgm:presLayoutVars>
      </dgm:prSet>
      <dgm:spPr/>
    </dgm:pt>
    <dgm:pt modelId="{6672632E-45A4-469F-92D7-ED2CCF6D8355}" type="pres">
      <dgm:prSet presAssocID="{0FD136A3-EEE9-42B7-9C8B-4C31140B1B9A}" presName="horzTwo" presStyleCnt="0"/>
      <dgm:spPr/>
    </dgm:pt>
  </dgm:ptLst>
  <dgm:cxnLst>
    <dgm:cxn modelId="{6E6A4C03-8A09-4EBD-9729-98BC6E108E7B}" type="presOf" srcId="{60889587-4F2F-4E03-A944-C3FCBBD02FB0}" destId="{DE3A6D27-2B32-4359-B38C-CE538C13789A}" srcOrd="0" destOrd="0" presId="urn:microsoft.com/office/officeart/2005/8/layout/hierarchy4"/>
    <dgm:cxn modelId="{3869DEF6-5AE4-420F-AED8-54947E90EBBD}" type="presOf" srcId="{D23B8B65-BD0E-4CE1-9920-E22591597FAB}" destId="{0716EE33-FA74-4580-BA7A-00487AD6482C}" srcOrd="0" destOrd="0" presId="urn:microsoft.com/office/officeart/2005/8/layout/hierarchy4"/>
    <dgm:cxn modelId="{B8ECB6AC-0229-49A8-8F50-F81689C20A7B}" srcId="{90CBBF8B-67DA-45AA-8071-5A3F9E14CB62}" destId="{D23B8B65-BD0E-4CE1-9920-E22591597FAB}" srcOrd="0" destOrd="0" parTransId="{9296A51B-245F-48F8-9178-9D4D9B30397C}" sibTransId="{25C7ECFD-F376-45C1-8C5B-C4D02A8F6993}"/>
    <dgm:cxn modelId="{9EE4BE46-0F2C-4568-8587-22320B0BDF2A}" srcId="{D23B8B65-BD0E-4CE1-9920-E22591597FAB}" destId="{2BF420D6-0814-46E7-A8A2-A9862C8CB8BF}" srcOrd="0" destOrd="0" parTransId="{8E9E064A-EAAA-4487-ACDF-00C66C1C0668}" sibTransId="{C5B053F9-40C3-440D-8123-917DE4185C53}"/>
    <dgm:cxn modelId="{DF61262B-EE84-40F6-9165-F4AF6AB468FC}" type="presOf" srcId="{0FD136A3-EEE9-42B7-9C8B-4C31140B1B9A}" destId="{B4B67629-54E8-4319-95CC-55E6D9FD625C}" srcOrd="0" destOrd="0" presId="urn:microsoft.com/office/officeart/2005/8/layout/hierarchy4"/>
    <dgm:cxn modelId="{C4C90F5C-0CC4-4499-A74F-1AA2DE40182E}" srcId="{60889587-4F2F-4E03-A944-C3FCBBD02FB0}" destId="{90CBBF8B-67DA-45AA-8071-5A3F9E14CB62}" srcOrd="0" destOrd="0" parTransId="{3ADA1E59-1D93-433F-A1EE-932204A71BCF}" sibTransId="{1989A639-E917-4FBE-847E-63DDA76A09B1}"/>
    <dgm:cxn modelId="{2B430477-7FA6-49A6-BECA-82B9E13A827E}" type="presOf" srcId="{90CBBF8B-67DA-45AA-8071-5A3F9E14CB62}" destId="{65A33D26-15FD-41CC-AFD6-F5AF558CD2F1}" srcOrd="0" destOrd="0" presId="urn:microsoft.com/office/officeart/2005/8/layout/hierarchy4"/>
    <dgm:cxn modelId="{6C610484-0760-4C53-A41A-447BA7A14DAE}" type="presOf" srcId="{C9C60088-B028-45D2-B227-804826CD64DC}" destId="{A5232B72-83D9-4EAA-A793-96D0164EB786}" srcOrd="0" destOrd="0" presId="urn:microsoft.com/office/officeart/2005/8/layout/hierarchy4"/>
    <dgm:cxn modelId="{7759258C-F9C6-4737-AFC6-1CDDBF091A85}" srcId="{D23B8B65-BD0E-4CE1-9920-E22591597FAB}" destId="{C9C60088-B028-45D2-B227-804826CD64DC}" srcOrd="1" destOrd="0" parTransId="{8924F752-A611-4F3D-9756-C5E09DA41738}" sibTransId="{7A297F04-8B3F-4339-97E5-363557EB45AA}"/>
    <dgm:cxn modelId="{125E2FEF-5B0C-4D13-A406-755E791DD07F}" type="presOf" srcId="{2BF420D6-0814-46E7-A8A2-A9862C8CB8BF}" destId="{E2682A81-5955-49C8-BEC3-1F64CC6A20E2}" srcOrd="0" destOrd="0" presId="urn:microsoft.com/office/officeart/2005/8/layout/hierarchy4"/>
    <dgm:cxn modelId="{10399F59-2BE9-444D-952B-8FA9E5AAD3AE}" srcId="{90CBBF8B-67DA-45AA-8071-5A3F9E14CB62}" destId="{0FD136A3-EEE9-42B7-9C8B-4C31140B1B9A}" srcOrd="1" destOrd="0" parTransId="{1E0926CA-8459-4C89-AE77-B0A30B73CA84}" sibTransId="{92EDA6A5-1F97-41C6-8E46-505E4175AC27}"/>
    <dgm:cxn modelId="{A64C8194-16D7-430A-9D27-6B33A2E55867}" type="presParOf" srcId="{DE3A6D27-2B32-4359-B38C-CE538C13789A}" destId="{C71421CF-AFFD-4163-BE80-8922704CE8D2}" srcOrd="0" destOrd="0" presId="urn:microsoft.com/office/officeart/2005/8/layout/hierarchy4"/>
    <dgm:cxn modelId="{269C9D0F-F4C7-4D06-A590-7745C9CBF9D0}" type="presParOf" srcId="{C71421CF-AFFD-4163-BE80-8922704CE8D2}" destId="{65A33D26-15FD-41CC-AFD6-F5AF558CD2F1}" srcOrd="0" destOrd="0" presId="urn:microsoft.com/office/officeart/2005/8/layout/hierarchy4"/>
    <dgm:cxn modelId="{E2CFEA7C-258A-45A2-A9EA-0A6023DFDBCB}" type="presParOf" srcId="{C71421CF-AFFD-4163-BE80-8922704CE8D2}" destId="{50E9C1D0-D994-4161-9F49-6739089620AD}" srcOrd="1" destOrd="0" presId="urn:microsoft.com/office/officeart/2005/8/layout/hierarchy4"/>
    <dgm:cxn modelId="{91489B1F-9F6B-4743-B761-74A3A958499E}" type="presParOf" srcId="{C71421CF-AFFD-4163-BE80-8922704CE8D2}" destId="{B0F7DBF4-6C6C-45B7-9FF9-825CE3D0D396}" srcOrd="2" destOrd="0" presId="urn:microsoft.com/office/officeart/2005/8/layout/hierarchy4"/>
    <dgm:cxn modelId="{EAAC3165-7AA0-4F44-A847-A62E8EDA82A0}" type="presParOf" srcId="{B0F7DBF4-6C6C-45B7-9FF9-825CE3D0D396}" destId="{7F1E7428-28D0-4135-966A-4591E89EFED9}" srcOrd="0" destOrd="0" presId="urn:microsoft.com/office/officeart/2005/8/layout/hierarchy4"/>
    <dgm:cxn modelId="{D8671A7C-9216-4ECC-8D95-924E72ECADC3}" type="presParOf" srcId="{7F1E7428-28D0-4135-966A-4591E89EFED9}" destId="{0716EE33-FA74-4580-BA7A-00487AD6482C}" srcOrd="0" destOrd="0" presId="urn:microsoft.com/office/officeart/2005/8/layout/hierarchy4"/>
    <dgm:cxn modelId="{8B631C6D-B41F-4311-8DD7-D896DE21A617}" type="presParOf" srcId="{7F1E7428-28D0-4135-966A-4591E89EFED9}" destId="{1E3553F2-AE99-4FF6-B6FF-61A74DA6CD42}" srcOrd="1" destOrd="0" presId="urn:microsoft.com/office/officeart/2005/8/layout/hierarchy4"/>
    <dgm:cxn modelId="{46AACA25-51AC-4907-9524-F55F8AA302B8}" type="presParOf" srcId="{7F1E7428-28D0-4135-966A-4591E89EFED9}" destId="{D137D847-1CEA-4F6C-8DB1-767621D32E07}" srcOrd="2" destOrd="0" presId="urn:microsoft.com/office/officeart/2005/8/layout/hierarchy4"/>
    <dgm:cxn modelId="{50815C06-C96E-4788-8D86-BF64DAB42343}" type="presParOf" srcId="{D137D847-1CEA-4F6C-8DB1-767621D32E07}" destId="{38F49E6F-AE59-42B8-BC4A-6423F37D295B}" srcOrd="0" destOrd="0" presId="urn:microsoft.com/office/officeart/2005/8/layout/hierarchy4"/>
    <dgm:cxn modelId="{F0EDA1DC-576D-4E80-BD8B-84F40981AB0C}" type="presParOf" srcId="{38F49E6F-AE59-42B8-BC4A-6423F37D295B}" destId="{E2682A81-5955-49C8-BEC3-1F64CC6A20E2}" srcOrd="0" destOrd="0" presId="urn:microsoft.com/office/officeart/2005/8/layout/hierarchy4"/>
    <dgm:cxn modelId="{80ABF7BD-6F59-4771-BB77-585A16ECFB02}" type="presParOf" srcId="{38F49E6F-AE59-42B8-BC4A-6423F37D295B}" destId="{7EA864F8-84C7-435B-A7E4-B4C19533E5F7}" srcOrd="1" destOrd="0" presId="urn:microsoft.com/office/officeart/2005/8/layout/hierarchy4"/>
    <dgm:cxn modelId="{501220AE-4003-4CA7-94D0-3F26460995F1}" type="presParOf" srcId="{D137D847-1CEA-4F6C-8DB1-767621D32E07}" destId="{BD6ACC28-62FE-4778-AA47-D2503FD2EC3A}" srcOrd="1" destOrd="0" presId="urn:microsoft.com/office/officeart/2005/8/layout/hierarchy4"/>
    <dgm:cxn modelId="{9049EAA3-5C37-4546-9DAC-C79BD60EADC7}" type="presParOf" srcId="{D137D847-1CEA-4F6C-8DB1-767621D32E07}" destId="{7E6F5816-D9E2-4645-B58F-46DFB748C15D}" srcOrd="2" destOrd="0" presId="urn:microsoft.com/office/officeart/2005/8/layout/hierarchy4"/>
    <dgm:cxn modelId="{1136611F-5496-4FAB-833F-2F4EFEAEA78A}" type="presParOf" srcId="{7E6F5816-D9E2-4645-B58F-46DFB748C15D}" destId="{A5232B72-83D9-4EAA-A793-96D0164EB786}" srcOrd="0" destOrd="0" presId="urn:microsoft.com/office/officeart/2005/8/layout/hierarchy4"/>
    <dgm:cxn modelId="{FFCF87BD-C40C-48B8-A010-926D66848CF1}" type="presParOf" srcId="{7E6F5816-D9E2-4645-B58F-46DFB748C15D}" destId="{D1F47878-8DBD-47C0-875E-C048E640476C}" srcOrd="1" destOrd="0" presId="urn:microsoft.com/office/officeart/2005/8/layout/hierarchy4"/>
    <dgm:cxn modelId="{D4FB6FEB-E49B-4E90-B8B5-4D8312106F6D}" type="presParOf" srcId="{B0F7DBF4-6C6C-45B7-9FF9-825CE3D0D396}" destId="{633FCFA3-3115-41E6-A83E-5F71B8E50231}" srcOrd="1" destOrd="0" presId="urn:microsoft.com/office/officeart/2005/8/layout/hierarchy4"/>
    <dgm:cxn modelId="{04A630FF-3378-4510-9888-B99CBBC198DB}" type="presParOf" srcId="{B0F7DBF4-6C6C-45B7-9FF9-825CE3D0D396}" destId="{6B10BC2F-FDB2-4DD7-A678-5D71FFC8DD07}" srcOrd="2" destOrd="0" presId="urn:microsoft.com/office/officeart/2005/8/layout/hierarchy4"/>
    <dgm:cxn modelId="{CB8A54D6-C89C-4588-A1C1-865EFC098CEA}" type="presParOf" srcId="{6B10BC2F-FDB2-4DD7-A678-5D71FFC8DD07}" destId="{B4B67629-54E8-4319-95CC-55E6D9FD625C}" srcOrd="0" destOrd="0" presId="urn:microsoft.com/office/officeart/2005/8/layout/hierarchy4"/>
    <dgm:cxn modelId="{8E6BD3E0-A3A4-4E85-8FD8-4243EC6BA32A}" type="presParOf" srcId="{6B10BC2F-FDB2-4DD7-A678-5D71FFC8DD07}" destId="{6672632E-45A4-469F-92D7-ED2CCF6D8355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33D26-15FD-41CC-AFD6-F5AF558CD2F1}">
      <dsp:nvSpPr>
        <dsp:cNvPr id="0" name=""/>
        <dsp:cNvSpPr/>
      </dsp:nvSpPr>
      <dsp:spPr>
        <a:xfrm>
          <a:off x="25" y="0"/>
          <a:ext cx="5317499" cy="765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Data(</a:t>
          </a:r>
          <a:r>
            <a:rPr lang="ko-KR" altLang="en-US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자료</a:t>
          </a: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ko-KR" altLang="en-US" sz="16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439" y="22414"/>
        <a:ext cx="5272671" cy="720430"/>
      </dsp:txXfrm>
    </dsp:sp>
    <dsp:sp modelId="{0716EE33-FA74-4580-BA7A-00487AD6482C}">
      <dsp:nvSpPr>
        <dsp:cNvPr id="0" name=""/>
        <dsp:cNvSpPr/>
      </dsp:nvSpPr>
      <dsp:spPr>
        <a:xfrm>
          <a:off x="1844554" y="857282"/>
          <a:ext cx="3473555" cy="765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Quantitative Data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ko-KR" altLang="en-US" sz="1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양적자료</a:t>
          </a: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ko-KR" altLang="en-US" sz="16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6968" y="879696"/>
        <a:ext cx="3428727" cy="720430"/>
      </dsp:txXfrm>
    </dsp:sp>
    <dsp:sp modelId="{E2682A81-5955-49C8-BEC3-1F64CC6A20E2}">
      <dsp:nvSpPr>
        <dsp:cNvPr id="0" name=""/>
        <dsp:cNvSpPr/>
      </dsp:nvSpPr>
      <dsp:spPr>
        <a:xfrm>
          <a:off x="3617054" y="1714455"/>
          <a:ext cx="1701055" cy="765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Continuous Data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ko-KR" altLang="en-US" sz="1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연속자료</a:t>
          </a: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ko-KR" altLang="en-US" sz="16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39468" y="1736869"/>
        <a:ext cx="1656227" cy="720430"/>
      </dsp:txXfrm>
    </dsp:sp>
    <dsp:sp modelId="{A5232B72-83D9-4EAA-A793-96D0164EB786}">
      <dsp:nvSpPr>
        <dsp:cNvPr id="0" name=""/>
        <dsp:cNvSpPr/>
      </dsp:nvSpPr>
      <dsp:spPr>
        <a:xfrm>
          <a:off x="1844554" y="1714455"/>
          <a:ext cx="1701055" cy="765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Discrete Data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ko-KR" altLang="en-US" sz="1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이산자료</a:t>
          </a: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ko-KR" altLang="en-US" sz="16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6968" y="1736869"/>
        <a:ext cx="1656227" cy="720430"/>
      </dsp:txXfrm>
    </dsp:sp>
    <dsp:sp modelId="{B4B67629-54E8-4319-95CC-55E6D9FD625C}">
      <dsp:nvSpPr>
        <dsp:cNvPr id="0" name=""/>
        <dsp:cNvSpPr/>
      </dsp:nvSpPr>
      <dsp:spPr>
        <a:xfrm>
          <a:off x="610" y="857282"/>
          <a:ext cx="1701055" cy="765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Qualitative Data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ko-KR" altLang="en-US" sz="1600" kern="12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질적자료</a:t>
          </a:r>
          <a:r>
            <a:rPr lang="en-US" altLang="ko-KR" sz="16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ko-KR" altLang="en-US" sz="16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024" y="879696"/>
        <a:ext cx="1656227" cy="720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5C8F56-1B80-41D4-A753-E85F3E030B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78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6300"/>
            <a:ext cx="494188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73375-B028-4EEE-9E2E-D8E8A39B7D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3</a:t>
            </a:fld>
            <a:endParaRPr kumimoji="0" lang="en-US" altLang="ko-KR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10</a:t>
            </a:fld>
            <a:endParaRPr kumimoji="0" lang="en-US" altLang="ko-KR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7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ko-KR" altLang="en-US" noProof="0"/>
              <a:t>마스터 제목 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ko-KR" altLang="en-US" noProof="0"/>
              <a:t>부제목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0302F-3206-4962-81FD-8A07AED62E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4179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E5CC-C54F-4F65-AEE8-432CDBFC34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9078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9ADD-4A51-40B0-B2D0-30B60CFCC2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6231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B0108-1D71-47E7-99DF-610DD68184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581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154D5-FA00-46F3-8ABC-0B08908DCE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40505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BD04-24DA-4FC7-AA78-7BCB63C8B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80335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A5B2A-B194-4D3A-B827-B98B273721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9566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5BE4-1654-45B4-B766-8D02FDF7FA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16696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72D6-BDB1-46B9-95F1-DA0DD4EFD1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81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3E6C-3EDE-4B4F-9C40-03AD33ED83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690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9EEB-CA56-4944-A492-4F6740E5B8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3163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4391-5C96-49D4-B8EE-5E9DB6B189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8013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fld id="{4BAACFA9-5C2F-46E7-90FA-AF9BF178C7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 spd="slow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697662" cy="1905000"/>
          </a:xfrm>
        </p:spPr>
        <p:txBody>
          <a:bodyPr anchor="ctr" anchorCtr="0"/>
          <a:lstStyle/>
          <a:p>
            <a:pPr eaLnBrk="1" hangingPunct="1"/>
            <a:r>
              <a:rPr lang="en-US" altLang="ko-KR" sz="3600" dirty="0">
                <a:ea typeface="굴림" pitchFamily="50" charset="-127"/>
              </a:rPr>
              <a:t>Ch.6 Descriptive Statistics (</a:t>
            </a:r>
            <a:r>
              <a:rPr lang="ko-KR" altLang="en-US" sz="3600" dirty="0" err="1">
                <a:ea typeface="굴림" pitchFamily="50" charset="-127"/>
              </a:rPr>
              <a:t>기술통계학</a:t>
            </a:r>
            <a:r>
              <a:rPr lang="en-US" altLang="ko-KR" sz="3600" dirty="0">
                <a:ea typeface="굴림" pitchFamily="50" charset="-127"/>
              </a:rPr>
              <a:t>)</a:t>
            </a:r>
            <a:endParaRPr lang="ko-KR" altLang="en-US" sz="3600" dirty="0">
              <a:ea typeface="굴림" pitchFamily="50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77000" cy="1800894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Choi, </a:t>
            </a:r>
            <a:r>
              <a:rPr lang="en-US" altLang="ko-KR" sz="2000" dirty="0" err="1">
                <a:ea typeface="굴림" pitchFamily="50" charset="-127"/>
              </a:rPr>
              <a:t>Kwanghoon</a:t>
            </a: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Dept. of Electronics and Computer Engineering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err="1">
                <a:ea typeface="굴림" pitchFamily="50" charset="-127"/>
              </a:rPr>
              <a:t>Chonnam</a:t>
            </a:r>
            <a:r>
              <a:rPr lang="en-US" altLang="ko-KR" sz="2000" dirty="0">
                <a:ea typeface="굴림" pitchFamily="50" charset="-127"/>
              </a:rPr>
              <a:t> National University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0302F-3206-4962-81FD-8A07AED62E62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Updated: </a:t>
            </a:r>
            <a:r>
              <a:rPr lang="en-US" altLang="ko-KR" sz="1800"/>
              <a:t>November 15, </a:t>
            </a:r>
            <a:r>
              <a:rPr lang="en-US" altLang="ko-KR" sz="1800" dirty="0"/>
              <a:t>2016</a:t>
            </a:r>
            <a:endParaRPr lang="ko-KR" altLang="en-US" sz="180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What we have learned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Many effective ways of </a:t>
            </a:r>
            <a:r>
              <a:rPr lang="en-US" altLang="ko-KR">
                <a:ea typeface="굴림" pitchFamily="50" charset="-127"/>
              </a:rPr>
              <a:t>data presentation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100" name="Text Box 352"/>
          <p:cNvSpPr txBox="1">
            <a:spLocks noChangeArrowheads="1"/>
          </p:cNvSpPr>
          <p:nvPr/>
        </p:nvSpPr>
        <p:spPr bwMode="auto">
          <a:xfrm>
            <a:off x="4333875" y="5581650"/>
            <a:ext cx="18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ko-KR" altLang="en-US" sz="20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1822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119192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6.1 Descriptive Statistics(</a:t>
            </a:r>
            <a:r>
              <a:rPr lang="ko-KR" altLang="en-US" dirty="0" err="1">
                <a:ea typeface="굴림" pitchFamily="50" charset="-127"/>
              </a:rPr>
              <a:t>기술통계학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/>
              <a:t>Statistics(</a:t>
            </a:r>
            <a:r>
              <a:rPr lang="ko-KR" altLang="en-US" dirty="0"/>
              <a:t>통계학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 study of the collection, analysis, interpretation, and presentation of data. 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80375"/>
              </p:ext>
            </p:extLst>
          </p:nvPr>
        </p:nvGraphicFramePr>
        <p:xfrm>
          <a:off x="1464568" y="3356992"/>
          <a:ext cx="6096000" cy="16560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652703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0462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Census(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전수조사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Sample Survey(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표분조사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4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Population(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모집단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Sample(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표본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44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Descriptive Statistics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기술통계학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=&gt; Ch.6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Inferential Statistics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추측통계학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=&gt; Ch. 7,8,9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4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57382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This Lecture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52600"/>
            <a:ext cx="7848872" cy="419735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Descriptive statistics (</a:t>
            </a:r>
            <a:r>
              <a:rPr lang="ko-KR" altLang="en-US" dirty="0">
                <a:ea typeface="굴림" pitchFamily="50" charset="-127"/>
              </a:rPr>
              <a:t>기술 통계학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Data Presentation (6.2 </a:t>
            </a:r>
            <a:r>
              <a:rPr lang="ko-KR" altLang="en-US" dirty="0">
                <a:ea typeface="굴림" pitchFamily="50" charset="-127"/>
              </a:rPr>
              <a:t>자료의 정리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>
                <a:ea typeface="굴림" pitchFamily="50" charset="-127"/>
              </a:rPr>
              <a:t>Sample Statistics</a:t>
            </a:r>
          </a:p>
          <a:p>
            <a:pPr marL="1257300" lvl="2" indent="-457200" eaLnBrk="1" hangingPunct="1">
              <a:buFont typeface="Wingdings" panose="05000000000000000000" pitchFamily="2" charset="2"/>
              <a:buChar char="l"/>
            </a:pPr>
            <a:r>
              <a:rPr lang="en-US" altLang="ko-KR" dirty="0">
                <a:ea typeface="굴림" pitchFamily="50" charset="-127"/>
              </a:rPr>
              <a:t>Measure of Points (6.3 </a:t>
            </a:r>
            <a:r>
              <a:rPr lang="ko-KR" altLang="en-US" dirty="0">
                <a:ea typeface="굴림" pitchFamily="50" charset="-127"/>
              </a:rPr>
              <a:t>위치 척도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marL="1257300" lvl="2" indent="-457200" eaLnBrk="1" hangingPunct="1">
              <a:buFont typeface="Wingdings" panose="05000000000000000000" pitchFamily="2" charset="2"/>
              <a:buChar char="l"/>
            </a:pPr>
            <a:r>
              <a:rPr lang="en-US" altLang="ko-KR" dirty="0">
                <a:ea typeface="굴림" pitchFamily="50" charset="-127"/>
              </a:rPr>
              <a:t>Measure of Dispersion (6.4 </a:t>
            </a:r>
            <a:r>
              <a:rPr lang="ko-KR" altLang="en-US" dirty="0">
                <a:ea typeface="굴림" pitchFamily="50" charset="-127"/>
              </a:rPr>
              <a:t>산포의 척도</a:t>
            </a:r>
            <a:r>
              <a:rPr lang="en-US" altLang="ko-KR" dirty="0">
                <a:ea typeface="굴림" pitchFamily="50" charset="-127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9671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119192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6.2 Data Presentation (</a:t>
            </a:r>
            <a:r>
              <a:rPr lang="ko-KR" altLang="en-US" dirty="0">
                <a:ea typeface="굴림" pitchFamily="50" charset="-127"/>
              </a:rPr>
              <a:t>자료의 정리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19086920"/>
              </p:ext>
            </p:extLst>
          </p:nvPr>
        </p:nvGraphicFramePr>
        <p:xfrm>
          <a:off x="1835696" y="2060848"/>
          <a:ext cx="5318720" cy="2479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15802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119192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6.2 Data Presentation (</a:t>
            </a:r>
            <a:r>
              <a:rPr lang="ko-KR" altLang="en-US" dirty="0">
                <a:ea typeface="굴림" pitchFamily="50" charset="-127"/>
              </a:rPr>
              <a:t>자료의 정리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/>
              <a:t>Dot plot (</a:t>
            </a:r>
            <a:r>
              <a:rPr lang="ko-KR" altLang="en-US" dirty="0" err="1"/>
              <a:t>점도표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Frequency table (</a:t>
            </a:r>
            <a:r>
              <a:rPr lang="ko-KR" altLang="en-US" dirty="0"/>
              <a:t>도수 분포표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cf. </a:t>
            </a:r>
            <a:r>
              <a:rPr lang="en-US" altLang="ko-KR" dirty="0">
                <a:solidFill>
                  <a:srgbClr val="FF0000"/>
                </a:solidFill>
              </a:rPr>
              <a:t>Rank-based FT (</a:t>
            </a:r>
            <a:r>
              <a:rPr lang="ko-KR" altLang="en-US" dirty="0">
                <a:solidFill>
                  <a:srgbClr val="FF0000"/>
                </a:solidFill>
              </a:rPr>
              <a:t>집단화 자료의 도수 분포표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Bar chart (</a:t>
            </a:r>
            <a:r>
              <a:rPr lang="ko-KR" altLang="en-US" dirty="0"/>
              <a:t>막대 그래프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cf. </a:t>
            </a:r>
            <a:r>
              <a:rPr lang="en-US" altLang="ko-KR" dirty="0">
                <a:solidFill>
                  <a:srgbClr val="FF0000"/>
                </a:solidFill>
              </a:rPr>
              <a:t>Pareto chart (</a:t>
            </a:r>
            <a:r>
              <a:rPr lang="ko-KR" altLang="en-US" dirty="0" err="1">
                <a:solidFill>
                  <a:srgbClr val="FF0000"/>
                </a:solidFill>
              </a:rPr>
              <a:t>파레토</a:t>
            </a:r>
            <a:r>
              <a:rPr lang="ko-KR" altLang="en-US" dirty="0">
                <a:solidFill>
                  <a:srgbClr val="FF0000"/>
                </a:solidFill>
              </a:rPr>
              <a:t> 그림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Line graph (</a:t>
            </a:r>
            <a:r>
              <a:rPr lang="ko-KR" altLang="en-US" dirty="0"/>
              <a:t>선 그래프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Pie chart (</a:t>
            </a:r>
            <a:r>
              <a:rPr lang="ko-KR" altLang="en-US" dirty="0"/>
              <a:t>원 그래프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37954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119192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6.2 Data Presentation (</a:t>
            </a:r>
            <a:r>
              <a:rPr lang="ko-KR" altLang="en-US" dirty="0">
                <a:ea typeface="굴림" pitchFamily="50" charset="-127"/>
              </a:rPr>
              <a:t>자료의 정리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/>
              <a:t>Histogram (</a:t>
            </a:r>
            <a:r>
              <a:rPr lang="ko-KR" altLang="en-US" dirty="0"/>
              <a:t>히스토그램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Frequency Polygon (</a:t>
            </a:r>
            <a:r>
              <a:rPr lang="ko-KR" altLang="en-US" dirty="0"/>
              <a:t>도수분포다각형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Stem-leaf display (</a:t>
            </a:r>
            <a:r>
              <a:rPr lang="ko-KR" altLang="en-US" dirty="0">
                <a:solidFill>
                  <a:srgbClr val="FF0000"/>
                </a:solidFill>
              </a:rPr>
              <a:t>줄기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잎 그림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Scatter diagram (</a:t>
            </a:r>
            <a:r>
              <a:rPr lang="ko-KR" altLang="en-US" dirty="0" err="1">
                <a:solidFill>
                  <a:srgbClr val="FF0000"/>
                </a:solidFill>
              </a:rPr>
              <a:t>산점도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9023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119192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6.3 Measure of Points(</a:t>
            </a:r>
            <a:r>
              <a:rPr lang="ko-KR" altLang="en-US" dirty="0">
                <a:ea typeface="굴림" pitchFamily="50" charset="-127"/>
              </a:rPr>
              <a:t>위치의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ko-KR" altLang="en-US" dirty="0">
                <a:ea typeface="굴림" pitchFamily="50" charset="-127"/>
              </a:rPr>
              <a:t>척도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/>
                  <a:t>Population mean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모평균</a:t>
                </a:r>
                <a:r>
                  <a:rPr lang="en-US" altLang="ko-KR" dirty="0"/>
                  <a:t>),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 err="1"/>
                  <a:t>표본평균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Trimmed mean(</a:t>
                </a:r>
                <a:r>
                  <a:rPr lang="ko-KR" altLang="en-US" dirty="0" err="1"/>
                  <a:t>절사평균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Sample median(</a:t>
                </a:r>
                <a:r>
                  <a:rPr lang="ko-KR" altLang="en-US" dirty="0" err="1"/>
                  <a:t>표본중앙값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Sample mode(</a:t>
                </a:r>
                <a:r>
                  <a:rPr lang="ko-KR" altLang="en-US" dirty="0" err="1"/>
                  <a:t>표본최빈값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Sample quartiles(</a:t>
                </a:r>
                <a:r>
                  <a:rPr lang="ko-KR" altLang="en-US" dirty="0"/>
                  <a:t>표본사분위수</a:t>
                </a:r>
                <a:r>
                  <a:rPr lang="en-US" altLang="ko-KR" dirty="0"/>
                  <a:t>), sample percentiles(</a:t>
                </a:r>
                <a:r>
                  <a:rPr lang="ko-KR" altLang="en-US" dirty="0"/>
                  <a:t>표본백분위수</a:t>
                </a:r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69436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119192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6.4 Measure of Dispersion(</a:t>
            </a:r>
            <a:r>
              <a:rPr lang="ko-KR" altLang="en-US" dirty="0">
                <a:ea typeface="굴림" pitchFamily="50" charset="-127"/>
              </a:rPr>
              <a:t>산포의 척도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272808" cy="3886200"/>
              </a:xfrm>
            </p:spPr>
            <p:txBody>
              <a:bodyPr/>
              <a:lstStyle/>
              <a:p>
                <a:r>
                  <a:rPr lang="en-US" altLang="ko-KR" dirty="0"/>
                  <a:t>Motivating example: </a:t>
                </a:r>
                <a:r>
                  <a:rPr lang="ko-KR" altLang="en-US" dirty="0"/>
                  <a:t>예제</a:t>
                </a:r>
                <a:r>
                  <a:rPr lang="en-US" altLang="ko-KR" dirty="0"/>
                  <a:t>1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/>
                  <a:t>Range(</a:t>
                </a:r>
                <a:r>
                  <a:rPr lang="ko-KR" altLang="en-US" dirty="0"/>
                  <a:t>범위</a:t>
                </a:r>
                <a:r>
                  <a:rPr lang="en-US" altLang="ko-KR" dirty="0"/>
                  <a:t>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Sample interquartile range(</a:t>
                </a:r>
                <a:r>
                  <a:rPr lang="ko-KR" altLang="en-US" dirty="0"/>
                  <a:t>표본사분위수범위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Q3-Q1</a:t>
                </a:r>
              </a:p>
              <a:p>
                <a:pPr lvl="1"/>
                <a:r>
                  <a:rPr lang="ko-KR" altLang="en-US" dirty="0"/>
                  <a:t>그림</a:t>
                </a:r>
                <a:r>
                  <a:rPr lang="en-US" altLang="ko-KR" dirty="0"/>
                  <a:t>6.17</a:t>
                </a:r>
              </a:p>
              <a:p>
                <a:r>
                  <a:rPr lang="en-US" altLang="ko-KR" dirty="0"/>
                  <a:t>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 err="1"/>
                  <a:t>모분산</a:t>
                </a:r>
                <a:r>
                  <a:rPr lang="en-US" altLang="ko-KR" dirty="0"/>
                  <a:t>), sample variance </a:t>
                </a:r>
                <a:r>
                  <a:rPr lang="en-US" altLang="ko-KR" i="1" dirty="0"/>
                  <a:t>s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표본분산</a:t>
                </a:r>
                <a:r>
                  <a:rPr lang="en-US" altLang="ko-KR" dirty="0"/>
                  <a:t>)</a:t>
                </a:r>
                <a:r>
                  <a:rPr lang="en-US" altLang="ko-KR" i="1" dirty="0"/>
                  <a:t>	</a:t>
                </a:r>
              </a:p>
              <a:p>
                <a:pPr lvl="1"/>
                <a:r>
                  <a:rPr lang="en-US" altLang="ko-KR" i="1" dirty="0"/>
                  <a:t>Note. def. of sample variance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272808" cy="3886200"/>
              </a:xfrm>
              <a:blipFill>
                <a:blip r:embed="rId2"/>
                <a:stretch>
                  <a:fillRect l="-1257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95536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119192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6.4 Measure of Dispersion(</a:t>
            </a:r>
            <a:r>
              <a:rPr lang="ko-KR" altLang="en-US" dirty="0">
                <a:ea typeface="굴림" pitchFamily="50" charset="-127"/>
              </a:rPr>
              <a:t>산포의 척도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272808" cy="3886200"/>
          </a:xfrm>
        </p:spPr>
        <p:txBody>
          <a:bodyPr/>
          <a:lstStyle/>
          <a:p>
            <a:r>
              <a:rPr lang="en-US" altLang="ko-KR" dirty="0"/>
              <a:t>Measure of relative dispersion</a:t>
            </a:r>
          </a:p>
          <a:p>
            <a:pPr lvl="1"/>
            <a:r>
              <a:rPr lang="en-US" altLang="ko-KR" dirty="0"/>
              <a:t>Coefficient of variation(</a:t>
            </a:r>
            <a:r>
              <a:rPr lang="ko-KR" altLang="en-US" dirty="0" err="1"/>
              <a:t>변동계수</a:t>
            </a:r>
            <a:r>
              <a:rPr lang="en-US" altLang="ko-KR" dirty="0"/>
              <a:t>) – </a:t>
            </a:r>
            <a:r>
              <a:rPr lang="ko-KR" altLang="en-US" dirty="0"/>
              <a:t>예제</a:t>
            </a:r>
            <a:r>
              <a:rPr lang="en-US" altLang="ko-KR" dirty="0"/>
              <a:t>5</a:t>
            </a:r>
          </a:p>
          <a:p>
            <a:pPr lvl="1"/>
            <a:r>
              <a:rPr lang="en-US" altLang="ko-KR" dirty="0"/>
              <a:t>z-score (cf. </a:t>
            </a:r>
            <a:r>
              <a:rPr lang="ko-KR" altLang="en-US" dirty="0"/>
              <a:t>그림</a:t>
            </a:r>
            <a:r>
              <a:rPr lang="en-US" altLang="ko-KR" dirty="0"/>
              <a:t>6.18, 6.19)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28413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브레인스토밍 프레젠테이션">
  <a:themeElements>
    <a:clrScheme name="브레인스토밍 프레젠테이션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브레인스토밍 프레젠테이션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</a:objectDefaults>
  <a:extraClrSchemeLst>
    <a:extraClrScheme>
      <a:clrScheme name="브레인스토밍 프레젠테이션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15883</TotalTime>
  <Words>384</Words>
  <Application>Microsoft Office PowerPoint</Application>
  <PresentationFormat>화면 슬라이드 쇼(4:3)</PresentationFormat>
  <Paragraphs>82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맑은 고딕</vt:lpstr>
      <vt:lpstr>Arial</vt:lpstr>
      <vt:lpstr>Cambria Math</vt:lpstr>
      <vt:lpstr>Century Gothic</vt:lpstr>
      <vt:lpstr>Times New Roman</vt:lpstr>
      <vt:lpstr>Wingdings</vt:lpstr>
      <vt:lpstr>브레인스토밍 프레젠테이션</vt:lpstr>
      <vt:lpstr>Ch.6 Descriptive Statistics (기술통계학)</vt:lpstr>
      <vt:lpstr>6.1 Descriptive Statistics(기술통계학)</vt:lpstr>
      <vt:lpstr>This Lecture</vt:lpstr>
      <vt:lpstr>6.2 Data Presentation (자료의 정리)</vt:lpstr>
      <vt:lpstr>6.2 Data Presentation (자료의 정리)</vt:lpstr>
      <vt:lpstr>6.2 Data Presentation (자료의 정리)</vt:lpstr>
      <vt:lpstr>6.3 Measure of Points(위치의 척도)</vt:lpstr>
      <vt:lpstr>6.4 Measure of Dispersion(산포의 척도)</vt:lpstr>
      <vt:lpstr>6.4 Measure of Dispersion(산포의 척도)</vt:lpstr>
      <vt:lpstr>What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창의력 향상을 위한 세션</dc:title>
  <dc:creator>Kwanghoon Choi</dc:creator>
  <cp:lastModifiedBy>BDG</cp:lastModifiedBy>
  <cp:revision>3617</cp:revision>
  <dcterms:created xsi:type="dcterms:W3CDTF">2005-11-19T13:03:13Z</dcterms:created>
  <dcterms:modified xsi:type="dcterms:W3CDTF">2016-12-16T08:39:08Z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TC010184371042</vt:lpwstr>
  </property>
</Properties>
</file>