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377" r:id="rId3"/>
    <p:sldId id="384" r:id="rId4"/>
    <p:sldId id="386" r:id="rId5"/>
    <p:sldId id="385" r:id="rId6"/>
    <p:sldId id="387" r:id="rId7"/>
    <p:sldId id="389" r:id="rId8"/>
    <p:sldId id="388" r:id="rId9"/>
    <p:sldId id="390" r:id="rId10"/>
    <p:sldId id="391" r:id="rId11"/>
    <p:sldId id="365" r:id="rId1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CC00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98" d="100"/>
          <a:sy n="98" d="100"/>
        </p:scale>
        <p:origin x="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50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43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Ch.7 Sampling Distributions (</a:t>
            </a:r>
            <a:r>
              <a:rPr lang="ko-KR" altLang="en-US" sz="3600" dirty="0" err="1" smtClean="0">
                <a:ea typeface="굴림" pitchFamily="50" charset="-127"/>
              </a:rPr>
              <a:t>표본분포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November </a:t>
            </a:r>
            <a:r>
              <a:rPr lang="en-US" altLang="ko-KR" sz="1800" dirty="0" smtClean="0"/>
              <a:t>17,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7.4 Distributions of Sample Proportions 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The distribution of the difference of two sample proportions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007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Sampling distributions for the common statistics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Sample mean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Sample variance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Sample proportion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2600"/>
            <a:ext cx="7848872" cy="4197350"/>
          </a:xfrm>
        </p:spPr>
        <p:txBody>
          <a:bodyPr/>
          <a:lstStyle/>
          <a:p>
            <a:r>
              <a:rPr lang="en-US" altLang="ko-KR" dirty="0" smtClean="0"/>
              <a:t>Inferential Statistics(</a:t>
            </a:r>
            <a:r>
              <a:rPr lang="ko-KR" altLang="en-US" dirty="0" err="1" smtClean="0"/>
              <a:t>추측통계학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Sample properties vs. population properties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50769"/>
              </p:ext>
            </p:extLst>
          </p:nvPr>
        </p:nvGraphicFramePr>
        <p:xfrm>
          <a:off x="1459368" y="2924944"/>
          <a:ext cx="6096000" cy="165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652703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0462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Census(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전수조사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Sample Survey(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</a:rPr>
                        <a:t>표분조사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Population(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모집단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Sample(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표본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44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Descriptive Statistics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</a:rPr>
                        <a:t>기술통계학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=&gt; Ch.6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Inferential Statistics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0" dirty="0" err="1" smtClean="0">
                          <a:solidFill>
                            <a:srgbClr val="FF0000"/>
                          </a:solidFill>
                        </a:rPr>
                        <a:t>추측통계학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=&gt; Ch. 7,8,9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4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7.1 Population distributions and sampling distributions (</a:t>
            </a:r>
            <a:r>
              <a:rPr lang="ko-KR" altLang="en-US" dirty="0" smtClean="0">
                <a:ea typeface="굴림" pitchFamily="50" charset="-127"/>
              </a:rPr>
              <a:t>모집단분포와 </a:t>
            </a:r>
            <a:r>
              <a:rPr lang="ko-KR" altLang="en-US" dirty="0" err="1" smtClean="0">
                <a:ea typeface="굴림" pitchFamily="50" charset="-127"/>
              </a:rPr>
              <a:t>표본분포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488832" cy="3886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Parameters(</a:t>
            </a:r>
            <a:r>
              <a:rPr lang="ko-KR" altLang="en-US" dirty="0" err="1">
                <a:ea typeface="굴림" pitchFamily="50" charset="-127"/>
              </a:rPr>
              <a:t>모수</a:t>
            </a:r>
            <a:r>
              <a:rPr lang="en-US" altLang="ko-KR" dirty="0">
                <a:ea typeface="굴림" pitchFamily="50" charset="-127"/>
              </a:rPr>
              <a:t>) vs. Statistics(</a:t>
            </a:r>
            <a:r>
              <a:rPr lang="ko-KR" altLang="en-US" dirty="0">
                <a:ea typeface="굴림" pitchFamily="50" charset="-127"/>
              </a:rPr>
              <a:t>통계량</a:t>
            </a:r>
            <a:r>
              <a:rPr lang="en-US" altLang="ko-KR" dirty="0">
                <a:ea typeface="굴림" pitchFamily="50" charset="-127"/>
              </a:rPr>
              <a:t>) – Sec. 7.1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Common statistics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Sample mean(</a:t>
            </a:r>
            <a:r>
              <a:rPr lang="ko-KR" altLang="en-US" dirty="0" err="1">
                <a:ea typeface="굴림" pitchFamily="50" charset="-127"/>
              </a:rPr>
              <a:t>표본평균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Sample variance(</a:t>
            </a:r>
            <a:r>
              <a:rPr lang="ko-KR" altLang="en-US" dirty="0" err="1">
                <a:ea typeface="굴림" pitchFamily="50" charset="-127"/>
              </a:rPr>
              <a:t>표본분산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Sample proportion(</a:t>
            </a:r>
            <a:r>
              <a:rPr lang="ko-KR" altLang="en-US" dirty="0" err="1">
                <a:ea typeface="굴림" pitchFamily="50" charset="-127"/>
              </a:rPr>
              <a:t>표본비율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Sampling distributions of statistics(</a:t>
            </a:r>
            <a:r>
              <a:rPr lang="ko-KR" altLang="en-US" dirty="0">
                <a:ea typeface="굴림" pitchFamily="50" charset="-127"/>
              </a:rPr>
              <a:t>통계량의 </a:t>
            </a:r>
            <a:r>
              <a:rPr lang="ko-KR" altLang="en-US" dirty="0" err="1">
                <a:ea typeface="굴림" pitchFamily="50" charset="-127"/>
              </a:rPr>
              <a:t>표본분포</a:t>
            </a:r>
            <a:r>
              <a:rPr lang="en-US" altLang="ko-KR" dirty="0">
                <a:ea typeface="굴림" pitchFamily="50" charset="-127"/>
              </a:rPr>
              <a:t>) - Sec. 7.2, 7.3, 7.4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7.1 Population distributions and sampling distributions (</a:t>
            </a:r>
            <a:r>
              <a:rPr lang="ko-KR" altLang="en-US" dirty="0" smtClean="0">
                <a:ea typeface="굴림" pitchFamily="50" charset="-127"/>
              </a:rPr>
              <a:t>모집단분포와 </a:t>
            </a:r>
            <a:r>
              <a:rPr lang="ko-KR" altLang="en-US" dirty="0" err="1" smtClean="0">
                <a:ea typeface="굴림" pitchFamily="50" charset="-127"/>
              </a:rPr>
              <a:t>표본분포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Population mean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𝜇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(</a:t>
                </a:r>
                <a:r>
                  <a:rPr lang="ko-KR" altLang="en-US" dirty="0" smtClean="0">
                    <a:ea typeface="굴림" pitchFamily="50" charset="-127"/>
                  </a:rPr>
                  <a:t>모평균</a:t>
                </a:r>
                <a:r>
                  <a:rPr lang="en-US" altLang="ko-KR" dirty="0" smtClean="0">
                    <a:ea typeface="굴림" pitchFamily="50" charset="-127"/>
                  </a:rPr>
                  <a:t>) </a:t>
                </a:r>
                <a:endParaRPr lang="en-US" altLang="ko-KR" dirty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(</a:t>
                </a:r>
                <a:r>
                  <a:rPr lang="ko-KR" altLang="en-US" dirty="0" err="1" smtClean="0">
                    <a:ea typeface="굴림" pitchFamily="50" charset="-127"/>
                  </a:rPr>
                  <a:t>모분산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Sample </a:t>
                </a:r>
                <a:r>
                  <a:rPr lang="en-US" altLang="ko-KR" dirty="0">
                    <a:ea typeface="굴림" pitchFamily="50" charset="-127"/>
                  </a:rPr>
                  <a:t>mean(</a:t>
                </a:r>
                <a:r>
                  <a:rPr lang="ko-KR" altLang="en-US" dirty="0" err="1">
                    <a:ea typeface="굴림" pitchFamily="50" charset="-127"/>
                  </a:rPr>
                  <a:t>표본평균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 </a:t>
                </a:r>
                <a:r>
                  <a:rPr lang="en-US" altLang="ko-KR" smtClean="0">
                    <a:ea typeface="굴림" pitchFamily="50" charset="-127"/>
                  </a:rPr>
                  <a:t>for </a:t>
                </a:r>
                <a:r>
                  <a:rPr lang="en-US" altLang="ko-KR" smtClean="0">
                    <a:ea typeface="굴림" pitchFamily="50" charset="-127"/>
                  </a:rPr>
                  <a:t>a </a:t>
                </a:r>
                <a:r>
                  <a:rPr lang="en-US" altLang="ko-KR" smtClean="0">
                    <a:ea typeface="굴림" pitchFamily="50" charset="-127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}</m:t>
                    </m:r>
                  </m:oMath>
                </a14:m>
                <a:endParaRPr lang="en-US" altLang="ko-KR" dirty="0">
                  <a:ea typeface="굴림" pitchFamily="50" charset="-127"/>
                </a:endParaRPr>
              </a:p>
              <a:p>
                <a:pPr eaLnBrk="1" hangingPunct="1"/>
                <a:r>
                  <a:rPr lang="en-US" altLang="ko-KR" dirty="0">
                    <a:ea typeface="굴림" pitchFamily="50" charset="-127"/>
                  </a:rPr>
                  <a:t>Sample variance(</a:t>
                </a:r>
                <a:r>
                  <a:rPr lang="ko-KR" altLang="en-US" dirty="0" err="1">
                    <a:ea typeface="굴림" pitchFamily="50" charset="-127"/>
                  </a:rPr>
                  <a:t>표본분산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굴림" pitchFamily="50" charset="-127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504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7.2 Distributions of 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ample </a:t>
            </a:r>
            <a:r>
              <a:rPr lang="en-US" altLang="ko-KR" dirty="0">
                <a:ea typeface="굴림" pitchFamily="50" charset="-127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ean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err="1" smtClean="0">
                <a:ea typeface="굴림" pitchFamily="50" charset="-127"/>
              </a:rPr>
              <a:t>표본평균의</a:t>
            </a:r>
            <a:r>
              <a:rPr lang="ko-KR" altLang="en-US" dirty="0" smtClean="0">
                <a:ea typeface="굴림" pitchFamily="50" charset="-127"/>
              </a:rPr>
              <a:t> 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Activity1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Assume that the distribution of some population {1,2,3,4,5,6}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.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The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of size 2 with replacement (i.e.,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) 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Var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:</a:t>
                </a:r>
              </a:p>
              <a:p>
                <a:pPr lvl="1" eaLnBrk="1" hangingPunct="1"/>
                <a:endParaRPr lang="en-US" altLang="ko-KR" dirty="0">
                  <a:ea typeface="굴림" pitchFamily="50" charset="-127"/>
                </a:endParaRP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The formulae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굴림" pitchFamily="50" charset="-127"/>
                      </a:rPr>
                      <m:t>Var</m:t>
                    </m:r>
                    <m:r>
                      <a:rPr lang="en-US" altLang="ko-KR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 smtClean="0">
                    <a:ea typeface="굴림" pitchFamily="50" charset="-127"/>
                  </a:rPr>
                  <a:t>: (P.273)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718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7.2 Distributions of 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ample </a:t>
            </a:r>
            <a:r>
              <a:rPr lang="en-US" altLang="ko-KR" dirty="0">
                <a:ea typeface="굴림" pitchFamily="50" charset="-127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ean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err="1" smtClean="0">
                <a:ea typeface="굴림" pitchFamily="50" charset="-127"/>
              </a:rPr>
              <a:t>표본평균의</a:t>
            </a:r>
            <a:r>
              <a:rPr lang="ko-KR" altLang="en-US" dirty="0" smtClean="0">
                <a:ea typeface="굴림" pitchFamily="50" charset="-127"/>
              </a:rPr>
              <a:t> 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Activity2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Repeat Activity with sizes 3, 4, 5</a:t>
                </a:r>
              </a:p>
              <a:p>
                <a:pPr lvl="1" eaLnBrk="1" hangingPunct="1"/>
                <a:r>
                  <a:rPr lang="en-US" altLang="ko-KR" dirty="0" smtClean="0">
                    <a:ea typeface="굴림" pitchFamily="50" charset="-127"/>
                  </a:rPr>
                  <a:t>Observe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굴림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굴림" pitchFamily="50" charset="-127"/>
                  </a:rPr>
                  <a:t> </a:t>
                </a:r>
                <a:r>
                  <a:rPr lang="en-US" altLang="ko-KR" dirty="0" smtClean="0">
                    <a:ea typeface="굴림" pitchFamily="50" charset="-127"/>
                  </a:rPr>
                  <a:t>as n is large. </a:t>
                </a:r>
                <a:r>
                  <a:rPr lang="en-US" altLang="ko-KR" dirty="0">
                    <a:ea typeface="굴림" pitchFamily="50" charset="-127"/>
                  </a:rPr>
                  <a:t>(</a:t>
                </a:r>
                <a:r>
                  <a:rPr lang="ko-KR" altLang="en-US" dirty="0">
                    <a:ea typeface="굴림" pitchFamily="50" charset="-127"/>
                  </a:rPr>
                  <a:t>그림</a:t>
                </a:r>
                <a:r>
                  <a:rPr lang="en-US" altLang="ko-KR" dirty="0">
                    <a:ea typeface="굴림" pitchFamily="50" charset="-127"/>
                  </a:rPr>
                  <a:t>7.2</a:t>
                </a:r>
                <a:r>
                  <a:rPr lang="en-US" altLang="ko-KR" dirty="0" smtClean="0">
                    <a:ea typeface="굴림" pitchFamily="50" charset="-127"/>
                  </a:rPr>
                  <a:t>)</a:t>
                </a:r>
              </a:p>
              <a:p>
                <a:pPr lvl="2" eaLnBrk="1" hangingPunct="1"/>
                <a:r>
                  <a:rPr lang="en-US" altLang="ko-KR" dirty="0" smtClean="0">
                    <a:ea typeface="굴림" pitchFamily="50" charset="-127"/>
                  </a:rPr>
                  <a:t>The </a:t>
                </a:r>
                <a:r>
                  <a:rPr lang="en-US" altLang="ko-KR" dirty="0">
                    <a:ea typeface="굴림" pitchFamily="50" charset="-127"/>
                  </a:rPr>
                  <a:t>distributions of the sample means are approximated by the normal </a:t>
                </a:r>
                <a:r>
                  <a:rPr lang="en-US" altLang="ko-KR" dirty="0" smtClean="0">
                    <a:ea typeface="굴림" pitchFamily="50" charset="-127"/>
                  </a:rPr>
                  <a:t>distribution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739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7.2 Distributions of 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ample </a:t>
            </a:r>
            <a:r>
              <a:rPr lang="en-US" altLang="ko-KR" dirty="0">
                <a:ea typeface="굴림" pitchFamily="50" charset="-127"/>
              </a:rPr>
              <a:t>M</a:t>
            </a:r>
            <a:r>
              <a:rPr lang="en-US" altLang="ko-KR" dirty="0" smtClean="0">
                <a:ea typeface="굴림" pitchFamily="50" charset="-127"/>
              </a:rPr>
              <a:t>ean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err="1" smtClean="0">
                <a:ea typeface="굴림" pitchFamily="50" charset="-127"/>
              </a:rPr>
              <a:t>표본평균의</a:t>
            </a:r>
            <a:r>
              <a:rPr lang="ko-KR" altLang="en-US" dirty="0" smtClean="0">
                <a:ea typeface="굴림" pitchFamily="50" charset="-127"/>
              </a:rPr>
              <a:t> 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pPr eaLnBrk="1" hangingPunct="1"/>
            <a:r>
              <a:rPr lang="en-US" altLang="ko-KR" i="1" dirty="0" smtClean="0">
                <a:ea typeface="굴림" pitchFamily="50" charset="-127"/>
              </a:rPr>
              <a:t>The </a:t>
            </a:r>
            <a:r>
              <a:rPr lang="en-US" altLang="ko-KR" i="1" u="sng" dirty="0" smtClean="0">
                <a:ea typeface="굴림" pitchFamily="50" charset="-127"/>
              </a:rPr>
              <a:t>unknown</a:t>
            </a:r>
            <a:r>
              <a:rPr lang="en-US" altLang="ko-KR" i="1" dirty="0" smtClean="0">
                <a:ea typeface="굴림" pitchFamily="50" charset="-127"/>
              </a:rPr>
              <a:t> distributions </a:t>
            </a:r>
            <a:r>
              <a:rPr lang="en-US" altLang="ko-KR" i="1" dirty="0">
                <a:ea typeface="굴림" pitchFamily="50" charset="-127"/>
              </a:rPr>
              <a:t>of the sample </a:t>
            </a:r>
            <a:r>
              <a:rPr lang="en-US" altLang="ko-KR" i="1" dirty="0" smtClean="0">
                <a:ea typeface="굴림" pitchFamily="50" charset="-127"/>
              </a:rPr>
              <a:t>means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(approximated </a:t>
            </a:r>
            <a:r>
              <a:rPr lang="en-US" altLang="ko-KR" dirty="0">
                <a:ea typeface="굴림" pitchFamily="50" charset="-127"/>
              </a:rPr>
              <a:t>by the normal </a:t>
            </a:r>
            <a:r>
              <a:rPr lang="en-US" altLang="ko-KR" dirty="0" smtClean="0">
                <a:ea typeface="굴림" pitchFamily="50" charset="-127"/>
              </a:rPr>
              <a:t>distribution) 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예제</a:t>
            </a:r>
            <a:r>
              <a:rPr lang="en-US" altLang="ko-KR" dirty="0" smtClean="0">
                <a:ea typeface="굴림" pitchFamily="50" charset="-127"/>
              </a:rPr>
              <a:t>4</a:t>
            </a:r>
          </a:p>
          <a:p>
            <a:pPr eaLnBrk="1" hangingPunct="1"/>
            <a:r>
              <a:rPr lang="en-US" altLang="ko-KR" i="1" dirty="0" smtClean="0">
                <a:ea typeface="굴림" pitchFamily="50" charset="-127"/>
              </a:rPr>
              <a:t>The </a:t>
            </a:r>
            <a:r>
              <a:rPr lang="en-US" altLang="ko-KR" i="1" u="sng" dirty="0" smtClean="0">
                <a:ea typeface="굴림" pitchFamily="50" charset="-127"/>
              </a:rPr>
              <a:t>normal(i.e., known)</a:t>
            </a:r>
            <a:r>
              <a:rPr lang="en-US" altLang="ko-KR" i="1" dirty="0" smtClean="0">
                <a:ea typeface="굴림" pitchFamily="50" charset="-127"/>
              </a:rPr>
              <a:t> distributions of the sample means </a:t>
            </a:r>
            <a:endParaRPr lang="en-US" altLang="ko-KR" i="1" dirty="0">
              <a:ea typeface="굴림" pitchFamily="50" charset="-127"/>
            </a:endParaRP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예제</a:t>
            </a:r>
            <a:r>
              <a:rPr lang="en-US" altLang="ko-KR" dirty="0">
                <a:ea typeface="굴림" pitchFamily="50" charset="-127"/>
              </a:rPr>
              <a:t>3 – (2),(3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073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7.3 Distributions Associated with Normal Populations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정규모집단에 관련된 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07986"/>
                  </p:ext>
                </p:extLst>
              </p:nvPr>
            </p:nvGraphicFramePr>
            <p:xfrm>
              <a:off x="1475656" y="1962150"/>
              <a:ext cx="6192688" cy="345313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616886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3415562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(1)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Activity1 (</a:t>
                          </a:r>
                          <a:r>
                            <a:rPr lang="ko-KR" altLang="en-US" sz="1400" b="0" dirty="0" smtClean="0">
                              <a:solidFill>
                                <a:schemeClr val="bg1"/>
                              </a:solidFill>
                            </a:rPr>
                            <a:t>예제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1)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8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035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001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Activity2 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ko-KR" altLang="en-US" sz="1400" b="0" dirty="0" smtClean="0">
                              <a:solidFill>
                                <a:schemeClr val="bg1"/>
                              </a:solidFill>
                            </a:rPr>
                            <a:t>예제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5)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08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907986"/>
                  </p:ext>
                </p:extLst>
              </p:nvPr>
            </p:nvGraphicFramePr>
            <p:xfrm>
              <a:off x="1475656" y="1962150"/>
              <a:ext cx="6192688" cy="345313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616886">
                      <a:extLst>
                        <a:ext uri="{9D8B030D-6E8A-4147-A177-3AD203B41FA5}">
                          <a16:colId xmlns:a16="http://schemas.microsoft.com/office/drawing/2014/main" val="3877288032"/>
                        </a:ext>
                      </a:extLst>
                    </a:gridCol>
                    <a:gridCol w="3415562">
                      <a:extLst>
                        <a:ext uri="{9D8B030D-6E8A-4147-A177-3AD203B41FA5}">
                          <a16:colId xmlns:a16="http://schemas.microsoft.com/office/drawing/2014/main" val="102969265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3567393393"/>
                        </a:ext>
                      </a:extLst>
                    </a:gridCol>
                  </a:tblGrid>
                  <a:tr h="5194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(1)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82" t="-1176" r="-63636" b="-5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Activity1 (</a:t>
                          </a:r>
                          <a:r>
                            <a:rPr lang="ko-KR" altLang="en-US" sz="1400" b="0" dirty="0" smtClean="0">
                              <a:solidFill>
                                <a:schemeClr val="bg1"/>
                              </a:solidFill>
                            </a:rPr>
                            <a:t>예제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1)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8144"/>
                      </a:ext>
                    </a:extLst>
                  </a:tr>
                  <a:tr h="7497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(2)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82" t="-69355" r="-63636" b="-291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035701"/>
                      </a:ext>
                    </a:extLst>
                  </a:tr>
                  <a:tr h="12132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(3)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82" t="-105528" r="-63636" b="-81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001505"/>
                      </a:ext>
                    </a:extLst>
                  </a:tr>
                  <a:tr h="9705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(4)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82" t="-255625" r="-63636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Activity2 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ko-KR" altLang="en-US" sz="1400" b="0" dirty="0" smtClean="0">
                              <a:solidFill>
                                <a:schemeClr val="bg1"/>
                              </a:solidFill>
                            </a:rPr>
                            <a:t>예제</a:t>
                          </a:r>
                          <a:r>
                            <a:rPr lang="en-US" altLang="ko-KR" sz="1400" b="0" dirty="0" smtClean="0">
                              <a:solidFill>
                                <a:schemeClr val="bg1"/>
                              </a:solidFill>
                            </a:rPr>
                            <a:t>5)</a:t>
                          </a:r>
                          <a:endParaRPr lang="ko-KR" alt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084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9212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7.4 Distributions of Sample Proportions </a:t>
            </a:r>
            <a:endParaRPr lang="ko-KR" altLang="en-US" dirty="0" smtClean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Sample proportion 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 smtClean="0">
                    <a:ea typeface="굴림" pitchFamily="50" charset="-127"/>
                  </a:rPr>
                  <a:t>   </a:t>
                </a:r>
              </a:p>
              <a:p>
                <a:pPr lvl="2" eaLnBrk="1" hangingPunct="1"/>
                <a:r>
                  <a:rPr lang="en-US" altLang="ko-KR" dirty="0" smtClean="0">
                    <a:ea typeface="굴림" pitchFamily="50" charset="-127"/>
                  </a:rPr>
                  <a:t>X is the number of items with a certain property chosen from the sample of size n.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Distributions of the sample proportion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𝑞𝑝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)</m:t>
                    </m:r>
                  </m:oMath>
                </a14:m>
                <a:endParaRPr lang="en-US" altLang="ko-KR" dirty="0" smtClean="0">
                  <a:ea typeface="굴림" pitchFamily="50" charset="-127"/>
                </a:endParaRPr>
              </a:p>
              <a:p>
                <a:pPr lvl="2" eaLnBrk="1" hangingPunct="1"/>
                <a:r>
                  <a:rPr lang="en-US" altLang="ko-KR" dirty="0" smtClean="0">
                    <a:ea typeface="굴림" pitchFamily="50" charset="-127"/>
                  </a:rPr>
                  <a:t>p is the population proportion for items with the certain property. </a:t>
                </a:r>
              </a:p>
              <a:p>
                <a:pPr eaLnBrk="1" hangingPunct="1"/>
                <a:r>
                  <a:rPr lang="en-US" altLang="ko-KR" dirty="0" smtClean="0">
                    <a:ea typeface="굴림" pitchFamily="50" charset="-127"/>
                  </a:rPr>
                  <a:t>Activity1 (</a:t>
                </a:r>
                <a:r>
                  <a:rPr lang="ko-KR" altLang="en-US" dirty="0" smtClean="0">
                    <a:ea typeface="굴림" pitchFamily="50" charset="-127"/>
                  </a:rPr>
                  <a:t>예제</a:t>
                </a:r>
                <a:r>
                  <a:rPr lang="en-US" altLang="ko-KR" dirty="0" smtClean="0">
                    <a:ea typeface="굴림" pitchFamily="50" charset="-127"/>
                  </a:rPr>
                  <a:t>1)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752600"/>
                <a:ext cx="7129462" cy="4197350"/>
              </a:xfrm>
              <a:blipFill>
                <a:blip r:embed="rId3"/>
                <a:stretch>
                  <a:fillRect l="-1282" t="-1163" r="-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5567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16122</TotalTime>
  <Words>300</Words>
  <Application>Microsoft Office PowerPoint</Application>
  <PresentationFormat>화면 슬라이드 쇼(4:3)</PresentationFormat>
  <Paragraphs>96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Century Gothic</vt:lpstr>
      <vt:lpstr>Times New Roman</vt:lpstr>
      <vt:lpstr>브레인스토밍 프레젠테이션</vt:lpstr>
      <vt:lpstr>Ch.7 Sampling Distributions (표본분포)</vt:lpstr>
      <vt:lpstr>This Lecture</vt:lpstr>
      <vt:lpstr>7.1 Population distributions and sampling distributions (모집단분포와 표본분포)</vt:lpstr>
      <vt:lpstr>7.1 Population distributions and sampling distributions (모집단분포와 표본분포)</vt:lpstr>
      <vt:lpstr>7.2 Distributions of Sample Mean  (표본평균의 분포)</vt:lpstr>
      <vt:lpstr>7.2 Distributions of Sample Mean  (표본평균의 분포)</vt:lpstr>
      <vt:lpstr>7.2 Distributions of Sample Mean  (표본평균의 분포)</vt:lpstr>
      <vt:lpstr>7.3 Distributions Associated with Normal Populations (정규모집단에 관련된 분포)</vt:lpstr>
      <vt:lpstr>7.4 Distributions of Sample Proportions </vt:lpstr>
      <vt:lpstr>7.4 Distributions of Sample Proportions 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3665</cp:revision>
  <dcterms:created xsi:type="dcterms:W3CDTF">2005-11-19T13:03:13Z</dcterms:created>
  <dcterms:modified xsi:type="dcterms:W3CDTF">2016-11-17T04:16:41Z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