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9" r:id="rId2"/>
    <p:sldId id="377" r:id="rId3"/>
    <p:sldId id="384" r:id="rId4"/>
    <p:sldId id="385" r:id="rId5"/>
    <p:sldId id="386" r:id="rId6"/>
    <p:sldId id="388" r:id="rId7"/>
    <p:sldId id="389" r:id="rId8"/>
    <p:sldId id="393" r:id="rId9"/>
    <p:sldId id="392" r:id="rId10"/>
    <p:sldId id="390" r:id="rId11"/>
    <p:sldId id="391" r:id="rId12"/>
    <p:sldId id="365" r:id="rId13"/>
  </p:sldIdLst>
  <p:sldSz cx="9144000" cy="6858000" type="screen4x3"/>
  <p:notesSz cx="6735763" cy="9866313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bg1"/>
      </a:buClr>
      <a:defRPr kumimoji="1" sz="1200" kern="1200">
        <a:solidFill>
          <a:schemeClr val="bg1"/>
        </a:solidFill>
        <a:latin typeface="Century Gothic" pitchFamily="34" charset="0"/>
        <a:ea typeface="굴림" pitchFamily="50" charset="-127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bg1"/>
      </a:buClr>
      <a:defRPr kumimoji="1" sz="1200" kern="1200">
        <a:solidFill>
          <a:schemeClr val="bg1"/>
        </a:solidFill>
        <a:latin typeface="Century Gothic" pitchFamily="34" charset="0"/>
        <a:ea typeface="굴림" pitchFamily="50" charset="-127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bg1"/>
      </a:buClr>
      <a:defRPr kumimoji="1" sz="1200" kern="1200">
        <a:solidFill>
          <a:schemeClr val="bg1"/>
        </a:solidFill>
        <a:latin typeface="Century Gothic" pitchFamily="34" charset="0"/>
        <a:ea typeface="굴림" pitchFamily="50" charset="-127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bg1"/>
      </a:buClr>
      <a:defRPr kumimoji="1" sz="1200" kern="1200">
        <a:solidFill>
          <a:schemeClr val="bg1"/>
        </a:solidFill>
        <a:latin typeface="Century Gothic" pitchFamily="34" charset="0"/>
        <a:ea typeface="굴림" pitchFamily="50" charset="-127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bg1"/>
      </a:buClr>
      <a:defRPr kumimoji="1" sz="1200" kern="1200">
        <a:solidFill>
          <a:schemeClr val="bg1"/>
        </a:solidFill>
        <a:latin typeface="Century Gothic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bg1"/>
        </a:solidFill>
        <a:latin typeface="Century Gothic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bg1"/>
        </a:solidFill>
        <a:latin typeface="Century Gothic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bg1"/>
        </a:solidFill>
        <a:latin typeface="Century Gothic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bg1"/>
        </a:solidFill>
        <a:latin typeface="Century Gothic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rgbClr val="FF0066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00CC00"/>
    <a:srgbClr val="A50021"/>
    <a:srgbClr val="CCCC00"/>
    <a:srgbClr val="FF6600"/>
    <a:srgbClr val="FF9966"/>
    <a:srgbClr val="FF3300"/>
    <a:srgbClr val="CCFFCC"/>
    <a:srgbClr val="0000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4" autoAdjust="0"/>
    <p:restoredTop sz="95861" autoAdjust="0"/>
  </p:normalViewPr>
  <p:slideViewPr>
    <p:cSldViewPr>
      <p:cViewPr varScale="1">
        <p:scale>
          <a:sx n="100" d="100"/>
          <a:sy n="100" d="100"/>
        </p:scale>
        <p:origin x="28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5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782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defTabSz="925513" eaLnBrk="0" hangingPunct="0">
              <a:spcBef>
                <a:spcPct val="0"/>
              </a:spcBef>
              <a:buClrTx/>
              <a:defRPr kumimoj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7938" y="0"/>
            <a:ext cx="291782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spcBef>
                <a:spcPct val="0"/>
              </a:spcBef>
              <a:buClrTx/>
              <a:defRPr kumimoj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00"/>
            <a:ext cx="291782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defTabSz="925513" eaLnBrk="0" hangingPunct="0">
              <a:spcBef>
                <a:spcPct val="0"/>
              </a:spcBef>
              <a:buClrTx/>
              <a:defRPr kumimoj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7938" y="9372600"/>
            <a:ext cx="291782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spcBef>
                <a:spcPct val="0"/>
              </a:spcBef>
              <a:buClrTx/>
              <a:defRPr kumimoj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265C8F56-1B80-41D4-A753-E85F3E030BC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5787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782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321" tIns="0" rIns="19321" bIns="0" numCol="1" anchor="t" anchorCtr="0" compatLnSpc="1">
            <a:prstTxWarp prst="textNoShape">
              <a:avLst/>
            </a:prstTxWarp>
          </a:bodyPr>
          <a:lstStyle>
            <a:lvl1pPr defTabSz="925513" eaLnBrk="0" hangingPunct="0">
              <a:spcBef>
                <a:spcPct val="0"/>
              </a:spcBef>
              <a:buClrTx/>
              <a:defRPr kumimoj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7938" y="0"/>
            <a:ext cx="291782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321" tIns="0" rIns="19321" bIns="0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spcBef>
                <a:spcPct val="0"/>
              </a:spcBef>
              <a:buClrTx/>
              <a:defRPr kumimoj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41363"/>
            <a:ext cx="4933950" cy="3700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938" y="4686300"/>
            <a:ext cx="4941887" cy="443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82" tIns="46692" rIns="93382" bIns="466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1782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321" tIns="0" rIns="19321" bIns="0" numCol="1" anchor="b" anchorCtr="0" compatLnSpc="1">
            <a:prstTxWarp prst="textNoShape">
              <a:avLst/>
            </a:prstTxWarp>
          </a:bodyPr>
          <a:lstStyle>
            <a:lvl1pPr defTabSz="925513" eaLnBrk="0" hangingPunct="0">
              <a:spcBef>
                <a:spcPct val="0"/>
              </a:spcBef>
              <a:buClrTx/>
              <a:defRPr kumimoj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7938" y="9372600"/>
            <a:ext cx="291782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321" tIns="0" rIns="19321" bIns="0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spcBef>
                <a:spcPct val="0"/>
              </a:spcBef>
              <a:buClrTx/>
              <a:defRPr kumimoj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78673375-B028-4EEE-9E2E-D8E8A39B7DA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97017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1pPr>
            <a:lvl2pPr marL="742950" indent="-285750"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2pPr>
            <a:lvl3pPr marL="1143000" indent="-228600"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3pPr>
            <a:lvl4pPr marL="1600200" indent="-228600"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4pPr>
            <a:lvl5pPr marL="2057400" indent="-228600"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5pPr>
            <a:lvl6pPr marL="2514600" indent="-228600" defTabSz="925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6pPr>
            <a:lvl7pPr marL="2971800" indent="-228600" defTabSz="925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7pPr>
            <a:lvl8pPr marL="3429000" indent="-228600" defTabSz="925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8pPr>
            <a:lvl9pPr marL="3886200" indent="-228600" defTabSz="925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9pPr>
          </a:lstStyle>
          <a:p>
            <a:fld id="{B1736285-3EA6-4324-973D-F4AEE471EF7D}" type="slidenum">
              <a:rPr kumimoji="0" lang="ko-KR" altLang="en-US" smtClean="0">
                <a:solidFill>
                  <a:schemeClr val="tx1"/>
                </a:solidFill>
                <a:latin typeface="Arial" charset="0"/>
              </a:rPr>
              <a:pPr/>
              <a:t>2</a:t>
            </a:fld>
            <a:endParaRPr kumimoji="0" lang="en-US" altLang="ko-KR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dirty="0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990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1pPr>
            <a:lvl2pPr marL="742950" indent="-285750"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2pPr>
            <a:lvl3pPr marL="1143000" indent="-228600"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3pPr>
            <a:lvl4pPr marL="1600200" indent="-228600"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4pPr>
            <a:lvl5pPr marL="2057400" indent="-228600"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5pPr>
            <a:lvl6pPr marL="2514600" indent="-228600" defTabSz="925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6pPr>
            <a:lvl7pPr marL="2971800" indent="-228600" defTabSz="925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7pPr>
            <a:lvl8pPr marL="3429000" indent="-228600" defTabSz="925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8pPr>
            <a:lvl9pPr marL="3886200" indent="-228600" defTabSz="925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9pPr>
          </a:lstStyle>
          <a:p>
            <a:fld id="{B1736285-3EA6-4324-973D-F4AEE471EF7D}" type="slidenum">
              <a:rPr kumimoji="0" lang="ko-KR" altLang="en-US" smtClean="0">
                <a:solidFill>
                  <a:schemeClr val="tx1"/>
                </a:solidFill>
                <a:latin typeface="Arial" charset="0"/>
              </a:rPr>
              <a:pPr/>
              <a:t>12</a:t>
            </a:fld>
            <a:endParaRPr kumimoji="0" lang="en-US" altLang="ko-KR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dirty="0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6739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Rectangle 17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1371600"/>
            <a:ext cx="6477000" cy="1905000"/>
          </a:xfrm>
        </p:spPr>
        <p:txBody>
          <a:bodyPr anchor="b"/>
          <a:lstStyle>
            <a:lvl1pPr algn="ctr">
              <a:lnSpc>
                <a:spcPct val="100000"/>
              </a:lnSpc>
              <a:defRPr sz="4400"/>
            </a:lvl1pPr>
          </a:lstStyle>
          <a:p>
            <a:pPr lvl="0"/>
            <a:r>
              <a:rPr lang="ko-KR" altLang="en-US" noProof="0" smtClean="0"/>
              <a:t>마스터 제목 </a:t>
            </a:r>
          </a:p>
        </p:txBody>
      </p:sp>
      <p:sp>
        <p:nvSpPr>
          <p:cNvPr id="3090" name="Rectangle 1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352800"/>
            <a:ext cx="64770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0" rIns="91440" bIns="0"/>
          <a:lstStyle>
            <a:lvl1pPr marL="0" indent="0" algn="ctr">
              <a:spcBef>
                <a:spcPct val="0"/>
              </a:spcBef>
              <a:buClrTx/>
              <a:buFontTx/>
              <a:buNone/>
              <a:defRPr/>
            </a:lvl1pPr>
          </a:lstStyle>
          <a:p>
            <a:pPr lvl="0"/>
            <a:r>
              <a:rPr lang="ko-KR" altLang="en-US" noProof="0" smtClean="0"/>
              <a:t>부제목</a:t>
            </a:r>
          </a:p>
        </p:txBody>
      </p:sp>
      <p:sp>
        <p:nvSpPr>
          <p:cNvPr id="4" name="Rectangle 2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D0302F-3206-4962-81FD-8A07AED62E6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1417983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C4E5CC-C54F-4F65-AEE8-432CDBFC345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1490786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324600" y="819150"/>
            <a:ext cx="1447800" cy="481965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981200" y="819150"/>
            <a:ext cx="4191000" cy="48196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B9ADD-4A51-40B0-B2D0-30B60CFCC20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8262318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5791200" cy="533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981200" y="1752600"/>
            <a:ext cx="2819400" cy="3886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0" y="1752600"/>
            <a:ext cx="2819400" cy="3886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1B0108-1D71-47E7-99DF-610DD68184D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9258135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8154D5-FA00-46F3-8ABC-0B08908DCEE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80405057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DBD04-24DA-4FC7-AA78-7BCB63C8BFE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6803359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981200" y="1752600"/>
            <a:ext cx="28194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0" y="1752600"/>
            <a:ext cx="28194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FA5B2A-B194-4D3A-B827-B98B2737216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3956604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745BE4-1654-45B4-B766-8D02FDF7FA8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0166963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B672D6-BDB1-46B9-95F1-DA0DD4EFD14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1098162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B63E6C-3EDE-4B4F-9C40-03AD33ED835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656900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849EEB-CA56-4944-A492-4F6740E5B84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14431634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474391-5C96-49D4-B8EE-5E9DB6B1891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6801388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819150"/>
            <a:ext cx="5791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81200" y="1752600"/>
            <a:ext cx="57912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48" name="Rectangle 2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248400"/>
            <a:ext cx="2667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7" rIns="92075" bIns="46037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defRPr kumimoji="0" sz="10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49" name="Rectangle 2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3886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7" rIns="92075" bIns="46037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defRPr kumimoji="0" sz="10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50" name="Rectangle 2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8400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7" rIns="92075" bIns="46037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defRPr kumimoji="0" sz="1000"/>
            </a:lvl1pPr>
          </a:lstStyle>
          <a:p>
            <a:pPr>
              <a:defRPr/>
            </a:pPr>
            <a:fld id="{4BAACFA9-5C2F-46E7-90FA-AF9BF178C70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77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</p:sldLayoutIdLst>
  <p:transition spd="slow"/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chemeClr val="bg1"/>
        </a:buClr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200">
          <a:solidFill>
            <a:schemeClr val="bg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chemeClr val="bg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>
          <a:solidFill>
            <a:schemeClr val="bg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58888" y="1371600"/>
            <a:ext cx="6697662" cy="1905000"/>
          </a:xfrm>
        </p:spPr>
        <p:txBody>
          <a:bodyPr anchor="ctr" anchorCtr="0"/>
          <a:lstStyle/>
          <a:p>
            <a:pPr eaLnBrk="1" hangingPunct="1"/>
            <a:r>
              <a:rPr lang="en-US" altLang="ko-KR" sz="3600" dirty="0" smtClean="0">
                <a:ea typeface="굴림" pitchFamily="50" charset="-127"/>
              </a:rPr>
              <a:t>Ch.8 Estimation (</a:t>
            </a:r>
            <a:r>
              <a:rPr lang="ko-KR" altLang="en-US" sz="3600" dirty="0" smtClean="0">
                <a:ea typeface="굴림" pitchFamily="50" charset="-127"/>
              </a:rPr>
              <a:t>추정</a:t>
            </a:r>
            <a:r>
              <a:rPr lang="en-US" altLang="ko-KR" sz="3600" dirty="0" smtClean="0">
                <a:ea typeface="굴림" pitchFamily="50" charset="-127"/>
              </a:rPr>
              <a:t>)</a:t>
            </a:r>
            <a:endParaRPr lang="ko-KR" altLang="en-US" sz="3600" dirty="0" smtClean="0">
              <a:ea typeface="굴림" pitchFamily="50" charset="-127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16338"/>
            <a:ext cx="6477000" cy="1800894"/>
          </a:xfrm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</a:pPr>
            <a:r>
              <a:rPr lang="en-US" altLang="ko-KR" sz="2000" dirty="0" smtClean="0">
                <a:ea typeface="굴림" pitchFamily="50" charset="-127"/>
              </a:rPr>
              <a:t>Choi, </a:t>
            </a:r>
            <a:r>
              <a:rPr lang="en-US" altLang="ko-KR" sz="2000" dirty="0" err="1" smtClean="0">
                <a:ea typeface="굴림" pitchFamily="50" charset="-127"/>
              </a:rPr>
              <a:t>Kwanghoon</a:t>
            </a:r>
            <a:endParaRPr lang="en-US" altLang="ko-KR" sz="2000" dirty="0" smtClean="0">
              <a:ea typeface="굴림" pitchFamily="50" charset="-127"/>
            </a:endParaRPr>
          </a:p>
          <a:p>
            <a:pPr marL="342900" indent="-342900" eaLnBrk="1" hangingPunct="1">
              <a:lnSpc>
                <a:spcPct val="80000"/>
              </a:lnSpc>
            </a:pPr>
            <a:endParaRPr lang="en-US" altLang="ko-KR" sz="2000" dirty="0">
              <a:ea typeface="굴림" pitchFamily="50" charset="-127"/>
            </a:endParaRPr>
          </a:p>
          <a:p>
            <a:pPr marL="342900" indent="-342900" eaLnBrk="1" hangingPunct="1">
              <a:lnSpc>
                <a:spcPct val="80000"/>
              </a:lnSpc>
            </a:pPr>
            <a:endParaRPr lang="en-US" altLang="ko-KR" sz="2000" dirty="0" smtClean="0">
              <a:ea typeface="굴림" pitchFamily="50" charset="-127"/>
            </a:endParaRPr>
          </a:p>
          <a:p>
            <a:pPr marL="342900" indent="-342900" eaLnBrk="1" hangingPunct="1">
              <a:lnSpc>
                <a:spcPct val="80000"/>
              </a:lnSpc>
            </a:pPr>
            <a:r>
              <a:rPr lang="en-US" altLang="ko-KR" sz="2000" dirty="0" smtClean="0">
                <a:ea typeface="굴림" pitchFamily="50" charset="-127"/>
              </a:rPr>
              <a:t>Dept. of Electronics and Computer Engineering</a:t>
            </a:r>
          </a:p>
          <a:p>
            <a:pPr marL="342900" indent="-342900" eaLnBrk="1" hangingPunct="1">
              <a:lnSpc>
                <a:spcPct val="80000"/>
              </a:lnSpc>
            </a:pPr>
            <a:endParaRPr lang="en-US" altLang="ko-KR" sz="2000" dirty="0" smtClean="0">
              <a:ea typeface="굴림" pitchFamily="50" charset="-127"/>
            </a:endParaRPr>
          </a:p>
          <a:p>
            <a:pPr marL="342900" indent="-342900" eaLnBrk="1" hangingPunct="1">
              <a:lnSpc>
                <a:spcPct val="80000"/>
              </a:lnSpc>
            </a:pPr>
            <a:r>
              <a:rPr lang="en-US" altLang="ko-KR" sz="2000" dirty="0" err="1" smtClean="0">
                <a:ea typeface="굴림" pitchFamily="50" charset="-127"/>
              </a:rPr>
              <a:t>Chonnam</a:t>
            </a:r>
            <a:r>
              <a:rPr lang="en-US" altLang="ko-KR" sz="2000" dirty="0" smtClean="0">
                <a:ea typeface="굴림" pitchFamily="50" charset="-127"/>
              </a:rPr>
              <a:t> National University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D0302F-3206-4962-81FD-8A07AED62E62}" type="slidenum">
              <a:rPr lang="ko-KR" altLang="en-US" smtClean="0"/>
              <a:pPr>
                <a:defRPr/>
              </a:pPr>
              <a:t>1</a:t>
            </a:fld>
            <a:endParaRPr lang="en-US" altLang="ko-KR"/>
          </a:p>
        </p:txBody>
      </p:sp>
      <p:sp>
        <p:nvSpPr>
          <p:cNvPr id="3" name="TextBox 2"/>
          <p:cNvSpPr txBox="1"/>
          <p:nvPr/>
        </p:nvSpPr>
        <p:spPr>
          <a:xfrm>
            <a:off x="107504" y="116632"/>
            <a:ext cx="354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/>
              <a:t>Updated: December 1st, 2016</a:t>
            </a:r>
            <a:endParaRPr lang="ko-KR" altLang="en-US" sz="18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6248400" cy="533400"/>
          </a:xfrm>
        </p:spPr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8.3 Interval Estimates of Population Proportion and Population Variance (</a:t>
            </a:r>
            <a:r>
              <a:rPr lang="ko-KR" altLang="en-US" dirty="0" err="1" smtClean="0">
                <a:ea typeface="굴림" pitchFamily="50" charset="-127"/>
              </a:rPr>
              <a:t>모비율과</a:t>
            </a:r>
            <a:r>
              <a:rPr lang="ko-KR" altLang="en-US" dirty="0" smtClean="0">
                <a:ea typeface="굴림" pitchFamily="50" charset="-127"/>
              </a:rPr>
              <a:t> </a:t>
            </a:r>
            <a:r>
              <a:rPr lang="ko-KR" altLang="en-US" dirty="0" err="1" smtClean="0">
                <a:ea typeface="굴림" pitchFamily="50" charset="-127"/>
              </a:rPr>
              <a:t>모분산의</a:t>
            </a:r>
            <a:r>
              <a:rPr lang="ko-KR" altLang="en-US" dirty="0" smtClean="0">
                <a:ea typeface="굴림" pitchFamily="50" charset="-127"/>
              </a:rPr>
              <a:t> </a:t>
            </a:r>
            <a:r>
              <a:rPr lang="ko-KR" altLang="en-US" dirty="0" err="1" smtClean="0">
                <a:ea typeface="굴림" pitchFamily="50" charset="-127"/>
              </a:rPr>
              <a:t>구간추정</a:t>
            </a:r>
            <a:r>
              <a:rPr lang="en-US" altLang="ko-KR" dirty="0" smtClean="0">
                <a:ea typeface="굴림" pitchFamily="50" charset="-127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10</a:t>
            </a:fld>
            <a:endParaRPr lang="en-US" altLang="ko-KR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8166692"/>
                  </p:ext>
                </p:extLst>
              </p:nvPr>
            </p:nvGraphicFramePr>
            <p:xfrm>
              <a:off x="971600" y="1844824"/>
              <a:ext cx="7200800" cy="4070818"/>
            </p:xfrm>
            <a:graphic>
              <a:graphicData uri="http://schemas.openxmlformats.org/drawingml/2006/table">
                <a:tbl>
                  <a:tblPr firstRow="1" bandRow="1">
                    <a:tableStyleId>{ED083AE6-46FA-4A59-8FB0-9F97EB10719F}</a:tableStyleId>
                  </a:tblPr>
                  <a:tblGrid>
                    <a:gridCol w="418651">
                      <a:extLst>
                        <a:ext uri="{9D8B030D-6E8A-4147-A177-3AD203B41FA5}">
                          <a16:colId xmlns:a16="http://schemas.microsoft.com/office/drawing/2014/main" val="3877288032"/>
                        </a:ext>
                      </a:extLst>
                    </a:gridCol>
                    <a:gridCol w="2029621">
                      <a:extLst>
                        <a:ext uri="{9D8B030D-6E8A-4147-A177-3AD203B41FA5}">
                          <a16:colId xmlns:a16="http://schemas.microsoft.com/office/drawing/2014/main" val="1029692659"/>
                        </a:ext>
                      </a:extLst>
                    </a:gridCol>
                    <a:gridCol w="504056">
                      <a:extLst>
                        <a:ext uri="{9D8B030D-6E8A-4147-A177-3AD203B41FA5}">
                          <a16:colId xmlns:a16="http://schemas.microsoft.com/office/drawing/2014/main" val="3567393393"/>
                        </a:ext>
                      </a:extLst>
                    </a:gridCol>
                    <a:gridCol w="4248472">
                      <a:extLst>
                        <a:ext uri="{9D8B030D-6E8A-4147-A177-3AD203B41FA5}">
                          <a16:colId xmlns:a16="http://schemas.microsoft.com/office/drawing/2014/main" val="3450389043"/>
                        </a:ext>
                      </a:extLst>
                    </a:gridCol>
                  </a:tblGrid>
                  <a:tr h="476718">
                    <a:tc gridSpan="2"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>
                              <a:solidFill>
                                <a:schemeClr val="bg1"/>
                              </a:solidFill>
                              <a:ea typeface="굴림" pitchFamily="50" charset="-127"/>
                            </a:rPr>
                            <a:t>Sec</a:t>
                          </a:r>
                          <a:r>
                            <a:rPr lang="en-US" altLang="ko-KR" sz="1200" baseline="0" dirty="0" smtClean="0">
                              <a:solidFill>
                                <a:schemeClr val="bg1"/>
                              </a:solidFill>
                              <a:ea typeface="굴림" pitchFamily="50" charset="-127"/>
                            </a:rPr>
                            <a:t> 7.3  </a:t>
                          </a:r>
                          <a:r>
                            <a:rPr lang="en-US" altLang="ko-KR" sz="1200" dirty="0" smtClean="0">
                              <a:solidFill>
                                <a:schemeClr val="bg1"/>
                              </a:solidFill>
                              <a:ea typeface="굴림" pitchFamily="50" charset="-127"/>
                            </a:rPr>
                            <a:t>Distributions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tx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200" dirty="0" smtClean="0">
                            <a:solidFill>
                              <a:schemeClr val="bg1"/>
                            </a:solidFill>
                            <a:ea typeface="굴림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>
                              <a:solidFill>
                                <a:schemeClr val="bg1"/>
                              </a:solidFill>
                              <a:ea typeface="굴림" pitchFamily="50" charset="-127"/>
                            </a:rPr>
                            <a:t>Sec.8.3  Interval Estimates Derived</a:t>
                          </a:r>
                          <a:r>
                            <a:rPr lang="en-US" altLang="ko-KR" sz="1200" baseline="0" dirty="0" smtClean="0">
                              <a:solidFill>
                                <a:schemeClr val="bg1"/>
                              </a:solidFill>
                              <a:ea typeface="굴림" pitchFamily="50" charset="-127"/>
                            </a:rPr>
                            <a:t> from the Distributions</a:t>
                          </a:r>
                          <a:endParaRPr lang="en-US" altLang="ko-KR" sz="1200" dirty="0" smtClean="0">
                            <a:solidFill>
                              <a:schemeClr val="bg1"/>
                            </a:solidFill>
                            <a:ea typeface="굴림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200" dirty="0" smtClean="0">
                            <a:solidFill>
                              <a:schemeClr val="bg1"/>
                            </a:solidFill>
                            <a:ea typeface="굴림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296118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b="0" dirty="0" smtClean="0">
                              <a:solidFill>
                                <a:schemeClr val="bg1"/>
                              </a:solidFill>
                            </a:rPr>
                            <a:t>7.3</a:t>
                          </a:r>
                          <a:r>
                            <a:rPr lang="en-US" altLang="ko-KR" sz="1000" b="0" baseline="0" dirty="0" smtClean="0">
                              <a:solidFill>
                                <a:schemeClr val="bg1"/>
                              </a:solidFill>
                            </a:rPr>
                            <a:t> (1)</a:t>
                          </a:r>
                          <a:endParaRPr lang="ko-KR" altLang="en-US" sz="10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  <m:sSup>
                                      <m:sSupPr>
                                        <m:ctrlPr>
                                          <a:rPr lang="en-US" altLang="ko-KR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ko-KR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ko-KR" altLang="en-US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ko-KR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~ </m:t>
                                </m:r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𝜒</m:t>
                                    </m:r>
                                  </m:e>
                                  <m:sup>
                                    <m:r>
                                      <a:rPr lang="en-US" altLang="ko-KR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oMath>
                            </m:oMathPara>
                          </a14:m>
                          <a:endParaRPr lang="ko-KR" altLang="en-US" sz="12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dirty="0" smtClean="0">
                              <a:solidFill>
                                <a:schemeClr val="bg1"/>
                              </a:solidFill>
                              <a:ea typeface="굴림" pitchFamily="50" charset="-127"/>
                            </a:rPr>
                            <a:t>8.3 (2)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ko-KR" sz="1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굴림" pitchFamily="50" charset="-127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굴림" pitchFamily="50" charset="-127"/>
                                      </a:rPr>
                                      <m:t> </m:t>
                                    </m:r>
                                    <m:f>
                                      <m:fPr>
                                        <m:ctrlPr>
                                          <a:rPr lang="en-US" altLang="ko-KR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굴림" pitchFamily="50" charset="-127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굴림" pitchFamily="50" charset="-127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굴림" pitchFamily="50" charset="-127"/>
                                          </a:rPr>
                                          <m:t>𝑛</m:t>
                                        </m:r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굴림" pitchFamily="50" charset="-127"/>
                                          </a:rPr>
                                          <m:t>−1)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굴림" pitchFamily="50" charset="-127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굴림" pitchFamily="50" charset="-127"/>
                                              </a:rPr>
                                              <m:t>𝑠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굴림" pitchFamily="50" charset="-127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altLang="ko-KR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굴림" pitchFamily="50" charset="-127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ko-KR" altLang="en-US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굴림" pitchFamily="50" charset="-127"/>
                                              </a:rPr>
                                              <m:t>𝜒</m:t>
                                            </m:r>
                                          </m:e>
                                          <m:sub>
                                            <m:f>
                                              <m:fPr>
                                                <m:type m:val="skw"/>
                                                <m:ctrlPr>
                                                  <a:rPr lang="en-US" altLang="ko-KR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굴림" pitchFamily="50" charset="-127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ko-KR" altLang="en-US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굴림" pitchFamily="50" charset="-127"/>
                                                  </a:rPr>
                                                  <m:t>𝛼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굴림" pitchFamily="50" charset="-127"/>
                                                  </a:rPr>
                                                  <m:t>2</m:t>
                                                </m:r>
                                              </m:den>
                                            </m:f>
                                          </m:sub>
                                          <m:sup>
                                            <m:r>
                                              <a:rPr lang="en-US" altLang="ko-KR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굴림" pitchFamily="50" charset="-127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굴림" pitchFamily="50" charset="-127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굴림" pitchFamily="50" charset="-127"/>
                                          </a:rPr>
                                          <m:t>𝑛</m:t>
                                        </m:r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굴림" pitchFamily="50" charset="-127"/>
                                          </a:rPr>
                                          <m:t>−1)</m:t>
                                        </m:r>
                                      </m:den>
                                    </m:f>
                                    <m:r>
                                      <a:rPr lang="en-US" altLang="ko-KR" sz="1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≤</m:t>
                                    </m:r>
                                    <m:sSup>
                                      <m:sSupPr>
                                        <m:ctrlPr>
                                          <a:rPr lang="en-US" altLang="ko-KR" sz="120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ko-KR" altLang="en-US" sz="1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altLang="ko-KR" sz="1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ko-KR" sz="1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≤</m:t>
                                    </m:r>
                                    <m:f>
                                      <m:fPr>
                                        <m:ctrlPr>
                                          <a:rPr lang="en-US" altLang="ko-KR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굴림" pitchFamily="50" charset="-127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굴림" pitchFamily="50" charset="-127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굴림" pitchFamily="50" charset="-127"/>
                                          </a:rPr>
                                          <m:t>𝑛</m:t>
                                        </m:r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굴림" pitchFamily="50" charset="-127"/>
                                          </a:rPr>
                                          <m:t>−1)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굴림" pitchFamily="50" charset="-127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굴림" pitchFamily="50" charset="-127"/>
                                              </a:rPr>
                                              <m:t>𝑠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굴림" pitchFamily="50" charset="-127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altLang="ko-KR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굴림" pitchFamily="50" charset="-127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ko-KR" altLang="en-US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굴림" pitchFamily="50" charset="-127"/>
                                              </a:rPr>
                                              <m:t>𝜒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굴림" pitchFamily="50" charset="-127"/>
                                              </a:rPr>
                                              <m:t>1−</m:t>
                                            </m:r>
                                            <m:f>
                                              <m:fPr>
                                                <m:type m:val="skw"/>
                                                <m:ctrlPr>
                                                  <a:rPr lang="en-US" altLang="ko-KR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굴림" pitchFamily="50" charset="-127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ko-KR" altLang="en-US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굴림" pitchFamily="50" charset="-127"/>
                                                  </a:rPr>
                                                  <m:t>𝛼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굴림" pitchFamily="50" charset="-127"/>
                                                  </a:rPr>
                                                  <m:t>2</m:t>
                                                </m:r>
                                              </m:den>
                                            </m:f>
                                          </m:sub>
                                          <m:sup>
                                            <m:r>
                                              <a:rPr lang="en-US" altLang="ko-KR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굴림" pitchFamily="50" charset="-127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굴림" pitchFamily="50" charset="-127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굴림" pitchFamily="50" charset="-127"/>
                                          </a:rPr>
                                          <m:t>𝑛</m:t>
                                        </m:r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굴림" pitchFamily="50" charset="-127"/>
                                          </a:rPr>
                                          <m:t>−1)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altLang="ko-KR" sz="12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200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  <m:t>1−</m:t>
                                </m:r>
                                <m:r>
                                  <m:rPr>
                                    <m:sty m:val="p"/>
                                  </m:rPr>
                                  <a:rPr lang="el-GR" altLang="ko-KR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α</m:t>
                                </m:r>
                              </m:oMath>
                            </m:oMathPara>
                          </a14:m>
                          <a:endParaRPr lang="en-US" altLang="ko-KR" sz="1200" dirty="0" smtClean="0">
                            <a:solidFill>
                              <a:schemeClr val="bg1"/>
                            </a:solidFill>
                            <a:ea typeface="굴림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3655338"/>
                      </a:ext>
                    </a:extLst>
                  </a:tr>
                  <a:tr h="2968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dirty="0" smtClean="0">
                              <a:solidFill>
                                <a:schemeClr val="bg1"/>
                              </a:solidFill>
                            </a:rPr>
                            <a:t>7.3</a:t>
                          </a: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dirty="0" smtClean="0">
                              <a:solidFill>
                                <a:schemeClr val="bg1"/>
                              </a:solidFill>
                            </a:rPr>
                            <a:t>(4)</a:t>
                          </a:r>
                          <a:endParaRPr lang="ko-KR" altLang="en-US" sz="1000" b="0" dirty="0" smtClean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altLang="ko-KR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>
                                      <m:fPr>
                                        <m:ctrlPr>
                                          <a:rPr lang="en-US" altLang="ko-KR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Sup>
                                          <m:sSubSupPr>
                                            <m:ctrlPr>
                                              <a:rPr lang="en-US" altLang="ko-KR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ko-KR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altLang="ko-KR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ko-KR" altLang="en-US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num>
                                  <m:den>
                                    <m:f>
                                      <m:fPr>
                                        <m:ctrlPr>
                                          <a:rPr lang="en-US" altLang="ko-KR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Sup>
                                          <m:sSubSupPr>
                                            <m:ctrlPr>
                                              <a:rPr lang="en-US" altLang="ko-KR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ko-KR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altLang="ko-KR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ko-KR" altLang="en-US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den>
                                </m:f>
                                <m:r>
                                  <a:rPr lang="en-US" altLang="ko-KR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~ </m:t>
                                </m:r>
                                <m:r>
                                  <a:rPr lang="en-US" altLang="ko-KR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altLang="ko-KR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en-US" altLang="ko-KR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oMath>
                            </m:oMathPara>
                          </a14:m>
                          <a:endParaRPr lang="ko-KR" altLang="en-US" sz="12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dirty="0" smtClean="0">
                              <a:solidFill>
                                <a:schemeClr val="bg1"/>
                              </a:solidFill>
                              <a:ea typeface="굴림" pitchFamily="50" charset="-127"/>
                            </a:rPr>
                            <a:t>8.3 (3)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ko-KR" sz="1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굴림" pitchFamily="50" charset="-127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굴림" pitchFamily="50" charset="-127"/>
                                      </a:rPr>
                                      <m:t> </m:t>
                                    </m:r>
                                    <m:f>
                                      <m:fPr>
                                        <m:ctrlPr>
                                          <a:rPr lang="en-US" altLang="ko-KR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굴림" pitchFamily="50" charset="-127"/>
                                          </a:rPr>
                                        </m:ctrlPr>
                                      </m:fPr>
                                      <m:num>
                                        <m:f>
                                          <m:fPr>
                                            <m:type m:val="skw"/>
                                            <m:ctrlPr>
                                              <a:rPr lang="en-US" altLang="ko-KR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굴림" pitchFamily="50" charset="-127"/>
                                              </a:rPr>
                                            </m:ctrlPr>
                                          </m:fPr>
                                          <m:num>
                                            <m:sSubSup>
                                              <m:sSubSupPr>
                                                <m:ctrlPr>
                                                  <a:rPr lang="en-US" altLang="ko-KR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굴림" pitchFamily="50" charset="-127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ko-KR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굴림" pitchFamily="50" charset="-127"/>
                                                  </a:rPr>
                                                  <m:t>𝑆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굴림" pitchFamily="50" charset="-127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굴림" pitchFamily="50" charset="-127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bSup>
                                          </m:num>
                                          <m:den>
                                            <m:sSubSup>
                                              <m:sSubSupPr>
                                                <m:ctrlPr>
                                                  <a:rPr lang="en-US" altLang="ko-KR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굴림" pitchFamily="50" charset="-127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ko-KR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굴림" pitchFamily="50" charset="-127"/>
                                                  </a:rPr>
                                                  <m:t>𝑆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굴림" pitchFamily="50" charset="-127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굴림" pitchFamily="50" charset="-127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bSup>
                                          </m:den>
                                        </m:f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altLang="ko-KR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굴림" pitchFamily="50" charset="-127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굴림" pitchFamily="50" charset="-127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f>
                                              <m:fPr>
                                                <m:ctrlPr>
                                                  <a:rPr lang="en-US" altLang="ko-KR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굴림" pitchFamily="50" charset="-127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ko-KR" altLang="en-US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굴림" pitchFamily="50" charset="-127"/>
                                                  </a:rPr>
                                                  <m:t>𝛼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굴림" pitchFamily="50" charset="-127"/>
                                                  </a:rPr>
                                                  <m:t>2</m:t>
                                                </m:r>
                                              </m:den>
                                            </m:f>
                                          </m:sub>
                                        </m:sSub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굴림" pitchFamily="50" charset="-127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굴림" pitchFamily="50" charset="-127"/>
                                          </a:rPr>
                                          <m:t>𝑛</m:t>
                                        </m:r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굴림" pitchFamily="50" charset="-127"/>
                                          </a:rPr>
                                          <m:t>−1,</m:t>
                                        </m:r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굴림" pitchFamily="50" charset="-127"/>
                                          </a:rPr>
                                          <m:t>𝑚</m:t>
                                        </m:r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굴림" pitchFamily="50" charset="-127"/>
                                          </a:rPr>
                                          <m:t>−1)</m:t>
                                        </m:r>
                                      </m:den>
                                    </m:f>
                                    <m:r>
                                      <a:rPr lang="en-US" altLang="ko-KR" sz="1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≤</m:t>
                                    </m:r>
                                    <m:f>
                                      <m:fPr>
                                        <m:ctrlPr>
                                          <a:rPr lang="en-US" altLang="ko-KR" sz="120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Sup>
                                          <m:sSubSupPr>
                                            <m:ctrlPr>
                                              <a:rPr lang="en-US" altLang="ko-KR" sz="120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ko-KR" altLang="en-US" sz="120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altLang="ko-KR" sz="120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ko-KR" altLang="en-US" sz="120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  <m:r>
                                      <a:rPr lang="en-US" altLang="ko-KR" sz="1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≤</m:t>
                                    </m:r>
                                    <m:f>
                                      <m:fPr>
                                        <m:ctrlPr>
                                          <a:rPr lang="en-US" altLang="ko-KR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굴림" pitchFamily="50" charset="-127"/>
                                          </a:rPr>
                                        </m:ctrlPr>
                                      </m:fPr>
                                      <m:num>
                                        <m:f>
                                          <m:fPr>
                                            <m:type m:val="skw"/>
                                            <m:ctrlPr>
                                              <a:rPr lang="en-US" altLang="ko-KR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굴림" pitchFamily="50" charset="-127"/>
                                              </a:rPr>
                                            </m:ctrlPr>
                                          </m:fPr>
                                          <m:num>
                                            <m:sSubSup>
                                              <m:sSubSupPr>
                                                <m:ctrlPr>
                                                  <a:rPr lang="en-US" altLang="ko-KR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굴림" pitchFamily="50" charset="-127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ko-KR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굴림" pitchFamily="50" charset="-127"/>
                                                  </a:rPr>
                                                  <m:t>𝑆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굴림" pitchFamily="50" charset="-127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굴림" pitchFamily="50" charset="-127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bSup>
                                          </m:num>
                                          <m:den>
                                            <m:sSubSup>
                                              <m:sSubSupPr>
                                                <m:ctrlPr>
                                                  <a:rPr lang="en-US" altLang="ko-KR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굴림" pitchFamily="50" charset="-127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ko-KR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굴림" pitchFamily="50" charset="-127"/>
                                                  </a:rPr>
                                                  <m:t>𝑆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굴림" pitchFamily="50" charset="-127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굴림" pitchFamily="50" charset="-127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bSup>
                                          </m:den>
                                        </m:f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altLang="ko-KR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굴림" pitchFamily="50" charset="-127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굴림" pitchFamily="50" charset="-127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굴림" pitchFamily="50" charset="-127"/>
                                              </a:rPr>
                                              <m:t>1−</m:t>
                                            </m:r>
                                            <m:f>
                                              <m:fPr>
                                                <m:ctrlPr>
                                                  <a:rPr lang="en-US" altLang="ko-KR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굴림" pitchFamily="50" charset="-127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ko-KR" altLang="en-US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굴림" pitchFamily="50" charset="-127"/>
                                                  </a:rPr>
                                                  <m:t>𝛼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굴림" pitchFamily="50" charset="-127"/>
                                                  </a:rPr>
                                                  <m:t>2</m:t>
                                                </m:r>
                                              </m:den>
                                            </m:f>
                                          </m:sub>
                                        </m:sSub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굴림" pitchFamily="50" charset="-127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굴림" pitchFamily="50" charset="-127"/>
                                          </a:rPr>
                                          <m:t>𝑛</m:t>
                                        </m:r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굴림" pitchFamily="50" charset="-127"/>
                                          </a:rPr>
                                          <m:t>−1,</m:t>
                                        </m:r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굴림" pitchFamily="50" charset="-127"/>
                                          </a:rPr>
                                          <m:t>𝑚</m:t>
                                        </m:r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굴림" pitchFamily="50" charset="-127"/>
                                          </a:rPr>
                                          <m:t>−1)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altLang="ko-KR" sz="12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200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  <m:t>1−</m:t>
                                </m:r>
                                <m:r>
                                  <m:rPr>
                                    <m:sty m:val="p"/>
                                  </m:rPr>
                                  <a:rPr lang="el-GR" altLang="ko-KR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α</m:t>
                                </m:r>
                              </m:oMath>
                            </m:oMathPara>
                          </a14:m>
                          <a:endParaRPr lang="en-US" altLang="ko-KR" sz="1200" dirty="0" smtClean="0">
                            <a:solidFill>
                              <a:schemeClr val="bg1"/>
                            </a:solidFill>
                            <a:ea typeface="굴림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6515360"/>
                      </a:ext>
                    </a:extLst>
                  </a:tr>
                  <a:tr h="2968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b="0" dirty="0" smtClean="0">
                              <a:solidFill>
                                <a:schemeClr val="bg1"/>
                              </a:solidFill>
                            </a:rPr>
                            <a:t>7.4</a:t>
                          </a:r>
                          <a:r>
                            <a:rPr lang="en-US" altLang="ko-KR" sz="1000" b="0" baseline="0" dirty="0" smtClean="0">
                              <a:solidFill>
                                <a:schemeClr val="bg1"/>
                              </a:solidFill>
                            </a:rPr>
                            <a:t> (1)</a:t>
                          </a:r>
                          <a:endParaRPr lang="ko-KR" altLang="en-US" sz="10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1" eaLnBrk="1" hangingPunct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altLang="ko-KR" sz="1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굴림" pitchFamily="50" charset="-127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굴림" pitchFamily="50" charset="-127"/>
                                      </a:rPr>
                                      <m:t>𝑝</m:t>
                                    </m:r>
                                  </m:e>
                                </m:acc>
                                <m:r>
                                  <a:rPr lang="en-US" altLang="ko-KR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  <m:t>~</m:t>
                                </m:r>
                                <m:r>
                                  <a:rPr lang="en-US" altLang="ko-KR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  <m:t>𝑁</m:t>
                                </m:r>
                                <m:r>
                                  <a:rPr lang="en-US" altLang="ko-KR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  <m:t>(</m:t>
                                </m:r>
                                <m:r>
                                  <a:rPr lang="en-US" altLang="ko-KR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  <m:t>𝑝</m:t>
                                </m:r>
                                <m:r>
                                  <a:rPr lang="en-US" altLang="ko-KR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lang="en-US" altLang="ko-KR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굴림" pitchFamily="50" charset="-127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굴림" pitchFamily="50" charset="-127"/>
                                      </a:rPr>
                                      <m:t>𝑝𝑞</m:t>
                                    </m:r>
                                  </m:num>
                                  <m:den>
                                    <m:r>
                                      <a:rPr lang="en-US" altLang="ko-KR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굴림" pitchFamily="50" charset="-127"/>
                                      </a:rPr>
                                      <m:t>𝑛</m:t>
                                    </m:r>
                                  </m:den>
                                </m:f>
                                <m:r>
                                  <a:rPr lang="en-US" altLang="ko-KR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ko-KR" sz="1200" dirty="0" smtClean="0">
                            <a:solidFill>
                              <a:schemeClr val="bg1"/>
                            </a:solidFill>
                            <a:ea typeface="굴림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dirty="0" smtClean="0">
                              <a:solidFill>
                                <a:schemeClr val="bg1"/>
                              </a:solidFill>
                              <a:ea typeface="굴림" pitchFamily="50" charset="-127"/>
                            </a:rPr>
                            <a:t>8.3 (1)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ko-KR" sz="1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굴림" pitchFamily="50" charset="-127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sz="120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굴림" pitchFamily="50" charset="-127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굴림" pitchFamily="50" charset="-127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  <m:r>
                                      <a:rPr lang="en-US" altLang="ko-KR" sz="1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굴림" pitchFamily="50" charset="-127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1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굴림" pitchFamily="50" charset="-127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굴림" pitchFamily="50" charset="-127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f>
                                          <m:fPr>
                                            <m:ctrlPr>
                                              <a:rPr lang="en-US" altLang="ko-KR" sz="12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굴림" pitchFamily="50" charset="-127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ko-KR" altLang="en-US" sz="12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굴림" pitchFamily="50" charset="-127"/>
                                              </a:rPr>
                                              <m:t>𝛼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ko-KR" sz="12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굴림" pitchFamily="50" charset="-127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sz="1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굴림" pitchFamily="50" charset="-127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2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altLang="ko-KR" sz="120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굴림" pitchFamily="50" charset="-127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ko-KR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굴림" pitchFamily="50" charset="-127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</m:acc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altLang="ko-KR" sz="120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굴림" pitchFamily="50" charset="-127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ko-KR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굴림" pitchFamily="50" charset="-127"/>
                                                  </a:rPr>
                                                  <m:t>𝑞</m:t>
                                                </m:r>
                                              </m:e>
                                            </m:acc>
                                          </m:num>
                                          <m:den>
                                            <m:r>
                                              <a:rPr lang="en-US" altLang="ko-KR" sz="12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den>
                                        </m:f>
                                      </m:e>
                                    </m:rad>
                                    <m:r>
                                      <a:rPr lang="en-US" altLang="ko-KR" sz="1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en-US" altLang="ko-KR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굴림" pitchFamily="50" charset="-127"/>
                                      </a:rPr>
                                      <m:t>𝑝</m:t>
                                    </m:r>
                                    <m:r>
                                      <a:rPr lang="en-US" altLang="ko-KR" sz="1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≤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1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굴림" pitchFamily="50" charset="-127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굴림" pitchFamily="50" charset="-127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  <m:r>
                                      <a:rPr lang="en-US" altLang="ko-KR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굴림" pitchFamily="50" charset="-127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ko-KR" sz="1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굴림" pitchFamily="50" charset="-127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굴림" pitchFamily="50" charset="-127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f>
                                          <m:fPr>
                                            <m:ctrlPr>
                                              <a:rPr lang="en-US" altLang="ko-KR" sz="12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굴림" pitchFamily="50" charset="-127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ko-KR" altLang="en-US" sz="12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굴림" pitchFamily="50" charset="-127"/>
                                              </a:rPr>
                                              <m:t>𝛼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ko-KR" sz="12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굴림" pitchFamily="50" charset="-127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sz="1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굴림" pitchFamily="50" charset="-127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2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altLang="ko-KR" sz="120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굴림" pitchFamily="50" charset="-127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ko-KR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굴림" pitchFamily="50" charset="-127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</m:acc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altLang="ko-KR" sz="120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굴림" pitchFamily="50" charset="-127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ko-KR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굴림" pitchFamily="50" charset="-127"/>
                                                  </a:rPr>
                                                  <m:t>𝑞</m:t>
                                                </m:r>
                                              </m:e>
                                            </m:acc>
                                          </m:num>
                                          <m:den>
                                            <m:r>
                                              <a:rPr lang="en-US" altLang="ko-KR" sz="12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den>
                                        </m:f>
                                      </m:e>
                                    </m:rad>
                                    <m:r>
                                      <a:rPr lang="en-US" altLang="ko-KR" sz="1200" b="1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  <m:r>
                                  <a:rPr lang="en-US" altLang="ko-KR" sz="12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200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  <m:t>1−</m:t>
                                </m:r>
                                <m:r>
                                  <m:rPr>
                                    <m:sty m:val="p"/>
                                  </m:rPr>
                                  <a:rPr lang="el-GR" altLang="ko-KR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α</m:t>
                                </m:r>
                              </m:oMath>
                            </m:oMathPara>
                          </a14:m>
                          <a:endParaRPr lang="en-US" altLang="ko-KR" sz="1200" dirty="0" smtClean="0">
                            <a:solidFill>
                              <a:schemeClr val="bg1"/>
                            </a:solidFill>
                            <a:ea typeface="굴림" pitchFamily="50" charset="-127"/>
                          </a:endParaRPr>
                        </a:p>
                        <a:p>
                          <a:pPr marL="0" marR="0" lvl="1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200" dirty="0" smtClean="0">
                            <a:solidFill>
                              <a:schemeClr val="bg1"/>
                            </a:solidFill>
                            <a:ea typeface="굴림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5353594"/>
                      </a:ext>
                    </a:extLst>
                  </a:tr>
                  <a:tr h="259747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dirty="0" smtClean="0">
                              <a:solidFill>
                                <a:schemeClr val="bg1"/>
                              </a:solidFill>
                            </a:rPr>
                            <a:t>7.4</a:t>
                          </a: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dirty="0" smtClean="0">
                              <a:solidFill>
                                <a:schemeClr val="bg1"/>
                              </a:solidFill>
                            </a:rPr>
                            <a:t>(2)</a:t>
                          </a:r>
                          <a:endParaRPr lang="ko-KR" altLang="en-US" sz="1000" b="0" dirty="0" smtClean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altLang="ko-KR" sz="1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굴림" pitchFamily="50" charset="-127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sz="120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굴림" pitchFamily="50" charset="-127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굴림" pitchFamily="50" charset="-127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굴림" pitchFamily="50" charset="-127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altLang="ko-KR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sz="1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굴림" pitchFamily="50" charset="-127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sz="1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굴림" pitchFamily="50" charset="-127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굴림" pitchFamily="50" charset="-127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굴림" pitchFamily="50" charset="-127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ko-KR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굴림" pitchFamily="50" charset="-127"/>
                                      </a:rPr>
                                      <m:t> </m:t>
                                    </m:r>
                                  </m:e>
                                </m:acc>
                                <m:r>
                                  <a:rPr lang="en-US" altLang="ko-KR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altLang="ko-KR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굴림" pitchFamily="50" charset="-127"/>
                          </a:endParaRPr>
                        </a:p>
                        <a:p>
                          <a:pPr marL="0" marR="0" lvl="1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r>
                            <a:rPr lang="en-US" altLang="ko-KR" sz="1200" b="0" dirty="0" smtClean="0">
                              <a:solidFill>
                                <a:schemeClr val="bg1"/>
                              </a:solidFill>
                              <a:ea typeface="굴림" pitchFamily="50" charset="-127"/>
                            </a:rPr>
                            <a:t>~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굴림" pitchFamily="50" charset="-127"/>
                                </a:rPr>
                                <m:t>𝑁</m:t>
                              </m:r>
                              <m:r>
                                <a:rPr lang="en-US" altLang="ko-KR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굴림" pitchFamily="50" charset="-127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굴림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굴림" pitchFamily="50" charset="-127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굴림" pitchFamily="50" charset="-127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굴림" pitchFamily="50" charset="-127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굴림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굴림" pitchFamily="50" charset="-127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굴림" pitchFamily="50" charset="-127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굴림" pitchFamily="50" charset="-127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altLang="ko-KR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굴림" pitchFamily="50" charset="-127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굴림" pitchFamily="50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굴림" pitchFamily="50" charset="-127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ko-KR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굴림" pitchFamily="50" charset="-127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굴림" pitchFamily="50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굴림" pitchFamily="50" charset="-127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ko-KR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굴림" pitchFamily="50" charset="-127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굴림" pitchFamily="50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굴림" pitchFamily="50" charset="-127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굴림" pitchFamily="50" charset="-127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굴림" pitchFamily="50" charset="-127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sz="1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굴림" pitchFamily="50" charset="-127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120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굴림" pitchFamily="50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굴림" pitchFamily="50" charset="-127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ko-KR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굴림" pitchFamily="50" charset="-127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1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굴림" pitchFamily="50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굴림" pitchFamily="50" charset="-127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ko-KR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굴림" pitchFamily="50" charset="-127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굴림" pitchFamily="50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굴림" pitchFamily="50" charset="-127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굴림" pitchFamily="50" charset="-127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굴림" pitchFamily="50" charset="-127"/>
                                </a:rPr>
                                <m:t>)</m:t>
                              </m:r>
                            </m:oMath>
                          </a14:m>
                          <a:endParaRPr lang="en-US" altLang="ko-KR" sz="1200" dirty="0" smtClean="0">
                            <a:solidFill>
                              <a:schemeClr val="bg1"/>
                            </a:solidFill>
                            <a:ea typeface="굴림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dirty="0" smtClean="0">
                              <a:solidFill>
                                <a:schemeClr val="bg1"/>
                              </a:solidFill>
                              <a:ea typeface="굴림" pitchFamily="50" charset="-127"/>
                            </a:rPr>
                            <a:t>8.3 (2)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ko-KR" sz="1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굴림" pitchFamily="50" charset="-127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ko-KR" sz="120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굴림" pitchFamily="50" charset="-127"/>
                                          </a:rPr>
                                        </m:ctrlPr>
                                      </m:eqArr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ko-KR" sz="120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굴림" pitchFamily="50" charset="-127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120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굴림" pitchFamily="50" charset="-127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굴림" pitchFamily="50" charset="-127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굴림" pitchFamily="50" charset="-127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굴림" pitchFamily="50" charset="-127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ko-KR" sz="12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굴림" pitchFamily="50" charset="-127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1200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굴림" pitchFamily="50" charset="-127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200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굴림" pitchFamily="50" charset="-127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굴림" pitchFamily="50" charset="-127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굴림" pitchFamily="50" charset="-127"/>
                                              </a:rPr>
                                              <m:t> </m:t>
                                            </m:r>
                                          </m:e>
                                        </m:acc>
                                        <m:r>
                                          <a:rPr lang="en-US" altLang="ko-KR" sz="1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굴림" pitchFamily="50" charset="-127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2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굴림" pitchFamily="50" charset="-127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2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굴림" pitchFamily="50" charset="-127"/>
                                              </a:rPr>
                                              <m:t>𝑍</m:t>
                                            </m:r>
                                          </m:e>
                                          <m:sub>
                                            <m:f>
                                              <m:fPr>
                                                <m:ctrlPr>
                                                  <a:rPr lang="en-US" altLang="ko-KR" sz="1200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굴림" pitchFamily="50" charset="-127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ko-KR" altLang="en-US" sz="1200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굴림" pitchFamily="50" charset="-127"/>
                                                  </a:rPr>
                                                  <m:t>𝛼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200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굴림" pitchFamily="50" charset="-127"/>
                                                  </a:rPr>
                                                  <m:t>2</m:t>
                                                </m:r>
                                              </m:den>
                                            </m:f>
                                          </m:sub>
                                        </m:sSub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altLang="ko-KR" sz="12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굴림" pitchFamily="50" charset="-127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ko-KR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acc>
                                                  <m:accPr>
                                                    <m:chr m:val="̂"/>
                                                    <m:ctrlPr>
                                                      <a:rPr lang="en-US" altLang="ko-KR" sz="1200" i="1" smtClean="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굴림" pitchFamily="50" charset="-127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altLang="ko-KR" sz="1200" i="1" smtClean="0">
                                                            <a:solidFill>
                                                              <a:schemeClr val="bg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  <a:ea typeface="굴림" pitchFamily="50" charset="-127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altLang="ko-KR" sz="1200" b="0" i="1" smtClean="0">
                                                            <a:solidFill>
                                                              <a:schemeClr val="bg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  <a:ea typeface="굴림" pitchFamily="50" charset="-127"/>
                                                          </a:rPr>
                                                          <m:t>𝑝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altLang="ko-KR" sz="1200" b="0" i="1" smtClean="0">
                                                            <a:solidFill>
                                                              <a:schemeClr val="bg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  <a:ea typeface="굴림" pitchFamily="50" charset="-127"/>
                                                          </a:rPr>
                                                          <m:t>1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acc>
                                                <m:acc>
                                                  <m:accPr>
                                                    <m:chr m:val="̂"/>
                                                    <m:ctrlPr>
                                                      <a:rPr lang="en-US" altLang="ko-KR" sz="1200" i="1" smtClean="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굴림" pitchFamily="50" charset="-127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altLang="ko-KR" sz="1200" i="1" smtClean="0">
                                                            <a:solidFill>
                                                              <a:schemeClr val="bg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  <a:ea typeface="굴림" pitchFamily="50" charset="-127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altLang="ko-KR" sz="1200" b="0" i="1" smtClean="0">
                                                            <a:solidFill>
                                                              <a:schemeClr val="bg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  <a:ea typeface="굴림" pitchFamily="50" charset="-127"/>
                                                          </a:rPr>
                                                          <m:t>𝑞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altLang="ko-KR" sz="1200" b="0" i="1" smtClean="0">
                                                            <a:solidFill>
                                                              <a:schemeClr val="bg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  <a:ea typeface="굴림" pitchFamily="50" charset="-127"/>
                                                          </a:rPr>
                                                          <m:t>1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acc>
                                              </m:num>
                                              <m:den>
                                                <m:r>
                                                  <a:rPr lang="en-US" altLang="ko-KR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den>
                                            </m:f>
                                            <m:r>
                                              <a:rPr lang="en-US" altLang="ko-KR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f>
                                              <m:fPr>
                                                <m:ctrlPr>
                                                  <a:rPr lang="en-US" altLang="ko-KR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acc>
                                                  <m:accPr>
                                                    <m:chr m:val="̂"/>
                                                    <m:ctrlPr>
                                                      <a:rPr lang="en-US" altLang="ko-KR" sz="1200" i="1" smtClean="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굴림" pitchFamily="50" charset="-127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altLang="ko-KR" sz="1200" i="1" smtClean="0">
                                                            <a:solidFill>
                                                              <a:schemeClr val="bg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  <a:ea typeface="굴림" pitchFamily="50" charset="-127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altLang="ko-KR" sz="1200" b="0" i="1" smtClean="0">
                                                            <a:solidFill>
                                                              <a:schemeClr val="bg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  <a:ea typeface="굴림" pitchFamily="50" charset="-127"/>
                                                          </a:rPr>
                                                          <m:t>𝑝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altLang="ko-KR" sz="1200" b="0" i="1" smtClean="0">
                                                            <a:solidFill>
                                                              <a:schemeClr val="bg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  <a:ea typeface="굴림" pitchFamily="50" charset="-127"/>
                                                          </a:rPr>
                                                          <m:t>2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acc>
                                                <m:acc>
                                                  <m:accPr>
                                                    <m:chr m:val="̂"/>
                                                    <m:ctrlPr>
                                                      <a:rPr lang="en-US" altLang="ko-KR" sz="1200" i="1" smtClean="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굴림" pitchFamily="50" charset="-127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altLang="ko-KR" sz="1200" i="1" smtClean="0">
                                                            <a:solidFill>
                                                              <a:schemeClr val="bg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  <a:ea typeface="굴림" pitchFamily="50" charset="-127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altLang="ko-KR" sz="1200" b="0" i="1" smtClean="0">
                                                            <a:solidFill>
                                                              <a:schemeClr val="bg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  <a:ea typeface="굴림" pitchFamily="50" charset="-127"/>
                                                          </a:rPr>
                                                          <m:t>𝑞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altLang="ko-KR" sz="1200" b="0" i="1" smtClean="0">
                                                            <a:solidFill>
                                                              <a:schemeClr val="bg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  <a:ea typeface="굴림" pitchFamily="50" charset="-127"/>
                                                          </a:rPr>
                                                          <m:t>2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acc>
                                              </m:num>
                                              <m:den>
                                                <m:r>
                                                  <a:rPr lang="en-US" altLang="ko-KR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</m:den>
                                            </m:f>
                                          </m:e>
                                        </m:rad>
                                        <m:r>
                                          <a:rPr lang="en-US" altLang="ko-KR" sz="1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≤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     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                          </m:t>
                                        </m:r>
                                        <m:r>
                                          <a:rPr lang="en-US" altLang="ko-KR" sz="1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≤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ko-KR" sz="120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굴림" pitchFamily="50" charset="-127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120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굴림" pitchFamily="50" charset="-127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굴림" pitchFamily="50" charset="-127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굴림" pitchFamily="50" charset="-127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굴림" pitchFamily="50" charset="-127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ko-KR" sz="12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굴림" pitchFamily="50" charset="-127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1200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굴림" pitchFamily="50" charset="-127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200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굴림" pitchFamily="50" charset="-127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굴림" pitchFamily="50" charset="-127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굴림" pitchFamily="50" charset="-127"/>
                                              </a:rPr>
                                              <m:t> </m:t>
                                            </m:r>
                                          </m:e>
                                        </m:acc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굴림" pitchFamily="50" charset="-127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2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굴림" pitchFamily="50" charset="-127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2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굴림" pitchFamily="50" charset="-127"/>
                                              </a:rPr>
                                              <m:t>𝑍</m:t>
                                            </m:r>
                                          </m:e>
                                          <m:sub>
                                            <m:f>
                                              <m:fPr>
                                                <m:ctrlPr>
                                                  <a:rPr lang="en-US" altLang="ko-KR" sz="1200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굴림" pitchFamily="50" charset="-127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ko-KR" altLang="en-US" sz="1200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굴림" pitchFamily="50" charset="-127"/>
                                                  </a:rPr>
                                                  <m:t>𝛼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200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굴림" pitchFamily="50" charset="-127"/>
                                                  </a:rPr>
                                                  <m:t>2</m:t>
                                                </m:r>
                                              </m:den>
                                            </m:f>
                                          </m:sub>
                                        </m:sSub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altLang="ko-KR" sz="120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굴림" pitchFamily="50" charset="-127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ko-KR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acc>
                                                  <m:accPr>
                                                    <m:chr m:val="̂"/>
                                                    <m:ctrlPr>
                                                      <a:rPr lang="en-US" altLang="ko-KR" sz="1200" i="1" smtClean="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굴림" pitchFamily="50" charset="-127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altLang="ko-KR" sz="1200" i="1" smtClean="0">
                                                            <a:solidFill>
                                                              <a:schemeClr val="bg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  <a:ea typeface="굴림" pitchFamily="50" charset="-127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altLang="ko-KR" sz="1200" b="0" i="1" smtClean="0">
                                                            <a:solidFill>
                                                              <a:schemeClr val="bg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  <a:ea typeface="굴림" pitchFamily="50" charset="-127"/>
                                                          </a:rPr>
                                                          <m:t>𝑝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altLang="ko-KR" sz="1200" b="0" i="1" smtClean="0">
                                                            <a:solidFill>
                                                              <a:schemeClr val="bg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  <a:ea typeface="굴림" pitchFamily="50" charset="-127"/>
                                                          </a:rPr>
                                                          <m:t>1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acc>
                                                <m:acc>
                                                  <m:accPr>
                                                    <m:chr m:val="̂"/>
                                                    <m:ctrlPr>
                                                      <a:rPr lang="en-US" altLang="ko-KR" sz="1200" i="1" smtClean="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굴림" pitchFamily="50" charset="-127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altLang="ko-KR" sz="1200" i="1" smtClean="0">
                                                            <a:solidFill>
                                                              <a:schemeClr val="bg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  <a:ea typeface="굴림" pitchFamily="50" charset="-127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altLang="ko-KR" sz="1200" b="0" i="1" smtClean="0">
                                                            <a:solidFill>
                                                              <a:schemeClr val="bg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  <a:ea typeface="굴림" pitchFamily="50" charset="-127"/>
                                                          </a:rPr>
                                                          <m:t>𝑞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altLang="ko-KR" sz="1200" b="0" i="1" smtClean="0">
                                                            <a:solidFill>
                                                              <a:schemeClr val="bg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  <a:ea typeface="굴림" pitchFamily="50" charset="-127"/>
                                                          </a:rPr>
                                                          <m:t>1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acc>
                                              </m:num>
                                              <m:den>
                                                <m:r>
                                                  <a:rPr lang="en-US" altLang="ko-KR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den>
                                            </m:f>
                                            <m:r>
                                              <a:rPr lang="en-US" altLang="ko-KR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f>
                                              <m:fPr>
                                                <m:ctrlPr>
                                                  <a:rPr lang="en-US" altLang="ko-KR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acc>
                                                  <m:accPr>
                                                    <m:chr m:val="̂"/>
                                                    <m:ctrlPr>
                                                      <a:rPr lang="en-US" altLang="ko-KR" sz="1200" i="1" smtClean="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굴림" pitchFamily="50" charset="-127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altLang="ko-KR" sz="1200" i="1" smtClean="0">
                                                            <a:solidFill>
                                                              <a:schemeClr val="bg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  <a:ea typeface="굴림" pitchFamily="50" charset="-127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altLang="ko-KR" sz="1200" b="0" i="1" smtClean="0">
                                                            <a:solidFill>
                                                              <a:schemeClr val="bg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  <a:ea typeface="굴림" pitchFamily="50" charset="-127"/>
                                                          </a:rPr>
                                                          <m:t>𝑝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altLang="ko-KR" sz="1200" b="0" i="1" smtClean="0">
                                                            <a:solidFill>
                                                              <a:schemeClr val="bg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  <a:ea typeface="굴림" pitchFamily="50" charset="-127"/>
                                                          </a:rPr>
                                                          <m:t>2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acc>
                                                <m:acc>
                                                  <m:accPr>
                                                    <m:chr m:val="̂"/>
                                                    <m:ctrlPr>
                                                      <a:rPr lang="en-US" altLang="ko-KR" sz="1200" i="1" smtClean="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굴림" pitchFamily="50" charset="-127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altLang="ko-KR" sz="1200" i="1" smtClean="0">
                                                            <a:solidFill>
                                                              <a:schemeClr val="bg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  <a:ea typeface="굴림" pitchFamily="50" charset="-127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altLang="ko-KR" sz="1200" b="0" i="1" smtClean="0">
                                                            <a:solidFill>
                                                              <a:schemeClr val="bg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  <a:ea typeface="굴림" pitchFamily="50" charset="-127"/>
                                                          </a:rPr>
                                                          <m:t>𝑞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altLang="ko-KR" sz="1200" b="0" i="1" smtClean="0">
                                                            <a:solidFill>
                                                              <a:schemeClr val="bg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  <a:ea typeface="굴림" pitchFamily="50" charset="-127"/>
                                                          </a:rPr>
                                                          <m:t>2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acc>
                                              </m:num>
                                              <m:den>
                                                <m:r>
                                                  <a:rPr lang="en-US" altLang="ko-KR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</m:den>
                                            </m:f>
                                          </m:e>
                                        </m:rad>
                                      </m:e>
                                    </m:eqArr>
                                  </m:e>
                                </m:d>
                                <m:r>
                                  <a:rPr lang="en-US" altLang="ko-KR" sz="12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200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  <m:t>1−</m:t>
                                </m:r>
                                <m:r>
                                  <m:rPr>
                                    <m:sty m:val="p"/>
                                  </m:rPr>
                                  <a:rPr lang="el-GR" altLang="ko-KR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α</m:t>
                                </m:r>
                              </m:oMath>
                            </m:oMathPara>
                          </a14:m>
                          <a:endParaRPr lang="en-US" altLang="ko-KR" sz="1200" dirty="0" smtClean="0">
                            <a:solidFill>
                              <a:schemeClr val="bg1"/>
                            </a:solidFill>
                            <a:ea typeface="굴림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13689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8166692"/>
                  </p:ext>
                </p:extLst>
              </p:nvPr>
            </p:nvGraphicFramePr>
            <p:xfrm>
              <a:off x="971600" y="1844824"/>
              <a:ext cx="7200800" cy="4070818"/>
            </p:xfrm>
            <a:graphic>
              <a:graphicData uri="http://schemas.openxmlformats.org/drawingml/2006/table">
                <a:tbl>
                  <a:tblPr firstRow="1" bandRow="1">
                    <a:tableStyleId>{ED083AE6-46FA-4A59-8FB0-9F97EB10719F}</a:tableStyleId>
                  </a:tblPr>
                  <a:tblGrid>
                    <a:gridCol w="418651">
                      <a:extLst>
                        <a:ext uri="{9D8B030D-6E8A-4147-A177-3AD203B41FA5}">
                          <a16:colId xmlns:a16="http://schemas.microsoft.com/office/drawing/2014/main" val="3877288032"/>
                        </a:ext>
                      </a:extLst>
                    </a:gridCol>
                    <a:gridCol w="2029621">
                      <a:extLst>
                        <a:ext uri="{9D8B030D-6E8A-4147-A177-3AD203B41FA5}">
                          <a16:colId xmlns:a16="http://schemas.microsoft.com/office/drawing/2014/main" val="1029692659"/>
                        </a:ext>
                      </a:extLst>
                    </a:gridCol>
                    <a:gridCol w="504056">
                      <a:extLst>
                        <a:ext uri="{9D8B030D-6E8A-4147-A177-3AD203B41FA5}">
                          <a16:colId xmlns:a16="http://schemas.microsoft.com/office/drawing/2014/main" val="3567393393"/>
                        </a:ext>
                      </a:extLst>
                    </a:gridCol>
                    <a:gridCol w="4248472">
                      <a:extLst>
                        <a:ext uri="{9D8B030D-6E8A-4147-A177-3AD203B41FA5}">
                          <a16:colId xmlns:a16="http://schemas.microsoft.com/office/drawing/2014/main" val="3450389043"/>
                        </a:ext>
                      </a:extLst>
                    </a:gridCol>
                  </a:tblGrid>
                  <a:tr h="476718">
                    <a:tc gridSpan="2"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>
                              <a:solidFill>
                                <a:schemeClr val="bg1"/>
                              </a:solidFill>
                              <a:ea typeface="굴림" pitchFamily="50" charset="-127"/>
                            </a:rPr>
                            <a:t>Sec</a:t>
                          </a:r>
                          <a:r>
                            <a:rPr lang="en-US" altLang="ko-KR" sz="1200" baseline="0" dirty="0" smtClean="0">
                              <a:solidFill>
                                <a:schemeClr val="bg1"/>
                              </a:solidFill>
                              <a:ea typeface="굴림" pitchFamily="50" charset="-127"/>
                            </a:rPr>
                            <a:t> 7.3  </a:t>
                          </a:r>
                          <a:r>
                            <a:rPr lang="en-US" altLang="ko-KR" sz="1200" dirty="0" smtClean="0">
                              <a:solidFill>
                                <a:schemeClr val="bg1"/>
                              </a:solidFill>
                              <a:ea typeface="굴림" pitchFamily="50" charset="-127"/>
                            </a:rPr>
                            <a:t>Distributions</a:t>
                          </a:r>
                          <a:endParaRPr lang="en-US" altLang="ko-KR" sz="1200" dirty="0" smtClean="0">
                            <a:solidFill>
                              <a:schemeClr val="bg1"/>
                            </a:solidFill>
                            <a:ea typeface="굴림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tx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200" dirty="0" smtClean="0">
                            <a:solidFill>
                              <a:schemeClr val="bg1"/>
                            </a:solidFill>
                            <a:ea typeface="굴림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>
                              <a:solidFill>
                                <a:schemeClr val="bg1"/>
                              </a:solidFill>
                              <a:ea typeface="굴림" pitchFamily="50" charset="-127"/>
                            </a:rPr>
                            <a:t>Sec.8.3  Interval </a:t>
                          </a:r>
                          <a:r>
                            <a:rPr lang="en-US" altLang="ko-KR" sz="1200" dirty="0" smtClean="0">
                              <a:solidFill>
                                <a:schemeClr val="bg1"/>
                              </a:solidFill>
                              <a:ea typeface="굴림" pitchFamily="50" charset="-127"/>
                            </a:rPr>
                            <a:t>Estimates Derived</a:t>
                          </a:r>
                          <a:r>
                            <a:rPr lang="en-US" altLang="ko-KR" sz="1200" baseline="0" dirty="0" smtClean="0">
                              <a:solidFill>
                                <a:schemeClr val="bg1"/>
                              </a:solidFill>
                              <a:ea typeface="굴림" pitchFamily="50" charset="-127"/>
                            </a:rPr>
                            <a:t> from the Distributions</a:t>
                          </a:r>
                          <a:endParaRPr lang="en-US" altLang="ko-KR" sz="1200" dirty="0" smtClean="0">
                            <a:solidFill>
                              <a:schemeClr val="bg1"/>
                            </a:solidFill>
                            <a:ea typeface="굴림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200" dirty="0" smtClean="0">
                            <a:solidFill>
                              <a:schemeClr val="bg1"/>
                            </a:solidFill>
                            <a:ea typeface="굴림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2961188"/>
                      </a:ext>
                    </a:extLst>
                  </a:tr>
                  <a:tr h="68021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b="0" dirty="0" smtClean="0">
                              <a:solidFill>
                                <a:schemeClr val="bg1"/>
                              </a:solidFill>
                            </a:rPr>
                            <a:t>7.3</a:t>
                          </a:r>
                          <a:r>
                            <a:rPr lang="en-US" altLang="ko-KR" sz="1000" b="0" baseline="0" dirty="0" smtClean="0">
                              <a:solidFill>
                                <a:schemeClr val="bg1"/>
                              </a:solidFill>
                            </a:rPr>
                            <a:t> (1)</a:t>
                          </a:r>
                          <a:endParaRPr lang="ko-KR" altLang="en-US" sz="10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021" t="-70536" r="-234835" b="-4294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dirty="0" smtClean="0">
                              <a:solidFill>
                                <a:schemeClr val="bg1"/>
                              </a:solidFill>
                              <a:ea typeface="굴림" pitchFamily="50" charset="-127"/>
                            </a:rPr>
                            <a:t>8.3 (2)</a:t>
                          </a:r>
                          <a:endParaRPr lang="en-US" altLang="ko-KR" sz="1000" dirty="0" smtClean="0">
                            <a:solidFill>
                              <a:schemeClr val="bg1"/>
                            </a:solidFill>
                            <a:ea typeface="굴림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9727" t="-70536" r="-287" b="-4294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3655338"/>
                      </a:ext>
                    </a:extLst>
                  </a:tr>
                  <a:tr h="845439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dirty="0" smtClean="0">
                              <a:solidFill>
                                <a:schemeClr val="bg1"/>
                              </a:solidFill>
                            </a:rPr>
                            <a:t>7.3</a:t>
                          </a: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dirty="0" smtClean="0">
                              <a:solidFill>
                                <a:schemeClr val="bg1"/>
                              </a:solidFill>
                            </a:rPr>
                            <a:t>(4)</a:t>
                          </a:r>
                          <a:endParaRPr lang="ko-KR" altLang="en-US" sz="1000" b="0" dirty="0" smtClean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021" t="-137410" r="-234835" b="-246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dirty="0" smtClean="0">
                              <a:solidFill>
                                <a:schemeClr val="bg1"/>
                              </a:solidFill>
                              <a:ea typeface="굴림" pitchFamily="50" charset="-127"/>
                            </a:rPr>
                            <a:t>8.3 (3)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9727" t="-137410" r="-287" b="-2460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6515360"/>
                      </a:ext>
                    </a:extLst>
                  </a:tr>
                  <a:tr h="86995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b="0" dirty="0" smtClean="0">
                              <a:solidFill>
                                <a:schemeClr val="bg1"/>
                              </a:solidFill>
                            </a:rPr>
                            <a:t>7.4</a:t>
                          </a:r>
                          <a:r>
                            <a:rPr lang="en-US" altLang="ko-KR" sz="1000" b="0" baseline="0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altLang="ko-KR" sz="1000" b="0" baseline="0" dirty="0" smtClean="0">
                              <a:solidFill>
                                <a:schemeClr val="bg1"/>
                              </a:solidFill>
                            </a:rPr>
                            <a:t>(1)</a:t>
                          </a:r>
                          <a:endParaRPr lang="ko-KR" altLang="en-US" sz="10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021" t="-230769" r="-234835" b="-1391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dirty="0" smtClean="0">
                              <a:solidFill>
                                <a:schemeClr val="bg1"/>
                              </a:solidFill>
                              <a:ea typeface="굴림" pitchFamily="50" charset="-127"/>
                            </a:rPr>
                            <a:t>8.3 </a:t>
                          </a:r>
                          <a:r>
                            <a:rPr lang="en-US" altLang="ko-KR" sz="1000" dirty="0" smtClean="0">
                              <a:solidFill>
                                <a:schemeClr val="bg1"/>
                              </a:solidFill>
                              <a:ea typeface="굴림" pitchFamily="50" charset="-127"/>
                            </a:rPr>
                            <a:t>(1)</a:t>
                          </a:r>
                          <a:endParaRPr lang="en-US" altLang="ko-KR" sz="1000" dirty="0" smtClean="0">
                            <a:solidFill>
                              <a:schemeClr val="bg1"/>
                            </a:solidFill>
                            <a:ea typeface="굴림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9727" t="-230769" r="-287" b="-1391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5353594"/>
                      </a:ext>
                    </a:extLst>
                  </a:tr>
                  <a:tr h="1198499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dirty="0" smtClean="0">
                              <a:solidFill>
                                <a:schemeClr val="bg1"/>
                              </a:solidFill>
                            </a:rPr>
                            <a:t>7.4</a:t>
                          </a: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dirty="0" smtClean="0">
                              <a:solidFill>
                                <a:schemeClr val="bg1"/>
                              </a:solidFill>
                            </a:rPr>
                            <a:t>(2)</a:t>
                          </a:r>
                          <a:endParaRPr lang="ko-KR" altLang="en-US" sz="1000" b="0" dirty="0" smtClean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021" t="-240102" r="-234835" b="-10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dirty="0" smtClean="0">
                              <a:solidFill>
                                <a:schemeClr val="bg1"/>
                              </a:solidFill>
                              <a:ea typeface="굴림" pitchFamily="50" charset="-127"/>
                            </a:rPr>
                            <a:t>8.3 (2)</a:t>
                          </a:r>
                          <a:endParaRPr lang="en-US" altLang="ko-KR" sz="1000" dirty="0" smtClean="0">
                            <a:solidFill>
                              <a:schemeClr val="bg1"/>
                            </a:solidFill>
                            <a:ea typeface="굴림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9727" t="-240102" r="-287" b="-10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136899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1115616" y="6248400"/>
            <a:ext cx="6191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/>
              <a:t>Activity 1.   Derive the interval estimate in Sec. 8.3 (2). 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9459993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6767264" cy="533400"/>
          </a:xfrm>
        </p:spPr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8.4 Sample Size (</a:t>
            </a:r>
            <a:r>
              <a:rPr lang="ko-KR" altLang="en-US" dirty="0" err="1" smtClean="0">
                <a:ea typeface="굴림" pitchFamily="50" charset="-127"/>
              </a:rPr>
              <a:t>샘플크기</a:t>
            </a:r>
            <a:r>
              <a:rPr lang="en-US" altLang="ko-KR" dirty="0" smtClean="0">
                <a:ea typeface="굴림" pitchFamily="50" charset="-127"/>
              </a:rPr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84784" y="1772816"/>
                <a:ext cx="7344816" cy="3886200"/>
              </a:xfrm>
            </p:spPr>
            <p:txBody>
              <a:bodyPr/>
              <a:lstStyle/>
              <a:p>
                <a:pPr eaLnBrk="1" hangingPunct="1"/>
                <a:r>
                  <a:rPr lang="en-US" altLang="ko-KR" dirty="0" smtClean="0">
                    <a:ea typeface="굴림" pitchFamily="50" charset="-127"/>
                  </a:rPr>
                  <a:t>The confidence interval of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𝜇</m:t>
                    </m:r>
                  </m:oMath>
                </a14:m>
                <a:r>
                  <a:rPr lang="en-US" altLang="ko-KR" dirty="0" smtClean="0">
                    <a:ea typeface="굴림" pitchFamily="50" charset="-127"/>
                  </a:rPr>
                  <a:t> with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굴림" pitchFamily="50" charset="-127"/>
                      </a:rPr>
                      <m:t>100</m:t>
                    </m:r>
                    <m:d>
                      <m:dPr>
                        <m:ctrlPr>
                          <a:rPr lang="en-US" altLang="ko-KR" i="1" dirty="0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d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1−</m:t>
                        </m:r>
                        <m:r>
                          <a:rPr lang="ko-KR" altLang="en-US" i="1" dirty="0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𝛼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굴림" pitchFamily="50" charset="-127"/>
                      </a:rPr>
                      <m:t>%</m:t>
                    </m:r>
                  </m:oMath>
                </a14:m>
                <a:r>
                  <a:rPr lang="en-US" altLang="ko-KR" b="0" dirty="0" smtClean="0">
                    <a:ea typeface="굴림" pitchFamily="50" charset="-127"/>
                  </a:rPr>
                  <a:t> in the normal population</a:t>
                </a:r>
              </a:p>
              <a:p>
                <a:pPr lvl="1" eaLnBrk="1" hangingPunct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𝑋</m:t>
                        </m:r>
                      </m:e>
                    </m:acc>
                    <m:r>
                      <a:rPr lang="en-US" altLang="ko-KR" sz="2000" i="1">
                        <a:latin typeface="Cambria Math" panose="02040503050406030204" pitchFamily="18" charset="0"/>
                        <a:ea typeface="굴림" pitchFamily="50" charset="-127"/>
                      </a:rPr>
                      <m:t>−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𝑍</m:t>
                        </m:r>
                      </m:e>
                      <m:sub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fPr>
                          <m:num>
                            <m:r>
                              <a:rPr lang="ko-KR" altLang="en-US" sz="2000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2</m:t>
                            </m:r>
                          </m:den>
                        </m:f>
                      </m:sub>
                    </m:sSub>
                    <m:rad>
                      <m:radPr>
                        <m:degHide m:val="on"/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ko-KR" altLang="en-US" sz="2000" i="1">
                        <a:latin typeface="Cambria Math" panose="02040503050406030204" pitchFamily="18" charset="0"/>
                        <a:ea typeface="굴림" pitchFamily="50" charset="-127"/>
                      </a:rPr>
                      <m:t>𝜇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acc>
                      <m:accPr>
                        <m:chr m:val="̅"/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𝑋</m:t>
                        </m:r>
                      </m:e>
                    </m:acc>
                    <m:r>
                      <a:rPr lang="en-US" altLang="ko-KR" sz="2000" i="1">
                        <a:latin typeface="Cambria Math" panose="02040503050406030204" pitchFamily="18" charset="0"/>
                        <a:ea typeface="굴림" pitchFamily="50" charset="-127"/>
                      </a:rPr>
                      <m:t>+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𝑍</m:t>
                        </m:r>
                      </m:e>
                      <m:sub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fPr>
                          <m:num>
                            <m:r>
                              <a:rPr lang="ko-KR" altLang="en-US" sz="2000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2</m:t>
                            </m:r>
                          </m:den>
                        </m:f>
                      </m:sub>
                    </m:sSub>
                    <m:rad>
                      <m:radPr>
                        <m:degHide m:val="on"/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endParaRPr lang="en-US" altLang="ko-KR" sz="2000" dirty="0" smtClean="0">
                  <a:ea typeface="굴림" pitchFamily="50" charset="-127"/>
                </a:endParaRPr>
              </a:p>
              <a:p>
                <a:pPr eaLnBrk="1" hangingPunct="1"/>
                <a:r>
                  <a:rPr lang="en-US" altLang="ko-KR" sz="2200" dirty="0" smtClean="0">
                    <a:ea typeface="굴림" pitchFamily="50" charset="-127"/>
                  </a:rPr>
                  <a:t>The length of the confidence interval : L</a:t>
                </a: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𝐿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=2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𝑍</m:t>
                        </m:r>
                      </m:e>
                      <m:sub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fPr>
                          <m:num>
                            <m:r>
                              <a:rPr lang="ko-KR" altLang="en-US" sz="2000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2</m:t>
                            </m:r>
                          </m:den>
                        </m:f>
                      </m:sub>
                    </m:sSub>
                    <m:rad>
                      <m:radPr>
                        <m:degHide m:val="on"/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altLang="ko-KR" sz="2000" dirty="0" smtClean="0">
                    <a:ea typeface="굴림" pitchFamily="50" charset="-127"/>
                  </a:rPr>
                  <a:t>    =&gt;   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=4</m:t>
                    </m:r>
                    <m:sSubSup>
                      <m:sSub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𝑍</m:t>
                        </m:r>
                      </m:e>
                      <m:sub>
                        <m:f>
                          <m:fPr>
                            <m:type m:val="skw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fPr>
                          <m:num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2</m:t>
                            </m:r>
                          </m:den>
                        </m:f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2</m:t>
                        </m:r>
                      </m:sup>
                    </m:sSubSup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 smtClean="0">
                    <a:ea typeface="굴림" pitchFamily="50" charset="-127"/>
                  </a:rPr>
                  <a:t> </a:t>
                </a:r>
              </a:p>
              <a:p>
                <a:pPr eaLnBrk="1" hangingPunct="1"/>
                <a:r>
                  <a:rPr lang="en-US" altLang="ko-KR" sz="2200" dirty="0" smtClean="0">
                    <a:ea typeface="굴림" pitchFamily="50" charset="-127"/>
                  </a:rPr>
                  <a:t>Activity 1 (</a:t>
                </a:r>
                <a:r>
                  <a:rPr lang="ko-KR" altLang="en-US" sz="2200" dirty="0" smtClean="0">
                    <a:ea typeface="굴림" pitchFamily="50" charset="-127"/>
                  </a:rPr>
                  <a:t>예제</a:t>
                </a:r>
                <a:r>
                  <a:rPr lang="en-US" altLang="ko-KR" sz="2200" dirty="0" smtClean="0">
                    <a:ea typeface="굴림" pitchFamily="50" charset="-127"/>
                  </a:rPr>
                  <a:t>1)</a:t>
                </a:r>
              </a:p>
              <a:p>
                <a:pPr lvl="1" eaLnBrk="1" hangingPunct="1"/>
                <a:r>
                  <a:rPr lang="en-US" altLang="ko-KR" sz="2000" dirty="0" smtClean="0">
                    <a:ea typeface="굴림" pitchFamily="50" charset="-127"/>
                  </a:rPr>
                  <a:t>(Hint: </a:t>
                </a:r>
                <a:r>
                  <a:rPr lang="ko-KR" altLang="en-US" sz="2000" dirty="0" smtClean="0">
                    <a:ea typeface="굴림" pitchFamily="50" charset="-127"/>
                  </a:rPr>
                  <a:t>오차 한계 </a:t>
                </a:r>
                <a:r>
                  <a:rPr lang="en-US" altLang="ko-KR" sz="2000" dirty="0" smtClean="0">
                    <a:ea typeface="굴림" pitchFamily="50" charset="-127"/>
                  </a:rPr>
                  <a:t>= L/2)</a:t>
                </a:r>
                <a:endParaRPr lang="en-US" altLang="ko-KR" sz="2000" dirty="0">
                  <a:ea typeface="굴림" pitchFamily="50" charset="-127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4784" y="1772816"/>
                <a:ext cx="7344816" cy="3886200"/>
              </a:xfrm>
              <a:blipFill>
                <a:blip r:embed="rId2"/>
                <a:stretch>
                  <a:fillRect l="-1245" t="-12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2568137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itchFamily="50" charset="-127"/>
              </a:rPr>
              <a:t>What we have learned</a:t>
            </a:r>
            <a:endParaRPr lang="ko-KR" altLang="en-US" dirty="0" smtClean="0">
              <a:ea typeface="굴림" pitchFamily="50" charset="-127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752600"/>
            <a:ext cx="7129462" cy="419735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ea typeface="굴림" pitchFamily="50" charset="-127"/>
              </a:rPr>
              <a:t>Two techniques of statistical inference</a:t>
            </a:r>
          </a:p>
          <a:p>
            <a:pPr lvl="1" eaLnBrk="1" hangingPunct="1"/>
            <a:r>
              <a:rPr lang="en-US" altLang="ko-KR" dirty="0" smtClean="0">
                <a:ea typeface="굴림" pitchFamily="50" charset="-127"/>
              </a:rPr>
              <a:t>Point estimates</a:t>
            </a:r>
          </a:p>
          <a:p>
            <a:pPr lvl="1" eaLnBrk="1" hangingPunct="1"/>
            <a:r>
              <a:rPr lang="en-US" altLang="ko-KR" dirty="0" smtClean="0">
                <a:ea typeface="굴림" pitchFamily="50" charset="-127"/>
              </a:rPr>
              <a:t>Interval estimates</a:t>
            </a:r>
          </a:p>
          <a:p>
            <a:pPr lvl="1" eaLnBrk="1" hangingPunct="1"/>
            <a:endParaRPr lang="en-US" altLang="ko-KR" dirty="0">
              <a:ea typeface="굴림" pitchFamily="50" charset="-127"/>
            </a:endParaRPr>
          </a:p>
          <a:p>
            <a:pPr eaLnBrk="1" hangingPunct="1"/>
            <a:r>
              <a:rPr lang="en-US" altLang="ko-KR" smtClean="0">
                <a:ea typeface="굴림" pitchFamily="50" charset="-127"/>
              </a:rPr>
              <a:t>The appropriateness </a:t>
            </a:r>
            <a:r>
              <a:rPr lang="en-US" altLang="ko-KR" dirty="0" smtClean="0">
                <a:ea typeface="굴림" pitchFamily="50" charset="-127"/>
              </a:rPr>
              <a:t>of sample sizes</a:t>
            </a:r>
          </a:p>
        </p:txBody>
      </p:sp>
      <p:sp>
        <p:nvSpPr>
          <p:cNvPr id="4100" name="Text Box 352"/>
          <p:cNvSpPr txBox="1">
            <a:spLocks noChangeArrowheads="1"/>
          </p:cNvSpPr>
          <p:nvPr/>
        </p:nvSpPr>
        <p:spPr bwMode="auto">
          <a:xfrm>
            <a:off x="4333875" y="5581650"/>
            <a:ext cx="187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3600" tIns="46800" rIns="93600" bIns="46800">
            <a:spAutoFit/>
          </a:bodyPr>
          <a:lstStyle>
            <a:lvl1pPr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0" lang="ko-KR" altLang="en-US" sz="200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631822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itchFamily="50" charset="-127"/>
              </a:rPr>
              <a:t>This Lecture</a:t>
            </a:r>
            <a:endParaRPr lang="ko-KR" altLang="en-US" dirty="0" smtClean="0">
              <a:ea typeface="굴림" pitchFamily="50" charset="-127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752600"/>
            <a:ext cx="7848872" cy="419735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dirty="0" smtClean="0"/>
              <a:t>Inferential Statistics(</a:t>
            </a:r>
            <a:r>
              <a:rPr lang="ko-KR" altLang="en-US" dirty="0" err="1" smtClean="0"/>
              <a:t>추측통계학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200000"/>
              </a:lnSpc>
            </a:pPr>
            <a:r>
              <a:rPr lang="en-US" altLang="ko-KR" dirty="0" smtClean="0"/>
              <a:t>Point Estimates (</a:t>
            </a:r>
            <a:r>
              <a:rPr lang="ko-KR" altLang="en-US" dirty="0" err="1" smtClean="0"/>
              <a:t>점추정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200000"/>
              </a:lnSpc>
            </a:pPr>
            <a:r>
              <a:rPr lang="en-US" altLang="ko-KR" dirty="0" smtClean="0"/>
              <a:t>Interval Estimates (</a:t>
            </a:r>
            <a:r>
              <a:rPr lang="ko-KR" altLang="en-US" dirty="0" err="1" smtClean="0"/>
              <a:t>구간추정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200000"/>
              </a:lnSpc>
            </a:pPr>
            <a:r>
              <a:rPr lang="en-US" altLang="ko-KR" dirty="0" smtClean="0"/>
              <a:t>Sample Size (</a:t>
            </a:r>
            <a:r>
              <a:rPr lang="ko-KR" altLang="en-US" dirty="0" smtClean="0"/>
              <a:t>샘플의 크기</a:t>
            </a:r>
            <a:r>
              <a:rPr lang="en-US" altLang="ko-KR" dirty="0" smtClean="0"/>
              <a:t>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796715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6767264" cy="533400"/>
          </a:xfrm>
        </p:spPr>
        <p:txBody>
          <a:bodyPr/>
          <a:lstStyle/>
          <a:p>
            <a:r>
              <a:rPr lang="en-US" altLang="ko-KR" dirty="0">
                <a:ea typeface="굴림" pitchFamily="50" charset="-127"/>
              </a:rPr>
              <a:t>8</a:t>
            </a:r>
            <a:r>
              <a:rPr lang="en-US" altLang="ko-KR" dirty="0" smtClean="0">
                <a:ea typeface="굴림" pitchFamily="50" charset="-127"/>
              </a:rPr>
              <a:t>.1 Point Estimates and Interval Estimates (</a:t>
            </a:r>
            <a:r>
              <a:rPr lang="ko-KR" altLang="en-US" dirty="0" err="1" smtClean="0">
                <a:ea typeface="굴림" pitchFamily="50" charset="-127"/>
              </a:rPr>
              <a:t>점추정과</a:t>
            </a:r>
            <a:r>
              <a:rPr lang="ko-KR" altLang="en-US" dirty="0" smtClean="0">
                <a:ea typeface="굴림" pitchFamily="50" charset="-127"/>
              </a:rPr>
              <a:t> </a:t>
            </a:r>
            <a:r>
              <a:rPr lang="ko-KR" altLang="en-US" dirty="0" err="1" smtClean="0">
                <a:ea typeface="굴림" pitchFamily="50" charset="-127"/>
              </a:rPr>
              <a:t>구간추정</a:t>
            </a:r>
            <a:r>
              <a:rPr lang="en-US" altLang="ko-KR" dirty="0" smtClean="0">
                <a:ea typeface="굴림" pitchFamily="50" charset="-127"/>
              </a:rPr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043608" y="1752600"/>
                <a:ext cx="7488832" cy="3886200"/>
              </a:xfrm>
            </p:spPr>
            <p:txBody>
              <a:bodyPr/>
              <a:lstStyle/>
              <a:p>
                <a:pPr eaLnBrk="1" hangingPunct="1"/>
                <a:r>
                  <a:rPr lang="en-US" altLang="ko-KR" dirty="0" smtClean="0">
                    <a:ea typeface="굴림" pitchFamily="50" charset="-127"/>
                  </a:rPr>
                  <a:t>A point estimate(</a:t>
                </a:r>
                <a:r>
                  <a:rPr lang="ko-KR" altLang="en-US" dirty="0" err="1" smtClean="0">
                    <a:ea typeface="굴림" pitchFamily="50" charset="-127"/>
                  </a:rPr>
                  <a:t>점추정</a:t>
                </a:r>
                <a:r>
                  <a:rPr lang="en-US" altLang="ko-KR" dirty="0" smtClean="0">
                    <a:ea typeface="굴림" pitchFamily="50" charset="-127"/>
                  </a:rPr>
                  <a:t>) of an unknown parameter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𝜃</m:t>
                    </m:r>
                  </m:oMath>
                </a14:m>
                <a:r>
                  <a:rPr lang="en-US" altLang="ko-KR" dirty="0" smtClean="0">
                    <a:ea typeface="굴림" pitchFamily="50" charset="-127"/>
                  </a:rPr>
                  <a:t> is a statistic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acc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altLang="ko-KR" dirty="0" smtClean="0">
                    <a:ea typeface="굴림" pitchFamily="50" charset="-127"/>
                  </a:rPr>
                  <a:t> that represents a best guess at the value of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ea typeface="굴림" pitchFamily="50" charset="-127"/>
                      </a:rPr>
                      <m:t>𝜃</m:t>
                    </m:r>
                  </m:oMath>
                </a14:m>
                <a:r>
                  <a:rPr lang="en-US" altLang="ko-KR" dirty="0" smtClean="0">
                    <a:ea typeface="굴림" pitchFamily="50" charset="-127"/>
                  </a:rPr>
                  <a:t>.</a:t>
                </a:r>
              </a:p>
              <a:p>
                <a:pPr lvl="1" eaLnBrk="1" hangingPunct="1"/>
                <a:endParaRPr lang="en-US" altLang="ko-KR" dirty="0">
                  <a:ea typeface="굴림" pitchFamily="50" charset="-127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608" y="1752600"/>
                <a:ext cx="7488832" cy="3886200"/>
              </a:xfrm>
              <a:blipFill>
                <a:blip r:embed="rId2"/>
                <a:stretch>
                  <a:fillRect l="-1221" t="-17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3</a:t>
            </a:fld>
            <a:endParaRPr lang="en-US" altLang="ko-KR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0727391"/>
                  </p:ext>
                </p:extLst>
              </p:nvPr>
            </p:nvGraphicFramePr>
            <p:xfrm>
              <a:off x="3347864" y="3284984"/>
              <a:ext cx="2160240" cy="213645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31776">
                      <a:extLst>
                        <a:ext uri="{9D8B030D-6E8A-4147-A177-3AD203B41FA5}">
                          <a16:colId xmlns:a16="http://schemas.microsoft.com/office/drawing/2014/main" val="1693341551"/>
                        </a:ext>
                      </a:extLst>
                    </a:gridCol>
                    <a:gridCol w="1128464">
                      <a:extLst>
                        <a:ext uri="{9D8B030D-6E8A-4147-A177-3AD203B41FA5}">
                          <a16:colId xmlns:a16="http://schemas.microsoft.com/office/drawing/2014/main" val="30784908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굴림" pitchFamily="50" charset="-127"/>
                                    <a:cs typeface="+mn-cs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ko-KR" altLang="en-US" sz="1800" dirty="0">
                            <a:ln>
                              <a:solidFill>
                                <a:schemeClr val="bg1"/>
                              </a:solidFill>
                            </a:ln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kumimoji="0" lang="en-US" altLang="ko-KR" sz="1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굴림" pitchFamily="50" charset="-127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ko-KR" altLang="en-US" sz="1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굴림" pitchFamily="50" charset="-127"/>
                                        <a:cs typeface="+mn-cs"/>
                                      </a:rPr>
                                      <m:t>𝜃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sz="1800" dirty="0">
                            <a:ln>
                              <a:solidFill>
                                <a:schemeClr val="bg1"/>
                              </a:solidFill>
                            </a:ln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42282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굴림" pitchFamily="50" charset="-127"/>
                                    <a:cs typeface="+mn-cs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ko-KR" altLang="en-US" sz="1800" dirty="0">
                            <a:ln>
                              <a:solidFill>
                                <a:schemeClr val="bg1"/>
                              </a:solidFill>
                            </a:ln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altLang="ko-KR" sz="1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굴림" pitchFamily="50" charset="-127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altLang="ko-KR" sz="1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굴림" pitchFamily="50" charset="-127"/>
                                        <a:cs typeface="+mn-cs"/>
                                      </a:rPr>
                                      <m:t>𝑋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sz="1800" dirty="0">
                            <a:ln>
                              <a:solidFill>
                                <a:schemeClr val="bg1"/>
                              </a:solidFill>
                            </a:ln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85312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0" lang="en-US" altLang="ko-KR" sz="1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굴림" pitchFamily="50" charset="-127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ko-KR" altLang="en-US" sz="1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굴림" pitchFamily="50" charset="-127"/>
                                        <a:cs typeface="+mn-cs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kumimoji="0" lang="en-US" altLang="ko-KR" sz="1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굴림" pitchFamily="50" charset="-127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800" dirty="0">
                            <a:ln>
                              <a:solidFill>
                                <a:schemeClr val="bg1"/>
                              </a:solidFill>
                            </a:ln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0" lang="en-US" altLang="ko-KR" sz="1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굴림" pitchFamily="50" charset="-127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altLang="ko-KR" sz="1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굴림" pitchFamily="50" charset="-127"/>
                                        <a:cs typeface="+mn-cs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kumimoji="0" lang="en-US" altLang="ko-KR" sz="1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굴림" pitchFamily="50" charset="-127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800" dirty="0">
                            <a:ln>
                              <a:solidFill>
                                <a:schemeClr val="bg1"/>
                              </a:solidFill>
                            </a:ln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48253341"/>
                      </a:ext>
                    </a:extLst>
                  </a:tr>
                  <a:tr h="325819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altLang="ko-KR" sz="1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굴림" pitchFamily="50" charset="-127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0" lang="en-US" altLang="ko-KR" sz="1800" b="0" i="1" u="none" strike="noStrike" kern="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굴림" pitchFamily="50" charset="-127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sz="1800" b="0" i="1" u="none" strike="noStrike" kern="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굴림" pitchFamily="50" charset="-127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altLang="ko-KR" sz="1800" b="0" i="1" u="none" strike="noStrike" kern="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굴림" pitchFamily="50" charset="-127"/>
                                            <a:cs typeface="+mn-cs"/>
                                          </a:rPr>
                                          <m:t>𝑃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kumimoji="0" lang="en-US" altLang="ko-KR" sz="1800" b="0" i="1" u="none" strike="noStrike" kern="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굴림" pitchFamily="50" charset="-127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sz="1800" b="0" i="1" u="none" strike="noStrike" kern="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굴림" pitchFamily="50" charset="-127"/>
                                            <a:cs typeface="+mn-cs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kumimoji="0" lang="en-US" altLang="ko-KR" sz="1800" b="0" i="1" u="none" strike="noStrike" kern="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굴림" pitchFamily="50" charset="-127"/>
                                            <a:cs typeface="+mn-cs"/>
                                          </a:rPr>
                                          <m:t>𝑃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ko-KR" altLang="en-US" sz="1800" dirty="0">
                            <a:ln>
                              <a:solidFill>
                                <a:schemeClr val="bg1"/>
                              </a:solidFill>
                            </a:ln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altLang="ko-KR" sz="1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굴림" pitchFamily="50" charset="-127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0" lang="en-US" altLang="ko-KR" sz="1800" b="0" i="1" u="none" strike="noStrike" kern="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굴림" pitchFamily="50" charset="-127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sz="1800" b="0" i="1" u="none" strike="noStrike" kern="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굴림" pitchFamily="50" charset="-127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altLang="ko-KR" sz="1800" b="0" i="1" u="none" strike="noStrike" kern="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굴림" pitchFamily="50" charset="-127"/>
                                            <a:cs typeface="+mn-cs"/>
                                          </a:rPr>
                                          <m:t>𝑆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kumimoji="0" lang="en-US" altLang="ko-KR" sz="1800" b="0" i="1" u="none" strike="noStrike" kern="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굴림" pitchFamily="50" charset="-127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sz="1800" b="0" i="1" u="none" strike="noStrike" kern="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굴림" pitchFamily="50" charset="-127"/>
                                            <a:cs typeface="+mn-cs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kumimoji="0" lang="en-US" altLang="ko-KR" sz="1800" b="0" i="1" u="none" strike="noStrike" kern="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굴림" pitchFamily="50" charset="-127"/>
                                            <a:cs typeface="+mn-cs"/>
                                          </a:rPr>
                                          <m:t>𝑆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ko-KR" altLang="en-US" sz="1800" dirty="0">
                            <a:ln>
                              <a:solidFill>
                                <a:schemeClr val="bg1"/>
                              </a:solidFill>
                            </a:ln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08221242"/>
                      </a:ext>
                    </a:extLst>
                  </a:tr>
                  <a:tr h="32581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>
                              <a:ln>
                                <a:solidFill>
                                  <a:schemeClr val="bg1"/>
                                </a:solidFill>
                              </a:ln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…</a:t>
                          </a:r>
                          <a:endParaRPr lang="ko-KR" altLang="en-US" sz="1800" dirty="0">
                            <a:ln>
                              <a:solidFill>
                                <a:schemeClr val="bg1"/>
                              </a:solidFill>
                            </a:ln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>
                              <a:ln>
                                <a:solidFill>
                                  <a:schemeClr val="bg1"/>
                                </a:solidFill>
                              </a:ln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…</a:t>
                          </a:r>
                          <a:endParaRPr lang="ko-KR" altLang="en-US" sz="1800" dirty="0">
                            <a:ln>
                              <a:solidFill>
                                <a:schemeClr val="bg1"/>
                              </a:solidFill>
                            </a:ln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906489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0727391"/>
                  </p:ext>
                </p:extLst>
              </p:nvPr>
            </p:nvGraphicFramePr>
            <p:xfrm>
              <a:off x="3347864" y="3284984"/>
              <a:ext cx="2160240" cy="213645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31776">
                      <a:extLst>
                        <a:ext uri="{9D8B030D-6E8A-4147-A177-3AD203B41FA5}">
                          <a16:colId xmlns:a16="http://schemas.microsoft.com/office/drawing/2014/main" val="1693341551"/>
                        </a:ext>
                      </a:extLst>
                    </a:gridCol>
                    <a:gridCol w="1128464">
                      <a:extLst>
                        <a:ext uri="{9D8B030D-6E8A-4147-A177-3AD203B41FA5}">
                          <a16:colId xmlns:a16="http://schemas.microsoft.com/office/drawing/2014/main" val="307849087"/>
                        </a:ext>
                      </a:extLst>
                    </a:gridCol>
                  </a:tblGrid>
                  <a:tr h="37738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88" t="-4839" r="-110000" b="-47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2432" t="-4839" r="-1081" b="-47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42282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88" t="-106557" r="-110000" b="-3786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2432" t="-106557" r="-1081" b="-3786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5312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88" t="-206557" r="-110000" b="-2786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2432" t="-206557" r="-1081" b="-2786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8253341"/>
                      </a:ext>
                    </a:extLst>
                  </a:tr>
                  <a:tr h="65163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88" t="-173148" r="-110000" b="-5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2432" t="-173148" r="-1081" b="-574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822124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>
                              <a:ln>
                                <a:solidFill>
                                  <a:schemeClr val="bg1"/>
                                </a:solidFill>
                              </a:ln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…</a:t>
                          </a:r>
                          <a:endParaRPr lang="ko-KR" altLang="en-US" sz="1800" dirty="0">
                            <a:ln>
                              <a:solidFill>
                                <a:schemeClr val="bg1"/>
                              </a:solidFill>
                            </a:ln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>
                              <a:ln>
                                <a:solidFill>
                                  <a:schemeClr val="bg1"/>
                                </a:solidFill>
                              </a:ln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…</a:t>
                          </a:r>
                          <a:endParaRPr lang="ko-KR" altLang="en-US" sz="1800" dirty="0">
                            <a:ln>
                              <a:solidFill>
                                <a:schemeClr val="bg1"/>
                              </a:solidFill>
                            </a:ln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9064899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6175482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6767264" cy="533400"/>
          </a:xfrm>
        </p:spPr>
        <p:txBody>
          <a:bodyPr/>
          <a:lstStyle/>
          <a:p>
            <a:r>
              <a:rPr lang="en-US" altLang="ko-KR" dirty="0">
                <a:ea typeface="굴림" pitchFamily="50" charset="-127"/>
              </a:rPr>
              <a:t>8</a:t>
            </a:r>
            <a:r>
              <a:rPr lang="en-US" altLang="ko-KR" dirty="0" smtClean="0">
                <a:ea typeface="굴림" pitchFamily="50" charset="-127"/>
              </a:rPr>
              <a:t>.1 - Properties of Point Estimates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043608" y="1752600"/>
                <a:ext cx="7488832" cy="3886200"/>
              </a:xfrm>
            </p:spPr>
            <p:txBody>
              <a:bodyPr/>
              <a:lstStyle/>
              <a:p>
                <a:pPr eaLnBrk="1" hangingPunct="1"/>
                <a:r>
                  <a:rPr lang="en-US" altLang="ko-KR" dirty="0" smtClean="0">
                    <a:ea typeface="굴림" pitchFamily="50" charset="-127"/>
                  </a:rPr>
                  <a:t>Various Estimates of the mean </a:t>
                </a:r>
                <a:r>
                  <a:rPr lang="el-GR" altLang="ko-KR" dirty="0" smtClean="0">
                    <a:ea typeface="굴림" pitchFamily="50" charset="-127"/>
                  </a:rPr>
                  <a:t>μ</a:t>
                </a:r>
                <a:endParaRPr lang="en-US" altLang="ko-KR" dirty="0" smtClean="0">
                  <a:ea typeface="굴림" pitchFamily="50" charset="-127"/>
                </a:endParaRPr>
              </a:p>
              <a:p>
                <a:pPr lvl="1" latinLnBrk="1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ko-KR" dirty="0"/>
              </a:p>
              <a:p>
                <a:pPr lvl="1" latinLnBrk="1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ko-KR" dirty="0"/>
              </a:p>
              <a:p>
                <a:pPr lvl="1" latinLnBrk="1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>
                  <a:ea typeface="굴림" pitchFamily="50" charset="-127"/>
                </a:endParaRPr>
              </a:p>
              <a:p>
                <a:pPr eaLnBrk="1" hangingPunct="1"/>
                <a:r>
                  <a:rPr lang="en-US" altLang="ko-KR" dirty="0" smtClean="0">
                    <a:ea typeface="굴림" pitchFamily="50" charset="-127"/>
                  </a:rPr>
                  <a:t>Unbiased Estimates (</a:t>
                </a:r>
                <a:r>
                  <a:rPr lang="ko-KR" altLang="en-US" dirty="0" err="1" smtClean="0">
                    <a:ea typeface="굴림" pitchFamily="50" charset="-127"/>
                  </a:rPr>
                  <a:t>불편추정</a:t>
                </a:r>
                <a:r>
                  <a:rPr lang="en-US" altLang="ko-KR" dirty="0" smtClean="0">
                    <a:ea typeface="굴림" pitchFamily="50" charset="-127"/>
                  </a:rPr>
                  <a:t>)</a:t>
                </a: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𝐸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acc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𝜃</m:t>
                            </m:r>
                          </m:e>
                        </m:acc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=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𝜃</m:t>
                    </m:r>
                  </m:oMath>
                </a14:m>
                <a:endParaRPr lang="en-US" altLang="ko-KR" dirty="0" smtClean="0">
                  <a:ea typeface="굴림" pitchFamily="50" charset="-127"/>
                </a:endParaRPr>
              </a:p>
              <a:p>
                <a:pPr eaLnBrk="1" hangingPunct="1"/>
                <a:r>
                  <a:rPr lang="en-US" altLang="ko-KR" dirty="0" smtClean="0">
                    <a:ea typeface="굴림" pitchFamily="50" charset="-127"/>
                  </a:rPr>
                  <a:t>Activity1 (</a:t>
                </a:r>
                <a:r>
                  <a:rPr lang="ko-KR" altLang="en-US" dirty="0" smtClean="0">
                    <a:ea typeface="굴림" pitchFamily="50" charset="-127"/>
                  </a:rPr>
                  <a:t>예제</a:t>
                </a:r>
                <a:r>
                  <a:rPr lang="en-US" altLang="ko-KR" dirty="0" smtClean="0">
                    <a:ea typeface="굴림" pitchFamily="50" charset="-127"/>
                  </a:rPr>
                  <a:t>1)</a:t>
                </a:r>
              </a:p>
              <a:p>
                <a:pPr lvl="1" eaLnBrk="1" hangingPunct="1"/>
                <a:endParaRPr lang="en-US" altLang="ko-KR" dirty="0">
                  <a:ea typeface="굴림" pitchFamily="50" charset="-127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608" y="1752600"/>
                <a:ext cx="7488832" cy="3886200"/>
              </a:xfrm>
              <a:blipFill>
                <a:blip r:embed="rId2"/>
                <a:stretch>
                  <a:fillRect l="-1221" t="-1256" b="-3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869774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6767264" cy="533400"/>
          </a:xfrm>
        </p:spPr>
        <p:txBody>
          <a:bodyPr/>
          <a:lstStyle/>
          <a:p>
            <a:r>
              <a:rPr lang="en-US" altLang="ko-KR" dirty="0">
                <a:ea typeface="굴림" pitchFamily="50" charset="-127"/>
              </a:rPr>
              <a:t>8</a:t>
            </a:r>
            <a:r>
              <a:rPr lang="en-US" altLang="ko-KR" dirty="0" smtClean="0">
                <a:ea typeface="굴림" pitchFamily="50" charset="-127"/>
              </a:rPr>
              <a:t>.1 - Properties of Point Estimates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043608" y="1752600"/>
                <a:ext cx="7488832" cy="3886200"/>
              </a:xfrm>
            </p:spPr>
            <p:txBody>
              <a:bodyPr/>
              <a:lstStyle/>
              <a:p>
                <a:pPr eaLnBrk="1" hangingPunct="1"/>
                <a:r>
                  <a:rPr lang="en-US" altLang="ko-KR" dirty="0" smtClean="0">
                    <a:ea typeface="굴림" pitchFamily="50" charset="-127"/>
                  </a:rPr>
                  <a:t>Minimum Variance Estimate (</a:t>
                </a:r>
                <a:r>
                  <a:rPr lang="ko-KR" altLang="en-US" dirty="0" smtClean="0">
                    <a:ea typeface="굴림" pitchFamily="50" charset="-127"/>
                  </a:rPr>
                  <a:t>최소분산추정</a:t>
                </a:r>
                <a:r>
                  <a:rPr lang="en-US" altLang="ko-KR" dirty="0" smtClean="0">
                    <a:ea typeface="굴림" pitchFamily="50" charset="-127"/>
                  </a:rPr>
                  <a:t>)</a:t>
                </a: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𝑉𝑎𝑟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acc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𝜃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)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𝑉𝑎𝑟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altLang="ko-KR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>
                    <a:ea typeface="굴림" pitchFamily="50" charset="-127"/>
                  </a:rPr>
                  <a:t> for all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ko-KR" dirty="0" smtClean="0">
                    <a:ea typeface="굴림" pitchFamily="50" charset="-127"/>
                  </a:rPr>
                  <a:t>s </a:t>
                </a:r>
              </a:p>
              <a:p>
                <a:pPr lvl="1" eaLnBrk="1" hangingPunct="1"/>
                <a:endParaRPr lang="en-US" altLang="ko-KR" dirty="0" smtClean="0">
                  <a:ea typeface="굴림" pitchFamily="50" charset="-127"/>
                </a:endParaRPr>
              </a:p>
              <a:p>
                <a:pPr eaLnBrk="1" hangingPunct="1"/>
                <a:r>
                  <a:rPr lang="en-US" altLang="ko-KR" dirty="0" smtClean="0">
                    <a:ea typeface="굴림" pitchFamily="50" charset="-127"/>
                  </a:rPr>
                  <a:t>Activity2 (</a:t>
                </a:r>
                <a:r>
                  <a:rPr lang="ko-KR" altLang="en-US" dirty="0" smtClean="0">
                    <a:ea typeface="굴림" pitchFamily="50" charset="-127"/>
                  </a:rPr>
                  <a:t>예제</a:t>
                </a:r>
                <a:r>
                  <a:rPr lang="en-US" altLang="ko-KR" dirty="0" smtClean="0">
                    <a:ea typeface="굴림" pitchFamily="50" charset="-127"/>
                  </a:rPr>
                  <a:t>2)</a:t>
                </a:r>
              </a:p>
              <a:p>
                <a:pPr eaLnBrk="1" hangingPunct="1"/>
                <a:r>
                  <a:rPr lang="en-US" altLang="ko-KR" dirty="0" smtClean="0">
                    <a:ea typeface="굴림" pitchFamily="50" charset="-127"/>
                  </a:rPr>
                  <a:t>Activity3 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 smtClean="0">
                    <a:ea typeface="굴림" pitchFamily="50" charset="-127"/>
                  </a:rPr>
                  <a:t> vs.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2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𝑛</m:t>
                        </m:r>
                      </m:sub>
                    </m:sSub>
                  </m:oMath>
                </a14:m>
                <a:endParaRPr lang="en-US" altLang="ko-KR" dirty="0">
                  <a:ea typeface="굴림" pitchFamily="50" charset="-127"/>
                </a:endParaRPr>
              </a:p>
              <a:p>
                <a:pPr eaLnBrk="1" hangingPunct="1"/>
                <a:r>
                  <a:rPr lang="en-US" altLang="ko-KR" dirty="0" smtClean="0">
                    <a:ea typeface="굴림" pitchFamily="50" charset="-127"/>
                  </a:rPr>
                  <a:t>Standard Error 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.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.(</m:t>
                    </m:r>
                    <m:acc>
                      <m:accPr>
                        <m:chr m:val="̂"/>
                        <m:ctrlPr>
                          <a:rPr lang="en-US" altLang="ko-KR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acc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𝜃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)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  <m:rad>
                      <m:radPr>
                        <m:deg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𝑉𝑎𝑟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acc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𝜃</m:t>
                            </m:r>
                          </m:e>
                        </m:acc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endParaRPr lang="en-US" altLang="ko-KR" dirty="0">
                  <a:ea typeface="굴림" pitchFamily="50" charset="-127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608" y="1752600"/>
                <a:ext cx="7488832" cy="3886200"/>
              </a:xfrm>
              <a:blipFill>
                <a:blip r:embed="rId2"/>
                <a:stretch>
                  <a:fillRect l="-1221" t="-17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079644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6767264" cy="533400"/>
          </a:xfrm>
        </p:spPr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8.1 – Interval Estimates(</a:t>
            </a:r>
            <a:r>
              <a:rPr lang="ko-KR" altLang="en-US" dirty="0" smtClean="0">
                <a:ea typeface="굴림" pitchFamily="50" charset="-127"/>
              </a:rPr>
              <a:t>구간 추정</a:t>
            </a:r>
            <a:r>
              <a:rPr lang="en-US" altLang="ko-KR" dirty="0" smtClean="0">
                <a:ea typeface="굴림" pitchFamily="50" charset="-127"/>
              </a:rPr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043608" y="1752600"/>
                <a:ext cx="7488832" cy="3886200"/>
              </a:xfrm>
            </p:spPr>
            <p:txBody>
              <a:bodyPr/>
              <a:lstStyle/>
              <a:p>
                <a:pPr eaLnBrk="1" hangingPunct="1"/>
                <a:r>
                  <a:rPr lang="en-US" altLang="ko-KR" dirty="0" smtClean="0">
                    <a:ea typeface="굴림" pitchFamily="50" charset="-127"/>
                  </a:rPr>
                  <a:t>An interval that contains values believed to be the parameter</a:t>
                </a:r>
              </a:p>
              <a:p>
                <a:pPr eaLnBrk="1" hangingPunct="1"/>
                <a:r>
                  <a:rPr lang="en-US" altLang="ko-KR" dirty="0" smtClean="0">
                    <a:ea typeface="굴림" pitchFamily="50" charset="-127"/>
                  </a:rPr>
                  <a:t>A combination of the point estimate with its estimated standard error under some confidence level (</a:t>
                </a:r>
                <a:r>
                  <a:rPr lang="ko-KR" altLang="en-US" dirty="0" smtClean="0">
                    <a:ea typeface="굴림" pitchFamily="50" charset="-127"/>
                  </a:rPr>
                  <a:t>신뢰도</a:t>
                </a:r>
                <a:r>
                  <a:rPr lang="en-US" altLang="ko-KR" dirty="0" smtClean="0">
                    <a:ea typeface="굴림" pitchFamily="50" charset="-127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ea typeface="굴림" pitchFamily="50" charset="-127"/>
                      </a:rPr>
                      <m:t>100</m:t>
                    </m:r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d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1−</m:t>
                        </m:r>
                        <m:r>
                          <a:rPr lang="ko-KR" altLang="en-US" i="1" dirty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altLang="ko-KR" dirty="0" smtClean="0">
                    <a:ea typeface="굴림" pitchFamily="50" charset="-127"/>
                  </a:rPr>
                  <a:t>%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608" y="1752600"/>
                <a:ext cx="7488832" cy="3886200"/>
              </a:xfrm>
              <a:blipFill>
                <a:blip r:embed="rId2"/>
                <a:stretch>
                  <a:fillRect l="-1221" t="-1256" r="-13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0117171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6119192" cy="533400"/>
          </a:xfrm>
        </p:spPr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8.2 Interval Estimates of Population Mean (</a:t>
            </a:r>
            <a:r>
              <a:rPr lang="ko-KR" altLang="en-US" dirty="0" smtClean="0">
                <a:ea typeface="굴림" pitchFamily="50" charset="-127"/>
              </a:rPr>
              <a:t>모평균의 </a:t>
            </a:r>
            <a:r>
              <a:rPr lang="ko-KR" altLang="en-US" dirty="0" err="1" smtClean="0">
                <a:ea typeface="굴림" pitchFamily="50" charset="-127"/>
              </a:rPr>
              <a:t>구간추정</a:t>
            </a:r>
            <a:r>
              <a:rPr lang="en-US" altLang="ko-KR" dirty="0" smtClean="0">
                <a:ea typeface="굴림" pitchFamily="50" charset="-127"/>
              </a:rPr>
              <a:t>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043608" y="1752600"/>
                <a:ext cx="7488832" cy="3886200"/>
              </a:xfrm>
            </p:spPr>
            <p:txBody>
              <a:bodyPr/>
              <a:lstStyle/>
              <a:p>
                <a:pPr eaLnBrk="1" hangingPunct="1"/>
                <a:r>
                  <a:rPr lang="en-US" altLang="ko-KR" dirty="0" smtClean="0">
                    <a:ea typeface="굴림" pitchFamily="50" charset="-127"/>
                  </a:rPr>
                  <a:t>An interval estimate derived from the normal distribution of sample mean.</a:t>
                </a:r>
              </a:p>
              <a:p>
                <a:pPr lvl="1" eaLnBrk="1" hangingPunct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𝑋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>
                  <a:ea typeface="굴림" pitchFamily="50" charset="-127"/>
                </a:endParaRPr>
              </a:p>
              <a:p>
                <a:pPr marL="457200" lvl="1" indent="0" eaLnBrk="1" hangingPunct="1">
                  <a:buNone/>
                </a:pPr>
                <a:r>
                  <a:rPr lang="en-US" altLang="ko-KR" dirty="0" smtClean="0">
                    <a:ea typeface="굴림" pitchFamily="50" charset="-127"/>
                  </a:rPr>
                  <a:t>=&gt;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𝑍</m:t>
                        </m:r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  <a:ea typeface="굴림" pitchFamily="50" charset="-127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𝑋</m:t>
                            </m:r>
                          </m:e>
                        </m:acc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−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𝜇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den>
                    </m:f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ko-KR" dirty="0" smtClean="0">
                  <a:ea typeface="Cambria Math" panose="02040503050406030204" pitchFamily="18" charset="0"/>
                </a:endParaRPr>
              </a:p>
              <a:p>
                <a:pPr lvl="1" eaLnBrk="1" hangingPunct="1"/>
                <a:r>
                  <a:rPr lang="en-US" altLang="ko-KR" b="0" dirty="0" smtClean="0">
                    <a:ea typeface="굴림" pitchFamily="50" charset="-127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(−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𝑍</m:t>
                        </m:r>
                      </m:e>
                      <m:sub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fPr>
                          <m:num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𝑋</m:t>
                            </m:r>
                          </m:e>
                        </m:acc>
                        <m:r>
                          <a:rPr lang="en-US" altLang="ko-KR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−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𝜇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den>
                    </m:f>
                  </m:oMath>
                </a14:m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𝑍</m:t>
                        </m:r>
                      </m:e>
                      <m:sub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fPr>
                          <m:num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  <a:ea typeface="굴림" pitchFamily="50" charset="-127"/>
                      </a:rPr>
                      <m:t>)=1−</m:t>
                    </m:r>
                    <m:r>
                      <m:rPr>
                        <m:sty m:val="p"/>
                      </m:rPr>
                      <a:rPr lang="el-GR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</m:oMath>
                </a14:m>
                <a:endParaRPr lang="en-US" altLang="ko-KR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 eaLnBrk="1" hangingPunct="1">
                  <a:buNone/>
                </a:pPr>
                <a:r>
                  <a:rPr lang="en-US" altLang="ko-KR" dirty="0" smtClean="0">
                    <a:ea typeface="Cambria Math" panose="02040503050406030204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굴림" pitchFamily="50" charset="-127"/>
                      </a:rPr>
                      <m:t>𝑃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굴림" pitchFamily="50" charset="-127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altLang="ko-KR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𝑋</m:t>
                        </m:r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  <a:ea typeface="굴림" pitchFamily="50" charset="-127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𝑍</m:t>
                        </m:r>
                      </m:e>
                      <m:sub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fPr>
                          <m:num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2</m:t>
                            </m:r>
                          </m:den>
                        </m:f>
                      </m:sub>
                    </m:sSub>
                    <m:rad>
                      <m:radPr>
                        <m:degHide m:val="on"/>
                        <m:ctrlPr>
                          <a:rPr lang="en-US" altLang="ko-KR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굴림" pitchFamily="50" charset="-127"/>
                      </a:rPr>
                      <m:t>𝜇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acc>
                      <m:accPr>
                        <m:chr m:val="̅"/>
                        <m:ctrlPr>
                          <a:rPr lang="en-US" altLang="ko-KR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𝑋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𝑍</m:t>
                        </m:r>
                      </m:e>
                      <m:sub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fPr>
                          <m:num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2</m:t>
                            </m:r>
                          </m:den>
                        </m:f>
                      </m:sub>
                    </m:sSub>
                    <m:rad>
                      <m:radPr>
                        <m:degHide m:val="on"/>
                        <m:ctrlPr>
                          <a:rPr lang="en-US" altLang="ko-KR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  <m:r>
                      <a:rPr lang="en-US" altLang="ko-KR">
                        <a:latin typeface="Cambria Math" panose="02040503050406030204" pitchFamily="18" charset="0"/>
                        <a:ea typeface="굴림" pitchFamily="50" charset="-127"/>
                      </a:rPr>
                      <m:t>)</m:t>
                    </m:r>
                  </m:oMath>
                </a14:m>
                <a:endParaRPr lang="en-US" altLang="ko-KR" dirty="0" smtClean="0">
                  <a:ea typeface="굴림" pitchFamily="50" charset="-127"/>
                </a:endParaRPr>
              </a:p>
              <a:p>
                <a:pPr lvl="1" eaLnBrk="1" hangingPunct="1"/>
                <a:endParaRPr lang="en-US" altLang="ko-KR" dirty="0">
                  <a:ea typeface="굴림" pitchFamily="50" charset="-127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608" y="1752600"/>
                <a:ext cx="7488832" cy="3886200"/>
              </a:xfrm>
              <a:blipFill>
                <a:blip r:embed="rId2"/>
                <a:stretch>
                  <a:fillRect l="-1221" t="-1256" b="-58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1883431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6119192" cy="533400"/>
          </a:xfrm>
        </p:spPr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8.2 Interval Estimates of Population Mean (</a:t>
            </a:r>
            <a:r>
              <a:rPr lang="ko-KR" altLang="en-US" dirty="0" smtClean="0">
                <a:ea typeface="굴림" pitchFamily="50" charset="-127"/>
              </a:rPr>
              <a:t>모평균의 </a:t>
            </a:r>
            <a:r>
              <a:rPr lang="ko-KR" altLang="en-US" dirty="0" err="1" smtClean="0">
                <a:ea typeface="굴림" pitchFamily="50" charset="-127"/>
              </a:rPr>
              <a:t>구간추정</a:t>
            </a:r>
            <a:r>
              <a:rPr lang="en-US" altLang="ko-KR" dirty="0" smtClean="0">
                <a:ea typeface="굴림" pitchFamily="50" charset="-127"/>
              </a:rPr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043608" y="1752600"/>
                <a:ext cx="7056784" cy="3886200"/>
              </a:xfrm>
            </p:spPr>
            <p:txBody>
              <a:bodyPr/>
              <a:lstStyle/>
              <a:p>
                <a:pPr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𝑍</m:t>
                        </m:r>
                      </m:e>
                      <m:sub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fPr>
                          <m:num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lang="en-US" altLang="ko-KR" dirty="0" smtClean="0">
                    <a:ea typeface="굴림" pitchFamily="50" charset="-127"/>
                  </a:rPr>
                  <a:t> for degree of confidence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ea typeface="굴림" pitchFamily="50" charset="-127"/>
                      </a:rPr>
                      <m:t>100</m:t>
                    </m:r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d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1−</m:t>
                        </m:r>
                        <m:r>
                          <a:rPr lang="ko-KR" altLang="en-US" i="1" dirty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altLang="ko-KR" dirty="0">
                    <a:ea typeface="굴림" pitchFamily="50" charset="-127"/>
                  </a:rPr>
                  <a:t>%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608" y="1752600"/>
                <a:ext cx="7056784" cy="3886200"/>
              </a:xfrm>
              <a:blipFill>
                <a:blip r:embed="rId2"/>
                <a:stretch>
                  <a:fillRect l="-1295" t="-14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8</a:t>
            </a:fld>
            <a:endParaRPr lang="en-US" altLang="ko-KR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9432559"/>
                  </p:ext>
                </p:extLst>
              </p:nvPr>
            </p:nvGraphicFramePr>
            <p:xfrm>
              <a:off x="1447800" y="2715464"/>
              <a:ext cx="6096000" cy="741680"/>
            </p:xfrm>
            <a:graphic>
              <a:graphicData uri="http://schemas.openxmlformats.org/drawingml/2006/table">
                <a:tbl>
                  <a:tblPr>
                    <a:tableStyleId>{5DA37D80-6434-44D0-A028-1B22A696006F}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1867745374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734939469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4216441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bg1"/>
                              </a:solidFill>
                            </a:rPr>
                            <a:t>90%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bg1"/>
                              </a:solidFill>
                            </a:rPr>
                            <a:t>95%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bg1"/>
                              </a:solidFill>
                            </a:rPr>
                            <a:t>99%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751078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굴림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굴림" pitchFamily="50" charset="-127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굴림" pitchFamily="50" charset="-127"/>
                                      </a:rPr>
                                      <m:t>0.05</m:t>
                                    </m:r>
                                  </m:sub>
                                </m:sSub>
                                <m:r>
                                  <a:rPr lang="en-US" altLang="ko-KR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  <m:t>=1.645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굴림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굴림" pitchFamily="50" charset="-127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굴림" pitchFamily="50" charset="-127"/>
                                      </a:rPr>
                                      <m:t>0.025</m:t>
                                    </m:r>
                                  </m:sub>
                                </m:sSub>
                                <m:r>
                                  <a:rPr lang="en-US" altLang="ko-KR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  <m:t>=1.96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굴림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굴림" pitchFamily="50" charset="-127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굴림" pitchFamily="50" charset="-127"/>
                                      </a:rPr>
                                      <m:t>0.005</m:t>
                                    </m:r>
                                  </m:sub>
                                </m:sSub>
                                <m:r>
                                  <a:rPr lang="en-US" altLang="ko-KR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  <m:t>=2.58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74269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9432559"/>
                  </p:ext>
                </p:extLst>
              </p:nvPr>
            </p:nvGraphicFramePr>
            <p:xfrm>
              <a:off x="1447800" y="2715464"/>
              <a:ext cx="6096000" cy="741680"/>
            </p:xfrm>
            <a:graphic>
              <a:graphicData uri="http://schemas.openxmlformats.org/drawingml/2006/table">
                <a:tbl>
                  <a:tblPr>
                    <a:tableStyleId>{5DA37D80-6434-44D0-A028-1B22A696006F}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1867745374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734939469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4216441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bg1"/>
                              </a:solidFill>
                            </a:rPr>
                            <a:t>90%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bg1"/>
                              </a:solidFill>
                            </a:rPr>
                            <a:t>95%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bg1"/>
                              </a:solidFill>
                            </a:rPr>
                            <a:t>99%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751078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99" t="-106557" r="-20029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601" t="-106557" r="-100901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06557" r="-599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7426921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47" t="27174" r="12457" b="55777"/>
          <a:stretch/>
        </p:blipFill>
        <p:spPr>
          <a:xfrm rot="10800000">
            <a:off x="2483768" y="3841134"/>
            <a:ext cx="3904687" cy="193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301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8.2 Interval Estimates of Population Mean (</a:t>
            </a:r>
            <a:r>
              <a:rPr lang="ko-KR" altLang="en-US" dirty="0">
                <a:ea typeface="굴림" pitchFamily="50" charset="-127"/>
              </a:rPr>
              <a:t>모평균의 </a:t>
            </a:r>
            <a:r>
              <a:rPr lang="ko-KR" altLang="en-US" dirty="0" err="1">
                <a:ea typeface="굴림" pitchFamily="50" charset="-127"/>
              </a:rPr>
              <a:t>구간추정</a:t>
            </a:r>
            <a:r>
              <a:rPr lang="en-US" altLang="ko-KR" dirty="0">
                <a:ea typeface="굴림" pitchFamily="50" charset="-127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9</a:t>
            </a:fld>
            <a:endParaRPr lang="en-US" altLang="ko-KR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72424"/>
                  </p:ext>
                </p:extLst>
              </p:nvPr>
            </p:nvGraphicFramePr>
            <p:xfrm>
              <a:off x="1028800" y="1635949"/>
              <a:ext cx="7200800" cy="4593742"/>
            </p:xfrm>
            <a:graphic>
              <a:graphicData uri="http://schemas.openxmlformats.org/drawingml/2006/table">
                <a:tbl>
                  <a:tblPr firstRow="1" bandRow="1">
                    <a:tableStyleId>{ED083AE6-46FA-4A59-8FB0-9F97EB10719F}</a:tableStyleId>
                  </a:tblPr>
                  <a:tblGrid>
                    <a:gridCol w="418651">
                      <a:extLst>
                        <a:ext uri="{9D8B030D-6E8A-4147-A177-3AD203B41FA5}">
                          <a16:colId xmlns:a16="http://schemas.microsoft.com/office/drawing/2014/main" val="3877288032"/>
                        </a:ext>
                      </a:extLst>
                    </a:gridCol>
                    <a:gridCol w="2101629">
                      <a:extLst>
                        <a:ext uri="{9D8B030D-6E8A-4147-A177-3AD203B41FA5}">
                          <a16:colId xmlns:a16="http://schemas.microsoft.com/office/drawing/2014/main" val="1029692659"/>
                        </a:ext>
                      </a:extLst>
                    </a:gridCol>
                    <a:gridCol w="432048">
                      <a:extLst>
                        <a:ext uri="{9D8B030D-6E8A-4147-A177-3AD203B41FA5}">
                          <a16:colId xmlns:a16="http://schemas.microsoft.com/office/drawing/2014/main" val="3567393393"/>
                        </a:ext>
                      </a:extLst>
                    </a:gridCol>
                    <a:gridCol w="4248472">
                      <a:extLst>
                        <a:ext uri="{9D8B030D-6E8A-4147-A177-3AD203B41FA5}">
                          <a16:colId xmlns:a16="http://schemas.microsoft.com/office/drawing/2014/main" val="3450389043"/>
                        </a:ext>
                      </a:extLst>
                    </a:gridCol>
                  </a:tblGrid>
                  <a:tr h="476718">
                    <a:tc gridSpan="2"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>
                              <a:solidFill>
                                <a:schemeClr val="bg1"/>
                              </a:solidFill>
                              <a:ea typeface="굴림" pitchFamily="50" charset="-127"/>
                            </a:rPr>
                            <a:t>Sec</a:t>
                          </a:r>
                          <a:r>
                            <a:rPr lang="en-US" altLang="ko-KR" sz="1200" baseline="0" dirty="0" smtClean="0">
                              <a:solidFill>
                                <a:schemeClr val="bg1"/>
                              </a:solidFill>
                              <a:ea typeface="굴림" pitchFamily="50" charset="-127"/>
                            </a:rPr>
                            <a:t> 7.2,7.3  </a:t>
                          </a:r>
                          <a:r>
                            <a:rPr lang="en-US" altLang="ko-KR" sz="1200" dirty="0" smtClean="0">
                              <a:solidFill>
                                <a:schemeClr val="bg1"/>
                              </a:solidFill>
                              <a:ea typeface="굴림" pitchFamily="50" charset="-127"/>
                            </a:rPr>
                            <a:t>Distributions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tx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200" dirty="0" smtClean="0">
                            <a:solidFill>
                              <a:schemeClr val="bg1"/>
                            </a:solidFill>
                            <a:ea typeface="굴림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>
                              <a:solidFill>
                                <a:schemeClr val="bg1"/>
                              </a:solidFill>
                              <a:ea typeface="굴림" pitchFamily="50" charset="-127"/>
                            </a:rPr>
                            <a:t>Sec.8.2  Interval Estimates Derived</a:t>
                          </a:r>
                          <a:r>
                            <a:rPr lang="en-US" altLang="ko-KR" sz="1200" baseline="0" dirty="0" smtClean="0">
                              <a:solidFill>
                                <a:schemeClr val="bg1"/>
                              </a:solidFill>
                              <a:ea typeface="굴림" pitchFamily="50" charset="-127"/>
                            </a:rPr>
                            <a:t> from the Distributions</a:t>
                          </a:r>
                          <a:endParaRPr lang="en-US" altLang="ko-KR" sz="1200" dirty="0" smtClean="0">
                            <a:solidFill>
                              <a:schemeClr val="bg1"/>
                            </a:solidFill>
                            <a:ea typeface="굴림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200" dirty="0" smtClean="0">
                            <a:solidFill>
                              <a:schemeClr val="bg1"/>
                            </a:solidFill>
                            <a:ea typeface="굴림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2961188"/>
                      </a:ext>
                    </a:extLst>
                  </a:tr>
                  <a:tr h="4767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b="0" dirty="0" smtClean="0">
                              <a:solidFill>
                                <a:schemeClr val="bg1"/>
                              </a:solidFill>
                            </a:rPr>
                            <a:t>7.2</a:t>
                          </a:r>
                          <a:endParaRPr lang="ko-KR" altLang="en-US" sz="10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sz="1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굴림" pitchFamily="50" charset="-127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굴림" pitchFamily="50" charset="-127"/>
                                      </a:rPr>
                                      <m:t>𝑋</m:t>
                                    </m:r>
                                  </m:e>
                                </m:acc>
                                <m:r>
                                  <a:rPr lang="en-US" altLang="ko-KR" sz="1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altLang="ko-KR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ko-KR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ko-KR" alt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ko-KR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lang="en-US" altLang="ko-KR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ko-KR" altLang="en-US" sz="1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altLang="ko-KR" sz="1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r>
                                  <a:rPr lang="en-US" altLang="ko-KR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ko-KR" sz="1200" dirty="0" smtClean="0">
                            <a:solidFill>
                              <a:schemeClr val="bg1"/>
                            </a:solidFill>
                            <a:ea typeface="굴림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dirty="0" smtClean="0">
                              <a:solidFill>
                                <a:schemeClr val="bg1"/>
                              </a:solidFill>
                              <a:ea typeface="굴림" pitchFamily="50" charset="-127"/>
                            </a:rPr>
                            <a:t>8.2 (1)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ko-KR" sz="1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굴림" pitchFamily="50" charset="-127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굴림" pitchFamily="50" charset="-127"/>
                                      </a:rPr>
                                      <m:t> 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1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굴림" pitchFamily="50" charset="-127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굴림" pitchFamily="50" charset="-127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  <m:r>
                                      <a:rPr lang="en-US" altLang="ko-KR" sz="1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굴림" pitchFamily="50" charset="-127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1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굴림" pitchFamily="50" charset="-127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굴림" pitchFamily="50" charset="-127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f>
                                          <m:fPr>
                                            <m:ctrlPr>
                                              <a:rPr lang="en-US" altLang="ko-KR" sz="12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굴림" pitchFamily="50" charset="-127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ko-KR" altLang="en-US" sz="12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굴림" pitchFamily="50" charset="-127"/>
                                              </a:rPr>
                                              <m:t>𝛼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ko-KR" sz="12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굴림" pitchFamily="50" charset="-127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sz="1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굴림" pitchFamily="50" charset="-127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2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p>
                                              <m:sSupPr>
                                                <m:ctrlPr>
                                                  <a:rPr lang="en-US" altLang="ko-KR" sz="1200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ko-KR" altLang="en-US" sz="1200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𝜎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200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num>
                                          <m:den>
                                            <m:r>
                                              <a:rPr lang="en-US" altLang="ko-KR" sz="12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den>
                                        </m:f>
                                      </m:e>
                                    </m:rad>
                                    <m:r>
                                      <a:rPr lang="en-US" altLang="ko-KR" sz="1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ko-KR" altLang="en-US" sz="1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굴림" pitchFamily="50" charset="-127"/>
                                      </a:rPr>
                                      <m:t>𝜇</m:t>
                                    </m:r>
                                    <m:r>
                                      <a:rPr lang="en-US" altLang="ko-KR" sz="1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≤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1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굴림" pitchFamily="50" charset="-127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굴림" pitchFamily="50" charset="-127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  <m:r>
                                      <a:rPr lang="en-US" altLang="ko-KR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굴림" pitchFamily="50" charset="-127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ko-KR" sz="1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굴림" pitchFamily="50" charset="-127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굴림" pitchFamily="50" charset="-127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f>
                                          <m:fPr>
                                            <m:ctrlPr>
                                              <a:rPr lang="en-US" altLang="ko-KR" sz="12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굴림" pitchFamily="50" charset="-127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ko-KR" altLang="en-US" sz="12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굴림" pitchFamily="50" charset="-127"/>
                                              </a:rPr>
                                              <m:t>𝛼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ko-KR" sz="12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굴림" pitchFamily="50" charset="-127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sz="1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굴림" pitchFamily="50" charset="-127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2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p>
                                              <m:sSupPr>
                                                <m:ctrlPr>
                                                  <a:rPr lang="en-US" altLang="ko-KR" sz="1200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ko-KR" altLang="en-US" sz="1200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𝜎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200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num>
                                          <m:den>
                                            <m:r>
                                              <a:rPr lang="en-US" altLang="ko-KR" sz="12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den>
                                        </m:f>
                                      </m:e>
                                    </m:rad>
                                    <m:r>
                                      <a:rPr lang="en-US" altLang="ko-KR" sz="1200" b="1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  <m:r>
                                  <a:rPr lang="en-US" altLang="ko-KR" sz="12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200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  <m:t>1−</m:t>
                                </m:r>
                                <m:r>
                                  <m:rPr>
                                    <m:sty m:val="p"/>
                                  </m:rPr>
                                  <a:rPr lang="el-GR" altLang="ko-KR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α</m:t>
                                </m:r>
                              </m:oMath>
                            </m:oMathPara>
                          </a14:m>
                          <a:endParaRPr lang="en-US" altLang="ko-KR" sz="1200" dirty="0" smtClean="0">
                            <a:solidFill>
                              <a:schemeClr val="bg1"/>
                            </a:solidFill>
                            <a:ea typeface="굴림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3655338"/>
                      </a:ext>
                    </a:extLst>
                  </a:tr>
                  <a:tr h="259747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dirty="0" smtClean="0">
                              <a:solidFill>
                                <a:schemeClr val="bg1"/>
                              </a:solidFill>
                            </a:rPr>
                            <a:t>7.3</a:t>
                          </a: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dirty="0" smtClean="0">
                              <a:solidFill>
                                <a:schemeClr val="bg1"/>
                              </a:solidFill>
                            </a:rPr>
                            <a:t>(2)</a:t>
                          </a:r>
                          <a:endParaRPr lang="ko-KR" altLang="en-US" sz="1000" b="0" dirty="0" smtClean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  <m:r>
                                      <a:rPr lang="en-US" altLang="ko-KR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ko-KR" altLang="en-US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num>
                                  <m:den>
                                    <m:f>
                                      <m:fPr>
                                        <m:ctrlPr>
                                          <a:rPr lang="en-US" altLang="ko-KR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altLang="ko-KR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altLang="ko-KR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</m:den>
                                </m:f>
                                <m:r>
                                  <a:rPr lang="en-US" altLang="ko-KR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~ </m:t>
                                </m:r>
                                <m:r>
                                  <a:rPr lang="en-US" altLang="ko-KR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oMath>
                            </m:oMathPara>
                          </a14:m>
                          <a:endParaRPr lang="ko-KR" altLang="en-US" sz="12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dirty="0" smtClean="0">
                              <a:solidFill>
                                <a:schemeClr val="bg1"/>
                              </a:solidFill>
                              <a:ea typeface="굴림" pitchFamily="50" charset="-127"/>
                            </a:rPr>
                            <a:t>8.2 (2)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ko-KR" sz="1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굴림" pitchFamily="50" charset="-127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굴림" pitchFamily="50" charset="-127"/>
                                      </a:rPr>
                                      <m:t> 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1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굴림" pitchFamily="50" charset="-127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굴림" pitchFamily="50" charset="-127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  <m:r>
                                      <a:rPr lang="en-US" altLang="ko-KR" sz="1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굴림" pitchFamily="50" charset="-127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1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굴림" pitchFamily="50" charset="-127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굴림" pitchFamily="50" charset="-127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f>
                                          <m:fPr>
                                            <m:ctrlPr>
                                              <a:rPr lang="en-US" altLang="ko-KR" sz="12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굴림" pitchFamily="50" charset="-127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ko-KR" altLang="en-US" sz="12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굴림" pitchFamily="50" charset="-127"/>
                                              </a:rPr>
                                              <m:t>𝛼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ko-KR" sz="12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굴림" pitchFamily="50" charset="-127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  <m:r>
                                      <a:rPr lang="en-US" altLang="ko-KR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굴림" pitchFamily="50" charset="-127"/>
                                      </a:rPr>
                                      <m:t>(</m:t>
                                    </m:r>
                                    <m:r>
                                      <a:rPr lang="en-US" altLang="ko-KR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굴림" pitchFamily="50" charset="-127"/>
                                      </a:rPr>
                                      <m:t>𝑛</m:t>
                                    </m:r>
                                    <m:r>
                                      <a:rPr lang="en-US" altLang="ko-KR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굴림" pitchFamily="50" charset="-127"/>
                                      </a:rPr>
                                      <m:t>−1)</m:t>
                                    </m:r>
                                    <m:f>
                                      <m:fPr>
                                        <m:ctrlPr>
                                          <a:rPr lang="en-US" altLang="ko-KR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굴림" pitchFamily="50" charset="-127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굴림" pitchFamily="50" charset="-127"/>
                                          </a:rPr>
                                          <m:t>𝑆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altLang="ko-KR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굴림" pitchFamily="50" charset="-127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altLang="ko-KR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굴림" pitchFamily="50" charset="-127"/>
                                              </a:rPr>
                                              <m:t>𝑛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  <m:r>
                                      <a:rPr lang="en-US" altLang="ko-KR" sz="1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ko-KR" altLang="en-US" sz="1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굴림" pitchFamily="50" charset="-127"/>
                                      </a:rPr>
                                      <m:t>𝜇</m:t>
                                    </m:r>
                                    <m:r>
                                      <a:rPr lang="en-US" altLang="ko-KR" sz="1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≤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1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굴림" pitchFamily="50" charset="-127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굴림" pitchFamily="50" charset="-127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  <m:r>
                                      <a:rPr lang="en-US" altLang="ko-KR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굴림" pitchFamily="50" charset="-127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ko-KR" sz="1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굴림" pitchFamily="50" charset="-127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굴림" pitchFamily="50" charset="-127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f>
                                          <m:fPr>
                                            <m:ctrlPr>
                                              <a:rPr lang="en-US" altLang="ko-KR" sz="12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굴림" pitchFamily="50" charset="-127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ko-KR" altLang="en-US" sz="12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굴림" pitchFamily="50" charset="-127"/>
                                              </a:rPr>
                                              <m:t>𝛼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ko-KR" sz="12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굴림" pitchFamily="50" charset="-127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  <m:r>
                                      <a:rPr lang="en-US" altLang="ko-KR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굴림" pitchFamily="50" charset="-127"/>
                                      </a:rPr>
                                      <m:t>(</m:t>
                                    </m:r>
                                    <m:r>
                                      <a:rPr lang="en-US" altLang="ko-KR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굴림" pitchFamily="50" charset="-127"/>
                                      </a:rPr>
                                      <m:t>𝑛</m:t>
                                    </m:r>
                                    <m:r>
                                      <a:rPr lang="en-US" altLang="ko-KR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굴림" pitchFamily="50" charset="-127"/>
                                      </a:rPr>
                                      <m:t>−1)</m:t>
                                    </m:r>
                                    <m:f>
                                      <m:fPr>
                                        <m:ctrlPr>
                                          <a:rPr lang="en-US" altLang="ko-KR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굴림" pitchFamily="50" charset="-127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굴림" pitchFamily="50" charset="-127"/>
                                          </a:rPr>
                                          <m:t>𝑆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altLang="ko-KR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굴림" pitchFamily="50" charset="-127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altLang="ko-KR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굴림" pitchFamily="50" charset="-127"/>
                                              </a:rPr>
                                              <m:t>𝑛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  <m:r>
                                      <a:rPr lang="en-US" altLang="ko-KR" sz="1200" b="1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  <m:r>
                                  <a:rPr lang="en-US" altLang="ko-KR" sz="12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200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  <m:t>1−</m:t>
                                </m:r>
                                <m:r>
                                  <m:rPr>
                                    <m:sty m:val="p"/>
                                  </m:rPr>
                                  <a:rPr lang="el-GR" altLang="ko-KR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α</m:t>
                                </m:r>
                              </m:oMath>
                            </m:oMathPara>
                          </a14:m>
                          <a:endParaRPr lang="en-US" altLang="ko-KR" sz="1200" dirty="0" smtClean="0">
                            <a:solidFill>
                              <a:schemeClr val="bg1"/>
                            </a:solidFill>
                            <a:ea typeface="굴림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136899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dirty="0" smtClean="0">
                              <a:solidFill>
                                <a:schemeClr val="bg1"/>
                              </a:solidFill>
                            </a:rPr>
                            <a:t>7.2</a:t>
                          </a:r>
                          <a:endParaRPr lang="ko-KR" altLang="en-US" sz="1000" b="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000" b="0" dirty="0" smtClean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  <m:r>
                                      <a:rPr lang="en-US" altLang="ko-KR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ko-KR" altLang="en-US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num>
                                  <m:den>
                                    <m:f>
                                      <m:fPr>
                                        <m:ctrlPr>
                                          <a:rPr lang="en-US" altLang="ko-KR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altLang="ko-KR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altLang="ko-KR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</m:den>
                                </m:f>
                                <m:r>
                                  <a:rPr lang="en-US" altLang="ko-KR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≈</m:t>
                                </m:r>
                                <m:r>
                                  <a:rPr lang="en-US" altLang="ko-KR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ko-KR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(0,1)</m:t>
                                </m:r>
                              </m:oMath>
                            </m:oMathPara>
                          </a14:m>
                          <a:endParaRPr lang="en-US" altLang="ko-KR" sz="1200" dirty="0" smtClean="0">
                            <a:solidFill>
                              <a:schemeClr val="bg1"/>
                            </a:solidFill>
                            <a:ea typeface="굴림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dirty="0" smtClean="0">
                              <a:solidFill>
                                <a:schemeClr val="bg1"/>
                              </a:solidFill>
                              <a:ea typeface="굴림" pitchFamily="50" charset="-127"/>
                            </a:rPr>
                            <a:t>8.2</a:t>
                          </a:r>
                        </a:p>
                        <a:p>
                          <a:pPr marL="0" marR="0" lvl="1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dirty="0" smtClean="0">
                              <a:solidFill>
                                <a:schemeClr val="bg1"/>
                              </a:solidFill>
                              <a:ea typeface="굴림" pitchFamily="50" charset="-127"/>
                            </a:rPr>
                            <a:t>(3)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ko-KR" sz="1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굴림" pitchFamily="50" charset="-127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굴림" pitchFamily="50" charset="-127"/>
                                      </a:rPr>
                                      <m:t> 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1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굴림" pitchFamily="50" charset="-127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굴림" pitchFamily="50" charset="-127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  <m:r>
                                      <a:rPr lang="en-US" altLang="ko-KR" sz="1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굴림" pitchFamily="50" charset="-127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1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굴림" pitchFamily="50" charset="-127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굴림" pitchFamily="50" charset="-127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f>
                                          <m:fPr>
                                            <m:ctrlPr>
                                              <a:rPr lang="en-US" altLang="ko-KR" sz="12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굴림" pitchFamily="50" charset="-127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ko-KR" altLang="en-US" sz="12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굴림" pitchFamily="50" charset="-127"/>
                                              </a:rPr>
                                              <m:t>𝛼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ko-KR" sz="12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굴림" pitchFamily="50" charset="-127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sz="1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굴림" pitchFamily="50" charset="-127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2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p>
                                              <m:sSupPr>
                                                <m:ctrlPr>
                                                  <a:rPr lang="en-US" altLang="ko-KR" sz="1200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𝑆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200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num>
                                          <m:den>
                                            <m:r>
                                              <a:rPr lang="en-US" altLang="ko-KR" sz="12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den>
                                        </m:f>
                                      </m:e>
                                    </m:rad>
                                    <m:r>
                                      <a:rPr lang="en-US" altLang="ko-KR" sz="1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ko-KR" altLang="en-US" sz="1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굴림" pitchFamily="50" charset="-127"/>
                                      </a:rPr>
                                      <m:t>𝜇</m:t>
                                    </m:r>
                                    <m:r>
                                      <a:rPr lang="en-US" altLang="ko-KR" sz="1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≤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1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굴림" pitchFamily="50" charset="-127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굴림" pitchFamily="50" charset="-127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  <m:r>
                                      <a:rPr lang="en-US" altLang="ko-KR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굴림" pitchFamily="50" charset="-127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ko-KR" sz="1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굴림" pitchFamily="50" charset="-127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굴림" pitchFamily="50" charset="-127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f>
                                          <m:fPr>
                                            <m:ctrlPr>
                                              <a:rPr lang="en-US" altLang="ko-KR" sz="12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굴림" pitchFamily="50" charset="-127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ko-KR" altLang="en-US" sz="12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굴림" pitchFamily="50" charset="-127"/>
                                              </a:rPr>
                                              <m:t>𝛼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ko-KR" sz="12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굴림" pitchFamily="50" charset="-127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sz="1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굴림" pitchFamily="50" charset="-127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2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p>
                                              <m:sSupPr>
                                                <m:ctrlPr>
                                                  <a:rPr lang="en-US" altLang="ko-KR" sz="1200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𝑆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200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num>
                                          <m:den>
                                            <m:r>
                                              <a:rPr lang="en-US" altLang="ko-KR" sz="12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den>
                                        </m:f>
                                      </m:e>
                                    </m:rad>
                                    <m:r>
                                      <a:rPr lang="en-US" altLang="ko-KR" sz="1200" b="1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  <m:r>
                                  <a:rPr lang="en-US" altLang="ko-KR" sz="12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200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  <m:t>1−</m:t>
                                </m:r>
                                <m:r>
                                  <m:rPr>
                                    <m:sty m:val="p"/>
                                  </m:rPr>
                                  <a:rPr lang="el-GR" altLang="ko-KR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α</m:t>
                                </m:r>
                              </m:oMath>
                            </m:oMathPara>
                          </a14:m>
                          <a:endParaRPr lang="en-US" altLang="ko-KR" sz="1200" dirty="0" smtClean="0">
                            <a:solidFill>
                              <a:schemeClr val="bg1"/>
                            </a:solidFill>
                            <a:ea typeface="굴림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0001505"/>
                      </a:ext>
                    </a:extLst>
                  </a:tr>
                  <a:tr h="773263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dirty="0" smtClean="0">
                              <a:solidFill>
                                <a:schemeClr val="bg1"/>
                              </a:solidFill>
                            </a:rPr>
                            <a:t>7.2</a:t>
                          </a:r>
                          <a:endParaRPr lang="ko-KR" altLang="en-US" sz="1000" b="0" dirty="0" smtClean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sz="1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굴림" pitchFamily="50" charset="-127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굴림" pitchFamily="50" charset="-127"/>
                                      </a:rPr>
                                      <m:t>𝑋</m:t>
                                    </m:r>
                                  </m:e>
                                </m:acc>
                                <m:r>
                                  <a:rPr lang="en-US" altLang="ko-KR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1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굴림" pitchFamily="50" charset="-127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굴림" pitchFamily="50" charset="-127"/>
                                      </a:rPr>
                                      <m:t>𝑌</m:t>
                                    </m:r>
                                  </m:e>
                                </m:acc>
                                <m:r>
                                  <a:rPr lang="en-US" altLang="ko-KR" sz="1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altLang="ko-KR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ko-KR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lang="en-US" altLang="ko-KR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altLang="ko-KR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ko-KR" altLang="en-US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altLang="ko-KR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r>
                                  <a:rPr lang="en-US" altLang="ko-KR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altLang="ko-KR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ko-KR" altLang="en-US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altLang="ko-KR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r>
                                  <a:rPr lang="en-US" altLang="ko-KR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ko-KR" sz="1200" dirty="0" smtClean="0">
                            <a:solidFill>
                              <a:schemeClr val="bg1"/>
                            </a:solidFill>
                            <a:ea typeface="굴림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dirty="0" smtClean="0">
                              <a:solidFill>
                                <a:schemeClr val="bg1"/>
                              </a:solidFill>
                              <a:ea typeface="굴림" pitchFamily="50" charset="-127"/>
                            </a:rPr>
                            <a:t>8.2</a:t>
                          </a:r>
                        </a:p>
                        <a:p>
                          <a:pPr marL="0" marR="0" lvl="1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dirty="0" smtClean="0">
                              <a:solidFill>
                                <a:schemeClr val="bg1"/>
                              </a:solidFill>
                              <a:ea typeface="굴림" pitchFamily="50" charset="-127"/>
                            </a:rPr>
                            <a:t>(4)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ko-KR" sz="1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굴림" pitchFamily="50" charset="-127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굴림" pitchFamily="50" charset="-127"/>
                                      </a:rPr>
                                      <m:t> 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1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굴림" pitchFamily="50" charset="-127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굴림" pitchFamily="50" charset="-127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  <m:r>
                                      <a:rPr lang="en-US" altLang="ko-KR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굴림" pitchFamily="50" charset="-127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120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굴림" pitchFamily="50" charset="-127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굴림" pitchFamily="50" charset="-127"/>
                                          </a:rPr>
                                          <m:t>𝑌</m:t>
                                        </m:r>
                                      </m:e>
                                    </m:acc>
                                    <m:r>
                                      <a:rPr lang="en-US" altLang="ko-KR" sz="1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굴림" pitchFamily="50" charset="-127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1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굴림" pitchFamily="50" charset="-127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굴림" pitchFamily="50" charset="-127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f>
                                          <m:fPr>
                                            <m:ctrlPr>
                                              <a:rPr lang="en-US" altLang="ko-KR" sz="12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굴림" pitchFamily="50" charset="-127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ko-KR" altLang="en-US" sz="12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굴림" pitchFamily="50" charset="-127"/>
                                              </a:rPr>
                                              <m:t>𝛼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ko-KR" sz="12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굴림" pitchFamily="50" charset="-127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sz="1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굴림" pitchFamily="50" charset="-127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Sup>
                                              <m:sSubSupPr>
                                                <m:ctrlPr>
                                                  <a:rPr lang="en-US" altLang="ko-KR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ko-KR" altLang="en-US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bSup>
                                          </m:num>
                                          <m:den>
                                            <m:r>
                                              <a:rPr lang="en-US" altLang="ko-KR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den>
                                        </m:f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f>
                                          <m:fPr>
                                            <m:ctrlPr>
                                              <a:rPr lang="en-US" altLang="ko-KR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Sup>
                                              <m:sSubSupPr>
                                                <m:ctrlPr>
                                                  <a:rPr lang="en-US" altLang="ko-KR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ko-KR" altLang="en-US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bSup>
                                          </m:num>
                                          <m:den>
                                            <m:r>
                                              <a:rPr lang="en-US" altLang="ko-KR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den>
                                        </m:f>
                                      </m:e>
                                    </m:rad>
                                    <m:r>
                                      <a:rPr lang="en-US" altLang="ko-KR" sz="1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≤</m:t>
                                    </m:r>
                                    <m:sSub>
                                      <m:sSubPr>
                                        <m:ctrlPr>
                                          <a:rPr lang="en-US" altLang="ko-KR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ko-KR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ko-KR" sz="1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≤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1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굴림" pitchFamily="50" charset="-127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굴림" pitchFamily="50" charset="-127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  <m:r>
                                      <a:rPr lang="en-US" altLang="ko-KR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굴림" pitchFamily="50" charset="-127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120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굴림" pitchFamily="50" charset="-127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굴림" pitchFamily="50" charset="-127"/>
                                          </a:rPr>
                                          <m:t>𝑌</m:t>
                                        </m:r>
                                      </m:e>
                                    </m:acc>
                                    <m:r>
                                      <a:rPr lang="en-US" altLang="ko-KR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굴림" pitchFamily="50" charset="-127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ko-KR" sz="1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굴림" pitchFamily="50" charset="-127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굴림" pitchFamily="50" charset="-127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f>
                                          <m:fPr>
                                            <m:ctrlPr>
                                              <a:rPr lang="en-US" altLang="ko-KR" sz="12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굴림" pitchFamily="50" charset="-127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ko-KR" altLang="en-US" sz="12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굴림" pitchFamily="50" charset="-127"/>
                                              </a:rPr>
                                              <m:t>𝛼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ko-KR" sz="12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굴림" pitchFamily="50" charset="-127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sz="120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굴림" pitchFamily="50" charset="-127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Sup>
                                              <m:sSubSupPr>
                                                <m:ctrlPr>
                                                  <a:rPr lang="en-US" altLang="ko-KR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ko-KR" altLang="en-US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bSup>
                                          </m:num>
                                          <m:den>
                                            <m:r>
                                              <a:rPr lang="en-US" altLang="ko-KR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den>
                                        </m:f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f>
                                          <m:fPr>
                                            <m:ctrlPr>
                                              <a:rPr lang="en-US" altLang="ko-KR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Sup>
                                              <m:sSubSupPr>
                                                <m:ctrlPr>
                                                  <a:rPr lang="en-US" altLang="ko-KR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ko-KR" altLang="en-US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bSup>
                                          </m:num>
                                          <m:den>
                                            <m:r>
                                              <a:rPr lang="en-US" altLang="ko-KR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den>
                                        </m:f>
                                      </m:e>
                                    </m:rad>
                                  </m:e>
                                </m:d>
                                <m:r>
                                  <a:rPr lang="en-US" altLang="ko-KR" sz="12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200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  <m:t>1−</m:t>
                                </m:r>
                                <m:r>
                                  <m:rPr>
                                    <m:sty m:val="p"/>
                                  </m:rPr>
                                  <a:rPr lang="el-GR" altLang="ko-KR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α</m:t>
                                </m:r>
                              </m:oMath>
                            </m:oMathPara>
                          </a14:m>
                          <a:endParaRPr lang="en-US" altLang="ko-KR" sz="1200" dirty="0" smtClean="0">
                            <a:solidFill>
                              <a:schemeClr val="bg1"/>
                            </a:solidFill>
                            <a:ea typeface="굴림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7374598"/>
                      </a:ext>
                    </a:extLst>
                  </a:tr>
                  <a:tr h="142099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dirty="0" smtClean="0">
                              <a:solidFill>
                                <a:schemeClr val="bg1"/>
                              </a:solidFill>
                            </a:rPr>
                            <a:t>7.3</a:t>
                          </a: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dirty="0" smtClean="0">
                              <a:solidFill>
                                <a:schemeClr val="bg1"/>
                              </a:solidFill>
                            </a:rPr>
                            <a:t>(3)</a:t>
                          </a:r>
                          <a:endParaRPr lang="ko-KR" altLang="en-US" sz="1000" b="0" dirty="0" smtClean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  <m:r>
                                      <a:rPr lang="en-US" altLang="ko-KR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acc>
                                    <m:r>
                                      <a:rPr lang="en-US" altLang="ko-KR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−(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ko-KR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ko-KR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f>
                                      <m:f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ko-KR" sz="10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0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0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den>
                                            </m:f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f>
                                              <m:fPr>
                                                <m:ctrlPr>
                                                  <a:rPr lang="en-US" altLang="ko-KR" sz="10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0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0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</m:den>
                                            </m:f>
                                          </m:e>
                                        </m:rad>
                                      </m:den>
                                    </m:f>
                                  </m:den>
                                </m:f>
                                <m:r>
                                  <a:rPr lang="en-US" altLang="ko-KR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~ </m:t>
                                </m:r>
                                <m:r>
                                  <a:rPr lang="en-US" altLang="ko-KR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−2)</m:t>
                                </m:r>
                              </m:oMath>
                            </m:oMathPara>
                          </a14:m>
                          <a:endParaRPr lang="ko-KR" altLang="en-US" sz="10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dirty="0" smtClean="0">
                              <a:solidFill>
                                <a:schemeClr val="bg1"/>
                              </a:solidFill>
                              <a:ea typeface="굴림" pitchFamily="50" charset="-127"/>
                            </a:rPr>
                            <a:t>8.2</a:t>
                          </a:r>
                        </a:p>
                        <a:p>
                          <a:pPr marL="0" marR="0" lvl="1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dirty="0" smtClean="0">
                              <a:solidFill>
                                <a:schemeClr val="bg1"/>
                              </a:solidFill>
                              <a:ea typeface="굴림" pitchFamily="50" charset="-127"/>
                            </a:rPr>
                            <a:t>(4)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ko-KR" sz="1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굴림" pitchFamily="50" charset="-127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ko-KR" sz="12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굴림" pitchFamily="50" charset="-127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ko-KR" sz="12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굴림" pitchFamily="50" charset="-127"/>
                                          </a:rPr>
                                          <m:t> 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ko-KR" sz="12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굴림" pitchFamily="50" charset="-127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12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굴림" pitchFamily="50" charset="-127"/>
                                              </a:rPr>
                                              <m:t>𝑋</m:t>
                                            </m:r>
                                          </m:e>
                                        </m:acc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굴림" pitchFamily="50" charset="-127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ko-KR" sz="120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굴림" pitchFamily="50" charset="-127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굴림" pitchFamily="50" charset="-127"/>
                                              </a:rPr>
                                              <m:t>𝑌</m:t>
                                            </m:r>
                                          </m:e>
                                        </m:acc>
                                        <m:r>
                                          <a:rPr lang="en-US" altLang="ko-KR" sz="1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굴림" pitchFamily="50" charset="-127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2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굴림" pitchFamily="50" charset="-127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굴림" pitchFamily="50" charset="-127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f>
                                              <m:fPr>
                                                <m:ctrlPr>
                                                  <a:rPr lang="en-US" altLang="ko-KR" sz="1200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굴림" pitchFamily="50" charset="-127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ko-KR" altLang="en-US" sz="1200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굴림" pitchFamily="50" charset="-127"/>
                                                  </a:rPr>
                                                  <m:t>𝛼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200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굴림" pitchFamily="50" charset="-127"/>
                                                  </a:rPr>
                                                  <m:t>2</m:t>
                                                </m:r>
                                              </m:den>
                                            </m:f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altLang="ko-KR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굴림" pitchFamily="50" charset="-127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굴림" pitchFamily="50" charset="-127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ko-KR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굴림" pitchFamily="50" charset="-127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굴림" pitchFamily="50" charset="-127"/>
                                              </a:rPr>
                                              <m:t>𝑚</m:t>
                                            </m:r>
                                            <m:r>
                                              <a:rPr lang="en-US" altLang="ko-KR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굴림" pitchFamily="50" charset="-127"/>
                                              </a:rPr>
                                              <m:t>−2</m:t>
                                            </m:r>
                                          </m:e>
                                        </m:d>
                                        <m:sSub>
                                          <m:sSubPr>
                                            <m:ctrlPr>
                                              <a:rPr lang="en-US" altLang="ko-KR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굴림" pitchFamily="50" charset="-127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굴림" pitchFamily="50" charset="-127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굴림" pitchFamily="50" charset="-127"/>
                                              </a:rPr>
                                              <m:t>𝑝</m:t>
                                            </m:r>
                                          </m:sub>
                                        </m:sSub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altLang="ko-KR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굴림" pitchFamily="50" charset="-127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ko-KR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굴림" pitchFamily="50" charset="-127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굴림" pitchFamily="50" charset="-127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굴림" pitchFamily="50" charset="-127"/>
                                                  </a:rPr>
                                                  <m:t>𝑛</m:t>
                                                </m:r>
                                              </m:den>
                                            </m:f>
                                            <m:r>
                                              <a:rPr lang="en-US" altLang="ko-KR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굴림" pitchFamily="50" charset="-127"/>
                                              </a:rPr>
                                              <m:t>+</m:t>
                                            </m:r>
                                            <m:f>
                                              <m:fPr>
                                                <m:ctrlPr>
                                                  <a:rPr lang="en-US" altLang="ko-KR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굴림" pitchFamily="50" charset="-127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굴림" pitchFamily="50" charset="-127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굴림" pitchFamily="50" charset="-127"/>
                                                  </a:rPr>
                                                  <m:t>𝑚</m:t>
                                                </m:r>
                                              </m:den>
                                            </m:f>
                                          </m:e>
                                        </m:rad>
                                        <m:r>
                                          <a:rPr lang="en-US" altLang="ko-KR" sz="1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≤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 </m:t>
                                        </m:r>
                                        <m:r>
                                          <a:rPr lang="en-US" altLang="ko-KR" sz="1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≤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ko-KR" sz="12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굴림" pitchFamily="50" charset="-127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12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굴림" pitchFamily="50" charset="-127"/>
                                              </a:rPr>
                                              <m:t>𝑋</m:t>
                                            </m:r>
                                          </m:e>
                                        </m:acc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굴림" pitchFamily="50" charset="-127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ko-KR" sz="120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굴림" pitchFamily="50" charset="-127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굴림" pitchFamily="50" charset="-127"/>
                                              </a:rPr>
                                              <m:t>𝑌</m:t>
                                            </m:r>
                                          </m:e>
                                        </m:acc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굴림" pitchFamily="50" charset="-127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2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굴림" pitchFamily="50" charset="-127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굴림" pitchFamily="50" charset="-127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f>
                                              <m:fPr>
                                                <m:ctrlPr>
                                                  <a:rPr lang="en-US" altLang="ko-KR" sz="1200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굴림" pitchFamily="50" charset="-127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ko-KR" altLang="en-US" sz="1200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굴림" pitchFamily="50" charset="-127"/>
                                                  </a:rPr>
                                                  <m:t>𝛼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200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굴림" pitchFamily="50" charset="-127"/>
                                                  </a:rPr>
                                                  <m:t>2</m:t>
                                                </m:r>
                                              </m:den>
                                            </m:f>
                                          </m:sub>
                                        </m:sSub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굴림" pitchFamily="50" charset="-127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굴림" pitchFamily="50" charset="-127"/>
                                          </a:rPr>
                                          <m:t>𝑛</m:t>
                                        </m:r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굴림" pitchFamily="50" charset="-127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굴림" pitchFamily="50" charset="-127"/>
                                          </a:rPr>
                                          <m:t>𝑚</m:t>
                                        </m:r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굴림" pitchFamily="50" charset="-127"/>
                                          </a:rPr>
                                          <m:t>−2)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굴림" pitchFamily="50" charset="-127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굴림" pitchFamily="50" charset="-127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굴림" pitchFamily="50" charset="-127"/>
                                              </a:rPr>
                                              <m:t>𝑝</m:t>
                                            </m:r>
                                          </m:sub>
                                        </m:sSub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altLang="ko-KR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굴림" pitchFamily="50" charset="-127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ko-KR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굴림" pitchFamily="50" charset="-127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굴림" pitchFamily="50" charset="-127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굴림" pitchFamily="50" charset="-127"/>
                                                  </a:rPr>
                                                  <m:t>𝑛</m:t>
                                                </m:r>
                                              </m:den>
                                            </m:f>
                                            <m:r>
                                              <a:rPr lang="en-US" altLang="ko-KR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굴림" pitchFamily="50" charset="-127"/>
                                              </a:rPr>
                                              <m:t>+</m:t>
                                            </m:r>
                                            <m:f>
                                              <m:fPr>
                                                <m:ctrlPr>
                                                  <a:rPr lang="en-US" altLang="ko-KR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굴림" pitchFamily="50" charset="-127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굴림" pitchFamily="50" charset="-127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굴림" pitchFamily="50" charset="-127"/>
                                                  </a:rPr>
                                                  <m:t>𝑚</m:t>
                                                </m:r>
                                              </m:den>
                                            </m:f>
                                          </m:e>
                                        </m:rad>
                                      </m:e>
                                    </m:eqArr>
                                  </m:e>
                                </m:d>
                                <m:r>
                                  <a:rPr lang="en-US" altLang="ko-KR" sz="12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200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  <m:t>1−</m:t>
                                </m:r>
                                <m:r>
                                  <m:rPr>
                                    <m:sty m:val="p"/>
                                  </m:rPr>
                                  <a:rPr lang="el-GR" altLang="ko-KR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α</m:t>
                                </m:r>
                              </m:oMath>
                            </m:oMathPara>
                          </a14:m>
                          <a:endParaRPr lang="en-US" altLang="ko-KR" sz="1200" dirty="0" smtClean="0">
                            <a:solidFill>
                              <a:schemeClr val="bg1"/>
                            </a:solidFill>
                            <a:ea typeface="굴림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70555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72424"/>
                  </p:ext>
                </p:extLst>
              </p:nvPr>
            </p:nvGraphicFramePr>
            <p:xfrm>
              <a:off x="1028800" y="1635949"/>
              <a:ext cx="7200800" cy="4593742"/>
            </p:xfrm>
            <a:graphic>
              <a:graphicData uri="http://schemas.openxmlformats.org/drawingml/2006/table">
                <a:tbl>
                  <a:tblPr firstRow="1" bandRow="1">
                    <a:tableStyleId>{ED083AE6-46FA-4A59-8FB0-9F97EB10719F}</a:tableStyleId>
                  </a:tblPr>
                  <a:tblGrid>
                    <a:gridCol w="418651">
                      <a:extLst>
                        <a:ext uri="{9D8B030D-6E8A-4147-A177-3AD203B41FA5}">
                          <a16:colId xmlns:a16="http://schemas.microsoft.com/office/drawing/2014/main" val="3877288032"/>
                        </a:ext>
                      </a:extLst>
                    </a:gridCol>
                    <a:gridCol w="2101629">
                      <a:extLst>
                        <a:ext uri="{9D8B030D-6E8A-4147-A177-3AD203B41FA5}">
                          <a16:colId xmlns:a16="http://schemas.microsoft.com/office/drawing/2014/main" val="1029692659"/>
                        </a:ext>
                      </a:extLst>
                    </a:gridCol>
                    <a:gridCol w="432048">
                      <a:extLst>
                        <a:ext uri="{9D8B030D-6E8A-4147-A177-3AD203B41FA5}">
                          <a16:colId xmlns:a16="http://schemas.microsoft.com/office/drawing/2014/main" val="3567393393"/>
                        </a:ext>
                      </a:extLst>
                    </a:gridCol>
                    <a:gridCol w="4248472">
                      <a:extLst>
                        <a:ext uri="{9D8B030D-6E8A-4147-A177-3AD203B41FA5}">
                          <a16:colId xmlns:a16="http://schemas.microsoft.com/office/drawing/2014/main" val="3450389043"/>
                        </a:ext>
                      </a:extLst>
                    </a:gridCol>
                  </a:tblGrid>
                  <a:tr h="476718">
                    <a:tc gridSpan="2"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>
                              <a:solidFill>
                                <a:schemeClr val="bg1"/>
                              </a:solidFill>
                              <a:ea typeface="굴림" pitchFamily="50" charset="-127"/>
                            </a:rPr>
                            <a:t>Sec</a:t>
                          </a:r>
                          <a:r>
                            <a:rPr lang="en-US" altLang="ko-KR" sz="1200" baseline="0" dirty="0" smtClean="0">
                              <a:solidFill>
                                <a:schemeClr val="bg1"/>
                              </a:solidFill>
                              <a:ea typeface="굴림" pitchFamily="50" charset="-127"/>
                            </a:rPr>
                            <a:t> 7.2,7.3  </a:t>
                          </a:r>
                          <a:r>
                            <a:rPr lang="en-US" altLang="ko-KR" sz="1200" dirty="0" smtClean="0">
                              <a:solidFill>
                                <a:schemeClr val="bg1"/>
                              </a:solidFill>
                              <a:ea typeface="굴림" pitchFamily="50" charset="-127"/>
                            </a:rPr>
                            <a:t>Distributions</a:t>
                          </a:r>
                          <a:endParaRPr lang="en-US" altLang="ko-KR" sz="1200" dirty="0" smtClean="0">
                            <a:solidFill>
                              <a:schemeClr val="bg1"/>
                            </a:solidFill>
                            <a:ea typeface="굴림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tx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200" dirty="0" smtClean="0">
                            <a:solidFill>
                              <a:schemeClr val="bg1"/>
                            </a:solidFill>
                            <a:ea typeface="굴림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>
                              <a:solidFill>
                                <a:schemeClr val="bg1"/>
                              </a:solidFill>
                              <a:ea typeface="굴림" pitchFamily="50" charset="-127"/>
                            </a:rPr>
                            <a:t>Sec.8.2  Interval </a:t>
                          </a:r>
                          <a:r>
                            <a:rPr lang="en-US" altLang="ko-KR" sz="1200" dirty="0" smtClean="0">
                              <a:solidFill>
                                <a:schemeClr val="bg1"/>
                              </a:solidFill>
                              <a:ea typeface="굴림" pitchFamily="50" charset="-127"/>
                            </a:rPr>
                            <a:t>Estimates Derived</a:t>
                          </a:r>
                          <a:r>
                            <a:rPr lang="en-US" altLang="ko-KR" sz="1200" baseline="0" dirty="0" smtClean="0">
                              <a:solidFill>
                                <a:schemeClr val="bg1"/>
                              </a:solidFill>
                              <a:ea typeface="굴림" pitchFamily="50" charset="-127"/>
                            </a:rPr>
                            <a:t> from the Distributions</a:t>
                          </a:r>
                          <a:endParaRPr lang="en-US" altLang="ko-KR" sz="1200" dirty="0" smtClean="0">
                            <a:solidFill>
                              <a:schemeClr val="bg1"/>
                            </a:solidFill>
                            <a:ea typeface="굴림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200" dirty="0" smtClean="0">
                            <a:solidFill>
                              <a:schemeClr val="bg1"/>
                            </a:solidFill>
                            <a:ea typeface="굴림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2961188"/>
                      </a:ext>
                    </a:extLst>
                  </a:tr>
                  <a:tr h="6914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b="0" dirty="0" smtClean="0">
                              <a:solidFill>
                                <a:schemeClr val="bg1"/>
                              </a:solidFill>
                            </a:rPr>
                            <a:t>7.2</a:t>
                          </a:r>
                          <a:endParaRPr lang="ko-KR" altLang="en-US" sz="10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90" t="-69298" r="-223478" b="-495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dirty="0" smtClean="0">
                              <a:solidFill>
                                <a:schemeClr val="bg1"/>
                              </a:solidFill>
                              <a:ea typeface="굴림" pitchFamily="50" charset="-127"/>
                            </a:rPr>
                            <a:t>8.2 (1)</a:t>
                          </a:r>
                          <a:endParaRPr lang="en-US" altLang="ko-KR" sz="1000" dirty="0" smtClean="0">
                            <a:solidFill>
                              <a:schemeClr val="bg1"/>
                            </a:solidFill>
                            <a:ea typeface="굴림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9727" t="-69298" r="-430" b="-4956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3655338"/>
                      </a:ext>
                    </a:extLst>
                  </a:tr>
                  <a:tr h="65570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dirty="0" smtClean="0">
                              <a:solidFill>
                                <a:schemeClr val="bg1"/>
                              </a:solidFill>
                            </a:rPr>
                            <a:t>7.3</a:t>
                          </a: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dirty="0" smtClean="0">
                              <a:solidFill>
                                <a:schemeClr val="bg1"/>
                              </a:solidFill>
                            </a:rPr>
                            <a:t>(2)</a:t>
                          </a:r>
                          <a:endParaRPr lang="ko-KR" altLang="en-US" sz="1000" b="0" dirty="0" smtClean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90" t="-180374" r="-223478" b="-428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dirty="0" smtClean="0">
                              <a:solidFill>
                                <a:schemeClr val="bg1"/>
                              </a:solidFill>
                              <a:ea typeface="굴림" pitchFamily="50" charset="-127"/>
                            </a:rPr>
                            <a:t>8.2 (2)</a:t>
                          </a:r>
                          <a:endParaRPr lang="en-US" altLang="ko-KR" sz="1000" dirty="0" smtClean="0">
                            <a:solidFill>
                              <a:schemeClr val="bg1"/>
                            </a:solidFill>
                            <a:ea typeface="굴림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9727" t="-180374" r="-430" b="-4280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1368992"/>
                      </a:ext>
                    </a:extLst>
                  </a:tr>
                  <a:tr h="69145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dirty="0" smtClean="0">
                              <a:solidFill>
                                <a:schemeClr val="bg1"/>
                              </a:solidFill>
                            </a:rPr>
                            <a:t>7.2</a:t>
                          </a:r>
                          <a:endParaRPr lang="ko-KR" altLang="en-US" sz="1000" b="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000" b="0" dirty="0" smtClean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90" t="-263158" r="-223478" b="-30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dirty="0" smtClean="0">
                              <a:solidFill>
                                <a:schemeClr val="bg1"/>
                              </a:solidFill>
                              <a:ea typeface="굴림" pitchFamily="50" charset="-127"/>
                            </a:rPr>
                            <a:t>8.2</a:t>
                          </a:r>
                        </a:p>
                        <a:p>
                          <a:pPr marL="0" marR="0" lvl="1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dirty="0" smtClean="0">
                              <a:solidFill>
                                <a:schemeClr val="bg1"/>
                              </a:solidFill>
                              <a:ea typeface="굴림" pitchFamily="50" charset="-127"/>
                            </a:rPr>
                            <a:t>(3) </a:t>
                          </a:r>
                          <a:endParaRPr lang="en-US" altLang="ko-KR" sz="1000" dirty="0" smtClean="0">
                            <a:solidFill>
                              <a:schemeClr val="bg1"/>
                            </a:solidFill>
                            <a:ea typeface="굴림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9727" t="-263158" r="-430" b="-301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0001505"/>
                      </a:ext>
                    </a:extLst>
                  </a:tr>
                  <a:tr h="87992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dirty="0" smtClean="0">
                              <a:solidFill>
                                <a:schemeClr val="bg1"/>
                              </a:solidFill>
                            </a:rPr>
                            <a:t>7.2</a:t>
                          </a:r>
                          <a:endParaRPr lang="ko-KR" altLang="en-US" sz="1000" b="0" dirty="0" smtClean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90" t="-287500" r="-223478" b="-13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dirty="0" smtClean="0">
                              <a:solidFill>
                                <a:schemeClr val="bg1"/>
                              </a:solidFill>
                              <a:ea typeface="굴림" pitchFamily="50" charset="-127"/>
                            </a:rPr>
                            <a:t>8.2</a:t>
                          </a:r>
                        </a:p>
                        <a:p>
                          <a:pPr marL="0" marR="0" lvl="1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dirty="0" smtClean="0">
                              <a:solidFill>
                                <a:schemeClr val="bg1"/>
                              </a:solidFill>
                              <a:ea typeface="굴림" pitchFamily="50" charset="-127"/>
                            </a:rPr>
                            <a:t>(4)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9727" t="-287500" r="-430" b="-138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7374598"/>
                      </a:ext>
                    </a:extLst>
                  </a:tr>
                  <a:tr h="1198499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dirty="0" smtClean="0">
                              <a:solidFill>
                                <a:schemeClr val="bg1"/>
                              </a:solidFill>
                            </a:rPr>
                            <a:t>7.3</a:t>
                          </a: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dirty="0" smtClean="0">
                              <a:solidFill>
                                <a:schemeClr val="bg1"/>
                              </a:solidFill>
                            </a:rPr>
                            <a:t>(3)</a:t>
                          </a:r>
                          <a:endParaRPr lang="ko-KR" altLang="en-US" sz="1000" b="0" dirty="0" smtClean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90" t="-283249" r="-223478" b="-15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dirty="0" smtClean="0">
                              <a:solidFill>
                                <a:schemeClr val="bg1"/>
                              </a:solidFill>
                              <a:ea typeface="굴림" pitchFamily="50" charset="-127"/>
                            </a:rPr>
                            <a:t>8.2</a:t>
                          </a:r>
                        </a:p>
                        <a:p>
                          <a:pPr marL="0" marR="0" lvl="1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dirty="0" smtClean="0">
                              <a:solidFill>
                                <a:schemeClr val="bg1"/>
                              </a:solidFill>
                              <a:ea typeface="굴림" pitchFamily="50" charset="-127"/>
                            </a:rPr>
                            <a:t>(4)</a:t>
                          </a:r>
                          <a:endParaRPr lang="en-US" altLang="ko-KR" sz="1000" dirty="0" smtClean="0">
                            <a:solidFill>
                              <a:schemeClr val="bg1"/>
                            </a:solidFill>
                            <a:ea typeface="굴림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9727" t="-283249" r="-430" b="-15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70555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1028800" y="6328424"/>
            <a:ext cx="6126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/>
              <a:t>Activity 1.  Derive the interval estimate in Sec. 8.2 (2). 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62733160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브레인스토밍 프레젠테이션">
  <a:themeElements>
    <a:clrScheme name="브레인스토밍 프레젠테이션 1">
      <a:dk1>
        <a:srgbClr val="FFCC00"/>
      </a:dk1>
      <a:lt1>
        <a:srgbClr val="F8F8F8"/>
      </a:lt1>
      <a:dk2>
        <a:srgbClr val="000000"/>
      </a:dk2>
      <a:lt2>
        <a:srgbClr val="6666FF"/>
      </a:lt2>
      <a:accent1>
        <a:srgbClr val="669900"/>
      </a:accent1>
      <a:accent2>
        <a:srgbClr val="006600"/>
      </a:accent2>
      <a:accent3>
        <a:srgbClr val="AAAAAA"/>
      </a:accent3>
      <a:accent4>
        <a:srgbClr val="D4D4D4"/>
      </a:accent4>
      <a:accent5>
        <a:srgbClr val="B8CAAA"/>
      </a:accent5>
      <a:accent6>
        <a:srgbClr val="005C00"/>
      </a:accent6>
      <a:hlink>
        <a:srgbClr val="0099FF"/>
      </a:hlink>
      <a:folHlink>
        <a:srgbClr val="669900"/>
      </a:folHlink>
    </a:clrScheme>
    <a:fontScheme name="브레인스토밍 프레젠테이션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2075" tIns="46037" rIns="92075" bIns="46037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1"/>
          </a:buClr>
          <a:buSzTx/>
          <a:buFontTx/>
          <a:buNone/>
          <a:tabLst/>
          <a:defRPr kumimoji="1" lang="en-US" sz="1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entury Gothic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2075" tIns="46037" rIns="92075" bIns="46037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1"/>
          </a:buClr>
          <a:buSzTx/>
          <a:buFontTx/>
          <a:buNone/>
          <a:tabLst/>
          <a:defRPr kumimoji="1" lang="en-US" sz="1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entury Gothic" pitchFamily="34" charset="0"/>
            <a:ea typeface="굴림" pitchFamily="50" charset="-127"/>
          </a:defRPr>
        </a:defPPr>
      </a:lstStyle>
    </a:lnDef>
  </a:objectDefaults>
  <a:extraClrSchemeLst>
    <a:extraClrScheme>
      <a:clrScheme name="브레인스토밍 프레젠테이션 1">
        <a:dk1>
          <a:srgbClr val="FFCC00"/>
        </a:dk1>
        <a:lt1>
          <a:srgbClr val="F8F8F8"/>
        </a:lt1>
        <a:dk2>
          <a:srgbClr val="000000"/>
        </a:dk2>
        <a:lt2>
          <a:srgbClr val="6666FF"/>
        </a:lt2>
        <a:accent1>
          <a:srgbClr val="669900"/>
        </a:accent1>
        <a:accent2>
          <a:srgbClr val="006600"/>
        </a:accent2>
        <a:accent3>
          <a:srgbClr val="AAAAAA"/>
        </a:accent3>
        <a:accent4>
          <a:srgbClr val="D4D4D4"/>
        </a:accent4>
        <a:accent5>
          <a:srgbClr val="B8CAAA"/>
        </a:accent5>
        <a:accent6>
          <a:srgbClr val="005C00"/>
        </a:accent6>
        <a:hlink>
          <a:srgbClr val="0099FF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브레인스토밍 프레젠테이션 2">
        <a:dk1>
          <a:srgbClr val="868686"/>
        </a:dk1>
        <a:lt1>
          <a:srgbClr val="FFFFFF"/>
        </a:lt1>
        <a:dk2>
          <a:srgbClr val="009999"/>
        </a:dk2>
        <a:lt2>
          <a:srgbClr val="6600FF"/>
        </a:lt2>
        <a:accent1>
          <a:srgbClr val="9999FF"/>
        </a:accent1>
        <a:accent2>
          <a:srgbClr val="CBCBCB"/>
        </a:accent2>
        <a:accent3>
          <a:srgbClr val="FFFFFF"/>
        </a:accent3>
        <a:accent4>
          <a:srgbClr val="727272"/>
        </a:accent4>
        <a:accent5>
          <a:srgbClr val="CACAFF"/>
        </a:accent5>
        <a:accent6>
          <a:srgbClr val="B8B8B8"/>
        </a:accent6>
        <a:hlink>
          <a:srgbClr val="6600FF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브레인스토밍 프레젠테이션 3">
        <a:dk1>
          <a:srgbClr val="1C1C1C"/>
        </a:dk1>
        <a:lt1>
          <a:srgbClr val="FFFFFF"/>
        </a:lt1>
        <a:dk2>
          <a:srgbClr val="000000"/>
        </a:dk2>
        <a:lt2>
          <a:srgbClr val="969696"/>
        </a:lt2>
        <a:accent1>
          <a:srgbClr val="DDDDDD"/>
        </a:accent1>
        <a:accent2>
          <a:srgbClr val="CBCBCB"/>
        </a:accent2>
        <a:accent3>
          <a:srgbClr val="FFFFFF"/>
        </a:accent3>
        <a:accent4>
          <a:srgbClr val="161616"/>
        </a:accent4>
        <a:accent5>
          <a:srgbClr val="EBEBEB"/>
        </a:accent5>
        <a:accent6>
          <a:srgbClr val="B8B8B8"/>
        </a:accent6>
        <a:hlink>
          <a:srgbClr val="4D4D4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브레인스토밍 프레젠테이션 4">
        <a:dk1>
          <a:srgbClr val="FFCC00"/>
        </a:dk1>
        <a:lt1>
          <a:srgbClr val="FFFFCC"/>
        </a:lt1>
        <a:dk2>
          <a:srgbClr val="000099"/>
        </a:dk2>
        <a:lt2>
          <a:srgbClr val="00CC00"/>
        </a:lt2>
        <a:accent1>
          <a:srgbClr val="3333FF"/>
        </a:accent1>
        <a:accent2>
          <a:srgbClr val="3333CC"/>
        </a:accent2>
        <a:accent3>
          <a:srgbClr val="AAAACA"/>
        </a:accent3>
        <a:accent4>
          <a:srgbClr val="DADAAE"/>
        </a:accent4>
        <a:accent5>
          <a:srgbClr val="ADADFF"/>
        </a:accent5>
        <a:accent6>
          <a:srgbClr val="2D2DB9"/>
        </a:accent6>
        <a:hlink>
          <a:srgbClr val="0099FF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브레인스토밍 프레젠테이션 5">
        <a:dk1>
          <a:srgbClr val="FFFF00"/>
        </a:dk1>
        <a:lt1>
          <a:srgbClr val="FFFFFF"/>
        </a:lt1>
        <a:dk2>
          <a:srgbClr val="FF0033"/>
        </a:dk2>
        <a:lt2>
          <a:srgbClr val="000000"/>
        </a:lt2>
        <a:accent1>
          <a:srgbClr val="330099"/>
        </a:accent1>
        <a:accent2>
          <a:srgbClr val="CC0000"/>
        </a:accent2>
        <a:accent3>
          <a:srgbClr val="FFAAAD"/>
        </a:accent3>
        <a:accent4>
          <a:srgbClr val="DADADA"/>
        </a:accent4>
        <a:accent5>
          <a:srgbClr val="ADAACA"/>
        </a:accent5>
        <a:accent6>
          <a:srgbClr val="B90000"/>
        </a:accent6>
        <a:hlink>
          <a:srgbClr val="0099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브레인스토밍 프레젠테이션</Template>
  <TotalTime>16835</TotalTime>
  <Words>367</Words>
  <Application>Microsoft Office PowerPoint</Application>
  <PresentationFormat>화면 슬라이드 쇼(4:3)</PresentationFormat>
  <Paragraphs>136</Paragraphs>
  <Slides>12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굴림</vt:lpstr>
      <vt:lpstr>맑은 고딕</vt:lpstr>
      <vt:lpstr>Arial</vt:lpstr>
      <vt:lpstr>Cambria Math</vt:lpstr>
      <vt:lpstr>Century Gothic</vt:lpstr>
      <vt:lpstr>Times New Roman</vt:lpstr>
      <vt:lpstr>브레인스토밍 프레젠테이션</vt:lpstr>
      <vt:lpstr>Ch.8 Estimation (추정)</vt:lpstr>
      <vt:lpstr>This Lecture</vt:lpstr>
      <vt:lpstr>8.1 Point Estimates and Interval Estimates (점추정과 구간추정)</vt:lpstr>
      <vt:lpstr>8.1 - Properties of Point Estimates</vt:lpstr>
      <vt:lpstr>8.1 - Properties of Point Estimates</vt:lpstr>
      <vt:lpstr>8.1 – Interval Estimates(구간 추정)</vt:lpstr>
      <vt:lpstr>8.2 Interval Estimates of Population Mean (모평균의 구간추정)</vt:lpstr>
      <vt:lpstr>8.2 Interval Estimates of Population Mean (모평균의 구간추정)</vt:lpstr>
      <vt:lpstr>8.2 Interval Estimates of Population Mean (모평균의 구간추정)</vt:lpstr>
      <vt:lpstr>8.3 Interval Estimates of Population Proportion and Population Variance (모비율과 모분산의 구간추정)</vt:lpstr>
      <vt:lpstr>8.4 Sample Size (샘플크기)</vt:lpstr>
      <vt:lpstr>What we have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창의력 향상을 위한 세션</dc:title>
  <dc:creator>Kwanghoon Choi</dc:creator>
  <cp:lastModifiedBy>Kwanghoon Choi</cp:lastModifiedBy>
  <cp:revision>3845</cp:revision>
  <dcterms:created xsi:type="dcterms:W3CDTF">2005-11-19T13:03:13Z</dcterms:created>
  <dcterms:modified xsi:type="dcterms:W3CDTF">2016-12-01T04:18:28Z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TC010184371042</vt:lpwstr>
  </property>
</Properties>
</file>