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9" r:id="rId2"/>
    <p:sldId id="377" r:id="rId3"/>
    <p:sldId id="390" r:id="rId4"/>
    <p:sldId id="384" r:id="rId5"/>
    <p:sldId id="388" r:id="rId6"/>
    <p:sldId id="385" r:id="rId7"/>
    <p:sldId id="391" r:id="rId8"/>
    <p:sldId id="389" r:id="rId9"/>
    <p:sldId id="386" r:id="rId10"/>
    <p:sldId id="387" r:id="rId11"/>
  </p:sldIdLst>
  <p:sldSz cx="9144000" cy="6858000" type="screen4x3"/>
  <p:notesSz cx="9866313" cy="673576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CC00"/>
    <a:srgbClr val="A50021"/>
    <a:srgbClr val="CCCC00"/>
    <a:srgbClr val="FF6600"/>
    <a:srgbClr val="FF9966"/>
    <a:srgbClr val="FF3300"/>
    <a:srgbClr val="CCFFCC"/>
    <a:srgbClr val="00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4" autoAdjust="0"/>
    <p:restoredTop sz="95861" autoAdjust="0"/>
  </p:normalViewPr>
  <p:slideViewPr>
    <p:cSldViewPr>
      <p:cViewPr varScale="1">
        <p:scale>
          <a:sx n="106" d="100"/>
          <a:sy n="106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3929" cy="33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385" y="1"/>
            <a:ext cx="4273929" cy="33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398704"/>
            <a:ext cx="4273929" cy="33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385" y="6398704"/>
            <a:ext cx="4273929" cy="33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65C8F56-1B80-41D4-A753-E85F3E030B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5787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3929" cy="33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385" y="1"/>
            <a:ext cx="4273929" cy="33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06413"/>
            <a:ext cx="3368675" cy="25257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3805" y="3199352"/>
            <a:ext cx="7238705" cy="303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398704"/>
            <a:ext cx="4273929" cy="33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385" y="6398704"/>
            <a:ext cx="4273929" cy="33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73375-B028-4EEE-9E2E-D8E8A39B7D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701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73375-B028-4EEE-9E2E-D8E8A39B7DA9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5576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73375-B028-4EEE-9E2E-D8E8A39B7DA9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1603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2</a:t>
            </a:fld>
            <a:endParaRPr kumimoji="0" lang="en-US" altLang="ko-KR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9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73375-B028-4EEE-9E2E-D8E8A39B7DA9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3734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73375-B028-4EEE-9E2E-D8E8A39B7DA9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430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73375-B028-4EEE-9E2E-D8E8A39B7DA9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870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73375-B028-4EEE-9E2E-D8E8A39B7DA9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137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73375-B028-4EEE-9E2E-D8E8A39B7DA9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403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73375-B028-4EEE-9E2E-D8E8A39B7DA9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3865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73375-B028-4EEE-9E2E-D8E8A39B7DA9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712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b"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ko-KR" altLang="en-US" noProof="0"/>
              <a:t>마스터 제목 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0" rIns="91440" bIns="0"/>
          <a:lstStyle>
            <a:lvl1pPr marL="0" indent="0" algn="ctr">
              <a:spcBef>
                <a:spcPct val="0"/>
              </a:spcBef>
              <a:buClrTx/>
              <a:buFontTx/>
              <a:buNone/>
              <a:defRPr/>
            </a:lvl1pPr>
          </a:lstStyle>
          <a:p>
            <a:pPr lvl="0"/>
            <a:r>
              <a:rPr lang="ko-KR" altLang="en-US" noProof="0"/>
              <a:t>부제목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0302F-3206-4962-81FD-8A07AED62E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41798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4E5CC-C54F-4F65-AEE8-432CDBFC34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49078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B9ADD-4A51-40B0-B2D0-30B60CFCC2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26231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5791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B0108-1D71-47E7-99DF-610DD68184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25813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154D5-FA00-46F3-8ABC-0B08908DCEE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40505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DBD04-24DA-4FC7-AA78-7BCB63C8BF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80335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A5B2A-B194-4D3A-B827-B98B273721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95660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45BE4-1654-45B4-B766-8D02FDF7FA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016696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672D6-BDB1-46B9-95F1-DA0DD4EFD14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09816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63E6C-3EDE-4B4F-9C40-03AD33ED835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5690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49EEB-CA56-4944-A492-4F6740E5B8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443163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4391-5C96-49D4-B8EE-5E9DB6B189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80138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fld id="{4BAACFA9-5C2F-46E7-90FA-AF9BF178C7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ransition spd="slow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58888" y="1371600"/>
            <a:ext cx="6697662" cy="1905000"/>
          </a:xfrm>
        </p:spPr>
        <p:txBody>
          <a:bodyPr anchor="ctr" anchorCtr="0"/>
          <a:lstStyle/>
          <a:p>
            <a:pPr eaLnBrk="1" hangingPunct="1"/>
            <a:r>
              <a:rPr lang="en-US" altLang="ko-KR" sz="3600" dirty="0">
                <a:ea typeface="굴림" pitchFamily="50" charset="-127"/>
              </a:rPr>
              <a:t>Ch.9 Hypothesis Testing (</a:t>
            </a:r>
            <a:r>
              <a:rPr lang="ko-KR" altLang="en-US" sz="3600" dirty="0">
                <a:ea typeface="굴림" pitchFamily="50" charset="-127"/>
              </a:rPr>
              <a:t>가설검정</a:t>
            </a:r>
            <a:r>
              <a:rPr lang="en-US" altLang="ko-KR" sz="3600" dirty="0">
                <a:ea typeface="굴림" pitchFamily="50" charset="-127"/>
              </a:rPr>
              <a:t>)</a:t>
            </a:r>
            <a:endParaRPr lang="ko-KR" altLang="en-US" sz="3600" dirty="0">
              <a:ea typeface="굴림" pitchFamily="50" charset="-127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6338"/>
            <a:ext cx="6477000" cy="1800894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>
                <a:ea typeface="굴림" pitchFamily="50" charset="-127"/>
              </a:rPr>
              <a:t>Choi, </a:t>
            </a:r>
            <a:r>
              <a:rPr lang="en-US" altLang="ko-KR" sz="2000" dirty="0" err="1">
                <a:ea typeface="굴림" pitchFamily="50" charset="-127"/>
              </a:rPr>
              <a:t>Kwanghoon</a:t>
            </a:r>
            <a:endParaRPr lang="en-US" altLang="ko-KR" sz="2000" dirty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>
                <a:ea typeface="굴림" pitchFamily="50" charset="-127"/>
              </a:rPr>
              <a:t>Dept. of Electronics and Computer Engineering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err="1">
                <a:ea typeface="굴림" pitchFamily="50" charset="-127"/>
              </a:rPr>
              <a:t>Chonnam</a:t>
            </a:r>
            <a:r>
              <a:rPr lang="en-US" altLang="ko-KR" sz="2000" dirty="0">
                <a:ea typeface="굴림" pitchFamily="50" charset="-127"/>
              </a:rPr>
              <a:t> National University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0302F-3206-4962-81FD-8A07AED62E62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107504" y="116632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Updated: </a:t>
            </a:r>
            <a:r>
              <a:rPr lang="en-US" altLang="ko-KR" sz="1800"/>
              <a:t>December 13, </a:t>
            </a:r>
            <a:r>
              <a:rPr lang="en-US" altLang="ko-KR" sz="1800" dirty="0"/>
              <a:t>2016</a:t>
            </a:r>
            <a:endParaRPr lang="ko-KR" altLang="en-US" sz="1800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819150"/>
                <a:ext cx="6767264" cy="533400"/>
              </a:xfrm>
            </p:spPr>
            <p:txBody>
              <a:bodyPr/>
              <a:lstStyle/>
              <a:p>
                <a:r>
                  <a:rPr lang="en-US" altLang="ko-KR" dirty="0">
                    <a:ea typeface="굴림" pitchFamily="50" charset="-127"/>
                  </a:rPr>
                  <a:t>9.4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𝝌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>
                    <a:ea typeface="굴림" pitchFamily="50" charset="-127"/>
                  </a:rPr>
                  <a:t> Testing and Population Variance Testing(</a:t>
                </a:r>
                <a:r>
                  <a:rPr lang="ko-KR" altLang="en-US" dirty="0" err="1">
                    <a:ea typeface="굴림" pitchFamily="50" charset="-127"/>
                  </a:rPr>
                  <a:t>카이제곱</a:t>
                </a:r>
                <a:r>
                  <a:rPr lang="ko-KR" altLang="en-US" dirty="0">
                    <a:ea typeface="굴림" pitchFamily="50" charset="-127"/>
                  </a:rPr>
                  <a:t> 검정과 </a:t>
                </a:r>
                <a:r>
                  <a:rPr lang="ko-KR" altLang="en-US" dirty="0" err="1">
                    <a:ea typeface="굴림" pitchFamily="50" charset="-127"/>
                  </a:rPr>
                  <a:t>모분산</a:t>
                </a:r>
                <a:r>
                  <a:rPr lang="ko-KR" altLang="en-US" dirty="0">
                    <a:ea typeface="굴림" pitchFamily="50" charset="-127"/>
                  </a:rPr>
                  <a:t> 검정</a:t>
                </a:r>
                <a:r>
                  <a:rPr lang="en-US" altLang="ko-KR" dirty="0">
                    <a:ea typeface="굴림" pitchFamily="50" charset="-127"/>
                  </a:rPr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819150"/>
                <a:ext cx="6767264" cy="533400"/>
              </a:xfrm>
              <a:blipFill>
                <a:blip r:embed="rId3"/>
                <a:stretch>
                  <a:fillRect l="-1351" t="-35227" b="-47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488832" cy="388620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>
                    <a:ea typeface="굴림" pitchFamily="50" charset="-127"/>
                  </a:rPr>
                  <a:t>Goodness-of-fit test(</a:t>
                </a:r>
                <a:r>
                  <a:rPr lang="ko-KR" altLang="en-US" dirty="0">
                    <a:ea typeface="굴림" pitchFamily="50" charset="-127"/>
                  </a:rPr>
                  <a:t>적합도 검정</a:t>
                </a:r>
                <a:r>
                  <a:rPr lang="en-US" altLang="ko-KR" dirty="0">
                    <a:ea typeface="굴림" pitchFamily="50" charset="-127"/>
                  </a:rPr>
                  <a:t>)</a:t>
                </a:r>
              </a:p>
              <a:p>
                <a:pPr lvl="1" eaLnBrk="1" hangingPunct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 ~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−1)</m:t>
                        </m:r>
                      </m:e>
                    </m:nary>
                  </m:oMath>
                </a14:m>
                <a:endParaRPr lang="en-US" altLang="ko-KR" b="0" dirty="0">
                  <a:ea typeface="굴림" pitchFamily="50" charset="-127"/>
                </a:endParaRPr>
              </a:p>
              <a:p>
                <a:pPr lvl="2" eaLnBrk="1" hangingPunct="1"/>
                <a:r>
                  <a:rPr lang="en-US" altLang="ko-KR" dirty="0">
                    <a:ea typeface="굴림" pitchFamily="50" charset="-127"/>
                  </a:rPr>
                  <a:t>K: # of categories</a:t>
                </a:r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ea typeface="굴림" pitchFamily="50" charset="-127"/>
                  </a:rPr>
                  <a:t> : the observed frequency of </a:t>
                </a:r>
                <a:r>
                  <a:rPr lang="en-US" altLang="ko-KR" dirty="0" err="1">
                    <a:ea typeface="굴림" pitchFamily="50" charset="-127"/>
                  </a:rPr>
                  <a:t>i-th</a:t>
                </a:r>
                <a:r>
                  <a:rPr lang="en-US" altLang="ko-KR" dirty="0">
                    <a:ea typeface="굴림" pitchFamily="50" charset="-127"/>
                  </a:rPr>
                  <a:t> category</a:t>
                </a:r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ea typeface="굴림" pitchFamily="50" charset="-127"/>
                  </a:rPr>
                  <a:t> : the expected frequency of </a:t>
                </a:r>
                <a:r>
                  <a:rPr lang="en-US" altLang="ko-KR" dirty="0" err="1">
                    <a:ea typeface="굴림" pitchFamily="50" charset="-127"/>
                  </a:rPr>
                  <a:t>i-th</a:t>
                </a:r>
                <a:r>
                  <a:rPr lang="en-US" altLang="ko-KR" dirty="0">
                    <a:ea typeface="굴림" pitchFamily="50" charset="-127"/>
                  </a:rPr>
                  <a:t> category</a:t>
                </a:r>
              </a:p>
              <a:p>
                <a:pPr lvl="1" eaLnBrk="1" hangingPunct="1"/>
                <a:r>
                  <a:rPr lang="en-US" altLang="ko-KR" dirty="0">
                    <a:ea typeface="굴림" pitchFamily="50" charset="-127"/>
                  </a:rPr>
                  <a:t>H0: all the expected frequencies are correct.</a:t>
                </a:r>
              </a:p>
              <a:p>
                <a:pPr lvl="1" eaLnBrk="1" hangingPunct="1"/>
                <a:r>
                  <a:rPr lang="en-US" altLang="ko-KR" dirty="0">
                    <a:ea typeface="굴림" pitchFamily="50" charset="-127"/>
                  </a:rPr>
                  <a:t>H1: H0 does not hold.</a:t>
                </a:r>
              </a:p>
              <a:p>
                <a:pPr lvl="1" eaLnBrk="1" hangingPunct="1"/>
                <a:r>
                  <a:rPr lang="en-US" altLang="ko-KR" dirty="0">
                    <a:ea typeface="굴림" pitchFamily="50" charset="-127"/>
                  </a:rPr>
                  <a:t>Upper-tailed test (</a:t>
                </a:r>
                <a:r>
                  <a:rPr lang="ko-KR" altLang="en-US" dirty="0">
                    <a:ea typeface="굴림" pitchFamily="50" charset="-127"/>
                  </a:rPr>
                  <a:t>상단측 검정</a:t>
                </a:r>
                <a:r>
                  <a:rPr lang="en-US" altLang="ko-KR" dirty="0">
                    <a:ea typeface="굴림" pitchFamily="50" charset="-127"/>
                  </a:rPr>
                  <a:t>)</a:t>
                </a:r>
              </a:p>
              <a:p>
                <a:pPr lvl="1" eaLnBrk="1" hangingPunct="1"/>
                <a:r>
                  <a:rPr lang="en-US" altLang="ko-KR" dirty="0">
                    <a:ea typeface="굴림" pitchFamily="50" charset="-127"/>
                  </a:rPr>
                  <a:t>cf. Pearson chi-square statistic</a:t>
                </a:r>
              </a:p>
              <a:p>
                <a:pPr lvl="1" eaLnBrk="1" hangingPunct="1"/>
                <a:r>
                  <a:rPr lang="en-US" altLang="ko-KR" dirty="0">
                    <a:ea typeface="굴림" pitchFamily="50" charset="-127"/>
                  </a:rPr>
                  <a:t>cf. contingency table</a:t>
                </a:r>
              </a:p>
              <a:p>
                <a:pPr eaLnBrk="1" hangingPunct="1"/>
                <a:r>
                  <a:rPr lang="en-US" altLang="ko-KR" dirty="0">
                    <a:ea typeface="굴림" pitchFamily="50" charset="-127"/>
                  </a:rPr>
                  <a:t>Activity1 (</a:t>
                </a:r>
                <a:r>
                  <a:rPr lang="ko-KR" altLang="en-US" dirty="0">
                    <a:ea typeface="굴림" pitchFamily="50" charset="-127"/>
                  </a:rPr>
                  <a:t>연습문제</a:t>
                </a:r>
                <a:r>
                  <a:rPr lang="en-US" altLang="ko-KR" dirty="0">
                    <a:ea typeface="굴림" pitchFamily="50" charset="-127"/>
                  </a:rPr>
                  <a:t>9)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488832" cy="3886200"/>
              </a:xfrm>
              <a:blipFill>
                <a:blip r:embed="rId4"/>
                <a:stretch>
                  <a:fillRect l="-1221" t="-1727" b="-27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51867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This Lecture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752600"/>
            <a:ext cx="7848872" cy="41973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Hypothesis Testing(</a:t>
            </a:r>
            <a:r>
              <a:rPr lang="ko-KR" altLang="en-US" dirty="0"/>
              <a:t>가설검정</a:t>
            </a:r>
            <a:r>
              <a:rPr lang="en-US" altLang="ko-KR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Observed statistic vs. interval estimate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Significance </a:t>
            </a:r>
            <a:r>
              <a:rPr lang="en-US" altLang="ko-KR"/>
              <a:t>level observed vs</a:t>
            </a:r>
            <a:r>
              <a:rPr lang="en-US" altLang="ko-KR" dirty="0"/>
              <a:t>. Significance level basis</a:t>
            </a:r>
          </a:p>
          <a:p>
            <a:pPr marL="857250" lvl="2" indent="0">
              <a:lnSpc>
                <a:spcPct val="200000"/>
              </a:lnSpc>
              <a:buNone/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96715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9.1 Hypothesis Testing(</a:t>
            </a:r>
            <a:r>
              <a:rPr lang="ko-KR" altLang="en-US" dirty="0">
                <a:ea typeface="굴림" pitchFamily="50" charset="-127"/>
              </a:rPr>
              <a:t>가설 검정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488832" cy="38862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What is the meaning of an Interval estimate with degree of confidence 100(1-</a:t>
            </a:r>
            <a:r>
              <a:rPr lang="el-GR" altLang="ko-KR" dirty="0">
                <a:ea typeface="굴림" pitchFamily="50" charset="-127"/>
              </a:rPr>
              <a:t>α</a:t>
            </a:r>
            <a:r>
              <a:rPr lang="en-US" altLang="ko-KR" dirty="0">
                <a:ea typeface="굴림" pitchFamily="50" charset="-127"/>
              </a:rPr>
              <a:t>)%?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863434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9.1 Hypothesis Testing(</a:t>
            </a:r>
            <a:r>
              <a:rPr lang="ko-KR" altLang="en-US" dirty="0">
                <a:ea typeface="굴림" pitchFamily="50" charset="-127"/>
              </a:rPr>
              <a:t>가설 검정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488832" cy="388620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>
                    <a:ea typeface="굴림" pitchFamily="50" charset="-127"/>
                  </a:rPr>
                  <a:t>Null hypothesis(H0: </a:t>
                </a:r>
                <a:r>
                  <a:rPr lang="ko-KR" altLang="en-US" dirty="0" err="1">
                    <a:ea typeface="굴림" pitchFamily="50" charset="-127"/>
                  </a:rPr>
                  <a:t>귀무가설</a:t>
                </a:r>
                <a:r>
                  <a:rPr lang="en-US" altLang="ko-KR" dirty="0">
                    <a:ea typeface="굴림" pitchFamily="50" charset="-127"/>
                  </a:rPr>
                  <a:t>,</a:t>
                </a:r>
                <a:r>
                  <a:rPr lang="ko-KR" altLang="en-US" dirty="0">
                    <a:ea typeface="굴림" pitchFamily="50" charset="-127"/>
                  </a:rPr>
                  <a:t> 歸無假說</a:t>
                </a:r>
                <a:r>
                  <a:rPr lang="en-US" altLang="ko-KR" dirty="0">
                    <a:ea typeface="굴림" pitchFamily="50" charset="-127"/>
                  </a:rPr>
                  <a:t>)</a:t>
                </a:r>
              </a:p>
              <a:p>
                <a:pPr lvl="1" eaLnBrk="1" hangingPunct="1"/>
                <a:r>
                  <a:rPr lang="en-US" altLang="ko-KR" dirty="0">
                    <a:ea typeface="굴림" pitchFamily="50" charset="-127"/>
                  </a:rPr>
                  <a:t>H0: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ea typeface="굴림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굴림" pitchFamily="50" charset="-127"/>
                      </a:rPr>
                      <m:t>𝜃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ea typeface="굴림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굴림" pitchFamily="50" charset="-127"/>
                      </a:rPr>
                      <m:t>𝜃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>
                  <a:ea typeface="굴림" pitchFamily="50" charset="-127"/>
                </a:endParaRPr>
              </a:p>
              <a:p>
                <a:pPr eaLnBrk="1" hangingPunct="1"/>
                <a:r>
                  <a:rPr lang="en-US" altLang="ko-KR" dirty="0">
                    <a:ea typeface="굴림" pitchFamily="50" charset="-127"/>
                  </a:rPr>
                  <a:t>Alternative hypothesis(H1: </a:t>
                </a:r>
                <a:r>
                  <a:rPr lang="ko-KR" altLang="en-US" dirty="0" err="1">
                    <a:ea typeface="굴림" pitchFamily="50" charset="-127"/>
                  </a:rPr>
                  <a:t>대립가설</a:t>
                </a:r>
                <a:r>
                  <a:rPr lang="en-US" altLang="ko-KR" dirty="0">
                    <a:ea typeface="굴림" pitchFamily="50" charset="-127"/>
                  </a:rPr>
                  <a:t>)</a:t>
                </a:r>
              </a:p>
              <a:p>
                <a:pPr lvl="1" eaLnBrk="1" hangingPunct="1"/>
                <a:r>
                  <a:rPr lang="en-US" altLang="ko-KR" dirty="0">
                    <a:ea typeface="굴림" pitchFamily="50" charset="-127"/>
                  </a:rPr>
                  <a:t>H1: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굴림" pitchFamily="50" charset="-127"/>
                      </a:rPr>
                      <m:t>𝜃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ea typeface="굴림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굴림" pitchFamily="50" charset="-127"/>
                      </a:rPr>
                      <m:t>𝜃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ea typeface="굴림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굴림" pitchFamily="50" charset="-127"/>
                      </a:rPr>
                      <m:t>𝜃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>
                  <a:ea typeface="굴림" pitchFamily="50" charset="-127"/>
                </a:endParaRPr>
              </a:p>
              <a:p>
                <a:pPr eaLnBrk="1" hangingPunct="1"/>
                <a:r>
                  <a:rPr lang="en-US" altLang="ko-KR" dirty="0">
                    <a:ea typeface="굴림" pitchFamily="50" charset="-127"/>
                  </a:rPr>
                  <a:t>Significance level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𝛼</m:t>
                    </m:r>
                  </m:oMath>
                </a14:m>
                <a:r>
                  <a:rPr lang="en-US" altLang="ko-KR" dirty="0">
                    <a:ea typeface="굴림" pitchFamily="50" charset="-127"/>
                  </a:rPr>
                  <a:t> (</a:t>
                </a:r>
                <a:r>
                  <a:rPr lang="ko-KR" altLang="en-US" dirty="0">
                    <a:ea typeface="굴림" pitchFamily="50" charset="-127"/>
                  </a:rPr>
                  <a:t>유의수준</a:t>
                </a:r>
                <a:r>
                  <a:rPr lang="en-US" altLang="ko-KR" dirty="0">
                    <a:ea typeface="굴림" pitchFamily="50" charset="-127"/>
                  </a:rPr>
                  <a:t>)</a:t>
                </a:r>
              </a:p>
              <a:p>
                <a:pPr lvl="1" eaLnBrk="1" hangingPunct="1"/>
                <a:r>
                  <a:rPr lang="en-US" altLang="ko-KR" dirty="0">
                    <a:ea typeface="굴림" pitchFamily="50" charset="-127"/>
                  </a:rPr>
                  <a:t>cf. degree of confidence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굴림" pitchFamily="50" charset="-127"/>
                      </a:rPr>
                      <m:t>100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1−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ko-KR" dirty="0">
                    <a:ea typeface="굴림" pitchFamily="50" charset="-127"/>
                  </a:rPr>
                  <a:t>%</a:t>
                </a:r>
              </a:p>
              <a:p>
                <a:pPr lvl="1" eaLnBrk="1" hangingPunct="1"/>
                <a:r>
                  <a:rPr lang="en-US" altLang="ko-KR" dirty="0">
                    <a:ea typeface="굴림" pitchFamily="50" charset="-127"/>
                  </a:rPr>
                  <a:t>Probability that a true null hypothesis is rejected.</a:t>
                </a:r>
              </a:p>
              <a:p>
                <a:pPr lvl="1" eaLnBrk="1" hangingPunct="1"/>
                <a:r>
                  <a:rPr lang="en-US" altLang="ko-KR" dirty="0">
                    <a:ea typeface="굴림" pitchFamily="50" charset="-127"/>
                  </a:rPr>
                  <a:t>(or probability of Type I error)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488832" cy="3886200"/>
              </a:xfrm>
              <a:blipFill>
                <a:blip r:embed="rId3"/>
                <a:stretch>
                  <a:fillRect l="-1221" t="-1727" r="-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175482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9.1 Hypothesis Testing(</a:t>
            </a:r>
            <a:r>
              <a:rPr lang="ko-KR" altLang="en-US" dirty="0">
                <a:ea typeface="굴림" pitchFamily="50" charset="-127"/>
              </a:rPr>
              <a:t>가설 검정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488832" cy="388620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>
                    <a:ea typeface="굴림" pitchFamily="50" charset="-127"/>
                  </a:rPr>
                  <a:t>Examining if a test-statistic(</a:t>
                </a:r>
                <a:r>
                  <a:rPr lang="ko-KR" altLang="en-US" dirty="0">
                    <a:ea typeface="굴림" pitchFamily="50" charset="-127"/>
                  </a:rPr>
                  <a:t>검정 통계량</a:t>
                </a:r>
                <a:r>
                  <a:rPr lang="en-US" altLang="ko-KR" dirty="0">
                    <a:ea typeface="굴림" pitchFamily="50" charset="-127"/>
                  </a:rPr>
                  <a:t>) is in an acceptance region(</a:t>
                </a:r>
                <a:r>
                  <a:rPr lang="ko-KR" altLang="en-US" dirty="0" err="1">
                    <a:ea typeface="굴림" pitchFamily="50" charset="-127"/>
                  </a:rPr>
                  <a:t>채택역</a:t>
                </a:r>
                <a:r>
                  <a:rPr lang="en-US" altLang="ko-KR" dirty="0">
                    <a:ea typeface="굴림" pitchFamily="50" charset="-127"/>
                  </a:rPr>
                  <a:t>) or it is in an rejection region(</a:t>
                </a:r>
                <a:r>
                  <a:rPr lang="ko-KR" altLang="en-US" dirty="0" err="1">
                    <a:ea typeface="굴림" pitchFamily="50" charset="-127"/>
                  </a:rPr>
                  <a:t>기각역</a:t>
                </a:r>
                <a:r>
                  <a:rPr lang="en-US" altLang="ko-KR" dirty="0">
                    <a:ea typeface="굴림" pitchFamily="50" charset="-127"/>
                  </a:rPr>
                  <a:t>)</a:t>
                </a:r>
              </a:p>
              <a:p>
                <a:pPr lvl="1" eaLnBrk="1" hangingPunct="1"/>
                <a:r>
                  <a:rPr lang="en-US" altLang="ko-KR" dirty="0">
                    <a:ea typeface="굴림" pitchFamily="50" charset="-127"/>
                  </a:rPr>
                  <a:t>Two/One-sided tests (</a:t>
                </a:r>
                <a:r>
                  <a:rPr lang="ko-KR" altLang="en-US" dirty="0">
                    <a:ea typeface="굴림" pitchFamily="50" charset="-127"/>
                  </a:rPr>
                  <a:t>양측</a:t>
                </a:r>
                <a:r>
                  <a:rPr lang="en-US" altLang="ko-KR" dirty="0">
                    <a:ea typeface="굴림" pitchFamily="50" charset="-127"/>
                  </a:rPr>
                  <a:t>/</a:t>
                </a:r>
                <a:r>
                  <a:rPr lang="ko-KR" altLang="en-US" dirty="0">
                    <a:ea typeface="굴림" pitchFamily="50" charset="-127"/>
                  </a:rPr>
                  <a:t>단측 검정</a:t>
                </a:r>
                <a:r>
                  <a:rPr lang="en-US" altLang="ko-KR" dirty="0">
                    <a:ea typeface="굴림" pitchFamily="50" charset="-127"/>
                  </a:rPr>
                  <a:t>)</a:t>
                </a:r>
              </a:p>
              <a:p>
                <a:pPr lvl="2" eaLnBrk="1" hangingPunct="1"/>
                <a:r>
                  <a:rPr lang="en-US" altLang="ko-KR" dirty="0">
                    <a:ea typeface="굴림" pitchFamily="50" charset="-127"/>
                  </a:rPr>
                  <a:t>Upper/Lower-tailed tests (</a:t>
                </a:r>
                <a:r>
                  <a:rPr lang="ko-KR" altLang="en-US" dirty="0">
                    <a:ea typeface="굴림" pitchFamily="50" charset="-127"/>
                  </a:rPr>
                  <a:t>상단측</a:t>
                </a:r>
                <a:r>
                  <a:rPr lang="en-US" altLang="ko-KR" dirty="0">
                    <a:ea typeface="굴림" pitchFamily="50" charset="-127"/>
                  </a:rPr>
                  <a:t>/</a:t>
                </a:r>
                <a:r>
                  <a:rPr lang="ko-KR" altLang="en-US" dirty="0">
                    <a:ea typeface="굴림" pitchFamily="50" charset="-127"/>
                  </a:rPr>
                  <a:t>하단측 검정</a:t>
                </a:r>
                <a:r>
                  <a:rPr lang="en-US" altLang="ko-KR" dirty="0">
                    <a:ea typeface="굴림" pitchFamily="50" charset="-127"/>
                  </a:rPr>
                  <a:t>)</a:t>
                </a:r>
              </a:p>
              <a:p>
                <a:pPr lvl="2" eaLnBrk="1" hangingPunct="1"/>
                <a:endParaRPr lang="en-US" altLang="ko-KR" dirty="0">
                  <a:ea typeface="굴림" pitchFamily="50" charset="-127"/>
                </a:endParaRPr>
              </a:p>
              <a:p>
                <a:pPr marL="342900" lvl="1" indent="-342900" eaLnBrk="1" hangingPunct="1">
                  <a:spcBef>
                    <a:spcPct val="50000"/>
                  </a:spcBef>
                </a:pPr>
                <a:r>
                  <a:rPr lang="en-US" altLang="ko-KR" dirty="0">
                    <a:ea typeface="굴림" pitchFamily="50" charset="-127"/>
                  </a:rPr>
                  <a:t>Comparing p-Value(p</a:t>
                </a:r>
                <a:r>
                  <a:rPr lang="ko-KR" altLang="en-US" dirty="0">
                    <a:ea typeface="굴림" pitchFamily="50" charset="-127"/>
                  </a:rPr>
                  <a:t>값</a:t>
                </a:r>
                <a:r>
                  <a:rPr lang="en-US" altLang="ko-KR" dirty="0">
                    <a:ea typeface="굴림" pitchFamily="50" charset="-127"/>
                  </a:rPr>
                  <a:t>, the minimum significance level to reject H0) with a given significance level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굴림" pitchFamily="50" charset="-127"/>
                      </a:rPr>
                      <m:t>𝛼</m:t>
                    </m:r>
                  </m:oMath>
                </a14:m>
                <a:r>
                  <a:rPr lang="en-US" altLang="ko-KR" dirty="0">
                    <a:ea typeface="굴림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488832" cy="3886200"/>
              </a:xfrm>
              <a:blipFill>
                <a:blip r:embed="rId3"/>
                <a:stretch>
                  <a:fillRect l="-1221" t="-1727" r="-1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630978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9.2 Population Mean Testing(</a:t>
            </a:r>
            <a:r>
              <a:rPr lang="ko-KR" altLang="en-US" dirty="0">
                <a:ea typeface="굴림" pitchFamily="50" charset="-127"/>
              </a:rPr>
              <a:t>모평균 검정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488832" cy="388620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>
                    <a:ea typeface="굴림" pitchFamily="50" charset="-127"/>
                  </a:rPr>
                  <a:t>Activity 1 (</a:t>
                </a:r>
                <a:r>
                  <a:rPr lang="ko-KR" altLang="en-US" dirty="0">
                    <a:ea typeface="굴림" pitchFamily="50" charset="-127"/>
                  </a:rPr>
                  <a:t>예제</a:t>
                </a:r>
                <a:r>
                  <a:rPr lang="en-US" altLang="ko-KR" dirty="0">
                    <a:ea typeface="굴림" pitchFamily="50" charset="-127"/>
                  </a:rPr>
                  <a:t>1,2,3)</a:t>
                </a:r>
              </a:p>
              <a:p>
                <a:pPr lvl="1" eaLnBrk="1" hangingPunct="1"/>
                <a:r>
                  <a:rPr lang="ko-KR" altLang="en-US" dirty="0">
                    <a:ea typeface="굴림" pitchFamily="50" charset="-127"/>
                  </a:rPr>
                  <a:t>양측</a:t>
                </a:r>
                <a:r>
                  <a:rPr lang="en-US" altLang="ko-KR" dirty="0">
                    <a:ea typeface="굴림" pitchFamily="50" charset="-127"/>
                  </a:rPr>
                  <a:t>,</a:t>
                </a:r>
                <a:r>
                  <a:rPr lang="ko-KR" altLang="en-US" dirty="0">
                    <a:ea typeface="굴림" pitchFamily="50" charset="-127"/>
                  </a:rPr>
                  <a:t>하단측</a:t>
                </a:r>
                <a:r>
                  <a:rPr lang="en-US" altLang="ko-KR" dirty="0">
                    <a:ea typeface="굴림" pitchFamily="50" charset="-127"/>
                  </a:rPr>
                  <a:t>,</a:t>
                </a:r>
                <a:r>
                  <a:rPr lang="ko-KR" altLang="en-US" dirty="0">
                    <a:ea typeface="굴림" pitchFamily="50" charset="-127"/>
                  </a:rPr>
                  <a:t>상단측 검정</a:t>
                </a:r>
                <a:endParaRPr lang="en-US" altLang="ko-KR" dirty="0">
                  <a:ea typeface="굴림" pitchFamily="50" charset="-127"/>
                </a:endParaRPr>
              </a:p>
              <a:p>
                <a:pPr lvl="1" eaLnBrk="1" hangingPunct="1"/>
                <a:r>
                  <a:rPr lang="en-US" altLang="ko-KR" sz="2400" dirty="0">
                    <a:ea typeface="굴림" pitchFamily="50" charset="-127"/>
                  </a:rPr>
                  <a:t>Hint: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𝑋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>
                  <a:ea typeface="굴림" pitchFamily="50" charset="-127"/>
                </a:endParaRPr>
              </a:p>
              <a:p>
                <a:pPr lvl="1" eaLnBrk="1" hangingPunct="1"/>
                <a:endParaRPr lang="en-US" altLang="ko-KR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488832" cy="3886200"/>
              </a:xfrm>
              <a:blipFill>
                <a:blip r:embed="rId3"/>
                <a:stretch>
                  <a:fillRect l="-1221" t="-1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080683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9.2 Population Mean Testing(</a:t>
            </a:r>
            <a:r>
              <a:rPr lang="ko-KR" altLang="en-US" dirty="0">
                <a:ea typeface="굴림" pitchFamily="50" charset="-127"/>
              </a:rPr>
              <a:t>모평균 검정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488832" cy="38862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A series of probability distributions of statistics obtained from samples</a:t>
            </a:r>
            <a:endParaRPr lang="en-US" altLang="ko-KR" sz="2400" dirty="0">
              <a:ea typeface="굴림" pitchFamily="50" charset="-127"/>
            </a:endParaRPr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443461"/>
                  </p:ext>
                </p:extLst>
              </p:nvPr>
            </p:nvGraphicFramePr>
            <p:xfrm>
              <a:off x="1673494" y="2636912"/>
              <a:ext cx="5904656" cy="3702564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573976">
                      <a:extLst>
                        <a:ext uri="{9D8B030D-6E8A-4147-A177-3AD203B41FA5}">
                          <a16:colId xmlns:a16="http://schemas.microsoft.com/office/drawing/2014/main" val="2427482544"/>
                        </a:ext>
                      </a:extLst>
                    </a:gridCol>
                    <a:gridCol w="2266615">
                      <a:extLst>
                        <a:ext uri="{9D8B030D-6E8A-4147-A177-3AD203B41FA5}">
                          <a16:colId xmlns:a16="http://schemas.microsoft.com/office/drawing/2014/main" val="2359840394"/>
                        </a:ext>
                      </a:extLst>
                    </a:gridCol>
                    <a:gridCol w="582686">
                      <a:extLst>
                        <a:ext uri="{9D8B030D-6E8A-4147-A177-3AD203B41FA5}">
                          <a16:colId xmlns:a16="http://schemas.microsoft.com/office/drawing/2014/main" val="1263972045"/>
                        </a:ext>
                      </a:extLst>
                    </a:gridCol>
                    <a:gridCol w="2481379">
                      <a:extLst>
                        <a:ext uri="{9D8B030D-6E8A-4147-A177-3AD203B41FA5}">
                          <a16:colId xmlns:a16="http://schemas.microsoft.com/office/drawing/2014/main" val="3212999712"/>
                        </a:ext>
                      </a:extLst>
                    </a:gridCol>
                  </a:tblGrid>
                  <a:tr h="274320">
                    <a:tc gridSpan="4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Sec</a:t>
                          </a:r>
                          <a:r>
                            <a:rPr lang="en-US" altLang="ko-KR" sz="1200" baseline="0" dirty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 7.2,7.3  </a:t>
                          </a: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Distributions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358430"/>
                      </a:ext>
                    </a:extLst>
                  </a:tr>
                  <a:tr h="5445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chemeClr val="bg1"/>
                              </a:solidFill>
                            </a:rPr>
                            <a:t>7.2</a:t>
                          </a:r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200" dirty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chemeClr val="bg1"/>
                              </a:solidFill>
                            </a:rPr>
                            <a:t>7.3</a:t>
                          </a:r>
                          <a:r>
                            <a:rPr lang="en-US" altLang="ko-KR" sz="1000" b="0" baseline="0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~ 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100949"/>
                      </a:ext>
                    </a:extLst>
                  </a:tr>
                  <a:tr h="87315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chemeClr val="bg1"/>
                              </a:solidFill>
                            </a:rPr>
                            <a:t>7.3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chemeClr val="bg1"/>
                              </a:solidFill>
                            </a:rPr>
                            <a:t>(2)</a:t>
                          </a:r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den>
                                </m:f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~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chemeClr val="bg1"/>
                              </a:solidFill>
                            </a:rPr>
                            <a:t>7.3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chemeClr val="bg1"/>
                              </a:solidFill>
                            </a:rPr>
                            <a:t>(4)</a:t>
                          </a:r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den>
                                </m:f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 ~ 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264438"/>
                      </a:ext>
                    </a:extLst>
                  </a:tr>
                  <a:tr h="65570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chemeClr val="bg1"/>
                              </a:solidFill>
                            </a:rPr>
                            <a:t>7.2</a:t>
                          </a:r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den>
                                </m:f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en-US" altLang="ko-KR" sz="1200" dirty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chemeClr val="bg1"/>
                              </a:solidFill>
                            </a:rPr>
                            <a:t>7.4</a:t>
                          </a:r>
                          <a:r>
                            <a:rPr lang="en-US" altLang="ko-KR" sz="1000" b="0" baseline="0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eaLnBrk="1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 ~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𝑁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(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𝑝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𝑝𝑞</m:t>
                                    </m:r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200" dirty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307038"/>
                      </a:ext>
                    </a:extLst>
                  </a:tr>
                  <a:tr h="61439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chemeClr val="bg1"/>
                              </a:solidFill>
                            </a:rPr>
                            <a:t>7.2</a:t>
                          </a:r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200" dirty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chemeClr val="bg1"/>
                              </a:solidFill>
                            </a:rPr>
                            <a:t>7.4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chemeClr val="bg1"/>
                              </a:solidFill>
                            </a:rPr>
                            <a:t>(2)</a:t>
                          </a:r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2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~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𝑁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)</m:t>
                              </m:r>
                            </m:oMath>
                          </a14:m>
                          <a:endParaRPr lang="en-US" altLang="ko-KR" sz="1200" dirty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3039159"/>
                      </a:ext>
                    </a:extLst>
                  </a:tr>
                  <a:tr h="7404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chemeClr val="bg1"/>
                              </a:solidFill>
                            </a:rPr>
                            <a:t>7.3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chemeClr val="bg1"/>
                              </a:solidFill>
                            </a:rPr>
                            <a:t>(3)</a:t>
                          </a:r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ko-KR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altLang="ko-KR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den>
                                            </m:f>
                                          </m:e>
                                        </m:rad>
                                      </m:den>
                                    </m:f>
                                  </m:den>
                                </m:f>
                                <m:r>
                                  <a:rPr lang="en-US" altLang="ko-KR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~ 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5956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443461"/>
                  </p:ext>
                </p:extLst>
              </p:nvPr>
            </p:nvGraphicFramePr>
            <p:xfrm>
              <a:off x="1673494" y="2636912"/>
              <a:ext cx="5904656" cy="3702564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573976">
                      <a:extLst>
                        <a:ext uri="{9D8B030D-6E8A-4147-A177-3AD203B41FA5}">
                          <a16:colId xmlns:a16="http://schemas.microsoft.com/office/drawing/2014/main" val="2427482544"/>
                        </a:ext>
                      </a:extLst>
                    </a:gridCol>
                    <a:gridCol w="2266615">
                      <a:extLst>
                        <a:ext uri="{9D8B030D-6E8A-4147-A177-3AD203B41FA5}">
                          <a16:colId xmlns:a16="http://schemas.microsoft.com/office/drawing/2014/main" val="2359840394"/>
                        </a:ext>
                      </a:extLst>
                    </a:gridCol>
                    <a:gridCol w="582686">
                      <a:extLst>
                        <a:ext uri="{9D8B030D-6E8A-4147-A177-3AD203B41FA5}">
                          <a16:colId xmlns:a16="http://schemas.microsoft.com/office/drawing/2014/main" val="1263972045"/>
                        </a:ext>
                      </a:extLst>
                    </a:gridCol>
                    <a:gridCol w="2481379">
                      <a:extLst>
                        <a:ext uri="{9D8B030D-6E8A-4147-A177-3AD203B41FA5}">
                          <a16:colId xmlns:a16="http://schemas.microsoft.com/office/drawing/2014/main" val="3212999712"/>
                        </a:ext>
                      </a:extLst>
                    </a:gridCol>
                  </a:tblGrid>
                  <a:tr h="274320">
                    <a:tc gridSpan="4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Sec</a:t>
                          </a:r>
                          <a:r>
                            <a:rPr lang="en-US" altLang="ko-KR" sz="1200" baseline="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 7.2,7.3  </a:t>
                          </a:r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Distributions</a:t>
                          </a: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358430"/>
                      </a:ext>
                    </a:extLst>
                  </a:tr>
                  <a:tr h="5445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7.2</a:t>
                          </a:r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69" t="-51685" r="-135389" b="-535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7.3</a:t>
                          </a:r>
                          <a:r>
                            <a:rPr lang="en-US" altLang="ko-KR" sz="1000" b="0" baseline="0" dirty="0" smtClean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990" t="-51685" r="-490" b="-535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100949"/>
                      </a:ext>
                    </a:extLst>
                  </a:tr>
                  <a:tr h="87315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7.3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(2)</a:t>
                          </a: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69" t="-93750" r="-135389" b="-2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7.3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(4)</a:t>
                          </a: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990" t="-93750" r="-490" b="-2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264438"/>
                      </a:ext>
                    </a:extLst>
                  </a:tr>
                  <a:tr h="65570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7.2</a:t>
                          </a: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69" t="-258333" r="-135389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7.4</a:t>
                          </a:r>
                          <a:r>
                            <a:rPr lang="en-US" altLang="ko-KR" sz="1000" b="0" baseline="0" dirty="0" smtClean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990" t="-258333" r="-490" b="-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307038"/>
                      </a:ext>
                    </a:extLst>
                  </a:tr>
                  <a:tr h="61439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7.2</a:t>
                          </a: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69" t="-387000" r="-13538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7.4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(2)</a:t>
                          </a: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990" t="-387000" r="-49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3039159"/>
                      </a:ext>
                    </a:extLst>
                  </a:tr>
                  <a:tr h="7404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7.3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(3)</a:t>
                          </a: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69" t="-399180" r="-135389" b="-245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59561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175051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9.2 Population Mean Testing(</a:t>
            </a:r>
            <a:r>
              <a:rPr lang="ko-KR" altLang="en-US" dirty="0">
                <a:ea typeface="굴림" pitchFamily="50" charset="-127"/>
              </a:rPr>
              <a:t>모평균 검정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488832" cy="38862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T-test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Activity 2 (</a:t>
            </a:r>
            <a:r>
              <a:rPr lang="ko-KR" altLang="en-US" dirty="0">
                <a:ea typeface="굴림" pitchFamily="50" charset="-127"/>
              </a:rPr>
              <a:t>예제</a:t>
            </a:r>
            <a:r>
              <a:rPr lang="en-US" altLang="ko-KR" dirty="0">
                <a:ea typeface="굴림" pitchFamily="50" charset="-127"/>
              </a:rPr>
              <a:t>4,5,6)</a:t>
            </a:r>
          </a:p>
          <a:p>
            <a:pPr lvl="1" eaLnBrk="1" hangingPunct="1"/>
            <a:r>
              <a:rPr lang="ko-KR" altLang="en-US" dirty="0">
                <a:ea typeface="굴림" pitchFamily="50" charset="-127"/>
              </a:rPr>
              <a:t>양측</a:t>
            </a:r>
            <a:r>
              <a:rPr lang="en-US" altLang="ko-KR" dirty="0">
                <a:ea typeface="굴림" pitchFamily="50" charset="-127"/>
              </a:rPr>
              <a:t>,</a:t>
            </a:r>
            <a:r>
              <a:rPr lang="ko-KR" altLang="en-US" dirty="0">
                <a:ea typeface="굴림" pitchFamily="50" charset="-127"/>
              </a:rPr>
              <a:t>하단측</a:t>
            </a:r>
            <a:r>
              <a:rPr lang="en-US" altLang="ko-KR" dirty="0">
                <a:ea typeface="굴림" pitchFamily="50" charset="-127"/>
              </a:rPr>
              <a:t>,</a:t>
            </a:r>
            <a:r>
              <a:rPr lang="ko-KR" altLang="en-US" dirty="0">
                <a:ea typeface="굴림" pitchFamily="50" charset="-127"/>
              </a:rPr>
              <a:t>상단측 검정</a:t>
            </a:r>
            <a:endParaRPr lang="en-US" altLang="ko-KR" dirty="0">
              <a:ea typeface="굴림" pitchFamily="50" charset="-127"/>
            </a:endParaRPr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Analysis of paired sample(</a:t>
            </a:r>
            <a:r>
              <a:rPr lang="ko-KR" altLang="en-US" dirty="0" err="1">
                <a:ea typeface="굴림" pitchFamily="50" charset="-127"/>
              </a:rPr>
              <a:t>쌍체</a:t>
            </a:r>
            <a:r>
              <a:rPr lang="ko-KR" altLang="en-US" dirty="0">
                <a:ea typeface="굴림" pitchFamily="50" charset="-127"/>
              </a:rPr>
              <a:t> 표본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Tests on the difference of two values in a pair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Activity 3 (</a:t>
            </a:r>
            <a:r>
              <a:rPr lang="ko-KR" altLang="en-US" dirty="0">
                <a:ea typeface="굴림" pitchFamily="50" charset="-127"/>
              </a:rPr>
              <a:t>교재 예제 </a:t>
            </a:r>
            <a:r>
              <a:rPr lang="en-US" altLang="ko-KR" dirty="0">
                <a:ea typeface="굴림" pitchFamily="50" charset="-127"/>
              </a:rPr>
              <a:t>p.374)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639968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9.3 Population Proportion Testing(</a:t>
            </a:r>
            <a:r>
              <a:rPr lang="ko-KR" altLang="en-US" dirty="0" err="1">
                <a:ea typeface="굴림" pitchFamily="50" charset="-127"/>
              </a:rPr>
              <a:t>모비율</a:t>
            </a:r>
            <a:r>
              <a:rPr lang="ko-KR" altLang="en-US" dirty="0">
                <a:ea typeface="굴림" pitchFamily="50" charset="-127"/>
              </a:rPr>
              <a:t> 검정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488832" cy="38862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Activity 1 (</a:t>
            </a:r>
            <a:r>
              <a:rPr lang="ko-KR" altLang="en-US" dirty="0">
                <a:ea typeface="굴림" pitchFamily="50" charset="-127"/>
              </a:rPr>
              <a:t>예제</a:t>
            </a:r>
            <a:r>
              <a:rPr lang="en-US" altLang="ko-KR" dirty="0">
                <a:ea typeface="굴림" pitchFamily="50" charset="-127"/>
              </a:rPr>
              <a:t>1,2,3)</a:t>
            </a:r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20158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브레인스토밍 프레젠테이션">
  <a:themeElements>
    <a:clrScheme name="브레인스토밍 프레젠테이션 1">
      <a:dk1>
        <a:srgbClr val="FFCC00"/>
      </a:dk1>
      <a:lt1>
        <a:srgbClr val="F8F8F8"/>
      </a:lt1>
      <a:dk2>
        <a:srgbClr val="000000"/>
      </a:dk2>
      <a:lt2>
        <a:srgbClr val="6666FF"/>
      </a:lt2>
      <a:accent1>
        <a:srgbClr val="669900"/>
      </a:accent1>
      <a:accent2>
        <a:srgbClr val="006600"/>
      </a:accent2>
      <a:accent3>
        <a:srgbClr val="AAAAAA"/>
      </a:accent3>
      <a:accent4>
        <a:srgbClr val="D4D4D4"/>
      </a:accent4>
      <a:accent5>
        <a:srgbClr val="B8CAAA"/>
      </a:accent5>
      <a:accent6>
        <a:srgbClr val="005C00"/>
      </a:accent6>
      <a:hlink>
        <a:srgbClr val="0099FF"/>
      </a:hlink>
      <a:folHlink>
        <a:srgbClr val="669900"/>
      </a:folHlink>
    </a:clrScheme>
    <a:fontScheme name="브레인스토밍 프레젠테이션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7" rIns="92075" bIns="46037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7" rIns="92075" bIns="46037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</a:objectDefaults>
  <a:extraClrSchemeLst>
    <a:extraClrScheme>
      <a:clrScheme name="브레인스토밍 프레젠테이션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브레인스토밍 프레젠테이션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브레인스토밍 프레젠테이션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브레인스토밍 프레젠테이션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브레인스토밍 프레젠테이션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브레인스토밍 프레젠테이션</Template>
  <TotalTime>17926</TotalTime>
  <Words>772</Words>
  <Application>Microsoft Office PowerPoint</Application>
  <PresentationFormat>화면 슬라이드 쇼(4:3)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맑은 고딕</vt:lpstr>
      <vt:lpstr>Arial</vt:lpstr>
      <vt:lpstr>Cambria Math</vt:lpstr>
      <vt:lpstr>Century Gothic</vt:lpstr>
      <vt:lpstr>Times New Roman</vt:lpstr>
      <vt:lpstr>브레인스토밍 프레젠테이션</vt:lpstr>
      <vt:lpstr>Ch.9 Hypothesis Testing (가설검정)</vt:lpstr>
      <vt:lpstr>This Lecture</vt:lpstr>
      <vt:lpstr>9.1 Hypothesis Testing(가설 검정)</vt:lpstr>
      <vt:lpstr>9.1 Hypothesis Testing(가설 검정)</vt:lpstr>
      <vt:lpstr>9.1 Hypothesis Testing(가설 검정)</vt:lpstr>
      <vt:lpstr>9.2 Population Mean Testing(모평균 검정)</vt:lpstr>
      <vt:lpstr>9.2 Population Mean Testing(모평균 검정)</vt:lpstr>
      <vt:lpstr>9.2 Population Mean Testing(모평균 검정)</vt:lpstr>
      <vt:lpstr>9.3 Population Proportion Testing(모비율 검정)</vt:lpstr>
      <vt:lpstr>9.4 χ^2 Testing and Population Variance Testing(카이제곱 검정과 모분산 검정)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창의력 향상을 위한 세션</dc:title>
  <dc:creator>Kwanghoon Choi</dc:creator>
  <cp:lastModifiedBy>BDG</cp:lastModifiedBy>
  <cp:revision>3925</cp:revision>
  <cp:lastPrinted>2016-12-16T08:42:49Z</cp:lastPrinted>
  <dcterms:created xsi:type="dcterms:W3CDTF">2005-11-19T13:03:13Z</dcterms:created>
  <dcterms:modified xsi:type="dcterms:W3CDTF">2016-12-16T15:29:22Z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TC010184371042</vt:lpwstr>
  </property>
</Properties>
</file>