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handoutMasterIdLst>
    <p:handoutMasterId r:id="rId48"/>
  </p:handoutMasterIdLst>
  <p:sldIdLst>
    <p:sldId id="258" r:id="rId2"/>
    <p:sldId id="257" r:id="rId3"/>
    <p:sldId id="300" r:id="rId4"/>
    <p:sldId id="467" r:id="rId5"/>
    <p:sldId id="468" r:id="rId6"/>
    <p:sldId id="469" r:id="rId7"/>
    <p:sldId id="470" r:id="rId8"/>
    <p:sldId id="327" r:id="rId9"/>
    <p:sldId id="260" r:id="rId10"/>
    <p:sldId id="328" r:id="rId11"/>
    <p:sldId id="329" r:id="rId12"/>
    <p:sldId id="261" r:id="rId13"/>
    <p:sldId id="341" r:id="rId14"/>
    <p:sldId id="342" r:id="rId15"/>
    <p:sldId id="343" r:id="rId16"/>
    <p:sldId id="344" r:id="rId17"/>
    <p:sldId id="345" r:id="rId18"/>
    <p:sldId id="404" r:id="rId19"/>
    <p:sldId id="413" r:id="rId20"/>
    <p:sldId id="414" r:id="rId21"/>
    <p:sldId id="471" r:id="rId22"/>
    <p:sldId id="405" r:id="rId23"/>
    <p:sldId id="406" r:id="rId24"/>
    <p:sldId id="407" r:id="rId25"/>
    <p:sldId id="408" r:id="rId26"/>
    <p:sldId id="409" r:id="rId27"/>
    <p:sldId id="410" r:id="rId28"/>
    <p:sldId id="411" r:id="rId29"/>
    <p:sldId id="412" r:id="rId30"/>
    <p:sldId id="347" r:id="rId31"/>
    <p:sldId id="472" r:id="rId32"/>
    <p:sldId id="473" r:id="rId33"/>
    <p:sldId id="474" r:id="rId34"/>
    <p:sldId id="477" r:id="rId35"/>
    <p:sldId id="475" r:id="rId36"/>
    <p:sldId id="476" r:id="rId37"/>
    <p:sldId id="479" r:id="rId38"/>
    <p:sldId id="480" r:id="rId39"/>
    <p:sldId id="348" r:id="rId40"/>
    <p:sldId id="349" r:id="rId41"/>
    <p:sldId id="350" r:id="rId42"/>
    <p:sldId id="330" r:id="rId43"/>
    <p:sldId id="263" r:id="rId44"/>
    <p:sldId id="331" r:id="rId45"/>
    <p:sldId id="466" r:id="rId46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66FF"/>
    <a:srgbClr val="C0F3F4"/>
    <a:srgbClr val="FF66FF"/>
    <a:srgbClr val="00CC00"/>
    <a:srgbClr val="75FB78"/>
    <a:srgbClr val="777777"/>
    <a:srgbClr val="808000"/>
    <a:srgbClr val="FFFFFF"/>
    <a:srgbClr val="63C7F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8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ko-KR" smtClean="0"/>
              <a:t>1.1 </a:t>
            </a:r>
            <a:r>
              <a:rPr lang="ko-KR" altLang="en-US" smtClean="0"/>
              <a:t>원금과 원리금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4855C3-06D7-48AA-BB59-C4D02DBCE520}" type="datetimeFigureOut">
              <a:rPr lang="ko-KR" altLang="en-US" smtClean="0"/>
              <a:pPr/>
              <a:t>2016-03-13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 smtClean="0"/>
              <a:t>한빛 아카데미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19068-6ACB-4D7B-A9ED-F31C9B1B84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ko-KR" smtClean="0"/>
              <a:t>1.1 </a:t>
            </a:r>
            <a:r>
              <a:rPr lang="ko-KR" altLang="en-US" smtClean="0"/>
              <a:t>원금과 원리금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C344C-5DAE-4DF6-88B7-D602B6715F54}" type="datetimeFigureOut">
              <a:rPr lang="ko-KR" altLang="en-US" smtClean="0"/>
              <a:pPr/>
              <a:t>2016-03-13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 smtClean="0"/>
              <a:t>한빛 아카데미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D069E3-AD45-41A0-BFEA-7DF9B651FC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smtClean="0"/>
              <a:t>1.1 </a:t>
            </a:r>
            <a:r>
              <a:rPr lang="ko-KR" altLang="en-US" smtClean="0"/>
              <a:t>원금과 원리금</a:t>
            </a: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6" name="머리글 개체 틀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altLang="ko-KR" smtClean="0"/>
              <a:t>1.1 </a:t>
            </a:r>
            <a:r>
              <a:rPr lang="ko-KR" altLang="en-US" smtClean="0"/>
              <a:t>원금과 원리금</a:t>
            </a:r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6" name="머리글 개체 틀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altLang="ko-KR" smtClean="0"/>
              <a:t>1.1 </a:t>
            </a:r>
            <a:r>
              <a:rPr lang="ko-KR" altLang="en-US" smtClean="0"/>
              <a:t>원금과 원리금</a:t>
            </a:r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6" name="머리글 개체 틀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altLang="ko-KR" smtClean="0"/>
              <a:t>1.1 </a:t>
            </a:r>
            <a:r>
              <a:rPr lang="ko-KR" altLang="en-US" smtClean="0"/>
              <a:t>원금과 원리금</a:t>
            </a: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0" name="부제목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19" name="날짜 개체 틀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altLang="ko-KR" smtClean="0"/>
              <a:t>2.1 </a:t>
            </a:r>
            <a:r>
              <a:rPr lang="ko-KR" altLang="en-US" smtClean="0"/>
              <a:t>질적자료의 요약</a:t>
            </a:r>
            <a:endParaRPr lang="en-US" altLang="ko-KR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D985C16-EAA5-41BD-AA66-75C71ABF67F3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altLang="ko-KR" smtClean="0"/>
              <a:t>2.1 </a:t>
            </a:r>
            <a:r>
              <a:rPr lang="ko-KR" altLang="en-US" smtClean="0"/>
              <a:t>질적자료의 요약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7355B06-857A-457A-A8EF-8640FBB4498C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altLang="ko-KR" smtClean="0"/>
              <a:t>2.1 </a:t>
            </a:r>
            <a:r>
              <a:rPr lang="ko-KR" altLang="en-US" smtClean="0"/>
              <a:t>질적자료의 요약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5D533A2-337E-416D-8D5F-D09ECA33B3E5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altLang="ko-KR" smtClean="0"/>
              <a:t>2.1 </a:t>
            </a:r>
            <a:r>
              <a:rPr lang="ko-KR" altLang="en-US" smtClean="0"/>
              <a:t>질적자료의 요약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BB0BE5C-6AE3-4694-AA8E-9A8B6FD3A58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altLang="ko-KR" smtClean="0"/>
              <a:t>2.1 </a:t>
            </a:r>
            <a:r>
              <a:rPr lang="ko-KR" altLang="en-US" smtClean="0"/>
              <a:t>질적자료의 요약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95EC257-CBA5-43CB-935D-989A5567D6A5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altLang="ko-KR" smtClean="0"/>
              <a:t>2.1 </a:t>
            </a:r>
            <a:r>
              <a:rPr lang="ko-KR" altLang="en-US" smtClean="0"/>
              <a:t>질적자료의 요약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41B5668-92CA-468B-8437-6A8D1A1C2FB3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altLang="ko-KR" smtClean="0"/>
              <a:t>2.1 </a:t>
            </a:r>
            <a:r>
              <a:rPr lang="ko-KR" altLang="en-US" smtClean="0"/>
              <a:t>질적자료의 요약</a:t>
            </a:r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39FADFF-4EFC-4F51-BFCF-73421D634829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altLang="ko-KR" smtClean="0"/>
              <a:t>2.1 </a:t>
            </a:r>
            <a:r>
              <a:rPr lang="ko-KR" altLang="en-US" smtClean="0"/>
              <a:t>질적자료의 요약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65AF1E6-70E6-42BA-A884-07F5D600C5AD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altLang="ko-KR" smtClean="0"/>
              <a:t>2.1 </a:t>
            </a:r>
            <a:r>
              <a:rPr lang="ko-KR" altLang="en-US" smtClean="0"/>
              <a:t>질적자료의 요약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C7934AE-40BA-4301-A76A-039582DAF07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altLang="ko-KR" smtClean="0"/>
              <a:t>2.1 </a:t>
            </a:r>
            <a:r>
              <a:rPr lang="ko-KR" altLang="en-US" smtClean="0"/>
              <a:t>질적자료의 요약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90A6E12-5C1B-46B0-975E-B2FF4D275E9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한쪽 모서리가 둥근 사각형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altLang="ko-KR" smtClean="0"/>
              <a:t>2.1 </a:t>
            </a:r>
            <a:r>
              <a:rPr lang="ko-KR" altLang="en-US" smtClean="0"/>
              <a:t>질적자료의 요약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E5233D8-D055-4C55-AFA8-33C195F22774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제목 개체 틀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5" name="날짜 개체 틀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18" name="바닥글 개체 틀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altLang="ko-KR" smtClean="0"/>
              <a:t>2.1 </a:t>
            </a:r>
            <a:r>
              <a:rPr lang="ko-KR" altLang="en-US" smtClean="0"/>
              <a:t>질적자료의 요약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pPr>
              <a:defRPr/>
            </a:pPr>
            <a:fld id="{3D26115F-1E2F-448A-9102-67BA2D5B5B5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1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1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1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1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1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1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1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1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3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4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5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18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23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5" Type="http://schemas.openxmlformats.org/officeDocument/2006/relationships/oleObject" Target="../embeddings/oleObject25.bin"/><Relationship Id="rId4" Type="http://schemas.openxmlformats.org/officeDocument/2006/relationships/oleObject" Target="../embeddings/oleObject24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37.png"/><Relationship Id="rId4" Type="http://schemas.openxmlformats.org/officeDocument/2006/relationships/oleObject" Target="../embeddings/oleObject26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4" Type="http://schemas.openxmlformats.org/officeDocument/2006/relationships/oleObject" Target="../embeddings/oleObject28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5" Type="http://schemas.openxmlformats.org/officeDocument/2006/relationships/oleObject" Target="../embeddings/oleObject30.bin"/><Relationship Id="rId4" Type="http://schemas.openxmlformats.org/officeDocument/2006/relationships/oleObject" Target="../embeddings/oleObject29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4" Type="http://schemas.openxmlformats.org/officeDocument/2006/relationships/oleObject" Target="../embeddings/oleObject31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4" Type="http://schemas.openxmlformats.org/officeDocument/2006/relationships/oleObject" Target="../embeddings/oleObject32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35.bin"/><Relationship Id="rId5" Type="http://schemas.openxmlformats.org/officeDocument/2006/relationships/oleObject" Target="../embeddings/oleObject34.bin"/><Relationship Id="rId4" Type="http://schemas.openxmlformats.org/officeDocument/2006/relationships/oleObject" Target="../embeddings/oleObject3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4" Type="http://schemas.openxmlformats.org/officeDocument/2006/relationships/oleObject" Target="../embeddings/oleObject36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image" Target="../media/image2.emf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39.bin"/><Relationship Id="rId5" Type="http://schemas.openxmlformats.org/officeDocument/2006/relationships/oleObject" Target="../embeddings/oleObject38.bin"/><Relationship Id="rId4" Type="http://schemas.openxmlformats.org/officeDocument/2006/relationships/oleObject" Target="../embeddings/oleObject37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43.bin"/><Relationship Id="rId5" Type="http://schemas.openxmlformats.org/officeDocument/2006/relationships/oleObject" Target="../embeddings/oleObject42.bin"/><Relationship Id="rId4" Type="http://schemas.openxmlformats.org/officeDocument/2006/relationships/image" Target="../media/image5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47.bin"/><Relationship Id="rId5" Type="http://schemas.openxmlformats.org/officeDocument/2006/relationships/oleObject" Target="../embeddings/oleObject46.bin"/><Relationship Id="rId4" Type="http://schemas.openxmlformats.org/officeDocument/2006/relationships/oleObject" Target="../embeddings/oleObject45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50.bin"/><Relationship Id="rId5" Type="http://schemas.openxmlformats.org/officeDocument/2006/relationships/oleObject" Target="../embeddings/oleObject49.bin"/><Relationship Id="rId4" Type="http://schemas.openxmlformats.org/officeDocument/2006/relationships/oleObject" Target="../embeddings/oleObject48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4" Type="http://schemas.openxmlformats.org/officeDocument/2006/relationships/oleObject" Target="../embeddings/oleObject51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54.bin"/><Relationship Id="rId5" Type="http://schemas.openxmlformats.org/officeDocument/2006/relationships/oleObject" Target="../embeddings/oleObject53.bin"/><Relationship Id="rId4" Type="http://schemas.openxmlformats.org/officeDocument/2006/relationships/oleObject" Target="../embeddings/oleObject52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5" Type="http://schemas.openxmlformats.org/officeDocument/2006/relationships/oleObject" Target="../embeddings/oleObject56.bin"/><Relationship Id="rId4" Type="http://schemas.openxmlformats.org/officeDocument/2006/relationships/oleObject" Target="../embeddings/oleObject55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5" Type="http://schemas.openxmlformats.org/officeDocument/2006/relationships/oleObject" Target="../embeddings/oleObject58.bin"/><Relationship Id="rId4" Type="http://schemas.openxmlformats.org/officeDocument/2006/relationships/oleObject" Target="../embeddings/oleObject57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61.bin"/><Relationship Id="rId5" Type="http://schemas.openxmlformats.org/officeDocument/2006/relationships/oleObject" Target="../embeddings/oleObject60.bin"/><Relationship Id="rId4" Type="http://schemas.openxmlformats.org/officeDocument/2006/relationships/oleObject" Target="../embeddings/oleObject59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5" Type="http://schemas.openxmlformats.org/officeDocument/2006/relationships/oleObject" Target="../embeddings/oleObject63.bin"/><Relationship Id="rId4" Type="http://schemas.openxmlformats.org/officeDocument/2006/relationships/oleObject" Target="../embeddings/oleObject62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5" Type="http://schemas.openxmlformats.org/officeDocument/2006/relationships/oleObject" Target="../embeddings/oleObject65.bin"/><Relationship Id="rId4" Type="http://schemas.openxmlformats.org/officeDocument/2006/relationships/oleObject" Target="../embeddings/oleObject64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4" Type="http://schemas.openxmlformats.org/officeDocument/2006/relationships/oleObject" Target="../embeddings/oleObject66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5" Type="http://schemas.openxmlformats.org/officeDocument/2006/relationships/oleObject" Target="../embeddings/oleObject68.bin"/><Relationship Id="rId4" Type="http://schemas.openxmlformats.org/officeDocument/2006/relationships/oleObject" Target="../embeddings/oleObject67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4" Type="http://schemas.openxmlformats.org/officeDocument/2006/relationships/oleObject" Target="../embeddings/oleObject69.bin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5.bin"/><Relationship Id="rId4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66647" y="3000372"/>
            <a:ext cx="48577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4">
                    <a:lumMod val="1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</a:rPr>
              <a:t>1.1 </a:t>
            </a:r>
            <a:r>
              <a:rPr lang="ko-KR" altLang="en-US" sz="2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4">
                    <a:lumMod val="1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</a:rPr>
              <a:t>사건</a:t>
            </a:r>
            <a:endParaRPr lang="en-US" altLang="ko-KR" sz="2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4">
                  <a:lumMod val="10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Book Antiqua" pitchFamily="18" charset="0"/>
            </a:endParaRPr>
          </a:p>
          <a:p>
            <a:r>
              <a:rPr lang="en-US" altLang="ko-KR" sz="2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4">
                    <a:lumMod val="1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</a:rPr>
              <a:t>1.2 </a:t>
            </a:r>
            <a:r>
              <a:rPr lang="ko-KR" altLang="en-US" sz="2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4">
                    <a:lumMod val="1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</a:rPr>
              <a:t>확률</a:t>
            </a:r>
            <a:endParaRPr lang="en-US" altLang="ko-KR" sz="24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4">
                  <a:lumMod val="10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Book Antiqua" pitchFamily="18" charset="0"/>
            </a:endParaRPr>
          </a:p>
          <a:p>
            <a:r>
              <a:rPr lang="en-US" altLang="ko-KR" sz="2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4">
                    <a:lumMod val="1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</a:rPr>
              <a:t>1.3 </a:t>
            </a:r>
            <a:r>
              <a:rPr lang="ko-KR" altLang="en-US" sz="2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4">
                    <a:lumMod val="1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</a:rPr>
              <a:t>조건부확률</a:t>
            </a:r>
            <a:endParaRPr lang="ko-KR" altLang="en-US" sz="2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4">
                  <a:lumMod val="10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Book Antiqua" pitchFamily="18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14282" y="571480"/>
            <a:ext cx="8643998" cy="2143140"/>
          </a:xfrm>
          <a:prstGeom prst="roundRect">
            <a:avLst/>
          </a:prstGeom>
          <a:solidFill>
            <a:schemeClr val="accent1"/>
          </a:solidFill>
          <a:scene3d>
            <a:camera prst="orthographicFront"/>
            <a:lightRig rig="morning" dir="t"/>
          </a:scene3d>
          <a:sp3d contourW="38100" prstMaterial="dkEdge">
            <a:bevelT prst="angle"/>
            <a:contourClr>
              <a:srgbClr val="00B0F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85720" y="1005472"/>
            <a:ext cx="8501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spc="200" dirty="0" smtClean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제</a:t>
            </a:r>
            <a:r>
              <a:rPr lang="en-US" altLang="ko-KR" sz="5400" b="1" spc="200" dirty="0" smtClean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1</a:t>
            </a:r>
            <a:r>
              <a:rPr lang="ko-KR" altLang="en-US" sz="5400" b="1" spc="200" dirty="0" smtClean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장  확률</a:t>
            </a:r>
            <a:endParaRPr lang="ko-KR" altLang="en-US" sz="5400" b="1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1.1 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사건</a:t>
            </a:r>
            <a:endParaRPr lang="en-US" altLang="ko-KR" dirty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pPr>
                <a:defRPr/>
              </a:pPr>
              <a:t>10</a:t>
            </a:fld>
            <a:endParaRPr lang="en-US" altLang="ko-KR" sz="1600" dirty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</p:txBody>
      </p:sp>
      <p:pic>
        <p:nvPicPr>
          <p:cNvPr id="23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58"/>
          <p:cNvSpPr>
            <a:spLocks noChangeArrowheads="1"/>
          </p:cNvSpPr>
          <p:nvPr/>
        </p:nvSpPr>
        <p:spPr bwMode="auto">
          <a:xfrm>
            <a:off x="395288" y="958847"/>
            <a:ext cx="3732212" cy="20415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1"/>
            </a:outerShdw>
          </a:effectLst>
        </p:spPr>
        <p:txBody>
          <a:bodyPr wrap="none" anchor="ctr"/>
          <a:lstStyle/>
          <a:p>
            <a:endParaRPr lang="ko-KR" altLang="en-US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14" name="Oval 60"/>
          <p:cNvSpPr>
            <a:spLocks noChangeArrowheads="1"/>
          </p:cNvSpPr>
          <p:nvPr/>
        </p:nvSpPr>
        <p:spPr bwMode="auto">
          <a:xfrm>
            <a:off x="762000" y="1157285"/>
            <a:ext cx="1711325" cy="1676400"/>
          </a:xfrm>
          <a:prstGeom prst="ellipse">
            <a:avLst/>
          </a:prstGeom>
          <a:solidFill>
            <a:schemeClr val="accent2"/>
          </a:solidFill>
          <a:ln w="57150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chemeClr val="accent4">
                  <a:lumMod val="10000"/>
                </a:schemeClr>
              </a:solidFill>
            </a:endParaRPr>
          </a:p>
        </p:txBody>
      </p:sp>
      <p:grpSp>
        <p:nvGrpSpPr>
          <p:cNvPr id="15" name="Group 62"/>
          <p:cNvGrpSpPr>
            <a:grpSpLocks/>
          </p:cNvGrpSpPr>
          <p:nvPr/>
        </p:nvGrpSpPr>
        <p:grpSpPr bwMode="auto">
          <a:xfrm>
            <a:off x="2103438" y="1138235"/>
            <a:ext cx="1701800" cy="1674813"/>
            <a:chOff x="2753" y="2205"/>
            <a:chExt cx="1072" cy="1055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6" name="Oval 63"/>
            <p:cNvSpPr>
              <a:spLocks noChangeArrowheads="1"/>
            </p:cNvSpPr>
            <p:nvPr/>
          </p:nvSpPr>
          <p:spPr bwMode="auto">
            <a:xfrm>
              <a:off x="2760" y="2205"/>
              <a:ext cx="1065" cy="1055"/>
            </a:xfrm>
            <a:prstGeom prst="ellipse">
              <a:avLst/>
            </a:prstGeom>
            <a:grpFill/>
            <a:ln w="57150">
              <a:solidFill>
                <a:srgbClr val="00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17" name="Freeform 64"/>
            <p:cNvSpPr>
              <a:spLocks/>
            </p:cNvSpPr>
            <p:nvPr/>
          </p:nvSpPr>
          <p:spPr bwMode="auto">
            <a:xfrm>
              <a:off x="2753" y="2417"/>
              <a:ext cx="237" cy="649"/>
            </a:xfrm>
            <a:custGeom>
              <a:avLst/>
              <a:gdLst/>
              <a:ahLst/>
              <a:cxnLst>
                <a:cxn ang="0">
                  <a:pos x="110" y="0"/>
                </a:cxn>
                <a:cxn ang="0">
                  <a:pos x="98" y="18"/>
                </a:cxn>
                <a:cxn ang="0">
                  <a:pos x="84" y="40"/>
                </a:cxn>
                <a:cxn ang="0">
                  <a:pos x="70" y="62"/>
                </a:cxn>
                <a:cxn ang="0">
                  <a:pos x="50" y="92"/>
                </a:cxn>
                <a:cxn ang="0">
                  <a:pos x="40" y="118"/>
                </a:cxn>
                <a:cxn ang="0">
                  <a:pos x="32" y="141"/>
                </a:cxn>
                <a:cxn ang="0">
                  <a:pos x="23" y="168"/>
                </a:cxn>
                <a:cxn ang="0">
                  <a:pos x="14" y="194"/>
                </a:cxn>
                <a:cxn ang="0">
                  <a:pos x="10" y="218"/>
                </a:cxn>
                <a:cxn ang="0">
                  <a:pos x="6" y="246"/>
                </a:cxn>
                <a:cxn ang="0">
                  <a:pos x="2" y="272"/>
                </a:cxn>
                <a:cxn ang="0">
                  <a:pos x="0" y="302"/>
                </a:cxn>
                <a:cxn ang="0">
                  <a:pos x="0" y="330"/>
                </a:cxn>
                <a:cxn ang="0">
                  <a:pos x="2" y="358"/>
                </a:cxn>
                <a:cxn ang="0">
                  <a:pos x="6" y="388"/>
                </a:cxn>
                <a:cxn ang="0">
                  <a:pos x="10" y="414"/>
                </a:cxn>
                <a:cxn ang="0">
                  <a:pos x="18" y="438"/>
                </a:cxn>
                <a:cxn ang="0">
                  <a:pos x="26" y="464"/>
                </a:cxn>
                <a:cxn ang="0">
                  <a:pos x="36" y="488"/>
                </a:cxn>
                <a:cxn ang="0">
                  <a:pos x="48" y="514"/>
                </a:cxn>
                <a:cxn ang="0">
                  <a:pos x="60" y="540"/>
                </a:cxn>
                <a:cxn ang="0">
                  <a:pos x="74" y="560"/>
                </a:cxn>
                <a:cxn ang="0">
                  <a:pos x="84" y="582"/>
                </a:cxn>
                <a:cxn ang="0">
                  <a:pos x="102" y="604"/>
                </a:cxn>
                <a:cxn ang="0">
                  <a:pos x="122" y="622"/>
                </a:cxn>
                <a:cxn ang="0">
                  <a:pos x="138" y="598"/>
                </a:cxn>
                <a:cxn ang="0">
                  <a:pos x="156" y="572"/>
                </a:cxn>
                <a:cxn ang="0">
                  <a:pos x="172" y="546"/>
                </a:cxn>
                <a:cxn ang="0">
                  <a:pos x="186" y="514"/>
                </a:cxn>
                <a:cxn ang="0">
                  <a:pos x="196" y="492"/>
                </a:cxn>
                <a:cxn ang="0">
                  <a:pos x="204" y="472"/>
                </a:cxn>
                <a:cxn ang="0">
                  <a:pos x="212" y="450"/>
                </a:cxn>
                <a:cxn ang="0">
                  <a:pos x="218" y="426"/>
                </a:cxn>
                <a:cxn ang="0">
                  <a:pos x="224" y="402"/>
                </a:cxn>
                <a:cxn ang="0">
                  <a:pos x="226" y="378"/>
                </a:cxn>
                <a:cxn ang="0">
                  <a:pos x="228" y="354"/>
                </a:cxn>
                <a:cxn ang="0">
                  <a:pos x="230" y="324"/>
                </a:cxn>
                <a:cxn ang="0">
                  <a:pos x="230" y="286"/>
                </a:cxn>
                <a:cxn ang="0">
                  <a:pos x="226" y="256"/>
                </a:cxn>
                <a:cxn ang="0">
                  <a:pos x="222" y="232"/>
                </a:cxn>
                <a:cxn ang="0">
                  <a:pos x="220" y="206"/>
                </a:cxn>
                <a:cxn ang="0">
                  <a:pos x="212" y="180"/>
                </a:cxn>
                <a:cxn ang="0">
                  <a:pos x="204" y="154"/>
                </a:cxn>
                <a:cxn ang="0">
                  <a:pos x="194" y="126"/>
                </a:cxn>
                <a:cxn ang="0">
                  <a:pos x="184" y="100"/>
                </a:cxn>
                <a:cxn ang="0">
                  <a:pos x="168" y="70"/>
                </a:cxn>
                <a:cxn ang="0">
                  <a:pos x="152" y="44"/>
                </a:cxn>
                <a:cxn ang="0">
                  <a:pos x="138" y="22"/>
                </a:cxn>
                <a:cxn ang="0">
                  <a:pos x="120" y="6"/>
                </a:cxn>
              </a:cxnLst>
              <a:rect l="0" t="0" r="r" b="b"/>
              <a:pathLst>
                <a:path w="230" h="622">
                  <a:moveTo>
                    <a:pt x="110" y="0"/>
                  </a:moveTo>
                  <a:lnTo>
                    <a:pt x="98" y="18"/>
                  </a:lnTo>
                  <a:lnTo>
                    <a:pt x="84" y="40"/>
                  </a:lnTo>
                  <a:lnTo>
                    <a:pt x="70" y="62"/>
                  </a:lnTo>
                  <a:lnTo>
                    <a:pt x="50" y="92"/>
                  </a:lnTo>
                  <a:lnTo>
                    <a:pt x="40" y="118"/>
                  </a:lnTo>
                  <a:lnTo>
                    <a:pt x="32" y="141"/>
                  </a:lnTo>
                  <a:lnTo>
                    <a:pt x="23" y="168"/>
                  </a:lnTo>
                  <a:lnTo>
                    <a:pt x="14" y="194"/>
                  </a:lnTo>
                  <a:lnTo>
                    <a:pt x="10" y="218"/>
                  </a:lnTo>
                  <a:lnTo>
                    <a:pt x="6" y="246"/>
                  </a:lnTo>
                  <a:lnTo>
                    <a:pt x="2" y="272"/>
                  </a:lnTo>
                  <a:lnTo>
                    <a:pt x="0" y="302"/>
                  </a:lnTo>
                  <a:lnTo>
                    <a:pt x="0" y="330"/>
                  </a:lnTo>
                  <a:lnTo>
                    <a:pt x="2" y="358"/>
                  </a:lnTo>
                  <a:lnTo>
                    <a:pt x="6" y="388"/>
                  </a:lnTo>
                  <a:lnTo>
                    <a:pt x="10" y="414"/>
                  </a:lnTo>
                  <a:lnTo>
                    <a:pt x="18" y="438"/>
                  </a:lnTo>
                  <a:lnTo>
                    <a:pt x="26" y="464"/>
                  </a:lnTo>
                  <a:lnTo>
                    <a:pt x="36" y="488"/>
                  </a:lnTo>
                  <a:lnTo>
                    <a:pt x="48" y="514"/>
                  </a:lnTo>
                  <a:lnTo>
                    <a:pt x="60" y="540"/>
                  </a:lnTo>
                  <a:lnTo>
                    <a:pt x="74" y="560"/>
                  </a:lnTo>
                  <a:lnTo>
                    <a:pt x="84" y="582"/>
                  </a:lnTo>
                  <a:lnTo>
                    <a:pt x="102" y="604"/>
                  </a:lnTo>
                  <a:lnTo>
                    <a:pt x="122" y="622"/>
                  </a:lnTo>
                  <a:lnTo>
                    <a:pt x="138" y="598"/>
                  </a:lnTo>
                  <a:lnTo>
                    <a:pt x="156" y="572"/>
                  </a:lnTo>
                  <a:lnTo>
                    <a:pt x="172" y="546"/>
                  </a:lnTo>
                  <a:lnTo>
                    <a:pt x="186" y="514"/>
                  </a:lnTo>
                  <a:lnTo>
                    <a:pt x="196" y="492"/>
                  </a:lnTo>
                  <a:lnTo>
                    <a:pt x="204" y="472"/>
                  </a:lnTo>
                  <a:lnTo>
                    <a:pt x="212" y="450"/>
                  </a:lnTo>
                  <a:lnTo>
                    <a:pt x="218" y="426"/>
                  </a:lnTo>
                  <a:lnTo>
                    <a:pt x="224" y="402"/>
                  </a:lnTo>
                  <a:lnTo>
                    <a:pt x="226" y="378"/>
                  </a:lnTo>
                  <a:lnTo>
                    <a:pt x="228" y="354"/>
                  </a:lnTo>
                  <a:lnTo>
                    <a:pt x="230" y="324"/>
                  </a:lnTo>
                  <a:lnTo>
                    <a:pt x="230" y="286"/>
                  </a:lnTo>
                  <a:lnTo>
                    <a:pt x="226" y="256"/>
                  </a:lnTo>
                  <a:lnTo>
                    <a:pt x="222" y="232"/>
                  </a:lnTo>
                  <a:lnTo>
                    <a:pt x="220" y="206"/>
                  </a:lnTo>
                  <a:lnTo>
                    <a:pt x="212" y="180"/>
                  </a:lnTo>
                  <a:lnTo>
                    <a:pt x="204" y="154"/>
                  </a:lnTo>
                  <a:lnTo>
                    <a:pt x="194" y="126"/>
                  </a:lnTo>
                  <a:lnTo>
                    <a:pt x="184" y="100"/>
                  </a:lnTo>
                  <a:lnTo>
                    <a:pt x="168" y="70"/>
                  </a:lnTo>
                  <a:lnTo>
                    <a:pt x="152" y="44"/>
                  </a:lnTo>
                  <a:lnTo>
                    <a:pt x="138" y="22"/>
                  </a:lnTo>
                  <a:lnTo>
                    <a:pt x="120" y="6"/>
                  </a:lnTo>
                </a:path>
              </a:pathLst>
            </a:custGeom>
            <a:grpFill/>
            <a:ln w="57150" cap="rnd" cmpd="sng">
              <a:solidFill>
                <a:srgbClr val="00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ko-KR" altLang="en-US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sp>
        <p:nvSpPr>
          <p:cNvPr id="18" name="Rectangle 76"/>
          <p:cNvSpPr>
            <a:spLocks noChangeArrowheads="1"/>
          </p:cNvSpPr>
          <p:nvPr/>
        </p:nvSpPr>
        <p:spPr bwMode="auto">
          <a:xfrm>
            <a:off x="4932363" y="958847"/>
            <a:ext cx="3732212" cy="20415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1"/>
            </a:outerShdw>
          </a:effectLst>
        </p:spPr>
        <p:txBody>
          <a:bodyPr wrap="none" anchor="ctr"/>
          <a:lstStyle/>
          <a:p>
            <a:endParaRPr lang="ko-KR" altLang="en-US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19" name="Oval 78"/>
          <p:cNvSpPr>
            <a:spLocks noChangeArrowheads="1"/>
          </p:cNvSpPr>
          <p:nvPr/>
        </p:nvSpPr>
        <p:spPr bwMode="auto">
          <a:xfrm>
            <a:off x="5289550" y="1157285"/>
            <a:ext cx="1711325" cy="1676400"/>
          </a:xfrm>
          <a:prstGeom prst="ellipse">
            <a:avLst/>
          </a:prstGeom>
          <a:solidFill>
            <a:schemeClr val="accent2"/>
          </a:solidFill>
          <a:ln w="127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chemeClr val="accent4">
                  <a:lumMod val="10000"/>
                </a:schemeClr>
              </a:solidFill>
            </a:endParaRPr>
          </a:p>
        </p:txBody>
      </p:sp>
      <p:grpSp>
        <p:nvGrpSpPr>
          <p:cNvPr id="20" name="Group 80"/>
          <p:cNvGrpSpPr>
            <a:grpSpLocks/>
          </p:cNvGrpSpPr>
          <p:nvPr/>
        </p:nvGrpSpPr>
        <p:grpSpPr bwMode="auto">
          <a:xfrm>
            <a:off x="6630988" y="1138235"/>
            <a:ext cx="1701800" cy="1674813"/>
            <a:chOff x="2753" y="2205"/>
            <a:chExt cx="1072" cy="1055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1" name="Oval 81"/>
            <p:cNvSpPr>
              <a:spLocks noChangeArrowheads="1"/>
            </p:cNvSpPr>
            <p:nvPr/>
          </p:nvSpPr>
          <p:spPr bwMode="auto">
            <a:xfrm>
              <a:off x="2760" y="2205"/>
              <a:ext cx="1065" cy="1055"/>
            </a:xfrm>
            <a:prstGeom prst="ellipse">
              <a:avLst/>
            </a:prstGeom>
            <a:grpFill/>
            <a:ln w="1270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22" name="Freeform 82"/>
            <p:cNvSpPr>
              <a:spLocks/>
            </p:cNvSpPr>
            <p:nvPr/>
          </p:nvSpPr>
          <p:spPr bwMode="auto">
            <a:xfrm>
              <a:off x="2753" y="2417"/>
              <a:ext cx="237" cy="649"/>
            </a:xfrm>
            <a:custGeom>
              <a:avLst/>
              <a:gdLst/>
              <a:ahLst/>
              <a:cxnLst>
                <a:cxn ang="0">
                  <a:pos x="110" y="0"/>
                </a:cxn>
                <a:cxn ang="0">
                  <a:pos x="98" y="18"/>
                </a:cxn>
                <a:cxn ang="0">
                  <a:pos x="84" y="40"/>
                </a:cxn>
                <a:cxn ang="0">
                  <a:pos x="70" y="62"/>
                </a:cxn>
                <a:cxn ang="0">
                  <a:pos x="50" y="92"/>
                </a:cxn>
                <a:cxn ang="0">
                  <a:pos x="40" y="118"/>
                </a:cxn>
                <a:cxn ang="0">
                  <a:pos x="32" y="141"/>
                </a:cxn>
                <a:cxn ang="0">
                  <a:pos x="23" y="168"/>
                </a:cxn>
                <a:cxn ang="0">
                  <a:pos x="14" y="194"/>
                </a:cxn>
                <a:cxn ang="0">
                  <a:pos x="10" y="218"/>
                </a:cxn>
                <a:cxn ang="0">
                  <a:pos x="6" y="246"/>
                </a:cxn>
                <a:cxn ang="0">
                  <a:pos x="2" y="272"/>
                </a:cxn>
                <a:cxn ang="0">
                  <a:pos x="0" y="302"/>
                </a:cxn>
                <a:cxn ang="0">
                  <a:pos x="0" y="330"/>
                </a:cxn>
                <a:cxn ang="0">
                  <a:pos x="2" y="358"/>
                </a:cxn>
                <a:cxn ang="0">
                  <a:pos x="6" y="388"/>
                </a:cxn>
                <a:cxn ang="0">
                  <a:pos x="10" y="414"/>
                </a:cxn>
                <a:cxn ang="0">
                  <a:pos x="18" y="438"/>
                </a:cxn>
                <a:cxn ang="0">
                  <a:pos x="26" y="464"/>
                </a:cxn>
                <a:cxn ang="0">
                  <a:pos x="36" y="488"/>
                </a:cxn>
                <a:cxn ang="0">
                  <a:pos x="48" y="514"/>
                </a:cxn>
                <a:cxn ang="0">
                  <a:pos x="60" y="540"/>
                </a:cxn>
                <a:cxn ang="0">
                  <a:pos x="74" y="560"/>
                </a:cxn>
                <a:cxn ang="0">
                  <a:pos x="84" y="582"/>
                </a:cxn>
                <a:cxn ang="0">
                  <a:pos x="102" y="604"/>
                </a:cxn>
                <a:cxn ang="0">
                  <a:pos x="122" y="622"/>
                </a:cxn>
                <a:cxn ang="0">
                  <a:pos x="138" y="598"/>
                </a:cxn>
                <a:cxn ang="0">
                  <a:pos x="156" y="572"/>
                </a:cxn>
                <a:cxn ang="0">
                  <a:pos x="172" y="546"/>
                </a:cxn>
                <a:cxn ang="0">
                  <a:pos x="186" y="514"/>
                </a:cxn>
                <a:cxn ang="0">
                  <a:pos x="196" y="492"/>
                </a:cxn>
                <a:cxn ang="0">
                  <a:pos x="204" y="472"/>
                </a:cxn>
                <a:cxn ang="0">
                  <a:pos x="212" y="450"/>
                </a:cxn>
                <a:cxn ang="0">
                  <a:pos x="218" y="426"/>
                </a:cxn>
                <a:cxn ang="0">
                  <a:pos x="224" y="402"/>
                </a:cxn>
                <a:cxn ang="0">
                  <a:pos x="226" y="378"/>
                </a:cxn>
                <a:cxn ang="0">
                  <a:pos x="228" y="354"/>
                </a:cxn>
                <a:cxn ang="0">
                  <a:pos x="230" y="324"/>
                </a:cxn>
                <a:cxn ang="0">
                  <a:pos x="230" y="286"/>
                </a:cxn>
                <a:cxn ang="0">
                  <a:pos x="226" y="256"/>
                </a:cxn>
                <a:cxn ang="0">
                  <a:pos x="222" y="232"/>
                </a:cxn>
                <a:cxn ang="0">
                  <a:pos x="220" y="206"/>
                </a:cxn>
                <a:cxn ang="0">
                  <a:pos x="212" y="180"/>
                </a:cxn>
                <a:cxn ang="0">
                  <a:pos x="204" y="154"/>
                </a:cxn>
                <a:cxn ang="0">
                  <a:pos x="194" y="126"/>
                </a:cxn>
                <a:cxn ang="0">
                  <a:pos x="184" y="100"/>
                </a:cxn>
                <a:cxn ang="0">
                  <a:pos x="168" y="70"/>
                </a:cxn>
                <a:cxn ang="0">
                  <a:pos x="152" y="44"/>
                </a:cxn>
                <a:cxn ang="0">
                  <a:pos x="138" y="22"/>
                </a:cxn>
                <a:cxn ang="0">
                  <a:pos x="120" y="6"/>
                </a:cxn>
              </a:cxnLst>
              <a:rect l="0" t="0" r="r" b="b"/>
              <a:pathLst>
                <a:path w="230" h="622">
                  <a:moveTo>
                    <a:pt x="110" y="0"/>
                  </a:moveTo>
                  <a:lnTo>
                    <a:pt x="98" y="18"/>
                  </a:lnTo>
                  <a:lnTo>
                    <a:pt x="84" y="40"/>
                  </a:lnTo>
                  <a:lnTo>
                    <a:pt x="70" y="62"/>
                  </a:lnTo>
                  <a:lnTo>
                    <a:pt x="50" y="92"/>
                  </a:lnTo>
                  <a:lnTo>
                    <a:pt x="40" y="118"/>
                  </a:lnTo>
                  <a:lnTo>
                    <a:pt x="32" y="141"/>
                  </a:lnTo>
                  <a:lnTo>
                    <a:pt x="23" y="168"/>
                  </a:lnTo>
                  <a:lnTo>
                    <a:pt x="14" y="194"/>
                  </a:lnTo>
                  <a:lnTo>
                    <a:pt x="10" y="218"/>
                  </a:lnTo>
                  <a:lnTo>
                    <a:pt x="6" y="246"/>
                  </a:lnTo>
                  <a:lnTo>
                    <a:pt x="2" y="272"/>
                  </a:lnTo>
                  <a:lnTo>
                    <a:pt x="0" y="302"/>
                  </a:lnTo>
                  <a:lnTo>
                    <a:pt x="0" y="330"/>
                  </a:lnTo>
                  <a:lnTo>
                    <a:pt x="2" y="358"/>
                  </a:lnTo>
                  <a:lnTo>
                    <a:pt x="6" y="388"/>
                  </a:lnTo>
                  <a:lnTo>
                    <a:pt x="10" y="414"/>
                  </a:lnTo>
                  <a:lnTo>
                    <a:pt x="18" y="438"/>
                  </a:lnTo>
                  <a:lnTo>
                    <a:pt x="26" y="464"/>
                  </a:lnTo>
                  <a:lnTo>
                    <a:pt x="36" y="488"/>
                  </a:lnTo>
                  <a:lnTo>
                    <a:pt x="48" y="514"/>
                  </a:lnTo>
                  <a:lnTo>
                    <a:pt x="60" y="540"/>
                  </a:lnTo>
                  <a:lnTo>
                    <a:pt x="74" y="560"/>
                  </a:lnTo>
                  <a:lnTo>
                    <a:pt x="84" y="582"/>
                  </a:lnTo>
                  <a:lnTo>
                    <a:pt x="102" y="604"/>
                  </a:lnTo>
                  <a:lnTo>
                    <a:pt x="122" y="622"/>
                  </a:lnTo>
                  <a:lnTo>
                    <a:pt x="138" y="598"/>
                  </a:lnTo>
                  <a:lnTo>
                    <a:pt x="156" y="572"/>
                  </a:lnTo>
                  <a:lnTo>
                    <a:pt x="172" y="546"/>
                  </a:lnTo>
                  <a:lnTo>
                    <a:pt x="186" y="514"/>
                  </a:lnTo>
                  <a:lnTo>
                    <a:pt x="196" y="492"/>
                  </a:lnTo>
                  <a:lnTo>
                    <a:pt x="204" y="472"/>
                  </a:lnTo>
                  <a:lnTo>
                    <a:pt x="212" y="450"/>
                  </a:lnTo>
                  <a:lnTo>
                    <a:pt x="218" y="426"/>
                  </a:lnTo>
                  <a:lnTo>
                    <a:pt x="224" y="402"/>
                  </a:lnTo>
                  <a:lnTo>
                    <a:pt x="226" y="378"/>
                  </a:lnTo>
                  <a:lnTo>
                    <a:pt x="228" y="354"/>
                  </a:lnTo>
                  <a:lnTo>
                    <a:pt x="230" y="324"/>
                  </a:lnTo>
                  <a:lnTo>
                    <a:pt x="230" y="286"/>
                  </a:lnTo>
                  <a:lnTo>
                    <a:pt x="226" y="256"/>
                  </a:lnTo>
                  <a:lnTo>
                    <a:pt x="222" y="232"/>
                  </a:lnTo>
                  <a:lnTo>
                    <a:pt x="220" y="206"/>
                  </a:lnTo>
                  <a:lnTo>
                    <a:pt x="212" y="180"/>
                  </a:lnTo>
                  <a:lnTo>
                    <a:pt x="204" y="154"/>
                  </a:lnTo>
                  <a:lnTo>
                    <a:pt x="194" y="126"/>
                  </a:lnTo>
                  <a:lnTo>
                    <a:pt x="184" y="100"/>
                  </a:lnTo>
                  <a:lnTo>
                    <a:pt x="168" y="70"/>
                  </a:lnTo>
                  <a:lnTo>
                    <a:pt x="152" y="44"/>
                  </a:lnTo>
                  <a:lnTo>
                    <a:pt x="138" y="22"/>
                  </a:lnTo>
                  <a:lnTo>
                    <a:pt x="120" y="6"/>
                  </a:lnTo>
                </a:path>
              </a:pathLst>
            </a:custGeom>
            <a:grpFill/>
            <a:ln w="127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ko-KR" altLang="en-US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sp>
        <p:nvSpPr>
          <p:cNvPr id="24" name="Freeform 84"/>
          <p:cNvSpPr>
            <a:spLocks/>
          </p:cNvSpPr>
          <p:nvPr/>
        </p:nvSpPr>
        <p:spPr bwMode="auto">
          <a:xfrm>
            <a:off x="6634163" y="1462085"/>
            <a:ext cx="376237" cy="1030288"/>
          </a:xfrm>
          <a:custGeom>
            <a:avLst/>
            <a:gdLst/>
            <a:ahLst/>
            <a:cxnLst>
              <a:cxn ang="0">
                <a:pos x="110" y="0"/>
              </a:cxn>
              <a:cxn ang="0">
                <a:pos x="98" y="18"/>
              </a:cxn>
              <a:cxn ang="0">
                <a:pos x="84" y="40"/>
              </a:cxn>
              <a:cxn ang="0">
                <a:pos x="70" y="62"/>
              </a:cxn>
              <a:cxn ang="0">
                <a:pos x="50" y="92"/>
              </a:cxn>
              <a:cxn ang="0">
                <a:pos x="40" y="118"/>
              </a:cxn>
              <a:cxn ang="0">
                <a:pos x="32" y="141"/>
              </a:cxn>
              <a:cxn ang="0">
                <a:pos x="23" y="168"/>
              </a:cxn>
              <a:cxn ang="0">
                <a:pos x="14" y="194"/>
              </a:cxn>
              <a:cxn ang="0">
                <a:pos x="10" y="218"/>
              </a:cxn>
              <a:cxn ang="0">
                <a:pos x="6" y="246"/>
              </a:cxn>
              <a:cxn ang="0">
                <a:pos x="2" y="272"/>
              </a:cxn>
              <a:cxn ang="0">
                <a:pos x="0" y="302"/>
              </a:cxn>
              <a:cxn ang="0">
                <a:pos x="0" y="330"/>
              </a:cxn>
              <a:cxn ang="0">
                <a:pos x="2" y="358"/>
              </a:cxn>
              <a:cxn ang="0">
                <a:pos x="6" y="388"/>
              </a:cxn>
              <a:cxn ang="0">
                <a:pos x="10" y="414"/>
              </a:cxn>
              <a:cxn ang="0">
                <a:pos x="18" y="438"/>
              </a:cxn>
              <a:cxn ang="0">
                <a:pos x="26" y="464"/>
              </a:cxn>
              <a:cxn ang="0">
                <a:pos x="36" y="488"/>
              </a:cxn>
              <a:cxn ang="0">
                <a:pos x="48" y="514"/>
              </a:cxn>
              <a:cxn ang="0">
                <a:pos x="60" y="540"/>
              </a:cxn>
              <a:cxn ang="0">
                <a:pos x="74" y="560"/>
              </a:cxn>
              <a:cxn ang="0">
                <a:pos x="84" y="582"/>
              </a:cxn>
              <a:cxn ang="0">
                <a:pos x="102" y="604"/>
              </a:cxn>
              <a:cxn ang="0">
                <a:pos x="122" y="622"/>
              </a:cxn>
              <a:cxn ang="0">
                <a:pos x="138" y="598"/>
              </a:cxn>
              <a:cxn ang="0">
                <a:pos x="156" y="572"/>
              </a:cxn>
              <a:cxn ang="0">
                <a:pos x="172" y="546"/>
              </a:cxn>
              <a:cxn ang="0">
                <a:pos x="186" y="514"/>
              </a:cxn>
              <a:cxn ang="0">
                <a:pos x="196" y="492"/>
              </a:cxn>
              <a:cxn ang="0">
                <a:pos x="204" y="472"/>
              </a:cxn>
              <a:cxn ang="0">
                <a:pos x="212" y="450"/>
              </a:cxn>
              <a:cxn ang="0">
                <a:pos x="218" y="426"/>
              </a:cxn>
              <a:cxn ang="0">
                <a:pos x="224" y="402"/>
              </a:cxn>
              <a:cxn ang="0">
                <a:pos x="226" y="378"/>
              </a:cxn>
              <a:cxn ang="0">
                <a:pos x="228" y="354"/>
              </a:cxn>
              <a:cxn ang="0">
                <a:pos x="230" y="324"/>
              </a:cxn>
              <a:cxn ang="0">
                <a:pos x="230" y="286"/>
              </a:cxn>
              <a:cxn ang="0">
                <a:pos x="226" y="256"/>
              </a:cxn>
              <a:cxn ang="0">
                <a:pos x="222" y="232"/>
              </a:cxn>
              <a:cxn ang="0">
                <a:pos x="220" y="206"/>
              </a:cxn>
              <a:cxn ang="0">
                <a:pos x="212" y="180"/>
              </a:cxn>
              <a:cxn ang="0">
                <a:pos x="204" y="154"/>
              </a:cxn>
              <a:cxn ang="0">
                <a:pos x="194" y="126"/>
              </a:cxn>
              <a:cxn ang="0">
                <a:pos x="184" y="100"/>
              </a:cxn>
              <a:cxn ang="0">
                <a:pos x="168" y="70"/>
              </a:cxn>
              <a:cxn ang="0">
                <a:pos x="152" y="44"/>
              </a:cxn>
              <a:cxn ang="0">
                <a:pos x="138" y="22"/>
              </a:cxn>
              <a:cxn ang="0">
                <a:pos x="120" y="6"/>
              </a:cxn>
            </a:cxnLst>
            <a:rect l="0" t="0" r="r" b="b"/>
            <a:pathLst>
              <a:path w="230" h="622">
                <a:moveTo>
                  <a:pt x="110" y="0"/>
                </a:moveTo>
                <a:lnTo>
                  <a:pt x="98" y="18"/>
                </a:lnTo>
                <a:lnTo>
                  <a:pt x="84" y="40"/>
                </a:lnTo>
                <a:lnTo>
                  <a:pt x="70" y="62"/>
                </a:lnTo>
                <a:lnTo>
                  <a:pt x="50" y="92"/>
                </a:lnTo>
                <a:lnTo>
                  <a:pt x="40" y="118"/>
                </a:lnTo>
                <a:lnTo>
                  <a:pt x="32" y="141"/>
                </a:lnTo>
                <a:lnTo>
                  <a:pt x="23" y="168"/>
                </a:lnTo>
                <a:lnTo>
                  <a:pt x="14" y="194"/>
                </a:lnTo>
                <a:lnTo>
                  <a:pt x="10" y="218"/>
                </a:lnTo>
                <a:lnTo>
                  <a:pt x="6" y="246"/>
                </a:lnTo>
                <a:lnTo>
                  <a:pt x="2" y="272"/>
                </a:lnTo>
                <a:lnTo>
                  <a:pt x="0" y="302"/>
                </a:lnTo>
                <a:lnTo>
                  <a:pt x="0" y="330"/>
                </a:lnTo>
                <a:lnTo>
                  <a:pt x="2" y="358"/>
                </a:lnTo>
                <a:lnTo>
                  <a:pt x="6" y="388"/>
                </a:lnTo>
                <a:lnTo>
                  <a:pt x="10" y="414"/>
                </a:lnTo>
                <a:lnTo>
                  <a:pt x="18" y="438"/>
                </a:lnTo>
                <a:lnTo>
                  <a:pt x="26" y="464"/>
                </a:lnTo>
                <a:lnTo>
                  <a:pt x="36" y="488"/>
                </a:lnTo>
                <a:lnTo>
                  <a:pt x="48" y="514"/>
                </a:lnTo>
                <a:lnTo>
                  <a:pt x="60" y="540"/>
                </a:lnTo>
                <a:lnTo>
                  <a:pt x="74" y="560"/>
                </a:lnTo>
                <a:lnTo>
                  <a:pt x="84" y="582"/>
                </a:lnTo>
                <a:lnTo>
                  <a:pt x="102" y="604"/>
                </a:lnTo>
                <a:lnTo>
                  <a:pt x="122" y="622"/>
                </a:lnTo>
                <a:lnTo>
                  <a:pt x="138" y="598"/>
                </a:lnTo>
                <a:lnTo>
                  <a:pt x="156" y="572"/>
                </a:lnTo>
                <a:lnTo>
                  <a:pt x="172" y="546"/>
                </a:lnTo>
                <a:lnTo>
                  <a:pt x="186" y="514"/>
                </a:lnTo>
                <a:lnTo>
                  <a:pt x="196" y="492"/>
                </a:lnTo>
                <a:lnTo>
                  <a:pt x="204" y="472"/>
                </a:lnTo>
                <a:lnTo>
                  <a:pt x="212" y="450"/>
                </a:lnTo>
                <a:lnTo>
                  <a:pt x="218" y="426"/>
                </a:lnTo>
                <a:lnTo>
                  <a:pt x="224" y="402"/>
                </a:lnTo>
                <a:lnTo>
                  <a:pt x="226" y="378"/>
                </a:lnTo>
                <a:lnTo>
                  <a:pt x="228" y="354"/>
                </a:lnTo>
                <a:lnTo>
                  <a:pt x="230" y="324"/>
                </a:lnTo>
                <a:lnTo>
                  <a:pt x="230" y="286"/>
                </a:lnTo>
                <a:lnTo>
                  <a:pt x="226" y="256"/>
                </a:lnTo>
                <a:lnTo>
                  <a:pt x="222" y="232"/>
                </a:lnTo>
                <a:lnTo>
                  <a:pt x="220" y="206"/>
                </a:lnTo>
                <a:lnTo>
                  <a:pt x="212" y="180"/>
                </a:lnTo>
                <a:lnTo>
                  <a:pt x="204" y="154"/>
                </a:lnTo>
                <a:lnTo>
                  <a:pt x="194" y="126"/>
                </a:lnTo>
                <a:lnTo>
                  <a:pt x="184" y="100"/>
                </a:lnTo>
                <a:lnTo>
                  <a:pt x="168" y="70"/>
                </a:lnTo>
                <a:lnTo>
                  <a:pt x="152" y="44"/>
                </a:lnTo>
                <a:lnTo>
                  <a:pt x="138" y="22"/>
                </a:lnTo>
                <a:lnTo>
                  <a:pt x="120" y="6"/>
                </a:lnTo>
              </a:path>
            </a:pathLst>
          </a:custGeom>
          <a:solidFill>
            <a:srgbClr val="C0C0C0"/>
          </a:solidFill>
          <a:ln w="38100" cap="rnd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ko-KR" altLang="en-US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25" name="Rectangle 93"/>
          <p:cNvSpPr>
            <a:spLocks noChangeArrowheads="1"/>
          </p:cNvSpPr>
          <p:nvPr/>
        </p:nvSpPr>
        <p:spPr bwMode="auto">
          <a:xfrm>
            <a:off x="4935538" y="3689350"/>
            <a:ext cx="3732212" cy="20415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1"/>
            </a:outerShdw>
          </a:effectLst>
        </p:spPr>
        <p:txBody>
          <a:bodyPr wrap="none" anchor="ctr"/>
          <a:lstStyle/>
          <a:p>
            <a:endParaRPr lang="ko-KR" altLang="en-US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26" name="Oval 94"/>
          <p:cNvSpPr>
            <a:spLocks noChangeArrowheads="1"/>
          </p:cNvSpPr>
          <p:nvPr/>
        </p:nvSpPr>
        <p:spPr bwMode="auto">
          <a:xfrm>
            <a:off x="5813425" y="3887788"/>
            <a:ext cx="1711325" cy="1676400"/>
          </a:xfrm>
          <a:prstGeom prst="ellipse">
            <a:avLst/>
          </a:prstGeom>
          <a:solidFill>
            <a:schemeClr val="accent2"/>
          </a:solidFill>
          <a:ln w="38100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27" name="Rectangle 46"/>
          <p:cNvSpPr>
            <a:spLocks noChangeArrowheads="1"/>
          </p:cNvSpPr>
          <p:nvPr/>
        </p:nvSpPr>
        <p:spPr bwMode="auto">
          <a:xfrm>
            <a:off x="1246190" y="1751010"/>
            <a:ext cx="539728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eaLnBrk="0" latinLnBrk="0" hangingPunct="0"/>
            <a:r>
              <a:rPr kumimoji="0" lang="ko-KR" altLang="en-US" sz="2400" b="0" dirty="0" smtClean="0">
                <a:solidFill>
                  <a:schemeClr val="accent4">
                    <a:lumMod val="1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kumimoji="0" lang="en-US" altLang="ko-KR" sz="2400" b="0" i="1" dirty="0">
                <a:solidFill>
                  <a:schemeClr val="accent4">
                    <a:lumMod val="1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</a:t>
            </a:r>
            <a:endParaRPr kumimoji="0" lang="en-US" altLang="ko-KR" sz="2400" b="0" i="1" dirty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</p:txBody>
      </p:sp>
      <p:sp>
        <p:nvSpPr>
          <p:cNvPr id="29" name="Rectangle 47"/>
          <p:cNvSpPr>
            <a:spLocks noChangeArrowheads="1"/>
          </p:cNvSpPr>
          <p:nvPr/>
        </p:nvSpPr>
        <p:spPr bwMode="auto">
          <a:xfrm>
            <a:off x="2772945" y="1757360"/>
            <a:ext cx="37029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latinLnBrk="0" hangingPunct="0"/>
            <a:r>
              <a:rPr kumimoji="0" lang="en-US" altLang="ko-KR" sz="2400" b="0" i="1" dirty="0" smtClean="0">
                <a:solidFill>
                  <a:schemeClr val="accent4">
                    <a:lumMod val="1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B</a:t>
            </a:r>
            <a:endParaRPr kumimoji="0" lang="en-US" altLang="ko-KR" sz="2400" b="0" i="1" dirty="0">
              <a:solidFill>
                <a:schemeClr val="accent4">
                  <a:lumMod val="1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30" name="Rectangle 102"/>
          <p:cNvSpPr>
            <a:spLocks noChangeArrowheads="1"/>
          </p:cNvSpPr>
          <p:nvPr/>
        </p:nvSpPr>
        <p:spPr bwMode="auto">
          <a:xfrm>
            <a:off x="5813607" y="1740736"/>
            <a:ext cx="503247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eaLnBrk="0" latinLnBrk="0" hangingPunct="0"/>
            <a:r>
              <a:rPr kumimoji="0" lang="ko-KR" altLang="en-US" sz="2400" b="0" dirty="0" smtClean="0">
                <a:solidFill>
                  <a:schemeClr val="accent4">
                    <a:lumMod val="1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kumimoji="0" lang="en-US" altLang="ko-KR" sz="2400" b="0" i="1" dirty="0">
                <a:solidFill>
                  <a:schemeClr val="accent4">
                    <a:lumMod val="1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</a:t>
            </a:r>
            <a:endParaRPr kumimoji="0" lang="en-US" altLang="ko-KR" sz="2400" b="0" i="1" dirty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</p:txBody>
      </p:sp>
      <p:sp>
        <p:nvSpPr>
          <p:cNvPr id="31" name="Rectangle 103"/>
          <p:cNvSpPr>
            <a:spLocks noChangeArrowheads="1"/>
          </p:cNvSpPr>
          <p:nvPr/>
        </p:nvSpPr>
        <p:spPr bwMode="auto">
          <a:xfrm>
            <a:off x="7344977" y="1747086"/>
            <a:ext cx="37029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latinLnBrk="0" hangingPunct="0"/>
            <a:r>
              <a:rPr kumimoji="0" lang="en-US" altLang="ko-KR" sz="2400" b="0" i="1" dirty="0" smtClean="0">
                <a:solidFill>
                  <a:schemeClr val="accent4">
                    <a:lumMod val="1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B</a:t>
            </a:r>
            <a:endParaRPr kumimoji="0" lang="en-US" altLang="ko-KR" sz="2400" b="0" i="1" dirty="0">
              <a:solidFill>
                <a:schemeClr val="accent4">
                  <a:lumMod val="1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32" name="Rectangle 106"/>
          <p:cNvSpPr>
            <a:spLocks noChangeArrowheads="1"/>
          </p:cNvSpPr>
          <p:nvPr/>
        </p:nvSpPr>
        <p:spPr bwMode="auto">
          <a:xfrm>
            <a:off x="7786710" y="4286256"/>
            <a:ext cx="501664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eaLnBrk="0" latinLnBrk="0" hangingPunct="0"/>
            <a:r>
              <a:rPr kumimoji="0" lang="ko-KR" altLang="en-US" sz="2400" b="0" dirty="0" smtClean="0">
                <a:solidFill>
                  <a:schemeClr val="accent4">
                    <a:lumMod val="1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kumimoji="0" lang="en-US" altLang="ko-KR" sz="2400" b="0" i="1" dirty="0">
                <a:solidFill>
                  <a:schemeClr val="accent4">
                    <a:lumMod val="1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</a:t>
            </a:r>
            <a:endParaRPr kumimoji="0" lang="en-US" altLang="ko-KR" sz="2400" b="0" i="1" dirty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</p:txBody>
      </p:sp>
      <p:sp>
        <p:nvSpPr>
          <p:cNvPr id="33" name="Rectangle 107"/>
          <p:cNvSpPr>
            <a:spLocks noChangeArrowheads="1"/>
          </p:cNvSpPr>
          <p:nvPr/>
        </p:nvSpPr>
        <p:spPr bwMode="auto">
          <a:xfrm>
            <a:off x="6429388" y="4500570"/>
            <a:ext cx="512962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latinLnBrk="0" hangingPunct="0"/>
            <a:r>
              <a:rPr kumimoji="0" lang="en-US" altLang="ko-KR" sz="2400" b="0" dirty="0">
                <a:solidFill>
                  <a:schemeClr val="accent4">
                    <a:lumMod val="1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</a:t>
            </a:r>
            <a:r>
              <a:rPr kumimoji="0" lang="en-US" altLang="ko-KR" sz="2400" b="0" baseline="30000" dirty="0">
                <a:solidFill>
                  <a:schemeClr val="accent4">
                    <a:lumMod val="1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</a:t>
            </a:r>
          </a:p>
        </p:txBody>
      </p:sp>
      <p:sp>
        <p:nvSpPr>
          <p:cNvPr id="34" name="Rectangle 112"/>
          <p:cNvSpPr>
            <a:spLocks noChangeArrowheads="1"/>
          </p:cNvSpPr>
          <p:nvPr/>
        </p:nvSpPr>
        <p:spPr bwMode="auto">
          <a:xfrm>
            <a:off x="1836738" y="1022018"/>
            <a:ext cx="100647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latinLnBrk="0" hangingPunct="0"/>
            <a:r>
              <a:rPr kumimoji="0" lang="en-US" altLang="ko-KR" sz="2400" b="0" i="1" dirty="0">
                <a:solidFill>
                  <a:schemeClr val="accent4">
                    <a:lumMod val="1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</a:t>
            </a:r>
            <a:r>
              <a:rPr lang="en-US" altLang="ko-KR" sz="2400" dirty="0">
                <a:solidFill>
                  <a:schemeClr val="accent4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∪</a:t>
            </a:r>
            <a:r>
              <a:rPr kumimoji="0" lang="en-US" altLang="ko-KR" sz="2400" b="0" i="1" dirty="0">
                <a:solidFill>
                  <a:schemeClr val="accent4">
                    <a:lumMod val="1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B</a:t>
            </a:r>
          </a:p>
        </p:txBody>
      </p:sp>
      <p:sp>
        <p:nvSpPr>
          <p:cNvPr id="35" name="Rectangle 113"/>
          <p:cNvSpPr>
            <a:spLocks noChangeArrowheads="1"/>
          </p:cNvSpPr>
          <p:nvPr/>
        </p:nvSpPr>
        <p:spPr bwMode="auto">
          <a:xfrm>
            <a:off x="6443663" y="1756596"/>
            <a:ext cx="1081087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latinLnBrk="0" hangingPunct="0"/>
            <a:r>
              <a:rPr kumimoji="0" lang="en-US" altLang="ko-KR" sz="2400" b="0" i="1" dirty="0">
                <a:solidFill>
                  <a:schemeClr val="accent4">
                    <a:lumMod val="1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</a:t>
            </a:r>
            <a:r>
              <a:rPr kumimoji="0" lang="en-US" altLang="ko-KR" sz="2400" b="0" dirty="0">
                <a:solidFill>
                  <a:schemeClr val="accent4">
                    <a:lumMod val="1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∩</a:t>
            </a:r>
            <a:r>
              <a:rPr kumimoji="0" lang="en-US" altLang="ko-KR" sz="2400" b="0" i="1" dirty="0">
                <a:solidFill>
                  <a:schemeClr val="accent4">
                    <a:lumMod val="1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B</a:t>
            </a:r>
            <a:endParaRPr kumimoji="0" lang="en-US" altLang="ko-KR" sz="2400" b="0" i="1" dirty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</p:txBody>
      </p:sp>
      <p:sp>
        <p:nvSpPr>
          <p:cNvPr id="36" name="Rectangle 106"/>
          <p:cNvSpPr>
            <a:spLocks noChangeArrowheads="1"/>
          </p:cNvSpPr>
          <p:nvPr/>
        </p:nvSpPr>
        <p:spPr bwMode="auto">
          <a:xfrm>
            <a:off x="406450" y="970778"/>
            <a:ext cx="501664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eaLnBrk="0" latinLnBrk="0" hangingPunct="0"/>
            <a:r>
              <a:rPr kumimoji="0" lang="ko-KR" altLang="en-US" sz="2400" b="0" dirty="0" smtClean="0">
                <a:solidFill>
                  <a:schemeClr val="accent4">
                    <a:lumMod val="1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kumimoji="0" lang="en-US" altLang="ko-KR" sz="2400" b="0" i="1" dirty="0" smtClean="0">
                <a:solidFill>
                  <a:schemeClr val="accent4">
                    <a:lumMod val="1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</a:t>
            </a:r>
            <a:endParaRPr kumimoji="0" lang="en-US" altLang="ko-KR" sz="2400" b="0" i="1" dirty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</p:txBody>
      </p:sp>
      <p:sp>
        <p:nvSpPr>
          <p:cNvPr id="37" name="Rectangle 106"/>
          <p:cNvSpPr>
            <a:spLocks noChangeArrowheads="1"/>
          </p:cNvSpPr>
          <p:nvPr/>
        </p:nvSpPr>
        <p:spPr bwMode="auto">
          <a:xfrm>
            <a:off x="4948140" y="981052"/>
            <a:ext cx="501664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eaLnBrk="0" latinLnBrk="0" hangingPunct="0"/>
            <a:r>
              <a:rPr kumimoji="0" lang="ko-KR" altLang="en-US" sz="2400" b="0" dirty="0" smtClean="0">
                <a:solidFill>
                  <a:schemeClr val="accent4">
                    <a:lumMod val="1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kumimoji="0" lang="en-US" altLang="ko-KR" sz="2400" b="0" i="1" dirty="0" smtClean="0">
                <a:solidFill>
                  <a:schemeClr val="accent4">
                    <a:lumMod val="1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</a:t>
            </a:r>
            <a:endParaRPr kumimoji="0" lang="en-US" altLang="ko-KR" sz="2400" b="0" i="1" dirty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</p:txBody>
      </p:sp>
      <p:sp>
        <p:nvSpPr>
          <p:cNvPr id="38" name="Rectangle 106"/>
          <p:cNvSpPr>
            <a:spLocks noChangeArrowheads="1"/>
          </p:cNvSpPr>
          <p:nvPr/>
        </p:nvSpPr>
        <p:spPr bwMode="auto">
          <a:xfrm>
            <a:off x="4949738" y="3704348"/>
            <a:ext cx="501664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eaLnBrk="0" latinLnBrk="0" hangingPunct="0"/>
            <a:r>
              <a:rPr kumimoji="0" lang="ko-KR" altLang="en-US" sz="2400" b="0" dirty="0" smtClean="0">
                <a:solidFill>
                  <a:schemeClr val="accent4">
                    <a:lumMod val="1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kumimoji="0" lang="en-US" altLang="ko-KR" sz="2400" b="0" i="1" dirty="0" smtClean="0">
                <a:solidFill>
                  <a:schemeClr val="accent4">
                    <a:lumMod val="1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</a:t>
            </a:r>
            <a:endParaRPr kumimoji="0" lang="en-US" altLang="ko-KR" sz="2400" b="0" i="1" dirty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</p:txBody>
      </p:sp>
      <p:sp>
        <p:nvSpPr>
          <p:cNvPr id="39" name="Freeform 84"/>
          <p:cNvSpPr>
            <a:spLocks/>
          </p:cNvSpPr>
          <p:nvPr/>
        </p:nvSpPr>
        <p:spPr bwMode="auto">
          <a:xfrm>
            <a:off x="2071190" y="1440022"/>
            <a:ext cx="429108" cy="1111174"/>
          </a:xfrm>
          <a:custGeom>
            <a:avLst/>
            <a:gdLst/>
            <a:ahLst/>
            <a:cxnLst>
              <a:cxn ang="0">
                <a:pos x="110" y="0"/>
              </a:cxn>
              <a:cxn ang="0">
                <a:pos x="98" y="18"/>
              </a:cxn>
              <a:cxn ang="0">
                <a:pos x="84" y="40"/>
              </a:cxn>
              <a:cxn ang="0">
                <a:pos x="70" y="62"/>
              </a:cxn>
              <a:cxn ang="0">
                <a:pos x="50" y="92"/>
              </a:cxn>
              <a:cxn ang="0">
                <a:pos x="40" y="118"/>
              </a:cxn>
              <a:cxn ang="0">
                <a:pos x="32" y="141"/>
              </a:cxn>
              <a:cxn ang="0">
                <a:pos x="23" y="168"/>
              </a:cxn>
              <a:cxn ang="0">
                <a:pos x="14" y="194"/>
              </a:cxn>
              <a:cxn ang="0">
                <a:pos x="10" y="218"/>
              </a:cxn>
              <a:cxn ang="0">
                <a:pos x="6" y="246"/>
              </a:cxn>
              <a:cxn ang="0">
                <a:pos x="2" y="272"/>
              </a:cxn>
              <a:cxn ang="0">
                <a:pos x="0" y="302"/>
              </a:cxn>
              <a:cxn ang="0">
                <a:pos x="0" y="330"/>
              </a:cxn>
              <a:cxn ang="0">
                <a:pos x="2" y="358"/>
              </a:cxn>
              <a:cxn ang="0">
                <a:pos x="6" y="388"/>
              </a:cxn>
              <a:cxn ang="0">
                <a:pos x="10" y="414"/>
              </a:cxn>
              <a:cxn ang="0">
                <a:pos x="18" y="438"/>
              </a:cxn>
              <a:cxn ang="0">
                <a:pos x="26" y="464"/>
              </a:cxn>
              <a:cxn ang="0">
                <a:pos x="36" y="488"/>
              </a:cxn>
              <a:cxn ang="0">
                <a:pos x="48" y="514"/>
              </a:cxn>
              <a:cxn ang="0">
                <a:pos x="60" y="540"/>
              </a:cxn>
              <a:cxn ang="0">
                <a:pos x="74" y="560"/>
              </a:cxn>
              <a:cxn ang="0">
                <a:pos x="84" y="582"/>
              </a:cxn>
              <a:cxn ang="0">
                <a:pos x="102" y="604"/>
              </a:cxn>
              <a:cxn ang="0">
                <a:pos x="122" y="622"/>
              </a:cxn>
              <a:cxn ang="0">
                <a:pos x="138" y="598"/>
              </a:cxn>
              <a:cxn ang="0">
                <a:pos x="156" y="572"/>
              </a:cxn>
              <a:cxn ang="0">
                <a:pos x="172" y="546"/>
              </a:cxn>
              <a:cxn ang="0">
                <a:pos x="186" y="514"/>
              </a:cxn>
              <a:cxn ang="0">
                <a:pos x="196" y="492"/>
              </a:cxn>
              <a:cxn ang="0">
                <a:pos x="204" y="472"/>
              </a:cxn>
              <a:cxn ang="0">
                <a:pos x="212" y="450"/>
              </a:cxn>
              <a:cxn ang="0">
                <a:pos x="218" y="426"/>
              </a:cxn>
              <a:cxn ang="0">
                <a:pos x="224" y="402"/>
              </a:cxn>
              <a:cxn ang="0">
                <a:pos x="226" y="378"/>
              </a:cxn>
              <a:cxn ang="0">
                <a:pos x="228" y="354"/>
              </a:cxn>
              <a:cxn ang="0">
                <a:pos x="230" y="324"/>
              </a:cxn>
              <a:cxn ang="0">
                <a:pos x="230" y="286"/>
              </a:cxn>
              <a:cxn ang="0">
                <a:pos x="226" y="256"/>
              </a:cxn>
              <a:cxn ang="0">
                <a:pos x="222" y="232"/>
              </a:cxn>
              <a:cxn ang="0">
                <a:pos x="220" y="206"/>
              </a:cxn>
              <a:cxn ang="0">
                <a:pos x="212" y="180"/>
              </a:cxn>
              <a:cxn ang="0">
                <a:pos x="204" y="154"/>
              </a:cxn>
              <a:cxn ang="0">
                <a:pos x="194" y="126"/>
              </a:cxn>
              <a:cxn ang="0">
                <a:pos x="184" y="100"/>
              </a:cxn>
              <a:cxn ang="0">
                <a:pos x="168" y="70"/>
              </a:cxn>
              <a:cxn ang="0">
                <a:pos x="152" y="44"/>
              </a:cxn>
              <a:cxn ang="0">
                <a:pos x="138" y="22"/>
              </a:cxn>
              <a:cxn ang="0">
                <a:pos x="120" y="6"/>
              </a:cxn>
            </a:cxnLst>
            <a:rect l="0" t="0" r="r" b="b"/>
            <a:pathLst>
              <a:path w="230" h="622">
                <a:moveTo>
                  <a:pt x="110" y="0"/>
                </a:moveTo>
                <a:lnTo>
                  <a:pt x="98" y="18"/>
                </a:lnTo>
                <a:lnTo>
                  <a:pt x="84" y="40"/>
                </a:lnTo>
                <a:lnTo>
                  <a:pt x="70" y="62"/>
                </a:lnTo>
                <a:lnTo>
                  <a:pt x="50" y="92"/>
                </a:lnTo>
                <a:lnTo>
                  <a:pt x="40" y="118"/>
                </a:lnTo>
                <a:lnTo>
                  <a:pt x="32" y="141"/>
                </a:lnTo>
                <a:lnTo>
                  <a:pt x="23" y="168"/>
                </a:lnTo>
                <a:lnTo>
                  <a:pt x="14" y="194"/>
                </a:lnTo>
                <a:lnTo>
                  <a:pt x="10" y="218"/>
                </a:lnTo>
                <a:lnTo>
                  <a:pt x="6" y="246"/>
                </a:lnTo>
                <a:lnTo>
                  <a:pt x="2" y="272"/>
                </a:lnTo>
                <a:lnTo>
                  <a:pt x="0" y="302"/>
                </a:lnTo>
                <a:lnTo>
                  <a:pt x="0" y="330"/>
                </a:lnTo>
                <a:lnTo>
                  <a:pt x="2" y="358"/>
                </a:lnTo>
                <a:lnTo>
                  <a:pt x="6" y="388"/>
                </a:lnTo>
                <a:lnTo>
                  <a:pt x="10" y="414"/>
                </a:lnTo>
                <a:lnTo>
                  <a:pt x="18" y="438"/>
                </a:lnTo>
                <a:lnTo>
                  <a:pt x="26" y="464"/>
                </a:lnTo>
                <a:lnTo>
                  <a:pt x="36" y="488"/>
                </a:lnTo>
                <a:lnTo>
                  <a:pt x="48" y="514"/>
                </a:lnTo>
                <a:lnTo>
                  <a:pt x="60" y="540"/>
                </a:lnTo>
                <a:lnTo>
                  <a:pt x="74" y="560"/>
                </a:lnTo>
                <a:lnTo>
                  <a:pt x="84" y="582"/>
                </a:lnTo>
                <a:lnTo>
                  <a:pt x="102" y="604"/>
                </a:lnTo>
                <a:lnTo>
                  <a:pt x="122" y="622"/>
                </a:lnTo>
                <a:lnTo>
                  <a:pt x="138" y="598"/>
                </a:lnTo>
                <a:lnTo>
                  <a:pt x="156" y="572"/>
                </a:lnTo>
                <a:lnTo>
                  <a:pt x="172" y="546"/>
                </a:lnTo>
                <a:lnTo>
                  <a:pt x="186" y="514"/>
                </a:lnTo>
                <a:lnTo>
                  <a:pt x="196" y="492"/>
                </a:lnTo>
                <a:lnTo>
                  <a:pt x="204" y="472"/>
                </a:lnTo>
                <a:lnTo>
                  <a:pt x="212" y="450"/>
                </a:lnTo>
                <a:lnTo>
                  <a:pt x="218" y="426"/>
                </a:lnTo>
                <a:lnTo>
                  <a:pt x="224" y="402"/>
                </a:lnTo>
                <a:lnTo>
                  <a:pt x="226" y="378"/>
                </a:lnTo>
                <a:lnTo>
                  <a:pt x="228" y="354"/>
                </a:lnTo>
                <a:lnTo>
                  <a:pt x="230" y="324"/>
                </a:lnTo>
                <a:lnTo>
                  <a:pt x="230" y="286"/>
                </a:lnTo>
                <a:lnTo>
                  <a:pt x="226" y="256"/>
                </a:lnTo>
                <a:lnTo>
                  <a:pt x="222" y="232"/>
                </a:lnTo>
                <a:lnTo>
                  <a:pt x="220" y="206"/>
                </a:lnTo>
                <a:lnTo>
                  <a:pt x="212" y="180"/>
                </a:lnTo>
                <a:lnTo>
                  <a:pt x="204" y="154"/>
                </a:lnTo>
                <a:lnTo>
                  <a:pt x="194" y="126"/>
                </a:lnTo>
                <a:lnTo>
                  <a:pt x="184" y="100"/>
                </a:lnTo>
                <a:lnTo>
                  <a:pt x="168" y="70"/>
                </a:lnTo>
                <a:lnTo>
                  <a:pt x="152" y="44"/>
                </a:lnTo>
                <a:lnTo>
                  <a:pt x="138" y="22"/>
                </a:lnTo>
                <a:lnTo>
                  <a:pt x="120" y="6"/>
                </a:lnTo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9525" cap="rnd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ko-KR" altLang="en-US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40" name="Rectangle 58"/>
          <p:cNvSpPr>
            <a:spLocks noChangeArrowheads="1"/>
          </p:cNvSpPr>
          <p:nvPr/>
        </p:nvSpPr>
        <p:spPr bwMode="auto">
          <a:xfrm>
            <a:off x="387500" y="3744929"/>
            <a:ext cx="3732212" cy="20415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1"/>
            </a:outerShdw>
          </a:effectLst>
        </p:spPr>
        <p:txBody>
          <a:bodyPr wrap="none" anchor="ctr"/>
          <a:lstStyle/>
          <a:p>
            <a:endParaRPr lang="ko-KR" altLang="en-US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41" name="Oval 60"/>
          <p:cNvSpPr>
            <a:spLocks noChangeArrowheads="1"/>
          </p:cNvSpPr>
          <p:nvPr/>
        </p:nvSpPr>
        <p:spPr bwMode="auto">
          <a:xfrm>
            <a:off x="754212" y="3943367"/>
            <a:ext cx="1711325" cy="1676400"/>
          </a:xfrm>
          <a:prstGeom prst="ellipse">
            <a:avLst/>
          </a:prstGeom>
          <a:solidFill>
            <a:schemeClr val="accent2"/>
          </a:solidFill>
          <a:ln w="38100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42" name="Rectangle 46"/>
          <p:cNvSpPr>
            <a:spLocks noChangeArrowheads="1"/>
          </p:cNvSpPr>
          <p:nvPr/>
        </p:nvSpPr>
        <p:spPr bwMode="auto">
          <a:xfrm>
            <a:off x="1238402" y="4537092"/>
            <a:ext cx="539728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eaLnBrk="0" latinLnBrk="0" hangingPunct="0"/>
            <a:r>
              <a:rPr kumimoji="0" lang="ko-KR" altLang="en-US" sz="2400" b="0" dirty="0" smtClean="0">
                <a:solidFill>
                  <a:schemeClr val="accent4">
                    <a:lumMod val="1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kumimoji="0" lang="en-US" altLang="ko-KR" sz="2400" b="0" i="1" dirty="0">
                <a:solidFill>
                  <a:schemeClr val="accent4">
                    <a:lumMod val="1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</a:t>
            </a:r>
            <a:endParaRPr kumimoji="0" lang="en-US" altLang="ko-KR" sz="2400" b="0" i="1" dirty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</p:txBody>
      </p:sp>
      <p:sp>
        <p:nvSpPr>
          <p:cNvPr id="43" name="Rectangle 47"/>
          <p:cNvSpPr>
            <a:spLocks noChangeArrowheads="1"/>
          </p:cNvSpPr>
          <p:nvPr/>
        </p:nvSpPr>
        <p:spPr bwMode="auto">
          <a:xfrm>
            <a:off x="2765157" y="4543442"/>
            <a:ext cx="37029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latinLnBrk="0" hangingPunct="0"/>
            <a:r>
              <a:rPr kumimoji="0" lang="en-US" altLang="ko-KR" sz="2400" b="0" i="1" dirty="0" smtClean="0">
                <a:solidFill>
                  <a:schemeClr val="accent4">
                    <a:lumMod val="1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B</a:t>
            </a:r>
            <a:endParaRPr kumimoji="0" lang="en-US" altLang="ko-KR" sz="2400" b="0" i="1" dirty="0">
              <a:solidFill>
                <a:schemeClr val="accent4">
                  <a:lumMod val="1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44" name="Rectangle 112"/>
          <p:cNvSpPr>
            <a:spLocks noChangeArrowheads="1"/>
          </p:cNvSpPr>
          <p:nvPr/>
        </p:nvSpPr>
        <p:spPr bwMode="auto">
          <a:xfrm>
            <a:off x="1071538" y="4071942"/>
            <a:ext cx="100647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latinLnBrk="0" hangingPunct="0"/>
            <a:r>
              <a:rPr kumimoji="0" lang="en-US" altLang="ko-KR" sz="2400" b="0" i="1" dirty="0" smtClean="0">
                <a:solidFill>
                  <a:schemeClr val="accent4">
                    <a:lumMod val="1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</a:t>
            </a:r>
            <a:r>
              <a:rPr lang="en-US" altLang="ko-KR" sz="2400" dirty="0" smtClean="0">
                <a:solidFill>
                  <a:schemeClr val="accent4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kumimoji="0" lang="en-US" altLang="ko-KR" sz="2400" b="0" i="1" dirty="0" smtClean="0">
                <a:solidFill>
                  <a:schemeClr val="accent4">
                    <a:lumMod val="1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B</a:t>
            </a:r>
            <a:endParaRPr kumimoji="0" lang="en-US" altLang="ko-KR" sz="2400" b="0" i="1" dirty="0">
              <a:solidFill>
                <a:schemeClr val="accent4">
                  <a:lumMod val="1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45" name="Rectangle 106"/>
          <p:cNvSpPr>
            <a:spLocks noChangeArrowheads="1"/>
          </p:cNvSpPr>
          <p:nvPr/>
        </p:nvSpPr>
        <p:spPr bwMode="auto">
          <a:xfrm>
            <a:off x="398662" y="3756860"/>
            <a:ext cx="501664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eaLnBrk="0" latinLnBrk="0" hangingPunct="0"/>
            <a:r>
              <a:rPr kumimoji="0" lang="ko-KR" altLang="en-US" sz="2400" b="0" dirty="0" smtClean="0">
                <a:solidFill>
                  <a:schemeClr val="accent4">
                    <a:lumMod val="1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kumimoji="0" lang="en-US" altLang="ko-KR" sz="2400" b="0" i="1" dirty="0" smtClean="0">
                <a:solidFill>
                  <a:schemeClr val="accent4">
                    <a:lumMod val="1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</a:t>
            </a:r>
            <a:endParaRPr kumimoji="0" lang="en-US" altLang="ko-KR" sz="2400" b="0" i="1" dirty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</p:txBody>
      </p:sp>
      <p:sp>
        <p:nvSpPr>
          <p:cNvPr id="46" name="Freeform 84"/>
          <p:cNvSpPr>
            <a:spLocks/>
          </p:cNvSpPr>
          <p:nvPr/>
        </p:nvSpPr>
        <p:spPr bwMode="auto">
          <a:xfrm>
            <a:off x="2094224" y="4256926"/>
            <a:ext cx="376237" cy="1030288"/>
          </a:xfrm>
          <a:custGeom>
            <a:avLst/>
            <a:gdLst/>
            <a:ahLst/>
            <a:cxnLst>
              <a:cxn ang="0">
                <a:pos x="110" y="0"/>
              </a:cxn>
              <a:cxn ang="0">
                <a:pos x="98" y="18"/>
              </a:cxn>
              <a:cxn ang="0">
                <a:pos x="84" y="40"/>
              </a:cxn>
              <a:cxn ang="0">
                <a:pos x="70" y="62"/>
              </a:cxn>
              <a:cxn ang="0">
                <a:pos x="50" y="92"/>
              </a:cxn>
              <a:cxn ang="0">
                <a:pos x="40" y="118"/>
              </a:cxn>
              <a:cxn ang="0">
                <a:pos x="32" y="141"/>
              </a:cxn>
              <a:cxn ang="0">
                <a:pos x="23" y="168"/>
              </a:cxn>
              <a:cxn ang="0">
                <a:pos x="14" y="194"/>
              </a:cxn>
              <a:cxn ang="0">
                <a:pos x="10" y="218"/>
              </a:cxn>
              <a:cxn ang="0">
                <a:pos x="6" y="246"/>
              </a:cxn>
              <a:cxn ang="0">
                <a:pos x="2" y="272"/>
              </a:cxn>
              <a:cxn ang="0">
                <a:pos x="0" y="302"/>
              </a:cxn>
              <a:cxn ang="0">
                <a:pos x="0" y="330"/>
              </a:cxn>
              <a:cxn ang="0">
                <a:pos x="2" y="358"/>
              </a:cxn>
              <a:cxn ang="0">
                <a:pos x="6" y="388"/>
              </a:cxn>
              <a:cxn ang="0">
                <a:pos x="10" y="414"/>
              </a:cxn>
              <a:cxn ang="0">
                <a:pos x="18" y="438"/>
              </a:cxn>
              <a:cxn ang="0">
                <a:pos x="26" y="464"/>
              </a:cxn>
              <a:cxn ang="0">
                <a:pos x="36" y="488"/>
              </a:cxn>
              <a:cxn ang="0">
                <a:pos x="48" y="514"/>
              </a:cxn>
              <a:cxn ang="0">
                <a:pos x="60" y="540"/>
              </a:cxn>
              <a:cxn ang="0">
                <a:pos x="74" y="560"/>
              </a:cxn>
              <a:cxn ang="0">
                <a:pos x="84" y="582"/>
              </a:cxn>
              <a:cxn ang="0">
                <a:pos x="102" y="604"/>
              </a:cxn>
              <a:cxn ang="0">
                <a:pos x="122" y="622"/>
              </a:cxn>
              <a:cxn ang="0">
                <a:pos x="138" y="598"/>
              </a:cxn>
              <a:cxn ang="0">
                <a:pos x="156" y="572"/>
              </a:cxn>
              <a:cxn ang="0">
                <a:pos x="172" y="546"/>
              </a:cxn>
              <a:cxn ang="0">
                <a:pos x="186" y="514"/>
              </a:cxn>
              <a:cxn ang="0">
                <a:pos x="196" y="492"/>
              </a:cxn>
              <a:cxn ang="0">
                <a:pos x="204" y="472"/>
              </a:cxn>
              <a:cxn ang="0">
                <a:pos x="212" y="450"/>
              </a:cxn>
              <a:cxn ang="0">
                <a:pos x="218" y="426"/>
              </a:cxn>
              <a:cxn ang="0">
                <a:pos x="224" y="402"/>
              </a:cxn>
              <a:cxn ang="0">
                <a:pos x="226" y="378"/>
              </a:cxn>
              <a:cxn ang="0">
                <a:pos x="228" y="354"/>
              </a:cxn>
              <a:cxn ang="0">
                <a:pos x="230" y="324"/>
              </a:cxn>
              <a:cxn ang="0">
                <a:pos x="230" y="286"/>
              </a:cxn>
              <a:cxn ang="0">
                <a:pos x="226" y="256"/>
              </a:cxn>
              <a:cxn ang="0">
                <a:pos x="222" y="232"/>
              </a:cxn>
              <a:cxn ang="0">
                <a:pos x="220" y="206"/>
              </a:cxn>
              <a:cxn ang="0">
                <a:pos x="212" y="180"/>
              </a:cxn>
              <a:cxn ang="0">
                <a:pos x="204" y="154"/>
              </a:cxn>
              <a:cxn ang="0">
                <a:pos x="194" y="126"/>
              </a:cxn>
              <a:cxn ang="0">
                <a:pos x="184" y="100"/>
              </a:cxn>
              <a:cxn ang="0">
                <a:pos x="168" y="70"/>
              </a:cxn>
              <a:cxn ang="0">
                <a:pos x="152" y="44"/>
              </a:cxn>
              <a:cxn ang="0">
                <a:pos x="138" y="22"/>
              </a:cxn>
              <a:cxn ang="0">
                <a:pos x="120" y="6"/>
              </a:cxn>
            </a:cxnLst>
            <a:rect l="0" t="0" r="r" b="b"/>
            <a:pathLst>
              <a:path w="230" h="622">
                <a:moveTo>
                  <a:pt x="110" y="0"/>
                </a:moveTo>
                <a:lnTo>
                  <a:pt x="98" y="18"/>
                </a:lnTo>
                <a:lnTo>
                  <a:pt x="84" y="40"/>
                </a:lnTo>
                <a:lnTo>
                  <a:pt x="70" y="62"/>
                </a:lnTo>
                <a:lnTo>
                  <a:pt x="50" y="92"/>
                </a:lnTo>
                <a:lnTo>
                  <a:pt x="40" y="118"/>
                </a:lnTo>
                <a:lnTo>
                  <a:pt x="32" y="141"/>
                </a:lnTo>
                <a:lnTo>
                  <a:pt x="23" y="168"/>
                </a:lnTo>
                <a:lnTo>
                  <a:pt x="14" y="194"/>
                </a:lnTo>
                <a:lnTo>
                  <a:pt x="10" y="218"/>
                </a:lnTo>
                <a:lnTo>
                  <a:pt x="6" y="246"/>
                </a:lnTo>
                <a:lnTo>
                  <a:pt x="2" y="272"/>
                </a:lnTo>
                <a:lnTo>
                  <a:pt x="0" y="302"/>
                </a:lnTo>
                <a:lnTo>
                  <a:pt x="0" y="330"/>
                </a:lnTo>
                <a:lnTo>
                  <a:pt x="2" y="358"/>
                </a:lnTo>
                <a:lnTo>
                  <a:pt x="6" y="388"/>
                </a:lnTo>
                <a:lnTo>
                  <a:pt x="10" y="414"/>
                </a:lnTo>
                <a:lnTo>
                  <a:pt x="18" y="438"/>
                </a:lnTo>
                <a:lnTo>
                  <a:pt x="26" y="464"/>
                </a:lnTo>
                <a:lnTo>
                  <a:pt x="36" y="488"/>
                </a:lnTo>
                <a:lnTo>
                  <a:pt x="48" y="514"/>
                </a:lnTo>
                <a:lnTo>
                  <a:pt x="60" y="540"/>
                </a:lnTo>
                <a:lnTo>
                  <a:pt x="74" y="560"/>
                </a:lnTo>
                <a:lnTo>
                  <a:pt x="84" y="582"/>
                </a:lnTo>
                <a:lnTo>
                  <a:pt x="102" y="604"/>
                </a:lnTo>
                <a:lnTo>
                  <a:pt x="122" y="622"/>
                </a:lnTo>
                <a:lnTo>
                  <a:pt x="138" y="598"/>
                </a:lnTo>
                <a:lnTo>
                  <a:pt x="156" y="572"/>
                </a:lnTo>
                <a:lnTo>
                  <a:pt x="172" y="546"/>
                </a:lnTo>
                <a:lnTo>
                  <a:pt x="186" y="514"/>
                </a:lnTo>
                <a:lnTo>
                  <a:pt x="196" y="492"/>
                </a:lnTo>
                <a:lnTo>
                  <a:pt x="204" y="472"/>
                </a:lnTo>
                <a:lnTo>
                  <a:pt x="212" y="450"/>
                </a:lnTo>
                <a:lnTo>
                  <a:pt x="218" y="426"/>
                </a:lnTo>
                <a:lnTo>
                  <a:pt x="224" y="402"/>
                </a:lnTo>
                <a:lnTo>
                  <a:pt x="226" y="378"/>
                </a:lnTo>
                <a:lnTo>
                  <a:pt x="228" y="354"/>
                </a:lnTo>
                <a:lnTo>
                  <a:pt x="230" y="324"/>
                </a:lnTo>
                <a:lnTo>
                  <a:pt x="230" y="286"/>
                </a:lnTo>
                <a:lnTo>
                  <a:pt x="226" y="256"/>
                </a:lnTo>
                <a:lnTo>
                  <a:pt x="222" y="232"/>
                </a:lnTo>
                <a:lnTo>
                  <a:pt x="220" y="206"/>
                </a:lnTo>
                <a:lnTo>
                  <a:pt x="212" y="180"/>
                </a:lnTo>
                <a:lnTo>
                  <a:pt x="204" y="154"/>
                </a:lnTo>
                <a:lnTo>
                  <a:pt x="194" y="126"/>
                </a:lnTo>
                <a:lnTo>
                  <a:pt x="184" y="100"/>
                </a:lnTo>
                <a:lnTo>
                  <a:pt x="168" y="70"/>
                </a:lnTo>
                <a:lnTo>
                  <a:pt x="152" y="44"/>
                </a:lnTo>
                <a:lnTo>
                  <a:pt x="138" y="22"/>
                </a:lnTo>
                <a:lnTo>
                  <a:pt x="120" y="6"/>
                </a:lnTo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12700" cap="rnd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ko-KR" altLang="en-US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47" name="Oval 63"/>
          <p:cNvSpPr>
            <a:spLocks noChangeArrowheads="1"/>
          </p:cNvSpPr>
          <p:nvPr/>
        </p:nvSpPr>
        <p:spPr bwMode="auto">
          <a:xfrm>
            <a:off x="2106763" y="3924317"/>
            <a:ext cx="1690688" cy="1674813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48" name="Freeform 64"/>
          <p:cNvSpPr>
            <a:spLocks/>
          </p:cNvSpPr>
          <p:nvPr/>
        </p:nvSpPr>
        <p:spPr bwMode="auto">
          <a:xfrm>
            <a:off x="2092218" y="4250593"/>
            <a:ext cx="376238" cy="1030288"/>
          </a:xfrm>
          <a:custGeom>
            <a:avLst/>
            <a:gdLst/>
            <a:ahLst/>
            <a:cxnLst>
              <a:cxn ang="0">
                <a:pos x="110" y="0"/>
              </a:cxn>
              <a:cxn ang="0">
                <a:pos x="98" y="18"/>
              </a:cxn>
              <a:cxn ang="0">
                <a:pos x="84" y="40"/>
              </a:cxn>
              <a:cxn ang="0">
                <a:pos x="70" y="62"/>
              </a:cxn>
              <a:cxn ang="0">
                <a:pos x="50" y="92"/>
              </a:cxn>
              <a:cxn ang="0">
                <a:pos x="40" y="118"/>
              </a:cxn>
              <a:cxn ang="0">
                <a:pos x="32" y="141"/>
              </a:cxn>
              <a:cxn ang="0">
                <a:pos x="23" y="168"/>
              </a:cxn>
              <a:cxn ang="0">
                <a:pos x="14" y="194"/>
              </a:cxn>
              <a:cxn ang="0">
                <a:pos x="10" y="218"/>
              </a:cxn>
              <a:cxn ang="0">
                <a:pos x="6" y="246"/>
              </a:cxn>
              <a:cxn ang="0">
                <a:pos x="2" y="272"/>
              </a:cxn>
              <a:cxn ang="0">
                <a:pos x="0" y="302"/>
              </a:cxn>
              <a:cxn ang="0">
                <a:pos x="0" y="330"/>
              </a:cxn>
              <a:cxn ang="0">
                <a:pos x="2" y="358"/>
              </a:cxn>
              <a:cxn ang="0">
                <a:pos x="6" y="388"/>
              </a:cxn>
              <a:cxn ang="0">
                <a:pos x="10" y="414"/>
              </a:cxn>
              <a:cxn ang="0">
                <a:pos x="18" y="438"/>
              </a:cxn>
              <a:cxn ang="0">
                <a:pos x="26" y="464"/>
              </a:cxn>
              <a:cxn ang="0">
                <a:pos x="36" y="488"/>
              </a:cxn>
              <a:cxn ang="0">
                <a:pos x="48" y="514"/>
              </a:cxn>
              <a:cxn ang="0">
                <a:pos x="60" y="540"/>
              </a:cxn>
              <a:cxn ang="0">
                <a:pos x="74" y="560"/>
              </a:cxn>
              <a:cxn ang="0">
                <a:pos x="84" y="582"/>
              </a:cxn>
              <a:cxn ang="0">
                <a:pos x="102" y="604"/>
              </a:cxn>
              <a:cxn ang="0">
                <a:pos x="122" y="622"/>
              </a:cxn>
              <a:cxn ang="0">
                <a:pos x="138" y="598"/>
              </a:cxn>
              <a:cxn ang="0">
                <a:pos x="156" y="572"/>
              </a:cxn>
              <a:cxn ang="0">
                <a:pos x="172" y="546"/>
              </a:cxn>
              <a:cxn ang="0">
                <a:pos x="186" y="514"/>
              </a:cxn>
              <a:cxn ang="0">
                <a:pos x="196" y="492"/>
              </a:cxn>
              <a:cxn ang="0">
                <a:pos x="204" y="472"/>
              </a:cxn>
              <a:cxn ang="0">
                <a:pos x="212" y="450"/>
              </a:cxn>
              <a:cxn ang="0">
                <a:pos x="218" y="426"/>
              </a:cxn>
              <a:cxn ang="0">
                <a:pos x="224" y="402"/>
              </a:cxn>
              <a:cxn ang="0">
                <a:pos x="226" y="378"/>
              </a:cxn>
              <a:cxn ang="0">
                <a:pos x="228" y="354"/>
              </a:cxn>
              <a:cxn ang="0">
                <a:pos x="230" y="324"/>
              </a:cxn>
              <a:cxn ang="0">
                <a:pos x="230" y="286"/>
              </a:cxn>
              <a:cxn ang="0">
                <a:pos x="226" y="256"/>
              </a:cxn>
              <a:cxn ang="0">
                <a:pos x="222" y="232"/>
              </a:cxn>
              <a:cxn ang="0">
                <a:pos x="220" y="206"/>
              </a:cxn>
              <a:cxn ang="0">
                <a:pos x="212" y="180"/>
              </a:cxn>
              <a:cxn ang="0">
                <a:pos x="204" y="154"/>
              </a:cxn>
              <a:cxn ang="0">
                <a:pos x="194" y="126"/>
              </a:cxn>
              <a:cxn ang="0">
                <a:pos x="184" y="100"/>
              </a:cxn>
              <a:cxn ang="0">
                <a:pos x="168" y="70"/>
              </a:cxn>
              <a:cxn ang="0">
                <a:pos x="152" y="44"/>
              </a:cxn>
              <a:cxn ang="0">
                <a:pos x="138" y="22"/>
              </a:cxn>
              <a:cxn ang="0">
                <a:pos x="120" y="6"/>
              </a:cxn>
            </a:cxnLst>
            <a:rect l="0" t="0" r="r" b="b"/>
            <a:pathLst>
              <a:path w="230" h="622">
                <a:moveTo>
                  <a:pt x="110" y="0"/>
                </a:moveTo>
                <a:lnTo>
                  <a:pt x="98" y="18"/>
                </a:lnTo>
                <a:lnTo>
                  <a:pt x="84" y="40"/>
                </a:lnTo>
                <a:lnTo>
                  <a:pt x="70" y="62"/>
                </a:lnTo>
                <a:lnTo>
                  <a:pt x="50" y="92"/>
                </a:lnTo>
                <a:lnTo>
                  <a:pt x="40" y="118"/>
                </a:lnTo>
                <a:lnTo>
                  <a:pt x="32" y="141"/>
                </a:lnTo>
                <a:lnTo>
                  <a:pt x="23" y="168"/>
                </a:lnTo>
                <a:lnTo>
                  <a:pt x="14" y="194"/>
                </a:lnTo>
                <a:lnTo>
                  <a:pt x="10" y="218"/>
                </a:lnTo>
                <a:lnTo>
                  <a:pt x="6" y="246"/>
                </a:lnTo>
                <a:lnTo>
                  <a:pt x="2" y="272"/>
                </a:lnTo>
                <a:lnTo>
                  <a:pt x="0" y="302"/>
                </a:lnTo>
                <a:lnTo>
                  <a:pt x="0" y="330"/>
                </a:lnTo>
                <a:lnTo>
                  <a:pt x="2" y="358"/>
                </a:lnTo>
                <a:lnTo>
                  <a:pt x="6" y="388"/>
                </a:lnTo>
                <a:lnTo>
                  <a:pt x="10" y="414"/>
                </a:lnTo>
                <a:lnTo>
                  <a:pt x="18" y="438"/>
                </a:lnTo>
                <a:lnTo>
                  <a:pt x="26" y="464"/>
                </a:lnTo>
                <a:lnTo>
                  <a:pt x="36" y="488"/>
                </a:lnTo>
                <a:lnTo>
                  <a:pt x="48" y="514"/>
                </a:lnTo>
                <a:lnTo>
                  <a:pt x="60" y="540"/>
                </a:lnTo>
                <a:lnTo>
                  <a:pt x="74" y="560"/>
                </a:lnTo>
                <a:lnTo>
                  <a:pt x="84" y="582"/>
                </a:lnTo>
                <a:lnTo>
                  <a:pt x="102" y="604"/>
                </a:lnTo>
                <a:lnTo>
                  <a:pt x="122" y="622"/>
                </a:lnTo>
                <a:lnTo>
                  <a:pt x="138" y="598"/>
                </a:lnTo>
                <a:lnTo>
                  <a:pt x="156" y="572"/>
                </a:lnTo>
                <a:lnTo>
                  <a:pt x="172" y="546"/>
                </a:lnTo>
                <a:lnTo>
                  <a:pt x="186" y="514"/>
                </a:lnTo>
                <a:lnTo>
                  <a:pt x="196" y="492"/>
                </a:lnTo>
                <a:lnTo>
                  <a:pt x="204" y="472"/>
                </a:lnTo>
                <a:lnTo>
                  <a:pt x="212" y="450"/>
                </a:lnTo>
                <a:lnTo>
                  <a:pt x="218" y="426"/>
                </a:lnTo>
                <a:lnTo>
                  <a:pt x="224" y="402"/>
                </a:lnTo>
                <a:lnTo>
                  <a:pt x="226" y="378"/>
                </a:lnTo>
                <a:lnTo>
                  <a:pt x="228" y="354"/>
                </a:lnTo>
                <a:lnTo>
                  <a:pt x="230" y="324"/>
                </a:lnTo>
                <a:lnTo>
                  <a:pt x="230" y="286"/>
                </a:lnTo>
                <a:lnTo>
                  <a:pt x="226" y="256"/>
                </a:lnTo>
                <a:lnTo>
                  <a:pt x="222" y="232"/>
                </a:lnTo>
                <a:lnTo>
                  <a:pt x="220" y="206"/>
                </a:lnTo>
                <a:lnTo>
                  <a:pt x="212" y="180"/>
                </a:lnTo>
                <a:lnTo>
                  <a:pt x="204" y="154"/>
                </a:lnTo>
                <a:lnTo>
                  <a:pt x="194" y="126"/>
                </a:lnTo>
                <a:lnTo>
                  <a:pt x="184" y="100"/>
                </a:lnTo>
                <a:lnTo>
                  <a:pt x="168" y="70"/>
                </a:lnTo>
                <a:lnTo>
                  <a:pt x="152" y="44"/>
                </a:lnTo>
                <a:lnTo>
                  <a:pt x="138" y="22"/>
                </a:lnTo>
                <a:lnTo>
                  <a:pt x="120" y="6"/>
                </a:lnTo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19050" cap="rnd" cmpd="sng">
            <a:solidFill>
              <a:schemeClr val="tx1">
                <a:lumMod val="95000"/>
                <a:lumOff val="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ko-KR" altLang="en-US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49" name="Rectangle 47"/>
          <p:cNvSpPr>
            <a:spLocks noChangeArrowheads="1"/>
          </p:cNvSpPr>
          <p:nvPr/>
        </p:nvSpPr>
        <p:spPr bwMode="auto">
          <a:xfrm>
            <a:off x="2786050" y="4541536"/>
            <a:ext cx="37029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latinLnBrk="0" hangingPunct="0"/>
            <a:r>
              <a:rPr kumimoji="0" lang="en-US" altLang="ko-KR" sz="2400" b="0" i="1" dirty="0" smtClean="0">
                <a:solidFill>
                  <a:schemeClr val="accent4">
                    <a:lumMod val="1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B</a:t>
            </a:r>
            <a:endParaRPr kumimoji="0" lang="en-US" altLang="ko-KR" sz="2400" b="0" i="1" dirty="0">
              <a:solidFill>
                <a:schemeClr val="accent4">
                  <a:lumMod val="1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500166" y="571480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>
                <a:solidFill>
                  <a:schemeClr val="accent4">
                    <a:lumMod val="10000"/>
                  </a:schemeClr>
                </a:solidFill>
              </a:rPr>
              <a:t>합사건</a:t>
            </a:r>
            <a:endParaRPr lang="ko-KR" altLang="en-US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143636" y="561206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accent4">
                    <a:lumMod val="10000"/>
                  </a:schemeClr>
                </a:solidFill>
              </a:rPr>
              <a:t>곱사건</a:t>
            </a:r>
            <a:endParaRPr lang="ko-KR" altLang="en-US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500166" y="3335146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accent4">
                    <a:lumMod val="10000"/>
                  </a:schemeClr>
                </a:solidFill>
              </a:rPr>
              <a:t>차사건</a:t>
            </a:r>
            <a:endParaRPr lang="ko-KR" altLang="en-US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143636" y="3304324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</a:rPr>
              <a:t>여사건</a:t>
            </a:r>
            <a:endParaRPr lang="ko-KR" altLang="en-US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1.1 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사건</a:t>
            </a:r>
            <a:endParaRPr lang="en-US" altLang="ko-KR" dirty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pPr>
                <a:defRPr/>
              </a:pPr>
              <a:t>11</a:t>
            </a:fld>
            <a:endParaRPr lang="en-US" altLang="ko-KR" sz="1600" dirty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</p:txBody>
      </p:sp>
      <p:pic>
        <p:nvPicPr>
          <p:cNvPr id="21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827088" y="581754"/>
            <a:ext cx="7959725" cy="63266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ko-KR" altLang="en-US" sz="2400" b="1" dirty="0" smtClean="0">
                <a:solidFill>
                  <a:srgbClr val="FF0000"/>
                </a:solidFill>
                <a:latin typeface="Book Antiqua" pitchFamily="18" charset="0"/>
              </a:rPr>
              <a:t>배반사건</a:t>
            </a:r>
            <a:r>
              <a:rPr lang="en-US" altLang="ko-KR" sz="2400" dirty="0" smtClean="0">
                <a:latin typeface="Book Antiqua" pitchFamily="18" charset="0"/>
              </a:rPr>
              <a:t>(exclusive):</a:t>
            </a:r>
            <a:r>
              <a:rPr lang="ko-KR" altLang="en-US" sz="2400" dirty="0" smtClean="0">
                <a:latin typeface="Book Antiqua" pitchFamily="18" charset="0"/>
              </a:rPr>
              <a:t>                 인</a:t>
            </a:r>
            <a:r>
              <a:rPr lang="en-US" altLang="ko-KR" sz="2400" dirty="0" smtClean="0">
                <a:latin typeface="Book Antiqua" pitchFamily="18" charset="0"/>
              </a:rPr>
              <a:t> </a:t>
            </a:r>
            <a:r>
              <a:rPr lang="ko-KR" altLang="en-US" sz="2400" dirty="0" smtClean="0">
                <a:latin typeface="Book Antiqua" pitchFamily="18" charset="0"/>
              </a:rPr>
              <a:t>두 사건 </a:t>
            </a:r>
            <a:r>
              <a:rPr lang="en-US" altLang="ko-KR" sz="2400" dirty="0" smtClean="0">
                <a:latin typeface="Book Antiqua" pitchFamily="18" charset="0"/>
              </a:rPr>
              <a:t>A</a:t>
            </a:r>
            <a:r>
              <a:rPr lang="ko-KR" altLang="en-US" sz="2400" dirty="0" smtClean="0">
                <a:latin typeface="Book Antiqua" pitchFamily="18" charset="0"/>
              </a:rPr>
              <a:t>와 </a:t>
            </a:r>
            <a:r>
              <a:rPr lang="en-US" altLang="ko-KR" sz="2400" dirty="0" smtClean="0">
                <a:latin typeface="Book Antiqua" pitchFamily="18" charset="0"/>
              </a:rPr>
              <a:t>B.</a:t>
            </a:r>
            <a:endParaRPr lang="ko-KR" altLang="en-US" sz="2400" dirty="0">
              <a:latin typeface="Book Antiqua" pitchFamily="18" charset="0"/>
            </a:endParaRP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819451" y="1467760"/>
            <a:ext cx="7959725" cy="142007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ko-KR" altLang="en-US" sz="2400" b="1" dirty="0" smtClean="0">
                <a:solidFill>
                  <a:srgbClr val="FF0000"/>
                </a:solidFill>
                <a:latin typeface="Book Antiqua" pitchFamily="18" charset="0"/>
              </a:rPr>
              <a:t>쌍마다 배반사건</a:t>
            </a:r>
            <a:r>
              <a:rPr lang="en-US" altLang="ko-KR" sz="2400" dirty="0" smtClean="0">
                <a:latin typeface="Book Antiqua" pitchFamily="18" charset="0"/>
              </a:rPr>
              <a:t>(</a:t>
            </a:r>
            <a:r>
              <a:rPr lang="en-US" altLang="ko-KR" sz="2400" dirty="0" err="1" smtClean="0">
                <a:latin typeface="Book Antiqua" pitchFamily="18" charset="0"/>
              </a:rPr>
              <a:t>pairwisely</a:t>
            </a:r>
            <a:r>
              <a:rPr lang="en-US" altLang="ko-KR" sz="2400" dirty="0" smtClean="0">
                <a:latin typeface="Book Antiqua" pitchFamily="18" charset="0"/>
              </a:rPr>
              <a:t> mutually exclusive): </a:t>
            </a:r>
            <a:r>
              <a:rPr lang="en-US" altLang="ko-KR" sz="2400" i="1" dirty="0" smtClean="0">
                <a:latin typeface="Book Antiqua" pitchFamily="18" charset="0"/>
              </a:rPr>
              <a:t>n</a:t>
            </a:r>
            <a:r>
              <a:rPr lang="ko-KR" altLang="en-US" sz="2400" dirty="0" smtClean="0">
                <a:latin typeface="Book Antiqua" pitchFamily="18" charset="0"/>
              </a:rPr>
              <a:t>개의 </a:t>
            </a:r>
            <a:endParaRPr lang="en-US" altLang="ko-KR" sz="2400" dirty="0" smtClean="0">
              <a:latin typeface="Book Antiqua" pitchFamily="18" charset="0"/>
            </a:endParaRPr>
          </a:p>
          <a:p>
            <a:r>
              <a:rPr lang="ko-KR" altLang="en-US" sz="2400" dirty="0" smtClean="0">
                <a:latin typeface="Book Antiqua" pitchFamily="18" charset="0"/>
              </a:rPr>
              <a:t>사건 </a:t>
            </a:r>
            <a:r>
              <a:rPr lang="en-US" altLang="ko-KR" sz="2400" i="1" dirty="0" smtClean="0">
                <a:latin typeface="Book Antiqua" pitchFamily="18" charset="0"/>
              </a:rPr>
              <a:t>A</a:t>
            </a:r>
            <a:r>
              <a:rPr lang="en-US" altLang="ko-KR" sz="2400" i="1" baseline="-25000" dirty="0" smtClean="0">
                <a:latin typeface="Book Antiqua" pitchFamily="18" charset="0"/>
              </a:rPr>
              <a:t>1</a:t>
            </a:r>
            <a:r>
              <a:rPr lang="en-US" altLang="ko-KR" sz="2400" i="1" dirty="0" smtClean="0">
                <a:latin typeface="Book Antiqua" pitchFamily="18" charset="0"/>
              </a:rPr>
              <a:t>, A</a:t>
            </a:r>
            <a:r>
              <a:rPr lang="en-US" altLang="ko-KR" sz="2400" i="1" baseline="-25000" dirty="0" smtClean="0">
                <a:latin typeface="Book Antiqua" pitchFamily="18" charset="0"/>
              </a:rPr>
              <a:t>2</a:t>
            </a:r>
            <a:r>
              <a:rPr lang="en-US" altLang="ko-KR" sz="2400" i="1" dirty="0" smtClean="0">
                <a:latin typeface="Book Antiqua" pitchFamily="18" charset="0"/>
              </a:rPr>
              <a:t>, …, A</a:t>
            </a:r>
            <a:r>
              <a:rPr lang="en-US" altLang="ko-KR" sz="2400" i="1" baseline="-25000" dirty="0" smtClean="0">
                <a:latin typeface="Book Antiqua" pitchFamily="18" charset="0"/>
              </a:rPr>
              <a:t>n</a:t>
            </a:r>
            <a:r>
              <a:rPr lang="en-US" altLang="ko-KR" sz="2400" i="1" dirty="0" smtClean="0">
                <a:latin typeface="Book Antiqua" pitchFamily="18" charset="0"/>
              </a:rPr>
              <a:t> </a:t>
            </a:r>
            <a:r>
              <a:rPr lang="ko-KR" altLang="en-US" sz="2400" dirty="0" smtClean="0">
                <a:latin typeface="Book Antiqua" pitchFamily="18" charset="0"/>
              </a:rPr>
              <a:t>중에서 어느 두 사건도 배반인 사건</a:t>
            </a:r>
            <a:endParaRPr lang="en-US" altLang="ko-KR" sz="2400" dirty="0" smtClean="0">
              <a:latin typeface="Book Antiqua" pitchFamily="18" charset="0"/>
            </a:endParaRPr>
          </a:p>
          <a:p>
            <a:endParaRPr lang="en-US" altLang="ko-KR" sz="2400" dirty="0" smtClean="0">
              <a:latin typeface="Book Antiqua" pitchFamily="18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250825" y="469700"/>
            <a:ext cx="5048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3600" b="0">
                <a:solidFill>
                  <a:srgbClr val="FF00FF"/>
                </a:solidFill>
              </a:rPr>
              <a:t>▶</a:t>
            </a: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243188" y="1428736"/>
            <a:ext cx="5048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3600" b="0">
                <a:solidFill>
                  <a:srgbClr val="FF00FF"/>
                </a:solidFill>
              </a:rPr>
              <a:t>▶</a:t>
            </a:r>
          </a:p>
        </p:txBody>
      </p:sp>
      <p:graphicFrame>
        <p:nvGraphicFramePr>
          <p:cNvPr id="19" name="Object 27"/>
          <p:cNvGraphicFramePr>
            <a:graphicFrameLocks noChangeAspect="1"/>
          </p:cNvGraphicFramePr>
          <p:nvPr/>
        </p:nvGraphicFramePr>
        <p:xfrm>
          <a:off x="2500298" y="2408321"/>
          <a:ext cx="4000528" cy="449378"/>
        </p:xfrm>
        <a:graphic>
          <a:graphicData uri="http://schemas.openxmlformats.org/presentationml/2006/ole">
            <p:oleObj spid="_x0000_s404484" name="Equation" r:id="rId4" imgW="2209680" imgH="253800" progId="Equation.DSMT4">
              <p:embed/>
            </p:oleObj>
          </a:graphicData>
        </a:graphic>
      </p:graphicFrame>
      <p:graphicFrame>
        <p:nvGraphicFramePr>
          <p:cNvPr id="20" name="Object 27"/>
          <p:cNvGraphicFramePr>
            <a:graphicFrameLocks noChangeAspect="1"/>
          </p:cNvGraphicFramePr>
          <p:nvPr/>
        </p:nvGraphicFramePr>
        <p:xfrm>
          <a:off x="3786182" y="745178"/>
          <a:ext cx="1193800" cy="295275"/>
        </p:xfrm>
        <a:graphic>
          <a:graphicData uri="http://schemas.openxmlformats.org/presentationml/2006/ole">
            <p:oleObj spid="_x0000_s404485" name="Equation" r:id="rId5" imgW="698400" imgH="177480" progId="Equation.DSMT4">
              <p:embed/>
            </p:oleObj>
          </a:graphicData>
        </a:graphic>
      </p:graphicFrame>
      <p:sp>
        <p:nvSpPr>
          <p:cNvPr id="40" name="Rectangle 8"/>
          <p:cNvSpPr>
            <a:spLocks noChangeArrowheads="1"/>
          </p:cNvSpPr>
          <p:nvPr/>
        </p:nvSpPr>
        <p:spPr bwMode="auto">
          <a:xfrm>
            <a:off x="820887" y="3316072"/>
            <a:ext cx="7959725" cy="213445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ko-KR" altLang="en-US" sz="2400" b="1" dirty="0" smtClean="0">
                <a:solidFill>
                  <a:srgbClr val="FF0000"/>
                </a:solidFill>
                <a:latin typeface="Book Antiqua" pitchFamily="18" charset="0"/>
              </a:rPr>
              <a:t>분할</a:t>
            </a:r>
            <a:r>
              <a:rPr lang="en-US" altLang="ko-KR" sz="2400" dirty="0" smtClean="0">
                <a:latin typeface="Book Antiqua" pitchFamily="18" charset="0"/>
              </a:rPr>
              <a:t>(partition): </a:t>
            </a:r>
            <a:r>
              <a:rPr lang="en-US" altLang="ko-KR" sz="2400" i="1" dirty="0" smtClean="0">
                <a:latin typeface="Book Antiqua" pitchFamily="18" charset="0"/>
              </a:rPr>
              <a:t>n</a:t>
            </a:r>
            <a:r>
              <a:rPr lang="ko-KR" altLang="en-US" sz="2400" dirty="0" smtClean="0">
                <a:latin typeface="Book Antiqua" pitchFamily="18" charset="0"/>
              </a:rPr>
              <a:t>개의 사건 </a:t>
            </a:r>
            <a:r>
              <a:rPr lang="en-US" altLang="ko-KR" sz="2400" i="1" dirty="0" smtClean="0">
                <a:latin typeface="Book Antiqua" pitchFamily="18" charset="0"/>
              </a:rPr>
              <a:t>A</a:t>
            </a:r>
            <a:r>
              <a:rPr lang="en-US" altLang="ko-KR" sz="2400" i="1" baseline="-25000" dirty="0" smtClean="0">
                <a:latin typeface="Book Antiqua" pitchFamily="18" charset="0"/>
              </a:rPr>
              <a:t>1</a:t>
            </a:r>
            <a:r>
              <a:rPr lang="en-US" altLang="ko-KR" sz="2400" i="1" dirty="0" smtClean="0">
                <a:latin typeface="Book Antiqua" pitchFamily="18" charset="0"/>
              </a:rPr>
              <a:t>, A</a:t>
            </a:r>
            <a:r>
              <a:rPr lang="en-US" altLang="ko-KR" sz="2400" i="1" baseline="-25000" dirty="0" smtClean="0">
                <a:latin typeface="Book Antiqua" pitchFamily="18" charset="0"/>
              </a:rPr>
              <a:t>2</a:t>
            </a:r>
            <a:r>
              <a:rPr lang="en-US" altLang="ko-KR" sz="2400" i="1" dirty="0" smtClean="0">
                <a:latin typeface="Book Antiqua" pitchFamily="18" charset="0"/>
              </a:rPr>
              <a:t>, …, A</a:t>
            </a:r>
            <a:r>
              <a:rPr lang="en-US" altLang="ko-KR" sz="2400" i="1" baseline="-25000" dirty="0" smtClean="0">
                <a:latin typeface="Book Antiqua" pitchFamily="18" charset="0"/>
              </a:rPr>
              <a:t>n</a:t>
            </a:r>
            <a:r>
              <a:rPr lang="en-US" altLang="ko-KR" sz="2400" i="1" dirty="0" smtClean="0">
                <a:latin typeface="Book Antiqua" pitchFamily="18" charset="0"/>
              </a:rPr>
              <a:t> </a:t>
            </a:r>
            <a:r>
              <a:rPr lang="ko-KR" altLang="en-US" sz="2400" dirty="0" smtClean="0">
                <a:latin typeface="Book Antiqua" pitchFamily="18" charset="0"/>
              </a:rPr>
              <a:t>이 쌍마다 배반이</a:t>
            </a:r>
            <a:endParaRPr lang="en-US" altLang="ko-KR" sz="2400" dirty="0" smtClean="0">
              <a:latin typeface="Book Antiqua" pitchFamily="18" charset="0"/>
            </a:endParaRPr>
          </a:p>
          <a:p>
            <a:r>
              <a:rPr lang="ko-KR" altLang="en-US" sz="2400" dirty="0" smtClean="0">
                <a:latin typeface="Book Antiqua" pitchFamily="18" charset="0"/>
              </a:rPr>
              <a:t>고</a:t>
            </a:r>
            <a:r>
              <a:rPr lang="en-US" altLang="ko-KR" sz="2400" dirty="0" smtClean="0">
                <a:latin typeface="Book Antiqua" pitchFamily="18" charset="0"/>
              </a:rPr>
              <a:t>, </a:t>
            </a:r>
            <a:r>
              <a:rPr lang="ko-KR" altLang="en-US" sz="2400" dirty="0" smtClean="0">
                <a:latin typeface="Book Antiqua" pitchFamily="18" charset="0"/>
              </a:rPr>
              <a:t>이 사건들의 합사건이 표본공간 </a:t>
            </a:r>
            <a:r>
              <a:rPr lang="en-US" altLang="ko-KR" sz="2400" dirty="0" smtClean="0">
                <a:latin typeface="Book Antiqua" pitchFamily="18" charset="0"/>
              </a:rPr>
              <a:t>S</a:t>
            </a:r>
            <a:r>
              <a:rPr lang="ko-KR" altLang="en-US" sz="2400" dirty="0" smtClean="0">
                <a:latin typeface="Book Antiqua" pitchFamily="18" charset="0"/>
              </a:rPr>
              <a:t>인 사건을 표본공간의</a:t>
            </a:r>
            <a:endParaRPr lang="en-US" altLang="ko-KR" sz="2400" dirty="0" smtClean="0">
              <a:latin typeface="Book Antiqua" pitchFamily="18" charset="0"/>
            </a:endParaRPr>
          </a:p>
          <a:p>
            <a:r>
              <a:rPr lang="ko-KR" altLang="en-US" sz="2400" dirty="0" smtClean="0">
                <a:latin typeface="Book Antiqua" pitchFamily="18" charset="0"/>
              </a:rPr>
              <a:t>분할이라 한다</a:t>
            </a:r>
            <a:r>
              <a:rPr lang="en-US" altLang="ko-KR" sz="2400" dirty="0" smtClean="0">
                <a:latin typeface="Book Antiqua" pitchFamily="18" charset="0"/>
              </a:rPr>
              <a:t>.</a:t>
            </a:r>
          </a:p>
          <a:p>
            <a:endParaRPr lang="en-US" altLang="ko-KR" sz="2400" dirty="0" smtClean="0">
              <a:latin typeface="Book Antiqua" pitchFamily="18" charset="0"/>
            </a:endParaRPr>
          </a:p>
          <a:p>
            <a:endParaRPr lang="en-US" altLang="ko-KR" sz="2400" dirty="0" smtClean="0">
              <a:latin typeface="Book Antiqua" pitchFamily="18" charset="0"/>
            </a:endParaRPr>
          </a:p>
          <a:p>
            <a:endParaRPr lang="en-US" altLang="ko-KR" sz="2400" dirty="0" smtClean="0">
              <a:latin typeface="Book Antiqua" pitchFamily="18" charset="0"/>
            </a:endParaRPr>
          </a:p>
        </p:txBody>
      </p:sp>
      <p:sp>
        <p:nvSpPr>
          <p:cNvPr id="41" name="Text Box 4"/>
          <p:cNvSpPr txBox="1">
            <a:spLocks noChangeArrowheads="1"/>
          </p:cNvSpPr>
          <p:nvPr/>
        </p:nvSpPr>
        <p:spPr bwMode="auto">
          <a:xfrm>
            <a:off x="244624" y="3112906"/>
            <a:ext cx="5048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3600" b="0">
                <a:solidFill>
                  <a:srgbClr val="FF00FF"/>
                </a:solidFill>
              </a:rPr>
              <a:t>▶</a:t>
            </a:r>
          </a:p>
        </p:txBody>
      </p:sp>
      <p:graphicFrame>
        <p:nvGraphicFramePr>
          <p:cNvPr id="42" name="Object 27"/>
          <p:cNvGraphicFramePr>
            <a:graphicFrameLocks noChangeAspect="1"/>
          </p:cNvGraphicFramePr>
          <p:nvPr/>
        </p:nvGraphicFramePr>
        <p:xfrm>
          <a:off x="1214414" y="4500570"/>
          <a:ext cx="4445014" cy="829030"/>
        </p:xfrm>
        <a:graphic>
          <a:graphicData uri="http://schemas.openxmlformats.org/presentationml/2006/ole">
            <p:oleObj spid="_x0000_s404486" name="Equation" r:id="rId6" imgW="2527200" imgH="482400" progId="Equation.DSMT4">
              <p:embed/>
            </p:oleObj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1.1 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사건</a:t>
            </a:r>
            <a:endParaRPr lang="en-US" altLang="ko-KR" dirty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pPr>
                <a:defRPr/>
              </a:pPr>
              <a:t>12</a:t>
            </a:fld>
            <a:endParaRPr lang="en-US" altLang="ko-KR" sz="160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</p:txBody>
      </p:sp>
      <p:pic>
        <p:nvPicPr>
          <p:cNvPr id="12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66" name="그룹 65"/>
          <p:cNvGrpSpPr/>
          <p:nvPr/>
        </p:nvGrpSpPr>
        <p:grpSpPr>
          <a:xfrm>
            <a:off x="1000100" y="701668"/>
            <a:ext cx="3000397" cy="1727200"/>
            <a:chOff x="357158" y="541138"/>
            <a:chExt cx="3000397" cy="1727200"/>
          </a:xfrm>
        </p:grpSpPr>
        <p:sp>
          <p:nvSpPr>
            <p:cNvPr id="33" name="Rectangle 40"/>
            <p:cNvSpPr>
              <a:spLocks noChangeArrowheads="1"/>
            </p:cNvSpPr>
            <p:nvPr/>
          </p:nvSpPr>
          <p:spPr bwMode="auto">
            <a:xfrm>
              <a:off x="357159" y="541138"/>
              <a:ext cx="3000396" cy="17272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1"/>
              </a:outerShdw>
            </a:effectLst>
          </p:spPr>
          <p:txBody>
            <a:bodyPr wrap="none" anchor="ctr"/>
            <a:lstStyle/>
            <a:p>
              <a:endParaRPr lang="ko-KR" altLang="en-US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endParaRPr>
            </a:p>
          </p:txBody>
        </p:sp>
        <p:sp>
          <p:nvSpPr>
            <p:cNvPr id="38" name="Oval 41"/>
            <p:cNvSpPr>
              <a:spLocks noChangeArrowheads="1"/>
            </p:cNvSpPr>
            <p:nvPr/>
          </p:nvSpPr>
          <p:spPr bwMode="auto">
            <a:xfrm>
              <a:off x="642910" y="857232"/>
              <a:ext cx="1128999" cy="114268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endParaRPr>
            </a:p>
          </p:txBody>
        </p:sp>
        <p:sp>
          <p:nvSpPr>
            <p:cNvPr id="39" name="Oval 42"/>
            <p:cNvSpPr>
              <a:spLocks noChangeArrowheads="1"/>
            </p:cNvSpPr>
            <p:nvPr/>
          </p:nvSpPr>
          <p:spPr bwMode="auto">
            <a:xfrm>
              <a:off x="1857356" y="857232"/>
              <a:ext cx="1255855" cy="121284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endParaRPr>
            </a:p>
          </p:txBody>
        </p:sp>
        <p:sp>
          <p:nvSpPr>
            <p:cNvPr id="40" name="Rectangle 43"/>
            <p:cNvSpPr>
              <a:spLocks noChangeArrowheads="1"/>
            </p:cNvSpPr>
            <p:nvPr/>
          </p:nvSpPr>
          <p:spPr bwMode="auto">
            <a:xfrm>
              <a:off x="955458" y="1214422"/>
              <a:ext cx="483544" cy="4546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eaLnBrk="0" latinLnBrk="0" hangingPunct="0"/>
              <a:r>
                <a:rPr kumimoji="0" lang="en-US" altLang="ko-KR" sz="2400" b="0" i="1" dirty="0" smtClean="0">
                  <a:solidFill>
                    <a:schemeClr val="accent4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A</a:t>
              </a:r>
              <a:endParaRPr kumimoji="0" lang="en-US" altLang="ko-KR" sz="2400" b="0" i="1" dirty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endParaRPr>
            </a:p>
          </p:txBody>
        </p:sp>
        <p:sp>
          <p:nvSpPr>
            <p:cNvPr id="41" name="Rectangle 44"/>
            <p:cNvSpPr>
              <a:spLocks noChangeArrowheads="1"/>
            </p:cNvSpPr>
            <p:nvPr/>
          </p:nvSpPr>
          <p:spPr bwMode="auto">
            <a:xfrm>
              <a:off x="2275710" y="1219502"/>
              <a:ext cx="370295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latinLnBrk="0" hangingPunct="0"/>
              <a:r>
                <a:rPr kumimoji="0" lang="en-US" altLang="ko-KR" sz="2400" b="0" i="1" dirty="0" smtClean="0">
                  <a:solidFill>
                    <a:schemeClr val="accent4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B</a:t>
              </a:r>
              <a:endParaRPr kumimoji="0" lang="en-US" altLang="ko-KR" sz="2400" b="0" i="1" dirty="0">
                <a:solidFill>
                  <a:schemeClr val="accent4">
                    <a:lumMod val="1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51" name="Rectangle 106"/>
            <p:cNvSpPr>
              <a:spLocks noChangeArrowheads="1"/>
            </p:cNvSpPr>
            <p:nvPr/>
          </p:nvSpPr>
          <p:spPr bwMode="auto">
            <a:xfrm>
              <a:off x="357158" y="642918"/>
              <a:ext cx="428628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eaLnBrk="0" latinLnBrk="0" hangingPunct="0"/>
              <a:r>
                <a:rPr kumimoji="0" lang="ko-KR" altLang="en-US" sz="2400" b="0" dirty="0" smtClean="0">
                  <a:solidFill>
                    <a:schemeClr val="accent4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</a:t>
              </a:r>
              <a:r>
                <a:rPr kumimoji="0" lang="en-US" altLang="ko-KR" sz="2400" b="0" i="1" dirty="0" smtClean="0">
                  <a:solidFill>
                    <a:schemeClr val="accent4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S</a:t>
              </a:r>
              <a:endParaRPr kumimoji="0" lang="en-US" altLang="ko-KR" sz="2400" b="0" i="1" dirty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4487883" y="693808"/>
            <a:ext cx="3013075" cy="1727200"/>
            <a:chOff x="357158" y="2559056"/>
            <a:chExt cx="3013075" cy="1727200"/>
          </a:xfrm>
        </p:grpSpPr>
        <p:sp>
          <p:nvSpPr>
            <p:cNvPr id="42" name="Rectangle 45"/>
            <p:cNvSpPr>
              <a:spLocks noChangeArrowheads="1"/>
            </p:cNvSpPr>
            <p:nvPr/>
          </p:nvSpPr>
          <p:spPr bwMode="auto">
            <a:xfrm>
              <a:off x="357158" y="2559056"/>
              <a:ext cx="3013075" cy="17272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1"/>
              </a:outerShdw>
            </a:effectLst>
          </p:spPr>
          <p:txBody>
            <a:bodyPr wrap="none" anchor="ctr"/>
            <a:lstStyle/>
            <a:p>
              <a:endParaRPr lang="ko-KR" altLang="en-US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endParaRPr>
            </a:p>
          </p:txBody>
        </p:sp>
        <p:sp>
          <p:nvSpPr>
            <p:cNvPr id="43" name="Oval 46"/>
            <p:cNvSpPr>
              <a:spLocks noChangeArrowheads="1"/>
            </p:cNvSpPr>
            <p:nvPr/>
          </p:nvSpPr>
          <p:spPr bwMode="auto">
            <a:xfrm>
              <a:off x="842890" y="2646686"/>
              <a:ext cx="783066" cy="7620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endParaRPr>
            </a:p>
          </p:txBody>
        </p:sp>
        <p:sp>
          <p:nvSpPr>
            <p:cNvPr id="44" name="Oval 47"/>
            <p:cNvSpPr>
              <a:spLocks noChangeArrowheads="1"/>
            </p:cNvSpPr>
            <p:nvPr/>
          </p:nvSpPr>
          <p:spPr bwMode="auto">
            <a:xfrm>
              <a:off x="1889969" y="2660656"/>
              <a:ext cx="783066" cy="7620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endParaRPr>
            </a:p>
          </p:txBody>
        </p:sp>
        <p:sp>
          <p:nvSpPr>
            <p:cNvPr id="45" name="Oval 48"/>
            <p:cNvSpPr>
              <a:spLocks noChangeArrowheads="1"/>
            </p:cNvSpPr>
            <p:nvPr/>
          </p:nvSpPr>
          <p:spPr bwMode="auto">
            <a:xfrm>
              <a:off x="853143" y="3467202"/>
              <a:ext cx="783066" cy="7620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endParaRPr>
            </a:p>
          </p:txBody>
        </p:sp>
        <p:sp>
          <p:nvSpPr>
            <p:cNvPr id="46" name="Oval 49"/>
            <p:cNvSpPr>
              <a:spLocks noChangeArrowheads="1"/>
            </p:cNvSpPr>
            <p:nvPr/>
          </p:nvSpPr>
          <p:spPr bwMode="auto">
            <a:xfrm>
              <a:off x="1900222" y="3481172"/>
              <a:ext cx="783066" cy="7620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endParaRPr>
            </a:p>
          </p:txBody>
        </p:sp>
        <p:sp>
          <p:nvSpPr>
            <p:cNvPr id="47" name="Rectangle 50"/>
            <p:cNvSpPr>
              <a:spLocks noChangeArrowheads="1"/>
            </p:cNvSpPr>
            <p:nvPr/>
          </p:nvSpPr>
          <p:spPr bwMode="auto">
            <a:xfrm>
              <a:off x="1013961" y="2866054"/>
              <a:ext cx="443370" cy="364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eaLnBrk="0" latinLnBrk="0" hangingPunct="0"/>
              <a:r>
                <a:rPr kumimoji="0" lang="ko-KR" altLang="en-US" b="0" dirty="0" smtClean="0">
                  <a:solidFill>
                    <a:schemeClr val="accent4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</a:t>
              </a:r>
              <a:r>
                <a:rPr kumimoji="0" lang="en-US" altLang="ko-KR" b="0" i="1" dirty="0">
                  <a:solidFill>
                    <a:schemeClr val="accent4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A</a:t>
              </a:r>
              <a:endParaRPr kumimoji="0" lang="en-US" altLang="ko-KR" b="0" i="1" dirty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endParaRPr>
            </a:p>
          </p:txBody>
        </p:sp>
        <p:sp>
          <p:nvSpPr>
            <p:cNvPr id="48" name="Rectangle 51"/>
            <p:cNvSpPr>
              <a:spLocks noChangeArrowheads="1"/>
            </p:cNvSpPr>
            <p:nvPr/>
          </p:nvSpPr>
          <p:spPr bwMode="auto">
            <a:xfrm>
              <a:off x="2082765" y="2871134"/>
              <a:ext cx="323808" cy="36676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latinLnBrk="0" hangingPunct="0"/>
              <a:r>
                <a:rPr kumimoji="0" lang="en-US" altLang="ko-KR" b="0" i="1" dirty="0" smtClean="0">
                  <a:solidFill>
                    <a:schemeClr val="accent4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B</a:t>
              </a:r>
              <a:endParaRPr kumimoji="0" lang="en-US" altLang="ko-KR" b="0" i="1" dirty="0">
                <a:solidFill>
                  <a:schemeClr val="accent4">
                    <a:lumMod val="1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49" name="Rectangle 52"/>
            <p:cNvSpPr>
              <a:spLocks noChangeArrowheads="1"/>
            </p:cNvSpPr>
            <p:nvPr/>
          </p:nvSpPr>
          <p:spPr bwMode="auto">
            <a:xfrm>
              <a:off x="1013961" y="3685666"/>
              <a:ext cx="443370" cy="36322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eaLnBrk="0" latinLnBrk="0" hangingPunct="0"/>
              <a:r>
                <a:rPr kumimoji="0" lang="ko-KR" altLang="en-US" b="0" i="1" dirty="0" smtClean="0">
                  <a:solidFill>
                    <a:schemeClr val="accent4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</a:t>
              </a:r>
              <a:r>
                <a:rPr kumimoji="0" lang="en-US" altLang="ko-KR" b="0" i="1" dirty="0">
                  <a:solidFill>
                    <a:schemeClr val="accent4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C</a:t>
              </a:r>
              <a:endParaRPr kumimoji="0" lang="en-US" altLang="ko-KR" b="0" i="1" dirty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endParaRPr>
            </a:p>
          </p:txBody>
        </p:sp>
        <p:sp>
          <p:nvSpPr>
            <p:cNvPr id="50" name="Rectangle 53"/>
            <p:cNvSpPr>
              <a:spLocks noChangeArrowheads="1"/>
            </p:cNvSpPr>
            <p:nvPr/>
          </p:nvSpPr>
          <p:spPr bwMode="auto">
            <a:xfrm>
              <a:off x="2096786" y="3689476"/>
              <a:ext cx="360677" cy="36676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latinLnBrk="0" hangingPunct="0"/>
              <a:r>
                <a:rPr kumimoji="0" lang="en-US" altLang="ko-KR" b="0" i="1" dirty="0" smtClean="0">
                  <a:solidFill>
                    <a:schemeClr val="accent4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D</a:t>
              </a:r>
              <a:endParaRPr kumimoji="0" lang="en-US" altLang="ko-KR" b="0" i="1" dirty="0">
                <a:solidFill>
                  <a:schemeClr val="accent4">
                    <a:lumMod val="1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52" name="Rectangle 106"/>
            <p:cNvSpPr>
              <a:spLocks noChangeArrowheads="1"/>
            </p:cNvSpPr>
            <p:nvPr/>
          </p:nvSpPr>
          <p:spPr bwMode="auto">
            <a:xfrm>
              <a:off x="385761" y="2569330"/>
              <a:ext cx="501664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eaLnBrk="0" latinLnBrk="0" hangingPunct="0"/>
              <a:r>
                <a:rPr kumimoji="0" lang="ko-KR" altLang="en-US" sz="2400" b="0" dirty="0" smtClean="0">
                  <a:solidFill>
                    <a:schemeClr val="accent4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</a:t>
              </a:r>
              <a:r>
                <a:rPr kumimoji="0" lang="en-US" altLang="ko-KR" sz="2400" b="0" i="1" dirty="0" smtClean="0">
                  <a:solidFill>
                    <a:schemeClr val="accent4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S</a:t>
              </a:r>
              <a:endParaRPr kumimoji="0" lang="en-US" altLang="ko-KR" sz="2400" b="0" i="1" dirty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2701933" y="3273436"/>
            <a:ext cx="3013075" cy="1727200"/>
            <a:chOff x="357158" y="4559320"/>
            <a:chExt cx="3013075" cy="1727200"/>
          </a:xfrm>
        </p:grpSpPr>
        <p:sp>
          <p:nvSpPr>
            <p:cNvPr id="53" name="Rectangle 45"/>
            <p:cNvSpPr>
              <a:spLocks noChangeArrowheads="1"/>
            </p:cNvSpPr>
            <p:nvPr/>
          </p:nvSpPr>
          <p:spPr bwMode="auto">
            <a:xfrm>
              <a:off x="357158" y="4559320"/>
              <a:ext cx="3013075" cy="17272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1"/>
              </a:outerShdw>
            </a:effectLst>
          </p:spPr>
          <p:txBody>
            <a:bodyPr wrap="none" anchor="ctr"/>
            <a:lstStyle/>
            <a:p>
              <a:endParaRPr lang="ko-KR" altLang="en-US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endParaRPr>
            </a:p>
          </p:txBody>
        </p:sp>
        <p:sp>
          <p:nvSpPr>
            <p:cNvPr id="54" name="Oval 46"/>
            <p:cNvSpPr>
              <a:spLocks noChangeArrowheads="1"/>
            </p:cNvSpPr>
            <p:nvPr/>
          </p:nvSpPr>
          <p:spPr bwMode="auto">
            <a:xfrm>
              <a:off x="842890" y="4646950"/>
              <a:ext cx="783066" cy="762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endParaRPr>
            </a:p>
          </p:txBody>
        </p:sp>
        <p:sp>
          <p:nvSpPr>
            <p:cNvPr id="55" name="Oval 47"/>
            <p:cNvSpPr>
              <a:spLocks noChangeArrowheads="1"/>
            </p:cNvSpPr>
            <p:nvPr/>
          </p:nvSpPr>
          <p:spPr bwMode="auto">
            <a:xfrm>
              <a:off x="1889969" y="4660920"/>
              <a:ext cx="783066" cy="762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endParaRPr>
            </a:p>
          </p:txBody>
        </p:sp>
        <p:sp>
          <p:nvSpPr>
            <p:cNvPr id="56" name="Oval 48"/>
            <p:cNvSpPr>
              <a:spLocks noChangeArrowheads="1"/>
            </p:cNvSpPr>
            <p:nvPr/>
          </p:nvSpPr>
          <p:spPr bwMode="auto">
            <a:xfrm>
              <a:off x="853143" y="5467466"/>
              <a:ext cx="783066" cy="762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endParaRPr>
            </a:p>
          </p:txBody>
        </p:sp>
        <p:sp>
          <p:nvSpPr>
            <p:cNvPr id="57" name="Oval 49"/>
            <p:cNvSpPr>
              <a:spLocks noChangeArrowheads="1"/>
            </p:cNvSpPr>
            <p:nvPr/>
          </p:nvSpPr>
          <p:spPr bwMode="auto">
            <a:xfrm>
              <a:off x="1900222" y="5481436"/>
              <a:ext cx="783066" cy="762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endParaRPr>
            </a:p>
          </p:txBody>
        </p:sp>
        <p:sp>
          <p:nvSpPr>
            <p:cNvPr id="58" name="Rectangle 50"/>
            <p:cNvSpPr>
              <a:spLocks noChangeArrowheads="1"/>
            </p:cNvSpPr>
            <p:nvPr/>
          </p:nvSpPr>
          <p:spPr bwMode="auto">
            <a:xfrm>
              <a:off x="1013961" y="4866318"/>
              <a:ext cx="443370" cy="364490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eaLnBrk="0" latinLnBrk="0" hangingPunct="0"/>
              <a:r>
                <a:rPr kumimoji="0" lang="ko-KR" altLang="en-US" b="0" dirty="0" smtClean="0">
                  <a:solidFill>
                    <a:schemeClr val="accent4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</a:t>
              </a:r>
              <a:r>
                <a:rPr kumimoji="0" lang="en-US" altLang="ko-KR" b="0" i="1" dirty="0">
                  <a:solidFill>
                    <a:schemeClr val="accent4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A</a:t>
              </a:r>
              <a:endParaRPr kumimoji="0" lang="en-US" altLang="ko-KR" b="0" i="1" dirty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endParaRPr>
            </a:p>
          </p:txBody>
        </p:sp>
        <p:sp>
          <p:nvSpPr>
            <p:cNvPr id="59" name="Rectangle 51"/>
            <p:cNvSpPr>
              <a:spLocks noChangeArrowheads="1"/>
            </p:cNvSpPr>
            <p:nvPr/>
          </p:nvSpPr>
          <p:spPr bwMode="auto">
            <a:xfrm>
              <a:off x="2082765" y="4871398"/>
              <a:ext cx="323808" cy="366767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latinLnBrk="0" hangingPunct="0"/>
              <a:r>
                <a:rPr kumimoji="0" lang="en-US" altLang="ko-KR" b="0" i="1" dirty="0" smtClean="0">
                  <a:solidFill>
                    <a:schemeClr val="accent4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B</a:t>
              </a:r>
              <a:endParaRPr kumimoji="0" lang="en-US" altLang="ko-KR" b="0" i="1" dirty="0">
                <a:solidFill>
                  <a:schemeClr val="accent4">
                    <a:lumMod val="1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60" name="Rectangle 52"/>
            <p:cNvSpPr>
              <a:spLocks noChangeArrowheads="1"/>
            </p:cNvSpPr>
            <p:nvPr/>
          </p:nvSpPr>
          <p:spPr bwMode="auto">
            <a:xfrm>
              <a:off x="1013961" y="5685930"/>
              <a:ext cx="443370" cy="363220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eaLnBrk="0" latinLnBrk="0" hangingPunct="0"/>
              <a:r>
                <a:rPr kumimoji="0" lang="ko-KR" altLang="en-US" b="0" i="1" dirty="0" smtClean="0">
                  <a:solidFill>
                    <a:schemeClr val="accent4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</a:t>
              </a:r>
              <a:r>
                <a:rPr kumimoji="0" lang="en-US" altLang="ko-KR" b="0" i="1" dirty="0">
                  <a:solidFill>
                    <a:schemeClr val="accent4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C</a:t>
              </a:r>
              <a:endParaRPr kumimoji="0" lang="en-US" altLang="ko-KR" b="0" i="1" dirty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endParaRPr>
            </a:p>
          </p:txBody>
        </p:sp>
        <p:sp>
          <p:nvSpPr>
            <p:cNvPr id="61" name="Rectangle 53"/>
            <p:cNvSpPr>
              <a:spLocks noChangeArrowheads="1"/>
            </p:cNvSpPr>
            <p:nvPr/>
          </p:nvSpPr>
          <p:spPr bwMode="auto">
            <a:xfrm>
              <a:off x="2096786" y="5689740"/>
              <a:ext cx="360677" cy="366767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latinLnBrk="0" hangingPunct="0"/>
              <a:r>
                <a:rPr kumimoji="0" lang="en-US" altLang="ko-KR" b="0" i="1" dirty="0" smtClean="0">
                  <a:solidFill>
                    <a:schemeClr val="accent4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D</a:t>
              </a:r>
              <a:endParaRPr kumimoji="0" lang="en-US" altLang="ko-KR" b="0" i="1" dirty="0">
                <a:solidFill>
                  <a:schemeClr val="accent4">
                    <a:lumMod val="1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62" name="Rectangle 106"/>
            <p:cNvSpPr>
              <a:spLocks noChangeArrowheads="1"/>
            </p:cNvSpPr>
            <p:nvPr/>
          </p:nvSpPr>
          <p:spPr bwMode="auto">
            <a:xfrm>
              <a:off x="385761" y="4569594"/>
              <a:ext cx="501664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eaLnBrk="0" latinLnBrk="0" hangingPunct="0"/>
              <a:r>
                <a:rPr kumimoji="0" lang="ko-KR" altLang="en-US" sz="2400" b="0" dirty="0" smtClean="0">
                  <a:solidFill>
                    <a:schemeClr val="accent4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</a:t>
              </a:r>
              <a:r>
                <a:rPr kumimoji="0" lang="en-US" altLang="ko-KR" sz="2400" b="0" i="1" dirty="0" smtClean="0">
                  <a:solidFill>
                    <a:schemeClr val="accent4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S</a:t>
              </a:r>
              <a:endParaRPr kumimoji="0" lang="en-US" altLang="ko-KR" sz="2400" b="0" i="1" dirty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endParaRPr>
            </a:p>
          </p:txBody>
        </p:sp>
        <p:sp>
          <p:nvSpPr>
            <p:cNvPr id="63" name="Rectangle 53"/>
            <p:cNvSpPr>
              <a:spLocks noChangeArrowheads="1"/>
            </p:cNvSpPr>
            <p:nvPr/>
          </p:nvSpPr>
          <p:spPr bwMode="auto">
            <a:xfrm>
              <a:off x="2803111" y="5436644"/>
              <a:ext cx="323808" cy="366767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latinLnBrk="0" hangingPunct="0"/>
              <a:r>
                <a:rPr kumimoji="0" lang="en-US" altLang="ko-KR" b="0" i="1" dirty="0" smtClean="0">
                  <a:solidFill>
                    <a:schemeClr val="accent4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E</a:t>
              </a:r>
              <a:endParaRPr kumimoji="0" lang="en-US" altLang="ko-KR" b="0" i="1" dirty="0">
                <a:solidFill>
                  <a:schemeClr val="accent4">
                    <a:lumMod val="1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1500166" y="2488164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</a:rPr>
              <a:t>배반사건</a:t>
            </a:r>
            <a:endParaRPr lang="ko-KR" altLang="en-US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000628" y="2488164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</a:rPr>
              <a:t>쌍마다 배반사건</a:t>
            </a:r>
            <a:endParaRPr lang="ko-KR" altLang="en-US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714612" y="5131370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S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의 분할 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{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A, B, C, D, E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}</a:t>
            </a:r>
            <a:endParaRPr lang="ko-KR" altLang="en-US" dirty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1.1 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사건</a:t>
            </a:r>
            <a:endParaRPr lang="en-US" altLang="ko-KR" dirty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pPr>
                <a:defRPr/>
              </a:pPr>
              <a:t>13</a:t>
            </a:fld>
            <a:endParaRPr lang="en-US" altLang="ko-KR" sz="160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</p:txBody>
      </p:sp>
      <p:pic>
        <p:nvPicPr>
          <p:cNvPr id="17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22842" y="571480"/>
            <a:ext cx="7663934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5]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공정한 동전을 세 번 던지는 게임에서 그림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(H)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이 두 번 이상 나온 사건을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A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숫자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(T)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가 한 번 이상 나오는 사건을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B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라 할 때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,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A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  <a:ea typeface="바탕"/>
              </a:rPr>
              <a:t>∪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  <a:ea typeface="바탕"/>
              </a:rPr>
              <a:t>B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와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A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  <a:ea typeface="바탕"/>
              </a:rPr>
              <a:t>∩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B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를 구하고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두 사건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A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와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B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는 표본공간의 분할이 아님을 보여라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034" y="1888988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34" y="2389054"/>
            <a:ext cx="77867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표본공간은 예제 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1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에서 구한 것과 동일하다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.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한편 두 사건 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A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와 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B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는 다음과 같다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. </a:t>
            </a:r>
          </a:p>
          <a:p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                         A = 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{ HHH, HHT, HTH, THH }</a:t>
            </a:r>
          </a:p>
          <a:p>
            <a:pPr algn="ctr"/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B = 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{ HHT, HTH, THH, HTT, THT, TTH, TTT }</a:t>
            </a:r>
          </a:p>
          <a:p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그러므로 구하고자 하는 사건은 각각 다음과 같다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.</a:t>
            </a:r>
          </a:p>
          <a:p>
            <a:pPr algn="ctr"/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A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  <a:ea typeface="바탕"/>
              </a:rPr>
              <a:t>∪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  <a:ea typeface="바탕"/>
              </a:rPr>
              <a:t>B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 = 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{ HHH, HHT, HTH, THH, HTT, THT, TTH, TTT } 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= S</a:t>
            </a:r>
          </a:p>
          <a:p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            A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  <a:ea typeface="바탕"/>
              </a:rPr>
              <a:t>∩ 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B = 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{ HHT, HTH, THH }</a:t>
            </a:r>
          </a:p>
          <a:p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따라서 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A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  <a:ea typeface="바탕"/>
              </a:rPr>
              <a:t>∪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  <a:ea typeface="바탕"/>
              </a:rPr>
              <a:t>B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 = S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이지만                   이므로 두 사건 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A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와 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B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는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 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S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의 분할이 아니다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.</a:t>
            </a:r>
            <a:endParaRPr lang="en-US" altLang="ko-KR" dirty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</p:txBody>
      </p:sp>
      <p:graphicFrame>
        <p:nvGraphicFramePr>
          <p:cNvPr id="495617" name="Object 27"/>
          <p:cNvGraphicFramePr>
            <a:graphicFrameLocks noChangeAspect="1"/>
          </p:cNvGraphicFramePr>
          <p:nvPr/>
        </p:nvGraphicFramePr>
        <p:xfrm>
          <a:off x="3027358" y="4378242"/>
          <a:ext cx="973138" cy="241300"/>
        </p:xfrm>
        <a:graphic>
          <a:graphicData uri="http://schemas.openxmlformats.org/presentationml/2006/ole">
            <p:oleObj spid="_x0000_s495617" name="Equation" r:id="rId4" imgW="698400" imgH="177480" progId="Equation.DSMT4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1.1 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사건</a:t>
            </a:r>
            <a:endParaRPr lang="en-US" altLang="ko-KR" dirty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pPr>
                <a:defRPr/>
              </a:pPr>
              <a:t>14</a:t>
            </a:fld>
            <a:endParaRPr lang="en-US" altLang="ko-KR" sz="160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22842" y="571480"/>
            <a:ext cx="7663934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6]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공정한 동전을 세 번 던지는 게임에서 그림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(H)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이 나온 회수가 </a:t>
            </a:r>
            <a:r>
              <a:rPr lang="en-US" altLang="ko-KR" i="1" dirty="0" err="1" smtClean="0">
                <a:solidFill>
                  <a:schemeClr val="tx1"/>
                </a:solidFill>
                <a:latin typeface="Book Antiqua" pitchFamily="18" charset="0"/>
              </a:rPr>
              <a:t>i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인 사건을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A</a:t>
            </a:r>
            <a:r>
              <a:rPr lang="en-US" altLang="ko-KR" i="1" baseline="-25000" dirty="0" smtClean="0">
                <a:solidFill>
                  <a:schemeClr val="tx1"/>
                </a:solidFill>
                <a:latin typeface="Book Antiqua" pitchFamily="18" charset="0"/>
              </a:rPr>
              <a:t>i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, </a:t>
            </a:r>
            <a:r>
              <a:rPr lang="en-US" altLang="ko-KR" i="1" dirty="0" err="1" smtClean="0">
                <a:solidFill>
                  <a:schemeClr val="tx1"/>
                </a:solidFill>
                <a:latin typeface="Book Antiqua" pitchFamily="18" charset="0"/>
              </a:rPr>
              <a:t>i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 = 0, 1, 2, 3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이라 하면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이 사건들은 쌍마다 서로 배반이고 표본공간의 분할인 것을 보여라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034" y="1916660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0034" y="2389054"/>
            <a:ext cx="77867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1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로부터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표본공간은 그림이 나온 횟수에 따라 다음과 같이 구분된다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. </a:t>
            </a:r>
          </a:p>
          <a:p>
            <a:pPr algn="ctr"/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 A</a:t>
            </a:r>
            <a:r>
              <a:rPr lang="en-US" altLang="ko-KR" i="1" baseline="-25000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0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 = 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{ TTT },        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A</a:t>
            </a:r>
            <a:r>
              <a:rPr lang="en-US" altLang="ko-KR" i="1" baseline="-25000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1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 = 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{ HTT, THT, TTH }</a:t>
            </a:r>
          </a:p>
          <a:p>
            <a:pPr algn="ctr"/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A</a:t>
            </a:r>
            <a:r>
              <a:rPr lang="en-US" altLang="ko-KR" i="1" baseline="-25000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2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 = 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{HHT, HTH, THH },   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A</a:t>
            </a:r>
            <a:r>
              <a:rPr lang="en-US" altLang="ko-KR" i="1" baseline="-25000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3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 = 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{ HHH }</a:t>
            </a:r>
          </a:p>
          <a:p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이때 어느 두 사건을 택하여도 공통인 </a:t>
            </a:r>
            <a:r>
              <a:rPr lang="ko-KR" altLang="en-US" dirty="0" err="1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표본점을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 갖지 않는다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.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따라서 이들 사건들은 쌍마다 서로 배반이고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,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이들 사건들의 </a:t>
            </a:r>
            <a:r>
              <a:rPr lang="ko-KR" altLang="en-US" dirty="0" err="1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합사건을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 구하면 표본공간 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S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가 되므로 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A</a:t>
            </a:r>
            <a:r>
              <a:rPr lang="en-US" altLang="ko-KR" i="1" baseline="-25000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0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 ,  A</a:t>
            </a:r>
            <a:r>
              <a:rPr lang="en-US" altLang="ko-KR" i="1" baseline="-25000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1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,  A</a:t>
            </a:r>
            <a:r>
              <a:rPr lang="en-US" altLang="ko-KR" i="1" baseline="-25000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2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,  A</a:t>
            </a:r>
            <a:r>
              <a:rPr lang="en-US" altLang="ko-KR" i="1" baseline="-25000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3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은 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S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의 분할이다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.</a:t>
            </a:r>
            <a:endParaRPr lang="en-US" altLang="ko-KR" dirty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1.2 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확률</a:t>
            </a:r>
            <a:endParaRPr lang="en-US" altLang="ko-KR" dirty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pPr>
                <a:defRPr/>
              </a:pPr>
              <a:t>15</a:t>
            </a:fld>
            <a:endParaRPr lang="en-US" altLang="ko-KR" sz="1600" dirty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</p:txBody>
      </p:sp>
      <p:pic>
        <p:nvPicPr>
          <p:cNvPr id="20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직사각형 6"/>
          <p:cNvSpPr/>
          <p:nvPr/>
        </p:nvSpPr>
        <p:spPr>
          <a:xfrm>
            <a:off x="933802" y="540658"/>
            <a:ext cx="1136850" cy="40011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ko-KR" sz="2000" b="1" dirty="0" smtClean="0">
                <a:solidFill>
                  <a:srgbClr val="00FF00"/>
                </a:solidFill>
                <a:latin typeface="Book Antiqua" pitchFamily="18" charset="0"/>
              </a:rPr>
              <a:t>1.2  </a:t>
            </a:r>
            <a:r>
              <a:rPr lang="ko-KR" altLang="en-US" sz="2000" b="1" dirty="0" smtClean="0">
                <a:solidFill>
                  <a:srgbClr val="00FF00"/>
                </a:solidFill>
                <a:latin typeface="Book Antiqua" pitchFamily="18" charset="0"/>
              </a:rPr>
              <a:t>확률</a:t>
            </a:r>
            <a:endParaRPr lang="ko-KR" altLang="en-US" sz="2000" b="1" dirty="0">
              <a:solidFill>
                <a:srgbClr val="00FF00"/>
              </a:solidFill>
              <a:latin typeface="Book Antiqua" pitchFamily="18" charset="0"/>
            </a:endParaRPr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84" y="1808786"/>
            <a:ext cx="4143404" cy="2124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571472" y="2432394"/>
            <a:ext cx="1714512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b="0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  <a:ea typeface="+mn-ea"/>
              </a:rPr>
              <a:t>※ </a:t>
            </a:r>
            <a:r>
              <a:rPr lang="ko-KR" altLang="en-US" b="0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동일한 </a:t>
            </a:r>
            <a:r>
              <a:rPr lang="ko-KR" altLang="en-US" b="0" dirty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조건 아래서 동전 던지기를 무수히 많이 반복할 </a:t>
            </a:r>
            <a:r>
              <a:rPr lang="ko-KR" altLang="en-US" b="0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경우에</a:t>
            </a:r>
            <a:r>
              <a:rPr lang="en-US" altLang="ko-KR" b="0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 </a:t>
            </a:r>
            <a:r>
              <a:rPr lang="ko-KR" altLang="en-US" b="0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앞면과 뒷면이 나올 가능성이 거의 동등하게 </a:t>
            </a:r>
            <a:r>
              <a:rPr lang="en-US" altLang="ko-KR" b="0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½</a:t>
            </a:r>
            <a:r>
              <a:rPr lang="ko-KR" altLang="en-US" b="0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이다</a:t>
            </a:r>
            <a:r>
              <a:rPr lang="en-US" altLang="ko-KR" b="0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.</a:t>
            </a:r>
            <a:endParaRPr lang="ko-KR" altLang="en-US" b="0" dirty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</p:txBody>
      </p:sp>
      <p:grpSp>
        <p:nvGrpSpPr>
          <p:cNvPr id="16" name="Group 19"/>
          <p:cNvGrpSpPr>
            <a:grpSpLocks/>
          </p:cNvGrpSpPr>
          <p:nvPr/>
        </p:nvGrpSpPr>
        <p:grpSpPr bwMode="auto">
          <a:xfrm>
            <a:off x="2285984" y="3929066"/>
            <a:ext cx="4143403" cy="2071702"/>
            <a:chOff x="1156" y="2296"/>
            <a:chExt cx="3402" cy="2029"/>
          </a:xfrm>
        </p:grpSpPr>
        <p:pic>
          <p:nvPicPr>
            <p:cNvPr id="17" name="Picture 16" descr="EMB00000e2c4520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156" y="2296"/>
              <a:ext cx="3402" cy="2029"/>
            </a:xfrm>
            <a:prstGeom prst="rect">
              <a:avLst/>
            </a:prstGeom>
            <a:noFill/>
          </p:spPr>
        </p:pic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1429" y="3071"/>
              <a:ext cx="2948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ko-KR" altLang="en-US" sz="1400" b="1" dirty="0">
                  <a:solidFill>
                    <a:schemeClr val="accent4">
                      <a:lumMod val="10000"/>
                    </a:schemeClr>
                  </a:solidFill>
                  <a:latin typeface="Book Antiqua" pitchFamily="18" charset="0"/>
                  <a:ea typeface="+mn-ea"/>
                  <a:cs typeface="한양신명조"/>
                </a:rPr>
                <a:t>앞면</a:t>
              </a:r>
              <a:r>
                <a:rPr lang="ko-KR" altLang="en-US" sz="1400" b="1" dirty="0">
                  <a:solidFill>
                    <a:schemeClr val="accent4">
                      <a:lumMod val="10000"/>
                    </a:schemeClr>
                  </a:solidFill>
                  <a:latin typeface="Book Antiqua" pitchFamily="18" charset="0"/>
                  <a:ea typeface="+mn-ea"/>
                </a:rPr>
                <a:t>과 뒷면</a:t>
              </a:r>
              <a:r>
                <a:rPr lang="ko-KR" altLang="en-US" sz="1400" b="1" dirty="0">
                  <a:solidFill>
                    <a:schemeClr val="accent4">
                      <a:lumMod val="10000"/>
                    </a:schemeClr>
                  </a:solidFill>
                  <a:latin typeface="Book Antiqua" pitchFamily="18" charset="0"/>
                  <a:ea typeface="+mn-ea"/>
                  <a:cs typeface="한양신명조"/>
                </a:rPr>
                <a:t>이 나올 가능성이 </a:t>
              </a:r>
              <a:r>
                <a:rPr lang="ko-KR" altLang="en-US" sz="1400" b="1" dirty="0">
                  <a:solidFill>
                    <a:schemeClr val="accent4">
                      <a:lumMod val="10000"/>
                    </a:schemeClr>
                  </a:solidFill>
                  <a:latin typeface="Book Antiqua" pitchFamily="18" charset="0"/>
                  <a:ea typeface="+mn-ea"/>
                </a:rPr>
                <a:t>동등하게</a:t>
              </a:r>
              <a:r>
                <a:rPr lang="ko-KR" altLang="en-US" sz="1400" b="1" dirty="0">
                  <a:solidFill>
                    <a:schemeClr val="accent4">
                      <a:lumMod val="10000"/>
                    </a:schemeClr>
                  </a:solidFill>
                  <a:latin typeface="Book Antiqua" pitchFamily="18" charset="0"/>
                  <a:ea typeface="+mn-ea"/>
                  <a:cs typeface="한양신명조"/>
                </a:rPr>
                <a:t> </a:t>
              </a:r>
              <a:r>
                <a:rPr lang="en-US" altLang="ko-KR" sz="1400" b="1" i="1" dirty="0">
                  <a:solidFill>
                    <a:schemeClr val="accent4">
                      <a:lumMod val="10000"/>
                    </a:schemeClr>
                  </a:solidFill>
                  <a:latin typeface="Book Antiqua" pitchFamily="18" charset="0"/>
                  <a:ea typeface="+mn-ea"/>
                  <a:cs typeface="한양신명조"/>
                </a:rPr>
                <a:t>1/2</a:t>
              </a:r>
              <a:endParaRPr lang="en-US" altLang="ko-KR" sz="1400" b="1" i="1" dirty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  <a:ea typeface="+mn-ea"/>
              </a:endParaRPr>
            </a:p>
          </p:txBody>
        </p:sp>
      </p:grpSp>
      <p:sp>
        <p:nvSpPr>
          <p:cNvPr id="19" name="모서리가 둥근 직사각형 18"/>
          <p:cNvSpPr/>
          <p:nvPr/>
        </p:nvSpPr>
        <p:spPr>
          <a:xfrm>
            <a:off x="928662" y="1142984"/>
            <a:ext cx="1857388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확률의 의미</a:t>
            </a:r>
            <a:endParaRPr lang="ko-KR" altLang="en-US" dirty="0">
              <a:solidFill>
                <a:srgbClr val="FFFF0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6500826" y="2437196"/>
            <a:ext cx="1714512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ko-KR" b="0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  <a:ea typeface="+mn-ea"/>
              </a:rPr>
              <a:t>※ </a:t>
            </a:r>
            <a:r>
              <a:rPr lang="ko-KR" altLang="en-US" b="0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표본공간</a:t>
            </a:r>
            <a:endParaRPr lang="en-US" altLang="ko-KR" b="0" dirty="0" smtClean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S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 = {H, T}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에 대하여 앞면이 나오는 사건을 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A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라 하면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 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A 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= {H}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이고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,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이때 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S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안의 </a:t>
            </a:r>
            <a:r>
              <a:rPr lang="ko-KR" altLang="en-US" dirty="0" err="1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표본점의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 개수에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대한 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A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안의 </a:t>
            </a:r>
            <a:r>
              <a:rPr lang="ko-KR" altLang="en-US" dirty="0" err="1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표본점의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 개수의 비율 </a:t>
            </a:r>
            <a:r>
              <a:rPr lang="en-US" altLang="ko-KR" b="0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½</a:t>
            </a:r>
            <a:r>
              <a:rPr lang="ko-KR" altLang="en-US" b="0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과 일치한다</a:t>
            </a:r>
            <a:r>
              <a:rPr lang="en-US" altLang="ko-KR" b="0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.</a:t>
            </a:r>
            <a:endParaRPr lang="ko-KR" altLang="en-US" b="0" dirty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1.2 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확률</a:t>
            </a:r>
            <a:endParaRPr lang="en-US" altLang="ko-KR" dirty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pPr>
                <a:defRPr/>
              </a:pPr>
              <a:t>16</a:t>
            </a:fld>
            <a:endParaRPr lang="en-US" altLang="ko-KR" sz="1600" dirty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250825" y="599966"/>
            <a:ext cx="5048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3600" b="0">
                <a:solidFill>
                  <a:srgbClr val="FF00FF"/>
                </a:solidFill>
              </a:rPr>
              <a:t>▶</a:t>
            </a: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827088" y="571480"/>
            <a:ext cx="7959725" cy="157163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ko-KR" altLang="en-US" sz="2400" b="1" dirty="0" smtClean="0">
                <a:solidFill>
                  <a:srgbClr val="FF0000"/>
                </a:solidFill>
                <a:latin typeface="Book Antiqua" pitchFamily="18" charset="0"/>
              </a:rPr>
              <a:t>고전적</a:t>
            </a:r>
            <a:r>
              <a:rPr lang="en-US" altLang="ko-KR" sz="2400" b="1" dirty="0" smtClean="0">
                <a:solidFill>
                  <a:srgbClr val="FF0000"/>
                </a:solidFill>
                <a:latin typeface="Book Antiqua" pitchFamily="18" charset="0"/>
              </a:rPr>
              <a:t> </a:t>
            </a:r>
            <a:r>
              <a:rPr lang="ko-KR" altLang="en-US" sz="2400" b="1" dirty="0" smtClean="0">
                <a:solidFill>
                  <a:srgbClr val="FF0000"/>
                </a:solidFill>
                <a:latin typeface="Book Antiqua" pitchFamily="18" charset="0"/>
              </a:rPr>
              <a:t>확률</a:t>
            </a:r>
            <a:r>
              <a:rPr lang="en-US" altLang="ko-KR" sz="2400" dirty="0" smtClean="0">
                <a:latin typeface="Book Antiqua" pitchFamily="18" charset="0"/>
              </a:rPr>
              <a:t>(classical probability)</a:t>
            </a:r>
            <a:r>
              <a:rPr lang="ko-KR" altLang="en-US" sz="2400" dirty="0" smtClean="0">
                <a:latin typeface="Book Antiqua" pitchFamily="18" charset="0"/>
              </a:rPr>
              <a:t>을 다음과 같이 정의한다</a:t>
            </a:r>
            <a:r>
              <a:rPr lang="en-US" altLang="ko-KR" sz="2400" dirty="0" smtClean="0">
                <a:latin typeface="Book Antiqua" pitchFamily="18" charset="0"/>
              </a:rPr>
              <a:t>.</a:t>
            </a:r>
          </a:p>
          <a:p>
            <a:endParaRPr lang="en-US" altLang="ko-KR" sz="2400" dirty="0" smtClean="0">
              <a:latin typeface="Book Antiqua" pitchFamily="18" charset="0"/>
            </a:endParaRPr>
          </a:p>
          <a:p>
            <a:endParaRPr lang="ko-KR" altLang="en-US" sz="2400" dirty="0">
              <a:latin typeface="Book Antiqua" pitchFamily="18" charset="0"/>
            </a:endParaRPr>
          </a:p>
        </p:txBody>
      </p:sp>
      <p:graphicFrame>
        <p:nvGraphicFramePr>
          <p:cNvPr id="18" name="Object 1"/>
          <p:cNvGraphicFramePr>
            <a:graphicFrameLocks noChangeAspect="1"/>
          </p:cNvGraphicFramePr>
          <p:nvPr/>
        </p:nvGraphicFramePr>
        <p:xfrm>
          <a:off x="2162175" y="1336750"/>
          <a:ext cx="4552965" cy="683687"/>
        </p:xfrm>
        <a:graphic>
          <a:graphicData uri="http://schemas.openxmlformats.org/presentationml/2006/ole">
            <p:oleObj spid="_x0000_s492545" name="Equation" r:id="rId4" imgW="2565360" imgH="393480" progId="Equation.DSMT4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1.2 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확률</a:t>
            </a:r>
            <a:endParaRPr lang="en-US" altLang="ko-KR" dirty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pPr>
                <a:defRPr/>
              </a:pPr>
              <a:t>17</a:t>
            </a:fld>
            <a:endParaRPr lang="en-US" altLang="ko-KR" sz="160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TextBox 26"/>
          <p:cNvSpPr txBox="1"/>
          <p:nvPr/>
        </p:nvSpPr>
        <p:spPr>
          <a:xfrm>
            <a:off x="622842" y="571480"/>
            <a:ext cx="7663934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1]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공정한 동전을 세 번 던지는 게임에서 그림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(H)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이 나온 회수가 </a:t>
            </a:r>
            <a:r>
              <a:rPr lang="en-US" altLang="ko-KR" i="1" dirty="0" err="1" smtClean="0">
                <a:solidFill>
                  <a:schemeClr val="tx1"/>
                </a:solidFill>
                <a:latin typeface="Book Antiqua" pitchFamily="18" charset="0"/>
              </a:rPr>
              <a:t>i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인 사건을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A</a:t>
            </a:r>
            <a:r>
              <a:rPr lang="en-US" altLang="ko-KR" i="1" baseline="-25000" dirty="0" smtClean="0">
                <a:solidFill>
                  <a:schemeClr val="tx1"/>
                </a:solidFill>
                <a:latin typeface="Book Antiqua" pitchFamily="18" charset="0"/>
              </a:rPr>
              <a:t>i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, </a:t>
            </a:r>
            <a:r>
              <a:rPr lang="en-US" altLang="ko-KR" i="1" dirty="0" err="1" smtClean="0">
                <a:solidFill>
                  <a:schemeClr val="tx1"/>
                </a:solidFill>
                <a:latin typeface="Book Antiqua" pitchFamily="18" charset="0"/>
              </a:rPr>
              <a:t>i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 = 0, 1, 2, 3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이라 할 때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이 사건들의 확률을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0034" y="1916660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0034" y="2389054"/>
            <a:ext cx="7786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표본공간은 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8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개의 </a:t>
            </a:r>
            <a:r>
              <a:rPr lang="ko-KR" altLang="en-US" dirty="0" err="1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표본점으로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 구성되며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,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각각의 사건은 다음과 같다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. </a:t>
            </a:r>
          </a:p>
          <a:p>
            <a:pPr algn="ctr"/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 A</a:t>
            </a:r>
            <a:r>
              <a:rPr lang="en-US" altLang="ko-KR" i="1" baseline="-25000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0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 = 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{ TTT },        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A</a:t>
            </a:r>
            <a:r>
              <a:rPr lang="en-US" altLang="ko-KR" i="1" baseline="-25000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1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 = 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{ HTT, THT, TTH }</a:t>
            </a:r>
          </a:p>
          <a:p>
            <a:pPr algn="ctr"/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A</a:t>
            </a:r>
            <a:r>
              <a:rPr lang="en-US" altLang="ko-KR" i="1" baseline="-25000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2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 = 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{HHT, HTH, THH },   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A</a:t>
            </a:r>
            <a:r>
              <a:rPr lang="en-US" altLang="ko-KR" i="1" baseline="-25000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3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 = 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{ HHH }</a:t>
            </a:r>
          </a:p>
          <a:p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따라서 구하고자 하는 확률은 각각 다음과 같다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.</a:t>
            </a:r>
            <a:endParaRPr lang="en-US" altLang="ko-KR" dirty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</p:txBody>
      </p:sp>
      <p:graphicFrame>
        <p:nvGraphicFramePr>
          <p:cNvPr id="413703" name="Object 27"/>
          <p:cNvGraphicFramePr>
            <a:graphicFrameLocks noChangeAspect="1"/>
          </p:cNvGraphicFramePr>
          <p:nvPr/>
        </p:nvGraphicFramePr>
        <p:xfrm>
          <a:off x="2500325" y="3714752"/>
          <a:ext cx="3786187" cy="1206500"/>
        </p:xfrm>
        <a:graphic>
          <a:graphicData uri="http://schemas.openxmlformats.org/presentationml/2006/ole">
            <p:oleObj spid="_x0000_s413703" name="Equation" r:id="rId4" imgW="2717640" imgH="888840" progId="Equation.DSMT4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1.2 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확률</a:t>
            </a:r>
            <a:endParaRPr lang="en-US" altLang="ko-KR" dirty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1DFB-E6F2-423D-AB90-E7837C4E452D}" type="slidenum">
              <a:rPr lang="ko-KR" altLang="en-US" sz="160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pPr/>
              <a:t>18</a:t>
            </a:fld>
            <a:endParaRPr lang="ko-KR" altLang="en-US" sz="160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</p:txBody>
      </p:sp>
      <p:pic>
        <p:nvPicPr>
          <p:cNvPr id="9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622842" y="571480"/>
            <a:ext cx="7663934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2]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주사위를 반복해서 두 번 던지는 게임에서 첫 번째 나온 눈의 수가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의 배수인 사건을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A,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두 번째 나온 눈의 수가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의 배수인 사건을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B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라 할 때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, A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의 확률과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A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  <a:ea typeface="바탕"/>
              </a:rPr>
              <a:t>∩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B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의 확률을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0034" y="1867638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0034" y="2296266"/>
            <a:ext cx="81439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주사위를 두 번 던지는 게임에서 표본공간 안의 </a:t>
            </a:r>
            <a:r>
              <a:rPr lang="ko-KR" altLang="en-US" dirty="0" err="1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표본점의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 개수는 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36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개이고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,</a:t>
            </a:r>
          </a:p>
          <a:p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두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사건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 A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와 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B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그리고 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A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  <a:ea typeface="바탕"/>
              </a:rPr>
              <a:t>∩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B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는 각각 다음과 같다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.</a:t>
            </a:r>
          </a:p>
          <a:p>
            <a:endParaRPr lang="en-US" altLang="ko-KR" dirty="0" smtClean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  <a:p>
            <a:endParaRPr lang="en-US" altLang="ko-KR" dirty="0" smtClean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  <a:p>
            <a:endParaRPr lang="en-US" altLang="ko-KR" dirty="0" smtClean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  <a:p>
            <a:endParaRPr lang="en-US" altLang="ko-KR" dirty="0" smtClean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  <a:p>
            <a:endParaRPr lang="en-US" altLang="ko-KR" dirty="0" smtClean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  <a:p>
            <a:endParaRPr lang="en-US" altLang="ko-KR" dirty="0" smtClean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  <a:p>
            <a:endParaRPr lang="en-US" altLang="ko-KR" dirty="0" smtClean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  <a:p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따라서 구하고자 하는 확률은 각각 다음과 같다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.</a:t>
            </a:r>
          </a:p>
        </p:txBody>
      </p:sp>
      <p:graphicFrame>
        <p:nvGraphicFramePr>
          <p:cNvPr id="498691" name="Object 3"/>
          <p:cNvGraphicFramePr>
            <a:graphicFrameLocks noChangeAspect="1"/>
          </p:cNvGraphicFramePr>
          <p:nvPr/>
        </p:nvGraphicFramePr>
        <p:xfrm>
          <a:off x="2357438" y="3051932"/>
          <a:ext cx="4000500" cy="1601788"/>
        </p:xfrm>
        <a:graphic>
          <a:graphicData uri="http://schemas.openxmlformats.org/presentationml/2006/ole">
            <p:oleObj spid="_x0000_s498691" name="Equation" r:id="rId4" imgW="2908080" imgH="1193760" progId="Equation.DSMT4">
              <p:embed/>
            </p:oleObj>
          </a:graphicData>
        </a:graphic>
      </p:graphicFrame>
      <p:graphicFrame>
        <p:nvGraphicFramePr>
          <p:cNvPr id="498692" name="Object 4"/>
          <p:cNvGraphicFramePr>
            <a:graphicFrameLocks noChangeAspect="1"/>
          </p:cNvGraphicFramePr>
          <p:nvPr/>
        </p:nvGraphicFramePr>
        <p:xfrm>
          <a:off x="1924050" y="5166401"/>
          <a:ext cx="5153025" cy="579437"/>
        </p:xfrm>
        <a:graphic>
          <a:graphicData uri="http://schemas.openxmlformats.org/presentationml/2006/ole">
            <p:oleObj spid="_x0000_s498692" name="Equation" r:id="rId5" imgW="3746160" imgH="431640" progId="Equation.DSMT4">
              <p:embed/>
            </p:oleObj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1.2 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확률</a:t>
            </a:r>
            <a:endParaRPr lang="en-US" altLang="ko-KR" dirty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pPr>
                <a:defRPr/>
              </a:pPr>
              <a:t>19</a:t>
            </a:fld>
            <a:endParaRPr lang="en-US" altLang="ko-KR" sz="1600" dirty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</p:txBody>
      </p:sp>
      <p:pic>
        <p:nvPicPr>
          <p:cNvPr id="7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622842" y="571480"/>
            <a:ext cx="7663934" cy="14773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3]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카드 한 장을 뽑는 게임을 할 때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다음 확률을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(1)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숫자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5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의 배수인 카드가 나올 사건 의 확률 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(2)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하트 그림 카드가 나올 사건 의 확률 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(3)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검은색 그림카드가 나올 사건 의 확률</a:t>
            </a:r>
            <a:endParaRPr lang="ko-KR" altLang="en-US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0034" y="2151522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0034" y="2566942"/>
            <a:ext cx="81439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카드 한 장을 뽑는 게임에 대한 표본공간 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S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안의 </a:t>
            </a:r>
            <a:r>
              <a:rPr lang="ko-KR" altLang="en-US" dirty="0" err="1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표본점의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 개수는 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52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이고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, 52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장의 카드 중에는 숫자 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5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의 배수인 카드는 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8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장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,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하트 그림 카드가 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3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장 그리고 검은색 그림카드가 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6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장 있다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.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따라서 각 사건들의 </a:t>
            </a:r>
            <a:r>
              <a:rPr lang="ko-KR" altLang="en-US" dirty="0" err="1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표본점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 개수는 다음과 같다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.</a:t>
            </a:r>
          </a:p>
          <a:p>
            <a:pPr algn="ctr"/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n(A) = 8, n(B) = 3, n(C) = 6 </a:t>
            </a:r>
          </a:p>
          <a:p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그러므로 구하고자 하는 확률은 각각 다음과 같다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.</a:t>
            </a:r>
            <a:endParaRPr lang="en-US" altLang="ko-KR" dirty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</p:txBody>
      </p:sp>
      <p:graphicFrame>
        <p:nvGraphicFramePr>
          <p:cNvPr id="15" name="Object 4"/>
          <p:cNvGraphicFramePr>
            <a:graphicFrameLocks noChangeAspect="1"/>
          </p:cNvGraphicFramePr>
          <p:nvPr/>
        </p:nvGraphicFramePr>
        <p:xfrm>
          <a:off x="642910" y="4014804"/>
          <a:ext cx="2497137" cy="1771650"/>
        </p:xfrm>
        <a:graphic>
          <a:graphicData uri="http://schemas.openxmlformats.org/presentationml/2006/ole">
            <p:oleObj spid="_x0000_s497666" name="Equation" r:id="rId4" imgW="1815840" imgH="1320480" progId="Equation.DSMT4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1.1 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사건</a:t>
            </a:r>
            <a:endParaRPr lang="en-US" altLang="ko-KR" dirty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pPr>
                <a:defRPr/>
              </a:pPr>
              <a:t>2</a:t>
            </a:fld>
            <a:endParaRPr lang="en-US" altLang="ko-KR" sz="160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933802" y="540658"/>
            <a:ext cx="1136850" cy="40011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ko-KR" sz="2000" b="1" dirty="0" smtClean="0">
                <a:solidFill>
                  <a:srgbClr val="00FF00"/>
                </a:solidFill>
                <a:latin typeface="Book Antiqua" pitchFamily="18" charset="0"/>
              </a:rPr>
              <a:t>1.1  </a:t>
            </a:r>
            <a:r>
              <a:rPr lang="ko-KR" altLang="en-US" sz="2000" b="1" dirty="0" smtClean="0">
                <a:solidFill>
                  <a:srgbClr val="00FF00"/>
                </a:solidFill>
                <a:latin typeface="Book Antiqua" pitchFamily="18" charset="0"/>
              </a:rPr>
              <a:t>사건</a:t>
            </a:r>
            <a:endParaRPr lang="ko-KR" altLang="en-US" sz="2000" b="1" dirty="0">
              <a:solidFill>
                <a:srgbClr val="00FF00"/>
              </a:solidFill>
              <a:latin typeface="Book Antiqua" pitchFamily="18" charset="0"/>
            </a:endParaRPr>
          </a:p>
        </p:txBody>
      </p:sp>
      <p:sp>
        <p:nvSpPr>
          <p:cNvPr id="82" name="Text Box 4"/>
          <p:cNvSpPr txBox="1">
            <a:spLocks noChangeArrowheads="1"/>
          </p:cNvSpPr>
          <p:nvPr/>
        </p:nvSpPr>
        <p:spPr bwMode="auto">
          <a:xfrm>
            <a:off x="250825" y="1293798"/>
            <a:ext cx="5048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3600" b="0">
                <a:solidFill>
                  <a:srgbClr val="FF00FF"/>
                </a:solidFill>
              </a:rPr>
              <a:t>▶</a:t>
            </a:r>
          </a:p>
        </p:txBody>
      </p:sp>
      <p:sp>
        <p:nvSpPr>
          <p:cNvPr id="83" name="Rectangle 8"/>
          <p:cNvSpPr>
            <a:spLocks noChangeArrowheads="1"/>
          </p:cNvSpPr>
          <p:nvPr/>
        </p:nvSpPr>
        <p:spPr bwMode="auto">
          <a:xfrm>
            <a:off x="827088" y="1285860"/>
            <a:ext cx="7959725" cy="107157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latinLnBrk="0" hangingPunct="0"/>
            <a:r>
              <a:rPr lang="ko-KR" altLang="en-US" sz="2400" b="1" dirty="0" smtClean="0">
                <a:solidFill>
                  <a:srgbClr val="FF0000"/>
                </a:solidFill>
                <a:latin typeface="Book Antiqua" pitchFamily="18" charset="0"/>
              </a:rPr>
              <a:t>통계적 실험</a:t>
            </a:r>
            <a:r>
              <a:rPr lang="en-US" altLang="ko-KR" sz="2400" dirty="0" smtClean="0">
                <a:latin typeface="Book Antiqua" pitchFamily="18" charset="0"/>
              </a:rPr>
              <a:t>(statistical experiment) : </a:t>
            </a:r>
            <a:r>
              <a:rPr lang="ko-KR" altLang="en-US" sz="2400" dirty="0" smtClean="0">
                <a:latin typeface="Book Antiqua" pitchFamily="18" charset="0"/>
              </a:rPr>
              <a:t>어떤 통계적 목적 </a:t>
            </a:r>
            <a:endParaRPr lang="en-US" altLang="ko-KR" sz="2400" dirty="0" smtClean="0">
              <a:latin typeface="Book Antiqua" pitchFamily="18" charset="0"/>
            </a:endParaRPr>
          </a:p>
          <a:p>
            <a:pPr eaLnBrk="0" latinLnBrk="0" hangingPunct="0"/>
            <a:r>
              <a:rPr lang="ko-KR" altLang="en-US" sz="2400" dirty="0" smtClean="0">
                <a:latin typeface="Book Antiqua" pitchFamily="18" charset="0"/>
              </a:rPr>
              <a:t>아래서 관찰이나 측정을 얻어내는 일련의 과정</a:t>
            </a:r>
            <a:endParaRPr lang="ko-KR" altLang="en-US" sz="2400" dirty="0">
              <a:latin typeface="Book Antiqua" pitchFamily="18" charset="0"/>
            </a:endParaRPr>
          </a:p>
        </p:txBody>
      </p:sp>
      <p:sp>
        <p:nvSpPr>
          <p:cNvPr id="87" name="Text Box 4"/>
          <p:cNvSpPr txBox="1">
            <a:spLocks noChangeArrowheads="1"/>
          </p:cNvSpPr>
          <p:nvPr/>
        </p:nvSpPr>
        <p:spPr bwMode="auto">
          <a:xfrm>
            <a:off x="243188" y="2690659"/>
            <a:ext cx="5048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3600" b="0">
                <a:solidFill>
                  <a:srgbClr val="FF00FF"/>
                </a:solidFill>
              </a:rPr>
              <a:t>▶</a:t>
            </a:r>
          </a:p>
        </p:txBody>
      </p:sp>
      <p:sp>
        <p:nvSpPr>
          <p:cNvPr id="88" name="Rectangle 8"/>
          <p:cNvSpPr>
            <a:spLocks noChangeArrowheads="1"/>
          </p:cNvSpPr>
          <p:nvPr/>
        </p:nvSpPr>
        <p:spPr bwMode="auto">
          <a:xfrm>
            <a:off x="819451" y="2682721"/>
            <a:ext cx="7959725" cy="107157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ko-KR" altLang="en-US" sz="2400" b="1" dirty="0" err="1" smtClean="0">
                <a:solidFill>
                  <a:srgbClr val="FF0000"/>
                </a:solidFill>
                <a:latin typeface="Book Antiqua" pitchFamily="18" charset="0"/>
              </a:rPr>
              <a:t>관찰값</a:t>
            </a:r>
            <a:r>
              <a:rPr lang="en-US" altLang="ko-KR" sz="2400" dirty="0" smtClean="0">
                <a:latin typeface="Book Antiqua" pitchFamily="18" charset="0"/>
              </a:rPr>
              <a:t>(observation) : </a:t>
            </a:r>
            <a:r>
              <a:rPr lang="ko-KR" altLang="en-US" sz="2400" dirty="0" smtClean="0">
                <a:latin typeface="Book Antiqua" pitchFamily="18" charset="0"/>
              </a:rPr>
              <a:t>통계실험으로부터 측정 또는 </a:t>
            </a:r>
            <a:endParaRPr lang="en-US" altLang="ko-KR" sz="2400" dirty="0" smtClean="0">
              <a:latin typeface="Book Antiqua" pitchFamily="18" charset="0"/>
            </a:endParaRPr>
          </a:p>
          <a:p>
            <a:r>
              <a:rPr lang="ko-KR" altLang="en-US" sz="2400" dirty="0" smtClean="0">
                <a:latin typeface="Book Antiqua" pitchFamily="18" charset="0"/>
              </a:rPr>
              <a:t>관찰된 값</a:t>
            </a:r>
            <a:endParaRPr lang="ko-KR" altLang="en-US" sz="2400" dirty="0">
              <a:latin typeface="Book Antiqua" pitchFamily="18" charset="0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246181" y="4040341"/>
            <a:ext cx="5048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3600" b="0">
                <a:solidFill>
                  <a:srgbClr val="FF00FF"/>
                </a:solidFill>
              </a:rPr>
              <a:t>▶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822444" y="4032403"/>
            <a:ext cx="7959725" cy="68248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latinLnBrk="0" hangingPunct="0"/>
            <a:r>
              <a:rPr lang="ko-KR" altLang="en-US" sz="2400" b="1" dirty="0" smtClean="0">
                <a:solidFill>
                  <a:srgbClr val="FF0000"/>
                </a:solidFill>
              </a:rPr>
              <a:t>표본공간</a:t>
            </a:r>
            <a:r>
              <a:rPr lang="en-US" altLang="ko-KR" sz="2400" dirty="0" smtClean="0"/>
              <a:t>(</a:t>
            </a:r>
            <a:r>
              <a:rPr lang="en-US" altLang="ko-KR" sz="2400" dirty="0" smtClean="0">
                <a:latin typeface="Book Antiqua" pitchFamily="18" charset="0"/>
              </a:rPr>
              <a:t>sample space</a:t>
            </a:r>
            <a:r>
              <a:rPr lang="en-US" altLang="ko-KR" sz="2400" dirty="0" smtClean="0"/>
              <a:t>)</a:t>
            </a:r>
            <a:r>
              <a:rPr lang="en-US" altLang="ko-KR" sz="2400" dirty="0" smtClean="0">
                <a:latin typeface="Book Antiqua" pitchFamily="18" charset="0"/>
              </a:rPr>
              <a:t>: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측정 가능한 모든 결과들의 집합</a:t>
            </a:r>
            <a:endParaRPr lang="ko-KR" altLang="en-US" sz="2400" dirty="0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44624" y="4937136"/>
            <a:ext cx="5048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3600" b="0">
                <a:solidFill>
                  <a:srgbClr val="FF00FF"/>
                </a:solidFill>
              </a:rPr>
              <a:t>▶</a:t>
            </a: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820887" y="4929198"/>
            <a:ext cx="7959725" cy="107157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latinLnBrk="0" hangingPunct="0"/>
            <a:r>
              <a:rPr lang="ko-KR" altLang="en-US" sz="2400" b="1" dirty="0" smtClean="0">
                <a:solidFill>
                  <a:srgbClr val="FF0000"/>
                </a:solidFill>
              </a:rPr>
              <a:t>원소</a:t>
            </a:r>
            <a:r>
              <a:rPr lang="en-US" altLang="ko-KR" sz="2400" dirty="0" smtClean="0"/>
              <a:t>(</a:t>
            </a:r>
            <a:r>
              <a:rPr lang="en-US" altLang="ko-KR" sz="2400" dirty="0" smtClean="0">
                <a:latin typeface="Book Antiqua" pitchFamily="18" charset="0"/>
              </a:rPr>
              <a:t>element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또는 </a:t>
            </a:r>
            <a:r>
              <a:rPr lang="ko-KR" altLang="en-US" sz="2400" b="1" dirty="0" err="1" smtClean="0">
                <a:solidFill>
                  <a:srgbClr val="FF0000"/>
                </a:solidFill>
              </a:rPr>
              <a:t>표본점</a:t>
            </a:r>
            <a:r>
              <a:rPr lang="en-US" altLang="ko-KR" sz="2400" dirty="0" smtClean="0"/>
              <a:t>(</a:t>
            </a:r>
            <a:r>
              <a:rPr lang="en-US" altLang="ko-KR" sz="2400" dirty="0" smtClean="0">
                <a:latin typeface="Book Antiqua" pitchFamily="18" charset="0"/>
              </a:rPr>
              <a:t>sample point</a:t>
            </a:r>
            <a:r>
              <a:rPr lang="en-US" altLang="ko-KR" sz="2400" dirty="0" smtClean="0"/>
              <a:t>)</a:t>
            </a:r>
            <a:r>
              <a:rPr lang="en-US" altLang="ko-KR" sz="2400" dirty="0" smtClean="0">
                <a:latin typeface="Book Antiqua" pitchFamily="18" charset="0"/>
              </a:rPr>
              <a:t>: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표본공간을</a:t>
            </a:r>
          </a:p>
          <a:p>
            <a:pPr eaLnBrk="0" latinLnBrk="0" hangingPunct="0"/>
            <a:r>
              <a:rPr lang="ko-KR" altLang="en-US" sz="2400" dirty="0" smtClean="0"/>
              <a:t>이루는 개개의 실험 결과</a:t>
            </a:r>
            <a:endParaRPr lang="ko-KR" alt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1.2 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확률</a:t>
            </a:r>
            <a:endParaRPr lang="en-US" altLang="ko-KR" dirty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pPr>
                <a:defRPr/>
              </a:pPr>
              <a:t>20</a:t>
            </a:fld>
            <a:endParaRPr lang="en-US" altLang="ko-KR" sz="160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</p:txBody>
      </p:sp>
      <p:pic>
        <p:nvPicPr>
          <p:cNvPr id="26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5" name="그룹 14"/>
          <p:cNvGrpSpPr/>
          <p:nvPr/>
        </p:nvGrpSpPr>
        <p:grpSpPr>
          <a:xfrm>
            <a:off x="428596" y="869374"/>
            <a:ext cx="8143932" cy="3429024"/>
            <a:chOff x="428596" y="1428736"/>
            <a:chExt cx="8143932" cy="3429024"/>
          </a:xfrm>
        </p:grpSpPr>
        <p:sp>
          <p:nvSpPr>
            <p:cNvPr id="12" name="직사각형 11"/>
            <p:cNvSpPr/>
            <p:nvPr/>
          </p:nvSpPr>
          <p:spPr>
            <a:xfrm>
              <a:off x="428596" y="1500174"/>
              <a:ext cx="8143932" cy="3357586"/>
            </a:xfrm>
            <a:prstGeom prst="rect">
              <a:avLst/>
            </a:prstGeom>
            <a:solidFill>
              <a:srgbClr val="C0F3F4"/>
            </a:solidFill>
            <a:ln w="28575"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graphicFrame>
          <p:nvGraphicFramePr>
            <p:cNvPr id="13" name="Object 27"/>
            <p:cNvGraphicFramePr>
              <a:graphicFrameLocks noChangeAspect="1"/>
            </p:cNvGraphicFramePr>
            <p:nvPr/>
          </p:nvGraphicFramePr>
          <p:xfrm>
            <a:off x="928662" y="1589105"/>
            <a:ext cx="3357586" cy="315306"/>
          </p:xfrm>
          <a:graphic>
            <a:graphicData uri="http://schemas.openxmlformats.org/presentationml/2006/ole">
              <p:oleObj spid="_x0000_s386097" name="Equation" r:id="rId4" imgW="2247840" imgH="215640" progId="Equation.DSMT4">
                <p:embed/>
              </p:oleObj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500034" y="1428736"/>
              <a:ext cx="8072494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 smtClean="0">
                  <a:solidFill>
                    <a:schemeClr val="accent4">
                      <a:lumMod val="10000"/>
                    </a:schemeClr>
                  </a:solidFill>
                  <a:latin typeface="Book Antiqua" pitchFamily="18" charset="0"/>
                </a:rPr>
                <a:t>(1)  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 smtClean="0">
                  <a:solidFill>
                    <a:schemeClr val="accent4">
                      <a:lumMod val="10000"/>
                    </a:schemeClr>
                  </a:solidFill>
                  <a:latin typeface="Book Antiqua" pitchFamily="18" charset="0"/>
                </a:rPr>
                <a:t>(2)  </a:t>
              </a:r>
              <a:r>
                <a:rPr lang="en-US" altLang="ko-KR" i="1" dirty="0" smtClean="0">
                  <a:solidFill>
                    <a:schemeClr val="accent4">
                      <a:lumMod val="10000"/>
                    </a:schemeClr>
                  </a:solidFill>
                  <a:latin typeface="Book Antiqua" pitchFamily="18" charset="0"/>
                </a:rPr>
                <a:t>A</a:t>
              </a:r>
              <a:r>
                <a:rPr lang="ko-KR" altLang="en-US" dirty="0" smtClean="0">
                  <a:solidFill>
                    <a:schemeClr val="accent4">
                      <a:lumMod val="10000"/>
                    </a:schemeClr>
                  </a:solidFill>
                  <a:latin typeface="Book Antiqua" pitchFamily="18" charset="0"/>
                </a:rPr>
                <a:t>와 </a:t>
              </a:r>
              <a:r>
                <a:rPr lang="en-US" altLang="ko-KR" i="1" dirty="0" smtClean="0">
                  <a:solidFill>
                    <a:schemeClr val="accent4">
                      <a:lumMod val="10000"/>
                    </a:schemeClr>
                  </a:solidFill>
                  <a:latin typeface="Book Antiqua" pitchFamily="18" charset="0"/>
                </a:rPr>
                <a:t>B</a:t>
              </a:r>
              <a:r>
                <a:rPr lang="ko-KR" altLang="en-US" dirty="0" smtClean="0">
                  <a:solidFill>
                    <a:schemeClr val="accent4">
                      <a:lumMod val="10000"/>
                    </a:schemeClr>
                  </a:solidFill>
                  <a:latin typeface="Book Antiqua" pitchFamily="18" charset="0"/>
                </a:rPr>
                <a:t>가 배반인 경우</a:t>
              </a:r>
              <a:r>
                <a:rPr lang="en-US" altLang="ko-KR" dirty="0" smtClean="0">
                  <a:solidFill>
                    <a:schemeClr val="accent4">
                      <a:lumMod val="10000"/>
                    </a:schemeClr>
                  </a:solidFill>
                  <a:latin typeface="Book Antiqua" pitchFamily="18" charset="0"/>
                </a:rPr>
                <a:t>; </a:t>
              </a:r>
              <a:r>
                <a:rPr lang="en-US" altLang="ko-KR" i="1" dirty="0" smtClean="0">
                  <a:solidFill>
                    <a:schemeClr val="accent4">
                      <a:lumMod val="10000"/>
                    </a:schemeClr>
                  </a:solidFill>
                  <a:latin typeface="Book Antiqua" pitchFamily="18" charset="0"/>
                </a:rPr>
                <a:t>P(A</a:t>
              </a:r>
              <a:r>
                <a:rPr lang="en-US" altLang="ko-KR" dirty="0" smtClean="0">
                  <a:solidFill>
                    <a:schemeClr val="accent4">
                      <a:lumMod val="10000"/>
                    </a:schemeClr>
                  </a:solidFill>
                  <a:latin typeface="Book Antiqua" pitchFamily="18" charset="0"/>
                  <a:ea typeface="바탕"/>
                </a:rPr>
                <a:t>∪</a:t>
              </a:r>
              <a:r>
                <a:rPr lang="en-US" altLang="ko-KR" i="1" dirty="0" smtClean="0">
                  <a:solidFill>
                    <a:schemeClr val="accent4">
                      <a:lumMod val="10000"/>
                    </a:schemeClr>
                  </a:solidFill>
                  <a:latin typeface="Book Antiqua" pitchFamily="18" charset="0"/>
                  <a:ea typeface="바탕"/>
                </a:rPr>
                <a:t>B) = P(A) + P(B)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 smtClean="0">
                  <a:solidFill>
                    <a:schemeClr val="accent4">
                      <a:lumMod val="10000"/>
                    </a:schemeClr>
                  </a:solidFill>
                  <a:latin typeface="Book Antiqua" pitchFamily="18" charset="0"/>
                </a:rPr>
                <a:t>(3)</a:t>
              </a:r>
              <a:r>
                <a:rPr lang="en-US" altLang="ko-KR" i="1" dirty="0" smtClean="0">
                  <a:solidFill>
                    <a:schemeClr val="accent4">
                      <a:lumMod val="10000"/>
                    </a:schemeClr>
                  </a:solidFill>
                  <a:latin typeface="Book Antiqua" pitchFamily="18" charset="0"/>
                  <a:ea typeface="바탕"/>
                </a:rPr>
                <a:t> P(A</a:t>
              </a:r>
              <a:r>
                <a:rPr lang="en-US" altLang="ko-KR" i="1" baseline="40000" dirty="0" smtClean="0">
                  <a:solidFill>
                    <a:schemeClr val="accent4">
                      <a:lumMod val="10000"/>
                    </a:schemeClr>
                  </a:solidFill>
                  <a:latin typeface="Book Antiqua" pitchFamily="18" charset="0"/>
                  <a:ea typeface="바탕"/>
                </a:rPr>
                <a:t>c</a:t>
              </a:r>
              <a:r>
                <a:rPr lang="en-US" altLang="ko-KR" i="1" dirty="0" smtClean="0">
                  <a:solidFill>
                    <a:schemeClr val="accent4">
                      <a:lumMod val="10000"/>
                    </a:schemeClr>
                  </a:solidFill>
                  <a:latin typeface="Book Antiqua" pitchFamily="18" charset="0"/>
                  <a:ea typeface="바탕"/>
                </a:rPr>
                <a:t>) = 1 – P(A)</a:t>
              </a:r>
              <a:endPara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dirty="0" smtClean="0">
                  <a:solidFill>
                    <a:schemeClr val="accent4">
                      <a:lumMod val="10000"/>
                    </a:schemeClr>
                  </a:solidFill>
                  <a:latin typeface="Book Antiqua" pitchFamily="18" charset="0"/>
                </a:rPr>
                <a:t>(4)</a:t>
              </a:r>
              <a:r>
                <a:rPr lang="en-US" altLang="ko-KR" i="1" dirty="0" smtClean="0">
                  <a:solidFill>
                    <a:schemeClr val="accent4">
                      <a:lumMod val="10000"/>
                    </a:schemeClr>
                  </a:solidFill>
                  <a:latin typeface="Book Antiqua" pitchFamily="18" charset="0"/>
                  <a:ea typeface="바탕"/>
                </a:rPr>
                <a:t> A</a:t>
              </a:r>
              <a:r>
                <a:rPr lang="en-US" altLang="ko-KR" dirty="0" smtClean="0">
                  <a:solidFill>
                    <a:schemeClr val="accent4">
                      <a:lumMod val="10000"/>
                    </a:schemeClr>
                  </a:solidFill>
                  <a:latin typeface="Book Antiqua" pitchFamily="18" charset="0"/>
                  <a:ea typeface="바탕"/>
                </a:rPr>
                <a:t>⊂ </a:t>
              </a:r>
              <a:r>
                <a:rPr lang="en-US" altLang="ko-KR" i="1" dirty="0" smtClean="0">
                  <a:solidFill>
                    <a:schemeClr val="accent4">
                      <a:lumMod val="10000"/>
                    </a:schemeClr>
                  </a:solidFill>
                  <a:latin typeface="Book Antiqua" pitchFamily="18" charset="0"/>
                </a:rPr>
                <a:t>B</a:t>
              </a:r>
              <a:r>
                <a:rPr lang="ko-KR" altLang="en-US" dirty="0" smtClean="0">
                  <a:solidFill>
                    <a:schemeClr val="accent4">
                      <a:lumMod val="10000"/>
                    </a:schemeClr>
                  </a:solidFill>
                  <a:latin typeface="Book Antiqua" pitchFamily="18" charset="0"/>
                </a:rPr>
                <a:t>이면 </a:t>
              </a:r>
              <a:r>
                <a:rPr lang="en-US" altLang="ko-KR" i="1" dirty="0" smtClean="0">
                  <a:solidFill>
                    <a:schemeClr val="accent4">
                      <a:lumMod val="10000"/>
                    </a:schemeClr>
                  </a:solidFill>
                  <a:latin typeface="Book Antiqua" pitchFamily="18" charset="0"/>
                </a:rPr>
                <a:t>P(B</a:t>
              </a:r>
              <a:r>
                <a:rPr lang="ko-KR" altLang="en-US" i="1" dirty="0" smtClean="0">
                  <a:solidFill>
                    <a:schemeClr val="accent4">
                      <a:lumMod val="10000"/>
                    </a:schemeClr>
                  </a:solidFill>
                  <a:latin typeface="Book Antiqua" pitchFamily="18" charset="0"/>
                </a:rPr>
                <a:t> </a:t>
              </a:r>
              <a:r>
                <a:rPr lang="en-US" altLang="ko-KR" i="1" dirty="0" smtClean="0">
                  <a:solidFill>
                    <a:schemeClr val="accent4">
                      <a:lumMod val="10000"/>
                    </a:schemeClr>
                  </a:solidFill>
                  <a:latin typeface="Book Antiqua" pitchFamily="18" charset="0"/>
                </a:rPr>
                <a:t>– A) = P(B) – P(A) </a:t>
              </a:r>
              <a:endPara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dirty="0" smtClean="0">
                  <a:solidFill>
                    <a:schemeClr val="accent4">
                      <a:lumMod val="10000"/>
                    </a:schemeClr>
                  </a:solidFill>
                  <a:latin typeface="Book Antiqua" pitchFamily="18" charset="0"/>
                </a:rPr>
                <a:t>(5)</a:t>
              </a:r>
              <a:r>
                <a:rPr lang="en-US" altLang="ko-KR" i="1" dirty="0" smtClean="0">
                  <a:solidFill>
                    <a:schemeClr val="accent4">
                      <a:lumMod val="10000"/>
                    </a:schemeClr>
                  </a:solidFill>
                  <a:latin typeface="Book Antiqua" pitchFamily="18" charset="0"/>
                  <a:ea typeface="바탕"/>
                </a:rPr>
                <a:t> A</a:t>
              </a:r>
              <a:r>
                <a:rPr lang="en-US" altLang="ko-KR" dirty="0" smtClean="0">
                  <a:solidFill>
                    <a:schemeClr val="accent4">
                      <a:lumMod val="10000"/>
                    </a:schemeClr>
                  </a:solidFill>
                  <a:latin typeface="Book Antiqua" pitchFamily="18" charset="0"/>
                  <a:ea typeface="바탕"/>
                </a:rPr>
                <a:t>⊂ </a:t>
              </a:r>
              <a:r>
                <a:rPr lang="en-US" altLang="ko-KR" i="1" dirty="0" smtClean="0">
                  <a:solidFill>
                    <a:schemeClr val="accent4">
                      <a:lumMod val="10000"/>
                    </a:schemeClr>
                  </a:solidFill>
                  <a:latin typeface="Book Antiqua" pitchFamily="18" charset="0"/>
                </a:rPr>
                <a:t>B</a:t>
              </a:r>
              <a:r>
                <a:rPr lang="ko-KR" altLang="en-US" dirty="0" smtClean="0">
                  <a:solidFill>
                    <a:schemeClr val="accent4">
                      <a:lumMod val="10000"/>
                    </a:schemeClr>
                  </a:solidFill>
                  <a:latin typeface="Book Antiqua" pitchFamily="18" charset="0"/>
                </a:rPr>
                <a:t>이면 </a:t>
              </a:r>
              <a:r>
                <a:rPr lang="en-US" altLang="ko-KR" i="1" dirty="0" smtClean="0">
                  <a:solidFill>
                    <a:schemeClr val="accent4">
                      <a:lumMod val="10000"/>
                    </a:schemeClr>
                  </a:solidFill>
                  <a:latin typeface="Book Antiqua" pitchFamily="18" charset="0"/>
                </a:rPr>
                <a:t>P(B) </a:t>
              </a:r>
              <a:r>
                <a:rPr lang="en-US" altLang="ko-KR" i="1" dirty="0" smtClean="0">
                  <a:solidFill>
                    <a:schemeClr val="accent4">
                      <a:lumMod val="10000"/>
                    </a:schemeClr>
                  </a:solidFill>
                  <a:latin typeface="Book Antiqua" pitchFamily="18" charset="0"/>
                  <a:ea typeface="+mn-ea"/>
                </a:rPr>
                <a:t>≥ </a:t>
              </a:r>
              <a:r>
                <a:rPr lang="en-US" altLang="ko-KR" i="1" dirty="0" smtClean="0">
                  <a:solidFill>
                    <a:schemeClr val="accent4">
                      <a:lumMod val="10000"/>
                    </a:schemeClr>
                  </a:solidFill>
                  <a:latin typeface="Book Antiqua" pitchFamily="18" charset="0"/>
                </a:rPr>
                <a:t>P(A) 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 smtClean="0">
                  <a:solidFill>
                    <a:schemeClr val="accent4">
                      <a:lumMod val="10000"/>
                    </a:schemeClr>
                  </a:solidFill>
                  <a:latin typeface="Book Antiqua" pitchFamily="18" charset="0"/>
                </a:rPr>
                <a:t>(6)</a:t>
              </a:r>
              <a:r>
                <a:rPr lang="en-US" altLang="ko-KR" i="1" dirty="0" smtClean="0">
                  <a:solidFill>
                    <a:schemeClr val="accent4">
                      <a:lumMod val="10000"/>
                    </a:schemeClr>
                  </a:solidFill>
                  <a:latin typeface="Book Antiqua" pitchFamily="18" charset="0"/>
                </a:rPr>
                <a:t> P(A</a:t>
              </a:r>
              <a:r>
                <a:rPr lang="en-US" altLang="ko-KR" dirty="0" smtClean="0">
                  <a:solidFill>
                    <a:schemeClr val="accent4">
                      <a:lumMod val="10000"/>
                    </a:schemeClr>
                  </a:solidFill>
                  <a:latin typeface="Book Antiqua" pitchFamily="18" charset="0"/>
                  <a:ea typeface="바탕"/>
                </a:rPr>
                <a:t>∪</a:t>
              </a:r>
              <a:r>
                <a:rPr lang="en-US" altLang="ko-KR" i="1" dirty="0" smtClean="0">
                  <a:solidFill>
                    <a:schemeClr val="accent4">
                      <a:lumMod val="10000"/>
                    </a:schemeClr>
                  </a:solidFill>
                  <a:latin typeface="Book Antiqua" pitchFamily="18" charset="0"/>
                  <a:ea typeface="바탕"/>
                </a:rPr>
                <a:t>B) = P(A) + P(B) – P(A∩B)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 smtClean="0">
                  <a:solidFill>
                    <a:schemeClr val="accent4">
                      <a:lumMod val="10000"/>
                    </a:schemeClr>
                  </a:solidFill>
                  <a:latin typeface="Book Antiqua" pitchFamily="18" charset="0"/>
                </a:rPr>
                <a:t>(7)</a:t>
              </a:r>
              <a:r>
                <a:rPr lang="en-US" altLang="ko-KR" i="1" dirty="0" smtClean="0">
                  <a:solidFill>
                    <a:schemeClr val="accent4">
                      <a:lumMod val="10000"/>
                    </a:schemeClr>
                  </a:solidFill>
                  <a:latin typeface="Book Antiqua" pitchFamily="18" charset="0"/>
                </a:rPr>
                <a:t> P(A</a:t>
              </a:r>
              <a:r>
                <a:rPr lang="en-US" altLang="ko-KR" dirty="0" smtClean="0">
                  <a:solidFill>
                    <a:schemeClr val="accent4">
                      <a:lumMod val="10000"/>
                    </a:schemeClr>
                  </a:solidFill>
                  <a:latin typeface="Book Antiqua" pitchFamily="18" charset="0"/>
                  <a:ea typeface="바탕"/>
                </a:rPr>
                <a:t>∪</a:t>
              </a:r>
              <a:r>
                <a:rPr lang="en-US" altLang="ko-KR" i="1" dirty="0" smtClean="0">
                  <a:solidFill>
                    <a:schemeClr val="accent4">
                      <a:lumMod val="10000"/>
                    </a:schemeClr>
                  </a:solidFill>
                  <a:latin typeface="Book Antiqua" pitchFamily="18" charset="0"/>
                  <a:ea typeface="바탕"/>
                </a:rPr>
                <a:t>B</a:t>
              </a:r>
              <a:r>
                <a:rPr lang="en-US" altLang="ko-KR" i="1" dirty="0" smtClean="0">
                  <a:solidFill>
                    <a:schemeClr val="accent4">
                      <a:lumMod val="10000"/>
                    </a:schemeClr>
                  </a:solidFill>
                  <a:latin typeface="Book Antiqua" pitchFamily="18" charset="0"/>
                  <a:ea typeface="+mn-ea"/>
                </a:rPr>
                <a:t>) ≤</a:t>
              </a:r>
              <a:r>
                <a:rPr lang="en-US" altLang="ko-KR" i="1" dirty="0" smtClean="0">
                  <a:solidFill>
                    <a:schemeClr val="accent4">
                      <a:lumMod val="10000"/>
                    </a:schemeClr>
                  </a:solidFill>
                  <a:latin typeface="Book Antiqua" pitchFamily="18" charset="0"/>
                  <a:ea typeface="바탕"/>
                </a:rPr>
                <a:t> P(A) + P(B) 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 smtClean="0">
                  <a:solidFill>
                    <a:schemeClr val="accent4">
                      <a:lumMod val="10000"/>
                    </a:schemeClr>
                  </a:solidFill>
                  <a:latin typeface="Book Antiqua" pitchFamily="18" charset="0"/>
                </a:rPr>
                <a:t>(8)</a:t>
              </a:r>
              <a:r>
                <a:rPr lang="en-US" altLang="ko-KR" i="1" dirty="0" smtClean="0">
                  <a:solidFill>
                    <a:schemeClr val="accent4">
                      <a:lumMod val="10000"/>
                    </a:schemeClr>
                  </a:solidFill>
                  <a:latin typeface="Book Antiqua" pitchFamily="18" charset="0"/>
                </a:rPr>
                <a:t> P(A</a:t>
              </a:r>
              <a:r>
                <a:rPr lang="en-US" altLang="ko-KR" dirty="0" smtClean="0">
                  <a:solidFill>
                    <a:schemeClr val="accent4">
                      <a:lumMod val="10000"/>
                    </a:schemeClr>
                  </a:solidFill>
                  <a:latin typeface="Book Antiqua" pitchFamily="18" charset="0"/>
                  <a:ea typeface="바탕"/>
                </a:rPr>
                <a:t>∪</a:t>
              </a:r>
              <a:r>
                <a:rPr lang="en-US" altLang="ko-KR" i="1" dirty="0" smtClean="0">
                  <a:solidFill>
                    <a:schemeClr val="accent4">
                      <a:lumMod val="10000"/>
                    </a:schemeClr>
                  </a:solidFill>
                  <a:latin typeface="Book Antiqua" pitchFamily="18" charset="0"/>
                  <a:ea typeface="바탕"/>
                </a:rPr>
                <a:t>B</a:t>
              </a:r>
              <a:r>
                <a:rPr lang="en-US" altLang="ko-KR" dirty="0" smtClean="0">
                  <a:solidFill>
                    <a:schemeClr val="accent4">
                      <a:lumMod val="10000"/>
                    </a:schemeClr>
                  </a:solidFill>
                  <a:latin typeface="Book Antiqua" pitchFamily="18" charset="0"/>
                  <a:ea typeface="바탕"/>
                </a:rPr>
                <a:t>∪</a:t>
              </a:r>
              <a:r>
                <a:rPr lang="en-US" altLang="ko-KR" i="1" dirty="0" smtClean="0">
                  <a:solidFill>
                    <a:schemeClr val="accent4">
                      <a:lumMod val="10000"/>
                    </a:schemeClr>
                  </a:solidFill>
                  <a:latin typeface="Book Antiqua" pitchFamily="18" charset="0"/>
                  <a:ea typeface="바탕"/>
                </a:rPr>
                <a:t>C) = P(A) + P(B) + P(C) – P(A∩B) – P(B∩C) – P(A∩C) + P(A∩B∩C)</a:t>
              </a:r>
              <a:endParaRPr lang="ko-KR" altLang="en-US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  <a:ea typeface="+mn-ea"/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357158" y="500042"/>
            <a:ext cx="1010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정리 </a:t>
            </a:r>
            <a:r>
              <a:rPr lang="en-US" altLang="ko-KR" b="1" dirty="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1]</a:t>
            </a:r>
            <a:endParaRPr lang="ko-KR" altLang="en-US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57290" y="500042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accent4">
                    <a:lumMod val="10000"/>
                  </a:schemeClr>
                </a:solidFill>
                <a:latin typeface="휴먼옛체" pitchFamily="18" charset="-127"/>
                <a:ea typeface="휴먼옛체" pitchFamily="18" charset="-127"/>
              </a:rPr>
              <a:t>확률의 성질</a:t>
            </a:r>
            <a:endParaRPr lang="ko-KR" altLang="en-US">
              <a:solidFill>
                <a:schemeClr val="accent4">
                  <a:lumMod val="10000"/>
                </a:schemeClr>
              </a:solidFill>
              <a:latin typeface="휴먼옛체" pitchFamily="18" charset="-127"/>
              <a:ea typeface="휴먼옛체" pitchFamily="18" charset="-127"/>
            </a:endParaRPr>
          </a:p>
        </p:txBody>
      </p:sp>
      <p:graphicFrame>
        <p:nvGraphicFramePr>
          <p:cNvPr id="386098" name="Object 50"/>
          <p:cNvGraphicFramePr>
            <a:graphicFrameLocks noChangeAspect="1"/>
          </p:cNvGraphicFramePr>
          <p:nvPr/>
        </p:nvGraphicFramePr>
        <p:xfrm>
          <a:off x="1285852" y="4518025"/>
          <a:ext cx="4470400" cy="1482725"/>
        </p:xfrm>
        <a:graphic>
          <a:graphicData uri="http://schemas.openxmlformats.org/presentationml/2006/ole">
            <p:oleObj spid="_x0000_s386098" name="Equation" r:id="rId5" imgW="3251160" imgH="1104840" progId="Equation.DSMT4">
              <p:embed/>
            </p:oleObj>
          </a:graphicData>
        </a:graphic>
      </p:graphicFrame>
      <p:sp>
        <p:nvSpPr>
          <p:cNvPr id="19" name="직사각형 18"/>
          <p:cNvSpPr/>
          <p:nvPr/>
        </p:nvSpPr>
        <p:spPr>
          <a:xfrm>
            <a:off x="357158" y="4488428"/>
            <a:ext cx="797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accent4">
                    <a:lumMod val="10000"/>
                  </a:schemeClr>
                </a:solidFill>
                <a:latin typeface="휴먼옛체" pitchFamily="18" charset="-127"/>
                <a:ea typeface="휴먼옛체" pitchFamily="18" charset="-127"/>
              </a:rPr>
              <a:t>[</a:t>
            </a:r>
            <a:r>
              <a:rPr lang="ko-KR" altLang="en-US" b="1" dirty="0" smtClean="0">
                <a:solidFill>
                  <a:schemeClr val="accent4">
                    <a:lumMod val="10000"/>
                  </a:schemeClr>
                </a:solidFill>
                <a:latin typeface="휴먼옛체" pitchFamily="18" charset="-127"/>
                <a:ea typeface="휴먼옛체" pitchFamily="18" charset="-127"/>
              </a:rPr>
              <a:t>증명</a:t>
            </a:r>
            <a:r>
              <a:rPr lang="en-US" altLang="ko-KR" b="1" dirty="0" smtClean="0">
                <a:solidFill>
                  <a:schemeClr val="accent4">
                    <a:lumMod val="10000"/>
                  </a:schemeClr>
                </a:solidFill>
                <a:latin typeface="휴먼옛체" pitchFamily="18" charset="-127"/>
                <a:ea typeface="휴먼옛체" pitchFamily="18" charset="-127"/>
              </a:rPr>
              <a:t>]</a:t>
            </a:r>
            <a:endParaRPr lang="ko-KR" altLang="en-US" dirty="0">
              <a:solidFill>
                <a:schemeClr val="accent4">
                  <a:lumMod val="10000"/>
                </a:schemeClr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1.2 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확률</a:t>
            </a:r>
            <a:endParaRPr lang="en-US" altLang="ko-KR" dirty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pPr>
                <a:defRPr/>
              </a:pPr>
              <a:t>21</a:t>
            </a:fld>
            <a:endParaRPr lang="en-US" altLang="ko-KR" sz="1600" dirty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</p:txBody>
      </p:sp>
      <p:pic>
        <p:nvPicPr>
          <p:cNvPr id="7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622842" y="571480"/>
            <a:ext cx="7663934" cy="14773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4]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주사위 두 번 던지는 게임에서 첫 번째 나온 눈의 수가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의 배수인 사건을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A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두 번째 나온 눈의 수가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4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인 사건을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B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그리고 두 눈의 수의 합이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7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인 사건을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C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라 할 때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다음 확률을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(1)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P(A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  <a:ea typeface="바탕"/>
              </a:rPr>
              <a:t>∪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C)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                         (2)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P(B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  <a:ea typeface="바탕"/>
              </a:rPr>
              <a:t>∪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C)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                      (3)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P(A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  <a:ea typeface="바탕"/>
              </a:rPr>
              <a:t>∪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B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  <a:ea typeface="바탕"/>
              </a:rPr>
              <a:t>∪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C)</a:t>
            </a:r>
            <a:endParaRPr lang="ko-KR" altLang="en-US" i="1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0034" y="2151522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0034" y="2566942"/>
            <a:ext cx="81439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각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사건을 나타내면 다음과 같다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.</a:t>
            </a:r>
          </a:p>
          <a:p>
            <a:endParaRPr lang="en-US" altLang="ko-KR" dirty="0" smtClean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  <a:p>
            <a:endParaRPr lang="en-US" altLang="ko-KR" dirty="0" smtClean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  <a:p>
            <a:endParaRPr lang="en-US" altLang="ko-KR" dirty="0" smtClean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  <a:p>
            <a:endParaRPr lang="en-US" altLang="ko-KR" dirty="0" smtClean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  <a:p>
            <a:endParaRPr lang="en-US" altLang="ko-KR" dirty="0" smtClean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  <a:p>
            <a:endParaRPr lang="en-US" altLang="ko-KR" dirty="0" smtClean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  <a:p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따라서 다음 </a:t>
            </a:r>
            <a:r>
              <a:rPr lang="ko-KR" altLang="en-US" dirty="0" err="1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곱사건을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 얻는다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.</a:t>
            </a:r>
          </a:p>
          <a:p>
            <a:endParaRPr lang="en-US" altLang="ko-KR" dirty="0" smtClean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  <a:p>
            <a:endParaRPr lang="en-US" altLang="ko-KR" dirty="0" smtClean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  <a:p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그러므로 구하고자 하는 확률은 각각 다음과 같다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.</a:t>
            </a:r>
            <a:endParaRPr lang="en-US" altLang="ko-KR" dirty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</p:txBody>
      </p:sp>
      <p:graphicFrame>
        <p:nvGraphicFramePr>
          <p:cNvPr id="502787" name="Object 3"/>
          <p:cNvGraphicFramePr>
            <a:graphicFrameLocks noChangeAspect="1"/>
          </p:cNvGraphicFramePr>
          <p:nvPr/>
        </p:nvGraphicFramePr>
        <p:xfrm>
          <a:off x="2357438" y="3028957"/>
          <a:ext cx="4000500" cy="1328737"/>
        </p:xfrm>
        <a:graphic>
          <a:graphicData uri="http://schemas.openxmlformats.org/presentationml/2006/ole">
            <p:oleObj spid="_x0000_s502787" name="Equation" r:id="rId4" imgW="2908080" imgH="990360" progId="Equation.DSMT4">
              <p:embed/>
            </p:oleObj>
          </a:graphicData>
        </a:graphic>
      </p:graphicFrame>
      <p:graphicFrame>
        <p:nvGraphicFramePr>
          <p:cNvPr id="502788" name="Object 4"/>
          <p:cNvGraphicFramePr>
            <a:graphicFrameLocks noChangeAspect="1"/>
          </p:cNvGraphicFramePr>
          <p:nvPr/>
        </p:nvGraphicFramePr>
        <p:xfrm>
          <a:off x="1168400" y="4934801"/>
          <a:ext cx="6811963" cy="341313"/>
        </p:xfrm>
        <a:graphic>
          <a:graphicData uri="http://schemas.openxmlformats.org/presentationml/2006/ole">
            <p:oleObj spid="_x0000_s502788" name="Equation" r:id="rId5" imgW="4952880" imgH="253800" progId="Equation.DSMT4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1.2 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확률</a:t>
            </a:r>
            <a:endParaRPr lang="en-US" altLang="ko-KR" dirty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1DFB-E6F2-423D-AB90-E7837C4E452D}" type="slidenum">
              <a:rPr lang="ko-KR" altLang="en-US" sz="160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pPr/>
              <a:t>22</a:t>
            </a:fld>
            <a:endParaRPr lang="ko-KR" altLang="en-US" sz="160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</p:txBody>
      </p:sp>
      <p:pic>
        <p:nvPicPr>
          <p:cNvPr id="44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415747" name="Object 3"/>
          <p:cNvGraphicFramePr>
            <a:graphicFrameLocks noChangeAspect="1"/>
          </p:cNvGraphicFramePr>
          <p:nvPr/>
        </p:nvGraphicFramePr>
        <p:xfrm>
          <a:off x="479425" y="596894"/>
          <a:ext cx="8002588" cy="1974850"/>
        </p:xfrm>
        <a:graphic>
          <a:graphicData uri="http://schemas.openxmlformats.org/presentationml/2006/ole">
            <p:oleObj spid="_x0000_s415747" name="Equation" r:id="rId4" imgW="5626080" imgH="1422360" progId="Equation.DSMT4">
              <p:embed/>
            </p:oleObj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42910" y="3429000"/>
            <a:ext cx="7715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Book Antiqua" pitchFamily="18" charset="0"/>
              </a:rPr>
              <a:t>[Note]</a:t>
            </a:r>
          </a:p>
          <a:p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고전적 의미의 확률은 표본공간의 </a:t>
            </a:r>
            <a:r>
              <a:rPr lang="ko-KR" altLang="en-US" dirty="0" err="1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표본점이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 유한개인 경우에만 정의된다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.</a:t>
            </a:r>
            <a:endParaRPr lang="ko-KR" altLang="en-US" dirty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1.2 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확률</a:t>
            </a:r>
            <a:endParaRPr lang="en-US" altLang="ko-KR" dirty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1DFB-E6F2-423D-AB90-E7837C4E452D}" type="slidenum">
              <a:rPr lang="ko-KR" altLang="en-US" sz="160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pPr/>
              <a:t>23</a:t>
            </a:fld>
            <a:endParaRPr lang="ko-KR" altLang="en-US" sz="160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</p:txBody>
      </p:sp>
      <p:pic>
        <p:nvPicPr>
          <p:cNvPr id="34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250825" y="561206"/>
            <a:ext cx="5048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3600" b="0">
                <a:solidFill>
                  <a:srgbClr val="FF00FF"/>
                </a:solidFill>
              </a:rPr>
              <a:t>▶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827088" y="571480"/>
            <a:ext cx="7959725" cy="32147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ko-KR" altLang="en-US" sz="2400" b="1" dirty="0" err="1" smtClean="0">
                <a:solidFill>
                  <a:srgbClr val="FF0000"/>
                </a:solidFill>
                <a:latin typeface="Book Antiqua" pitchFamily="18" charset="0"/>
              </a:rPr>
              <a:t>공리론적</a:t>
            </a:r>
            <a:r>
              <a:rPr lang="en-US" altLang="ko-KR" sz="2400" b="1" dirty="0" smtClean="0">
                <a:solidFill>
                  <a:srgbClr val="FF0000"/>
                </a:solidFill>
                <a:latin typeface="Book Antiqua" pitchFamily="18" charset="0"/>
              </a:rPr>
              <a:t> </a:t>
            </a:r>
            <a:r>
              <a:rPr lang="ko-KR" altLang="en-US" sz="2400" b="1" dirty="0" smtClean="0">
                <a:solidFill>
                  <a:srgbClr val="FF0000"/>
                </a:solidFill>
                <a:latin typeface="Book Antiqua" pitchFamily="18" charset="0"/>
              </a:rPr>
              <a:t>확률</a:t>
            </a:r>
            <a:r>
              <a:rPr lang="en-US" altLang="ko-KR" sz="2400" dirty="0" smtClean="0">
                <a:latin typeface="Book Antiqua" pitchFamily="18" charset="0"/>
              </a:rPr>
              <a:t>(</a:t>
            </a:r>
            <a:r>
              <a:rPr lang="en-US" altLang="ko-KR" sz="2400" dirty="0" err="1" smtClean="0">
                <a:latin typeface="Book Antiqua" pitchFamily="18" charset="0"/>
              </a:rPr>
              <a:t>axoimatic</a:t>
            </a:r>
            <a:r>
              <a:rPr lang="en-US" altLang="ko-KR" sz="2400" dirty="0" smtClean="0">
                <a:latin typeface="Book Antiqua" pitchFamily="18" charset="0"/>
              </a:rPr>
              <a:t>  probability)</a:t>
            </a:r>
          </a:p>
          <a:p>
            <a:r>
              <a:rPr lang="ko-KR" altLang="en-US" sz="2400" dirty="0" smtClean="0">
                <a:latin typeface="Book Antiqua" pitchFamily="18" charset="0"/>
              </a:rPr>
              <a:t>표본공간</a:t>
            </a:r>
            <a:r>
              <a:rPr lang="en-US" altLang="ko-KR" sz="2400" dirty="0" smtClean="0">
                <a:latin typeface="Book Antiqua" pitchFamily="18" charset="0"/>
              </a:rPr>
              <a:t> S</a:t>
            </a:r>
            <a:r>
              <a:rPr lang="ko-KR" altLang="en-US" sz="2400" dirty="0" smtClean="0">
                <a:latin typeface="Book Antiqua" pitchFamily="18" charset="0"/>
              </a:rPr>
              <a:t>에 대한 임의의 사건을 </a:t>
            </a:r>
            <a:r>
              <a:rPr lang="en-US" altLang="ko-KR" sz="2400" dirty="0" smtClean="0">
                <a:latin typeface="Book Antiqua" pitchFamily="18" charset="0"/>
              </a:rPr>
              <a:t>A</a:t>
            </a:r>
            <a:r>
              <a:rPr lang="ko-KR" altLang="en-US" sz="2400" dirty="0" smtClean="0">
                <a:latin typeface="Book Antiqua" pitchFamily="18" charset="0"/>
              </a:rPr>
              <a:t>라 할 때</a:t>
            </a:r>
            <a:r>
              <a:rPr lang="en-US" altLang="ko-KR" sz="2400" dirty="0" smtClean="0">
                <a:latin typeface="Book Antiqua" pitchFamily="18" charset="0"/>
              </a:rPr>
              <a:t>, </a:t>
            </a:r>
            <a:r>
              <a:rPr lang="ko-KR" altLang="en-US" sz="2400" dirty="0" smtClean="0">
                <a:latin typeface="Book Antiqua" pitchFamily="18" charset="0"/>
              </a:rPr>
              <a:t>다음 조건을 </a:t>
            </a:r>
            <a:endParaRPr lang="en-US" altLang="ko-KR" sz="2400" dirty="0" smtClean="0">
              <a:latin typeface="Book Antiqua" pitchFamily="18" charset="0"/>
            </a:endParaRPr>
          </a:p>
          <a:p>
            <a:r>
              <a:rPr lang="ko-KR" altLang="en-US" sz="2400" dirty="0" smtClean="0">
                <a:latin typeface="Book Antiqua" pitchFamily="18" charset="0"/>
              </a:rPr>
              <a:t>만족하는 </a:t>
            </a:r>
            <a:r>
              <a:rPr lang="en-US" altLang="ko-KR" sz="2400" dirty="0" smtClean="0">
                <a:latin typeface="Book Antiqua" pitchFamily="18" charset="0"/>
              </a:rPr>
              <a:t>P(A)</a:t>
            </a:r>
            <a:r>
              <a:rPr lang="ko-KR" altLang="en-US" sz="2400" dirty="0" smtClean="0">
                <a:latin typeface="Book Antiqua" pitchFamily="18" charset="0"/>
              </a:rPr>
              <a:t>를 </a:t>
            </a:r>
            <a:r>
              <a:rPr lang="en-US" altLang="ko-KR" sz="2400" dirty="0" smtClean="0">
                <a:latin typeface="Book Antiqua" pitchFamily="18" charset="0"/>
              </a:rPr>
              <a:t>A</a:t>
            </a:r>
            <a:r>
              <a:rPr lang="ko-KR" altLang="en-US" sz="2400" dirty="0" smtClean="0">
                <a:latin typeface="Book Antiqua" pitchFamily="18" charset="0"/>
              </a:rPr>
              <a:t>의 확률이라 한다</a:t>
            </a:r>
            <a:r>
              <a:rPr lang="en-US" altLang="ko-KR" sz="2400" dirty="0" smtClean="0">
                <a:latin typeface="Book Antiqua" pitchFamily="18" charset="0"/>
              </a:rPr>
              <a:t>.</a:t>
            </a:r>
          </a:p>
          <a:p>
            <a:r>
              <a:rPr lang="en-US" altLang="ko-KR" sz="2400" dirty="0" smtClean="0">
                <a:latin typeface="Book Antiqua" pitchFamily="18" charset="0"/>
              </a:rPr>
              <a:t>(1) </a:t>
            </a:r>
            <a:r>
              <a:rPr lang="en-US" altLang="ko-KR" sz="2400" i="1" dirty="0" smtClean="0">
                <a:solidFill>
                  <a:schemeClr val="tx2"/>
                </a:solidFill>
                <a:latin typeface="Book Antiqua" pitchFamily="18" charset="0"/>
              </a:rPr>
              <a:t>0 ≤ P(A) ≤ 1</a:t>
            </a:r>
          </a:p>
          <a:p>
            <a:r>
              <a:rPr lang="en-US" altLang="ko-KR" sz="2400" dirty="0" smtClean="0">
                <a:latin typeface="Book Antiqua" pitchFamily="18" charset="0"/>
              </a:rPr>
              <a:t>(2) </a:t>
            </a:r>
            <a:r>
              <a:rPr lang="en-US" altLang="ko-KR" sz="2400" i="1" dirty="0" smtClean="0">
                <a:latin typeface="Book Antiqua" pitchFamily="18" charset="0"/>
              </a:rPr>
              <a:t>P(S) = 1</a:t>
            </a:r>
          </a:p>
          <a:p>
            <a:r>
              <a:rPr lang="en-US" altLang="ko-KR" sz="2400" dirty="0" smtClean="0">
                <a:latin typeface="Book Antiqua" pitchFamily="18" charset="0"/>
              </a:rPr>
              <a:t>(3) </a:t>
            </a:r>
            <a:r>
              <a:rPr lang="ko-KR" altLang="en-US" sz="2400" dirty="0" smtClean="0">
                <a:latin typeface="Book Antiqua" pitchFamily="18" charset="0"/>
              </a:rPr>
              <a:t>쌍마다 배반인 사건들 </a:t>
            </a:r>
            <a:r>
              <a:rPr lang="en-US" altLang="ko-KR" sz="2400" i="1" dirty="0" smtClean="0">
                <a:latin typeface="Book Antiqua" pitchFamily="18" charset="0"/>
              </a:rPr>
              <a:t>A</a:t>
            </a:r>
            <a:r>
              <a:rPr lang="en-US" altLang="ko-KR" sz="2400" i="1" baseline="-25000" dirty="0" smtClean="0">
                <a:latin typeface="Book Antiqua" pitchFamily="18" charset="0"/>
              </a:rPr>
              <a:t>1</a:t>
            </a:r>
            <a:r>
              <a:rPr lang="en-US" altLang="ko-KR" sz="2400" i="1" dirty="0" smtClean="0">
                <a:latin typeface="Book Antiqua" pitchFamily="18" charset="0"/>
              </a:rPr>
              <a:t>, A</a:t>
            </a:r>
            <a:r>
              <a:rPr lang="en-US" altLang="ko-KR" sz="2400" i="1" baseline="-25000" dirty="0" smtClean="0">
                <a:latin typeface="Book Antiqua" pitchFamily="18" charset="0"/>
              </a:rPr>
              <a:t>2</a:t>
            </a:r>
            <a:r>
              <a:rPr lang="en-US" altLang="ko-KR" sz="2400" i="1" dirty="0" smtClean="0">
                <a:latin typeface="Book Antiqua" pitchFamily="18" charset="0"/>
              </a:rPr>
              <a:t>, A</a:t>
            </a:r>
            <a:r>
              <a:rPr lang="en-US" altLang="ko-KR" sz="2400" i="1" baseline="-25000" dirty="0" smtClean="0">
                <a:latin typeface="Book Antiqua" pitchFamily="18" charset="0"/>
              </a:rPr>
              <a:t>3</a:t>
            </a:r>
            <a:r>
              <a:rPr lang="en-US" altLang="ko-KR" sz="2400" i="1" dirty="0" smtClean="0">
                <a:latin typeface="Book Antiqua" pitchFamily="18" charset="0"/>
              </a:rPr>
              <a:t>, …</a:t>
            </a:r>
            <a:r>
              <a:rPr lang="ko-KR" altLang="en-US" sz="2400" dirty="0" smtClean="0">
                <a:latin typeface="Book Antiqua" pitchFamily="18" charset="0"/>
              </a:rPr>
              <a:t>에 대하여</a:t>
            </a:r>
            <a:endParaRPr lang="en-US" altLang="ko-KR" sz="2400" dirty="0" smtClean="0">
              <a:latin typeface="Book Antiqua" pitchFamily="18" charset="0"/>
            </a:endParaRPr>
          </a:p>
          <a:p>
            <a:endParaRPr lang="en-US" altLang="ko-KR" sz="2400" dirty="0" smtClean="0">
              <a:latin typeface="Book Antiqua" pitchFamily="18" charset="0"/>
            </a:endParaRPr>
          </a:p>
          <a:p>
            <a:endParaRPr lang="ko-KR" altLang="en-US" sz="2400" dirty="0">
              <a:latin typeface="Book Antiqua" pitchFamily="18" charset="0"/>
            </a:endParaRPr>
          </a:p>
        </p:txBody>
      </p:sp>
      <p:graphicFrame>
        <p:nvGraphicFramePr>
          <p:cNvPr id="12" name="Object 1"/>
          <p:cNvGraphicFramePr>
            <a:graphicFrameLocks noChangeAspect="1"/>
          </p:cNvGraphicFramePr>
          <p:nvPr/>
        </p:nvGraphicFramePr>
        <p:xfrm>
          <a:off x="2511438" y="3135314"/>
          <a:ext cx="3989388" cy="508000"/>
        </p:xfrm>
        <a:graphic>
          <a:graphicData uri="http://schemas.openxmlformats.org/presentationml/2006/ole">
            <p:oleObj spid="_x0000_s414726" name="Equation" r:id="rId4" imgW="2247840" imgH="291960" progId="Equation.DSMT4">
              <p:embed/>
            </p:oleObj>
          </a:graphicData>
        </a:graphic>
      </p:graphicFrame>
      <p:grpSp>
        <p:nvGrpSpPr>
          <p:cNvPr id="17" name="그룹 16"/>
          <p:cNvGrpSpPr/>
          <p:nvPr/>
        </p:nvGrpSpPr>
        <p:grpSpPr>
          <a:xfrm>
            <a:off x="2214546" y="5143512"/>
            <a:ext cx="4786346" cy="714380"/>
            <a:chOff x="2214546" y="4286256"/>
            <a:chExt cx="4786346" cy="714380"/>
          </a:xfrm>
        </p:grpSpPr>
        <p:sp>
          <p:nvSpPr>
            <p:cNvPr id="15" name="직사각형 14"/>
            <p:cNvSpPr/>
            <p:nvPr/>
          </p:nvSpPr>
          <p:spPr>
            <a:xfrm>
              <a:off x="2214546" y="4286256"/>
              <a:ext cx="4786346" cy="714380"/>
            </a:xfrm>
            <a:prstGeom prst="rect">
              <a:avLst/>
            </a:prstGeom>
            <a:solidFill>
              <a:srgbClr val="C0F3F4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414727" name="Object 7"/>
            <p:cNvGraphicFramePr>
              <a:graphicFrameLocks noChangeAspect="1"/>
            </p:cNvGraphicFramePr>
            <p:nvPr/>
          </p:nvGraphicFramePr>
          <p:xfrm>
            <a:off x="2312988" y="4357688"/>
            <a:ext cx="4506912" cy="508000"/>
          </p:xfrm>
          <a:graphic>
            <a:graphicData uri="http://schemas.openxmlformats.org/presentationml/2006/ole">
              <p:oleObj spid="_x0000_s414727" name="Equation" r:id="rId5" imgW="2539800" imgH="291960" progId="Equation.DSMT4">
                <p:embed/>
              </p:oleObj>
            </a:graphicData>
          </a:graphic>
        </p:graphicFrame>
      </p:grpSp>
      <p:sp>
        <p:nvSpPr>
          <p:cNvPr id="20" name="TextBox 19"/>
          <p:cNvSpPr txBox="1"/>
          <p:nvPr/>
        </p:nvSpPr>
        <p:spPr>
          <a:xfrm>
            <a:off x="642910" y="4139991"/>
            <a:ext cx="7715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Book Antiqua" pitchFamily="18" charset="0"/>
              </a:rPr>
              <a:t>[Note]</a:t>
            </a:r>
          </a:p>
          <a:p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공리 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(3)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은 유한개의 쌍마다 배반인 사건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 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A</a:t>
            </a:r>
            <a:r>
              <a:rPr lang="en-US" altLang="ko-KR" i="1" baseline="-25000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1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, A</a:t>
            </a:r>
            <a:r>
              <a:rPr lang="en-US" altLang="ko-KR" i="1" baseline="-25000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2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, A</a:t>
            </a:r>
            <a:r>
              <a:rPr lang="en-US" altLang="ko-KR" i="1" baseline="-25000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3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, … , A</a:t>
            </a:r>
            <a:r>
              <a:rPr lang="en-US" altLang="ko-KR" i="1" baseline="-25000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n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에 대하여 다음과 같이 성립한다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.</a:t>
            </a:r>
            <a:endParaRPr lang="ko-KR" altLang="en-US" dirty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1.2 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확률</a:t>
            </a:r>
            <a:endParaRPr lang="en-US" altLang="ko-KR" dirty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1DFB-E6F2-423D-AB90-E7837C4E452D}" type="slidenum">
              <a:rPr lang="ko-KR" altLang="en-US" sz="160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pPr/>
              <a:t>24</a:t>
            </a:fld>
            <a:endParaRPr lang="ko-KR" altLang="en-US" sz="160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</p:txBody>
      </p:sp>
      <p:pic>
        <p:nvPicPr>
          <p:cNvPr id="5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22842" y="571480"/>
            <a:ext cx="7735372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5]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어떤 커플은 정오부터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시 사이에 약속장소에서 만나기로 하였고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누가 먼저 약속장소에 도착하든지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10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분 이상 기다리지 않기로 약속했다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이 커플이 만날 확률을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34" y="1928802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34" y="2285992"/>
            <a:ext cx="77867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남자가 약속장소에 도착한 시각을 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12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시 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x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분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,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여자의 도착시각을 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12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시 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y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분이라 할 때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,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두 사람의 도착 시각의 차이가 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10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분 이내이어야 만날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수 있다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.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즉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,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두 사람이 만나는 사건은 그림과 같이 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|x - y| ≤ 10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이고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이 사건을 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A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라 하자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.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그러면 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1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시간은 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60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분이므로 표본공간의 넓이는 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60</a:t>
            </a:r>
            <a:r>
              <a:rPr lang="en-US" altLang="ko-KR" i="1" baseline="40000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2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 = 3600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이고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,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사건 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A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는 다음 그림과 같다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.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이때 여사건 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A</a:t>
            </a:r>
            <a:r>
              <a:rPr lang="en-US" altLang="ko-KR" i="1" baseline="40000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c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의 넓이는 한 변의 길이가 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50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인 직각이등변삼각형의 넓이의 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2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배이다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.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따라서 여사건의 확률은 </a:t>
            </a:r>
            <a:endParaRPr lang="en-US" altLang="ko-KR" dirty="0" smtClean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  <a:p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다음과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같다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.</a:t>
            </a:r>
            <a:endParaRPr lang="ko-KR" altLang="en-US" dirty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</p:txBody>
      </p:sp>
      <p:graphicFrame>
        <p:nvGraphicFramePr>
          <p:cNvPr id="9" name="Object 27"/>
          <p:cNvGraphicFramePr>
            <a:graphicFrameLocks noChangeAspect="1"/>
          </p:cNvGraphicFramePr>
          <p:nvPr/>
        </p:nvGraphicFramePr>
        <p:xfrm>
          <a:off x="2498725" y="4119563"/>
          <a:ext cx="1714500" cy="536575"/>
        </p:xfrm>
        <a:graphic>
          <a:graphicData uri="http://schemas.openxmlformats.org/presentationml/2006/ole">
            <p:oleObj spid="_x0000_s420865" name="Equation" r:id="rId4" imgW="1231560" imgH="393480" progId="Equation.DSMT4">
              <p:embed/>
            </p:oleObj>
          </a:graphicData>
        </a:graphic>
      </p:graphicFrame>
      <p:grpSp>
        <p:nvGrpSpPr>
          <p:cNvPr id="33" name="그룹 32"/>
          <p:cNvGrpSpPr/>
          <p:nvPr/>
        </p:nvGrpSpPr>
        <p:grpSpPr>
          <a:xfrm>
            <a:off x="5357818" y="3547939"/>
            <a:ext cx="2684302" cy="2667143"/>
            <a:chOff x="1959136" y="1142984"/>
            <a:chExt cx="2684302" cy="2667143"/>
          </a:xfrm>
        </p:grpSpPr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316326" y="1540790"/>
              <a:ext cx="2000264" cy="19929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5" name="TextBox 34"/>
            <p:cNvSpPr txBox="1"/>
            <p:nvPr/>
          </p:nvSpPr>
          <p:spPr>
            <a:xfrm>
              <a:off x="4286248" y="3214686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i="1" dirty="0" smtClean="0">
                  <a:solidFill>
                    <a:schemeClr val="accent4">
                      <a:lumMod val="10000"/>
                    </a:schemeClr>
                  </a:solidFill>
                  <a:latin typeface="Book Antiqua" pitchFamily="18" charset="0"/>
                </a:rPr>
                <a:t>x</a:t>
              </a:r>
              <a:endParaRPr lang="ko-KR" altLang="en-US" i="1" dirty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214546" y="1142984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i="1" dirty="0" smtClean="0">
                  <a:solidFill>
                    <a:schemeClr val="accent4">
                      <a:lumMod val="10000"/>
                    </a:schemeClr>
                  </a:solidFill>
                  <a:latin typeface="Book Antiqua" pitchFamily="18" charset="0"/>
                </a:rPr>
                <a:t>y</a:t>
              </a:r>
              <a:endParaRPr lang="ko-KR" altLang="en-US" i="1" dirty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959136" y="1631299"/>
              <a:ext cx="4697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i="1" dirty="0" smtClean="0">
                  <a:solidFill>
                    <a:schemeClr val="accent4">
                      <a:lumMod val="10000"/>
                    </a:schemeClr>
                  </a:solidFill>
                  <a:latin typeface="Book Antiqua" pitchFamily="18" charset="0"/>
                </a:rPr>
                <a:t>60</a:t>
              </a:r>
              <a:endParaRPr lang="ko-KR" altLang="en-US" sz="1400" i="1" dirty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959136" y="2182255"/>
              <a:ext cx="4697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i="1" dirty="0" smtClean="0">
                  <a:solidFill>
                    <a:schemeClr val="accent4">
                      <a:lumMod val="10000"/>
                    </a:schemeClr>
                  </a:solidFill>
                  <a:latin typeface="Book Antiqua" pitchFamily="18" charset="0"/>
                </a:rPr>
                <a:t>40</a:t>
              </a:r>
              <a:endParaRPr lang="ko-KR" altLang="en-US" sz="1400" i="1" dirty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959136" y="2733691"/>
              <a:ext cx="4697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i="1" dirty="0" smtClean="0">
                  <a:solidFill>
                    <a:schemeClr val="accent4">
                      <a:lumMod val="10000"/>
                    </a:schemeClr>
                  </a:solidFill>
                  <a:latin typeface="Book Antiqua" pitchFamily="18" charset="0"/>
                </a:rPr>
                <a:t>20</a:t>
              </a:r>
              <a:endParaRPr lang="ko-KR" altLang="en-US" sz="1400" i="1" dirty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999752" y="3500438"/>
              <a:ext cx="3674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i="1" dirty="0" smtClean="0">
                  <a:solidFill>
                    <a:schemeClr val="accent4">
                      <a:lumMod val="10000"/>
                    </a:schemeClr>
                  </a:solidFill>
                  <a:latin typeface="Book Antiqua" pitchFamily="18" charset="0"/>
                </a:rPr>
                <a:t>0</a:t>
              </a:r>
              <a:endParaRPr lang="ko-KR" altLang="en-US" sz="1400" i="1" dirty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724886" y="3502350"/>
              <a:ext cx="4697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i="1" dirty="0" smtClean="0">
                  <a:solidFill>
                    <a:schemeClr val="accent4">
                      <a:lumMod val="10000"/>
                    </a:schemeClr>
                  </a:solidFill>
                  <a:latin typeface="Book Antiqua" pitchFamily="18" charset="0"/>
                </a:rPr>
                <a:t>20</a:t>
              </a:r>
              <a:endParaRPr lang="ko-KR" altLang="en-US" sz="1400" i="1" dirty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296390" y="3502350"/>
              <a:ext cx="4697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i="1" dirty="0" smtClean="0">
                  <a:solidFill>
                    <a:schemeClr val="accent4">
                      <a:lumMod val="10000"/>
                    </a:schemeClr>
                  </a:solidFill>
                  <a:latin typeface="Book Antiqua" pitchFamily="18" charset="0"/>
                </a:rPr>
                <a:t>40</a:t>
              </a:r>
              <a:endParaRPr lang="ko-KR" altLang="en-US" sz="1400" i="1" dirty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826798" y="3501870"/>
              <a:ext cx="4697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i="1" dirty="0" smtClean="0">
                  <a:solidFill>
                    <a:schemeClr val="accent4">
                      <a:lumMod val="10000"/>
                    </a:schemeClr>
                  </a:solidFill>
                  <a:latin typeface="Book Antiqua" pitchFamily="18" charset="0"/>
                </a:rPr>
                <a:t>60</a:t>
              </a:r>
              <a:endParaRPr lang="ko-KR" altLang="en-US" sz="1400" i="1" dirty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030706" y="2398046"/>
              <a:ext cx="469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i="1" dirty="0" smtClean="0">
                  <a:solidFill>
                    <a:schemeClr val="accent4">
                      <a:lumMod val="10000"/>
                    </a:schemeClr>
                  </a:solidFill>
                  <a:latin typeface="Book Antiqua" pitchFamily="18" charset="0"/>
                </a:rPr>
                <a:t>A</a:t>
              </a:r>
              <a:endParaRPr lang="ko-KR" altLang="en-US" i="1" dirty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 rot="5400000" flipH="1" flipV="1">
              <a:off x="2136937" y="2597189"/>
              <a:ext cx="1643074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rot="5400000" flipH="1" flipV="1">
              <a:off x="2698646" y="2596395"/>
              <a:ext cx="1643074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2428860" y="2325500"/>
              <a:ext cx="1643074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2418586" y="2876456"/>
              <a:ext cx="1643074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500034" y="4746508"/>
            <a:ext cx="500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그러므로 두 사람이 만날 확률은 다음과 같다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.</a:t>
            </a:r>
            <a:endParaRPr lang="ko-KR" altLang="en-US" dirty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</p:txBody>
      </p:sp>
      <p:graphicFrame>
        <p:nvGraphicFramePr>
          <p:cNvPr id="420867" name="Object 27"/>
          <p:cNvGraphicFramePr>
            <a:graphicFrameLocks noChangeAspect="1"/>
          </p:cNvGraphicFramePr>
          <p:nvPr/>
        </p:nvGraphicFramePr>
        <p:xfrm>
          <a:off x="2500298" y="5178441"/>
          <a:ext cx="1714500" cy="536575"/>
        </p:xfrm>
        <a:graphic>
          <a:graphicData uri="http://schemas.openxmlformats.org/presentationml/2006/ole">
            <p:oleObj spid="_x0000_s420867" name="Equation" r:id="rId6" imgW="1231560" imgH="393480" progId="Equation.DSMT4">
              <p:embed/>
            </p:oleObj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71"/>
          <p:cNvSpPr/>
          <p:nvPr/>
        </p:nvSpPr>
        <p:spPr>
          <a:xfrm>
            <a:off x="714348" y="3571876"/>
            <a:ext cx="3857652" cy="888078"/>
          </a:xfrm>
          <a:prstGeom prst="rect">
            <a:avLst/>
          </a:prstGeom>
          <a:solidFill>
            <a:srgbClr val="C0F3F4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1.3 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조건부 확률</a:t>
            </a:r>
            <a:endParaRPr lang="en-US" altLang="ko-KR" dirty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1DFB-E6F2-423D-AB90-E7837C4E452D}" type="slidenum">
              <a:rPr lang="ko-KR" altLang="en-US" sz="160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pPr/>
              <a:t>25</a:t>
            </a:fld>
            <a:endParaRPr lang="ko-KR" altLang="en-US" sz="160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</p:txBody>
      </p:sp>
      <p:pic>
        <p:nvPicPr>
          <p:cNvPr id="7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3" name="직사각형 52"/>
          <p:cNvSpPr/>
          <p:nvPr/>
        </p:nvSpPr>
        <p:spPr>
          <a:xfrm>
            <a:off x="933802" y="540658"/>
            <a:ext cx="1955985" cy="40011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ko-KR" sz="2000" b="1" dirty="0" smtClean="0">
                <a:solidFill>
                  <a:srgbClr val="00FF00"/>
                </a:solidFill>
                <a:latin typeface="Book Antiqua" pitchFamily="18" charset="0"/>
              </a:rPr>
              <a:t>1.3  </a:t>
            </a:r>
            <a:r>
              <a:rPr lang="ko-KR" altLang="en-US" sz="2000" b="1" dirty="0" smtClean="0">
                <a:solidFill>
                  <a:srgbClr val="00FF00"/>
                </a:solidFill>
                <a:latin typeface="Book Antiqua" pitchFamily="18" charset="0"/>
              </a:rPr>
              <a:t>조건부</a:t>
            </a:r>
            <a:r>
              <a:rPr lang="en-US" altLang="ko-KR" sz="2000" b="1" dirty="0" smtClean="0">
                <a:solidFill>
                  <a:srgbClr val="00FF00"/>
                </a:solidFill>
                <a:latin typeface="Book Antiqua" pitchFamily="18" charset="0"/>
              </a:rPr>
              <a:t> </a:t>
            </a:r>
            <a:r>
              <a:rPr lang="ko-KR" altLang="en-US" sz="2000" b="1" dirty="0" smtClean="0">
                <a:solidFill>
                  <a:srgbClr val="00FF00"/>
                </a:solidFill>
                <a:latin typeface="Book Antiqua" pitchFamily="18" charset="0"/>
              </a:rPr>
              <a:t>확률</a:t>
            </a:r>
            <a:endParaRPr lang="ko-KR" altLang="en-US" sz="2000" b="1" dirty="0">
              <a:solidFill>
                <a:srgbClr val="00FF00"/>
              </a:solidFill>
              <a:latin typeface="Book Antiqua" pitchFamily="18" charset="0"/>
            </a:endParaRPr>
          </a:p>
        </p:txBody>
      </p:sp>
      <p:sp>
        <p:nvSpPr>
          <p:cNvPr id="55" name="Text Box 4"/>
          <p:cNvSpPr txBox="1">
            <a:spLocks noChangeArrowheads="1"/>
          </p:cNvSpPr>
          <p:nvPr/>
        </p:nvSpPr>
        <p:spPr bwMode="auto">
          <a:xfrm>
            <a:off x="250825" y="1365236"/>
            <a:ext cx="5048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3600" b="0">
                <a:solidFill>
                  <a:srgbClr val="FF00FF"/>
                </a:solidFill>
              </a:rPr>
              <a:t>▶</a:t>
            </a:r>
          </a:p>
        </p:txBody>
      </p:sp>
      <p:sp>
        <p:nvSpPr>
          <p:cNvPr id="56" name="Rectangle 8"/>
          <p:cNvSpPr>
            <a:spLocks noChangeArrowheads="1"/>
          </p:cNvSpPr>
          <p:nvPr/>
        </p:nvSpPr>
        <p:spPr bwMode="auto">
          <a:xfrm>
            <a:off x="827088" y="1357298"/>
            <a:ext cx="7959725" cy="157163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ko-KR" altLang="en-US" sz="2400" b="1" dirty="0" smtClean="0">
                <a:solidFill>
                  <a:srgbClr val="FF0000"/>
                </a:solidFill>
                <a:latin typeface="Book Antiqua" pitchFamily="18" charset="0"/>
              </a:rPr>
              <a:t>조건부</a:t>
            </a:r>
            <a:r>
              <a:rPr lang="en-US" altLang="ko-KR" sz="2400" b="1" dirty="0" smtClean="0">
                <a:solidFill>
                  <a:srgbClr val="FF0000"/>
                </a:solidFill>
                <a:latin typeface="Book Antiqua" pitchFamily="18" charset="0"/>
              </a:rPr>
              <a:t> </a:t>
            </a:r>
            <a:r>
              <a:rPr lang="ko-KR" altLang="en-US" sz="2400" b="1" dirty="0" smtClean="0">
                <a:solidFill>
                  <a:srgbClr val="FF0000"/>
                </a:solidFill>
                <a:latin typeface="Book Antiqua" pitchFamily="18" charset="0"/>
              </a:rPr>
              <a:t>확률</a:t>
            </a:r>
            <a:r>
              <a:rPr lang="en-US" altLang="ko-KR" sz="2400" dirty="0" smtClean="0">
                <a:latin typeface="Book Antiqua" pitchFamily="18" charset="0"/>
              </a:rPr>
              <a:t>(conditional probability): </a:t>
            </a:r>
            <a:r>
              <a:rPr lang="ko-KR" altLang="en-US" sz="2400" dirty="0" smtClean="0">
                <a:latin typeface="Book Antiqua" pitchFamily="18" charset="0"/>
              </a:rPr>
              <a:t>이미 사건 </a:t>
            </a:r>
            <a:r>
              <a:rPr lang="en-US" altLang="ko-KR" sz="2400" i="1" dirty="0" smtClean="0">
                <a:latin typeface="Book Antiqua" pitchFamily="18" charset="0"/>
              </a:rPr>
              <a:t>A</a:t>
            </a:r>
            <a:r>
              <a:rPr lang="ko-KR" altLang="en-US" sz="2400" dirty="0" smtClean="0">
                <a:latin typeface="Book Antiqua" pitchFamily="18" charset="0"/>
              </a:rPr>
              <a:t>가 주어 </a:t>
            </a:r>
            <a:endParaRPr lang="en-US" altLang="ko-KR" sz="2400" dirty="0" smtClean="0">
              <a:latin typeface="Book Antiqua" pitchFamily="18" charset="0"/>
            </a:endParaRPr>
          </a:p>
          <a:p>
            <a:r>
              <a:rPr lang="ko-KR" altLang="en-US" sz="2400" dirty="0" smtClean="0">
                <a:latin typeface="Book Antiqua" pitchFamily="18" charset="0"/>
              </a:rPr>
              <a:t>졌다는 조건 아래서</a:t>
            </a:r>
            <a:r>
              <a:rPr lang="en-US" altLang="ko-KR" sz="2400" dirty="0" smtClean="0">
                <a:latin typeface="Book Antiqua" pitchFamily="18" charset="0"/>
              </a:rPr>
              <a:t>, </a:t>
            </a:r>
            <a:r>
              <a:rPr lang="ko-KR" altLang="en-US" sz="2400" dirty="0" smtClean="0">
                <a:latin typeface="Book Antiqua" pitchFamily="18" charset="0"/>
              </a:rPr>
              <a:t>사건 </a:t>
            </a:r>
            <a:r>
              <a:rPr lang="en-US" altLang="ko-KR" sz="2400" i="1" dirty="0" smtClean="0">
                <a:latin typeface="Book Antiqua" pitchFamily="18" charset="0"/>
              </a:rPr>
              <a:t>B</a:t>
            </a:r>
            <a:r>
              <a:rPr lang="ko-KR" altLang="en-US" sz="2400" dirty="0" smtClean="0">
                <a:latin typeface="Book Antiqua" pitchFamily="18" charset="0"/>
              </a:rPr>
              <a:t>가 나타날 확률을 의미하고 </a:t>
            </a:r>
            <a:endParaRPr lang="en-US" altLang="ko-KR" sz="2400" dirty="0" smtClean="0">
              <a:latin typeface="Book Antiqua" pitchFamily="18" charset="0"/>
            </a:endParaRPr>
          </a:p>
          <a:p>
            <a:r>
              <a:rPr lang="en-US" altLang="ko-KR" sz="2400" i="1" dirty="0" smtClean="0">
                <a:latin typeface="Book Antiqua" pitchFamily="18" charset="0"/>
              </a:rPr>
              <a:t>P(B|A)</a:t>
            </a:r>
            <a:r>
              <a:rPr lang="ko-KR" altLang="en-US" sz="2400" dirty="0" smtClean="0">
                <a:latin typeface="Book Antiqua" pitchFamily="18" charset="0"/>
              </a:rPr>
              <a:t>로 나타낸다</a:t>
            </a:r>
            <a:r>
              <a:rPr lang="en-US" altLang="ko-KR" sz="2400" dirty="0" smtClean="0">
                <a:latin typeface="Book Antiqua" pitchFamily="18" charset="0"/>
              </a:rPr>
              <a:t>.</a:t>
            </a:r>
            <a:endParaRPr lang="ko-KR" altLang="en-US" sz="2400" dirty="0">
              <a:latin typeface="Book Antiqua" pitchFamily="18" charset="0"/>
            </a:endParaRPr>
          </a:p>
        </p:txBody>
      </p:sp>
      <p:graphicFrame>
        <p:nvGraphicFramePr>
          <p:cNvPr id="57" name="Object 1"/>
          <p:cNvGraphicFramePr>
            <a:graphicFrameLocks noChangeAspect="1"/>
          </p:cNvGraphicFramePr>
          <p:nvPr/>
        </p:nvGraphicFramePr>
        <p:xfrm>
          <a:off x="881061" y="3643314"/>
          <a:ext cx="3548063" cy="752475"/>
        </p:xfrm>
        <a:graphic>
          <a:graphicData uri="http://schemas.openxmlformats.org/presentationml/2006/ole">
            <p:oleObj spid="_x0000_s419843" name="Equation" r:id="rId4" imgW="1993680" imgH="431640" progId="Equation.DSMT4">
              <p:embed/>
            </p:oleObj>
          </a:graphicData>
        </a:graphic>
      </p:graphicFrame>
      <p:sp>
        <p:nvSpPr>
          <p:cNvPr id="61" name="Rectangle 76"/>
          <p:cNvSpPr>
            <a:spLocks noChangeArrowheads="1"/>
          </p:cNvSpPr>
          <p:nvPr/>
        </p:nvSpPr>
        <p:spPr bwMode="auto">
          <a:xfrm>
            <a:off x="4714876" y="3500438"/>
            <a:ext cx="3732212" cy="20415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1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" name="Oval 78"/>
          <p:cNvSpPr>
            <a:spLocks noChangeArrowheads="1"/>
          </p:cNvSpPr>
          <p:nvPr/>
        </p:nvSpPr>
        <p:spPr bwMode="auto">
          <a:xfrm>
            <a:off x="5072063" y="3698876"/>
            <a:ext cx="1711325" cy="1676400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63" name="Group 80"/>
          <p:cNvGrpSpPr>
            <a:grpSpLocks/>
          </p:cNvGrpSpPr>
          <p:nvPr/>
        </p:nvGrpSpPr>
        <p:grpSpPr bwMode="auto">
          <a:xfrm>
            <a:off x="6413501" y="3679826"/>
            <a:ext cx="1701800" cy="1674813"/>
            <a:chOff x="2753" y="2205"/>
            <a:chExt cx="1072" cy="1055"/>
          </a:xfrm>
          <a:solidFill>
            <a:schemeClr val="tx2"/>
          </a:solidFill>
        </p:grpSpPr>
        <p:sp>
          <p:nvSpPr>
            <p:cNvPr id="64" name="Oval 81"/>
            <p:cNvSpPr>
              <a:spLocks noChangeArrowheads="1"/>
            </p:cNvSpPr>
            <p:nvPr/>
          </p:nvSpPr>
          <p:spPr bwMode="auto">
            <a:xfrm>
              <a:off x="2760" y="2205"/>
              <a:ext cx="1065" cy="1055"/>
            </a:xfrm>
            <a:prstGeom prst="ellips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" name="Freeform 82"/>
            <p:cNvSpPr>
              <a:spLocks/>
            </p:cNvSpPr>
            <p:nvPr/>
          </p:nvSpPr>
          <p:spPr bwMode="auto">
            <a:xfrm>
              <a:off x="2753" y="2417"/>
              <a:ext cx="237" cy="649"/>
            </a:xfrm>
            <a:custGeom>
              <a:avLst/>
              <a:gdLst/>
              <a:ahLst/>
              <a:cxnLst>
                <a:cxn ang="0">
                  <a:pos x="110" y="0"/>
                </a:cxn>
                <a:cxn ang="0">
                  <a:pos x="98" y="18"/>
                </a:cxn>
                <a:cxn ang="0">
                  <a:pos x="84" y="40"/>
                </a:cxn>
                <a:cxn ang="0">
                  <a:pos x="70" y="62"/>
                </a:cxn>
                <a:cxn ang="0">
                  <a:pos x="50" y="92"/>
                </a:cxn>
                <a:cxn ang="0">
                  <a:pos x="40" y="118"/>
                </a:cxn>
                <a:cxn ang="0">
                  <a:pos x="32" y="141"/>
                </a:cxn>
                <a:cxn ang="0">
                  <a:pos x="23" y="168"/>
                </a:cxn>
                <a:cxn ang="0">
                  <a:pos x="14" y="194"/>
                </a:cxn>
                <a:cxn ang="0">
                  <a:pos x="10" y="218"/>
                </a:cxn>
                <a:cxn ang="0">
                  <a:pos x="6" y="246"/>
                </a:cxn>
                <a:cxn ang="0">
                  <a:pos x="2" y="272"/>
                </a:cxn>
                <a:cxn ang="0">
                  <a:pos x="0" y="302"/>
                </a:cxn>
                <a:cxn ang="0">
                  <a:pos x="0" y="330"/>
                </a:cxn>
                <a:cxn ang="0">
                  <a:pos x="2" y="358"/>
                </a:cxn>
                <a:cxn ang="0">
                  <a:pos x="6" y="388"/>
                </a:cxn>
                <a:cxn ang="0">
                  <a:pos x="10" y="414"/>
                </a:cxn>
                <a:cxn ang="0">
                  <a:pos x="18" y="438"/>
                </a:cxn>
                <a:cxn ang="0">
                  <a:pos x="26" y="464"/>
                </a:cxn>
                <a:cxn ang="0">
                  <a:pos x="36" y="488"/>
                </a:cxn>
                <a:cxn ang="0">
                  <a:pos x="48" y="514"/>
                </a:cxn>
                <a:cxn ang="0">
                  <a:pos x="60" y="540"/>
                </a:cxn>
                <a:cxn ang="0">
                  <a:pos x="74" y="560"/>
                </a:cxn>
                <a:cxn ang="0">
                  <a:pos x="84" y="582"/>
                </a:cxn>
                <a:cxn ang="0">
                  <a:pos x="102" y="604"/>
                </a:cxn>
                <a:cxn ang="0">
                  <a:pos x="122" y="622"/>
                </a:cxn>
                <a:cxn ang="0">
                  <a:pos x="138" y="598"/>
                </a:cxn>
                <a:cxn ang="0">
                  <a:pos x="156" y="572"/>
                </a:cxn>
                <a:cxn ang="0">
                  <a:pos x="172" y="546"/>
                </a:cxn>
                <a:cxn ang="0">
                  <a:pos x="186" y="514"/>
                </a:cxn>
                <a:cxn ang="0">
                  <a:pos x="196" y="492"/>
                </a:cxn>
                <a:cxn ang="0">
                  <a:pos x="204" y="472"/>
                </a:cxn>
                <a:cxn ang="0">
                  <a:pos x="212" y="450"/>
                </a:cxn>
                <a:cxn ang="0">
                  <a:pos x="218" y="426"/>
                </a:cxn>
                <a:cxn ang="0">
                  <a:pos x="224" y="402"/>
                </a:cxn>
                <a:cxn ang="0">
                  <a:pos x="226" y="378"/>
                </a:cxn>
                <a:cxn ang="0">
                  <a:pos x="228" y="354"/>
                </a:cxn>
                <a:cxn ang="0">
                  <a:pos x="230" y="324"/>
                </a:cxn>
                <a:cxn ang="0">
                  <a:pos x="230" y="286"/>
                </a:cxn>
                <a:cxn ang="0">
                  <a:pos x="226" y="256"/>
                </a:cxn>
                <a:cxn ang="0">
                  <a:pos x="222" y="232"/>
                </a:cxn>
                <a:cxn ang="0">
                  <a:pos x="220" y="206"/>
                </a:cxn>
                <a:cxn ang="0">
                  <a:pos x="212" y="180"/>
                </a:cxn>
                <a:cxn ang="0">
                  <a:pos x="204" y="154"/>
                </a:cxn>
                <a:cxn ang="0">
                  <a:pos x="194" y="126"/>
                </a:cxn>
                <a:cxn ang="0">
                  <a:pos x="184" y="100"/>
                </a:cxn>
                <a:cxn ang="0">
                  <a:pos x="168" y="70"/>
                </a:cxn>
                <a:cxn ang="0">
                  <a:pos x="152" y="44"/>
                </a:cxn>
                <a:cxn ang="0">
                  <a:pos x="138" y="22"/>
                </a:cxn>
                <a:cxn ang="0">
                  <a:pos x="120" y="6"/>
                </a:cxn>
              </a:cxnLst>
              <a:rect l="0" t="0" r="r" b="b"/>
              <a:pathLst>
                <a:path w="230" h="622">
                  <a:moveTo>
                    <a:pt x="110" y="0"/>
                  </a:moveTo>
                  <a:lnTo>
                    <a:pt x="98" y="18"/>
                  </a:lnTo>
                  <a:lnTo>
                    <a:pt x="84" y="40"/>
                  </a:lnTo>
                  <a:lnTo>
                    <a:pt x="70" y="62"/>
                  </a:lnTo>
                  <a:lnTo>
                    <a:pt x="50" y="92"/>
                  </a:lnTo>
                  <a:lnTo>
                    <a:pt x="40" y="118"/>
                  </a:lnTo>
                  <a:lnTo>
                    <a:pt x="32" y="141"/>
                  </a:lnTo>
                  <a:lnTo>
                    <a:pt x="23" y="168"/>
                  </a:lnTo>
                  <a:lnTo>
                    <a:pt x="14" y="194"/>
                  </a:lnTo>
                  <a:lnTo>
                    <a:pt x="10" y="218"/>
                  </a:lnTo>
                  <a:lnTo>
                    <a:pt x="6" y="246"/>
                  </a:lnTo>
                  <a:lnTo>
                    <a:pt x="2" y="272"/>
                  </a:lnTo>
                  <a:lnTo>
                    <a:pt x="0" y="302"/>
                  </a:lnTo>
                  <a:lnTo>
                    <a:pt x="0" y="330"/>
                  </a:lnTo>
                  <a:lnTo>
                    <a:pt x="2" y="358"/>
                  </a:lnTo>
                  <a:lnTo>
                    <a:pt x="6" y="388"/>
                  </a:lnTo>
                  <a:lnTo>
                    <a:pt x="10" y="414"/>
                  </a:lnTo>
                  <a:lnTo>
                    <a:pt x="18" y="438"/>
                  </a:lnTo>
                  <a:lnTo>
                    <a:pt x="26" y="464"/>
                  </a:lnTo>
                  <a:lnTo>
                    <a:pt x="36" y="488"/>
                  </a:lnTo>
                  <a:lnTo>
                    <a:pt x="48" y="514"/>
                  </a:lnTo>
                  <a:lnTo>
                    <a:pt x="60" y="540"/>
                  </a:lnTo>
                  <a:lnTo>
                    <a:pt x="74" y="560"/>
                  </a:lnTo>
                  <a:lnTo>
                    <a:pt x="84" y="582"/>
                  </a:lnTo>
                  <a:lnTo>
                    <a:pt x="102" y="604"/>
                  </a:lnTo>
                  <a:lnTo>
                    <a:pt x="122" y="622"/>
                  </a:lnTo>
                  <a:lnTo>
                    <a:pt x="138" y="598"/>
                  </a:lnTo>
                  <a:lnTo>
                    <a:pt x="156" y="572"/>
                  </a:lnTo>
                  <a:lnTo>
                    <a:pt x="172" y="546"/>
                  </a:lnTo>
                  <a:lnTo>
                    <a:pt x="186" y="514"/>
                  </a:lnTo>
                  <a:lnTo>
                    <a:pt x="196" y="492"/>
                  </a:lnTo>
                  <a:lnTo>
                    <a:pt x="204" y="472"/>
                  </a:lnTo>
                  <a:lnTo>
                    <a:pt x="212" y="450"/>
                  </a:lnTo>
                  <a:lnTo>
                    <a:pt x="218" y="426"/>
                  </a:lnTo>
                  <a:lnTo>
                    <a:pt x="224" y="402"/>
                  </a:lnTo>
                  <a:lnTo>
                    <a:pt x="226" y="378"/>
                  </a:lnTo>
                  <a:lnTo>
                    <a:pt x="228" y="354"/>
                  </a:lnTo>
                  <a:lnTo>
                    <a:pt x="230" y="324"/>
                  </a:lnTo>
                  <a:lnTo>
                    <a:pt x="230" y="286"/>
                  </a:lnTo>
                  <a:lnTo>
                    <a:pt x="226" y="256"/>
                  </a:lnTo>
                  <a:lnTo>
                    <a:pt x="222" y="232"/>
                  </a:lnTo>
                  <a:lnTo>
                    <a:pt x="220" y="206"/>
                  </a:lnTo>
                  <a:lnTo>
                    <a:pt x="212" y="180"/>
                  </a:lnTo>
                  <a:lnTo>
                    <a:pt x="204" y="154"/>
                  </a:lnTo>
                  <a:lnTo>
                    <a:pt x="194" y="126"/>
                  </a:lnTo>
                  <a:lnTo>
                    <a:pt x="184" y="100"/>
                  </a:lnTo>
                  <a:lnTo>
                    <a:pt x="168" y="70"/>
                  </a:lnTo>
                  <a:lnTo>
                    <a:pt x="152" y="44"/>
                  </a:lnTo>
                  <a:lnTo>
                    <a:pt x="138" y="22"/>
                  </a:lnTo>
                  <a:lnTo>
                    <a:pt x="120" y="6"/>
                  </a:lnTo>
                </a:path>
              </a:pathLst>
            </a:custGeom>
            <a:grpFill/>
            <a:ln w="28575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6" name="Freeform 84"/>
          <p:cNvSpPr>
            <a:spLocks/>
          </p:cNvSpPr>
          <p:nvPr/>
        </p:nvSpPr>
        <p:spPr bwMode="auto">
          <a:xfrm>
            <a:off x="6416676" y="4013950"/>
            <a:ext cx="376237" cy="1030288"/>
          </a:xfrm>
          <a:custGeom>
            <a:avLst/>
            <a:gdLst/>
            <a:ahLst/>
            <a:cxnLst>
              <a:cxn ang="0">
                <a:pos x="110" y="0"/>
              </a:cxn>
              <a:cxn ang="0">
                <a:pos x="98" y="18"/>
              </a:cxn>
              <a:cxn ang="0">
                <a:pos x="84" y="40"/>
              </a:cxn>
              <a:cxn ang="0">
                <a:pos x="70" y="62"/>
              </a:cxn>
              <a:cxn ang="0">
                <a:pos x="50" y="92"/>
              </a:cxn>
              <a:cxn ang="0">
                <a:pos x="40" y="118"/>
              </a:cxn>
              <a:cxn ang="0">
                <a:pos x="32" y="141"/>
              </a:cxn>
              <a:cxn ang="0">
                <a:pos x="23" y="168"/>
              </a:cxn>
              <a:cxn ang="0">
                <a:pos x="14" y="194"/>
              </a:cxn>
              <a:cxn ang="0">
                <a:pos x="10" y="218"/>
              </a:cxn>
              <a:cxn ang="0">
                <a:pos x="6" y="246"/>
              </a:cxn>
              <a:cxn ang="0">
                <a:pos x="2" y="272"/>
              </a:cxn>
              <a:cxn ang="0">
                <a:pos x="0" y="302"/>
              </a:cxn>
              <a:cxn ang="0">
                <a:pos x="0" y="330"/>
              </a:cxn>
              <a:cxn ang="0">
                <a:pos x="2" y="358"/>
              </a:cxn>
              <a:cxn ang="0">
                <a:pos x="6" y="388"/>
              </a:cxn>
              <a:cxn ang="0">
                <a:pos x="10" y="414"/>
              </a:cxn>
              <a:cxn ang="0">
                <a:pos x="18" y="438"/>
              </a:cxn>
              <a:cxn ang="0">
                <a:pos x="26" y="464"/>
              </a:cxn>
              <a:cxn ang="0">
                <a:pos x="36" y="488"/>
              </a:cxn>
              <a:cxn ang="0">
                <a:pos x="48" y="514"/>
              </a:cxn>
              <a:cxn ang="0">
                <a:pos x="60" y="540"/>
              </a:cxn>
              <a:cxn ang="0">
                <a:pos x="74" y="560"/>
              </a:cxn>
              <a:cxn ang="0">
                <a:pos x="84" y="582"/>
              </a:cxn>
              <a:cxn ang="0">
                <a:pos x="102" y="604"/>
              </a:cxn>
              <a:cxn ang="0">
                <a:pos x="122" y="622"/>
              </a:cxn>
              <a:cxn ang="0">
                <a:pos x="138" y="598"/>
              </a:cxn>
              <a:cxn ang="0">
                <a:pos x="156" y="572"/>
              </a:cxn>
              <a:cxn ang="0">
                <a:pos x="172" y="546"/>
              </a:cxn>
              <a:cxn ang="0">
                <a:pos x="186" y="514"/>
              </a:cxn>
              <a:cxn ang="0">
                <a:pos x="196" y="492"/>
              </a:cxn>
              <a:cxn ang="0">
                <a:pos x="204" y="472"/>
              </a:cxn>
              <a:cxn ang="0">
                <a:pos x="212" y="450"/>
              </a:cxn>
              <a:cxn ang="0">
                <a:pos x="218" y="426"/>
              </a:cxn>
              <a:cxn ang="0">
                <a:pos x="224" y="402"/>
              </a:cxn>
              <a:cxn ang="0">
                <a:pos x="226" y="378"/>
              </a:cxn>
              <a:cxn ang="0">
                <a:pos x="228" y="354"/>
              </a:cxn>
              <a:cxn ang="0">
                <a:pos x="230" y="324"/>
              </a:cxn>
              <a:cxn ang="0">
                <a:pos x="230" y="286"/>
              </a:cxn>
              <a:cxn ang="0">
                <a:pos x="226" y="256"/>
              </a:cxn>
              <a:cxn ang="0">
                <a:pos x="222" y="232"/>
              </a:cxn>
              <a:cxn ang="0">
                <a:pos x="220" y="206"/>
              </a:cxn>
              <a:cxn ang="0">
                <a:pos x="212" y="180"/>
              </a:cxn>
              <a:cxn ang="0">
                <a:pos x="204" y="154"/>
              </a:cxn>
              <a:cxn ang="0">
                <a:pos x="194" y="126"/>
              </a:cxn>
              <a:cxn ang="0">
                <a:pos x="184" y="100"/>
              </a:cxn>
              <a:cxn ang="0">
                <a:pos x="168" y="70"/>
              </a:cxn>
              <a:cxn ang="0">
                <a:pos x="152" y="44"/>
              </a:cxn>
              <a:cxn ang="0">
                <a:pos x="138" y="22"/>
              </a:cxn>
              <a:cxn ang="0">
                <a:pos x="120" y="6"/>
              </a:cxn>
            </a:cxnLst>
            <a:rect l="0" t="0" r="r" b="b"/>
            <a:pathLst>
              <a:path w="230" h="622">
                <a:moveTo>
                  <a:pt x="110" y="0"/>
                </a:moveTo>
                <a:lnTo>
                  <a:pt x="98" y="18"/>
                </a:lnTo>
                <a:lnTo>
                  <a:pt x="84" y="40"/>
                </a:lnTo>
                <a:lnTo>
                  <a:pt x="70" y="62"/>
                </a:lnTo>
                <a:lnTo>
                  <a:pt x="50" y="92"/>
                </a:lnTo>
                <a:lnTo>
                  <a:pt x="40" y="118"/>
                </a:lnTo>
                <a:lnTo>
                  <a:pt x="32" y="141"/>
                </a:lnTo>
                <a:lnTo>
                  <a:pt x="23" y="168"/>
                </a:lnTo>
                <a:lnTo>
                  <a:pt x="14" y="194"/>
                </a:lnTo>
                <a:lnTo>
                  <a:pt x="10" y="218"/>
                </a:lnTo>
                <a:lnTo>
                  <a:pt x="6" y="246"/>
                </a:lnTo>
                <a:lnTo>
                  <a:pt x="2" y="272"/>
                </a:lnTo>
                <a:lnTo>
                  <a:pt x="0" y="302"/>
                </a:lnTo>
                <a:lnTo>
                  <a:pt x="0" y="330"/>
                </a:lnTo>
                <a:lnTo>
                  <a:pt x="2" y="358"/>
                </a:lnTo>
                <a:lnTo>
                  <a:pt x="6" y="388"/>
                </a:lnTo>
                <a:lnTo>
                  <a:pt x="10" y="414"/>
                </a:lnTo>
                <a:lnTo>
                  <a:pt x="18" y="438"/>
                </a:lnTo>
                <a:lnTo>
                  <a:pt x="26" y="464"/>
                </a:lnTo>
                <a:lnTo>
                  <a:pt x="36" y="488"/>
                </a:lnTo>
                <a:lnTo>
                  <a:pt x="48" y="514"/>
                </a:lnTo>
                <a:lnTo>
                  <a:pt x="60" y="540"/>
                </a:lnTo>
                <a:lnTo>
                  <a:pt x="74" y="560"/>
                </a:lnTo>
                <a:lnTo>
                  <a:pt x="84" y="582"/>
                </a:lnTo>
                <a:lnTo>
                  <a:pt x="102" y="604"/>
                </a:lnTo>
                <a:lnTo>
                  <a:pt x="122" y="622"/>
                </a:lnTo>
                <a:lnTo>
                  <a:pt x="138" y="598"/>
                </a:lnTo>
                <a:lnTo>
                  <a:pt x="156" y="572"/>
                </a:lnTo>
                <a:lnTo>
                  <a:pt x="172" y="546"/>
                </a:lnTo>
                <a:lnTo>
                  <a:pt x="186" y="514"/>
                </a:lnTo>
                <a:lnTo>
                  <a:pt x="196" y="492"/>
                </a:lnTo>
                <a:lnTo>
                  <a:pt x="204" y="472"/>
                </a:lnTo>
                <a:lnTo>
                  <a:pt x="212" y="450"/>
                </a:lnTo>
                <a:lnTo>
                  <a:pt x="218" y="426"/>
                </a:lnTo>
                <a:lnTo>
                  <a:pt x="224" y="402"/>
                </a:lnTo>
                <a:lnTo>
                  <a:pt x="226" y="378"/>
                </a:lnTo>
                <a:lnTo>
                  <a:pt x="228" y="354"/>
                </a:lnTo>
                <a:lnTo>
                  <a:pt x="230" y="324"/>
                </a:lnTo>
                <a:lnTo>
                  <a:pt x="230" y="286"/>
                </a:lnTo>
                <a:lnTo>
                  <a:pt x="226" y="256"/>
                </a:lnTo>
                <a:lnTo>
                  <a:pt x="222" y="232"/>
                </a:lnTo>
                <a:lnTo>
                  <a:pt x="220" y="206"/>
                </a:lnTo>
                <a:lnTo>
                  <a:pt x="212" y="180"/>
                </a:lnTo>
                <a:lnTo>
                  <a:pt x="204" y="154"/>
                </a:lnTo>
                <a:lnTo>
                  <a:pt x="194" y="126"/>
                </a:lnTo>
                <a:lnTo>
                  <a:pt x="184" y="100"/>
                </a:lnTo>
                <a:lnTo>
                  <a:pt x="168" y="70"/>
                </a:lnTo>
                <a:lnTo>
                  <a:pt x="152" y="44"/>
                </a:lnTo>
                <a:lnTo>
                  <a:pt x="138" y="22"/>
                </a:lnTo>
                <a:lnTo>
                  <a:pt x="120" y="6"/>
                </a:lnTo>
              </a:path>
            </a:pathLst>
          </a:custGeom>
          <a:solidFill>
            <a:srgbClr val="C0F3F4"/>
          </a:solidFill>
          <a:ln w="19050" cap="rnd" cmpd="sng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67" name="Rectangle 102"/>
          <p:cNvSpPr>
            <a:spLocks noChangeArrowheads="1"/>
          </p:cNvSpPr>
          <p:nvPr/>
        </p:nvSpPr>
        <p:spPr bwMode="auto">
          <a:xfrm>
            <a:off x="5596120" y="4292601"/>
            <a:ext cx="503247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eaLnBrk="0" latinLnBrk="0" hangingPunct="0"/>
            <a:r>
              <a:rPr kumimoji="0" lang="ko-KR" altLang="en-US" sz="24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kumimoji="0" lang="en-US" altLang="ko-KR" sz="2400" b="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</a:t>
            </a:r>
            <a:endParaRPr kumimoji="0" lang="en-US" altLang="ko-KR" sz="2400" b="0" i="1" dirty="0">
              <a:latin typeface="Book Antiqua" pitchFamily="18" charset="0"/>
            </a:endParaRPr>
          </a:p>
        </p:txBody>
      </p:sp>
      <p:sp>
        <p:nvSpPr>
          <p:cNvPr id="68" name="Rectangle 103"/>
          <p:cNvSpPr>
            <a:spLocks noChangeArrowheads="1"/>
          </p:cNvSpPr>
          <p:nvPr/>
        </p:nvSpPr>
        <p:spPr bwMode="auto">
          <a:xfrm>
            <a:off x="7127490" y="4298951"/>
            <a:ext cx="37029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latinLnBrk="0" hangingPunct="0"/>
            <a:r>
              <a:rPr kumimoji="0" lang="en-US" altLang="ko-KR" sz="2400" b="0" i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B</a:t>
            </a:r>
            <a:endParaRPr kumimoji="0" lang="en-US" altLang="ko-KR" sz="2400" b="0" i="1" dirty="0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69" name="Rectangle 113"/>
          <p:cNvSpPr>
            <a:spLocks noChangeArrowheads="1"/>
          </p:cNvSpPr>
          <p:nvPr/>
        </p:nvSpPr>
        <p:spPr bwMode="auto">
          <a:xfrm>
            <a:off x="6226177" y="4308461"/>
            <a:ext cx="846154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eaLnBrk="0" latinLnBrk="0" hangingPunct="0"/>
            <a:r>
              <a:rPr kumimoji="0" lang="en-US" altLang="ko-KR" sz="2400" b="0" i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</a:t>
            </a:r>
            <a:r>
              <a:rPr kumimoji="0" lang="en-US" altLang="ko-KR" sz="2400" b="0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∩</a:t>
            </a:r>
            <a:r>
              <a:rPr kumimoji="0" lang="en-US" altLang="ko-KR" sz="2400" b="0" i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B</a:t>
            </a:r>
            <a:endParaRPr kumimoji="0" lang="en-US" altLang="ko-KR" sz="2400" b="0" i="1" dirty="0">
              <a:solidFill>
                <a:srgbClr val="FF00FF"/>
              </a:solidFill>
              <a:latin typeface="Book Antiqua" pitchFamily="18" charset="0"/>
            </a:endParaRPr>
          </a:p>
        </p:txBody>
      </p:sp>
      <p:sp>
        <p:nvSpPr>
          <p:cNvPr id="70" name="Rectangle 106"/>
          <p:cNvSpPr>
            <a:spLocks noChangeArrowheads="1"/>
          </p:cNvSpPr>
          <p:nvPr/>
        </p:nvSpPr>
        <p:spPr bwMode="auto">
          <a:xfrm>
            <a:off x="4730653" y="3522643"/>
            <a:ext cx="501664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eaLnBrk="0" latinLnBrk="0" hangingPunct="0"/>
            <a:r>
              <a:rPr kumimoji="0" lang="ko-KR" altLang="en-US" sz="24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kumimoji="0" lang="en-US" altLang="ko-KR" sz="2400" b="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</a:t>
            </a:r>
            <a:endParaRPr kumimoji="0" lang="en-US" altLang="ko-KR" sz="2400" b="0" i="1" dirty="0">
              <a:latin typeface="Book Antiqua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1.3 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조건부 확률</a:t>
            </a:r>
            <a:endParaRPr lang="en-US" altLang="ko-KR" dirty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1DFB-E6F2-423D-AB90-E7837C4E452D}" type="slidenum">
              <a:rPr lang="ko-KR" altLang="en-US" sz="160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pPr/>
              <a:t>26</a:t>
            </a:fld>
            <a:endParaRPr lang="ko-KR" altLang="en-US" sz="160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</p:txBody>
      </p:sp>
      <p:pic>
        <p:nvPicPr>
          <p:cNvPr id="8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직사각형 13"/>
          <p:cNvSpPr/>
          <p:nvPr/>
        </p:nvSpPr>
        <p:spPr>
          <a:xfrm>
            <a:off x="428596" y="940812"/>
            <a:ext cx="8143932" cy="3345444"/>
          </a:xfrm>
          <a:prstGeom prst="rect">
            <a:avLst/>
          </a:prstGeom>
          <a:solidFill>
            <a:srgbClr val="C0F3F4"/>
          </a:solidFill>
          <a:ln w="28575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10000"/>
                </a:schemeClr>
              </a:solidFill>
            </a:endParaRPr>
          </a:p>
        </p:txBody>
      </p:sp>
      <p:graphicFrame>
        <p:nvGraphicFramePr>
          <p:cNvPr id="15" name="Object 27"/>
          <p:cNvGraphicFramePr>
            <a:graphicFrameLocks noChangeAspect="1"/>
          </p:cNvGraphicFramePr>
          <p:nvPr/>
        </p:nvGraphicFramePr>
        <p:xfrm>
          <a:off x="925515" y="1412875"/>
          <a:ext cx="4003675" cy="371475"/>
        </p:xfrm>
        <a:graphic>
          <a:graphicData uri="http://schemas.openxmlformats.org/presentationml/2006/ole">
            <p:oleObj spid="_x0000_s417801" name="Equation" r:id="rId4" imgW="2679480" imgH="253800" progId="Equation.DSMT4">
              <p:embed/>
            </p:oleObj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00034" y="869374"/>
            <a:ext cx="80724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임의의 사건 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A, B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와 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P(C) &gt; 0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인 사건 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C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에 대하여 다음이 성립한다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(1) 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(2)  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A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와 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B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가 배반인 경우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; 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P(A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  <a:ea typeface="바탕"/>
              </a:rPr>
              <a:t>∪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  <a:ea typeface="바탕"/>
              </a:rPr>
              <a:t>B|C) = P(A|C) + P(B|C)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(3)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  <a:ea typeface="바탕"/>
              </a:rPr>
              <a:t> P(</a:t>
            </a:r>
            <a:r>
              <a:rPr lang="en-US" altLang="ko-KR" i="1" dirty="0" err="1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  <a:ea typeface="바탕"/>
              </a:rPr>
              <a:t>A</a:t>
            </a:r>
            <a:r>
              <a:rPr lang="en-US" altLang="ko-KR" i="1" baseline="40000" dirty="0" err="1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  <a:ea typeface="바탕"/>
              </a:rPr>
              <a:t>c</a:t>
            </a:r>
            <a:r>
              <a:rPr lang="en-US" altLang="ko-KR" i="1" dirty="0" err="1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  <a:ea typeface="바탕"/>
              </a:rPr>
              <a:t>|C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  <a:ea typeface="바탕"/>
              </a:rPr>
              <a:t>) = 1 – P(A|C)</a:t>
            </a:r>
            <a:endParaRPr lang="en-US" altLang="ko-KR" dirty="0" smtClean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(4)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  <a:ea typeface="바탕"/>
              </a:rPr>
              <a:t> A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  <a:ea typeface="바탕"/>
              </a:rPr>
              <a:t>⊂ 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B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이면 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P(B</a:t>
            </a:r>
            <a:r>
              <a:rPr lang="ko-KR" altLang="en-US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 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– A|C) = P(B|C) – P(A|C) </a:t>
            </a:r>
            <a:endParaRPr lang="en-US" altLang="ko-KR" dirty="0" smtClean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(5)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  <a:ea typeface="바탕"/>
              </a:rPr>
              <a:t> A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  <a:ea typeface="바탕"/>
              </a:rPr>
              <a:t>⊂ 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B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이면 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P(B|C) 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  <a:ea typeface="+mn-ea"/>
              </a:rPr>
              <a:t>≥ 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P(A|C)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(6)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 P(A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  <a:ea typeface="바탕"/>
              </a:rPr>
              <a:t>∪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  <a:ea typeface="바탕"/>
              </a:rPr>
              <a:t>B|C) = P(A|C) + P(B|C) – P(A∩B|C)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(7)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 P(A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  <a:ea typeface="바탕"/>
              </a:rPr>
              <a:t>∪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  <a:ea typeface="바탕"/>
              </a:rPr>
              <a:t>B|C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  <a:ea typeface="+mn-ea"/>
              </a:rPr>
              <a:t>) ≤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  <a:ea typeface="바탕"/>
              </a:rPr>
              <a:t> P(A|C) + P(B|C) </a:t>
            </a:r>
            <a:endParaRPr lang="ko-KR" altLang="en-US" i="1" dirty="0" smtClean="0">
              <a:solidFill>
                <a:schemeClr val="accent4">
                  <a:lumMod val="10000"/>
                </a:schemeClr>
              </a:solidFill>
              <a:latin typeface="Book Antiqua" pitchFamily="18" charset="0"/>
              <a:ea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57158" y="500042"/>
            <a:ext cx="1010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정리 </a:t>
            </a:r>
            <a:r>
              <a:rPr lang="en-US" altLang="ko-KR" b="1" dirty="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2]</a:t>
            </a:r>
            <a:endParaRPr lang="ko-KR" altLang="en-US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57290" y="512184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4">
                    <a:lumMod val="10000"/>
                  </a:schemeClr>
                </a:solidFill>
                <a:latin typeface="휴먼옛체" pitchFamily="18" charset="-127"/>
                <a:ea typeface="휴먼옛체" pitchFamily="18" charset="-127"/>
              </a:rPr>
              <a:t>조건부 확률의 성질</a:t>
            </a:r>
            <a:endParaRPr lang="ko-KR" altLang="en-US" b="1" dirty="0">
              <a:solidFill>
                <a:schemeClr val="accent4">
                  <a:lumMod val="10000"/>
                </a:schemeClr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57158" y="4357694"/>
            <a:ext cx="797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accent4">
                    <a:lumMod val="10000"/>
                  </a:schemeClr>
                </a:solidFill>
                <a:latin typeface="휴먼옛체" pitchFamily="18" charset="-127"/>
                <a:ea typeface="휴먼옛체" pitchFamily="18" charset="-127"/>
              </a:rPr>
              <a:t>[</a:t>
            </a:r>
            <a:r>
              <a:rPr lang="ko-KR" altLang="en-US" b="1" dirty="0" smtClean="0">
                <a:solidFill>
                  <a:schemeClr val="accent4">
                    <a:lumMod val="10000"/>
                  </a:schemeClr>
                </a:solidFill>
                <a:latin typeface="휴먼옛체" pitchFamily="18" charset="-127"/>
                <a:ea typeface="휴먼옛체" pitchFamily="18" charset="-127"/>
              </a:rPr>
              <a:t>증명</a:t>
            </a:r>
            <a:r>
              <a:rPr lang="en-US" altLang="ko-KR" b="1" dirty="0" smtClean="0">
                <a:solidFill>
                  <a:schemeClr val="accent4">
                    <a:lumMod val="10000"/>
                  </a:schemeClr>
                </a:solidFill>
                <a:latin typeface="휴먼옛체" pitchFamily="18" charset="-127"/>
                <a:ea typeface="휴먼옛체" pitchFamily="18" charset="-127"/>
              </a:rPr>
              <a:t>]</a:t>
            </a:r>
            <a:endParaRPr lang="ko-KR" altLang="en-US" dirty="0">
              <a:solidFill>
                <a:schemeClr val="accent4">
                  <a:lumMod val="10000"/>
                </a:schemeClr>
              </a:solidFill>
              <a:latin typeface="휴먼옛체" pitchFamily="18" charset="-127"/>
              <a:ea typeface="휴먼옛체" pitchFamily="18" charset="-127"/>
            </a:endParaRPr>
          </a:p>
        </p:txBody>
      </p:sp>
      <p:graphicFrame>
        <p:nvGraphicFramePr>
          <p:cNvPr id="417802" name="Object 27"/>
          <p:cNvGraphicFramePr>
            <a:graphicFrameLocks noChangeAspect="1"/>
          </p:cNvGraphicFramePr>
          <p:nvPr/>
        </p:nvGraphicFramePr>
        <p:xfrm>
          <a:off x="928662" y="4700605"/>
          <a:ext cx="3473450" cy="1300163"/>
        </p:xfrm>
        <a:graphic>
          <a:graphicData uri="http://schemas.openxmlformats.org/presentationml/2006/ole">
            <p:oleObj spid="_x0000_s417802" name="Equation" r:id="rId5" imgW="2323800" imgH="888840" progId="Equation.DSMT4">
              <p:embed/>
            </p:oleObj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1.3 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조건부 확률</a:t>
            </a:r>
            <a:endParaRPr lang="en-US" altLang="ko-KR" dirty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1DFB-E6F2-423D-AB90-E7837C4E452D}" type="slidenum">
              <a:rPr lang="ko-KR" altLang="en-US" sz="160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pPr/>
              <a:t>27</a:t>
            </a:fld>
            <a:endParaRPr lang="ko-KR" altLang="en-US" sz="1600" dirty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</p:txBody>
      </p:sp>
      <p:pic>
        <p:nvPicPr>
          <p:cNvPr id="5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06881" name="Object 27"/>
          <p:cNvGraphicFramePr>
            <a:graphicFrameLocks noChangeAspect="1"/>
          </p:cNvGraphicFramePr>
          <p:nvPr/>
        </p:nvGraphicFramePr>
        <p:xfrm>
          <a:off x="882650" y="523890"/>
          <a:ext cx="7402513" cy="5048250"/>
        </p:xfrm>
        <a:graphic>
          <a:graphicData uri="http://schemas.openxmlformats.org/presentationml/2006/ole">
            <p:oleObj spid="_x0000_s506881" name="Equation" r:id="rId4" imgW="4952880" imgH="3454200" progId="Equation.DSMT4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1.3 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조건부 확률</a:t>
            </a:r>
            <a:endParaRPr lang="en-US" altLang="ko-KR" dirty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1DFB-E6F2-423D-AB90-E7837C4E452D}" type="slidenum">
              <a:rPr lang="ko-KR" altLang="en-US" sz="160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pPr/>
              <a:t>28</a:t>
            </a:fld>
            <a:endParaRPr lang="ko-KR" altLang="en-US" sz="160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</p:txBody>
      </p:sp>
      <p:pic>
        <p:nvPicPr>
          <p:cNvPr id="5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05857" name="Object 27"/>
          <p:cNvGraphicFramePr>
            <a:graphicFrameLocks noChangeAspect="1"/>
          </p:cNvGraphicFramePr>
          <p:nvPr/>
        </p:nvGraphicFramePr>
        <p:xfrm>
          <a:off x="908114" y="571480"/>
          <a:ext cx="5505450" cy="2413000"/>
        </p:xfrm>
        <a:graphic>
          <a:graphicData uri="http://schemas.openxmlformats.org/presentationml/2006/ole">
            <p:oleObj spid="_x0000_s505857" name="Equation" r:id="rId4" imgW="3682800" imgH="1650960" progId="Equation.DSMT4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1.3 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조건부 확률</a:t>
            </a:r>
            <a:endParaRPr lang="en-US" altLang="ko-KR" dirty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1DFB-E6F2-423D-AB90-E7837C4E452D}" type="slidenum">
              <a:rPr lang="ko-KR" altLang="en-US" sz="160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pPr/>
              <a:t>29</a:t>
            </a:fld>
            <a:endParaRPr lang="ko-KR" altLang="en-US" sz="1600" dirty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</p:txBody>
      </p:sp>
      <p:pic>
        <p:nvPicPr>
          <p:cNvPr id="59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22842" y="571480"/>
            <a:ext cx="7663934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1]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주사위 두 번 던지는 통계실험에서 첫 번째 나온 눈이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의 배수인 조건 아래서 두 눈의 합이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7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인 확률을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034" y="1643050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34" y="2058470"/>
            <a:ext cx="81439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첫 번째 나온 눈이 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3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의 배수인 사건을 그리고 두 눈의 합이 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7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인 사건을 라 하면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,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두 사건은 다음과 같다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.</a:t>
            </a:r>
          </a:p>
          <a:p>
            <a:endParaRPr lang="en-US" altLang="ko-KR" dirty="0" smtClean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  <a:p>
            <a:endParaRPr lang="en-US" altLang="ko-KR" dirty="0" smtClean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  <a:p>
            <a:endParaRPr lang="en-US" altLang="ko-KR" dirty="0" smtClean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  <a:p>
            <a:endParaRPr lang="en-US" altLang="ko-KR" dirty="0" smtClean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  <a:p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따라서                                    이고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,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구하고자 하는 조건부 확률은 다음과 같다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.</a:t>
            </a:r>
            <a:endParaRPr lang="en-US" altLang="ko-KR" dirty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2357438" y="2727327"/>
          <a:ext cx="4000500" cy="987425"/>
        </p:xfrm>
        <a:graphic>
          <a:graphicData uri="http://schemas.openxmlformats.org/presentationml/2006/ole">
            <p:oleObj spid="_x0000_s504833" name="Equation" r:id="rId4" imgW="2908080" imgH="736560" progId="Equation.DSMT4">
              <p:embed/>
            </p:oleObj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1387632" y="3735300"/>
          <a:ext cx="1957387" cy="341313"/>
        </p:xfrm>
        <a:graphic>
          <a:graphicData uri="http://schemas.openxmlformats.org/presentationml/2006/ole">
            <p:oleObj spid="_x0000_s504834" name="Equation" r:id="rId5" imgW="1422360" imgH="253800" progId="Equation.DSMT4">
              <p:embed/>
            </p:oleObj>
          </a:graphicData>
        </a:graphic>
      </p:graphicFrame>
      <p:graphicFrame>
        <p:nvGraphicFramePr>
          <p:cNvPr id="504835" name="Object 3"/>
          <p:cNvGraphicFramePr>
            <a:graphicFrameLocks noChangeAspect="1"/>
          </p:cNvGraphicFramePr>
          <p:nvPr/>
        </p:nvGraphicFramePr>
        <p:xfrm>
          <a:off x="3000364" y="4214819"/>
          <a:ext cx="3052759" cy="612398"/>
        </p:xfrm>
        <a:graphic>
          <a:graphicData uri="http://schemas.openxmlformats.org/presentationml/2006/ole">
            <p:oleObj spid="_x0000_s504835" name="Equation" r:id="rId6" imgW="2108160" imgH="431640" progId="Equation.DSMT4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1.1 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사건</a:t>
            </a:r>
            <a:endParaRPr lang="en-US" altLang="ko-KR" dirty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pPr>
                <a:defRPr/>
              </a:pPr>
              <a:t>3</a:t>
            </a:fld>
            <a:endParaRPr lang="en-US" altLang="ko-KR" sz="160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622842" y="571480"/>
            <a:ext cx="7663934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1]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동전을 세 번 던지는 실험에 대한 표본공간을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  <a:endParaRPr lang="ko-KR" altLang="en-US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0034" y="1428736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0034" y="1928802"/>
            <a:ext cx="77867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동전을 반복해서 세 번 던지는 경우에 다음 그림과 같이 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(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그림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,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그림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,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그림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), (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그림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,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그림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,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숫자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), (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그림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,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숫자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,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그림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), (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숫자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,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그림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,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그림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), (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그림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,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숫자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,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숫자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), (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숫자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,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그림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,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숫자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), (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숫자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,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숫자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,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그림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), (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숫자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,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숫자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,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숫자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)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뿐이다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.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따라서 그림을 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H,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숫자를 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T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라 하면 구하고자 하는 표본공간은 다음과 같다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.</a:t>
            </a:r>
          </a:p>
          <a:p>
            <a:endParaRPr lang="en-US" altLang="ko-KR" dirty="0" smtClean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  <a:p>
            <a:pPr algn="ctr"/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S = 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{ HHH, HHT, HTH, THH, HTT, THT, TTH, TTT }</a:t>
            </a:r>
            <a:endParaRPr lang="en-US" altLang="ko-KR" dirty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71472" y="4010778"/>
            <a:ext cx="7939892" cy="1418486"/>
            <a:chOff x="642910" y="571480"/>
            <a:chExt cx="7939892" cy="1418486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42910" y="571480"/>
              <a:ext cx="7929585" cy="13907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" name="모서리가 둥근 직사각형 10"/>
            <p:cNvSpPr/>
            <p:nvPr/>
          </p:nvSpPr>
          <p:spPr>
            <a:xfrm>
              <a:off x="642910" y="571480"/>
              <a:ext cx="1857388" cy="642942"/>
            </a:xfrm>
            <a:prstGeom prst="round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642910" y="1347024"/>
              <a:ext cx="1857388" cy="642942"/>
            </a:xfrm>
            <a:prstGeom prst="round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2704818" y="571480"/>
              <a:ext cx="1857388" cy="642942"/>
            </a:xfrm>
            <a:prstGeom prst="round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2704818" y="1347024"/>
              <a:ext cx="1857388" cy="642942"/>
            </a:xfrm>
            <a:prstGeom prst="round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4745698" y="571480"/>
              <a:ext cx="1857388" cy="642942"/>
            </a:xfrm>
            <a:prstGeom prst="round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4745698" y="1347024"/>
              <a:ext cx="1857388" cy="642942"/>
            </a:xfrm>
            <a:prstGeom prst="round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6725414" y="571480"/>
              <a:ext cx="1857388" cy="642942"/>
            </a:xfrm>
            <a:prstGeom prst="round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6725414" y="1347024"/>
              <a:ext cx="1857388" cy="642942"/>
            </a:xfrm>
            <a:prstGeom prst="round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1.3 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조건부 확률</a:t>
            </a:r>
            <a:endParaRPr lang="en-US" altLang="ko-KR" dirty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pPr>
                <a:defRPr/>
              </a:pPr>
              <a:t>30</a:t>
            </a:fld>
            <a:endParaRPr lang="en-US" altLang="ko-KR" sz="1600" dirty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</p:txBody>
      </p:sp>
      <p:pic>
        <p:nvPicPr>
          <p:cNvPr id="13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132702" y="2428868"/>
          <a:ext cx="6738942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3157"/>
                <a:gridCol w="1123157"/>
                <a:gridCol w="1123157"/>
                <a:gridCol w="1123157"/>
                <a:gridCol w="1123157"/>
                <a:gridCol w="1123157"/>
              </a:tblGrid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latin typeface="Book Antiqua" pitchFamily="18" charset="0"/>
                        </a:rPr>
                        <a:t>출신지</a:t>
                      </a:r>
                      <a:endParaRPr lang="en-US" altLang="ko-KR" dirty="0" smtClean="0">
                        <a:latin typeface="Book Antiqua" pitchFamily="18" charset="0"/>
                      </a:endParaRPr>
                    </a:p>
                    <a:p>
                      <a:pPr algn="l" latinLnBrk="1"/>
                      <a:r>
                        <a:rPr lang="ko-KR" altLang="en-US" dirty="0" smtClean="0">
                          <a:latin typeface="Book Antiqua" pitchFamily="18" charset="0"/>
                        </a:rPr>
                        <a:t>성별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Book Antiqua" pitchFamily="18" charset="0"/>
                        </a:rPr>
                        <a:t>대도시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Book Antiqua" pitchFamily="18" charset="0"/>
                        </a:rPr>
                        <a:t>중소도시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Book Antiqua" pitchFamily="18" charset="0"/>
                        </a:rPr>
                        <a:t>농어촌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Book Antiqua" pitchFamily="18" charset="0"/>
                        </a:rPr>
                        <a:t>기타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Book Antiqua" pitchFamily="18" charset="0"/>
                        </a:rPr>
                        <a:t>계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Book Antiqua" pitchFamily="18" charset="0"/>
                        </a:rPr>
                        <a:t>남학생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1,145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662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313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12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2,132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Book Antiqua" pitchFamily="18" charset="0"/>
                        </a:rPr>
                        <a:t>여학생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442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276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146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4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868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Book Antiqua" pitchFamily="18" charset="0"/>
                        </a:rPr>
                        <a:t>계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1,587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938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459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16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Book Antiqua" pitchFamily="18" charset="0"/>
                        </a:rPr>
                        <a:t>3,000</a:t>
                      </a:r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22842" y="571480"/>
            <a:ext cx="7663934" cy="17543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2]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다음 표와 같은 어느 대학의 신입생들 중에서 임의로 한 명을 선출한다고 한다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이때 다음 조건부 확률을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(1)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선출된 학생이 여자일 때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이 학생이 농어촌 출신일 확률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(2)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선출된 학생이 남자일 때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이 학생이 대도시 출신일 확률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(3)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선출된 학생이 중소도시 출신일 때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이 학생이 여학생일 확률</a:t>
            </a:r>
            <a:endParaRPr lang="ko-KR" altLang="en-US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34" y="4345552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34" y="4729001"/>
            <a:ext cx="8143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(1)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선출된 학생이 여자일 사건을 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A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그리고 농어촌 출신일 사건을 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B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라 하면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,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확률 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P(A)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와 농어촌 출신의 여학생이 선출될 확률 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  <a:ea typeface="+mn-ea"/>
              </a:rPr>
              <a:t>P(A∩B)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는 각각 다음과 같다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.</a:t>
            </a:r>
            <a:endParaRPr lang="en-US" altLang="ko-KR" dirty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</p:txBody>
      </p:sp>
      <p:graphicFrame>
        <p:nvGraphicFramePr>
          <p:cNvPr id="11" name="Object 4"/>
          <p:cNvGraphicFramePr>
            <a:graphicFrameLocks noChangeAspect="1"/>
          </p:cNvGraphicFramePr>
          <p:nvPr/>
        </p:nvGraphicFramePr>
        <p:xfrm>
          <a:off x="3028950" y="5470543"/>
          <a:ext cx="2900363" cy="530225"/>
        </p:xfrm>
        <a:graphic>
          <a:graphicData uri="http://schemas.openxmlformats.org/presentationml/2006/ole">
            <p:oleObj spid="_x0000_s503810" name="Equation" r:id="rId4" imgW="2108160" imgH="393480" progId="Equation.DSMT4">
              <p:embed/>
            </p:oleObj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1.3 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조건부 확률</a:t>
            </a:r>
            <a:endParaRPr lang="en-US" altLang="ko-KR" dirty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pPr>
                <a:defRPr/>
              </a:pPr>
              <a:t>31</a:t>
            </a:fld>
            <a:endParaRPr lang="en-US" altLang="ko-KR" sz="1600" dirty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</p:txBody>
      </p:sp>
      <p:pic>
        <p:nvPicPr>
          <p:cNvPr id="13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00034" y="530384"/>
            <a:ext cx="814393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</a:rPr>
              <a:t>따라서 구하고자 하는 확률은 다음과 같다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</a:rPr>
              <a:t>.</a:t>
            </a:r>
            <a:endParaRPr lang="en-US" altLang="ko-KR" dirty="0" smtClean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  <a:p>
            <a:endParaRPr lang="en-US" altLang="ko-KR" dirty="0" smtClean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  <a:p>
            <a:endParaRPr lang="en-US" altLang="ko-KR" dirty="0" smtClean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  <a:p>
            <a:endParaRPr lang="en-US" altLang="ko-KR" dirty="0" smtClean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  <a:p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(2)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선출된 학생이 남자일 사건을 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A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그리고 대도시 출신일 사건을 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B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라 하면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,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확률 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P(A)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와 대도시 출신의 남학생이 선출될 확률 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P(A∩B)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는 각각 다음과 같다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.</a:t>
            </a:r>
          </a:p>
          <a:p>
            <a:endParaRPr lang="en-US" altLang="ko-KR" dirty="0" smtClean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  <a:p>
            <a:endParaRPr lang="en-US" altLang="ko-KR" dirty="0" smtClean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  <a:p>
            <a:endParaRPr lang="en-US" altLang="ko-KR" dirty="0" smtClean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  <a:p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</a:rPr>
              <a:t>따라서 구하고자 하는 확률은 다음과 같다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</a:rPr>
              <a:t>.</a:t>
            </a:r>
            <a:endParaRPr lang="en-US" altLang="ko-KR" dirty="0" smtClean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  <a:p>
            <a:endParaRPr lang="en-US" altLang="ko-KR" dirty="0" smtClean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  <a:p>
            <a:endParaRPr lang="en-US" altLang="ko-KR" dirty="0" smtClean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  <a:p>
            <a:endParaRPr lang="en-US" altLang="ko-KR" dirty="0" smtClean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  <a:p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(3)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선출된 학생이 중소도시 출신일 사건을 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A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그리고 여학생일 사건을 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B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라 하면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, </a:t>
            </a:r>
          </a:p>
          <a:p>
            <a:endParaRPr lang="en-US" altLang="ko-KR" dirty="0" smtClean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  <a:p>
            <a:endParaRPr lang="en-US" altLang="ko-KR" dirty="0" smtClean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  <a:p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</a:rPr>
              <a:t>이므로 구하고자 하는 확률은 다음과 같다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</a:rPr>
              <a:t>.</a:t>
            </a:r>
            <a:endParaRPr lang="en-US" altLang="ko-KR" dirty="0" smtClean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</p:txBody>
      </p:sp>
      <p:graphicFrame>
        <p:nvGraphicFramePr>
          <p:cNvPr id="11" name="Object 4"/>
          <p:cNvGraphicFramePr>
            <a:graphicFrameLocks noChangeAspect="1"/>
          </p:cNvGraphicFramePr>
          <p:nvPr/>
        </p:nvGraphicFramePr>
        <p:xfrm>
          <a:off x="2373313" y="969963"/>
          <a:ext cx="4211637" cy="581025"/>
        </p:xfrm>
        <a:graphic>
          <a:graphicData uri="http://schemas.openxmlformats.org/presentationml/2006/ole">
            <p:oleObj spid="_x0000_s507906" name="Equation" r:id="rId4" imgW="3060360" imgH="431640" progId="Equation.DSMT4">
              <p:embed/>
            </p:oleObj>
          </a:graphicData>
        </a:graphic>
      </p:graphicFrame>
      <p:graphicFrame>
        <p:nvGraphicFramePr>
          <p:cNvPr id="507907" name="Object 3"/>
          <p:cNvGraphicFramePr>
            <a:graphicFrameLocks noChangeAspect="1"/>
          </p:cNvGraphicFramePr>
          <p:nvPr/>
        </p:nvGraphicFramePr>
        <p:xfrm>
          <a:off x="3028950" y="2327271"/>
          <a:ext cx="2900363" cy="530225"/>
        </p:xfrm>
        <a:graphic>
          <a:graphicData uri="http://schemas.openxmlformats.org/presentationml/2006/ole">
            <p:oleObj spid="_x0000_s507907" name="Equation" r:id="rId5" imgW="2108160" imgH="393480" progId="Equation.DSMT4">
              <p:embed/>
            </p:oleObj>
          </a:graphicData>
        </a:graphic>
      </p:graphicFrame>
      <p:graphicFrame>
        <p:nvGraphicFramePr>
          <p:cNvPr id="507908" name="Object 4"/>
          <p:cNvGraphicFramePr>
            <a:graphicFrameLocks noChangeAspect="1"/>
          </p:cNvGraphicFramePr>
          <p:nvPr/>
        </p:nvGraphicFramePr>
        <p:xfrm>
          <a:off x="3028950" y="4429132"/>
          <a:ext cx="2900363" cy="530225"/>
        </p:xfrm>
        <a:graphic>
          <a:graphicData uri="http://schemas.openxmlformats.org/presentationml/2006/ole">
            <p:oleObj spid="_x0000_s507908" name="Equation" r:id="rId6" imgW="2108160" imgH="393480" progId="Equation.DSMT4">
              <p:embed/>
            </p:oleObj>
          </a:graphicData>
        </a:graphic>
      </p:graphicFrame>
      <p:graphicFrame>
        <p:nvGraphicFramePr>
          <p:cNvPr id="507909" name="Object 5"/>
          <p:cNvGraphicFramePr>
            <a:graphicFrameLocks noChangeAspect="1"/>
          </p:cNvGraphicFramePr>
          <p:nvPr/>
        </p:nvGraphicFramePr>
        <p:xfrm>
          <a:off x="2263775" y="3429000"/>
          <a:ext cx="4438650" cy="581025"/>
        </p:xfrm>
        <a:graphic>
          <a:graphicData uri="http://schemas.openxmlformats.org/presentationml/2006/ole">
            <p:oleObj spid="_x0000_s507909" name="Equation" r:id="rId7" imgW="3225600" imgH="431640" progId="Equation.DSMT4">
              <p:embed/>
            </p:oleObj>
          </a:graphicData>
        </a:graphic>
      </p:graphicFrame>
      <p:graphicFrame>
        <p:nvGraphicFramePr>
          <p:cNvPr id="507910" name="Object 6"/>
          <p:cNvGraphicFramePr>
            <a:graphicFrameLocks noChangeAspect="1"/>
          </p:cNvGraphicFramePr>
          <p:nvPr/>
        </p:nvGraphicFramePr>
        <p:xfrm>
          <a:off x="2368550" y="5307013"/>
          <a:ext cx="4229100" cy="581025"/>
        </p:xfrm>
        <a:graphic>
          <a:graphicData uri="http://schemas.openxmlformats.org/presentationml/2006/ole">
            <p:oleObj spid="_x0000_s507910" name="Equation" r:id="rId8" imgW="3073320" imgH="431640" progId="Equation.DSMT4">
              <p:embed/>
            </p:oleObj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652434" y="5531524"/>
            <a:ext cx="7348590" cy="500066"/>
          </a:xfrm>
          <a:prstGeom prst="rect">
            <a:avLst/>
          </a:prstGeom>
          <a:ln w="190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00034" y="3500438"/>
            <a:ext cx="4214842" cy="928694"/>
          </a:xfrm>
          <a:prstGeom prst="rect">
            <a:avLst/>
          </a:prstGeom>
          <a:ln w="190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00034" y="1714488"/>
            <a:ext cx="2714644" cy="500066"/>
          </a:xfrm>
          <a:prstGeom prst="rect">
            <a:avLst/>
          </a:prstGeom>
          <a:ln w="190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10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1.3 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조건부 확률</a:t>
            </a:r>
            <a:endParaRPr lang="en-US" altLang="ko-KR" dirty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pPr>
                <a:defRPr/>
              </a:pPr>
              <a:t>32</a:t>
            </a:fld>
            <a:endParaRPr lang="en-US" altLang="ko-KR" sz="1600" dirty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</p:txBody>
      </p:sp>
      <p:pic>
        <p:nvPicPr>
          <p:cNvPr id="13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모서리가 둥근 직사각형 11"/>
          <p:cNvSpPr/>
          <p:nvPr/>
        </p:nvSpPr>
        <p:spPr>
          <a:xfrm>
            <a:off x="928662" y="571480"/>
            <a:ext cx="3429024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곱의 법칙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  <a:latin typeface="Book Antiqua" pitchFamily="18" charset="0"/>
              </a:rPr>
              <a:t>(multiplication law)</a:t>
            </a:r>
          </a:p>
        </p:txBody>
      </p:sp>
      <p:pic>
        <p:nvPicPr>
          <p:cNvPr id="50893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29190" y="1785926"/>
            <a:ext cx="3810005" cy="3511066"/>
          </a:xfrm>
          <a:prstGeom prst="rect">
            <a:avLst/>
          </a:prstGeom>
          <a:solidFill>
            <a:schemeClr val="accent2"/>
          </a:solidFill>
          <a:ln w="57150">
            <a:solidFill>
              <a:srgbClr val="00FF00"/>
            </a:solidFill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500034" y="1214422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P(A) &gt; 0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일 때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,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조건부 확률의 정의로부터 다음을 얻는다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.</a:t>
            </a:r>
            <a:endParaRPr lang="en-US" altLang="ko-KR" dirty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</p:txBody>
      </p:sp>
      <p:graphicFrame>
        <p:nvGraphicFramePr>
          <p:cNvPr id="508932" name="Object 4"/>
          <p:cNvGraphicFramePr>
            <a:graphicFrameLocks noChangeAspect="1"/>
          </p:cNvGraphicFramePr>
          <p:nvPr/>
        </p:nvGraphicFramePr>
        <p:xfrm>
          <a:off x="588066" y="1785926"/>
          <a:ext cx="2500331" cy="400277"/>
        </p:xfrm>
        <a:graphic>
          <a:graphicData uri="http://schemas.openxmlformats.org/presentationml/2006/ole">
            <p:oleObj spid="_x0000_s508932" name="Equation" r:id="rId5" imgW="1549080" imgH="253800" progId="Equation.DSMT4">
              <p:embed/>
            </p:oleObj>
          </a:graphicData>
        </a:graphic>
      </p:graphicFrame>
      <p:graphicFrame>
        <p:nvGraphicFramePr>
          <p:cNvPr id="508933" name="Object 5"/>
          <p:cNvGraphicFramePr>
            <a:graphicFrameLocks noChangeAspect="1"/>
          </p:cNvGraphicFramePr>
          <p:nvPr/>
        </p:nvGraphicFramePr>
        <p:xfrm>
          <a:off x="571472" y="3571876"/>
          <a:ext cx="4078287" cy="760412"/>
        </p:xfrm>
        <a:graphic>
          <a:graphicData uri="http://schemas.openxmlformats.org/presentationml/2006/ole">
            <p:oleObj spid="_x0000_s508933" name="Equation" r:id="rId6" imgW="2527200" imgH="482400" progId="Equation.DSMT4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14348" y="5000636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다음과 같이 일반화할 수 있다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.</a:t>
            </a:r>
            <a:endParaRPr lang="en-US" altLang="ko-KR" dirty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</p:txBody>
      </p:sp>
      <p:graphicFrame>
        <p:nvGraphicFramePr>
          <p:cNvPr id="508934" name="Object 6"/>
          <p:cNvGraphicFramePr>
            <a:graphicFrameLocks noChangeAspect="1"/>
          </p:cNvGraphicFramePr>
          <p:nvPr/>
        </p:nvGraphicFramePr>
        <p:xfrm>
          <a:off x="714398" y="5600718"/>
          <a:ext cx="7215188" cy="400050"/>
        </p:xfrm>
        <a:graphic>
          <a:graphicData uri="http://schemas.openxmlformats.org/presentationml/2006/ole">
            <p:oleObj spid="_x0000_s508934" name="Equation" r:id="rId7" imgW="4470120" imgH="253800" progId="Equation.DSMT4">
              <p:embed/>
            </p:oleObj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00034" y="2702478"/>
            <a:ext cx="4357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P(A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  <a:ea typeface="바탕"/>
              </a:rPr>
              <a:t>∩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B) &gt; 0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일 때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, 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(A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  <a:ea typeface="바탕"/>
              </a:rPr>
              <a:t>∩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B)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  <a:ea typeface="바탕"/>
              </a:rPr>
              <a:t>∩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C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에 곱의 법칙을</a:t>
            </a:r>
            <a:endParaRPr lang="en-US" altLang="ko-KR" dirty="0" smtClean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  <a:p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적용하면 다음을 얻는다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.</a:t>
            </a:r>
            <a:endParaRPr lang="en-US" altLang="ko-KR" dirty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1.3 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조건부 확률</a:t>
            </a:r>
            <a:endParaRPr lang="en-US" altLang="ko-KR" dirty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1DFB-E6F2-423D-AB90-E7837C4E452D}" type="slidenum">
              <a:rPr lang="ko-KR" altLang="en-US" sz="160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pPr/>
              <a:t>33</a:t>
            </a:fld>
            <a:endParaRPr lang="ko-KR" altLang="en-US" sz="1600" dirty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</p:txBody>
      </p:sp>
      <p:pic>
        <p:nvPicPr>
          <p:cNvPr id="59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22842" y="571480"/>
            <a:ext cx="7735372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3]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카드 두 장을 차례로 뽑는 게임을 할 때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다음 확률을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(1)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비복원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 추출에 의해 뽑은 두 장의 카드가 모두 하트일 확률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(2)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복원 추출에 의해 뽑은 두 장의 카드가 차례로 하트와 다이아몬드일 확률</a:t>
            </a:r>
            <a:endParaRPr lang="ko-KR" altLang="en-US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034" y="1908455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34" y="2323875"/>
            <a:ext cx="81439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(1)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처음에 꺼낸 카드가 하트일 사건을 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A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,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두 번째 꺼낸 카드가 역시 하트일 사건을 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B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라 하자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.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이때 처음에 뽑은 카드가 하트일 확률은 다음과 같다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.</a:t>
            </a:r>
          </a:p>
          <a:p>
            <a:endParaRPr lang="en-US" altLang="ko-KR" dirty="0" smtClean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  <a:p>
            <a:endParaRPr lang="en-US" altLang="ko-KR" dirty="0" smtClean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  <a:p>
            <a:r>
              <a:rPr lang="ko-KR" altLang="en-US" dirty="0" err="1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비복원추출이므로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 카드상자에 들어있는 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51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장의 카드 중에 하트가 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12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장이다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.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따라서 이 조건에서 두 번째 뽑은 카드가 하트일 확률은 다음과 같다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.</a:t>
            </a:r>
            <a:endParaRPr lang="ko-KR" altLang="en-US" dirty="0" smtClean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  <a:p>
            <a:endParaRPr lang="en-US" altLang="ko-KR" dirty="0" smtClean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  <a:p>
            <a:endParaRPr lang="en-US" altLang="ko-KR" dirty="0" smtClean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  <a:p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그러므로 차례로 뽑은 카드 두 장이 모두 하트일 확률은 다음과 같다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.</a:t>
            </a:r>
            <a:endParaRPr lang="en-US" altLang="ko-KR" dirty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3876675" y="2969550"/>
          <a:ext cx="960438" cy="527050"/>
        </p:xfrm>
        <a:graphic>
          <a:graphicData uri="http://schemas.openxmlformats.org/presentationml/2006/ole">
            <p:oleObj spid="_x0000_s510978" name="Equation" r:id="rId4" imgW="698400" imgH="393480" progId="Equation.DSMT4">
              <p:embed/>
            </p:oleObj>
          </a:graphicData>
        </a:graphic>
      </p:graphicFrame>
      <p:graphicFrame>
        <p:nvGraphicFramePr>
          <p:cNvPr id="504835" name="Object 3"/>
          <p:cNvGraphicFramePr>
            <a:graphicFrameLocks noChangeAspect="1"/>
          </p:cNvGraphicFramePr>
          <p:nvPr/>
        </p:nvGraphicFramePr>
        <p:xfrm>
          <a:off x="3857620" y="4071942"/>
          <a:ext cx="1195387" cy="558800"/>
        </p:xfrm>
        <a:graphic>
          <a:graphicData uri="http://schemas.openxmlformats.org/presentationml/2006/ole">
            <p:oleObj spid="_x0000_s510980" name="Equation" r:id="rId5" imgW="825480" imgH="393480" progId="Equation.DSMT4">
              <p:embed/>
            </p:oleObj>
          </a:graphicData>
        </a:graphic>
      </p:graphicFrame>
      <p:graphicFrame>
        <p:nvGraphicFramePr>
          <p:cNvPr id="510981" name="Object 5"/>
          <p:cNvGraphicFramePr>
            <a:graphicFrameLocks noChangeAspect="1"/>
          </p:cNvGraphicFramePr>
          <p:nvPr/>
        </p:nvGraphicFramePr>
        <p:xfrm>
          <a:off x="2786050" y="5214950"/>
          <a:ext cx="3567112" cy="558800"/>
        </p:xfrm>
        <a:graphic>
          <a:graphicData uri="http://schemas.openxmlformats.org/presentationml/2006/ole">
            <p:oleObj spid="_x0000_s510981" name="Equation" r:id="rId6" imgW="2463480" imgH="393480" progId="Equation.DSMT4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1.3 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조건부 확률</a:t>
            </a:r>
            <a:endParaRPr lang="en-US" altLang="ko-KR" dirty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1DFB-E6F2-423D-AB90-E7837C4E452D}" type="slidenum">
              <a:rPr lang="ko-KR" altLang="en-US" sz="160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pPr/>
              <a:t>34</a:t>
            </a:fld>
            <a:endParaRPr lang="ko-KR" altLang="en-US" sz="1600" dirty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</p:txBody>
      </p:sp>
      <p:pic>
        <p:nvPicPr>
          <p:cNvPr id="59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500034" y="530384"/>
            <a:ext cx="81439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(2)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처음에 꺼낸 카드가 하트일 사건을 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A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,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두 번째 꺼낸 카드가 다이아몬드일 사건을 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B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라 하자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.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이때 처음에 뽑은 카드가 하트일 확률은 다음과 같다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.</a:t>
            </a:r>
          </a:p>
          <a:p>
            <a:endParaRPr lang="en-US" altLang="ko-KR" dirty="0" smtClean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  <a:p>
            <a:endParaRPr lang="en-US" altLang="ko-KR" dirty="0" smtClean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  <a:p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복원 추출이므로 카드상자에 들어있는 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52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장의 카드 중에 하트가 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13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장이다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.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따라서 이 조건에서 두 번째 뽑은 카드가 다이아몬드일 확률은 다음과 같다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.</a:t>
            </a:r>
            <a:endParaRPr lang="ko-KR" altLang="en-US" dirty="0" smtClean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  <a:p>
            <a:endParaRPr lang="en-US" altLang="ko-KR" dirty="0" smtClean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  <a:p>
            <a:endParaRPr lang="en-US" altLang="ko-KR" dirty="0" smtClean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  <a:p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그러므로 차례로 뽑은 카드 두 장이 하트와 다이아몬드일 확률은 다음과 같다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.</a:t>
            </a:r>
            <a:endParaRPr lang="en-US" altLang="ko-KR" dirty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</p:txBody>
      </p:sp>
      <p:graphicFrame>
        <p:nvGraphicFramePr>
          <p:cNvPr id="11" name="Object 3"/>
          <p:cNvGraphicFramePr>
            <a:graphicFrameLocks noChangeAspect="1"/>
          </p:cNvGraphicFramePr>
          <p:nvPr/>
        </p:nvGraphicFramePr>
        <p:xfrm>
          <a:off x="3876675" y="1145237"/>
          <a:ext cx="960438" cy="527050"/>
        </p:xfrm>
        <a:graphic>
          <a:graphicData uri="http://schemas.openxmlformats.org/presentationml/2006/ole">
            <p:oleObj spid="_x0000_s514053" name="Equation" r:id="rId4" imgW="698400" imgH="393480" progId="Equation.DSMT4">
              <p:embed/>
            </p:oleObj>
          </a:graphicData>
        </a:graphic>
      </p:graphicFrame>
      <p:graphicFrame>
        <p:nvGraphicFramePr>
          <p:cNvPr id="12" name="Object 3"/>
          <p:cNvGraphicFramePr>
            <a:graphicFrameLocks noChangeAspect="1"/>
          </p:cNvGraphicFramePr>
          <p:nvPr/>
        </p:nvGraphicFramePr>
        <p:xfrm>
          <a:off x="3857620" y="2183732"/>
          <a:ext cx="1195387" cy="558800"/>
        </p:xfrm>
        <a:graphic>
          <a:graphicData uri="http://schemas.openxmlformats.org/presentationml/2006/ole">
            <p:oleObj spid="_x0000_s514054" name="Equation" r:id="rId5" imgW="825480" imgH="393480" progId="Equation.DSMT4">
              <p:embed/>
            </p:oleObj>
          </a:graphicData>
        </a:graphic>
      </p:graphicFrame>
      <p:graphicFrame>
        <p:nvGraphicFramePr>
          <p:cNvPr id="13" name="Object 5"/>
          <p:cNvGraphicFramePr>
            <a:graphicFrameLocks noChangeAspect="1"/>
          </p:cNvGraphicFramePr>
          <p:nvPr/>
        </p:nvGraphicFramePr>
        <p:xfrm>
          <a:off x="2786050" y="3214686"/>
          <a:ext cx="3567112" cy="558800"/>
        </p:xfrm>
        <a:graphic>
          <a:graphicData uri="http://schemas.openxmlformats.org/presentationml/2006/ole">
            <p:oleObj spid="_x0000_s514055" name="Equation" r:id="rId6" imgW="2463480" imgH="393480" progId="Equation.DSMT4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1.3 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조건부 확률</a:t>
            </a:r>
            <a:endParaRPr lang="en-US" altLang="ko-KR" dirty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1DFB-E6F2-423D-AB90-E7837C4E452D}" type="slidenum">
              <a:rPr lang="ko-KR" altLang="en-US" sz="160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pPr/>
              <a:t>35</a:t>
            </a:fld>
            <a:endParaRPr lang="ko-KR" altLang="en-US" sz="1600" dirty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</p:txBody>
      </p:sp>
      <p:pic>
        <p:nvPicPr>
          <p:cNvPr id="59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22842" y="571480"/>
            <a:ext cx="7663934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4]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빨간 공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개와 흰 공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5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개 그리고 검은 공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개가 들어있는 주머니에서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비복원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 추출에 의하여 무작위로 공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개를 차례로 꺼낼 때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흰 공과 검은 공 그리고 빨간 공의 순서로 나올 확률을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034" y="1948870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34" y="2364290"/>
            <a:ext cx="81439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주머니에서 임의로 처음 꺼낸 공이 흰색일 사건을 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A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,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두 번째 꺼낸 공이 검은색일 사건을 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B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그리고 세 번째 꺼낸 공이 빨간색일 사건을 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C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라 하면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,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구하고자 하는 확률은 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P(A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  <a:ea typeface="바탕"/>
              </a:rPr>
              <a:t>∩B∩C)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이다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.</a:t>
            </a:r>
          </a:p>
          <a:p>
            <a:pPr>
              <a:buFont typeface="Wingdings" pitchFamily="2" charset="2"/>
              <a:buChar char="§"/>
            </a:pP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처음에 흰 공이 나올 확률 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: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 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P(A) = 5/10</a:t>
            </a:r>
          </a:p>
          <a:p>
            <a:pPr>
              <a:buFont typeface="Wingdings" pitchFamily="2" charset="2"/>
              <a:buChar char="§"/>
            </a:pPr>
            <a:r>
              <a:rPr lang="ko-KR" altLang="en-US" dirty="0" err="1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비복원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추출에 의해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처음에 흰 공이 나왔다면 두 번째 검은 공이 나올 확률 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: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  </a:t>
            </a:r>
            <a:endParaRPr lang="en-US" altLang="ko-KR" dirty="0" smtClean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  <a:p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                                                                                                                      (B|A) = 2/9</a:t>
            </a:r>
          </a:p>
          <a:p>
            <a:pPr>
              <a:buFont typeface="Wingdings" pitchFamily="2" charset="2"/>
              <a:buChar char="§"/>
            </a:pP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처음 두 번의 시행에서 각각 흰 공과 검은 공이 나왔을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때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,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세 번째 빨간 공이 나올 확률 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: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 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P(C|A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  <a:ea typeface="바탕"/>
              </a:rPr>
              <a:t>∩B) = 3/8</a:t>
            </a:r>
          </a:p>
          <a:p>
            <a:endParaRPr lang="en-US" altLang="ko-KR" dirty="0" smtClean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  <a:p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따라서 구하고자 하는 확률은 다음과 같다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.</a:t>
            </a:r>
            <a:endParaRPr lang="en-US" altLang="ko-KR" dirty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</p:txBody>
      </p:sp>
      <p:graphicFrame>
        <p:nvGraphicFramePr>
          <p:cNvPr id="504835" name="Object 3"/>
          <p:cNvGraphicFramePr>
            <a:graphicFrameLocks noChangeAspect="1"/>
          </p:cNvGraphicFramePr>
          <p:nvPr/>
        </p:nvGraphicFramePr>
        <p:xfrm>
          <a:off x="1889125" y="5214950"/>
          <a:ext cx="5130800" cy="558800"/>
        </p:xfrm>
        <a:graphic>
          <a:graphicData uri="http://schemas.openxmlformats.org/presentationml/2006/ole">
            <p:oleObj spid="_x0000_s512004" name="Equation" r:id="rId4" imgW="3543120" imgH="393480" progId="Equation.DSMT4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1.3 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조건부 확률</a:t>
            </a:r>
            <a:endParaRPr lang="en-US" altLang="ko-KR" dirty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1DFB-E6F2-423D-AB90-E7837C4E452D}" type="slidenum">
              <a:rPr lang="ko-KR" altLang="en-US" sz="160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pPr/>
              <a:t>36</a:t>
            </a:fld>
            <a:endParaRPr lang="ko-KR" altLang="en-US" sz="1600" dirty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</p:txBody>
      </p:sp>
      <p:pic>
        <p:nvPicPr>
          <p:cNvPr id="59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22842" y="571480"/>
            <a:ext cx="7663934" cy="14773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5]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주사위를 두 번 반복하여 던지는 실험에서 첫 번째 나온 눈의 수가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인 사건을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A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그리고 두 번째 나온 눈의 수가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인 사건을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B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라 할 때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다음 확률을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(1)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P(A)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        (2)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P(B)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        (3)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P(A|B)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          (4)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P(B|A)</a:t>
            </a:r>
            <a:endParaRPr lang="en-US" altLang="ko-KR" i="1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034" y="2214554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34" y="2629974"/>
            <a:ext cx="81439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주사위를 두 번 던질 때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,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첫 번째 나온 눈이 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2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인 사건 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A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와 두 번째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나온 눈이 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2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인 사건 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B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는 각각 다음과 같다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.</a:t>
            </a:r>
          </a:p>
          <a:p>
            <a:endParaRPr lang="en-US" altLang="ko-KR" dirty="0" smtClean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  <a:p>
            <a:endParaRPr lang="en-US" altLang="ko-KR" dirty="0" smtClean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  <a:p>
            <a:endParaRPr lang="en-US" altLang="ko-KR" dirty="0" smtClean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  <a:p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그리고                          이므로 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P(A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  <a:ea typeface="바탕"/>
              </a:rPr>
              <a:t>∩B) = 1/36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이다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.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따라서 구하고자 하는 확률은 다음과 같다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.</a:t>
            </a:r>
            <a:endParaRPr lang="en-US" altLang="ko-KR" dirty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2357438" y="3296398"/>
          <a:ext cx="4000500" cy="681038"/>
        </p:xfrm>
        <a:graphic>
          <a:graphicData uri="http://schemas.openxmlformats.org/presentationml/2006/ole">
            <p:oleObj spid="_x0000_s513026" name="Equation" r:id="rId4" imgW="2908080" imgH="507960" progId="Equation.DSMT4">
              <p:embed/>
            </p:oleObj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1367564" y="4021052"/>
          <a:ext cx="1398588" cy="341312"/>
        </p:xfrm>
        <a:graphic>
          <a:graphicData uri="http://schemas.openxmlformats.org/presentationml/2006/ole">
            <p:oleObj spid="_x0000_s513027" name="Equation" r:id="rId5" imgW="1015920" imgH="253800" progId="Equation.DSMT4">
              <p:embed/>
            </p:oleObj>
          </a:graphicData>
        </a:graphic>
      </p:graphicFrame>
      <p:graphicFrame>
        <p:nvGraphicFramePr>
          <p:cNvPr id="504835" name="Object 3"/>
          <p:cNvGraphicFramePr>
            <a:graphicFrameLocks noChangeAspect="1"/>
          </p:cNvGraphicFramePr>
          <p:nvPr/>
        </p:nvGraphicFramePr>
        <p:xfrm>
          <a:off x="1384300" y="4808556"/>
          <a:ext cx="6286500" cy="1192212"/>
        </p:xfrm>
        <a:graphic>
          <a:graphicData uri="http://schemas.openxmlformats.org/presentationml/2006/ole">
            <p:oleObj spid="_x0000_s513028" name="Equation" r:id="rId6" imgW="4343400" imgH="838080" progId="Equation.DSMT4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1.3 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조건부 확률</a:t>
            </a:r>
            <a:endParaRPr lang="en-US" altLang="ko-KR" dirty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1DFB-E6F2-423D-AB90-E7837C4E452D}" type="slidenum">
              <a:rPr lang="ko-KR" altLang="en-US" sz="160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pPr/>
              <a:t>37</a:t>
            </a:fld>
            <a:endParaRPr lang="ko-KR" altLang="en-US" sz="1600" dirty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</p:txBody>
      </p:sp>
      <p:pic>
        <p:nvPicPr>
          <p:cNvPr id="59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00034" y="509597"/>
            <a:ext cx="81439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Book Antiqua" pitchFamily="18" charset="0"/>
              </a:rPr>
              <a:t>[Note]</a:t>
            </a:r>
          </a:p>
          <a:p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5]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에서 두 사건 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A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와 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B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에 대하여 다음이 성립한다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.</a:t>
            </a:r>
          </a:p>
          <a:p>
            <a:endParaRPr lang="en-US" altLang="ko-KR" dirty="0" smtClean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  <a:p>
            <a:endParaRPr lang="en-US" altLang="ko-KR" dirty="0" smtClean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  <a:p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즉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,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두 사건 중에서 어느 한 사건이 발생했다는 조건이 다른 사건이 발생하는데 아무런 영향을 미치지 않는다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.</a:t>
            </a:r>
            <a:endParaRPr lang="en-US" altLang="ko-KR" dirty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</p:txBody>
      </p:sp>
      <p:graphicFrame>
        <p:nvGraphicFramePr>
          <p:cNvPr id="516101" name="Object 5"/>
          <p:cNvGraphicFramePr>
            <a:graphicFrameLocks noChangeAspect="1"/>
          </p:cNvGraphicFramePr>
          <p:nvPr/>
        </p:nvGraphicFramePr>
        <p:xfrm>
          <a:off x="2462213" y="1132710"/>
          <a:ext cx="3933825" cy="560388"/>
        </p:xfrm>
        <a:graphic>
          <a:graphicData uri="http://schemas.openxmlformats.org/presentationml/2006/ole">
            <p:oleObj spid="_x0000_s516101" name="Equation" r:id="rId4" imgW="2717640" imgH="393480" progId="Equation.DSMT4">
              <p:embed/>
            </p:oleObj>
          </a:graphicData>
        </a:graphic>
      </p:graphicFrame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250825" y="2714620"/>
            <a:ext cx="5048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3600" b="0">
                <a:solidFill>
                  <a:srgbClr val="FF00FF"/>
                </a:solidFill>
              </a:rPr>
              <a:t>▶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827088" y="2749214"/>
            <a:ext cx="7959725" cy="207170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ko-KR" altLang="en-US" sz="2400" b="1" dirty="0" smtClean="0">
                <a:solidFill>
                  <a:srgbClr val="FF0000"/>
                </a:solidFill>
                <a:latin typeface="Book Antiqua" pitchFamily="18" charset="0"/>
              </a:rPr>
              <a:t>독립 사건</a:t>
            </a:r>
            <a:r>
              <a:rPr lang="en-US" altLang="ko-KR" sz="2400" dirty="0" smtClean="0">
                <a:latin typeface="Book Antiqua" pitchFamily="18" charset="0"/>
              </a:rPr>
              <a:t>(independent events): </a:t>
            </a:r>
            <a:r>
              <a:rPr lang="en-US" altLang="ko-KR" sz="2400" i="1" dirty="0" smtClean="0">
                <a:latin typeface="Book Antiqua" pitchFamily="18" charset="0"/>
              </a:rPr>
              <a:t>P(A) &gt; 0 </a:t>
            </a:r>
            <a:r>
              <a:rPr lang="ko-KR" altLang="en-US" sz="2400" dirty="0" smtClean="0">
                <a:latin typeface="Book Antiqua" pitchFamily="18" charset="0"/>
              </a:rPr>
              <a:t>또는 </a:t>
            </a:r>
            <a:r>
              <a:rPr lang="en-US" altLang="ko-KR" sz="2400" i="1" dirty="0" smtClean="0">
                <a:latin typeface="Book Antiqua" pitchFamily="18" charset="0"/>
              </a:rPr>
              <a:t>P(B) &gt; 0</a:t>
            </a:r>
            <a:r>
              <a:rPr lang="ko-KR" altLang="en-US" sz="2400" dirty="0" smtClean="0">
                <a:latin typeface="Book Antiqua" pitchFamily="18" charset="0"/>
              </a:rPr>
              <a:t>일 때</a:t>
            </a:r>
            <a:endParaRPr lang="en-US" altLang="ko-KR" sz="2400" dirty="0" smtClean="0">
              <a:latin typeface="Book Antiqua" pitchFamily="18" charset="0"/>
            </a:endParaRPr>
          </a:p>
          <a:p>
            <a:r>
              <a:rPr lang="ko-KR" altLang="en-US" sz="2400" dirty="0" smtClean="0">
                <a:latin typeface="Book Antiqua" pitchFamily="18" charset="0"/>
              </a:rPr>
              <a:t>사건 </a:t>
            </a:r>
            <a:r>
              <a:rPr lang="en-US" altLang="ko-KR" sz="2400" i="1" dirty="0" smtClean="0">
                <a:latin typeface="Book Antiqua" pitchFamily="18" charset="0"/>
              </a:rPr>
              <a:t>A</a:t>
            </a:r>
            <a:r>
              <a:rPr lang="ko-KR" altLang="en-US" sz="2400" dirty="0" smtClean="0">
                <a:latin typeface="Book Antiqua" pitchFamily="18" charset="0"/>
              </a:rPr>
              <a:t>의 발생여부가 사건 </a:t>
            </a:r>
            <a:r>
              <a:rPr lang="en-US" altLang="ko-KR" sz="2400" dirty="0" smtClean="0">
                <a:latin typeface="Book Antiqua" pitchFamily="18" charset="0"/>
              </a:rPr>
              <a:t>B</a:t>
            </a:r>
            <a:r>
              <a:rPr lang="ko-KR" altLang="en-US" sz="2400" dirty="0" smtClean="0">
                <a:latin typeface="Book Antiqua" pitchFamily="18" charset="0"/>
              </a:rPr>
              <a:t>의 발생에 영향을 미치지 않는 </a:t>
            </a:r>
            <a:endParaRPr lang="en-US" altLang="ko-KR" sz="2400" dirty="0" smtClean="0">
              <a:latin typeface="Book Antiqua" pitchFamily="18" charset="0"/>
            </a:endParaRPr>
          </a:p>
          <a:p>
            <a:r>
              <a:rPr lang="ko-KR" altLang="en-US" sz="2400" dirty="0" smtClean="0">
                <a:latin typeface="Book Antiqua" pitchFamily="18" charset="0"/>
              </a:rPr>
              <a:t>경우</a:t>
            </a:r>
            <a:r>
              <a:rPr lang="en-US" altLang="ko-KR" sz="2400" dirty="0" smtClean="0">
                <a:latin typeface="Book Antiqua" pitchFamily="18" charset="0"/>
              </a:rPr>
              <a:t>, </a:t>
            </a:r>
            <a:r>
              <a:rPr lang="ko-KR" altLang="en-US" sz="2400" dirty="0" smtClean="0">
                <a:latin typeface="Book Antiqua" pitchFamily="18" charset="0"/>
              </a:rPr>
              <a:t>즉 다음을 만족하는 두 사건</a:t>
            </a:r>
            <a:endParaRPr lang="en-US" altLang="ko-KR" sz="2400" dirty="0" smtClean="0">
              <a:latin typeface="Book Antiqua" pitchFamily="18" charset="0"/>
            </a:endParaRPr>
          </a:p>
          <a:p>
            <a:endParaRPr lang="en-US" altLang="ko-KR" sz="2400" dirty="0" smtClean="0">
              <a:latin typeface="Book Antiqua" pitchFamily="18" charset="0"/>
            </a:endParaRPr>
          </a:p>
          <a:p>
            <a:endParaRPr lang="ko-KR" altLang="en-US" sz="2400" dirty="0">
              <a:latin typeface="Book Antiqua" pitchFamily="18" charset="0"/>
            </a:endParaRPr>
          </a:p>
        </p:txBody>
      </p:sp>
      <p:graphicFrame>
        <p:nvGraphicFramePr>
          <p:cNvPr id="516102" name="Object 6"/>
          <p:cNvGraphicFramePr>
            <a:graphicFrameLocks noChangeAspect="1"/>
          </p:cNvGraphicFramePr>
          <p:nvPr/>
        </p:nvGraphicFramePr>
        <p:xfrm>
          <a:off x="2357422" y="4106536"/>
          <a:ext cx="4538349" cy="465472"/>
        </p:xfrm>
        <a:graphic>
          <a:graphicData uri="http://schemas.openxmlformats.org/presentationml/2006/ole">
            <p:oleObj spid="_x0000_s516102" name="Equation" r:id="rId5" imgW="2438280" imgH="253800" progId="Equation.DSMT4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00034" y="5040594"/>
            <a:ext cx="8143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Book Antiqua" pitchFamily="18" charset="0"/>
              </a:rPr>
              <a:t>[Note]</a:t>
            </a:r>
          </a:p>
          <a:p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독립이 아닌 두 사건을 </a:t>
            </a:r>
            <a:r>
              <a:rPr lang="ko-KR" altLang="en-US" b="1" dirty="0" smtClean="0">
                <a:solidFill>
                  <a:srgbClr val="FF0000"/>
                </a:solidFill>
                <a:latin typeface="Book Antiqua" pitchFamily="18" charset="0"/>
              </a:rPr>
              <a:t>종속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(dependent)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이라 한다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.</a:t>
            </a:r>
            <a:endParaRPr lang="en-US" altLang="ko-KR" dirty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1.3 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조건부 확률</a:t>
            </a:r>
            <a:endParaRPr lang="en-US" altLang="ko-KR" dirty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1DFB-E6F2-423D-AB90-E7837C4E452D}" type="slidenum">
              <a:rPr lang="ko-KR" altLang="en-US" sz="160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pPr/>
              <a:t>38</a:t>
            </a:fld>
            <a:endParaRPr lang="ko-KR" altLang="en-US" sz="1600" dirty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</p:txBody>
      </p:sp>
      <p:pic>
        <p:nvPicPr>
          <p:cNvPr id="59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22842" y="571480"/>
            <a:ext cx="7663934" cy="17543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6]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프로그래머는 컴퓨터를 이용하여 작업한 파일을 습관적으로 하드와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USB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에 백업을 하며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이때 하드에 백업할 때 훼손될 확률이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1.2%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이고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USB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에 백업할 때 훼손될 확률은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2.5%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라고 한다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두 방법으로 백업하는 사건이 서로 독립이라 할 때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이 프로그래머가 적어도 하나의 훼손되지 않은 파일을 가질 확률을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034" y="2431563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34" y="2846983"/>
            <a:ext cx="81439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하드에 백업하여 훼손되지 않는 사건을 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A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, USB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에 백업하여 훼손되지 않는 사건을 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B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라 하자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.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그러면 하드와 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USB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에 백업하여 훼손되지 않을 확률은 각각 다음과 같다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.</a:t>
            </a:r>
          </a:p>
          <a:p>
            <a:endParaRPr lang="en-US" altLang="ko-KR" dirty="0" smtClean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  <a:p>
            <a:endParaRPr lang="en-US" altLang="ko-KR" dirty="0" smtClean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  <a:p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그러면 적어도 하나의 파일이 훼손되지 않을 사건은 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  <a:ea typeface="+mn-ea"/>
              </a:rPr>
              <a:t>A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  <a:ea typeface="+mn-ea"/>
              </a:rPr>
              <a:t>∪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  <a:ea typeface="+mn-ea"/>
              </a:rPr>
              <a:t>B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이고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,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구하고자 하는 확률은 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P(A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∪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B)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이다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.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한편 두 사건이 독립이므로 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P(A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  <a:ea typeface="바탕"/>
              </a:rPr>
              <a:t>∩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B) = P(A)P(B)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이고 따라서 구하고자 하는 확률은 다음과 같다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. </a:t>
            </a:r>
            <a:endParaRPr lang="en-US" altLang="ko-KR" dirty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2139950" y="3728948"/>
          <a:ext cx="4437063" cy="288925"/>
        </p:xfrm>
        <a:graphic>
          <a:graphicData uri="http://schemas.openxmlformats.org/presentationml/2006/ole">
            <p:oleObj spid="_x0000_s517122" name="Equation" r:id="rId4" imgW="3225600" imgH="215640" progId="Equation.DSMT4">
              <p:embed/>
            </p:oleObj>
          </a:graphicData>
        </a:graphic>
      </p:graphicFrame>
      <p:graphicFrame>
        <p:nvGraphicFramePr>
          <p:cNvPr id="504835" name="Object 3"/>
          <p:cNvGraphicFramePr>
            <a:graphicFrameLocks noChangeAspect="1"/>
          </p:cNvGraphicFramePr>
          <p:nvPr/>
        </p:nvGraphicFramePr>
        <p:xfrm>
          <a:off x="1724025" y="5214950"/>
          <a:ext cx="5605463" cy="614362"/>
        </p:xfrm>
        <a:graphic>
          <a:graphicData uri="http://schemas.openxmlformats.org/presentationml/2006/ole">
            <p:oleObj spid="_x0000_s517124" name="Equation" r:id="rId5" imgW="3873240" imgH="431640" progId="Equation.DSMT4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928794" y="1602434"/>
            <a:ext cx="4929222" cy="500066"/>
          </a:xfrm>
          <a:prstGeom prst="rect">
            <a:avLst/>
          </a:prstGeom>
          <a:ln w="190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1.3 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조건부 확률</a:t>
            </a:r>
            <a:endParaRPr lang="en-US" altLang="ko-KR" dirty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pPr>
                <a:defRPr/>
              </a:pPr>
              <a:t>39</a:t>
            </a:fld>
            <a:endParaRPr lang="en-US" altLang="ko-KR" sz="160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</p:txBody>
      </p:sp>
      <p:pic>
        <p:nvPicPr>
          <p:cNvPr id="15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500034" y="530864"/>
            <a:ext cx="8215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Book Antiqua" pitchFamily="18" charset="0"/>
              </a:rPr>
              <a:t>[Note]</a:t>
            </a:r>
          </a:p>
          <a:p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독립의 정의와 곱의 법칙에 의해 두 사건 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A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와 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B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가 독립이기 위한 다음 필요충분조건을 얻는다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.</a:t>
            </a:r>
            <a:endParaRPr lang="en-US" altLang="ko-KR" dirty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</p:txBody>
      </p:sp>
      <p:graphicFrame>
        <p:nvGraphicFramePr>
          <p:cNvPr id="459782" name="Object 6"/>
          <p:cNvGraphicFramePr>
            <a:graphicFrameLocks noChangeAspect="1"/>
          </p:cNvGraphicFramePr>
          <p:nvPr/>
        </p:nvGraphicFramePr>
        <p:xfrm>
          <a:off x="2068513" y="1685915"/>
          <a:ext cx="4614862" cy="385763"/>
        </p:xfrm>
        <a:graphic>
          <a:graphicData uri="http://schemas.openxmlformats.org/presentationml/2006/ole">
            <p:oleObj spid="_x0000_s459782" name="Equation" r:id="rId4" imgW="2692080" imgH="228600" progId="Equation.DSMT4">
              <p:embed/>
            </p:oleObj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00034" y="2505670"/>
            <a:ext cx="82153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Book Antiqua" pitchFamily="18" charset="0"/>
              </a:rPr>
              <a:t>[Note]</a:t>
            </a:r>
          </a:p>
          <a:p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1.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사건 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A</a:t>
            </a:r>
            <a:r>
              <a:rPr lang="en-US" altLang="ko-KR" i="1" baseline="-25000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1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, A</a:t>
            </a:r>
            <a:r>
              <a:rPr lang="en-US" altLang="ko-KR" i="1" baseline="-25000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2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, …, A</a:t>
            </a:r>
            <a:r>
              <a:rPr lang="en-US" altLang="ko-KR" i="1" baseline="-25000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n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이 다음을 만족할 때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,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이 사건들은</a:t>
            </a:r>
            <a:r>
              <a:rPr lang="ko-KR" altLang="en-US" dirty="0" smtClean="0">
                <a:solidFill>
                  <a:schemeClr val="bg2"/>
                </a:solidFill>
                <a:latin typeface="Book Antiqua" pitchFamily="18" charset="0"/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  <a:latin typeface="Book Antiqua" pitchFamily="18" charset="0"/>
              </a:rPr>
              <a:t>독립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이라 한다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.</a:t>
            </a:r>
          </a:p>
          <a:p>
            <a:endParaRPr lang="en-US" altLang="ko-KR" dirty="0" smtClean="0">
              <a:latin typeface="Book Antiqua" pitchFamily="18" charset="0"/>
            </a:endParaRPr>
          </a:p>
          <a:p>
            <a:endParaRPr lang="en-US" altLang="ko-KR" dirty="0" smtClean="0">
              <a:latin typeface="Book Antiqua" pitchFamily="18" charset="0"/>
            </a:endParaRPr>
          </a:p>
          <a:p>
            <a:endParaRPr lang="en-US" altLang="ko-KR" dirty="0" smtClean="0">
              <a:latin typeface="Book Antiqua" pitchFamily="18" charset="0"/>
            </a:endParaRPr>
          </a:p>
          <a:p>
            <a:endParaRPr lang="en-US" altLang="ko-KR" dirty="0" smtClean="0">
              <a:latin typeface="Book Antiqua" pitchFamily="18" charset="0"/>
            </a:endParaRPr>
          </a:p>
          <a:p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2.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사건 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A</a:t>
            </a:r>
            <a:r>
              <a:rPr lang="en-US" altLang="ko-KR" i="1" baseline="-25000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1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, A</a:t>
            </a:r>
            <a:r>
              <a:rPr lang="en-US" altLang="ko-KR" i="1" baseline="-25000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2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, …, A</a:t>
            </a:r>
            <a:r>
              <a:rPr lang="en-US" altLang="ko-KR" i="1" baseline="-25000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n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이 다음을 만족할 때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,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이 사건들은 </a:t>
            </a:r>
            <a:r>
              <a:rPr lang="ko-KR" altLang="en-US" b="1" dirty="0" smtClean="0">
                <a:solidFill>
                  <a:srgbClr val="FF0000"/>
                </a:solidFill>
                <a:latin typeface="Book Antiqua" pitchFamily="18" charset="0"/>
              </a:rPr>
              <a:t>쌍마다 독립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(</a:t>
            </a:r>
            <a:r>
              <a:rPr lang="en-US" altLang="ko-KR" dirty="0" err="1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pairwisely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 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independent)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이라 한다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.</a:t>
            </a:r>
            <a:endParaRPr lang="en-US" altLang="ko-KR" dirty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469476" y="3357562"/>
            <a:ext cx="3867926" cy="500066"/>
          </a:xfrm>
          <a:prstGeom prst="rect">
            <a:avLst/>
          </a:prstGeom>
          <a:ln w="190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Object 6"/>
          <p:cNvGraphicFramePr>
            <a:graphicFrameLocks noChangeAspect="1"/>
          </p:cNvGraphicFramePr>
          <p:nvPr/>
        </p:nvGraphicFramePr>
        <p:xfrm>
          <a:off x="2568575" y="3441700"/>
          <a:ext cx="3614738" cy="385763"/>
        </p:xfrm>
        <a:graphic>
          <a:graphicData uri="http://schemas.openxmlformats.org/presentationml/2006/ole">
            <p:oleObj spid="_x0000_s459783" name="Equation" r:id="rId5" imgW="2108160" imgH="228600" progId="Equation.DSMT4">
              <p:embed/>
            </p:oleObj>
          </a:graphicData>
        </a:graphic>
      </p:graphicFrame>
      <p:sp>
        <p:nvSpPr>
          <p:cNvPr id="21" name="직사각형 20"/>
          <p:cNvSpPr/>
          <p:nvPr/>
        </p:nvSpPr>
        <p:spPr>
          <a:xfrm>
            <a:off x="1652836" y="5000636"/>
            <a:ext cx="5541822" cy="500066"/>
          </a:xfrm>
          <a:prstGeom prst="rect">
            <a:avLst/>
          </a:prstGeom>
          <a:ln w="190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Object 6"/>
          <p:cNvGraphicFramePr>
            <a:graphicFrameLocks noChangeAspect="1"/>
          </p:cNvGraphicFramePr>
          <p:nvPr/>
        </p:nvGraphicFramePr>
        <p:xfrm>
          <a:off x="1763713" y="5064125"/>
          <a:ext cx="5224462" cy="428625"/>
        </p:xfrm>
        <a:graphic>
          <a:graphicData uri="http://schemas.openxmlformats.org/presentationml/2006/ole">
            <p:oleObj spid="_x0000_s459784" name="Equation" r:id="rId6" imgW="3047760" imgH="253800" progId="Equation.DSMT4">
              <p:embed/>
            </p:oleObj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1.1 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사건</a:t>
            </a:r>
            <a:endParaRPr lang="en-US" altLang="ko-KR" dirty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pPr>
                <a:defRPr/>
              </a:pPr>
              <a:t>4</a:t>
            </a:fld>
            <a:endParaRPr lang="en-US" altLang="ko-KR" sz="160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622842" y="571480"/>
            <a:ext cx="7663934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2]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공정한 주사위를 반복해서 두 번 던지는 게임에서 나온 눈의 수에 대한 표본공간을 구하라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0034" y="1630908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0034" y="2034425"/>
            <a:ext cx="81439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주사위를 두 번 던지는 게임에서 처음에 나올 수 있는 모든 결과는 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1, 2, 3, 4, 5, 6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의 눈뿐이며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,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또한 그 각각의 눈에 대하여 두 번째 던져서 나올 수 있는 눈의 모든 경우도 역시 동일하다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.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그러므로 주사위를 두 번 던지는 게임에서 나올 수 있는 모든 가능한 결과들의 집합인 표본공간은 다음과 같다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.</a:t>
            </a:r>
            <a:endParaRPr lang="en-US" altLang="ko-KR" dirty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03851" y="3429001"/>
            <a:ext cx="3625808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3" name="Object 27"/>
          <p:cNvGraphicFramePr>
            <a:graphicFrameLocks noChangeAspect="1"/>
          </p:cNvGraphicFramePr>
          <p:nvPr/>
        </p:nvGraphicFramePr>
        <p:xfrm>
          <a:off x="754964" y="3429000"/>
          <a:ext cx="4281487" cy="2008687"/>
        </p:xfrm>
        <a:graphic>
          <a:graphicData uri="http://schemas.openxmlformats.org/presentationml/2006/ole">
            <p:oleObj spid="_x0000_s466946" name="Equation" r:id="rId5" imgW="2908080" imgH="1396800" progId="Equation.DSMT4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1.3 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조건부 확률</a:t>
            </a:r>
            <a:endParaRPr lang="en-US" altLang="ko-KR" dirty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pPr>
                <a:defRPr/>
              </a:pPr>
              <a:t>40</a:t>
            </a:fld>
            <a:endParaRPr lang="en-US" altLang="ko-KR" sz="160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</p:txBody>
      </p:sp>
      <p:pic>
        <p:nvPicPr>
          <p:cNvPr id="15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22842" y="571480"/>
            <a:ext cx="7663934" cy="14773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7]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생산라인 공정은 서로 독립적인 두 부분의 기계장치로 구성되어 있으며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두 기계장치가 고장 나면 그 즉시 교체된다고 한다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기계장치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A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와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B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가 고장 날 확률은 각각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17%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와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12%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이다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이때 두 기계장치 가운데 적어도 한 기계장치가 고장 날 확률을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034" y="2214554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34" y="2659213"/>
            <a:ext cx="77867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기계장치 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A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와 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B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가 고장 나는 사건을 각각 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A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와 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B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라 하면 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P(A) = 0.17, P(B) = 0.12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이다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.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또한 기계장치 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A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와 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B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가 고장 나는 사건은 독립이므로 다음이 성립한다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.</a:t>
            </a:r>
          </a:p>
          <a:p>
            <a:endParaRPr lang="en-US" altLang="ko-KR" dirty="0" smtClean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  <a:p>
            <a:endParaRPr lang="en-US" altLang="ko-KR" dirty="0" smtClean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  <a:p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따라서 두 기계장치 가운데 적어도 한 기계장치가 고장 날 확률은 다음과 같다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.</a:t>
            </a:r>
            <a:endParaRPr lang="en-US" altLang="ko-KR" dirty="0" smtClean="0">
              <a:solidFill>
                <a:schemeClr val="accent4">
                  <a:lumMod val="10000"/>
                </a:schemeClr>
              </a:solidFill>
              <a:latin typeface="Book Antiqua" pitchFamily="18" charset="0"/>
              <a:ea typeface="바탕"/>
            </a:endParaRPr>
          </a:p>
        </p:txBody>
      </p:sp>
      <p:graphicFrame>
        <p:nvGraphicFramePr>
          <p:cNvPr id="9" name="Object 27"/>
          <p:cNvGraphicFramePr>
            <a:graphicFrameLocks noChangeAspect="1"/>
          </p:cNvGraphicFramePr>
          <p:nvPr/>
        </p:nvGraphicFramePr>
        <p:xfrm>
          <a:off x="1968513" y="3643314"/>
          <a:ext cx="4460875" cy="322262"/>
        </p:xfrm>
        <a:graphic>
          <a:graphicData uri="http://schemas.openxmlformats.org/presentationml/2006/ole">
            <p:oleObj spid="_x0000_s460802" name="Equation" r:id="rId4" imgW="2920680" imgH="215640" progId="Equation.DSMT4">
              <p:embed/>
            </p:oleObj>
          </a:graphicData>
        </a:graphic>
      </p:graphicFrame>
      <p:graphicFrame>
        <p:nvGraphicFramePr>
          <p:cNvPr id="460803" name="Object 27"/>
          <p:cNvGraphicFramePr>
            <a:graphicFrameLocks noChangeAspect="1"/>
          </p:cNvGraphicFramePr>
          <p:nvPr/>
        </p:nvGraphicFramePr>
        <p:xfrm>
          <a:off x="1223963" y="4606936"/>
          <a:ext cx="6381750" cy="322262"/>
        </p:xfrm>
        <a:graphic>
          <a:graphicData uri="http://schemas.openxmlformats.org/presentationml/2006/ole">
            <p:oleObj spid="_x0000_s460803" name="Equation" r:id="rId5" imgW="4178160" imgH="215640" progId="Equation.DSMT4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1.3 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조건부 확률</a:t>
            </a:r>
            <a:endParaRPr lang="en-US" altLang="ko-KR" dirty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pPr>
                <a:defRPr/>
              </a:pPr>
              <a:t>41</a:t>
            </a:fld>
            <a:endParaRPr lang="en-US" altLang="ko-KR" sz="1600" dirty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</p:txBody>
      </p:sp>
      <p:pic>
        <p:nvPicPr>
          <p:cNvPr id="17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모서리가 둥근 직사각형 10"/>
          <p:cNvSpPr/>
          <p:nvPr/>
        </p:nvSpPr>
        <p:spPr>
          <a:xfrm>
            <a:off x="928662" y="571480"/>
            <a:ext cx="4857784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전확률</a:t>
            </a:r>
            <a:r>
              <a:rPr lang="en-US" altLang="ko-KR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 </a:t>
            </a:r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공식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  <a:latin typeface="Book Antiqua" pitchFamily="18" charset="0"/>
              </a:rPr>
              <a:t>(formula of total probability)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0034" y="1214422"/>
            <a:ext cx="8143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P(A</a:t>
            </a:r>
            <a:r>
              <a:rPr lang="en-US" altLang="ko-KR" i="1" baseline="-25000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i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) &gt; 0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인 사건 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A</a:t>
            </a:r>
            <a:r>
              <a:rPr lang="en-US" altLang="ko-KR" i="1" baseline="-25000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1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, A</a:t>
            </a:r>
            <a:r>
              <a:rPr lang="en-US" altLang="ko-KR" i="1" baseline="-25000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2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, …, A</a:t>
            </a:r>
            <a:r>
              <a:rPr lang="en-US" altLang="ko-KR" i="1" baseline="-25000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n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을 표본공간 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S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의 분할이라 하자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.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그러면 임의의 사건 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B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에 대하여 다음이 성립한다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.</a:t>
            </a:r>
            <a:endParaRPr lang="en-US" altLang="ko-KR" dirty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928926" y="2051130"/>
            <a:ext cx="2928958" cy="816640"/>
          </a:xfrm>
          <a:prstGeom prst="rect">
            <a:avLst/>
          </a:prstGeom>
          <a:ln w="190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10000"/>
                </a:schemeClr>
              </a:solidFill>
            </a:endParaRPr>
          </a:p>
        </p:txBody>
      </p:sp>
      <p:graphicFrame>
        <p:nvGraphicFramePr>
          <p:cNvPr id="15" name="Object 6"/>
          <p:cNvGraphicFramePr>
            <a:graphicFrameLocks noChangeAspect="1"/>
          </p:cNvGraphicFramePr>
          <p:nvPr/>
        </p:nvGraphicFramePr>
        <p:xfrm>
          <a:off x="3070225" y="2076450"/>
          <a:ext cx="2613025" cy="728663"/>
        </p:xfrm>
        <a:graphic>
          <a:graphicData uri="http://schemas.openxmlformats.org/presentationml/2006/ole">
            <p:oleObj spid="_x0000_s461828" name="Equation" r:id="rId4" imgW="1523880" imgH="431640" progId="Equation.DSMT4">
              <p:embed/>
            </p:oleObj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00034" y="3354173"/>
            <a:ext cx="81439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사건 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A</a:t>
            </a:r>
            <a:r>
              <a:rPr lang="en-US" altLang="ko-KR" i="1" baseline="-25000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1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, A</a:t>
            </a:r>
            <a:r>
              <a:rPr lang="en-US" altLang="ko-KR" i="1" baseline="-25000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2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, …, A</a:t>
            </a:r>
            <a:r>
              <a:rPr lang="en-US" altLang="ko-KR" i="1" baseline="-25000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n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이 표본공간 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S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의 분할이므로 임의의 사건 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B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에 대하여 다음 사건들은 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B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의 분할이다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.</a:t>
            </a:r>
          </a:p>
          <a:p>
            <a:pPr algn="ctr"/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B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  <a:ea typeface="바탕"/>
              </a:rPr>
              <a:t>∩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A</a:t>
            </a:r>
            <a:r>
              <a:rPr lang="en-US" altLang="ko-KR" i="1" baseline="-25000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1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, B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  <a:ea typeface="바탕"/>
              </a:rPr>
              <a:t>∩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A</a:t>
            </a:r>
            <a:r>
              <a:rPr lang="en-US" altLang="ko-KR" i="1" baseline="-25000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2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, …, </a:t>
            </a:r>
            <a:r>
              <a:rPr lang="en-US" altLang="ko-KR" i="1" dirty="0" err="1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B</a:t>
            </a:r>
            <a:r>
              <a:rPr lang="en-US" altLang="ko-KR" i="1" dirty="0" err="1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  <a:ea typeface="바탕"/>
              </a:rPr>
              <a:t>∩</a:t>
            </a:r>
            <a:r>
              <a:rPr lang="en-US" altLang="ko-KR" i="1" dirty="0" err="1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A</a:t>
            </a:r>
            <a:r>
              <a:rPr lang="en-US" altLang="ko-KR" i="1" baseline="-25000" dirty="0" err="1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n</a:t>
            </a:r>
            <a:endParaRPr lang="en-US" altLang="ko-KR" dirty="0" smtClean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  <a:p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따라서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곱의 법칙에 의해 다음이 성립한다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.</a:t>
            </a:r>
            <a:endParaRPr lang="en-US" altLang="ko-KR" dirty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</p:txBody>
      </p:sp>
      <p:graphicFrame>
        <p:nvGraphicFramePr>
          <p:cNvPr id="461829" name="Object 27"/>
          <p:cNvGraphicFramePr>
            <a:graphicFrameLocks noChangeAspect="1"/>
          </p:cNvGraphicFramePr>
          <p:nvPr/>
        </p:nvGraphicFramePr>
        <p:xfrm>
          <a:off x="2664497" y="4590973"/>
          <a:ext cx="3724275" cy="644525"/>
        </p:xfrm>
        <a:graphic>
          <a:graphicData uri="http://schemas.openxmlformats.org/presentationml/2006/ole">
            <p:oleObj spid="_x0000_s461829" name="Equation" r:id="rId5" imgW="2438280" imgH="431640" progId="Equation.DSMT4">
              <p:embed/>
            </p:oleObj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1.3 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조건부 확률</a:t>
            </a:r>
            <a:endParaRPr lang="en-US" altLang="ko-KR" dirty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pPr>
                <a:defRPr/>
              </a:pPr>
              <a:t>42</a:t>
            </a:fld>
            <a:endParaRPr lang="en-US" altLang="ko-KR" sz="160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</p:txBody>
      </p:sp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22842" y="571480"/>
            <a:ext cx="7663934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8]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의학 보고서에 따르면 전체 국민의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7%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가 폐질환을 앓고 있으며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그들 중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85%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가 흡연가라고 한다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그리고 폐질환을 갖지 않은 사람 중에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25%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가 흡연가라 한다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이때 임의로 선정한 사람이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흡연가일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 확률을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034" y="2000240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34" y="2459690"/>
            <a:ext cx="7786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폐질환을 앓고 있는 사람을 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A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라 하면 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P(A) = 0.07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이므로 여사건의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확률은 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P(A</a:t>
            </a:r>
            <a:r>
              <a:rPr lang="en-US" altLang="ko-KR" i="1" baseline="40000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c 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) = 0.93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이다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.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이제 임의로 선정한 사람이 </a:t>
            </a:r>
            <a:r>
              <a:rPr lang="ko-KR" altLang="en-US" dirty="0" err="1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흡연가일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 사건을 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B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라 하면 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P(B|A) = 0.85, P(</a:t>
            </a:r>
            <a:r>
              <a:rPr lang="en-US" altLang="ko-KR" i="1" dirty="0" err="1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B|A</a:t>
            </a:r>
            <a:r>
              <a:rPr lang="en-US" altLang="ko-KR" i="1" baseline="40000" dirty="0" err="1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c</a:t>
            </a:r>
            <a:r>
              <a:rPr lang="en-US" altLang="ko-KR" i="1" baseline="40000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 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) = 0.25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이다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.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따라서 임의로 선정한 사람이 </a:t>
            </a:r>
            <a:r>
              <a:rPr lang="ko-KR" altLang="en-US" dirty="0" err="1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흡연가일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 확률은 다음과 같다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.</a:t>
            </a:r>
            <a:endParaRPr lang="en-US" altLang="ko-KR" dirty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</p:txBody>
      </p:sp>
      <p:graphicFrame>
        <p:nvGraphicFramePr>
          <p:cNvPr id="8" name="Object 27"/>
          <p:cNvGraphicFramePr>
            <a:graphicFrameLocks noChangeAspect="1"/>
          </p:cNvGraphicFramePr>
          <p:nvPr/>
        </p:nvGraphicFramePr>
        <p:xfrm>
          <a:off x="2452702" y="3704478"/>
          <a:ext cx="4191000" cy="720725"/>
        </p:xfrm>
        <a:graphic>
          <a:graphicData uri="http://schemas.openxmlformats.org/presentationml/2006/ole">
            <p:oleObj spid="_x0000_s462850" name="Equation" r:id="rId4" imgW="2743200" imgH="482400" progId="Equation.DSMT4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1.3 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조건부 확률</a:t>
            </a:r>
            <a:endParaRPr lang="en-US" altLang="ko-KR" dirty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pPr>
                <a:defRPr/>
              </a:pPr>
              <a:t>43</a:t>
            </a:fld>
            <a:endParaRPr lang="en-US" altLang="ko-KR" sz="160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</p:txBody>
      </p:sp>
      <p:pic>
        <p:nvPicPr>
          <p:cNvPr id="20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모서리가 둥근 직사각형 16"/>
          <p:cNvSpPr/>
          <p:nvPr/>
        </p:nvSpPr>
        <p:spPr>
          <a:xfrm>
            <a:off x="928182" y="571480"/>
            <a:ext cx="3500942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베이즈</a:t>
            </a:r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 정리 </a:t>
            </a:r>
            <a:r>
              <a:rPr lang="en-US" altLang="ko-KR" dirty="0" smtClean="0">
                <a:solidFill>
                  <a:srgbClr val="FFFF00"/>
                </a:solidFill>
                <a:latin typeface="Book Antiqua" pitchFamily="18" charset="0"/>
                <a:ea typeface="휴먼엑스포" pitchFamily="18" charset="-127"/>
              </a:rPr>
              <a:t>(</a:t>
            </a:r>
            <a:r>
              <a:rPr lang="en-US" altLang="ko-KR" dirty="0" err="1" smtClean="0">
                <a:solidFill>
                  <a:srgbClr val="FFFF00"/>
                </a:solidFill>
                <a:latin typeface="Book Antiqua" pitchFamily="18" charset="0"/>
                <a:ea typeface="휴먼엑스포" pitchFamily="18" charset="-127"/>
              </a:rPr>
              <a:t>Bayes</a:t>
            </a:r>
            <a:r>
              <a:rPr lang="en-US" altLang="ko-KR" dirty="0" smtClean="0">
                <a:solidFill>
                  <a:srgbClr val="FFFF00"/>
                </a:solidFill>
                <a:latin typeface="Book Antiqua" pitchFamily="18" charset="0"/>
                <a:ea typeface="휴먼엑스포" pitchFamily="18" charset="-127"/>
              </a:rPr>
              <a:t>’ Theorem)</a:t>
            </a:r>
            <a:endParaRPr lang="ko-KR" altLang="en-US" dirty="0">
              <a:solidFill>
                <a:srgbClr val="FFFF00"/>
              </a:solidFill>
              <a:latin typeface="Book Antiqua" pitchFamily="18" charset="0"/>
              <a:ea typeface="휴먼엑스포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0034" y="1214422"/>
            <a:ext cx="8143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P(A</a:t>
            </a:r>
            <a:r>
              <a:rPr lang="en-US" altLang="ko-KR" i="1" baseline="-25000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i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) &gt; 0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인 표본공간 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S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의 분할 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A</a:t>
            </a:r>
            <a:r>
              <a:rPr lang="en-US" altLang="ko-KR" i="1" baseline="-25000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1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, A</a:t>
            </a:r>
            <a:r>
              <a:rPr lang="en-US" altLang="ko-KR" i="1" baseline="-25000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2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, …, A</a:t>
            </a:r>
            <a:r>
              <a:rPr lang="en-US" altLang="ko-KR" i="1" baseline="-25000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n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에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대하여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, P(B) &gt; 0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인 사건 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B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가 주어졌다는 조건 아래서 사건 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A</a:t>
            </a:r>
            <a:r>
              <a:rPr lang="en-US" altLang="ko-KR" i="1" baseline="-25000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i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의 조건부 확률은 다음과 같다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.</a:t>
            </a:r>
            <a:endParaRPr lang="en-US" altLang="ko-KR" dirty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643174" y="3429000"/>
            <a:ext cx="3500462" cy="1265816"/>
          </a:xfrm>
          <a:prstGeom prst="rect">
            <a:avLst/>
          </a:prstGeom>
          <a:ln w="190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/>
              </a:solidFill>
            </a:endParaRPr>
          </a:p>
        </p:txBody>
      </p:sp>
      <p:graphicFrame>
        <p:nvGraphicFramePr>
          <p:cNvPr id="25" name="Object 6"/>
          <p:cNvGraphicFramePr>
            <a:graphicFrameLocks noChangeAspect="1"/>
          </p:cNvGraphicFramePr>
          <p:nvPr/>
        </p:nvGraphicFramePr>
        <p:xfrm>
          <a:off x="2863850" y="3486728"/>
          <a:ext cx="3027363" cy="1136650"/>
        </p:xfrm>
        <a:graphic>
          <a:graphicData uri="http://schemas.openxmlformats.org/presentationml/2006/ole">
            <p:oleObj spid="_x0000_s463878" name="Equation" r:id="rId4" imgW="1765080" imgH="672840" progId="Equation.DSMT4">
              <p:embed/>
            </p:oleObj>
          </a:graphicData>
        </a:graphic>
      </p:graphicFrame>
      <p:graphicFrame>
        <p:nvGraphicFramePr>
          <p:cNvPr id="463880" name="Object 27"/>
          <p:cNvGraphicFramePr>
            <a:graphicFrameLocks noChangeAspect="1"/>
          </p:cNvGraphicFramePr>
          <p:nvPr/>
        </p:nvGraphicFramePr>
        <p:xfrm>
          <a:off x="3567113" y="2061404"/>
          <a:ext cx="1960562" cy="644525"/>
        </p:xfrm>
        <a:graphic>
          <a:graphicData uri="http://schemas.openxmlformats.org/presentationml/2006/ole">
            <p:oleObj spid="_x0000_s463880" name="Equation" r:id="rId5" imgW="1282680" imgH="431640" progId="Equation.DSMT4">
              <p:embed/>
            </p:oleObj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500034" y="2925545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따라서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 </a:t>
            </a:r>
            <a:r>
              <a:rPr lang="ko-KR" altLang="en-US" dirty="0" err="1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전확률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 공식에 의해 다음을 얻는다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.</a:t>
            </a:r>
            <a:endParaRPr lang="en-US" altLang="ko-KR" dirty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0034" y="5040594"/>
            <a:ext cx="8143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Book Antiqua" pitchFamily="18" charset="0"/>
              </a:rPr>
              <a:t>[Note]</a:t>
            </a:r>
          </a:p>
          <a:p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P(A</a:t>
            </a:r>
            <a:r>
              <a:rPr lang="en-US" altLang="ko-KR" i="1" baseline="-25000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i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)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는 </a:t>
            </a:r>
            <a:r>
              <a:rPr lang="ko-KR" altLang="en-US" b="1" dirty="0" smtClean="0">
                <a:solidFill>
                  <a:srgbClr val="FF0000"/>
                </a:solidFill>
                <a:latin typeface="Book Antiqua" pitchFamily="18" charset="0"/>
              </a:rPr>
              <a:t>사전확률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(prior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 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probability), 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P(</a:t>
            </a:r>
            <a:r>
              <a:rPr lang="en-US" altLang="ko-KR" i="1" dirty="0" err="1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A</a:t>
            </a:r>
            <a:r>
              <a:rPr lang="en-US" altLang="ko-KR" i="1" baseline="-25000" dirty="0" err="1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i</a:t>
            </a:r>
            <a:r>
              <a:rPr lang="en-US" altLang="ko-KR" i="1" dirty="0" err="1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|B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)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는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  <a:latin typeface="Book Antiqua" pitchFamily="18" charset="0"/>
              </a:rPr>
              <a:t>사후확률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(posterior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 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probability)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이라 한다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.</a:t>
            </a:r>
            <a:endParaRPr lang="en-US" altLang="ko-KR" dirty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1.3 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조건부 확률</a:t>
            </a:r>
            <a:endParaRPr lang="en-US" altLang="ko-KR" dirty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pPr>
                <a:defRPr/>
              </a:pPr>
              <a:t>44</a:t>
            </a:fld>
            <a:endParaRPr lang="en-US" altLang="ko-KR" sz="160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</p:txBody>
      </p:sp>
      <p:pic>
        <p:nvPicPr>
          <p:cNvPr id="19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622842" y="571480"/>
            <a:ext cx="7663934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9]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예제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8]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에서 임의로 선정한 사람이 흡연가라 할 때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이 사람이 폐질환을 앓고 있을 확률을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0034" y="2000240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0034" y="2459690"/>
            <a:ext cx="77867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8]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로부터 임의로 선정한 사람이 </a:t>
            </a:r>
            <a:r>
              <a:rPr lang="ko-KR" altLang="en-US" dirty="0" err="1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흡연가일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 확률은 </a:t>
            </a:r>
            <a:r>
              <a:rPr lang="en-US" altLang="ko-KR" i="1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P(B) = 0.292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이다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.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따라서 </a:t>
            </a:r>
            <a:r>
              <a:rPr lang="ko-KR" altLang="en-US" dirty="0" err="1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흡연가가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 선정되었을 때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,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이 사람이 폐질환을 앓고 있을 확률은 다음과 같다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.</a:t>
            </a:r>
            <a:endParaRPr lang="en-US" altLang="ko-KR" dirty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</p:txBody>
      </p:sp>
      <p:graphicFrame>
        <p:nvGraphicFramePr>
          <p:cNvPr id="13" name="Object 27"/>
          <p:cNvGraphicFramePr>
            <a:graphicFrameLocks noChangeAspect="1"/>
          </p:cNvGraphicFramePr>
          <p:nvPr/>
        </p:nvGraphicFramePr>
        <p:xfrm>
          <a:off x="1803400" y="3429000"/>
          <a:ext cx="5491163" cy="682625"/>
        </p:xfrm>
        <a:graphic>
          <a:graphicData uri="http://schemas.openxmlformats.org/presentationml/2006/ole">
            <p:oleObj spid="_x0000_s464899" name="Equation" r:id="rId4" imgW="3593880" imgH="457200" progId="Equation.DSMT4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57422" y="2714620"/>
            <a:ext cx="45005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spc="200" dirty="0" smtClean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4">
                    <a:lumMod val="1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The End</a:t>
            </a:r>
            <a:endParaRPr lang="ko-KR" altLang="en-US" sz="8000" b="1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4">
                  <a:lumMod val="1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0298" y="4429131"/>
            <a:ext cx="4071966" cy="1677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1.1 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사건</a:t>
            </a:r>
            <a:endParaRPr lang="en-US" altLang="ko-KR" dirty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pPr>
                <a:defRPr/>
              </a:pPr>
              <a:t>5</a:t>
            </a:fld>
            <a:endParaRPr lang="en-US" altLang="ko-KR" sz="160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622842" y="571480"/>
            <a:ext cx="7663934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3]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카드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한 장을 뽑는 게임을 할 때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표본공간을 구하라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0034" y="1357298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0034" y="1785926"/>
            <a:ext cx="81439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카드는 다이아몬드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(D),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하트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(H),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클로버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(C)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 그리고 스페이드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(S)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등 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4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종류의 무늬로 구성되어 있으며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,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각 무늬에 대하여 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A, 2, 3, 4, 5, 6, 7, 8, 9, 10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그리고 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J, Q, K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등 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13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장으로 구성된다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.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따라서 카드 한 장을 뽑는 게임에 대한 표본공간은 다음과 같다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. </a:t>
            </a:r>
            <a:endParaRPr lang="ko-KR" altLang="en-US" dirty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</p:txBody>
      </p:sp>
      <p:graphicFrame>
        <p:nvGraphicFramePr>
          <p:cNvPr id="23" name="Object 27"/>
          <p:cNvGraphicFramePr>
            <a:graphicFrameLocks noChangeAspect="1"/>
          </p:cNvGraphicFramePr>
          <p:nvPr/>
        </p:nvGraphicFramePr>
        <p:xfrm>
          <a:off x="1285852" y="3000372"/>
          <a:ext cx="6880226" cy="1350962"/>
        </p:xfrm>
        <a:graphic>
          <a:graphicData uri="http://schemas.openxmlformats.org/presentationml/2006/ole">
            <p:oleObj spid="_x0000_s467970" name="Equation" r:id="rId5" imgW="4673520" imgH="939600" progId="Equation.DSMT4">
              <p:embed/>
            </p:oleObj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1.1 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사건</a:t>
            </a:r>
            <a:endParaRPr lang="en-US" altLang="ko-KR" dirty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pPr>
                <a:defRPr/>
              </a:pPr>
              <a:t>6</a:t>
            </a:fld>
            <a:endParaRPr lang="en-US" altLang="ko-KR" sz="160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622842" y="571480"/>
            <a:ext cx="7663934" cy="20313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4]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에서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6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까지의 숫자가 적힌 공이 들어 있는 주머니에서 반복하여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개의 공을 꺼낸다고 할 때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,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(1)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처음에 꺼낸 공을 주머니에 다시 넣지 않고 두 번째 공을 꺼내는 실험을 할 때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표본공간을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(2)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처음에 꺼낸 공을 주머니에 다시 넣고 두 번째 공을 꺼내는 실험을 할 때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표본공간을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0034" y="2728737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0034" y="3157365"/>
            <a:ext cx="81439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(1)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처음에 꺼낸 공을 다시 주머니에 넣지 않고 두 번째 공을 꺼내므로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,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처음에 숫자 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1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인 공이 나왔다면 두 번째 공은 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1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번을 제외한 다른 숫자의 공이 나올 수 밖에 없다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.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같은 방법으로 처음에 나온 공의 번호가 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2, 3, 4, 5, 6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인 경우에도 두 번째 공은 동일한 숫자가 나올 수 없으므로 표본공간은 다음과 같다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.</a:t>
            </a:r>
          </a:p>
        </p:txBody>
      </p:sp>
      <p:graphicFrame>
        <p:nvGraphicFramePr>
          <p:cNvPr id="468995" name="Object 3"/>
          <p:cNvGraphicFramePr>
            <a:graphicFrameLocks noChangeAspect="1"/>
          </p:cNvGraphicFramePr>
          <p:nvPr/>
        </p:nvGraphicFramePr>
        <p:xfrm>
          <a:off x="2603501" y="4326456"/>
          <a:ext cx="3182945" cy="1753669"/>
        </p:xfrm>
        <a:graphic>
          <a:graphicData uri="http://schemas.openxmlformats.org/presentationml/2006/ole">
            <p:oleObj spid="_x0000_s468995" name="Equation" r:id="rId4" imgW="2476440" imgH="1396800" progId="Equation.DSMT4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1.1 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사건</a:t>
            </a:r>
            <a:endParaRPr lang="en-US" altLang="ko-KR" dirty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pPr>
                <a:defRPr/>
              </a:pPr>
              <a:t>7</a:t>
            </a:fld>
            <a:endParaRPr lang="en-US" altLang="ko-KR" sz="160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TextBox 18"/>
          <p:cNvSpPr txBox="1"/>
          <p:nvPr/>
        </p:nvSpPr>
        <p:spPr>
          <a:xfrm>
            <a:off x="500034" y="520590"/>
            <a:ext cx="81439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(2)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처음에 꺼낸 공을 다시 주머니에 넣고 두 번째 공을 꺼낸다면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,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처음에 숫자 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1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이 적힌 공이 나왔더라도 두 번째 역시 동일한 공이 나올 수 있다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.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따라서 이와 같은 방법에 의하여 공 두 개를 꺼내는 경우에 중복을 허용하므로 구하고자 하는 표본공간은 다음과 같다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.</a:t>
            </a:r>
            <a:endParaRPr lang="en-US" altLang="ko-KR" dirty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</p:txBody>
      </p:sp>
      <p:graphicFrame>
        <p:nvGraphicFramePr>
          <p:cNvPr id="470019" name="Object 3"/>
          <p:cNvGraphicFramePr>
            <a:graphicFrameLocks noChangeAspect="1"/>
          </p:cNvGraphicFramePr>
          <p:nvPr/>
        </p:nvGraphicFramePr>
        <p:xfrm>
          <a:off x="2357422" y="1785926"/>
          <a:ext cx="4000528" cy="1876407"/>
        </p:xfrm>
        <a:graphic>
          <a:graphicData uri="http://schemas.openxmlformats.org/presentationml/2006/ole">
            <p:oleObj spid="_x0000_s470019" name="Equation" r:id="rId4" imgW="2908080" imgH="1396800" progId="Equation.DSMT4">
              <p:embed/>
            </p:oleObj>
          </a:graphicData>
        </a:graphic>
      </p:graphicFrame>
      <p:pic>
        <p:nvPicPr>
          <p:cNvPr id="47002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16129" y="4010044"/>
            <a:ext cx="3602288" cy="1919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70021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647364" y="4010045"/>
            <a:ext cx="3567974" cy="1914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1.1 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사건</a:t>
            </a:r>
            <a:endParaRPr lang="en-US" altLang="ko-KR" dirty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pPr>
                <a:defRPr/>
              </a:pPr>
              <a:t>8</a:t>
            </a:fld>
            <a:endParaRPr lang="en-US" altLang="ko-KR" sz="160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</p:txBody>
      </p:sp>
      <p:pic>
        <p:nvPicPr>
          <p:cNvPr id="31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94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50825" y="579418"/>
            <a:ext cx="5048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3600" b="0">
                <a:solidFill>
                  <a:srgbClr val="FF00FF"/>
                </a:solidFill>
              </a:rPr>
              <a:t>▶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827088" y="571480"/>
            <a:ext cx="7959725" cy="114300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ko-KR" altLang="en-US" sz="2400" b="1" dirty="0" smtClean="0">
                <a:solidFill>
                  <a:srgbClr val="FF0000"/>
                </a:solidFill>
                <a:latin typeface="Book Antiqua" pitchFamily="18" charset="0"/>
              </a:rPr>
              <a:t>사건</a:t>
            </a:r>
            <a:r>
              <a:rPr lang="en-US" altLang="ko-KR" sz="2400" dirty="0" smtClean="0">
                <a:latin typeface="Book Antiqua" pitchFamily="18" charset="0"/>
              </a:rPr>
              <a:t>(event): </a:t>
            </a:r>
            <a:r>
              <a:rPr lang="ko-KR" altLang="en-US" sz="2400" dirty="0" smtClean="0"/>
              <a:t>표본공간의 부분집합으로 어떤 조건을 만족</a:t>
            </a:r>
            <a:endParaRPr lang="en-US" altLang="ko-KR" sz="2400" dirty="0" smtClean="0"/>
          </a:p>
          <a:p>
            <a:r>
              <a:rPr lang="ko-KR" altLang="en-US" sz="2400" dirty="0" smtClean="0"/>
              <a:t>하는 특정한 </a:t>
            </a:r>
            <a:r>
              <a:rPr lang="ko-KR" altLang="en-US" sz="2400" dirty="0" err="1" smtClean="0"/>
              <a:t>표본점들의</a:t>
            </a:r>
            <a:r>
              <a:rPr lang="ko-KR" altLang="en-US" sz="2400" dirty="0" smtClean="0"/>
              <a:t> 집합</a:t>
            </a:r>
            <a:endParaRPr lang="ko-KR" altLang="en-US" sz="2400" dirty="0"/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243188" y="2143116"/>
            <a:ext cx="5048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3600" b="0">
                <a:solidFill>
                  <a:srgbClr val="FF00FF"/>
                </a:solidFill>
              </a:rPr>
              <a:t>▶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819451" y="2214554"/>
            <a:ext cx="7959725" cy="135732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ko-KR" altLang="en-US" sz="2400" b="1" dirty="0" smtClean="0">
                <a:solidFill>
                  <a:srgbClr val="FF0000"/>
                </a:solidFill>
                <a:latin typeface="Book Antiqua" pitchFamily="18" charset="0"/>
              </a:rPr>
              <a:t>근원사건</a:t>
            </a:r>
            <a:r>
              <a:rPr lang="en-US" altLang="ko-KR" sz="2400" dirty="0" smtClean="0">
                <a:latin typeface="Book Antiqua" pitchFamily="18" charset="0"/>
              </a:rPr>
              <a:t>(elementary event)</a:t>
            </a:r>
            <a:r>
              <a:rPr lang="ko-KR" altLang="en-US" sz="2400" dirty="0" smtClean="0">
                <a:latin typeface="Book Antiqua" pitchFamily="18" charset="0"/>
              </a:rPr>
              <a:t>은</a:t>
            </a:r>
            <a:r>
              <a:rPr lang="en-US" altLang="ko-KR" sz="2400" dirty="0" smtClean="0">
                <a:latin typeface="Book Antiqua" pitchFamily="18" charset="0"/>
              </a:rPr>
              <a:t> </a:t>
            </a:r>
            <a:r>
              <a:rPr lang="ko-KR" altLang="en-US" sz="2400" dirty="0" err="1" smtClean="0">
                <a:latin typeface="Book Antiqua" pitchFamily="18" charset="0"/>
              </a:rPr>
              <a:t>표본점이</a:t>
            </a:r>
            <a:r>
              <a:rPr lang="en-US" altLang="ko-KR" sz="2400" dirty="0" smtClean="0">
                <a:latin typeface="Book Antiqua" pitchFamily="18" charset="0"/>
              </a:rPr>
              <a:t> </a:t>
            </a:r>
            <a:r>
              <a:rPr lang="ko-KR" altLang="en-US" sz="2400" dirty="0" smtClean="0">
                <a:latin typeface="Book Antiqua" pitchFamily="18" charset="0"/>
              </a:rPr>
              <a:t>하나뿐인 사건</a:t>
            </a:r>
            <a:endParaRPr lang="en-US" altLang="ko-KR" sz="2400" dirty="0" smtClean="0">
              <a:latin typeface="Book Antiqua" pitchFamily="18" charset="0"/>
            </a:endParaRPr>
          </a:p>
          <a:p>
            <a:r>
              <a:rPr lang="ko-KR" altLang="en-US" sz="2400" b="1" dirty="0" smtClean="0">
                <a:solidFill>
                  <a:srgbClr val="FF0000"/>
                </a:solidFill>
                <a:latin typeface="Book Antiqua" pitchFamily="18" charset="0"/>
              </a:rPr>
              <a:t>복합사건</a:t>
            </a:r>
            <a:r>
              <a:rPr lang="en-US" altLang="ko-KR" sz="2400" dirty="0" smtClean="0">
                <a:latin typeface="Book Antiqua" pitchFamily="18" charset="0"/>
              </a:rPr>
              <a:t>(compound event)</a:t>
            </a:r>
            <a:r>
              <a:rPr lang="ko-KR" altLang="en-US" sz="2400" dirty="0" smtClean="0">
                <a:latin typeface="Book Antiqua" pitchFamily="18" charset="0"/>
              </a:rPr>
              <a:t>은</a:t>
            </a:r>
            <a:r>
              <a:rPr lang="en-US" altLang="ko-KR" sz="2400" dirty="0" smtClean="0">
                <a:latin typeface="Book Antiqua" pitchFamily="18" charset="0"/>
              </a:rPr>
              <a:t> </a:t>
            </a:r>
            <a:r>
              <a:rPr lang="ko-KR" altLang="en-US" sz="2400" dirty="0" err="1" smtClean="0">
                <a:latin typeface="Book Antiqua" pitchFamily="18" charset="0"/>
              </a:rPr>
              <a:t>표본점이</a:t>
            </a:r>
            <a:r>
              <a:rPr lang="ko-KR" altLang="en-US" sz="2400" dirty="0" smtClean="0">
                <a:latin typeface="Book Antiqua" pitchFamily="18" charset="0"/>
              </a:rPr>
              <a:t> 둘 이상인 사건</a:t>
            </a:r>
            <a:endParaRPr lang="en-US" altLang="ko-KR" sz="2400" dirty="0" smtClean="0">
              <a:latin typeface="Book Antiqua" pitchFamily="18" charset="0"/>
            </a:endParaRPr>
          </a:p>
          <a:p>
            <a:r>
              <a:rPr lang="ko-KR" altLang="en-US" sz="2400" b="1" dirty="0" smtClean="0">
                <a:solidFill>
                  <a:srgbClr val="FF0000"/>
                </a:solidFill>
                <a:latin typeface="Book Antiqua" pitchFamily="18" charset="0"/>
              </a:rPr>
              <a:t>공사건</a:t>
            </a:r>
            <a:r>
              <a:rPr lang="en-US" altLang="ko-KR" sz="2400" dirty="0" smtClean="0">
                <a:latin typeface="Book Antiqua" pitchFamily="18" charset="0"/>
              </a:rPr>
              <a:t>(empty event)</a:t>
            </a:r>
            <a:r>
              <a:rPr lang="ko-KR" altLang="en-US" sz="2400" dirty="0" smtClean="0">
                <a:latin typeface="Book Antiqua" pitchFamily="18" charset="0"/>
              </a:rPr>
              <a:t>은</a:t>
            </a:r>
            <a:r>
              <a:rPr lang="en-US" altLang="ko-KR" sz="2400" dirty="0" smtClean="0">
                <a:latin typeface="Book Antiqua" pitchFamily="18" charset="0"/>
              </a:rPr>
              <a:t> </a:t>
            </a:r>
            <a:r>
              <a:rPr lang="ko-KR" altLang="en-US" sz="2400" dirty="0" err="1" smtClean="0">
                <a:latin typeface="Book Antiqua" pitchFamily="18" charset="0"/>
              </a:rPr>
              <a:t>표본점이</a:t>
            </a:r>
            <a:r>
              <a:rPr lang="ko-KR" altLang="en-US" sz="2400" dirty="0" smtClean="0">
                <a:latin typeface="Book Antiqua" pitchFamily="18" charset="0"/>
              </a:rPr>
              <a:t> 하나도 없는 사건</a:t>
            </a:r>
            <a:r>
              <a:rPr lang="en-US" altLang="ko-KR" sz="2400" dirty="0" smtClean="0">
                <a:latin typeface="Book Antiqua" pitchFamily="18" charset="0"/>
              </a:rPr>
              <a:t>(    )</a:t>
            </a:r>
            <a:endParaRPr lang="ko-KR" altLang="en-US" sz="2400" dirty="0">
              <a:latin typeface="Book Antiqua" pitchFamily="18" charset="0"/>
            </a:endParaRPr>
          </a:p>
        </p:txBody>
      </p:sp>
      <p:graphicFrame>
        <p:nvGraphicFramePr>
          <p:cNvPr id="392193" name="Object 27"/>
          <p:cNvGraphicFramePr>
            <a:graphicFrameLocks noChangeAspect="1"/>
          </p:cNvGraphicFramePr>
          <p:nvPr/>
        </p:nvGraphicFramePr>
        <p:xfrm>
          <a:off x="7749181" y="3112426"/>
          <a:ext cx="303213" cy="319827"/>
        </p:xfrm>
        <a:graphic>
          <a:graphicData uri="http://schemas.openxmlformats.org/presentationml/2006/ole">
            <p:oleObj spid="_x0000_s392193" name="Equation" r:id="rId5" imgW="164880" imgH="177480" progId="Equation.DSMT4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1.1 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t>사건</a:t>
            </a:r>
            <a:endParaRPr lang="en-US" altLang="ko-KR" dirty="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accent4">
                    <a:lumMod val="10000"/>
                  </a:schemeClr>
                </a:solidFill>
                <a:latin typeface="Book Antiqua" pitchFamily="18" charset="0"/>
              </a:rPr>
              <a:pPr>
                <a:defRPr/>
              </a:pPr>
              <a:t>9</a:t>
            </a:fld>
            <a:endParaRPr lang="en-US" altLang="ko-KR" sz="1600">
              <a:solidFill>
                <a:schemeClr val="accent4">
                  <a:lumMod val="10000"/>
                </a:schemeClr>
              </a:solidFill>
              <a:latin typeface="Book Antiqua" pitchFamily="18" charset="0"/>
            </a:endParaRPr>
          </a:p>
        </p:txBody>
      </p:sp>
      <p:pic>
        <p:nvPicPr>
          <p:cNvPr id="24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827088" y="612096"/>
            <a:ext cx="7959725" cy="117383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ko-KR" altLang="en-US" sz="2400" b="1" dirty="0" err="1" smtClean="0">
                <a:solidFill>
                  <a:srgbClr val="FF0000"/>
                </a:solidFill>
                <a:latin typeface="Book Antiqua" pitchFamily="18" charset="0"/>
              </a:rPr>
              <a:t>합사건</a:t>
            </a:r>
            <a:r>
              <a:rPr lang="en-US" altLang="ko-KR" sz="2400" dirty="0" smtClean="0">
                <a:latin typeface="Book Antiqua" pitchFamily="18" charset="0"/>
              </a:rPr>
              <a:t>(union):  </a:t>
            </a:r>
            <a:r>
              <a:rPr lang="en-US" altLang="ko-KR" sz="2400" i="1" dirty="0" smtClean="0">
                <a:latin typeface="Book Antiqua" pitchFamily="18" charset="0"/>
              </a:rPr>
              <a:t>A</a:t>
            </a:r>
            <a:r>
              <a:rPr lang="en-US" altLang="ko-KR" sz="2400" dirty="0" smtClean="0">
                <a:latin typeface="Book Antiqua" pitchFamily="18" charset="0"/>
              </a:rPr>
              <a:t> </a:t>
            </a:r>
            <a:r>
              <a:rPr lang="ko-KR" altLang="en-US" sz="2400" dirty="0" smtClean="0">
                <a:latin typeface="Book Antiqua" pitchFamily="18" charset="0"/>
              </a:rPr>
              <a:t>또는 </a:t>
            </a:r>
            <a:r>
              <a:rPr lang="en-US" altLang="ko-KR" sz="2400" i="1" dirty="0" smtClean="0">
                <a:latin typeface="Book Antiqua" pitchFamily="18" charset="0"/>
              </a:rPr>
              <a:t>B</a:t>
            </a:r>
            <a:r>
              <a:rPr lang="en-US" altLang="ko-KR" sz="2400" dirty="0" smtClean="0">
                <a:latin typeface="Book Antiqua" pitchFamily="18" charset="0"/>
              </a:rPr>
              <a:t> </a:t>
            </a:r>
            <a:r>
              <a:rPr lang="ko-KR" altLang="en-US" sz="2400" dirty="0" smtClean="0">
                <a:latin typeface="Book Antiqua" pitchFamily="18" charset="0"/>
              </a:rPr>
              <a:t>안에 있는 </a:t>
            </a:r>
            <a:r>
              <a:rPr lang="ko-KR" altLang="en-US" sz="2400" dirty="0" err="1" smtClean="0">
                <a:latin typeface="Book Antiqua" pitchFamily="18" charset="0"/>
              </a:rPr>
              <a:t>표본점으로</a:t>
            </a:r>
            <a:r>
              <a:rPr lang="ko-KR" altLang="en-US" sz="2400" dirty="0" smtClean="0">
                <a:latin typeface="Book Antiqua" pitchFamily="18" charset="0"/>
              </a:rPr>
              <a:t> 구성된</a:t>
            </a:r>
            <a:endParaRPr lang="en-US" altLang="ko-KR" sz="2400" dirty="0" smtClean="0">
              <a:latin typeface="Book Antiqua" pitchFamily="18" charset="0"/>
            </a:endParaRPr>
          </a:p>
          <a:p>
            <a:r>
              <a:rPr lang="ko-KR" altLang="en-US" sz="2400" dirty="0" smtClean="0">
                <a:latin typeface="Book Antiqua" pitchFamily="18" charset="0"/>
              </a:rPr>
              <a:t>사건</a:t>
            </a:r>
            <a:endParaRPr lang="en-US" altLang="ko-KR" sz="2400" dirty="0" smtClean="0">
              <a:latin typeface="Book Antiqua" pitchFamily="18" charset="0"/>
            </a:endParaRPr>
          </a:p>
          <a:p>
            <a:endParaRPr lang="ko-KR" altLang="en-US" sz="2400" dirty="0">
              <a:latin typeface="Book Antiqua" pitchFamily="18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819451" y="1997208"/>
            <a:ext cx="7959725" cy="114604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ko-KR" altLang="en-US" sz="2400" b="1" dirty="0" err="1" smtClean="0">
                <a:solidFill>
                  <a:srgbClr val="FF0000"/>
                </a:solidFill>
                <a:latin typeface="Book Antiqua" pitchFamily="18" charset="0"/>
              </a:rPr>
              <a:t>곱사건</a:t>
            </a:r>
            <a:r>
              <a:rPr lang="en-US" altLang="ko-KR" sz="2400" dirty="0" smtClean="0">
                <a:latin typeface="Book Antiqua" pitchFamily="18" charset="0"/>
              </a:rPr>
              <a:t>(intersection):  </a:t>
            </a:r>
            <a:r>
              <a:rPr lang="en-US" altLang="ko-KR" sz="2400" i="1" dirty="0" smtClean="0">
                <a:latin typeface="Book Antiqua" pitchFamily="18" charset="0"/>
              </a:rPr>
              <a:t>A</a:t>
            </a:r>
            <a:r>
              <a:rPr lang="ko-KR" altLang="en-US" sz="2400" dirty="0" smtClean="0">
                <a:latin typeface="Book Antiqua" pitchFamily="18" charset="0"/>
              </a:rPr>
              <a:t>와</a:t>
            </a:r>
            <a:r>
              <a:rPr lang="en-US" altLang="ko-KR" sz="2400" dirty="0" smtClean="0">
                <a:latin typeface="Book Antiqua" pitchFamily="18" charset="0"/>
              </a:rPr>
              <a:t> </a:t>
            </a:r>
            <a:r>
              <a:rPr lang="en-US" altLang="ko-KR" sz="2400" i="1" dirty="0" smtClean="0">
                <a:latin typeface="Book Antiqua" pitchFamily="18" charset="0"/>
              </a:rPr>
              <a:t>B</a:t>
            </a:r>
            <a:r>
              <a:rPr lang="en-US" altLang="ko-KR" sz="2400" dirty="0" smtClean="0">
                <a:latin typeface="Book Antiqua" pitchFamily="18" charset="0"/>
              </a:rPr>
              <a:t> </a:t>
            </a:r>
            <a:r>
              <a:rPr lang="ko-KR" altLang="en-US" sz="2400" dirty="0" smtClean="0">
                <a:latin typeface="Book Antiqua" pitchFamily="18" charset="0"/>
              </a:rPr>
              <a:t>안에 있는 </a:t>
            </a:r>
            <a:r>
              <a:rPr lang="ko-KR" altLang="en-US" sz="2400" dirty="0" err="1" smtClean="0">
                <a:latin typeface="Book Antiqua" pitchFamily="18" charset="0"/>
              </a:rPr>
              <a:t>표본점으로</a:t>
            </a:r>
            <a:r>
              <a:rPr lang="ko-KR" altLang="en-US" sz="2400" dirty="0" smtClean="0">
                <a:latin typeface="Book Antiqua" pitchFamily="18" charset="0"/>
              </a:rPr>
              <a:t> 구성된</a:t>
            </a:r>
            <a:endParaRPr lang="en-US" altLang="ko-KR" sz="2400" dirty="0" smtClean="0">
              <a:latin typeface="Book Antiqua" pitchFamily="18" charset="0"/>
            </a:endParaRPr>
          </a:p>
          <a:p>
            <a:r>
              <a:rPr lang="ko-KR" altLang="en-US" sz="2400" dirty="0" smtClean="0">
                <a:latin typeface="Book Antiqua" pitchFamily="18" charset="0"/>
              </a:rPr>
              <a:t>사건</a:t>
            </a:r>
            <a:endParaRPr lang="en-US" altLang="ko-KR" sz="2400" dirty="0" smtClean="0">
              <a:latin typeface="Book Antiqua" pitchFamily="18" charset="0"/>
            </a:endParaRPr>
          </a:p>
          <a:p>
            <a:endParaRPr lang="en-US" altLang="ko-KR" sz="2400" dirty="0" smtClean="0">
              <a:latin typeface="Book Antiqua" pitchFamily="18" charset="0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250825" y="500042"/>
            <a:ext cx="5048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3600" b="0">
                <a:solidFill>
                  <a:srgbClr val="FF00FF"/>
                </a:solidFill>
              </a:rPr>
              <a:t>▶</a:t>
            </a: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243188" y="1958184"/>
            <a:ext cx="5048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3600" b="0">
                <a:solidFill>
                  <a:srgbClr val="FF00FF"/>
                </a:solidFill>
              </a:rPr>
              <a:t>▶</a:t>
            </a:r>
          </a:p>
        </p:txBody>
      </p:sp>
      <p:graphicFrame>
        <p:nvGraphicFramePr>
          <p:cNvPr id="17" name="Object 27"/>
          <p:cNvGraphicFramePr>
            <a:graphicFrameLocks noChangeAspect="1"/>
          </p:cNvGraphicFramePr>
          <p:nvPr/>
        </p:nvGraphicFramePr>
        <p:xfrm>
          <a:off x="2786050" y="1285860"/>
          <a:ext cx="3497449" cy="517526"/>
        </p:xfrm>
        <a:graphic>
          <a:graphicData uri="http://schemas.openxmlformats.org/presentationml/2006/ole">
            <p:oleObj spid="_x0000_s407553" name="Equation" r:id="rId5" imgW="1841400" imgH="279360" progId="Equation.DSMT4">
              <p:embed/>
            </p:oleObj>
          </a:graphicData>
        </a:graphic>
      </p:graphicFrame>
      <p:graphicFrame>
        <p:nvGraphicFramePr>
          <p:cNvPr id="18" name="Object 27"/>
          <p:cNvGraphicFramePr>
            <a:graphicFrameLocks noChangeAspect="1"/>
          </p:cNvGraphicFramePr>
          <p:nvPr/>
        </p:nvGraphicFramePr>
        <p:xfrm>
          <a:off x="2674938" y="2600650"/>
          <a:ext cx="3714750" cy="517525"/>
        </p:xfrm>
        <a:graphic>
          <a:graphicData uri="http://schemas.openxmlformats.org/presentationml/2006/ole">
            <p:oleObj spid="_x0000_s407554" name="Equation" r:id="rId6" imgW="1955520" imgH="279360" progId="Equation.DSMT4">
              <p:embed/>
            </p:oleObj>
          </a:graphicData>
        </a:graphic>
      </p:graphicFrame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819451" y="4796596"/>
            <a:ext cx="7959725" cy="120417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ko-KR" altLang="en-US" sz="2400" b="1" dirty="0" smtClean="0">
                <a:solidFill>
                  <a:srgbClr val="FF0000"/>
                </a:solidFill>
                <a:latin typeface="Book Antiqua" pitchFamily="18" charset="0"/>
              </a:rPr>
              <a:t>여사건</a:t>
            </a:r>
            <a:r>
              <a:rPr lang="en-US" altLang="ko-KR" sz="2400" dirty="0" smtClean="0">
                <a:latin typeface="Book Antiqua" pitchFamily="18" charset="0"/>
              </a:rPr>
              <a:t>(complimentary)</a:t>
            </a:r>
            <a:r>
              <a:rPr lang="ko-KR" altLang="en-US" sz="2400" dirty="0" smtClean="0">
                <a:latin typeface="Book Antiqua" pitchFamily="18" charset="0"/>
              </a:rPr>
              <a:t>은</a:t>
            </a:r>
            <a:r>
              <a:rPr lang="en-US" altLang="ko-KR" sz="2400" dirty="0" smtClean="0">
                <a:latin typeface="Book Antiqua" pitchFamily="18" charset="0"/>
              </a:rPr>
              <a:t> </a:t>
            </a:r>
            <a:r>
              <a:rPr lang="en-US" altLang="ko-KR" sz="2400" i="1" dirty="0" smtClean="0">
                <a:latin typeface="Book Antiqua" pitchFamily="18" charset="0"/>
              </a:rPr>
              <a:t>A</a:t>
            </a:r>
            <a:r>
              <a:rPr lang="en-US" altLang="ko-KR" sz="2400" dirty="0" smtClean="0">
                <a:latin typeface="Book Antiqua" pitchFamily="18" charset="0"/>
              </a:rPr>
              <a:t> </a:t>
            </a:r>
            <a:r>
              <a:rPr lang="ko-KR" altLang="en-US" sz="2400" dirty="0" smtClean="0">
                <a:latin typeface="Book Antiqua" pitchFamily="18" charset="0"/>
              </a:rPr>
              <a:t>안에 있지</a:t>
            </a:r>
            <a:r>
              <a:rPr lang="en-US" altLang="ko-KR" sz="2400" dirty="0" smtClean="0">
                <a:latin typeface="Book Antiqua" pitchFamily="18" charset="0"/>
              </a:rPr>
              <a:t> </a:t>
            </a:r>
            <a:r>
              <a:rPr lang="ko-KR" altLang="en-US" sz="2400" dirty="0" smtClean="0">
                <a:latin typeface="Book Antiqua" pitchFamily="18" charset="0"/>
              </a:rPr>
              <a:t>않은 </a:t>
            </a:r>
            <a:r>
              <a:rPr lang="ko-KR" altLang="en-US" sz="2400" dirty="0" err="1" smtClean="0">
                <a:latin typeface="Book Antiqua" pitchFamily="18" charset="0"/>
              </a:rPr>
              <a:t>표본점으로</a:t>
            </a:r>
            <a:r>
              <a:rPr lang="ko-KR" altLang="en-US" sz="2400" dirty="0" smtClean="0">
                <a:latin typeface="Book Antiqua" pitchFamily="18" charset="0"/>
              </a:rPr>
              <a:t> </a:t>
            </a:r>
            <a:endParaRPr lang="en-US" altLang="ko-KR" sz="2400" dirty="0" smtClean="0">
              <a:latin typeface="Book Antiqua" pitchFamily="18" charset="0"/>
            </a:endParaRPr>
          </a:p>
          <a:p>
            <a:r>
              <a:rPr lang="ko-KR" altLang="en-US" sz="2400" dirty="0" smtClean="0">
                <a:latin typeface="Book Antiqua" pitchFamily="18" charset="0"/>
              </a:rPr>
              <a:t>구성된 사건</a:t>
            </a:r>
            <a:endParaRPr lang="en-US" altLang="ko-KR" sz="2400" dirty="0" smtClean="0">
              <a:latin typeface="Book Antiqua" pitchFamily="18" charset="0"/>
            </a:endParaRPr>
          </a:p>
          <a:p>
            <a:endParaRPr lang="en-US" altLang="ko-KR" sz="2400" dirty="0" smtClean="0">
              <a:latin typeface="Book Antiqua" pitchFamily="18" charset="0"/>
            </a:endParaRP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243188" y="4757572"/>
            <a:ext cx="5048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3600" b="0">
                <a:solidFill>
                  <a:srgbClr val="FF00FF"/>
                </a:solidFill>
              </a:rPr>
              <a:t>▶</a:t>
            </a:r>
          </a:p>
        </p:txBody>
      </p:sp>
      <p:graphicFrame>
        <p:nvGraphicFramePr>
          <p:cNvPr id="22" name="Object 27"/>
          <p:cNvGraphicFramePr>
            <a:graphicFrameLocks noChangeAspect="1"/>
          </p:cNvGraphicFramePr>
          <p:nvPr/>
        </p:nvGraphicFramePr>
        <p:xfrm>
          <a:off x="2867025" y="5481098"/>
          <a:ext cx="3328988" cy="517525"/>
        </p:xfrm>
        <a:graphic>
          <a:graphicData uri="http://schemas.openxmlformats.org/presentationml/2006/ole">
            <p:oleObj spid="_x0000_s407555" name="Equation" r:id="rId7" imgW="1752480" imgH="279360" progId="Equation.DSMT4">
              <p:embed/>
            </p:oleObj>
          </a:graphicData>
        </a:graphic>
      </p:graphicFrame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820887" y="3386944"/>
            <a:ext cx="7959725" cy="111362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ko-KR" altLang="en-US" sz="2400" b="1" dirty="0" err="1" smtClean="0">
                <a:solidFill>
                  <a:srgbClr val="FF0000"/>
                </a:solidFill>
                <a:latin typeface="Book Antiqua" pitchFamily="18" charset="0"/>
              </a:rPr>
              <a:t>차사건</a:t>
            </a:r>
            <a:r>
              <a:rPr lang="en-US" altLang="ko-KR" sz="2400" dirty="0" smtClean="0">
                <a:latin typeface="Book Antiqua" pitchFamily="18" charset="0"/>
              </a:rPr>
              <a:t>(difference):  </a:t>
            </a:r>
            <a:r>
              <a:rPr lang="en-US" altLang="ko-KR" sz="2400" i="1" dirty="0" smtClean="0">
                <a:latin typeface="Book Antiqua" pitchFamily="18" charset="0"/>
              </a:rPr>
              <a:t>A </a:t>
            </a:r>
            <a:r>
              <a:rPr lang="ko-KR" altLang="en-US" sz="2400" dirty="0" smtClean="0">
                <a:latin typeface="Book Antiqua" pitchFamily="18" charset="0"/>
              </a:rPr>
              <a:t>안에</a:t>
            </a:r>
            <a:r>
              <a:rPr lang="en-US" altLang="ko-KR" sz="2400" dirty="0" smtClean="0">
                <a:latin typeface="Book Antiqua" pitchFamily="18" charset="0"/>
              </a:rPr>
              <a:t> </a:t>
            </a:r>
            <a:r>
              <a:rPr lang="ko-KR" altLang="en-US" sz="2400" dirty="0" smtClean="0">
                <a:latin typeface="Book Antiqua" pitchFamily="18" charset="0"/>
              </a:rPr>
              <a:t>있으나</a:t>
            </a:r>
            <a:r>
              <a:rPr lang="en-US" altLang="ko-KR" sz="2400" i="1" dirty="0" smtClean="0">
                <a:latin typeface="Book Antiqua" pitchFamily="18" charset="0"/>
              </a:rPr>
              <a:t> B</a:t>
            </a:r>
            <a:r>
              <a:rPr lang="ko-KR" altLang="en-US" sz="2400" dirty="0" smtClean="0">
                <a:latin typeface="Book Antiqua" pitchFamily="18" charset="0"/>
              </a:rPr>
              <a:t> 안에 없는 </a:t>
            </a:r>
            <a:r>
              <a:rPr lang="ko-KR" altLang="en-US" sz="2400" dirty="0" err="1" smtClean="0">
                <a:latin typeface="Book Antiqua" pitchFamily="18" charset="0"/>
              </a:rPr>
              <a:t>표본점으로</a:t>
            </a:r>
            <a:endParaRPr lang="en-US" altLang="ko-KR" sz="2400" dirty="0" smtClean="0">
              <a:latin typeface="Book Antiqua" pitchFamily="18" charset="0"/>
            </a:endParaRPr>
          </a:p>
          <a:p>
            <a:r>
              <a:rPr lang="ko-KR" altLang="en-US" sz="2400" dirty="0" smtClean="0">
                <a:latin typeface="Book Antiqua" pitchFamily="18" charset="0"/>
              </a:rPr>
              <a:t>구성된 사건</a:t>
            </a:r>
            <a:endParaRPr lang="en-US" altLang="ko-KR" sz="2400" dirty="0" smtClean="0">
              <a:latin typeface="Book Antiqua" pitchFamily="18" charset="0"/>
            </a:endParaRPr>
          </a:p>
          <a:p>
            <a:endParaRPr lang="en-US" altLang="ko-KR" sz="2400" dirty="0" smtClean="0">
              <a:latin typeface="Book Antiqua" pitchFamily="18" charset="0"/>
            </a:endParaRPr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244624" y="3347920"/>
            <a:ext cx="5048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3600" b="0">
                <a:solidFill>
                  <a:srgbClr val="FF00FF"/>
                </a:solidFill>
              </a:rPr>
              <a:t>▶</a:t>
            </a:r>
          </a:p>
        </p:txBody>
      </p:sp>
      <p:graphicFrame>
        <p:nvGraphicFramePr>
          <p:cNvPr id="26" name="Object 27"/>
          <p:cNvGraphicFramePr>
            <a:graphicFrameLocks noChangeAspect="1"/>
          </p:cNvGraphicFramePr>
          <p:nvPr/>
        </p:nvGraphicFramePr>
        <p:xfrm>
          <a:off x="2700338" y="4000504"/>
          <a:ext cx="3667125" cy="517525"/>
        </p:xfrm>
        <a:graphic>
          <a:graphicData uri="http://schemas.openxmlformats.org/presentationml/2006/ole">
            <p:oleObj spid="_x0000_s407556" name="Equation" r:id="rId8" imgW="1930320" imgH="279360" progId="Equation.DSMT4">
              <p:embed/>
            </p:oleObj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모양">
  <a:themeElements>
    <a:clrScheme name="모양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모양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모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9386</TotalTime>
  <Words>3654</Words>
  <Application>Microsoft Office PowerPoint</Application>
  <PresentationFormat>화면 슬라이드 쇼(4:3)</PresentationFormat>
  <Paragraphs>518</Paragraphs>
  <Slides>45</Slides>
  <Notes>4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47" baseType="lpstr">
      <vt:lpstr>모양</vt:lpstr>
      <vt:lpstr>Equation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1055</cp:revision>
  <dcterms:created xsi:type="dcterms:W3CDTF">2009-03-10T04:11:20Z</dcterms:created>
  <dcterms:modified xsi:type="dcterms:W3CDTF">2016-03-13T09:57:50Z</dcterms:modified>
</cp:coreProperties>
</file>