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3"/>
  </p:notesMasterIdLst>
  <p:handoutMasterIdLst>
    <p:handoutMasterId r:id="rId44"/>
  </p:handoutMasterIdLst>
  <p:sldIdLst>
    <p:sldId id="258" r:id="rId2"/>
    <p:sldId id="257" r:id="rId3"/>
    <p:sldId id="481" r:id="rId4"/>
    <p:sldId id="482" r:id="rId5"/>
    <p:sldId id="300" r:id="rId6"/>
    <p:sldId id="467" r:id="rId7"/>
    <p:sldId id="468" r:id="rId8"/>
    <p:sldId id="469" r:id="rId9"/>
    <p:sldId id="470" r:id="rId10"/>
    <p:sldId id="484" r:id="rId11"/>
    <p:sldId id="485" r:id="rId12"/>
    <p:sldId id="327" r:id="rId13"/>
    <p:sldId id="260" r:id="rId14"/>
    <p:sldId id="328" r:id="rId15"/>
    <p:sldId id="329" r:id="rId16"/>
    <p:sldId id="261" r:id="rId17"/>
    <p:sldId id="341" r:id="rId18"/>
    <p:sldId id="342" r:id="rId19"/>
    <p:sldId id="343" r:id="rId20"/>
    <p:sldId id="344" r:id="rId21"/>
    <p:sldId id="345" r:id="rId22"/>
    <p:sldId id="413" r:id="rId23"/>
    <p:sldId id="414" r:id="rId24"/>
    <p:sldId id="471" r:id="rId25"/>
    <p:sldId id="405" r:id="rId26"/>
    <p:sldId id="406" r:id="rId27"/>
    <p:sldId id="407" r:id="rId28"/>
    <p:sldId id="408" r:id="rId29"/>
    <p:sldId id="409" r:id="rId30"/>
    <p:sldId id="404" r:id="rId31"/>
    <p:sldId id="410" r:id="rId32"/>
    <p:sldId id="411" r:id="rId33"/>
    <p:sldId id="412" r:id="rId34"/>
    <p:sldId id="347" r:id="rId35"/>
    <p:sldId id="472" r:id="rId36"/>
    <p:sldId id="473" r:id="rId37"/>
    <p:sldId id="474" r:id="rId38"/>
    <p:sldId id="477" r:id="rId39"/>
    <p:sldId id="475" r:id="rId40"/>
    <p:sldId id="476" r:id="rId41"/>
    <p:sldId id="466" r:id="rId42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3C7F9"/>
    <a:srgbClr val="777777"/>
    <a:srgbClr val="FF66FF"/>
    <a:srgbClr val="00FF00"/>
    <a:srgbClr val="0066FF"/>
    <a:srgbClr val="C0F3F4"/>
    <a:srgbClr val="00CC00"/>
    <a:srgbClr val="75FB78"/>
    <a:srgbClr val="808000"/>
    <a:srgbClr val="FFFF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inimized">
    <p:restoredLeft sz="15620"/>
    <p:restoredTop sz="94660"/>
  </p:normalViewPr>
  <p:slideViewPr>
    <p:cSldViewPr>
      <p:cViewPr varScale="1">
        <p:scale>
          <a:sx n="90" d="100"/>
          <a:sy n="90" d="100"/>
        </p:scale>
        <p:origin x="-85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Relationship Id="rId4" Type="http://schemas.openxmlformats.org/officeDocument/2006/relationships/image" Target="../media/image44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Relationship Id="rId4" Type="http://schemas.openxmlformats.org/officeDocument/2006/relationships/image" Target="../media/image48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Relationship Id="rId4" Type="http://schemas.openxmlformats.org/officeDocument/2006/relationships/image" Target="../media/image52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56.wmf"/><Relationship Id="rId1" Type="http://schemas.openxmlformats.org/officeDocument/2006/relationships/image" Target="../media/image55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Relationship Id="rId4" Type="http://schemas.openxmlformats.org/officeDocument/2006/relationships/image" Target="../media/image60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Relationship Id="rId5" Type="http://schemas.openxmlformats.org/officeDocument/2006/relationships/image" Target="../media/image65.wmf"/><Relationship Id="rId4" Type="http://schemas.openxmlformats.org/officeDocument/2006/relationships/image" Target="../media/image6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2" Type="http://schemas.openxmlformats.org/officeDocument/2006/relationships/image" Target="../media/image67.wmf"/><Relationship Id="rId1" Type="http://schemas.openxmlformats.org/officeDocument/2006/relationships/image" Target="../media/image66.wmf"/><Relationship Id="rId5" Type="http://schemas.openxmlformats.org/officeDocument/2006/relationships/image" Target="../media/image70.wmf"/><Relationship Id="rId4" Type="http://schemas.openxmlformats.org/officeDocument/2006/relationships/image" Target="../media/image69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3.wmf"/><Relationship Id="rId1" Type="http://schemas.openxmlformats.org/officeDocument/2006/relationships/image" Target="../media/image72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7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0.wmf"/><Relationship Id="rId2" Type="http://schemas.openxmlformats.org/officeDocument/2006/relationships/image" Target="../media/image79.wmf"/><Relationship Id="rId1" Type="http://schemas.openxmlformats.org/officeDocument/2006/relationships/image" Target="../media/image78.wmf"/><Relationship Id="rId5" Type="http://schemas.openxmlformats.org/officeDocument/2006/relationships/image" Target="../media/image82.wmf"/><Relationship Id="rId4" Type="http://schemas.openxmlformats.org/officeDocument/2006/relationships/image" Target="../media/image81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5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6.w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88.wmf"/><Relationship Id="rId1" Type="http://schemas.openxmlformats.org/officeDocument/2006/relationships/image" Target="../media/image87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9.w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91.wmf"/><Relationship Id="rId1" Type="http://schemas.openxmlformats.org/officeDocument/2006/relationships/image" Target="../media/image90.wmf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94.wmf"/><Relationship Id="rId1" Type="http://schemas.openxmlformats.org/officeDocument/2006/relationships/image" Target="../media/image9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30.vml.rels><?xml version="1.0" encoding="UTF-8" standalone="yes"?>
<Relationships xmlns="http://schemas.openxmlformats.org/package/2006/relationships"><Relationship Id="rId2" Type="http://schemas.openxmlformats.org/officeDocument/2006/relationships/image" Target="../media/image96.wmf"/><Relationship Id="rId1" Type="http://schemas.openxmlformats.org/officeDocument/2006/relationships/image" Target="../media/image95.wmf"/></Relationships>
</file>

<file path=ppt/drawings/_rels/vmlDrawing3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8.wmf"/><Relationship Id="rId1" Type="http://schemas.openxmlformats.org/officeDocument/2006/relationships/image" Target="../media/image97.wmf"/></Relationships>
</file>

<file path=ppt/drawings/_rels/vmlDrawing3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wmf"/><Relationship Id="rId1" Type="http://schemas.openxmlformats.org/officeDocument/2006/relationships/image" Target="../media/image99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wmf"/><Relationship Id="rId2" Type="http://schemas.openxmlformats.org/officeDocument/2006/relationships/image" Target="../media/image102.wmf"/><Relationship Id="rId1" Type="http://schemas.openxmlformats.org/officeDocument/2006/relationships/image" Target="../media/image101.wmf"/><Relationship Id="rId4" Type="http://schemas.openxmlformats.org/officeDocument/2006/relationships/image" Target="../media/image104.w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4" Type="http://schemas.openxmlformats.org/officeDocument/2006/relationships/image" Target="../media/image26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7" Type="http://schemas.openxmlformats.org/officeDocument/2006/relationships/image" Target="../media/image34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6" Type="http://schemas.openxmlformats.org/officeDocument/2006/relationships/image" Target="../media/image33.wmf"/><Relationship Id="rId5" Type="http://schemas.openxmlformats.org/officeDocument/2006/relationships/image" Target="../media/image32.wmf"/><Relationship Id="rId4" Type="http://schemas.openxmlformats.org/officeDocument/2006/relationships/image" Target="../media/image3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altLang="ko-KR" smtClean="0"/>
              <a:t>1.1 </a:t>
            </a:r>
            <a:r>
              <a:rPr lang="ko-KR" altLang="en-US" smtClean="0"/>
              <a:t>원금과 원리금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4855C3-06D7-48AA-BB59-C4D02DBCE520}" type="datetimeFigureOut">
              <a:rPr lang="ko-KR" altLang="en-US" smtClean="0"/>
              <a:pPr/>
              <a:t>2016-03-13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ko-KR" altLang="en-US" smtClean="0"/>
              <a:t>한빛 아카데미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E19068-6ACB-4D7B-A9ED-F31C9B1B841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altLang="ko-KR" smtClean="0"/>
              <a:t>1.1 </a:t>
            </a:r>
            <a:r>
              <a:rPr lang="ko-KR" altLang="en-US" smtClean="0"/>
              <a:t>원금과 원리금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9C344C-5DAE-4DF6-88B7-D602B6715F54}" type="datetimeFigureOut">
              <a:rPr lang="ko-KR" altLang="en-US" smtClean="0"/>
              <a:pPr/>
              <a:t>2016-03-13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ko-KR" altLang="en-US" smtClean="0"/>
              <a:t>한빛 아카데미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D069E3-AD45-41A0-BFEA-7DF9B651FCA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ko-KR" smtClean="0"/>
              <a:t>1.1 </a:t>
            </a:r>
            <a:r>
              <a:rPr lang="ko-KR" altLang="en-US" smtClean="0"/>
              <a:t>원금과 원리금</a:t>
            </a:r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6" name="머리글 개체 틀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altLang="ko-KR" smtClean="0"/>
              <a:t>1.1 </a:t>
            </a:r>
            <a:r>
              <a:rPr lang="ko-KR" altLang="en-US" smtClean="0"/>
              <a:t>원금과 원리금</a:t>
            </a:r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ko-KR" smtClean="0"/>
              <a:t>1.1 </a:t>
            </a:r>
            <a:r>
              <a:rPr lang="ko-KR" altLang="en-US" smtClean="0"/>
              <a:t>원금과 원리금</a:t>
            </a:r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6" name="머리글 개체 틀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altLang="ko-KR" smtClean="0"/>
              <a:t>1.1 </a:t>
            </a:r>
            <a:r>
              <a:rPr lang="ko-KR" altLang="en-US" smtClean="0"/>
              <a:t>원금과 원리금</a:t>
            </a:r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6" name="머리글 개체 틀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altLang="ko-KR" smtClean="0"/>
              <a:t>1.1 </a:t>
            </a:r>
            <a:r>
              <a:rPr lang="ko-KR" altLang="en-US" smtClean="0"/>
              <a:t>원금과 원리금</a:t>
            </a:r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모서리가 둥근 직사각형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20" name="부제목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19" name="날짜 개체 틀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altLang="ko-KR" smtClean="0"/>
              <a:t>2.1 </a:t>
            </a:r>
            <a:r>
              <a:rPr lang="ko-KR" altLang="en-US" smtClean="0"/>
              <a:t>질적자료의 요약</a:t>
            </a:r>
            <a:endParaRPr lang="en-US" altLang="ko-KR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D985C16-EAA5-41BD-AA66-75C71ABF67F3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altLang="ko-KR" smtClean="0"/>
              <a:t>2.1 </a:t>
            </a:r>
            <a:r>
              <a:rPr lang="ko-KR" altLang="en-US" smtClean="0"/>
              <a:t>질적자료의 요약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B7355B06-857A-457A-A8EF-8640FBB4498C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altLang="ko-KR" smtClean="0"/>
              <a:t>2.1 </a:t>
            </a:r>
            <a:r>
              <a:rPr lang="ko-KR" altLang="en-US" smtClean="0"/>
              <a:t>질적자료의 요약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65D533A2-337E-416D-8D5F-D09ECA33B3E5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altLang="ko-KR" smtClean="0"/>
              <a:t>2.1 </a:t>
            </a:r>
            <a:r>
              <a:rPr lang="ko-KR" altLang="en-US" smtClean="0"/>
              <a:t>질적자료의 요약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0BB0BE5C-6AE3-4694-AA8E-9A8B6FD3A58A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모서리가 둥근 직사각형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altLang="ko-KR" smtClean="0"/>
              <a:t>2.1 </a:t>
            </a:r>
            <a:r>
              <a:rPr lang="ko-KR" altLang="en-US" smtClean="0"/>
              <a:t>질적자료의 요약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F95EC257-CBA5-43CB-935D-989A5567D6A5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altLang="ko-KR" smtClean="0"/>
              <a:t>2.1 </a:t>
            </a:r>
            <a:r>
              <a:rPr lang="ko-KR" altLang="en-US" smtClean="0"/>
              <a:t>질적자료의 요약</a:t>
            </a: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A41B5668-92CA-468B-8437-6A8D1A1C2FB3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altLang="ko-KR" smtClean="0"/>
              <a:t>2.1 </a:t>
            </a:r>
            <a:r>
              <a:rPr lang="ko-KR" altLang="en-US" smtClean="0"/>
              <a:t>질적자료의 요약</a:t>
            </a:r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339FADFF-4EFC-4F51-BFCF-73421D634829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altLang="ko-KR" smtClean="0"/>
              <a:t>2.1 </a:t>
            </a:r>
            <a:r>
              <a:rPr lang="ko-KR" altLang="en-US" smtClean="0"/>
              <a:t>질적자료의 요약</a:t>
            </a: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865AF1E6-70E6-42BA-A884-07F5D600C5AD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altLang="ko-KR" smtClean="0"/>
              <a:t>2.1 </a:t>
            </a:r>
            <a:r>
              <a:rPr lang="ko-KR" altLang="en-US" smtClean="0"/>
              <a:t>질적자료의 요약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0C7934AE-40BA-4301-A76A-039582DAF071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altLang="ko-KR" smtClean="0"/>
              <a:t>2.1 </a:t>
            </a:r>
            <a:r>
              <a:rPr lang="ko-KR" altLang="en-US" smtClean="0"/>
              <a:t>질적자료의 요약</a:t>
            </a: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490A6E12-5C1B-46B0-975E-B2FF4D275E9B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모서리가 둥근 직사각형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한쪽 모서리가 둥근 사각형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altLang="ko-KR" smtClean="0"/>
              <a:t>2.1 </a:t>
            </a:r>
            <a:r>
              <a:rPr lang="ko-KR" altLang="en-US" smtClean="0"/>
              <a:t>질적자료의 요약</a:t>
            </a: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E5233D8-D055-4C55-AFA8-33C195F22774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제목 개체 틀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25" name="날짜 개체 틀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 altLang="ko-KR"/>
          </a:p>
        </p:txBody>
      </p:sp>
      <p:sp>
        <p:nvSpPr>
          <p:cNvPr id="18" name="바닥글 개체 틀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altLang="ko-KR" smtClean="0"/>
              <a:t>2.1 </a:t>
            </a:r>
            <a:r>
              <a:rPr lang="ko-KR" altLang="en-US" smtClean="0"/>
              <a:t>질적자료의 요약</a:t>
            </a: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pPr>
              <a:defRPr/>
            </a:pPr>
            <a:fld id="{3D26115F-1E2F-448A-9102-67BA2D5B5B57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1" latinLnBrk="1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1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1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1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1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1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1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1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1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1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image" Target="../media/image20.png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3.bin"/><Relationship Id="rId5" Type="http://schemas.openxmlformats.org/officeDocument/2006/relationships/oleObject" Target="../embeddings/oleObject12.bin"/><Relationship Id="rId4" Type="http://schemas.openxmlformats.org/officeDocument/2006/relationships/image" Target="../media/image21.png"/><Relationship Id="rId9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3" Type="http://schemas.openxmlformats.org/officeDocument/2006/relationships/image" Target="../media/image27.png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6.bin"/><Relationship Id="rId11" Type="http://schemas.openxmlformats.org/officeDocument/2006/relationships/oleObject" Target="../embeddings/oleObject21.bin"/><Relationship Id="rId5" Type="http://schemas.openxmlformats.org/officeDocument/2006/relationships/image" Target="../media/image2.emf"/><Relationship Id="rId10" Type="http://schemas.openxmlformats.org/officeDocument/2006/relationships/oleObject" Target="../embeddings/oleObject20.bin"/><Relationship Id="rId4" Type="http://schemas.openxmlformats.org/officeDocument/2006/relationships/oleObject" Target="../embeddings/oleObject15.bin"/><Relationship Id="rId9" Type="http://schemas.openxmlformats.org/officeDocument/2006/relationships/oleObject" Target="../embeddings/oleObject19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3.bin"/><Relationship Id="rId11" Type="http://schemas.openxmlformats.org/officeDocument/2006/relationships/oleObject" Target="../embeddings/oleObject28.bin"/><Relationship Id="rId5" Type="http://schemas.openxmlformats.org/officeDocument/2006/relationships/oleObject" Target="../embeddings/oleObject22.bin"/><Relationship Id="rId10" Type="http://schemas.openxmlformats.org/officeDocument/2006/relationships/oleObject" Target="../embeddings/oleObject27.bin"/><Relationship Id="rId4" Type="http://schemas.openxmlformats.org/officeDocument/2006/relationships/image" Target="../media/image2.emf"/><Relationship Id="rId9" Type="http://schemas.openxmlformats.org/officeDocument/2006/relationships/oleObject" Target="../embeddings/oleObject26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oleObject" Target="../embeddings/oleObject3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30.bin"/><Relationship Id="rId5" Type="http://schemas.openxmlformats.org/officeDocument/2006/relationships/oleObject" Target="../embeddings/oleObject29.bin"/><Relationship Id="rId4" Type="http://schemas.openxmlformats.org/officeDocument/2006/relationships/image" Target="../media/image2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5" Type="http://schemas.openxmlformats.org/officeDocument/2006/relationships/oleObject" Target="../embeddings/oleObject33.bin"/><Relationship Id="rId4" Type="http://schemas.openxmlformats.org/officeDocument/2006/relationships/oleObject" Target="../embeddings/oleObject32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4" Type="http://schemas.openxmlformats.org/officeDocument/2006/relationships/oleObject" Target="../embeddings/oleObject34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oleObject" Target="../embeddings/oleObject3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37.bin"/><Relationship Id="rId5" Type="http://schemas.openxmlformats.org/officeDocument/2006/relationships/oleObject" Target="../embeddings/oleObject36.bin"/><Relationship Id="rId4" Type="http://schemas.openxmlformats.org/officeDocument/2006/relationships/oleObject" Target="../embeddings/oleObject35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oleObject" Target="../embeddings/oleObject4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41.bin"/><Relationship Id="rId5" Type="http://schemas.openxmlformats.org/officeDocument/2006/relationships/oleObject" Target="../embeddings/oleObject40.bin"/><Relationship Id="rId4" Type="http://schemas.openxmlformats.org/officeDocument/2006/relationships/oleObject" Target="../embeddings/oleObject39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oleObject" Target="../embeddings/oleObject4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45.bin"/><Relationship Id="rId5" Type="http://schemas.openxmlformats.org/officeDocument/2006/relationships/oleObject" Target="../embeddings/oleObject44.bin"/><Relationship Id="rId4" Type="http://schemas.openxmlformats.org/officeDocument/2006/relationships/oleObject" Target="../embeddings/oleObject43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5" Type="http://schemas.openxmlformats.org/officeDocument/2006/relationships/oleObject" Target="../embeddings/oleObject47.bin"/><Relationship Id="rId4" Type="http://schemas.openxmlformats.org/officeDocument/2006/relationships/image" Target="../media/image5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5" Type="http://schemas.openxmlformats.org/officeDocument/2006/relationships/oleObject" Target="../embeddings/oleObject49.bin"/><Relationship Id="rId4" Type="http://schemas.openxmlformats.org/officeDocument/2006/relationships/oleObject" Target="../embeddings/oleObject48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oleObject" Target="../embeddings/oleObject5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52.bin"/><Relationship Id="rId5" Type="http://schemas.openxmlformats.org/officeDocument/2006/relationships/oleObject" Target="../embeddings/oleObject51.bin"/><Relationship Id="rId4" Type="http://schemas.openxmlformats.org/officeDocument/2006/relationships/oleObject" Target="../embeddings/oleObject50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8.bin"/><Relationship Id="rId3" Type="http://schemas.openxmlformats.org/officeDocument/2006/relationships/image" Target="../media/image2.emf"/><Relationship Id="rId7" Type="http://schemas.openxmlformats.org/officeDocument/2006/relationships/oleObject" Target="../embeddings/oleObject5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56.bin"/><Relationship Id="rId5" Type="http://schemas.openxmlformats.org/officeDocument/2006/relationships/oleObject" Target="../embeddings/oleObject55.bin"/><Relationship Id="rId4" Type="http://schemas.openxmlformats.org/officeDocument/2006/relationships/oleObject" Target="../embeddings/oleObject54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2.bin"/><Relationship Id="rId3" Type="http://schemas.openxmlformats.org/officeDocument/2006/relationships/image" Target="../media/image2.emf"/><Relationship Id="rId7" Type="http://schemas.openxmlformats.org/officeDocument/2006/relationships/image" Target="../media/image71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61.bin"/><Relationship Id="rId5" Type="http://schemas.openxmlformats.org/officeDocument/2006/relationships/oleObject" Target="../embeddings/oleObject60.bin"/><Relationship Id="rId4" Type="http://schemas.openxmlformats.org/officeDocument/2006/relationships/oleObject" Target="../embeddings/oleObject59.bin"/><Relationship Id="rId9" Type="http://schemas.openxmlformats.org/officeDocument/2006/relationships/oleObject" Target="../embeddings/oleObject63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5" Type="http://schemas.openxmlformats.org/officeDocument/2006/relationships/oleObject" Target="../embeddings/oleObject65.bin"/><Relationship Id="rId4" Type="http://schemas.openxmlformats.org/officeDocument/2006/relationships/oleObject" Target="../embeddings/oleObject64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4" Type="http://schemas.openxmlformats.org/officeDocument/2006/relationships/oleObject" Target="../embeddings/oleObject66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1.bin"/><Relationship Id="rId3" Type="http://schemas.openxmlformats.org/officeDocument/2006/relationships/image" Target="../media/image2.emf"/><Relationship Id="rId7" Type="http://schemas.openxmlformats.org/officeDocument/2006/relationships/oleObject" Target="../embeddings/oleObject7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69.bin"/><Relationship Id="rId5" Type="http://schemas.openxmlformats.org/officeDocument/2006/relationships/oleObject" Target="../embeddings/oleObject68.bin"/><Relationship Id="rId4" Type="http://schemas.openxmlformats.org/officeDocument/2006/relationships/oleObject" Target="../embeddings/oleObject67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4" Type="http://schemas.openxmlformats.org/officeDocument/2006/relationships/oleObject" Target="../embeddings/oleObject72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4" Type="http://schemas.openxmlformats.org/officeDocument/2006/relationships/oleObject" Target="../embeddings/oleObject73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5" Type="http://schemas.openxmlformats.org/officeDocument/2006/relationships/oleObject" Target="../embeddings/oleObject75.bin"/><Relationship Id="rId4" Type="http://schemas.openxmlformats.org/officeDocument/2006/relationships/oleObject" Target="../embeddings/oleObject74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4" Type="http://schemas.openxmlformats.org/officeDocument/2006/relationships/oleObject" Target="../embeddings/oleObject76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5" Type="http://schemas.openxmlformats.org/officeDocument/2006/relationships/oleObject" Target="../embeddings/oleObject78.bin"/><Relationship Id="rId4" Type="http://schemas.openxmlformats.org/officeDocument/2006/relationships/oleObject" Target="../embeddings/oleObject77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5" Type="http://schemas.openxmlformats.org/officeDocument/2006/relationships/oleObject" Target="../embeddings/oleObject80.bin"/><Relationship Id="rId4" Type="http://schemas.openxmlformats.org/officeDocument/2006/relationships/oleObject" Target="../embeddings/oleObject79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5" Type="http://schemas.openxmlformats.org/officeDocument/2006/relationships/oleObject" Target="../embeddings/oleObject82.bin"/><Relationship Id="rId4" Type="http://schemas.openxmlformats.org/officeDocument/2006/relationships/oleObject" Target="../embeddings/oleObject81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5" Type="http://schemas.openxmlformats.org/officeDocument/2006/relationships/oleObject" Target="../embeddings/oleObject84.bin"/><Relationship Id="rId4" Type="http://schemas.openxmlformats.org/officeDocument/2006/relationships/oleObject" Target="../embeddings/oleObject83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Relationship Id="rId5" Type="http://schemas.openxmlformats.org/officeDocument/2006/relationships/oleObject" Target="../embeddings/oleObject86.bin"/><Relationship Id="rId4" Type="http://schemas.openxmlformats.org/officeDocument/2006/relationships/oleObject" Target="../embeddings/oleObject85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oleObject" Target="../embeddings/oleObject9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3.vml"/><Relationship Id="rId6" Type="http://schemas.openxmlformats.org/officeDocument/2006/relationships/oleObject" Target="../embeddings/oleObject89.bin"/><Relationship Id="rId5" Type="http://schemas.openxmlformats.org/officeDocument/2006/relationships/oleObject" Target="../embeddings/oleObject88.bin"/><Relationship Id="rId4" Type="http://schemas.openxmlformats.org/officeDocument/2006/relationships/oleObject" Target="../embeddings/oleObject87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4.vml"/><Relationship Id="rId5" Type="http://schemas.openxmlformats.org/officeDocument/2006/relationships/image" Target="../media/image106.png"/><Relationship Id="rId4" Type="http://schemas.openxmlformats.org/officeDocument/2006/relationships/oleObject" Target="../embeddings/oleObject91.bin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7.png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5.bin"/><Relationship Id="rId4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6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9.bin"/><Relationship Id="rId5" Type="http://schemas.openxmlformats.org/officeDocument/2006/relationships/oleObject" Target="../embeddings/oleObject8.bin"/><Relationship Id="rId4" Type="http://schemas.openxmlformats.org/officeDocument/2006/relationships/oleObject" Target="../embeddings/oleObject7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16.png"/><Relationship Id="rId4" Type="http://schemas.openxmlformats.org/officeDocument/2006/relationships/oleObject" Target="../embeddings/oleObject1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966647" y="3000372"/>
            <a:ext cx="48577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Book Antiqua" pitchFamily="18" charset="0"/>
              </a:rPr>
              <a:t>2.1 </a:t>
            </a:r>
            <a:r>
              <a:rPr lang="ko-KR" altLang="en-US" sz="24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Book Antiqua" pitchFamily="18" charset="0"/>
              </a:rPr>
              <a:t>이산확률변수</a:t>
            </a:r>
            <a:endParaRPr lang="en-US" altLang="ko-KR" sz="24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Book Antiqua" pitchFamily="18" charset="0"/>
            </a:endParaRPr>
          </a:p>
          <a:p>
            <a:r>
              <a:rPr lang="en-US" altLang="ko-KR" sz="24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Book Antiqua" pitchFamily="18" charset="0"/>
              </a:rPr>
              <a:t>2.2 </a:t>
            </a:r>
            <a:r>
              <a:rPr lang="ko-KR" altLang="en-US" sz="24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Book Antiqua" pitchFamily="18" charset="0"/>
              </a:rPr>
              <a:t>연속확률변수</a:t>
            </a:r>
            <a:endParaRPr lang="en-US" altLang="ko-KR" sz="2400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Book Antiqua" pitchFamily="18" charset="0"/>
            </a:endParaRPr>
          </a:p>
          <a:p>
            <a:r>
              <a:rPr lang="en-US" altLang="ko-KR" sz="24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Book Antiqua" pitchFamily="18" charset="0"/>
              </a:rPr>
              <a:t>2.3 </a:t>
            </a:r>
            <a:r>
              <a:rPr lang="ko-KR" altLang="en-US" sz="2400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Book Antiqua" pitchFamily="18" charset="0"/>
              </a:rPr>
              <a:t>기댓값</a:t>
            </a:r>
            <a:endParaRPr lang="ko-KR" altLang="en-US" sz="24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Book Antiqua" pitchFamily="18" charset="0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214282" y="571480"/>
            <a:ext cx="8643998" cy="2143140"/>
          </a:xfrm>
          <a:prstGeom prst="roundRect">
            <a:avLst/>
          </a:prstGeom>
          <a:solidFill>
            <a:schemeClr val="accent1"/>
          </a:solidFill>
          <a:scene3d>
            <a:camera prst="orthographicFront"/>
            <a:lightRig rig="morning" dir="t"/>
          </a:scene3d>
          <a:sp3d contourW="38100" prstMaterial="dkEdge">
            <a:bevelT prst="angle"/>
            <a:contourClr>
              <a:srgbClr val="00B0F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85720" y="1005472"/>
            <a:ext cx="85011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b="1" spc="200" dirty="0" smtClean="0">
                <a:ln w="29210">
                  <a:solidFill>
                    <a:schemeClr val="accent3">
                      <a:tint val="10000"/>
                    </a:schemeClr>
                  </a:solidFill>
                </a:ln>
                <a:solidFill>
                  <a:schemeClr val="accent3">
                    <a:satMod val="200000"/>
                    <a:alpha val="50000"/>
                  </a:schemeClr>
                </a:solidFill>
                <a:effectLst>
                  <a:innerShdw blurRad="50800" dist="50800" dir="8100000">
                    <a:srgbClr val="7D7D7D">
                      <a:alpha val="73000"/>
                    </a:srgbClr>
                  </a:innerShdw>
                </a:effectLst>
              </a:rPr>
              <a:t>제</a:t>
            </a:r>
            <a:r>
              <a:rPr lang="en-US" altLang="ko-KR" sz="5400" b="1" spc="200" dirty="0" smtClean="0">
                <a:ln w="29210">
                  <a:solidFill>
                    <a:schemeClr val="accent3">
                      <a:tint val="10000"/>
                    </a:schemeClr>
                  </a:solidFill>
                </a:ln>
                <a:solidFill>
                  <a:schemeClr val="accent3">
                    <a:satMod val="200000"/>
                    <a:alpha val="50000"/>
                  </a:schemeClr>
                </a:solidFill>
                <a:effectLst>
                  <a:innerShdw blurRad="50800" dist="50800" dir="8100000">
                    <a:srgbClr val="7D7D7D">
                      <a:alpha val="73000"/>
                    </a:srgbClr>
                  </a:innerShdw>
                </a:effectLst>
              </a:rPr>
              <a:t>2</a:t>
            </a:r>
            <a:r>
              <a:rPr lang="ko-KR" altLang="en-US" sz="5400" b="1" spc="200" dirty="0" smtClean="0">
                <a:ln w="29210">
                  <a:solidFill>
                    <a:schemeClr val="accent3">
                      <a:tint val="10000"/>
                    </a:schemeClr>
                  </a:solidFill>
                </a:ln>
                <a:solidFill>
                  <a:schemeClr val="accent3">
                    <a:satMod val="200000"/>
                    <a:alpha val="50000"/>
                  </a:schemeClr>
                </a:solidFill>
                <a:effectLst>
                  <a:innerShdw blurRad="50800" dist="50800" dir="8100000">
                    <a:srgbClr val="7D7D7D">
                      <a:alpha val="73000"/>
                    </a:srgbClr>
                  </a:innerShdw>
                </a:effectLst>
              </a:rPr>
              <a:t>장  확률변수</a:t>
            </a:r>
            <a:endParaRPr lang="ko-KR" altLang="en-US" sz="5400" b="1" spc="200" dirty="0">
              <a:ln w="29210">
                <a:solidFill>
                  <a:schemeClr val="accent3">
                    <a:tint val="10000"/>
                  </a:schemeClr>
                </a:solidFill>
              </a:ln>
              <a:solidFill>
                <a:schemeClr val="accent3">
                  <a:satMod val="200000"/>
                  <a:alpha val="50000"/>
                </a:schemeClr>
              </a:solidFill>
              <a:effectLst>
                <a:innerShdw blurRad="50800" dist="50800" dir="8100000">
                  <a:srgbClr val="7D7D7D">
                    <a:alpha val="73000"/>
                  </a:srgbClr>
                </a:inn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27" name="Picture 1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67400" y="247650"/>
            <a:ext cx="2665413" cy="1957388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</p:spPr>
      </p:pic>
      <p:pic>
        <p:nvPicPr>
          <p:cNvPr id="68628" name="Picture 2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867400" y="2443163"/>
            <a:ext cx="2665413" cy="1922462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</p:spPr>
      </p:pic>
      <p:sp>
        <p:nvSpPr>
          <p:cNvPr id="68635" name="Text Box 27"/>
          <p:cNvSpPr txBox="1">
            <a:spLocks noChangeArrowheads="1"/>
          </p:cNvSpPr>
          <p:nvPr/>
        </p:nvSpPr>
        <p:spPr bwMode="auto">
          <a:xfrm>
            <a:off x="714348" y="630776"/>
            <a:ext cx="51435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b="0" i="1" dirty="0" smtClean="0">
                <a:latin typeface="Book Antiqua" pitchFamily="18" charset="0"/>
              </a:rPr>
              <a:t>0 ≤ </a:t>
            </a:r>
            <a:r>
              <a:rPr lang="en-US" altLang="ko-KR" b="0" i="1" dirty="0">
                <a:latin typeface="Book Antiqua" pitchFamily="18" charset="0"/>
              </a:rPr>
              <a:t>x&lt; </a:t>
            </a:r>
            <a:r>
              <a:rPr lang="en-US" altLang="ko-KR" b="0" i="1" dirty="0" smtClean="0">
                <a:latin typeface="Book Antiqua" pitchFamily="18" charset="0"/>
              </a:rPr>
              <a:t>1</a:t>
            </a:r>
            <a:r>
              <a:rPr lang="ko-KR" altLang="en-US" b="0" i="0" dirty="0" smtClean="0">
                <a:latin typeface="Book Antiqua" pitchFamily="18" charset="0"/>
              </a:rPr>
              <a:t>에 </a:t>
            </a:r>
            <a:r>
              <a:rPr lang="ko-KR" altLang="en-US" b="0" i="0" dirty="0">
                <a:latin typeface="Book Antiqua" pitchFamily="18" charset="0"/>
              </a:rPr>
              <a:t>대하여 </a:t>
            </a:r>
            <a:r>
              <a:rPr lang="en-US" altLang="ko-KR" b="0" i="1" dirty="0" smtClean="0">
                <a:latin typeface="Book Antiqua" pitchFamily="18" charset="0"/>
              </a:rPr>
              <a:t>u ≤ </a:t>
            </a:r>
            <a:r>
              <a:rPr lang="en-US" altLang="ko-KR" b="0" i="1" dirty="0">
                <a:latin typeface="Book Antiqua" pitchFamily="18" charset="0"/>
              </a:rPr>
              <a:t>x </a:t>
            </a:r>
            <a:r>
              <a:rPr lang="ko-KR" altLang="en-US" b="0" i="0" dirty="0" smtClean="0">
                <a:latin typeface="Book Antiqua" pitchFamily="18" charset="0"/>
              </a:rPr>
              <a:t>이면 </a:t>
            </a:r>
            <a:r>
              <a:rPr lang="en-US" altLang="ko-KR" b="0" i="1" dirty="0" smtClean="0">
                <a:latin typeface="Book Antiqua" pitchFamily="18" charset="0"/>
              </a:rPr>
              <a:t>f(0) = 1/4, f(u) = 0</a:t>
            </a:r>
            <a:endParaRPr lang="en-US" altLang="ko-KR" b="0" i="1" dirty="0">
              <a:latin typeface="Book Antiqua" pitchFamily="18" charset="0"/>
            </a:endParaRPr>
          </a:p>
        </p:txBody>
      </p:sp>
      <p:sp>
        <p:nvSpPr>
          <p:cNvPr id="68636" name="AutoShape 28"/>
          <p:cNvSpPr>
            <a:spLocks noChangeArrowheads="1"/>
          </p:cNvSpPr>
          <p:nvPr/>
        </p:nvSpPr>
        <p:spPr bwMode="auto">
          <a:xfrm>
            <a:off x="2266952" y="1069961"/>
            <a:ext cx="1439862" cy="358775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378CC5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68637" name="Text Box 29"/>
          <p:cNvSpPr txBox="1">
            <a:spLocks noChangeArrowheads="1"/>
          </p:cNvSpPr>
          <p:nvPr/>
        </p:nvSpPr>
        <p:spPr bwMode="auto">
          <a:xfrm>
            <a:off x="704074" y="2060575"/>
            <a:ext cx="3600450" cy="77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b="0" i="1" dirty="0">
                <a:latin typeface="Book Antiqua" pitchFamily="18" charset="0"/>
              </a:rPr>
              <a:t>1≤ x&lt; 2 </a:t>
            </a:r>
            <a:r>
              <a:rPr lang="ko-KR" altLang="en-US" b="0" i="0" dirty="0">
                <a:latin typeface="Book Antiqua" pitchFamily="18" charset="0"/>
              </a:rPr>
              <a:t>에 대하여 </a:t>
            </a:r>
            <a:r>
              <a:rPr lang="en-US" altLang="ko-KR" b="0" i="1" dirty="0" smtClean="0">
                <a:latin typeface="Book Antiqua" pitchFamily="18" charset="0"/>
              </a:rPr>
              <a:t>u ≤ x</a:t>
            </a:r>
            <a:r>
              <a:rPr lang="ko-KR" altLang="en-US" b="0" i="0" dirty="0" smtClean="0">
                <a:latin typeface="Book Antiqua" pitchFamily="18" charset="0"/>
              </a:rPr>
              <a:t>이면</a:t>
            </a:r>
            <a:endParaRPr lang="ko-KR" altLang="en-US" b="0" i="0" dirty="0">
              <a:latin typeface="Book Antiqua" pitchFamily="18" charset="0"/>
            </a:endParaRPr>
          </a:p>
          <a:p>
            <a:pPr algn="ctr">
              <a:spcBef>
                <a:spcPct val="50000"/>
              </a:spcBef>
            </a:pPr>
            <a:r>
              <a:rPr lang="ko-KR" altLang="en-US" b="0" i="0" dirty="0">
                <a:latin typeface="Book Antiqua" pitchFamily="18" charset="0"/>
              </a:rPr>
              <a:t> </a:t>
            </a:r>
            <a:r>
              <a:rPr lang="en-US" altLang="ko-KR" b="0" i="1" dirty="0">
                <a:latin typeface="Book Antiqua" pitchFamily="18" charset="0"/>
              </a:rPr>
              <a:t>f(0</a:t>
            </a:r>
            <a:r>
              <a:rPr lang="en-US" altLang="ko-KR" b="0" i="1" dirty="0" smtClean="0">
                <a:latin typeface="Book Antiqua" pitchFamily="18" charset="0"/>
              </a:rPr>
              <a:t>) = 1/4</a:t>
            </a:r>
            <a:r>
              <a:rPr lang="en-US" altLang="ko-KR" b="0" i="1" dirty="0">
                <a:latin typeface="Book Antiqua" pitchFamily="18" charset="0"/>
              </a:rPr>
              <a:t>,   f(1</a:t>
            </a:r>
            <a:r>
              <a:rPr lang="en-US" altLang="ko-KR" b="0" i="1" dirty="0" smtClean="0">
                <a:latin typeface="Book Antiqua" pitchFamily="18" charset="0"/>
              </a:rPr>
              <a:t>) = </a:t>
            </a:r>
            <a:r>
              <a:rPr lang="en-US" altLang="ko-KR" b="0" i="1" dirty="0">
                <a:latin typeface="Book Antiqua" pitchFamily="18" charset="0"/>
              </a:rPr>
              <a:t>1/2,   f(u</a:t>
            </a:r>
            <a:r>
              <a:rPr lang="en-US" altLang="ko-KR" b="0" i="1" dirty="0" smtClean="0">
                <a:latin typeface="Book Antiqua" pitchFamily="18" charset="0"/>
              </a:rPr>
              <a:t>) = 0</a:t>
            </a:r>
            <a:endParaRPr lang="en-US" altLang="ko-KR" b="0" i="1" dirty="0">
              <a:latin typeface="Book Antiqua" pitchFamily="18" charset="0"/>
            </a:endParaRPr>
          </a:p>
        </p:txBody>
      </p:sp>
      <p:sp>
        <p:nvSpPr>
          <p:cNvPr id="68638" name="AutoShape 30"/>
          <p:cNvSpPr>
            <a:spLocks noChangeArrowheads="1"/>
          </p:cNvSpPr>
          <p:nvPr/>
        </p:nvSpPr>
        <p:spPr bwMode="auto">
          <a:xfrm>
            <a:off x="2266952" y="2860675"/>
            <a:ext cx="1439862" cy="358775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378CC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68639" name="Text Box 31"/>
          <p:cNvSpPr txBox="1">
            <a:spLocks noChangeArrowheads="1"/>
          </p:cNvSpPr>
          <p:nvPr/>
        </p:nvSpPr>
        <p:spPr bwMode="auto">
          <a:xfrm>
            <a:off x="724622" y="3957641"/>
            <a:ext cx="4286280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b="0" i="1" dirty="0">
                <a:latin typeface="Book Antiqua" pitchFamily="18" charset="0"/>
              </a:rPr>
              <a:t>x ≥ </a:t>
            </a:r>
            <a:r>
              <a:rPr lang="en-US" altLang="ko-KR" b="0" i="1" dirty="0" smtClean="0">
                <a:latin typeface="Book Antiqua" pitchFamily="18" charset="0"/>
              </a:rPr>
              <a:t>2</a:t>
            </a:r>
            <a:r>
              <a:rPr lang="ko-KR" altLang="en-US" b="0" i="0" dirty="0" smtClean="0">
                <a:latin typeface="Book Antiqua" pitchFamily="18" charset="0"/>
              </a:rPr>
              <a:t>에 </a:t>
            </a:r>
            <a:r>
              <a:rPr lang="ko-KR" altLang="en-US" b="0" i="0" dirty="0">
                <a:latin typeface="Book Antiqua" pitchFamily="18" charset="0"/>
              </a:rPr>
              <a:t>대하여 </a:t>
            </a:r>
            <a:r>
              <a:rPr lang="en-US" altLang="ko-KR" b="0" i="1" dirty="0" smtClean="0">
                <a:latin typeface="Book Antiqua" pitchFamily="18" charset="0"/>
              </a:rPr>
              <a:t>u ≤ x</a:t>
            </a:r>
            <a:r>
              <a:rPr lang="ko-KR" altLang="en-US" b="0" i="0" dirty="0" smtClean="0">
                <a:latin typeface="Book Antiqua" pitchFamily="18" charset="0"/>
              </a:rPr>
              <a:t>이면</a:t>
            </a:r>
            <a:endParaRPr lang="ko-KR" altLang="en-US" b="0" i="0" dirty="0">
              <a:latin typeface="Book Antiqua" pitchFamily="18" charset="0"/>
            </a:endParaRPr>
          </a:p>
          <a:p>
            <a:pPr>
              <a:spcBef>
                <a:spcPct val="50000"/>
              </a:spcBef>
            </a:pPr>
            <a:r>
              <a:rPr lang="ko-KR" altLang="en-US" b="0" i="0" dirty="0">
                <a:latin typeface="Book Antiqua" pitchFamily="18" charset="0"/>
              </a:rPr>
              <a:t> </a:t>
            </a:r>
            <a:r>
              <a:rPr lang="en-US" altLang="ko-KR" b="0" i="1" dirty="0" smtClean="0">
                <a:latin typeface="Book Antiqua" pitchFamily="18" charset="0"/>
              </a:rPr>
              <a:t>f(0) = 1/4</a:t>
            </a:r>
            <a:r>
              <a:rPr lang="en-US" altLang="ko-KR" b="0" i="1" dirty="0">
                <a:latin typeface="Book Antiqua" pitchFamily="18" charset="0"/>
              </a:rPr>
              <a:t>, </a:t>
            </a:r>
            <a:r>
              <a:rPr lang="en-US" altLang="ko-KR" b="0" i="1" dirty="0" smtClean="0">
                <a:latin typeface="Book Antiqua" pitchFamily="18" charset="0"/>
              </a:rPr>
              <a:t>f(1) = </a:t>
            </a:r>
            <a:r>
              <a:rPr lang="en-US" altLang="ko-KR" b="0" i="1" dirty="0">
                <a:latin typeface="Book Antiqua" pitchFamily="18" charset="0"/>
              </a:rPr>
              <a:t>1/2, </a:t>
            </a:r>
            <a:r>
              <a:rPr lang="en-US" altLang="ko-KR" b="0" i="1" dirty="0" smtClean="0">
                <a:latin typeface="Book Antiqua" pitchFamily="18" charset="0"/>
              </a:rPr>
              <a:t>f(2) = 1/4</a:t>
            </a:r>
            <a:r>
              <a:rPr lang="en-US" altLang="ko-KR" b="0" i="1" dirty="0">
                <a:latin typeface="Book Antiqua" pitchFamily="18" charset="0"/>
              </a:rPr>
              <a:t>, </a:t>
            </a:r>
            <a:r>
              <a:rPr lang="en-US" altLang="ko-KR" b="0" i="1" dirty="0" smtClean="0">
                <a:latin typeface="Book Antiqua" pitchFamily="18" charset="0"/>
              </a:rPr>
              <a:t>f(u) = 0</a:t>
            </a:r>
            <a:endParaRPr lang="en-US" altLang="ko-KR" b="0" i="1" dirty="0">
              <a:latin typeface="Book Antiqua" pitchFamily="18" charset="0"/>
            </a:endParaRPr>
          </a:p>
        </p:txBody>
      </p:sp>
      <p:sp>
        <p:nvSpPr>
          <p:cNvPr id="68640" name="AutoShape 32"/>
          <p:cNvSpPr>
            <a:spLocks noChangeArrowheads="1"/>
          </p:cNvSpPr>
          <p:nvPr/>
        </p:nvSpPr>
        <p:spPr bwMode="auto">
          <a:xfrm>
            <a:off x="2266952" y="4757741"/>
            <a:ext cx="1439862" cy="358775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378CC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68684" name="Line 76"/>
          <p:cNvSpPr>
            <a:spLocks noChangeShapeType="1"/>
          </p:cNvSpPr>
          <p:nvPr/>
        </p:nvSpPr>
        <p:spPr bwMode="auto">
          <a:xfrm>
            <a:off x="825502" y="1989138"/>
            <a:ext cx="4248150" cy="0"/>
          </a:xfrm>
          <a:prstGeom prst="line">
            <a:avLst/>
          </a:prstGeom>
          <a:noFill/>
          <a:ln w="19050">
            <a:solidFill>
              <a:srgbClr val="FF66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68685" name="Line 77"/>
          <p:cNvSpPr>
            <a:spLocks noChangeShapeType="1"/>
          </p:cNvSpPr>
          <p:nvPr/>
        </p:nvSpPr>
        <p:spPr bwMode="auto">
          <a:xfrm>
            <a:off x="825502" y="3929066"/>
            <a:ext cx="4248150" cy="0"/>
          </a:xfrm>
          <a:prstGeom prst="line">
            <a:avLst/>
          </a:prstGeom>
          <a:noFill/>
          <a:ln w="19050">
            <a:solidFill>
              <a:srgbClr val="FF66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545794" name="Object 2"/>
          <p:cNvGraphicFramePr>
            <a:graphicFrameLocks noChangeAspect="1"/>
          </p:cNvGraphicFramePr>
          <p:nvPr/>
        </p:nvGraphicFramePr>
        <p:xfrm>
          <a:off x="1658939" y="1373188"/>
          <a:ext cx="2841625" cy="609600"/>
        </p:xfrm>
        <a:graphic>
          <a:graphicData uri="http://schemas.openxmlformats.org/presentationml/2006/ole">
            <p:oleObj spid="_x0000_s545794" name="Equation" r:id="rId5" imgW="1904760" imgH="419040" progId="Equation.DSMT4">
              <p:embed/>
            </p:oleObj>
          </a:graphicData>
        </a:graphic>
      </p:graphicFrame>
      <p:graphicFrame>
        <p:nvGraphicFramePr>
          <p:cNvPr id="545795" name="Object 3"/>
          <p:cNvGraphicFramePr>
            <a:graphicFrameLocks noChangeAspect="1"/>
          </p:cNvGraphicFramePr>
          <p:nvPr/>
        </p:nvGraphicFramePr>
        <p:xfrm>
          <a:off x="1357290" y="3214686"/>
          <a:ext cx="3448050" cy="609600"/>
        </p:xfrm>
        <a:graphic>
          <a:graphicData uri="http://schemas.openxmlformats.org/presentationml/2006/ole">
            <p:oleObj spid="_x0000_s545795" name="Equation" r:id="rId6" imgW="2311200" imgH="419040" progId="Equation.DSMT4">
              <p:embed/>
            </p:oleObj>
          </a:graphicData>
        </a:graphic>
      </p:graphicFrame>
      <p:graphicFrame>
        <p:nvGraphicFramePr>
          <p:cNvPr id="545796" name="Object 4"/>
          <p:cNvGraphicFramePr>
            <a:graphicFrameLocks noChangeAspect="1"/>
          </p:cNvGraphicFramePr>
          <p:nvPr/>
        </p:nvGraphicFramePr>
        <p:xfrm>
          <a:off x="1214414" y="5226911"/>
          <a:ext cx="4016375" cy="498475"/>
        </p:xfrm>
        <a:graphic>
          <a:graphicData uri="http://schemas.openxmlformats.org/presentationml/2006/ole">
            <p:oleObj spid="_x0000_s545796" name="Equation" r:id="rId7" imgW="2692080" imgH="342720" progId="Equation.DSMT4">
              <p:embed/>
            </p:oleObj>
          </a:graphicData>
        </a:graphic>
      </p:graphicFrame>
      <p:sp>
        <p:nvSpPr>
          <p:cNvPr id="19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latin typeface="Book Antiqua" pitchFamily="18" charset="0"/>
              </a:rPr>
              <a:t>2.1  </a:t>
            </a:r>
            <a:r>
              <a:rPr lang="ko-KR" altLang="en-US" dirty="0" smtClean="0">
                <a:latin typeface="Book Antiqua" pitchFamily="18" charset="0"/>
              </a:rPr>
              <a:t>이산확률변수</a:t>
            </a:r>
            <a:endParaRPr lang="en-US" altLang="ko-KR" dirty="0">
              <a:latin typeface="Book Antiqua" pitchFamily="18" charset="0"/>
            </a:endParaRPr>
          </a:p>
        </p:txBody>
      </p:sp>
      <p:sp>
        <p:nvSpPr>
          <p:cNvPr id="18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8472518" y="6111875"/>
            <a:ext cx="457200" cy="365125"/>
          </a:xfrm>
        </p:spPr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10</a:t>
            </a:fld>
            <a:endParaRPr lang="en-US" altLang="ko-KR" sz="160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20" name="Picture 13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8630" name="Picture 22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5867400" y="4575175"/>
            <a:ext cx="2665413" cy="1933575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</p:spPr>
      </p:pic>
      <p:sp>
        <p:nvSpPr>
          <p:cNvPr id="21" name="TextBox 20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86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86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86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4" dur="2000"/>
                                        <p:tgtEl>
                                          <p:spTgt spid="68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86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86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86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86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86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86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868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868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868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868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868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868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868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868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4" dur="80"/>
                                        <p:tgtEl>
                                          <p:spTgt spid="686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5" dur="80"/>
                                        <p:tgtEl>
                                          <p:spTgt spid="686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80"/>
                                        <p:tgtEl>
                                          <p:spTgt spid="686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1" dur="2000"/>
                                        <p:tgtEl>
                                          <p:spTgt spid="68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686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86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86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86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86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86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868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868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868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868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868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868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868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868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81" dur="80"/>
                                        <p:tgtEl>
                                          <p:spTgt spid="686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2" dur="80"/>
                                        <p:tgtEl>
                                          <p:spTgt spid="686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3" dur="80"/>
                                        <p:tgtEl>
                                          <p:spTgt spid="686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88" dur="2000"/>
                                        <p:tgtEl>
                                          <p:spTgt spid="68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686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686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686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35" grpId="0"/>
      <p:bldP spid="68636" grpId="0" animBg="1"/>
      <p:bldP spid="68637" grpId="0"/>
      <p:bldP spid="68638" grpId="0" animBg="1"/>
      <p:bldP spid="68639" grpId="0"/>
      <p:bldP spid="68640" grpId="0" animBg="1"/>
      <p:bldP spid="68684" grpId="0" animBg="1"/>
      <p:bldP spid="6868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59" name="Rectangle 127"/>
          <p:cNvSpPr>
            <a:spLocks noChangeArrowheads="1"/>
          </p:cNvSpPr>
          <p:nvPr/>
        </p:nvSpPr>
        <p:spPr bwMode="auto">
          <a:xfrm>
            <a:off x="684213" y="404813"/>
            <a:ext cx="1701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b="0" i="1" dirty="0">
                <a:latin typeface="Book Antiqua" pitchFamily="18" charset="0"/>
              </a:rPr>
              <a:t>X</a:t>
            </a:r>
            <a:r>
              <a:rPr lang="ko-KR" altLang="en-US" b="0" i="0" dirty="0">
                <a:latin typeface="Book Antiqua" pitchFamily="18" charset="0"/>
              </a:rPr>
              <a:t>의 분포함수 </a:t>
            </a:r>
            <a:r>
              <a:rPr lang="en-US" altLang="ko-KR" b="0" i="0" dirty="0">
                <a:latin typeface="Book Antiqua" pitchFamily="18" charset="0"/>
              </a:rPr>
              <a:t>:</a:t>
            </a:r>
          </a:p>
        </p:txBody>
      </p:sp>
      <p:sp>
        <p:nvSpPr>
          <p:cNvPr id="69761" name="Rectangle 129"/>
          <p:cNvSpPr>
            <a:spLocks noChangeArrowheads="1"/>
          </p:cNvSpPr>
          <p:nvPr/>
        </p:nvSpPr>
        <p:spPr bwMode="auto">
          <a:xfrm>
            <a:off x="684213" y="3071810"/>
            <a:ext cx="58166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b="0" i="0" dirty="0">
                <a:latin typeface="Book Antiqua" pitchFamily="18" charset="0"/>
              </a:rPr>
              <a:t>불연속 점과 확률의 관계 </a:t>
            </a:r>
            <a:r>
              <a:rPr lang="en-US" altLang="ko-KR" b="0" i="0" dirty="0">
                <a:latin typeface="Book Antiqua" pitchFamily="18" charset="0"/>
              </a:rPr>
              <a:t>:  </a:t>
            </a:r>
            <a:r>
              <a:rPr lang="en-US" altLang="ko-KR" b="0" i="1" dirty="0">
                <a:latin typeface="Book Antiqua" pitchFamily="18" charset="0"/>
              </a:rPr>
              <a:t>P(X = x) = F(x) – F(x-)</a:t>
            </a:r>
          </a:p>
        </p:txBody>
      </p:sp>
      <p:pic>
        <p:nvPicPr>
          <p:cNvPr id="69897" name="Picture 26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51500" y="606425"/>
            <a:ext cx="2943225" cy="2390775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</p:spPr>
      </p:pic>
      <p:graphicFrame>
        <p:nvGraphicFramePr>
          <p:cNvPr id="546818" name="Object 2"/>
          <p:cNvGraphicFramePr>
            <a:graphicFrameLocks noChangeAspect="1"/>
          </p:cNvGraphicFramePr>
          <p:nvPr/>
        </p:nvGraphicFramePr>
        <p:xfrm>
          <a:off x="1000100" y="785794"/>
          <a:ext cx="3144837" cy="1846263"/>
        </p:xfrm>
        <a:graphic>
          <a:graphicData uri="http://schemas.openxmlformats.org/presentationml/2006/ole">
            <p:oleObj spid="_x0000_s546818" name="Equation" r:id="rId4" imgW="2108160" imgH="1269720" progId="Equation.DSMT4">
              <p:embed/>
            </p:oleObj>
          </a:graphicData>
        </a:graphic>
      </p:graphicFrame>
      <p:sp>
        <p:nvSpPr>
          <p:cNvPr id="67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ook Antiqua" pitchFamily="18" charset="0"/>
              </a:rPr>
              <a:t>2.1  </a:t>
            </a:r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ook Antiqua" pitchFamily="18" charset="0"/>
              </a:rPr>
              <a:t>이산확률변수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  <a:latin typeface="Book Antiqua" pitchFamily="18" charset="0"/>
            </a:endParaRPr>
          </a:p>
        </p:txBody>
      </p:sp>
      <p:sp>
        <p:nvSpPr>
          <p:cNvPr id="66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>
                    <a:lumMod val="95000"/>
                    <a:lumOff val="5000"/>
                  </a:schemeClr>
                </a:solidFill>
                <a:latin typeface="Book Antiqua" pitchFamily="18" charset="0"/>
              </a:rPr>
              <a:pPr>
                <a:defRPr/>
              </a:pPr>
              <a:t>11</a:t>
            </a:fld>
            <a:endParaRPr lang="en-US" altLang="ko-KR" sz="1600">
              <a:solidFill>
                <a:schemeClr val="tx1">
                  <a:lumMod val="95000"/>
                  <a:lumOff val="5000"/>
                </a:schemeClr>
              </a:solidFill>
              <a:latin typeface="Book Antiqua" pitchFamily="18" charset="0"/>
            </a:endParaRPr>
          </a:p>
        </p:txBody>
      </p:sp>
      <p:pic>
        <p:nvPicPr>
          <p:cNvPr id="68" name="Picture 1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714500" y="6191270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77" name="그룹 76"/>
          <p:cNvGrpSpPr/>
          <p:nvPr/>
        </p:nvGrpSpPr>
        <p:grpSpPr>
          <a:xfrm>
            <a:off x="947738" y="3502024"/>
            <a:ext cx="7369176" cy="2376488"/>
            <a:chOff x="947738" y="3502024"/>
            <a:chExt cx="7369176" cy="2376488"/>
          </a:xfrm>
        </p:grpSpPr>
        <p:sp>
          <p:nvSpPr>
            <p:cNvPr id="69787" name="Rectangle 155"/>
            <p:cNvSpPr>
              <a:spLocks noChangeArrowheads="1"/>
            </p:cNvSpPr>
            <p:nvPr/>
          </p:nvSpPr>
          <p:spPr bwMode="auto">
            <a:xfrm>
              <a:off x="2328863" y="5284787"/>
              <a:ext cx="1235075" cy="593725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 anchor="ctr" anchorCtr="1"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None/>
              </a:pPr>
              <a:endParaRPr lang="ko-KR" altLang="ko-KR" b="0">
                <a:solidFill>
                  <a:schemeClr val="bg2"/>
                </a:solidFill>
                <a:latin typeface="Book Antiqua" pitchFamily="18" charset="0"/>
              </a:endParaRPr>
            </a:p>
          </p:txBody>
        </p:sp>
        <p:sp>
          <p:nvSpPr>
            <p:cNvPr id="69788" name="Rectangle 156"/>
            <p:cNvSpPr>
              <a:spLocks noChangeArrowheads="1"/>
            </p:cNvSpPr>
            <p:nvPr/>
          </p:nvSpPr>
          <p:spPr bwMode="auto">
            <a:xfrm>
              <a:off x="947738" y="5284787"/>
              <a:ext cx="1381125" cy="593725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 anchor="ctr" anchorCtr="1"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None/>
              </a:pPr>
              <a:r>
                <a:rPr lang="en-US" altLang="ko-KR" b="0" i="1" dirty="0">
                  <a:solidFill>
                    <a:schemeClr val="bg1"/>
                  </a:solidFill>
                  <a:latin typeface="Book Antiqua" pitchFamily="18" charset="0"/>
                </a:rPr>
                <a:t>x = 2</a:t>
              </a:r>
            </a:p>
          </p:txBody>
        </p:sp>
        <p:sp>
          <p:nvSpPr>
            <p:cNvPr id="69789" name="Rectangle 157"/>
            <p:cNvSpPr>
              <a:spLocks noChangeArrowheads="1"/>
            </p:cNvSpPr>
            <p:nvPr/>
          </p:nvSpPr>
          <p:spPr bwMode="auto">
            <a:xfrm>
              <a:off x="2328863" y="4691062"/>
              <a:ext cx="1235075" cy="593725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 anchor="ctr" anchorCtr="1"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None/>
              </a:pPr>
              <a:endParaRPr lang="ko-KR" altLang="ko-KR" b="0">
                <a:solidFill>
                  <a:schemeClr val="bg2"/>
                </a:solidFill>
                <a:latin typeface="Book Antiqua" pitchFamily="18" charset="0"/>
              </a:endParaRPr>
            </a:p>
          </p:txBody>
        </p:sp>
        <p:sp>
          <p:nvSpPr>
            <p:cNvPr id="69790" name="Rectangle 158"/>
            <p:cNvSpPr>
              <a:spLocks noChangeArrowheads="1"/>
            </p:cNvSpPr>
            <p:nvPr/>
          </p:nvSpPr>
          <p:spPr bwMode="auto">
            <a:xfrm>
              <a:off x="947738" y="4691062"/>
              <a:ext cx="1381125" cy="593725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 anchor="ctr" anchorCtr="1"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None/>
              </a:pPr>
              <a:r>
                <a:rPr lang="en-US" altLang="ko-KR" b="0" i="1" dirty="0">
                  <a:solidFill>
                    <a:schemeClr val="bg1"/>
                  </a:solidFill>
                  <a:latin typeface="Book Antiqua" pitchFamily="18" charset="0"/>
                </a:rPr>
                <a:t>x = 1</a:t>
              </a:r>
            </a:p>
          </p:txBody>
        </p:sp>
        <p:sp>
          <p:nvSpPr>
            <p:cNvPr id="69791" name="Rectangle 159"/>
            <p:cNvSpPr>
              <a:spLocks noChangeArrowheads="1"/>
            </p:cNvSpPr>
            <p:nvPr/>
          </p:nvSpPr>
          <p:spPr bwMode="auto">
            <a:xfrm>
              <a:off x="2328863" y="4095749"/>
              <a:ext cx="1235075" cy="595313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 anchor="ctr" anchorCtr="1"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None/>
              </a:pPr>
              <a:endParaRPr lang="ko-KR" altLang="ko-KR" b="0">
                <a:solidFill>
                  <a:schemeClr val="bg2"/>
                </a:solidFill>
                <a:latin typeface="Book Antiqua" pitchFamily="18" charset="0"/>
              </a:endParaRPr>
            </a:p>
          </p:txBody>
        </p:sp>
        <p:sp>
          <p:nvSpPr>
            <p:cNvPr id="69792" name="Rectangle 160"/>
            <p:cNvSpPr>
              <a:spLocks noChangeArrowheads="1"/>
            </p:cNvSpPr>
            <p:nvPr/>
          </p:nvSpPr>
          <p:spPr bwMode="auto">
            <a:xfrm>
              <a:off x="947738" y="4095749"/>
              <a:ext cx="1381125" cy="595313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 anchor="ctr" anchorCtr="1"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None/>
              </a:pPr>
              <a:r>
                <a:rPr lang="en-US" altLang="ko-KR" b="0" i="1" dirty="0">
                  <a:solidFill>
                    <a:schemeClr val="bg1"/>
                  </a:solidFill>
                  <a:latin typeface="Book Antiqua" pitchFamily="18" charset="0"/>
                </a:rPr>
                <a:t>x = 0</a:t>
              </a:r>
            </a:p>
          </p:txBody>
        </p:sp>
        <p:sp>
          <p:nvSpPr>
            <p:cNvPr id="69793" name="Rectangle 161"/>
            <p:cNvSpPr>
              <a:spLocks noChangeArrowheads="1"/>
            </p:cNvSpPr>
            <p:nvPr/>
          </p:nvSpPr>
          <p:spPr bwMode="auto">
            <a:xfrm>
              <a:off x="2328863" y="3502024"/>
              <a:ext cx="1235075" cy="593725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50000">
                  <a:schemeClr val="hlink">
                    <a:gamma/>
                    <a:tint val="47451"/>
                    <a:invGamma/>
                  </a:schemeClr>
                </a:gs>
                <a:gs pos="100000">
                  <a:schemeClr val="hlink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 anchor="ctr" anchorCtr="1"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None/>
              </a:pPr>
              <a:r>
                <a:rPr lang="ko-KR" altLang="en-US" b="0" i="0" dirty="0">
                  <a:latin typeface="Book Antiqua" pitchFamily="18" charset="0"/>
                </a:rPr>
                <a:t>점프크기</a:t>
              </a:r>
            </a:p>
          </p:txBody>
        </p:sp>
        <p:sp>
          <p:nvSpPr>
            <p:cNvPr id="69794" name="Rectangle 162"/>
            <p:cNvSpPr>
              <a:spLocks noChangeArrowheads="1"/>
            </p:cNvSpPr>
            <p:nvPr/>
          </p:nvSpPr>
          <p:spPr bwMode="auto">
            <a:xfrm>
              <a:off x="947738" y="3502024"/>
              <a:ext cx="1381125" cy="593725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50000">
                  <a:schemeClr val="hlink">
                    <a:gamma/>
                    <a:tint val="47451"/>
                    <a:invGamma/>
                  </a:schemeClr>
                </a:gs>
                <a:gs pos="100000">
                  <a:schemeClr val="hlink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 anchor="ctr" anchorCtr="1"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None/>
              </a:pPr>
              <a:r>
                <a:rPr lang="ko-KR" altLang="en-US" b="0" i="0" dirty="0">
                  <a:latin typeface="Book Antiqua" pitchFamily="18" charset="0"/>
                </a:rPr>
                <a:t>불연속 점</a:t>
              </a:r>
            </a:p>
          </p:txBody>
        </p:sp>
        <p:sp>
          <p:nvSpPr>
            <p:cNvPr id="69795" name="Line 163"/>
            <p:cNvSpPr>
              <a:spLocks noChangeShapeType="1"/>
            </p:cNvSpPr>
            <p:nvPr/>
          </p:nvSpPr>
          <p:spPr bwMode="auto">
            <a:xfrm>
              <a:off x="947738" y="3502024"/>
              <a:ext cx="261620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>
                <a:solidFill>
                  <a:schemeClr val="bg2"/>
                </a:solidFill>
                <a:latin typeface="Book Antiqua" pitchFamily="18" charset="0"/>
              </a:endParaRPr>
            </a:p>
          </p:txBody>
        </p:sp>
        <p:sp>
          <p:nvSpPr>
            <p:cNvPr id="69797" name="Line 165"/>
            <p:cNvSpPr>
              <a:spLocks noChangeShapeType="1"/>
            </p:cNvSpPr>
            <p:nvPr/>
          </p:nvSpPr>
          <p:spPr bwMode="auto">
            <a:xfrm>
              <a:off x="947738" y="4691062"/>
              <a:ext cx="2616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>
                <a:solidFill>
                  <a:schemeClr val="bg2"/>
                </a:solidFill>
                <a:latin typeface="Book Antiqua" pitchFamily="18" charset="0"/>
              </a:endParaRPr>
            </a:p>
          </p:txBody>
        </p:sp>
        <p:sp>
          <p:nvSpPr>
            <p:cNvPr id="69798" name="Line 166"/>
            <p:cNvSpPr>
              <a:spLocks noChangeShapeType="1"/>
            </p:cNvSpPr>
            <p:nvPr/>
          </p:nvSpPr>
          <p:spPr bwMode="auto">
            <a:xfrm>
              <a:off x="947738" y="5284787"/>
              <a:ext cx="2616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>
                <a:solidFill>
                  <a:schemeClr val="bg2"/>
                </a:solidFill>
                <a:latin typeface="Book Antiqua" pitchFamily="18" charset="0"/>
              </a:endParaRPr>
            </a:p>
          </p:txBody>
        </p:sp>
        <p:sp>
          <p:nvSpPr>
            <p:cNvPr id="69799" name="Line 167"/>
            <p:cNvSpPr>
              <a:spLocks noChangeShapeType="1"/>
            </p:cNvSpPr>
            <p:nvPr/>
          </p:nvSpPr>
          <p:spPr bwMode="auto">
            <a:xfrm>
              <a:off x="947738" y="5878512"/>
              <a:ext cx="261620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>
                <a:solidFill>
                  <a:schemeClr val="bg2"/>
                </a:solidFill>
                <a:latin typeface="Book Antiqua" pitchFamily="18" charset="0"/>
              </a:endParaRPr>
            </a:p>
          </p:txBody>
        </p:sp>
        <p:sp>
          <p:nvSpPr>
            <p:cNvPr id="69801" name="Line 169"/>
            <p:cNvSpPr>
              <a:spLocks noChangeShapeType="1"/>
            </p:cNvSpPr>
            <p:nvPr/>
          </p:nvSpPr>
          <p:spPr bwMode="auto">
            <a:xfrm>
              <a:off x="2328863" y="3502024"/>
              <a:ext cx="0" cy="2376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>
                <a:solidFill>
                  <a:schemeClr val="bg2"/>
                </a:solidFill>
                <a:latin typeface="Book Antiqua" pitchFamily="18" charset="0"/>
              </a:endParaRPr>
            </a:p>
          </p:txBody>
        </p:sp>
        <p:sp>
          <p:nvSpPr>
            <p:cNvPr id="69796" name="Line 164"/>
            <p:cNvSpPr>
              <a:spLocks noChangeShapeType="1"/>
            </p:cNvSpPr>
            <p:nvPr/>
          </p:nvSpPr>
          <p:spPr bwMode="auto">
            <a:xfrm>
              <a:off x="947738" y="4095749"/>
              <a:ext cx="261620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>
                <a:solidFill>
                  <a:schemeClr val="bg2"/>
                </a:solidFill>
                <a:latin typeface="Book Antiqua" pitchFamily="18" charset="0"/>
              </a:endParaRPr>
            </a:p>
          </p:txBody>
        </p:sp>
        <p:sp>
          <p:nvSpPr>
            <p:cNvPr id="69879" name="Line 247"/>
            <p:cNvSpPr>
              <a:spLocks noChangeShapeType="1"/>
            </p:cNvSpPr>
            <p:nvPr/>
          </p:nvSpPr>
          <p:spPr bwMode="auto">
            <a:xfrm>
              <a:off x="947738" y="4691062"/>
              <a:ext cx="0" cy="5937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>
                <a:solidFill>
                  <a:schemeClr val="tx2"/>
                </a:solidFill>
                <a:latin typeface="Book Antiqua" pitchFamily="18" charset="0"/>
              </a:endParaRPr>
            </a:p>
          </p:txBody>
        </p:sp>
        <p:sp>
          <p:nvSpPr>
            <p:cNvPr id="69800" name="Line 168"/>
            <p:cNvSpPr>
              <a:spLocks noChangeShapeType="1"/>
            </p:cNvSpPr>
            <p:nvPr/>
          </p:nvSpPr>
          <p:spPr bwMode="auto">
            <a:xfrm>
              <a:off x="947738" y="3502024"/>
              <a:ext cx="0" cy="118903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>
                <a:solidFill>
                  <a:schemeClr val="bg2"/>
                </a:solidFill>
                <a:latin typeface="Book Antiqua" pitchFamily="18" charset="0"/>
              </a:endParaRPr>
            </a:p>
          </p:txBody>
        </p:sp>
        <p:sp>
          <p:nvSpPr>
            <p:cNvPr id="69880" name="Line 248"/>
            <p:cNvSpPr>
              <a:spLocks noChangeShapeType="1"/>
            </p:cNvSpPr>
            <p:nvPr/>
          </p:nvSpPr>
          <p:spPr bwMode="auto">
            <a:xfrm>
              <a:off x="947738" y="5284787"/>
              <a:ext cx="0" cy="593725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>
                <a:solidFill>
                  <a:schemeClr val="tx2"/>
                </a:solidFill>
                <a:latin typeface="Book Antiqua" pitchFamily="18" charset="0"/>
              </a:endParaRPr>
            </a:p>
          </p:txBody>
        </p:sp>
        <p:sp>
          <p:nvSpPr>
            <p:cNvPr id="69802" name="Line 170"/>
            <p:cNvSpPr>
              <a:spLocks noChangeShapeType="1"/>
            </p:cNvSpPr>
            <p:nvPr/>
          </p:nvSpPr>
          <p:spPr bwMode="auto">
            <a:xfrm>
              <a:off x="3563938" y="3502024"/>
              <a:ext cx="0" cy="118903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>
                <a:solidFill>
                  <a:schemeClr val="bg2"/>
                </a:solidFill>
                <a:latin typeface="Book Antiqua" pitchFamily="18" charset="0"/>
              </a:endParaRPr>
            </a:p>
          </p:txBody>
        </p:sp>
        <p:sp>
          <p:nvSpPr>
            <p:cNvPr id="69816" name="Rectangle 184"/>
            <p:cNvSpPr>
              <a:spLocks noChangeArrowheads="1"/>
            </p:cNvSpPr>
            <p:nvPr/>
          </p:nvSpPr>
          <p:spPr bwMode="auto">
            <a:xfrm>
              <a:off x="7119938" y="5284787"/>
              <a:ext cx="1196975" cy="593725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 anchor="ctr" anchorCtr="1"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None/>
              </a:pPr>
              <a:endParaRPr lang="ko-KR" altLang="ko-KR" b="0">
                <a:solidFill>
                  <a:schemeClr val="bg2"/>
                </a:solidFill>
                <a:latin typeface="Book Antiqua" pitchFamily="18" charset="0"/>
              </a:endParaRPr>
            </a:p>
          </p:txBody>
        </p:sp>
        <p:sp>
          <p:nvSpPr>
            <p:cNvPr id="69817" name="Rectangle 185"/>
            <p:cNvSpPr>
              <a:spLocks noChangeArrowheads="1"/>
            </p:cNvSpPr>
            <p:nvPr/>
          </p:nvSpPr>
          <p:spPr bwMode="auto">
            <a:xfrm>
              <a:off x="5219701" y="5284787"/>
              <a:ext cx="1900238" cy="593725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 anchor="ctr" anchorCtr="1"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None/>
              </a:pPr>
              <a:r>
                <a:rPr lang="en-US" altLang="ko-KR" b="0" i="1" dirty="0">
                  <a:solidFill>
                    <a:schemeClr val="bg1"/>
                  </a:solidFill>
                  <a:latin typeface="Book Antiqua" pitchFamily="18" charset="0"/>
                </a:rPr>
                <a:t>X = 2</a:t>
              </a:r>
            </a:p>
          </p:txBody>
        </p:sp>
        <p:sp>
          <p:nvSpPr>
            <p:cNvPr id="69818" name="Rectangle 186"/>
            <p:cNvSpPr>
              <a:spLocks noChangeArrowheads="1"/>
            </p:cNvSpPr>
            <p:nvPr/>
          </p:nvSpPr>
          <p:spPr bwMode="auto">
            <a:xfrm>
              <a:off x="7119938" y="4691062"/>
              <a:ext cx="1196975" cy="593725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 anchor="ctr" anchorCtr="1"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None/>
              </a:pPr>
              <a:endParaRPr lang="ko-KR" altLang="ko-KR" b="0">
                <a:solidFill>
                  <a:schemeClr val="bg2"/>
                </a:solidFill>
                <a:latin typeface="Book Antiqua" pitchFamily="18" charset="0"/>
              </a:endParaRPr>
            </a:p>
          </p:txBody>
        </p:sp>
        <p:sp>
          <p:nvSpPr>
            <p:cNvPr id="69819" name="Rectangle 187"/>
            <p:cNvSpPr>
              <a:spLocks noChangeArrowheads="1"/>
            </p:cNvSpPr>
            <p:nvPr/>
          </p:nvSpPr>
          <p:spPr bwMode="auto">
            <a:xfrm>
              <a:off x="5219701" y="4691062"/>
              <a:ext cx="1900238" cy="593725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 anchor="ctr" anchorCtr="1"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None/>
              </a:pPr>
              <a:r>
                <a:rPr lang="en-US" altLang="ko-KR" b="0" i="1" dirty="0">
                  <a:solidFill>
                    <a:schemeClr val="bg1"/>
                  </a:solidFill>
                  <a:latin typeface="Book Antiqua" pitchFamily="18" charset="0"/>
                </a:rPr>
                <a:t>X = 1</a:t>
              </a:r>
            </a:p>
          </p:txBody>
        </p:sp>
        <p:sp>
          <p:nvSpPr>
            <p:cNvPr id="69820" name="Rectangle 188"/>
            <p:cNvSpPr>
              <a:spLocks noChangeArrowheads="1"/>
            </p:cNvSpPr>
            <p:nvPr/>
          </p:nvSpPr>
          <p:spPr bwMode="auto">
            <a:xfrm>
              <a:off x="7119938" y="4095749"/>
              <a:ext cx="1196975" cy="595313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 anchor="ctr" anchorCtr="1"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None/>
              </a:pPr>
              <a:endParaRPr lang="ko-KR" altLang="ko-KR" b="0">
                <a:solidFill>
                  <a:schemeClr val="bg2"/>
                </a:solidFill>
                <a:latin typeface="Book Antiqua" pitchFamily="18" charset="0"/>
              </a:endParaRPr>
            </a:p>
          </p:txBody>
        </p:sp>
        <p:sp>
          <p:nvSpPr>
            <p:cNvPr id="69821" name="Rectangle 189"/>
            <p:cNvSpPr>
              <a:spLocks noChangeArrowheads="1"/>
            </p:cNvSpPr>
            <p:nvPr/>
          </p:nvSpPr>
          <p:spPr bwMode="auto">
            <a:xfrm>
              <a:off x="5219701" y="4095749"/>
              <a:ext cx="1900238" cy="595313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 anchor="ctr" anchorCtr="1"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None/>
              </a:pPr>
              <a:r>
                <a:rPr lang="en-US" altLang="ko-KR" b="0" i="1" dirty="0">
                  <a:solidFill>
                    <a:schemeClr val="bg1"/>
                  </a:solidFill>
                  <a:latin typeface="Book Antiqua" pitchFamily="18" charset="0"/>
                </a:rPr>
                <a:t>X = 0</a:t>
              </a:r>
            </a:p>
          </p:txBody>
        </p:sp>
        <p:sp>
          <p:nvSpPr>
            <p:cNvPr id="69822" name="Rectangle 190"/>
            <p:cNvSpPr>
              <a:spLocks noChangeArrowheads="1"/>
            </p:cNvSpPr>
            <p:nvPr/>
          </p:nvSpPr>
          <p:spPr bwMode="auto">
            <a:xfrm>
              <a:off x="7119938" y="3502024"/>
              <a:ext cx="1196975" cy="593725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50000">
                  <a:schemeClr val="hlink">
                    <a:gamma/>
                    <a:tint val="60392"/>
                    <a:invGamma/>
                  </a:schemeClr>
                </a:gs>
                <a:gs pos="100000">
                  <a:schemeClr val="hlink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lIns="0" tIns="46800" rIns="0" bIns="46800" anchor="ctr"/>
            <a:lstStyle/>
            <a:p>
              <a:pPr algn="ctr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None/>
              </a:pPr>
              <a:r>
                <a:rPr lang="en-US" altLang="ko-KR" b="0" i="1" dirty="0">
                  <a:latin typeface="Book Antiqua" pitchFamily="18" charset="0"/>
                </a:rPr>
                <a:t>P(X = x)</a:t>
              </a:r>
            </a:p>
          </p:txBody>
        </p:sp>
        <p:sp>
          <p:nvSpPr>
            <p:cNvPr id="69823" name="Rectangle 191"/>
            <p:cNvSpPr>
              <a:spLocks noChangeArrowheads="1"/>
            </p:cNvSpPr>
            <p:nvPr/>
          </p:nvSpPr>
          <p:spPr bwMode="auto">
            <a:xfrm>
              <a:off x="5219701" y="3502024"/>
              <a:ext cx="1900238" cy="593725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50000">
                  <a:schemeClr val="hlink">
                    <a:gamma/>
                    <a:tint val="60392"/>
                    <a:invGamma/>
                  </a:schemeClr>
                </a:gs>
                <a:gs pos="100000">
                  <a:schemeClr val="hlink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lIns="0" tIns="46800" rIns="0" bIns="46800" anchor="ctr" anchorCtr="1"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None/>
              </a:pPr>
              <a:r>
                <a:rPr lang="ko-KR" altLang="en-US" b="0" i="0" dirty="0">
                  <a:latin typeface="Book Antiqua" pitchFamily="18" charset="0"/>
                </a:rPr>
                <a:t>확률변수 </a:t>
              </a:r>
              <a:r>
                <a:rPr lang="en-US" altLang="ko-KR" b="0" i="1" dirty="0">
                  <a:latin typeface="Book Antiqua" pitchFamily="18" charset="0"/>
                </a:rPr>
                <a:t>X = x</a:t>
              </a:r>
            </a:p>
          </p:txBody>
        </p:sp>
        <p:sp>
          <p:nvSpPr>
            <p:cNvPr id="69824" name="Line 192"/>
            <p:cNvSpPr>
              <a:spLocks noChangeShapeType="1"/>
            </p:cNvSpPr>
            <p:nvPr/>
          </p:nvSpPr>
          <p:spPr bwMode="auto">
            <a:xfrm>
              <a:off x="5219701" y="3502024"/>
              <a:ext cx="309721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>
                <a:solidFill>
                  <a:schemeClr val="bg2"/>
                </a:solidFill>
                <a:latin typeface="Book Antiqua" pitchFamily="18" charset="0"/>
              </a:endParaRPr>
            </a:p>
          </p:txBody>
        </p:sp>
        <p:sp>
          <p:nvSpPr>
            <p:cNvPr id="69826" name="Line 194"/>
            <p:cNvSpPr>
              <a:spLocks noChangeShapeType="1"/>
            </p:cNvSpPr>
            <p:nvPr/>
          </p:nvSpPr>
          <p:spPr bwMode="auto">
            <a:xfrm>
              <a:off x="5219701" y="4691062"/>
              <a:ext cx="309721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>
                <a:solidFill>
                  <a:schemeClr val="bg2"/>
                </a:solidFill>
                <a:latin typeface="Book Antiqua" pitchFamily="18" charset="0"/>
              </a:endParaRPr>
            </a:p>
          </p:txBody>
        </p:sp>
        <p:sp>
          <p:nvSpPr>
            <p:cNvPr id="69827" name="Line 195"/>
            <p:cNvSpPr>
              <a:spLocks noChangeShapeType="1"/>
            </p:cNvSpPr>
            <p:nvPr/>
          </p:nvSpPr>
          <p:spPr bwMode="auto">
            <a:xfrm>
              <a:off x="5219701" y="5284787"/>
              <a:ext cx="309721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>
                <a:solidFill>
                  <a:schemeClr val="bg2"/>
                </a:solidFill>
                <a:latin typeface="Book Antiqua" pitchFamily="18" charset="0"/>
              </a:endParaRPr>
            </a:p>
          </p:txBody>
        </p:sp>
        <p:sp>
          <p:nvSpPr>
            <p:cNvPr id="69828" name="Line 196"/>
            <p:cNvSpPr>
              <a:spLocks noChangeShapeType="1"/>
            </p:cNvSpPr>
            <p:nvPr/>
          </p:nvSpPr>
          <p:spPr bwMode="auto">
            <a:xfrm>
              <a:off x="5219701" y="5878512"/>
              <a:ext cx="309721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>
                <a:solidFill>
                  <a:schemeClr val="bg2"/>
                </a:solidFill>
                <a:latin typeface="Book Antiqua" pitchFamily="18" charset="0"/>
              </a:endParaRPr>
            </a:p>
          </p:txBody>
        </p:sp>
        <p:sp>
          <p:nvSpPr>
            <p:cNvPr id="69830" name="Line 198"/>
            <p:cNvSpPr>
              <a:spLocks noChangeShapeType="1"/>
            </p:cNvSpPr>
            <p:nvPr/>
          </p:nvSpPr>
          <p:spPr bwMode="auto">
            <a:xfrm>
              <a:off x="7119938" y="3502024"/>
              <a:ext cx="0" cy="2376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>
                <a:solidFill>
                  <a:schemeClr val="bg2"/>
                </a:solidFill>
                <a:latin typeface="Book Antiqua" pitchFamily="18" charset="0"/>
              </a:endParaRPr>
            </a:p>
          </p:txBody>
        </p:sp>
        <p:sp>
          <p:nvSpPr>
            <p:cNvPr id="69825" name="Line 193"/>
            <p:cNvSpPr>
              <a:spLocks noChangeShapeType="1"/>
            </p:cNvSpPr>
            <p:nvPr/>
          </p:nvSpPr>
          <p:spPr bwMode="auto">
            <a:xfrm>
              <a:off x="5219701" y="4095749"/>
              <a:ext cx="309721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>
                <a:solidFill>
                  <a:schemeClr val="bg2"/>
                </a:solidFill>
                <a:latin typeface="Book Antiqua" pitchFamily="18" charset="0"/>
              </a:endParaRPr>
            </a:p>
          </p:txBody>
        </p:sp>
        <p:sp>
          <p:nvSpPr>
            <p:cNvPr id="69888" name="Line 256"/>
            <p:cNvSpPr>
              <a:spLocks noChangeShapeType="1"/>
            </p:cNvSpPr>
            <p:nvPr/>
          </p:nvSpPr>
          <p:spPr bwMode="auto">
            <a:xfrm>
              <a:off x="5219701" y="4691062"/>
              <a:ext cx="0" cy="5937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>
                <a:solidFill>
                  <a:schemeClr val="tx2"/>
                </a:solidFill>
                <a:latin typeface="Book Antiqua" pitchFamily="18" charset="0"/>
              </a:endParaRPr>
            </a:p>
          </p:txBody>
        </p:sp>
        <p:sp>
          <p:nvSpPr>
            <p:cNvPr id="69829" name="Line 197"/>
            <p:cNvSpPr>
              <a:spLocks noChangeShapeType="1"/>
            </p:cNvSpPr>
            <p:nvPr/>
          </p:nvSpPr>
          <p:spPr bwMode="auto">
            <a:xfrm>
              <a:off x="5219701" y="3502024"/>
              <a:ext cx="0" cy="118903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>
                <a:solidFill>
                  <a:schemeClr val="bg2"/>
                </a:solidFill>
                <a:latin typeface="Book Antiqua" pitchFamily="18" charset="0"/>
              </a:endParaRPr>
            </a:p>
          </p:txBody>
        </p:sp>
        <p:sp>
          <p:nvSpPr>
            <p:cNvPr id="69889" name="Line 257"/>
            <p:cNvSpPr>
              <a:spLocks noChangeShapeType="1"/>
            </p:cNvSpPr>
            <p:nvPr/>
          </p:nvSpPr>
          <p:spPr bwMode="auto">
            <a:xfrm>
              <a:off x="5219701" y="5284787"/>
              <a:ext cx="0" cy="593725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>
                <a:solidFill>
                  <a:schemeClr val="tx2"/>
                </a:solidFill>
                <a:latin typeface="Book Antiqua" pitchFamily="18" charset="0"/>
              </a:endParaRPr>
            </a:p>
          </p:txBody>
        </p:sp>
        <p:sp>
          <p:nvSpPr>
            <p:cNvPr id="69831" name="Line 199"/>
            <p:cNvSpPr>
              <a:spLocks noChangeShapeType="1"/>
            </p:cNvSpPr>
            <p:nvPr/>
          </p:nvSpPr>
          <p:spPr bwMode="auto">
            <a:xfrm>
              <a:off x="8316913" y="3502024"/>
              <a:ext cx="0" cy="118903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>
                <a:solidFill>
                  <a:schemeClr val="bg2"/>
                </a:solidFill>
                <a:latin typeface="Book Antiqua" pitchFamily="18" charset="0"/>
              </a:endParaRPr>
            </a:p>
          </p:txBody>
        </p:sp>
        <p:sp>
          <p:nvSpPr>
            <p:cNvPr id="69866" name="AutoShape 234"/>
            <p:cNvSpPr>
              <a:spLocks noChangeArrowheads="1"/>
            </p:cNvSpPr>
            <p:nvPr/>
          </p:nvSpPr>
          <p:spPr bwMode="auto">
            <a:xfrm>
              <a:off x="4067176" y="4221162"/>
              <a:ext cx="504825" cy="1081088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66CCFF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>
                <a:solidFill>
                  <a:schemeClr val="bg2"/>
                </a:solidFill>
                <a:latin typeface="Book Antiqua" pitchFamily="18" charset="0"/>
              </a:endParaRPr>
            </a:p>
          </p:txBody>
        </p:sp>
        <p:graphicFrame>
          <p:nvGraphicFramePr>
            <p:cNvPr id="546819" name="Object 3"/>
            <p:cNvGraphicFramePr>
              <a:graphicFrameLocks noChangeAspect="1"/>
            </p:cNvGraphicFramePr>
            <p:nvPr/>
          </p:nvGraphicFramePr>
          <p:xfrm>
            <a:off x="2786050" y="4143380"/>
            <a:ext cx="228600" cy="571500"/>
          </p:xfrm>
          <a:graphic>
            <a:graphicData uri="http://schemas.openxmlformats.org/presentationml/2006/ole">
              <p:oleObj spid="_x0000_s546819" name="Equation" r:id="rId6" imgW="152280" imgH="393480" progId="Equation.DSMT4">
                <p:embed/>
              </p:oleObj>
            </a:graphicData>
          </a:graphic>
        </p:graphicFrame>
        <p:graphicFrame>
          <p:nvGraphicFramePr>
            <p:cNvPr id="546820" name="Object 4"/>
            <p:cNvGraphicFramePr>
              <a:graphicFrameLocks noChangeAspect="1"/>
            </p:cNvGraphicFramePr>
            <p:nvPr/>
          </p:nvGraphicFramePr>
          <p:xfrm>
            <a:off x="2786050" y="4684546"/>
            <a:ext cx="228600" cy="571500"/>
          </p:xfrm>
          <a:graphic>
            <a:graphicData uri="http://schemas.openxmlformats.org/presentationml/2006/ole">
              <p:oleObj spid="_x0000_s546820" name="Equation" r:id="rId7" imgW="152280" imgH="393480" progId="Equation.DSMT4">
                <p:embed/>
              </p:oleObj>
            </a:graphicData>
          </a:graphic>
        </p:graphicFrame>
        <p:graphicFrame>
          <p:nvGraphicFramePr>
            <p:cNvPr id="546821" name="Object 5"/>
            <p:cNvGraphicFramePr>
              <a:graphicFrameLocks noChangeAspect="1"/>
            </p:cNvGraphicFramePr>
            <p:nvPr/>
          </p:nvGraphicFramePr>
          <p:xfrm>
            <a:off x="2786050" y="5286392"/>
            <a:ext cx="228600" cy="571500"/>
          </p:xfrm>
          <a:graphic>
            <a:graphicData uri="http://schemas.openxmlformats.org/presentationml/2006/ole">
              <p:oleObj spid="_x0000_s546821" name="Equation" r:id="rId8" imgW="152280" imgH="393480" progId="Equation.DSMT4">
                <p:embed/>
              </p:oleObj>
            </a:graphicData>
          </a:graphic>
        </p:graphicFrame>
        <p:graphicFrame>
          <p:nvGraphicFramePr>
            <p:cNvPr id="546822" name="Object 6"/>
            <p:cNvGraphicFramePr>
              <a:graphicFrameLocks noChangeAspect="1"/>
            </p:cNvGraphicFramePr>
            <p:nvPr/>
          </p:nvGraphicFramePr>
          <p:xfrm>
            <a:off x="7517494" y="4143380"/>
            <a:ext cx="228600" cy="571500"/>
          </p:xfrm>
          <a:graphic>
            <a:graphicData uri="http://schemas.openxmlformats.org/presentationml/2006/ole">
              <p:oleObj spid="_x0000_s546822" name="Equation" r:id="rId9" imgW="152280" imgH="393480" progId="Equation.DSMT4">
                <p:embed/>
              </p:oleObj>
            </a:graphicData>
          </a:graphic>
        </p:graphicFrame>
        <p:graphicFrame>
          <p:nvGraphicFramePr>
            <p:cNvPr id="546823" name="Object 7"/>
            <p:cNvGraphicFramePr>
              <a:graphicFrameLocks noChangeAspect="1"/>
            </p:cNvGraphicFramePr>
            <p:nvPr/>
          </p:nvGraphicFramePr>
          <p:xfrm>
            <a:off x="7517494" y="4684718"/>
            <a:ext cx="228600" cy="571500"/>
          </p:xfrm>
          <a:graphic>
            <a:graphicData uri="http://schemas.openxmlformats.org/presentationml/2006/ole">
              <p:oleObj spid="_x0000_s546823" name="Equation" r:id="rId10" imgW="152280" imgH="393480" progId="Equation.DSMT4">
                <p:embed/>
              </p:oleObj>
            </a:graphicData>
          </a:graphic>
        </p:graphicFrame>
        <p:graphicFrame>
          <p:nvGraphicFramePr>
            <p:cNvPr id="546824" name="Object 8"/>
            <p:cNvGraphicFramePr>
              <a:graphicFrameLocks noChangeAspect="1"/>
            </p:cNvGraphicFramePr>
            <p:nvPr/>
          </p:nvGraphicFramePr>
          <p:xfrm>
            <a:off x="7517494" y="5286380"/>
            <a:ext cx="228600" cy="571500"/>
          </p:xfrm>
          <a:graphic>
            <a:graphicData uri="http://schemas.openxmlformats.org/presentationml/2006/ole">
              <p:oleObj spid="_x0000_s546824" name="Equation" r:id="rId11" imgW="152280" imgH="393480" progId="Equation.DSMT4">
                <p:embed/>
              </p:oleObj>
            </a:graphicData>
          </a:graphic>
        </p:graphicFrame>
        <p:sp>
          <p:nvSpPr>
            <p:cNvPr id="75" name="Line 199"/>
            <p:cNvSpPr>
              <a:spLocks noChangeShapeType="1"/>
            </p:cNvSpPr>
            <p:nvPr/>
          </p:nvSpPr>
          <p:spPr bwMode="auto">
            <a:xfrm>
              <a:off x="8307324" y="4668854"/>
              <a:ext cx="0" cy="118903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>
                <a:solidFill>
                  <a:schemeClr val="bg2"/>
                </a:solidFill>
                <a:latin typeface="Book Antiqua" pitchFamily="18" charset="0"/>
              </a:endParaRPr>
            </a:p>
          </p:txBody>
        </p:sp>
        <p:sp>
          <p:nvSpPr>
            <p:cNvPr id="76" name="Line 199"/>
            <p:cNvSpPr>
              <a:spLocks noChangeShapeType="1"/>
            </p:cNvSpPr>
            <p:nvPr/>
          </p:nvSpPr>
          <p:spPr bwMode="auto">
            <a:xfrm>
              <a:off x="3561594" y="4674268"/>
              <a:ext cx="0" cy="118903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>
                <a:solidFill>
                  <a:schemeClr val="bg2"/>
                </a:solidFill>
                <a:latin typeface="Book Antiqua" pitchFamily="18" charset="0"/>
              </a:endParaRPr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ook Antiqua" pitchFamily="18" charset="0"/>
              </a:rPr>
              <a:t>2.1  </a:t>
            </a:r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ook Antiqua" pitchFamily="18" charset="0"/>
              </a:rPr>
              <a:t>이산확률변수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>
                    <a:lumMod val="95000"/>
                    <a:lumOff val="5000"/>
                  </a:schemeClr>
                </a:solidFill>
                <a:latin typeface="Book Antiqua" pitchFamily="18" charset="0"/>
              </a:rPr>
              <a:pPr>
                <a:defRPr/>
              </a:pPr>
              <a:t>12</a:t>
            </a:fld>
            <a:endParaRPr lang="en-US" altLang="ko-KR" sz="1600">
              <a:solidFill>
                <a:schemeClr val="tx1">
                  <a:lumMod val="95000"/>
                  <a:lumOff val="5000"/>
                </a:schemeClr>
              </a:solidFill>
              <a:latin typeface="Book Antiqua" pitchFamily="18" charset="0"/>
            </a:endParaRPr>
          </a:p>
        </p:txBody>
      </p:sp>
      <p:pic>
        <p:nvPicPr>
          <p:cNvPr id="31" name="Picture 1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TextBox 12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22842" y="571480"/>
            <a:ext cx="7663934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[</a:t>
            </a:r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예제 </a:t>
            </a:r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3]</a:t>
            </a:r>
          </a:p>
          <a:p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동전을 세 번 던져서 그림이 나온 횟수</a:t>
            </a:r>
            <a:r>
              <a:rPr lang="en-US" altLang="ko-KR" i="1" dirty="0" smtClean="0">
                <a:solidFill>
                  <a:schemeClr val="tx1"/>
                </a:solidFill>
                <a:latin typeface="Book Antiqua" pitchFamily="18" charset="0"/>
              </a:rPr>
              <a:t> X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에 대한 분포함수를 구하라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.</a:t>
            </a:r>
            <a:endParaRPr lang="ko-KR" altLang="en-US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00034" y="1357298"/>
            <a:ext cx="714380" cy="369332"/>
          </a:xfrm>
          <a:prstGeom prst="rect">
            <a:avLst/>
          </a:prstGeom>
          <a:solidFill>
            <a:srgbClr val="00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FF66FF"/>
                </a:solidFill>
              </a:rPr>
              <a:t>풀이</a:t>
            </a:r>
            <a:endParaRPr lang="ko-KR" altLang="en-US" b="1" dirty="0">
              <a:solidFill>
                <a:srgbClr val="FF66FF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00034" y="1857364"/>
            <a:ext cx="8143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ook Antiqua" pitchFamily="18" charset="0"/>
              </a:rPr>
              <a:t>X</a:t>
            </a:r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ook Antiqua" pitchFamily="18" charset="0"/>
              </a:rPr>
              <a:t>의</a:t>
            </a:r>
            <a:r>
              <a:rPr lang="en-US" altLang="ko-KR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ook Antiqua" pitchFamily="18" charset="0"/>
              </a:rPr>
              <a:t> </a:t>
            </a:r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ook Antiqua" pitchFamily="18" charset="0"/>
              </a:rPr>
              <a:t>확률질량함수는 오른쪽과 같다</a:t>
            </a:r>
            <a:r>
              <a:rPr lang="en-US" altLang="ko-KR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ook Antiqua" pitchFamily="18" charset="0"/>
              </a:rPr>
              <a:t>.</a:t>
            </a:r>
          </a:p>
          <a:p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ook Antiqua" pitchFamily="18" charset="0"/>
              </a:rPr>
              <a:t>따라서 </a:t>
            </a:r>
            <a:r>
              <a:rPr lang="en-US" altLang="ko-KR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ook Antiqua" pitchFamily="18" charset="0"/>
              </a:rPr>
              <a:t>X</a:t>
            </a:r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ook Antiqua" pitchFamily="18" charset="0"/>
              </a:rPr>
              <a:t>의</a:t>
            </a:r>
            <a:r>
              <a:rPr lang="en-US" altLang="ko-KR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ook Antiqua" pitchFamily="18" charset="0"/>
              </a:rPr>
              <a:t> </a:t>
            </a:r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ook Antiqua" pitchFamily="18" charset="0"/>
              </a:rPr>
              <a:t>분포함수는 다음과 같다</a:t>
            </a:r>
            <a:r>
              <a:rPr lang="en-US" altLang="ko-KR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ook Antiqua" pitchFamily="18" charset="0"/>
              </a:rPr>
              <a:t>.</a:t>
            </a:r>
          </a:p>
        </p:txBody>
      </p:sp>
      <p:graphicFrame>
        <p:nvGraphicFramePr>
          <p:cNvPr id="18" name="Object 27"/>
          <p:cNvGraphicFramePr>
            <a:graphicFrameLocks noChangeAspect="1"/>
          </p:cNvGraphicFramePr>
          <p:nvPr/>
        </p:nvGraphicFramePr>
        <p:xfrm>
          <a:off x="5638823" y="1357298"/>
          <a:ext cx="2219325" cy="1655762"/>
        </p:xfrm>
        <a:graphic>
          <a:graphicData uri="http://schemas.openxmlformats.org/presentationml/2006/ole">
            <p:oleObj spid="_x0000_s392195" name="Equation" r:id="rId5" imgW="1638000" imgH="1244520" progId="Equation.DSMT4">
              <p:embed/>
            </p:oleObj>
          </a:graphicData>
        </a:graphic>
      </p:graphicFrame>
      <p:grpSp>
        <p:nvGrpSpPr>
          <p:cNvPr id="17" name="그룹 16"/>
          <p:cNvGrpSpPr/>
          <p:nvPr/>
        </p:nvGrpSpPr>
        <p:grpSpPr>
          <a:xfrm>
            <a:off x="500034" y="2786058"/>
            <a:ext cx="8143932" cy="2592316"/>
            <a:chOff x="500034" y="2928934"/>
            <a:chExt cx="8143932" cy="2592316"/>
          </a:xfrm>
        </p:grpSpPr>
        <p:graphicFrame>
          <p:nvGraphicFramePr>
            <p:cNvPr id="19" name="Object 27"/>
            <p:cNvGraphicFramePr>
              <a:graphicFrameLocks noChangeAspect="1"/>
            </p:cNvGraphicFramePr>
            <p:nvPr/>
          </p:nvGraphicFramePr>
          <p:xfrm>
            <a:off x="1933359" y="2928934"/>
            <a:ext cx="1873250" cy="315913"/>
          </p:xfrm>
          <a:graphic>
            <a:graphicData uri="http://schemas.openxmlformats.org/presentationml/2006/ole">
              <p:oleObj spid="_x0000_s392196" name="Equation" r:id="rId6" imgW="1257120" imgH="215640" progId="Equation.DSMT4">
                <p:embed/>
              </p:oleObj>
            </a:graphicData>
          </a:graphic>
        </p:graphicFrame>
        <p:sp>
          <p:nvSpPr>
            <p:cNvPr id="11" name="TextBox 10"/>
            <p:cNvSpPr txBox="1"/>
            <p:nvPr/>
          </p:nvSpPr>
          <p:spPr>
            <a:xfrm>
              <a:off x="500034" y="2928934"/>
              <a:ext cx="8143932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i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Book Antiqua" pitchFamily="18" charset="0"/>
                </a:rPr>
                <a:t>x &lt; 0</a:t>
              </a:r>
              <a:r>
                <a:rPr lang="ko-KR" alt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Book Antiqua" pitchFamily="18" charset="0"/>
                </a:rPr>
                <a:t>이면  </a:t>
              </a:r>
              <a:endParaRPr lang="en-US" altLang="ko-KR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ook Antiqua" pitchFamily="18" charset="0"/>
              </a:endParaRPr>
            </a:p>
            <a:p>
              <a:endParaRPr lang="en-US" altLang="ko-KR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ook Antiqua" pitchFamily="18" charset="0"/>
              </a:endParaRPr>
            </a:p>
            <a:p>
              <a:r>
                <a:rPr lang="en-US" altLang="ko-KR" i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Book Antiqua" pitchFamily="18" charset="0"/>
                </a:rPr>
                <a:t>0 ≤ x &lt; 1</a:t>
              </a:r>
              <a:r>
                <a:rPr lang="ko-KR" alt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Book Antiqua" pitchFamily="18" charset="0"/>
                </a:rPr>
                <a:t>이면</a:t>
              </a:r>
              <a:endParaRPr lang="en-US" altLang="ko-KR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ook Antiqua" pitchFamily="18" charset="0"/>
              </a:endParaRPr>
            </a:p>
            <a:p>
              <a:endParaRPr lang="en-US" altLang="ko-KR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ook Antiqua" pitchFamily="18" charset="0"/>
              </a:endParaRPr>
            </a:p>
            <a:p>
              <a:r>
                <a:rPr lang="en-US" altLang="ko-KR" i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Book Antiqua" pitchFamily="18" charset="0"/>
                </a:rPr>
                <a:t>1 ≤ x&lt; 2</a:t>
              </a:r>
              <a:r>
                <a:rPr lang="ko-KR" alt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Book Antiqua" pitchFamily="18" charset="0"/>
                </a:rPr>
                <a:t>이면</a:t>
              </a:r>
              <a:endParaRPr lang="en-US" altLang="ko-KR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ook Antiqua" pitchFamily="18" charset="0"/>
              </a:endParaRPr>
            </a:p>
            <a:p>
              <a:endParaRPr lang="en-US" altLang="ko-KR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ook Antiqua" pitchFamily="18" charset="0"/>
              </a:endParaRPr>
            </a:p>
            <a:p>
              <a:r>
                <a:rPr lang="en-US" altLang="ko-KR" i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Book Antiqua" pitchFamily="18" charset="0"/>
                </a:rPr>
                <a:t>2 ≤ x&lt; 3</a:t>
              </a:r>
              <a:r>
                <a:rPr lang="ko-KR" alt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Book Antiqua" pitchFamily="18" charset="0"/>
                </a:rPr>
                <a:t>이면</a:t>
              </a:r>
              <a:endParaRPr lang="en-US" altLang="ko-KR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ook Antiqua" pitchFamily="18" charset="0"/>
              </a:endParaRPr>
            </a:p>
            <a:p>
              <a:endParaRPr lang="en-US" altLang="ko-KR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ook Antiqua" pitchFamily="18" charset="0"/>
              </a:endParaRPr>
            </a:p>
            <a:p>
              <a:r>
                <a:rPr lang="en-US" altLang="ko-KR" i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Book Antiqua" pitchFamily="18" charset="0"/>
                </a:rPr>
                <a:t>x </a:t>
              </a:r>
              <a:r>
                <a:rPr lang="en-US" altLang="ko-KR" i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Book Antiqua" pitchFamily="18" charset="0"/>
                  <a:ea typeface="바탕"/>
                </a:rPr>
                <a:t>≥ 3</a:t>
              </a:r>
              <a:r>
                <a:rPr lang="ko-KR" alt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  <a:ea typeface="+mn-ea"/>
                </a:rPr>
                <a:t>이면</a:t>
              </a:r>
              <a:endParaRPr lang="en-US" altLang="ko-KR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endParaRPr>
            </a:p>
          </p:txBody>
        </p:sp>
        <p:graphicFrame>
          <p:nvGraphicFramePr>
            <p:cNvPr id="392197" name="Object 5"/>
            <p:cNvGraphicFramePr>
              <a:graphicFrameLocks noChangeAspect="1"/>
            </p:cNvGraphicFramePr>
            <p:nvPr/>
          </p:nvGraphicFramePr>
          <p:xfrm>
            <a:off x="1928794" y="3352804"/>
            <a:ext cx="2535237" cy="576262"/>
          </p:xfrm>
          <a:graphic>
            <a:graphicData uri="http://schemas.openxmlformats.org/presentationml/2006/ole">
              <p:oleObj spid="_x0000_s392197" name="Equation" r:id="rId7" imgW="1701720" imgH="393480" progId="Equation.DSMT4">
                <p:embed/>
              </p:oleObj>
            </a:graphicData>
          </a:graphic>
        </p:graphicFrame>
        <p:graphicFrame>
          <p:nvGraphicFramePr>
            <p:cNvPr id="392198" name="Object 6"/>
            <p:cNvGraphicFramePr>
              <a:graphicFrameLocks noChangeAspect="1"/>
            </p:cNvGraphicFramePr>
            <p:nvPr/>
          </p:nvGraphicFramePr>
          <p:xfrm>
            <a:off x="1938054" y="3924307"/>
            <a:ext cx="3159125" cy="576263"/>
          </p:xfrm>
          <a:graphic>
            <a:graphicData uri="http://schemas.openxmlformats.org/presentationml/2006/ole">
              <p:oleObj spid="_x0000_s392198" name="Equation" r:id="rId8" imgW="2120760" imgH="393480" progId="Equation.DSMT4">
                <p:embed/>
              </p:oleObj>
            </a:graphicData>
          </a:graphic>
        </p:graphicFrame>
        <p:graphicFrame>
          <p:nvGraphicFramePr>
            <p:cNvPr id="392199" name="Object 7"/>
            <p:cNvGraphicFramePr>
              <a:graphicFrameLocks noChangeAspect="1"/>
            </p:cNvGraphicFramePr>
            <p:nvPr/>
          </p:nvGraphicFramePr>
          <p:xfrm>
            <a:off x="1933359" y="4500570"/>
            <a:ext cx="3763963" cy="576262"/>
          </p:xfrm>
          <a:graphic>
            <a:graphicData uri="http://schemas.openxmlformats.org/presentationml/2006/ole">
              <p:oleObj spid="_x0000_s392199" name="Equation" r:id="rId9" imgW="2527200" imgH="393480" progId="Equation.DSMT4">
                <p:embed/>
              </p:oleObj>
            </a:graphicData>
          </a:graphic>
        </p:graphicFrame>
        <p:graphicFrame>
          <p:nvGraphicFramePr>
            <p:cNvPr id="392200" name="Object 8"/>
            <p:cNvGraphicFramePr>
              <a:graphicFrameLocks noChangeAspect="1"/>
            </p:cNvGraphicFramePr>
            <p:nvPr/>
          </p:nvGraphicFramePr>
          <p:xfrm>
            <a:off x="1929555" y="5205338"/>
            <a:ext cx="4330700" cy="315912"/>
          </p:xfrm>
          <a:graphic>
            <a:graphicData uri="http://schemas.openxmlformats.org/presentationml/2006/ole">
              <p:oleObj spid="_x0000_s392200" name="Equation" r:id="rId10" imgW="2908080" imgH="215640" progId="Equation.DSMT4">
                <p:embed/>
              </p:oleObj>
            </a:graphicData>
          </a:graphic>
        </p:graphicFrame>
        <p:graphicFrame>
          <p:nvGraphicFramePr>
            <p:cNvPr id="392201" name="Object 9"/>
            <p:cNvGraphicFramePr>
              <a:graphicFrameLocks noChangeAspect="1"/>
            </p:cNvGraphicFramePr>
            <p:nvPr/>
          </p:nvGraphicFramePr>
          <p:xfrm>
            <a:off x="6591327" y="3213100"/>
            <a:ext cx="1909763" cy="2230438"/>
          </p:xfrm>
          <a:graphic>
            <a:graphicData uri="http://schemas.openxmlformats.org/presentationml/2006/ole">
              <p:oleObj spid="_x0000_s392201" name="Equation" r:id="rId11" imgW="1409400" imgH="1676160" progId="Equation.DSMT4">
                <p:embed/>
              </p:oleObj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ook Antiqua" pitchFamily="18" charset="0"/>
              </a:rPr>
              <a:t>2.1  </a:t>
            </a:r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ook Antiqua" pitchFamily="18" charset="0"/>
              </a:rPr>
              <a:t>이산확률변수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>
                    <a:lumMod val="95000"/>
                    <a:lumOff val="5000"/>
                  </a:schemeClr>
                </a:solidFill>
                <a:latin typeface="Book Antiqua" pitchFamily="18" charset="0"/>
              </a:rPr>
              <a:pPr>
                <a:defRPr/>
              </a:pPr>
              <a:t>13</a:t>
            </a:fld>
            <a:endParaRPr lang="en-US" altLang="ko-KR" sz="1600">
              <a:solidFill>
                <a:schemeClr val="tx1">
                  <a:lumMod val="95000"/>
                  <a:lumOff val="5000"/>
                </a:schemeClr>
              </a:solidFill>
              <a:latin typeface="Book Antiqua" pitchFamily="18" charset="0"/>
            </a:endParaRPr>
          </a:p>
        </p:txBody>
      </p:sp>
      <p:pic>
        <p:nvPicPr>
          <p:cNvPr id="24" name="Picture 1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7" name="TextBox 26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22842" y="571480"/>
            <a:ext cx="7663934" cy="230832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[</a:t>
            </a:r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예제 </a:t>
            </a:r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4]</a:t>
            </a:r>
          </a:p>
          <a:p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이산확률변수 </a:t>
            </a:r>
            <a:r>
              <a:rPr lang="en-US" altLang="ko-KR" i="1" dirty="0" smtClean="0">
                <a:solidFill>
                  <a:schemeClr val="tx1"/>
                </a:solidFill>
                <a:latin typeface="Book Antiqua" pitchFamily="18" charset="0"/>
              </a:rPr>
              <a:t>X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의 분포함수가 다음과 같을 때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, </a:t>
            </a:r>
            <a:r>
              <a:rPr lang="en-US" altLang="ko-KR" i="1" dirty="0" smtClean="0">
                <a:solidFill>
                  <a:schemeClr val="tx1"/>
                </a:solidFill>
                <a:latin typeface="Book Antiqua" pitchFamily="18" charset="0"/>
              </a:rPr>
              <a:t>X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의 확률질량함수를 구하라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.</a:t>
            </a:r>
          </a:p>
          <a:p>
            <a:endParaRPr lang="en-US" altLang="ko-KR" dirty="0" smtClean="0">
              <a:solidFill>
                <a:schemeClr val="accent1"/>
              </a:solidFill>
              <a:latin typeface="Book Antiqua" pitchFamily="18" charset="0"/>
            </a:endParaRPr>
          </a:p>
          <a:p>
            <a:endParaRPr lang="en-US" altLang="ko-KR" dirty="0" smtClean="0">
              <a:solidFill>
                <a:schemeClr val="accent1"/>
              </a:solidFill>
              <a:latin typeface="Book Antiqua" pitchFamily="18" charset="0"/>
            </a:endParaRPr>
          </a:p>
          <a:p>
            <a:endParaRPr lang="en-US" altLang="ko-KR" dirty="0" smtClean="0">
              <a:solidFill>
                <a:schemeClr val="accent1"/>
              </a:solidFill>
              <a:latin typeface="Book Antiqua" pitchFamily="18" charset="0"/>
            </a:endParaRPr>
          </a:p>
          <a:p>
            <a:endParaRPr lang="en-US" altLang="ko-KR" dirty="0" smtClean="0">
              <a:solidFill>
                <a:schemeClr val="accent1"/>
              </a:solidFill>
              <a:latin typeface="Book Antiqua" pitchFamily="18" charset="0"/>
            </a:endParaRPr>
          </a:p>
          <a:p>
            <a:endParaRPr lang="en-US" altLang="ko-KR" dirty="0" smtClean="0">
              <a:solidFill>
                <a:schemeClr val="accent1"/>
              </a:solidFill>
              <a:latin typeface="Book Antiqua" pitchFamily="18" charset="0"/>
            </a:endParaRPr>
          </a:p>
          <a:p>
            <a:endParaRPr lang="en-US" altLang="ko-KR" dirty="0" smtClean="0">
              <a:solidFill>
                <a:schemeClr val="accent1"/>
              </a:solidFill>
              <a:latin typeface="Book Antiqua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00034" y="3005704"/>
            <a:ext cx="714380" cy="369332"/>
          </a:xfrm>
          <a:prstGeom prst="rect">
            <a:avLst/>
          </a:prstGeom>
          <a:solidFill>
            <a:srgbClr val="00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FF66FF"/>
                </a:solidFill>
              </a:rPr>
              <a:t>풀이</a:t>
            </a:r>
            <a:endParaRPr lang="ko-KR" altLang="en-US" b="1" dirty="0">
              <a:solidFill>
                <a:srgbClr val="FF66FF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00034" y="3505770"/>
            <a:ext cx="8143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i="1" dirty="0" smtClean="0">
                <a:latin typeface="Book Antiqua" pitchFamily="18" charset="0"/>
              </a:rPr>
              <a:t>X</a:t>
            </a:r>
            <a:r>
              <a:rPr lang="ko-KR" altLang="en-US" dirty="0" smtClean="0">
                <a:latin typeface="Book Antiqua" pitchFamily="18" charset="0"/>
              </a:rPr>
              <a:t>의</a:t>
            </a:r>
            <a:r>
              <a:rPr lang="en-US" altLang="ko-KR" dirty="0" smtClean="0">
                <a:latin typeface="Book Antiqua" pitchFamily="18" charset="0"/>
              </a:rPr>
              <a:t> </a:t>
            </a:r>
            <a:r>
              <a:rPr lang="ko-KR" altLang="en-US" dirty="0" smtClean="0">
                <a:latin typeface="Book Antiqua" pitchFamily="18" charset="0"/>
              </a:rPr>
              <a:t>분포함수가</a:t>
            </a:r>
            <a:r>
              <a:rPr lang="en-US" altLang="ko-KR" dirty="0" smtClean="0">
                <a:latin typeface="Book Antiqua" pitchFamily="18" charset="0"/>
              </a:rPr>
              <a:t> </a:t>
            </a:r>
            <a:r>
              <a:rPr lang="en-US" altLang="ko-KR" i="1" dirty="0" smtClean="0">
                <a:latin typeface="Book Antiqua" pitchFamily="18" charset="0"/>
              </a:rPr>
              <a:t>x = 0, 5, 10, 15</a:t>
            </a:r>
            <a:r>
              <a:rPr lang="ko-KR" altLang="en-US" dirty="0" smtClean="0">
                <a:latin typeface="Book Antiqua" pitchFamily="18" charset="0"/>
              </a:rPr>
              <a:t>에서 점프 불연속을 가지므로 각 점프크기는 다음과 같다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</a:p>
        </p:txBody>
      </p:sp>
      <p:graphicFrame>
        <p:nvGraphicFramePr>
          <p:cNvPr id="31" name="Object 27"/>
          <p:cNvGraphicFramePr>
            <a:graphicFrameLocks noChangeAspect="1"/>
          </p:cNvGraphicFramePr>
          <p:nvPr/>
        </p:nvGraphicFramePr>
        <p:xfrm>
          <a:off x="5572132" y="4160854"/>
          <a:ext cx="2459038" cy="1554162"/>
        </p:xfrm>
        <a:graphic>
          <a:graphicData uri="http://schemas.openxmlformats.org/presentationml/2006/ole">
            <p:oleObj spid="_x0000_s407557" name="Equation" r:id="rId5" imgW="1815840" imgH="1168200" progId="Equation.DSMT4">
              <p:embed/>
            </p:oleObj>
          </a:graphicData>
        </a:graphic>
      </p:graphicFrame>
      <p:graphicFrame>
        <p:nvGraphicFramePr>
          <p:cNvPr id="36" name="Object 6"/>
          <p:cNvGraphicFramePr>
            <a:graphicFrameLocks noChangeAspect="1"/>
          </p:cNvGraphicFramePr>
          <p:nvPr/>
        </p:nvGraphicFramePr>
        <p:xfrm>
          <a:off x="765176" y="4251351"/>
          <a:ext cx="3878262" cy="1338263"/>
        </p:xfrm>
        <a:graphic>
          <a:graphicData uri="http://schemas.openxmlformats.org/presentationml/2006/ole">
            <p:oleObj spid="_x0000_s407560" name="Equation" r:id="rId6" imgW="2603160" imgH="914400" progId="Equation.DSMT4">
              <p:embed/>
            </p:oleObj>
          </a:graphicData>
        </a:graphic>
      </p:graphicFrame>
      <p:graphicFrame>
        <p:nvGraphicFramePr>
          <p:cNvPr id="39" name="Object 9"/>
          <p:cNvGraphicFramePr>
            <a:graphicFrameLocks noChangeAspect="1"/>
          </p:cNvGraphicFramePr>
          <p:nvPr/>
        </p:nvGraphicFramePr>
        <p:xfrm>
          <a:off x="3143240" y="1214422"/>
          <a:ext cx="2322513" cy="1554162"/>
        </p:xfrm>
        <a:graphic>
          <a:graphicData uri="http://schemas.openxmlformats.org/presentationml/2006/ole">
            <p:oleObj spid="_x0000_s407563" name="Equation" r:id="rId7" imgW="1714320" imgH="1168200" progId="Equation.DSMT4">
              <p:embed/>
            </p:oleObj>
          </a:graphicData>
        </a:graphic>
      </p:graphicFrame>
      <p:sp>
        <p:nvSpPr>
          <p:cNvPr id="40" name="오른쪽 화살표 39"/>
          <p:cNvSpPr/>
          <p:nvPr/>
        </p:nvSpPr>
        <p:spPr>
          <a:xfrm>
            <a:off x="5079706" y="4803796"/>
            <a:ext cx="285752" cy="357190"/>
          </a:xfrm>
          <a:prstGeom prst="rightArrow">
            <a:avLst/>
          </a:prstGeom>
          <a:solidFill>
            <a:schemeClr val="tx1"/>
          </a:solidFill>
          <a:ln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571472" y="1285860"/>
            <a:ext cx="7286676" cy="114300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ook Antiqua" pitchFamily="18" charset="0"/>
              </a:rPr>
              <a:t>2.1  </a:t>
            </a:r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ook Antiqua" pitchFamily="18" charset="0"/>
              </a:rPr>
              <a:t>이산확률변수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>
                    <a:lumMod val="95000"/>
                    <a:lumOff val="5000"/>
                  </a:schemeClr>
                </a:solidFill>
                <a:latin typeface="Book Antiqua" pitchFamily="18" charset="0"/>
              </a:rPr>
              <a:pPr>
                <a:defRPr/>
              </a:pPr>
              <a:t>14</a:t>
            </a:fld>
            <a:endParaRPr lang="en-US" altLang="ko-KR" sz="1600" dirty="0">
              <a:solidFill>
                <a:schemeClr val="tx1">
                  <a:lumMod val="95000"/>
                  <a:lumOff val="5000"/>
                </a:schemeClr>
              </a:solidFill>
              <a:latin typeface="Book Antiqua" pitchFamily="18" charset="0"/>
            </a:endParaRPr>
          </a:p>
        </p:txBody>
      </p:sp>
      <p:pic>
        <p:nvPicPr>
          <p:cNvPr id="23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4" name="TextBox 53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928662" y="571480"/>
            <a:ext cx="4000528" cy="500066"/>
          </a:xfrm>
          <a:prstGeom prst="roundRect">
            <a:avLst/>
          </a:prstGeom>
          <a:solidFill>
            <a:srgbClr val="FF66FF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FF00"/>
                </a:solidFill>
                <a:latin typeface="휴먼엑스포" pitchFamily="18" charset="-127"/>
                <a:ea typeface="휴먼엑스포" pitchFamily="18" charset="-127"/>
              </a:rPr>
              <a:t>분포함수를 이용한 확률 구하기</a:t>
            </a:r>
            <a:endParaRPr lang="ko-KR" altLang="en-US" dirty="0">
              <a:solidFill>
                <a:srgbClr val="FFFF00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graphicFrame>
        <p:nvGraphicFramePr>
          <p:cNvPr id="548865" name="Object 1"/>
          <p:cNvGraphicFramePr>
            <a:graphicFrameLocks noChangeAspect="1"/>
          </p:cNvGraphicFramePr>
          <p:nvPr/>
        </p:nvGraphicFramePr>
        <p:xfrm>
          <a:off x="715984" y="1357298"/>
          <a:ext cx="6999288" cy="985838"/>
        </p:xfrm>
        <a:graphic>
          <a:graphicData uri="http://schemas.openxmlformats.org/presentationml/2006/ole">
            <p:oleObj spid="_x0000_s548865" name="Equation" r:id="rId4" imgW="4698720" imgH="672840" progId="Equation.DSMT4">
              <p:embed/>
            </p:oleObj>
          </a:graphicData>
        </a:graphic>
      </p:graphicFrame>
      <p:sp>
        <p:nvSpPr>
          <p:cNvPr id="57" name="TextBox 56"/>
          <p:cNvSpPr txBox="1"/>
          <p:nvPr/>
        </p:nvSpPr>
        <p:spPr>
          <a:xfrm>
            <a:off x="622842" y="3154365"/>
            <a:ext cx="7663934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[</a:t>
            </a:r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예제 </a:t>
            </a:r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5]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[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예제 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4]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에서 </a:t>
            </a:r>
            <a:r>
              <a:rPr lang="en-US" altLang="ko-KR" i="1" dirty="0" smtClean="0">
                <a:solidFill>
                  <a:schemeClr val="tx1"/>
                </a:solidFill>
                <a:latin typeface="Book Antiqua" pitchFamily="18" charset="0"/>
              </a:rPr>
              <a:t>P(3 &lt; X ≤ 10), P(5 ≤ X ≤ 12)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를 구하라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.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00034" y="3940183"/>
            <a:ext cx="714380" cy="369332"/>
          </a:xfrm>
          <a:prstGeom prst="rect">
            <a:avLst/>
          </a:prstGeom>
          <a:solidFill>
            <a:srgbClr val="00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FF66FF"/>
                </a:solidFill>
              </a:rPr>
              <a:t>풀이</a:t>
            </a:r>
            <a:endParaRPr lang="ko-KR" altLang="en-US" b="1" dirty="0">
              <a:solidFill>
                <a:srgbClr val="FF66FF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00034" y="4356669"/>
            <a:ext cx="8143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Book Antiqua" pitchFamily="18" charset="0"/>
              </a:rPr>
              <a:t>분포함수를 이용하여 확률을 구하면 다음과 같다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</a:p>
        </p:txBody>
      </p:sp>
      <p:graphicFrame>
        <p:nvGraphicFramePr>
          <p:cNvPr id="60" name="Object 6"/>
          <p:cNvGraphicFramePr>
            <a:graphicFrameLocks noChangeAspect="1"/>
          </p:cNvGraphicFramePr>
          <p:nvPr/>
        </p:nvGraphicFramePr>
        <p:xfrm>
          <a:off x="657240" y="4797439"/>
          <a:ext cx="6129338" cy="631825"/>
        </p:xfrm>
        <a:graphic>
          <a:graphicData uri="http://schemas.openxmlformats.org/presentationml/2006/ole">
            <p:oleObj spid="_x0000_s548866" name="Equation" r:id="rId5" imgW="4114800" imgH="4316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ook Antiqua" pitchFamily="18" charset="0"/>
              </a:rPr>
              <a:t>2.2  </a:t>
            </a:r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ook Antiqua" pitchFamily="18" charset="0"/>
              </a:rPr>
              <a:t>연속확률변수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>
                    <a:lumMod val="95000"/>
                    <a:lumOff val="5000"/>
                  </a:schemeClr>
                </a:solidFill>
                <a:latin typeface="Book Antiqua" pitchFamily="18" charset="0"/>
              </a:rPr>
              <a:pPr>
                <a:defRPr/>
              </a:pPr>
              <a:t>15</a:t>
            </a:fld>
            <a:endParaRPr lang="en-US" altLang="ko-KR" sz="1600" dirty="0">
              <a:solidFill>
                <a:schemeClr val="tx1">
                  <a:lumMod val="95000"/>
                  <a:lumOff val="5000"/>
                </a:schemeClr>
              </a:solidFill>
              <a:latin typeface="Book Antiqua" pitchFamily="18" charset="0"/>
            </a:endParaRPr>
          </a:p>
        </p:txBody>
      </p:sp>
      <p:pic>
        <p:nvPicPr>
          <p:cNvPr id="21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TextBox 13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933802" y="540658"/>
            <a:ext cx="2143536" cy="40011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ko-KR" sz="2000" b="1" dirty="0" smtClean="0">
                <a:solidFill>
                  <a:srgbClr val="00FF00"/>
                </a:solidFill>
                <a:latin typeface="Book Antiqua" pitchFamily="18" charset="0"/>
              </a:rPr>
              <a:t>2.2  </a:t>
            </a:r>
            <a:r>
              <a:rPr lang="ko-KR" altLang="en-US" sz="2000" b="1" dirty="0" smtClean="0">
                <a:solidFill>
                  <a:srgbClr val="00FF00"/>
                </a:solidFill>
                <a:latin typeface="Book Antiqua" pitchFamily="18" charset="0"/>
              </a:rPr>
              <a:t>연속확률변수</a:t>
            </a:r>
            <a:endParaRPr lang="ko-KR" altLang="en-US" sz="2000" b="1" dirty="0">
              <a:solidFill>
                <a:srgbClr val="00FF00"/>
              </a:solidFill>
              <a:latin typeface="Book Antiqua" pitchFamily="18" charset="0"/>
            </a:endParaRPr>
          </a:p>
        </p:txBody>
      </p:sp>
      <p:sp>
        <p:nvSpPr>
          <p:cNvPr id="23" name="Text Box 4"/>
          <p:cNvSpPr txBox="1">
            <a:spLocks noChangeArrowheads="1"/>
          </p:cNvSpPr>
          <p:nvPr/>
        </p:nvSpPr>
        <p:spPr bwMode="auto">
          <a:xfrm>
            <a:off x="250825" y="1293798"/>
            <a:ext cx="5048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3600" b="0">
                <a:solidFill>
                  <a:srgbClr val="FF00FF"/>
                </a:solidFill>
              </a:rPr>
              <a:t>▶</a:t>
            </a:r>
          </a:p>
        </p:txBody>
      </p:sp>
      <p:sp>
        <p:nvSpPr>
          <p:cNvPr id="24" name="Rectangle 8"/>
          <p:cNvSpPr>
            <a:spLocks noChangeArrowheads="1"/>
          </p:cNvSpPr>
          <p:nvPr/>
        </p:nvSpPr>
        <p:spPr bwMode="auto">
          <a:xfrm>
            <a:off x="827088" y="1285860"/>
            <a:ext cx="7959725" cy="107157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ko-KR" altLang="en-US" sz="2400" b="1" dirty="0" smtClean="0">
                <a:solidFill>
                  <a:srgbClr val="FF0000"/>
                </a:solidFill>
                <a:latin typeface="Book Antiqua" pitchFamily="18" charset="0"/>
              </a:rPr>
              <a:t>연속확률변수</a:t>
            </a:r>
            <a:r>
              <a:rPr lang="en-US" altLang="ko-KR" sz="2400" dirty="0" smtClean="0">
                <a:latin typeface="Book Antiqua" pitchFamily="18" charset="0"/>
              </a:rPr>
              <a:t>(continuous random variable)</a:t>
            </a:r>
            <a:r>
              <a:rPr lang="ko-KR" altLang="en-US" sz="2400" dirty="0" smtClean="0">
                <a:latin typeface="Book Antiqua" pitchFamily="18" charset="0"/>
              </a:rPr>
              <a:t> </a:t>
            </a:r>
            <a:r>
              <a:rPr lang="en-US" altLang="ko-KR" sz="2400" dirty="0" smtClean="0">
                <a:latin typeface="Book Antiqua" pitchFamily="18" charset="0"/>
              </a:rPr>
              <a:t>:</a:t>
            </a:r>
            <a:r>
              <a:rPr lang="ko-KR" altLang="en-US" sz="2400" dirty="0" smtClean="0">
                <a:latin typeface="Book Antiqua" pitchFamily="18" charset="0"/>
              </a:rPr>
              <a:t> 확률변수 </a:t>
            </a:r>
            <a:r>
              <a:rPr lang="en-US" altLang="ko-KR" sz="2400" i="1" dirty="0" smtClean="0">
                <a:latin typeface="Book Antiqua" pitchFamily="18" charset="0"/>
              </a:rPr>
              <a:t>X</a:t>
            </a:r>
            <a:r>
              <a:rPr lang="ko-KR" altLang="en-US" sz="2400" dirty="0" smtClean="0">
                <a:latin typeface="Book Antiqua" pitchFamily="18" charset="0"/>
              </a:rPr>
              <a:t>의</a:t>
            </a:r>
            <a:endParaRPr lang="en-US" altLang="ko-KR" sz="2400" dirty="0" smtClean="0">
              <a:latin typeface="Book Antiqua" pitchFamily="18" charset="0"/>
            </a:endParaRPr>
          </a:p>
          <a:p>
            <a:r>
              <a:rPr lang="ko-KR" altLang="en-US" sz="2400" dirty="0" smtClean="0">
                <a:latin typeface="Book Antiqua" pitchFamily="18" charset="0"/>
              </a:rPr>
              <a:t>상태공간이 연속인 구간으로 나타나는 확률변수</a:t>
            </a:r>
            <a:endParaRPr lang="ko-KR" altLang="en-US" sz="2400" dirty="0">
              <a:latin typeface="Book Antiqua" pitchFamily="18" charset="0"/>
            </a:endParaRPr>
          </a:p>
        </p:txBody>
      </p:sp>
      <p:sp>
        <p:nvSpPr>
          <p:cNvPr id="25" name="Text Box 4"/>
          <p:cNvSpPr txBox="1">
            <a:spLocks noChangeArrowheads="1"/>
          </p:cNvSpPr>
          <p:nvPr/>
        </p:nvSpPr>
        <p:spPr bwMode="auto">
          <a:xfrm>
            <a:off x="244624" y="3008310"/>
            <a:ext cx="5048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3600" b="0">
                <a:solidFill>
                  <a:srgbClr val="FF00FF"/>
                </a:solidFill>
              </a:rPr>
              <a:t>▶</a:t>
            </a:r>
          </a:p>
        </p:txBody>
      </p:sp>
      <p:sp>
        <p:nvSpPr>
          <p:cNvPr id="26" name="Rectangle 8"/>
          <p:cNvSpPr>
            <a:spLocks noChangeArrowheads="1"/>
          </p:cNvSpPr>
          <p:nvPr/>
        </p:nvSpPr>
        <p:spPr bwMode="auto">
          <a:xfrm>
            <a:off x="820887" y="3000372"/>
            <a:ext cx="7959725" cy="114300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ko-KR" altLang="en-US" sz="2400" b="1" dirty="0" smtClean="0">
                <a:solidFill>
                  <a:srgbClr val="FF0000"/>
                </a:solidFill>
                <a:latin typeface="Book Antiqua" pitchFamily="18" charset="0"/>
              </a:rPr>
              <a:t>확률밀도함수</a:t>
            </a:r>
            <a:r>
              <a:rPr lang="en-US" altLang="ko-KR" sz="2400" dirty="0" smtClean="0">
                <a:latin typeface="Book Antiqua" pitchFamily="18" charset="0"/>
              </a:rPr>
              <a:t>(probability density function) :</a:t>
            </a:r>
            <a:r>
              <a:rPr lang="ko-KR" altLang="en-US" sz="2400" dirty="0" smtClean="0">
                <a:latin typeface="Book Antiqua" pitchFamily="18" charset="0"/>
              </a:rPr>
              <a:t> 연속확률변수</a:t>
            </a:r>
            <a:endParaRPr lang="en-US" altLang="ko-KR" sz="2400" dirty="0" smtClean="0">
              <a:latin typeface="Book Antiqua" pitchFamily="18" charset="0"/>
            </a:endParaRPr>
          </a:p>
          <a:p>
            <a:r>
              <a:rPr lang="en-US" altLang="ko-KR" sz="2400" i="1" dirty="0" smtClean="0">
                <a:latin typeface="Book Antiqua" pitchFamily="18" charset="0"/>
              </a:rPr>
              <a:t>X</a:t>
            </a:r>
            <a:r>
              <a:rPr lang="ko-KR" altLang="en-US" sz="2400" dirty="0" smtClean="0">
                <a:latin typeface="Book Antiqua" pitchFamily="18" charset="0"/>
              </a:rPr>
              <a:t>에 대하여 다음을 만족하는 함수</a:t>
            </a:r>
            <a:endParaRPr lang="ko-KR" altLang="en-US" sz="2400" dirty="0">
              <a:latin typeface="Book Antiqua" pitchFamily="18" charset="0"/>
            </a:endParaRPr>
          </a:p>
        </p:txBody>
      </p:sp>
      <p:graphicFrame>
        <p:nvGraphicFramePr>
          <p:cNvPr id="31" name="Object 27"/>
          <p:cNvGraphicFramePr>
            <a:graphicFrameLocks noChangeAspect="1"/>
          </p:cNvGraphicFramePr>
          <p:nvPr/>
        </p:nvGraphicFramePr>
        <p:xfrm>
          <a:off x="1098526" y="4684062"/>
          <a:ext cx="2759094" cy="572641"/>
        </p:xfrm>
        <a:graphic>
          <a:graphicData uri="http://schemas.openxmlformats.org/presentationml/2006/ole">
            <p:oleObj spid="_x0000_s404487" name="Equation" r:id="rId4" imgW="1676160" imgH="355320" progId="Equation.DSMT4">
              <p:embed/>
            </p:oleObj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642910" y="4286256"/>
            <a:ext cx="80010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ko-KR" dirty="0" smtClean="0">
                <a:latin typeface="Book Antiqua" pitchFamily="18" charset="0"/>
                <a:ea typeface="+mn-ea"/>
              </a:rPr>
              <a:t>(1)  </a:t>
            </a:r>
            <a:r>
              <a:rPr lang="ko-KR" altLang="en-US" dirty="0" smtClean="0">
                <a:latin typeface="Book Antiqua" pitchFamily="18" charset="0"/>
                <a:ea typeface="+mn-ea"/>
              </a:rPr>
              <a:t>임의의 실수 </a:t>
            </a:r>
            <a:r>
              <a:rPr lang="en-US" altLang="ko-KR" i="1" dirty="0" smtClean="0">
                <a:latin typeface="Book Antiqua" pitchFamily="18" charset="0"/>
                <a:ea typeface="+mn-ea"/>
              </a:rPr>
              <a:t>x</a:t>
            </a:r>
            <a:r>
              <a:rPr lang="ko-KR" altLang="en-US" dirty="0" smtClean="0">
                <a:latin typeface="Book Antiqua" pitchFamily="18" charset="0"/>
                <a:ea typeface="+mn-ea"/>
              </a:rPr>
              <a:t>에 대하여  </a:t>
            </a:r>
            <a:r>
              <a:rPr lang="en-US" altLang="ko-KR" i="1" dirty="0" smtClean="0">
                <a:latin typeface="Book Antiqua" pitchFamily="18" charset="0"/>
                <a:ea typeface="+mn-ea"/>
              </a:rPr>
              <a:t>f(x) </a:t>
            </a:r>
            <a:r>
              <a:rPr lang="en-US" altLang="ko-KR" i="1" dirty="0" smtClean="0">
                <a:latin typeface="Book Antiqua" pitchFamily="18" charset="0"/>
                <a:ea typeface="바탕"/>
              </a:rPr>
              <a:t>≥</a:t>
            </a:r>
            <a:r>
              <a:rPr lang="en-US" altLang="ko-KR" i="1" dirty="0" smtClean="0">
                <a:latin typeface="Book Antiqua" pitchFamily="18" charset="0"/>
                <a:ea typeface="+mn-ea"/>
              </a:rPr>
              <a:t> 0</a:t>
            </a:r>
            <a:r>
              <a:rPr lang="ko-KR" altLang="en-US" dirty="0" smtClean="0">
                <a:latin typeface="Book Antiqua" pitchFamily="18" charset="0"/>
                <a:ea typeface="+mn-ea"/>
              </a:rPr>
              <a:t>이다</a:t>
            </a:r>
            <a:r>
              <a:rPr lang="en-US" altLang="ko-KR" dirty="0" smtClean="0">
                <a:latin typeface="Book Antiqua" pitchFamily="18" charset="0"/>
                <a:ea typeface="+mn-ea"/>
              </a:rPr>
              <a:t>.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dirty="0" smtClean="0">
                <a:latin typeface="Book Antiqua" pitchFamily="18" charset="0"/>
                <a:ea typeface="+mn-ea"/>
              </a:rPr>
              <a:t>(2)</a:t>
            </a:r>
            <a:endParaRPr lang="ko-KR" altLang="en-US" dirty="0">
              <a:latin typeface="Book Antiqua" pitchFamily="18" charset="0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ook Antiqua" pitchFamily="18" charset="0"/>
              </a:rPr>
              <a:t>2.2  </a:t>
            </a:r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ook Antiqua" pitchFamily="18" charset="0"/>
              </a:rPr>
              <a:t>연속확률변수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>
                    <a:lumMod val="95000"/>
                    <a:lumOff val="5000"/>
                  </a:schemeClr>
                </a:solidFill>
                <a:latin typeface="Book Antiqua" pitchFamily="18" charset="0"/>
              </a:rPr>
              <a:pPr>
                <a:defRPr/>
              </a:pPr>
              <a:t>16</a:t>
            </a:fld>
            <a:endParaRPr lang="en-US" altLang="ko-KR" sz="1600">
              <a:solidFill>
                <a:schemeClr val="tx1">
                  <a:lumMod val="95000"/>
                  <a:lumOff val="5000"/>
                </a:schemeClr>
              </a:solidFill>
              <a:latin typeface="Book Antiqua" pitchFamily="18" charset="0"/>
            </a:endParaRPr>
          </a:p>
        </p:txBody>
      </p:sp>
      <p:pic>
        <p:nvPicPr>
          <p:cNvPr id="12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0" name="TextBox 69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74" name="Rectangle 50"/>
          <p:cNvSpPr>
            <a:spLocks noChangeArrowheads="1"/>
          </p:cNvSpPr>
          <p:nvPr/>
        </p:nvSpPr>
        <p:spPr bwMode="auto">
          <a:xfrm>
            <a:off x="642910" y="1341438"/>
            <a:ext cx="2887656" cy="647700"/>
          </a:xfrm>
          <a:prstGeom prst="rect">
            <a:avLst/>
          </a:prstGeom>
          <a:solidFill>
            <a:srgbClr val="66CC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0" name="Rectangle 59"/>
          <p:cNvSpPr>
            <a:spLocks noChangeArrowheads="1"/>
          </p:cNvSpPr>
          <p:nvPr/>
        </p:nvSpPr>
        <p:spPr bwMode="auto">
          <a:xfrm>
            <a:off x="971550" y="4870457"/>
            <a:ext cx="6337300" cy="1008063"/>
          </a:xfrm>
          <a:prstGeom prst="rect">
            <a:avLst/>
          </a:prstGeom>
          <a:gradFill rotWithShape="1">
            <a:gsLst>
              <a:gs pos="0">
                <a:srgbClr val="66CCFF"/>
              </a:gs>
              <a:gs pos="50000">
                <a:srgbClr val="66CCFF">
                  <a:gamma/>
                  <a:tint val="34902"/>
                  <a:invGamma/>
                </a:srgbClr>
              </a:gs>
              <a:gs pos="100000">
                <a:srgbClr val="66CCFF"/>
              </a:gs>
            </a:gsLst>
            <a:lin ang="5400000" scaled="1"/>
          </a:gradFill>
          <a:ln w="1905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1" name="AutoShape 35"/>
          <p:cNvSpPr>
            <a:spLocks noChangeArrowheads="1"/>
          </p:cNvSpPr>
          <p:nvPr/>
        </p:nvSpPr>
        <p:spPr bwMode="auto">
          <a:xfrm>
            <a:off x="971550" y="4429132"/>
            <a:ext cx="1152525" cy="431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solidFill>
              <a:srgbClr val="0000FF"/>
            </a:solidFill>
            <a:round/>
            <a:headEnd/>
            <a:tailEnd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ko-KR" altLang="en-US" b="1" i="0" dirty="0">
                <a:solidFill>
                  <a:srgbClr val="FF0000"/>
                </a:solidFill>
                <a:latin typeface="굴림" pitchFamily="50" charset="-127"/>
              </a:rPr>
              <a:t>참   고</a:t>
            </a:r>
          </a:p>
        </p:txBody>
      </p:sp>
      <p:grpSp>
        <p:nvGrpSpPr>
          <p:cNvPr id="87" name="Group 100"/>
          <p:cNvGrpSpPr>
            <a:grpSpLocks/>
          </p:cNvGrpSpPr>
          <p:nvPr/>
        </p:nvGrpSpPr>
        <p:grpSpPr bwMode="auto">
          <a:xfrm>
            <a:off x="3708400" y="908050"/>
            <a:ext cx="5184775" cy="3600450"/>
            <a:chOff x="2336" y="572"/>
            <a:chExt cx="3266" cy="2268"/>
          </a:xfrm>
        </p:grpSpPr>
        <p:sp>
          <p:nvSpPr>
            <p:cNvPr id="88" name="AutoShape 63"/>
            <p:cNvSpPr>
              <a:spLocks noChangeArrowheads="1"/>
            </p:cNvSpPr>
            <p:nvPr/>
          </p:nvSpPr>
          <p:spPr bwMode="auto">
            <a:xfrm>
              <a:off x="2336" y="572"/>
              <a:ext cx="3266" cy="2268"/>
            </a:xfrm>
            <a:prstGeom prst="roundRect">
              <a:avLst>
                <a:gd name="adj" fmla="val 16667"/>
              </a:avLst>
            </a:prstGeom>
            <a:solidFill>
              <a:schemeClr val="bg2"/>
            </a:solidFill>
            <a:ln w="28575" cap="sq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89" name="Group 64"/>
            <p:cNvGrpSpPr>
              <a:grpSpLocks/>
            </p:cNvGrpSpPr>
            <p:nvPr/>
          </p:nvGrpSpPr>
          <p:grpSpPr bwMode="auto">
            <a:xfrm>
              <a:off x="2468" y="628"/>
              <a:ext cx="2975" cy="1838"/>
              <a:chOff x="1515" y="1218"/>
              <a:chExt cx="2975" cy="1838"/>
            </a:xfrm>
          </p:grpSpPr>
          <p:sp>
            <p:nvSpPr>
              <p:cNvPr id="103" name="Arc 65"/>
              <p:cNvSpPr>
                <a:spLocks/>
              </p:cNvSpPr>
              <p:nvPr/>
            </p:nvSpPr>
            <p:spPr bwMode="auto">
              <a:xfrm rot="4500000">
                <a:off x="3304" y="2322"/>
                <a:ext cx="766" cy="284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18744 w 18744"/>
                  <a:gd name="T1" fmla="*/ 10735 h 21600"/>
                  <a:gd name="T2" fmla="*/ 0 w 18744"/>
                  <a:gd name="T3" fmla="*/ 21600 h 21600"/>
                  <a:gd name="T4" fmla="*/ 0 w 18744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8744" h="21600" fill="none" extrusionOk="0">
                    <a:moveTo>
                      <a:pt x="18743" y="10734"/>
                    </a:moveTo>
                    <a:cubicBezTo>
                      <a:pt x="14895" y="17454"/>
                      <a:pt x="7743" y="21599"/>
                      <a:pt x="0" y="21600"/>
                    </a:cubicBezTo>
                  </a:path>
                  <a:path w="18744" h="21600" stroke="0" extrusionOk="0">
                    <a:moveTo>
                      <a:pt x="18743" y="10734"/>
                    </a:moveTo>
                    <a:cubicBezTo>
                      <a:pt x="14895" y="17454"/>
                      <a:pt x="7743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28575" cap="rnd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4" name="Arc 66"/>
              <p:cNvSpPr>
                <a:spLocks/>
              </p:cNvSpPr>
              <p:nvPr/>
            </p:nvSpPr>
            <p:spPr bwMode="auto">
              <a:xfrm rot="6300000">
                <a:off x="2275" y="1585"/>
                <a:ext cx="956" cy="224"/>
              </a:xfrm>
              <a:custGeom>
                <a:avLst/>
                <a:gdLst>
                  <a:gd name="G0" fmla="+- 21600 0 0"/>
                  <a:gd name="G1" fmla="+- 0 0 0"/>
                  <a:gd name="G2" fmla="+- 21600 0 0"/>
                  <a:gd name="T0" fmla="*/ 21600 w 21600"/>
                  <a:gd name="T1" fmla="*/ 21600 h 21600"/>
                  <a:gd name="T2" fmla="*/ 0 w 21600"/>
                  <a:gd name="T3" fmla="*/ 0 h 21600"/>
                  <a:gd name="T4" fmla="*/ 2160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close/>
                  </a:path>
                </a:pathLst>
              </a:custGeom>
              <a:noFill/>
              <a:ln w="28575" cap="rnd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5" name="Arc 67"/>
              <p:cNvSpPr>
                <a:spLocks/>
              </p:cNvSpPr>
              <p:nvPr/>
            </p:nvSpPr>
            <p:spPr bwMode="auto">
              <a:xfrm rot="16980000">
                <a:off x="1897" y="2343"/>
                <a:ext cx="790" cy="284"/>
              </a:xfrm>
              <a:custGeom>
                <a:avLst/>
                <a:gdLst>
                  <a:gd name="G0" fmla="+- 19433 0 0"/>
                  <a:gd name="G1" fmla="+- 0 0 0"/>
                  <a:gd name="G2" fmla="+- 21600 0 0"/>
                  <a:gd name="T0" fmla="*/ 19433 w 19433"/>
                  <a:gd name="T1" fmla="*/ 21600 h 21600"/>
                  <a:gd name="T2" fmla="*/ 0 w 19433"/>
                  <a:gd name="T3" fmla="*/ 9430 h 21600"/>
                  <a:gd name="T4" fmla="*/ 19433 w 19433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433" h="21600" fill="none" extrusionOk="0">
                    <a:moveTo>
                      <a:pt x="19433" y="21600"/>
                    </a:moveTo>
                    <a:cubicBezTo>
                      <a:pt x="11159" y="21600"/>
                      <a:pt x="3612" y="16873"/>
                      <a:pt x="0" y="9429"/>
                    </a:cubicBezTo>
                  </a:path>
                  <a:path w="19433" h="21600" stroke="0" extrusionOk="0">
                    <a:moveTo>
                      <a:pt x="19433" y="21600"/>
                    </a:moveTo>
                    <a:cubicBezTo>
                      <a:pt x="11159" y="21600"/>
                      <a:pt x="3612" y="16873"/>
                      <a:pt x="0" y="9429"/>
                    </a:cubicBezTo>
                    <a:lnTo>
                      <a:pt x="19433" y="0"/>
                    </a:lnTo>
                    <a:close/>
                  </a:path>
                </a:pathLst>
              </a:custGeom>
              <a:noFill/>
              <a:ln w="28575" cap="rnd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6" name="Arc 68"/>
              <p:cNvSpPr>
                <a:spLocks/>
              </p:cNvSpPr>
              <p:nvPr/>
            </p:nvSpPr>
            <p:spPr bwMode="auto">
              <a:xfrm rot="15300000">
                <a:off x="2739" y="1584"/>
                <a:ext cx="957" cy="225"/>
              </a:xfrm>
              <a:custGeom>
                <a:avLst/>
                <a:gdLst>
                  <a:gd name="G0" fmla="+- 0 0 0"/>
                  <a:gd name="G1" fmla="+- 96 0 0"/>
                  <a:gd name="G2" fmla="+- 21600 0 0"/>
                  <a:gd name="T0" fmla="*/ 21600 w 21600"/>
                  <a:gd name="T1" fmla="*/ 0 h 21696"/>
                  <a:gd name="T2" fmla="*/ 0 w 21600"/>
                  <a:gd name="T3" fmla="*/ 21696 h 21696"/>
                  <a:gd name="T4" fmla="*/ 0 w 21600"/>
                  <a:gd name="T5" fmla="*/ 96 h 216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96" fill="none" extrusionOk="0">
                    <a:moveTo>
                      <a:pt x="21599" y="0"/>
                    </a:moveTo>
                    <a:cubicBezTo>
                      <a:pt x="21599" y="32"/>
                      <a:pt x="21600" y="64"/>
                      <a:pt x="21600" y="96"/>
                    </a:cubicBezTo>
                    <a:cubicBezTo>
                      <a:pt x="21600" y="12025"/>
                      <a:pt x="11929" y="21695"/>
                      <a:pt x="0" y="21696"/>
                    </a:cubicBezTo>
                  </a:path>
                  <a:path w="21600" h="21696" stroke="0" extrusionOk="0">
                    <a:moveTo>
                      <a:pt x="21599" y="0"/>
                    </a:moveTo>
                    <a:cubicBezTo>
                      <a:pt x="21599" y="32"/>
                      <a:pt x="21600" y="64"/>
                      <a:pt x="21600" y="96"/>
                    </a:cubicBezTo>
                    <a:cubicBezTo>
                      <a:pt x="21600" y="12025"/>
                      <a:pt x="11929" y="21695"/>
                      <a:pt x="0" y="21696"/>
                    </a:cubicBezTo>
                    <a:lnTo>
                      <a:pt x="0" y="96"/>
                    </a:lnTo>
                    <a:close/>
                  </a:path>
                </a:pathLst>
              </a:custGeom>
              <a:noFill/>
              <a:ln w="28575" cap="rnd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7" name="Arc 69"/>
              <p:cNvSpPr>
                <a:spLocks/>
              </p:cNvSpPr>
              <p:nvPr/>
            </p:nvSpPr>
            <p:spPr bwMode="auto">
              <a:xfrm rot="844471">
                <a:off x="3764" y="2858"/>
                <a:ext cx="726" cy="195"/>
              </a:xfrm>
              <a:custGeom>
                <a:avLst/>
                <a:gdLst>
                  <a:gd name="G0" fmla="+- 20527 0 0"/>
                  <a:gd name="G1" fmla="+- 0 0 0"/>
                  <a:gd name="G2" fmla="+- 21600 0 0"/>
                  <a:gd name="T0" fmla="*/ 22549 w 22549"/>
                  <a:gd name="T1" fmla="*/ 21505 h 21600"/>
                  <a:gd name="T2" fmla="*/ 0 w 22549"/>
                  <a:gd name="T3" fmla="*/ 6724 h 21600"/>
                  <a:gd name="T4" fmla="*/ 20527 w 22549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549" h="21600" fill="none" extrusionOk="0">
                    <a:moveTo>
                      <a:pt x="22549" y="21505"/>
                    </a:moveTo>
                    <a:cubicBezTo>
                      <a:pt x="21876" y="21568"/>
                      <a:pt x="21202" y="21599"/>
                      <a:pt x="20527" y="21600"/>
                    </a:cubicBezTo>
                    <a:cubicBezTo>
                      <a:pt x="11188" y="21600"/>
                      <a:pt x="2907" y="15598"/>
                      <a:pt x="0" y="6723"/>
                    </a:cubicBezTo>
                  </a:path>
                  <a:path w="22549" h="21600" stroke="0" extrusionOk="0">
                    <a:moveTo>
                      <a:pt x="22549" y="21505"/>
                    </a:moveTo>
                    <a:cubicBezTo>
                      <a:pt x="21876" y="21568"/>
                      <a:pt x="21202" y="21599"/>
                      <a:pt x="20527" y="21600"/>
                    </a:cubicBezTo>
                    <a:cubicBezTo>
                      <a:pt x="11188" y="21600"/>
                      <a:pt x="2907" y="15598"/>
                      <a:pt x="0" y="6723"/>
                    </a:cubicBezTo>
                    <a:lnTo>
                      <a:pt x="20527" y="0"/>
                    </a:lnTo>
                    <a:close/>
                  </a:path>
                </a:pathLst>
              </a:custGeom>
              <a:noFill/>
              <a:ln w="28575" cap="rnd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8" name="Arc 70"/>
              <p:cNvSpPr>
                <a:spLocks/>
              </p:cNvSpPr>
              <p:nvPr/>
            </p:nvSpPr>
            <p:spPr bwMode="auto">
              <a:xfrm rot="20760000">
                <a:off x="1515" y="2892"/>
                <a:ext cx="697" cy="164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0693 w 20693"/>
                  <a:gd name="T1" fmla="*/ 6194 h 21576"/>
                  <a:gd name="T2" fmla="*/ 1014 w 20693"/>
                  <a:gd name="T3" fmla="*/ 21576 h 21576"/>
                  <a:gd name="T4" fmla="*/ 0 w 20693"/>
                  <a:gd name="T5" fmla="*/ 0 h 215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0693" h="21576" fill="none" extrusionOk="0">
                    <a:moveTo>
                      <a:pt x="20692" y="6193"/>
                    </a:moveTo>
                    <a:cubicBezTo>
                      <a:pt x="18063" y="14978"/>
                      <a:pt x="10173" y="21145"/>
                      <a:pt x="1014" y="21576"/>
                    </a:cubicBezTo>
                  </a:path>
                  <a:path w="20693" h="21576" stroke="0" extrusionOk="0">
                    <a:moveTo>
                      <a:pt x="20692" y="6193"/>
                    </a:moveTo>
                    <a:cubicBezTo>
                      <a:pt x="18063" y="14978"/>
                      <a:pt x="10173" y="21145"/>
                      <a:pt x="1014" y="21576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28575" cap="rnd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90" name="Freeform 71"/>
            <p:cNvSpPr>
              <a:spLocks/>
            </p:cNvSpPr>
            <p:nvPr/>
          </p:nvSpPr>
          <p:spPr bwMode="auto">
            <a:xfrm>
              <a:off x="2534" y="679"/>
              <a:ext cx="2858" cy="1916"/>
            </a:xfrm>
            <a:custGeom>
              <a:avLst/>
              <a:gdLst/>
              <a:ahLst/>
              <a:cxnLst>
                <a:cxn ang="0">
                  <a:pos x="1354" y="12"/>
                </a:cxn>
                <a:cxn ang="0">
                  <a:pos x="1270" y="88"/>
                </a:cxn>
                <a:cxn ang="0">
                  <a:pos x="1202" y="190"/>
                </a:cxn>
                <a:cxn ang="0">
                  <a:pos x="1142" y="310"/>
                </a:cxn>
                <a:cxn ang="0">
                  <a:pos x="1098" y="412"/>
                </a:cxn>
                <a:cxn ang="0">
                  <a:pos x="1056" y="510"/>
                </a:cxn>
                <a:cxn ang="0">
                  <a:pos x="1018" y="626"/>
                </a:cxn>
                <a:cxn ang="0">
                  <a:pos x="978" y="738"/>
                </a:cxn>
                <a:cxn ang="0">
                  <a:pos x="942" y="854"/>
                </a:cxn>
                <a:cxn ang="0">
                  <a:pos x="921" y="958"/>
                </a:cxn>
                <a:cxn ang="0">
                  <a:pos x="890" y="1060"/>
                </a:cxn>
                <a:cxn ang="0">
                  <a:pos x="850" y="1174"/>
                </a:cxn>
                <a:cxn ang="0">
                  <a:pos x="811" y="1272"/>
                </a:cxn>
                <a:cxn ang="0">
                  <a:pos x="753" y="1390"/>
                </a:cxn>
                <a:cxn ang="0">
                  <a:pos x="688" y="1506"/>
                </a:cxn>
                <a:cxn ang="0">
                  <a:pos x="620" y="1596"/>
                </a:cxn>
                <a:cxn ang="0">
                  <a:pos x="508" y="1676"/>
                </a:cxn>
                <a:cxn ang="0">
                  <a:pos x="399" y="1732"/>
                </a:cxn>
                <a:cxn ang="0">
                  <a:pos x="302" y="1770"/>
                </a:cxn>
                <a:cxn ang="0">
                  <a:pos x="199" y="1804"/>
                </a:cxn>
                <a:cxn ang="0">
                  <a:pos x="75" y="1844"/>
                </a:cxn>
                <a:cxn ang="0">
                  <a:pos x="0" y="1868"/>
                </a:cxn>
                <a:cxn ang="0">
                  <a:pos x="2858" y="1916"/>
                </a:cxn>
                <a:cxn ang="0">
                  <a:pos x="2804" y="1866"/>
                </a:cxn>
                <a:cxn ang="0">
                  <a:pos x="2708" y="1838"/>
                </a:cxn>
                <a:cxn ang="0">
                  <a:pos x="2582" y="1796"/>
                </a:cxn>
                <a:cxn ang="0">
                  <a:pos x="2458" y="1748"/>
                </a:cxn>
                <a:cxn ang="0">
                  <a:pos x="2331" y="1674"/>
                </a:cxn>
                <a:cxn ang="0">
                  <a:pos x="2280" y="1644"/>
                </a:cxn>
                <a:cxn ang="0">
                  <a:pos x="2204" y="1576"/>
                </a:cxn>
                <a:cxn ang="0">
                  <a:pos x="2140" y="1496"/>
                </a:cxn>
                <a:cxn ang="0">
                  <a:pos x="2072" y="1386"/>
                </a:cxn>
                <a:cxn ang="0">
                  <a:pos x="2028" y="1302"/>
                </a:cxn>
                <a:cxn ang="0">
                  <a:pos x="1980" y="1190"/>
                </a:cxn>
                <a:cxn ang="0">
                  <a:pos x="1944" y="1102"/>
                </a:cxn>
                <a:cxn ang="0">
                  <a:pos x="1906" y="996"/>
                </a:cxn>
                <a:cxn ang="0">
                  <a:pos x="1868" y="864"/>
                </a:cxn>
                <a:cxn ang="0">
                  <a:pos x="1838" y="762"/>
                </a:cxn>
                <a:cxn ang="0">
                  <a:pos x="1803" y="636"/>
                </a:cxn>
                <a:cxn ang="0">
                  <a:pos x="1749" y="504"/>
                </a:cxn>
                <a:cxn ang="0">
                  <a:pos x="1708" y="396"/>
                </a:cxn>
                <a:cxn ang="0">
                  <a:pos x="1668" y="312"/>
                </a:cxn>
                <a:cxn ang="0">
                  <a:pos x="1640" y="246"/>
                </a:cxn>
                <a:cxn ang="0">
                  <a:pos x="1620" y="212"/>
                </a:cxn>
                <a:cxn ang="0">
                  <a:pos x="1590" y="166"/>
                </a:cxn>
                <a:cxn ang="0">
                  <a:pos x="1558" y="118"/>
                </a:cxn>
                <a:cxn ang="0">
                  <a:pos x="1498" y="46"/>
                </a:cxn>
                <a:cxn ang="0">
                  <a:pos x="1446" y="6"/>
                </a:cxn>
              </a:cxnLst>
              <a:rect l="0" t="0" r="r" b="b"/>
              <a:pathLst>
                <a:path w="2858" h="1916">
                  <a:moveTo>
                    <a:pt x="1416" y="0"/>
                  </a:moveTo>
                  <a:lnTo>
                    <a:pt x="1386" y="0"/>
                  </a:lnTo>
                  <a:lnTo>
                    <a:pt x="1354" y="12"/>
                  </a:lnTo>
                  <a:lnTo>
                    <a:pt x="1324" y="34"/>
                  </a:lnTo>
                  <a:lnTo>
                    <a:pt x="1299" y="56"/>
                  </a:lnTo>
                  <a:lnTo>
                    <a:pt x="1270" y="88"/>
                  </a:lnTo>
                  <a:lnTo>
                    <a:pt x="1239" y="124"/>
                  </a:lnTo>
                  <a:lnTo>
                    <a:pt x="1221" y="154"/>
                  </a:lnTo>
                  <a:lnTo>
                    <a:pt x="1202" y="190"/>
                  </a:lnTo>
                  <a:lnTo>
                    <a:pt x="1179" y="226"/>
                  </a:lnTo>
                  <a:lnTo>
                    <a:pt x="1162" y="270"/>
                  </a:lnTo>
                  <a:lnTo>
                    <a:pt x="1142" y="310"/>
                  </a:lnTo>
                  <a:lnTo>
                    <a:pt x="1122" y="352"/>
                  </a:lnTo>
                  <a:lnTo>
                    <a:pt x="1110" y="380"/>
                  </a:lnTo>
                  <a:lnTo>
                    <a:pt x="1098" y="412"/>
                  </a:lnTo>
                  <a:lnTo>
                    <a:pt x="1080" y="446"/>
                  </a:lnTo>
                  <a:lnTo>
                    <a:pt x="1070" y="478"/>
                  </a:lnTo>
                  <a:lnTo>
                    <a:pt x="1056" y="510"/>
                  </a:lnTo>
                  <a:lnTo>
                    <a:pt x="1044" y="548"/>
                  </a:lnTo>
                  <a:lnTo>
                    <a:pt x="1028" y="590"/>
                  </a:lnTo>
                  <a:lnTo>
                    <a:pt x="1018" y="626"/>
                  </a:lnTo>
                  <a:lnTo>
                    <a:pt x="1004" y="660"/>
                  </a:lnTo>
                  <a:lnTo>
                    <a:pt x="994" y="702"/>
                  </a:lnTo>
                  <a:lnTo>
                    <a:pt x="978" y="738"/>
                  </a:lnTo>
                  <a:lnTo>
                    <a:pt x="968" y="772"/>
                  </a:lnTo>
                  <a:lnTo>
                    <a:pt x="956" y="814"/>
                  </a:lnTo>
                  <a:lnTo>
                    <a:pt x="942" y="854"/>
                  </a:lnTo>
                  <a:lnTo>
                    <a:pt x="932" y="890"/>
                  </a:lnTo>
                  <a:lnTo>
                    <a:pt x="922" y="928"/>
                  </a:lnTo>
                  <a:lnTo>
                    <a:pt x="921" y="958"/>
                  </a:lnTo>
                  <a:lnTo>
                    <a:pt x="910" y="992"/>
                  </a:lnTo>
                  <a:lnTo>
                    <a:pt x="903" y="1024"/>
                  </a:lnTo>
                  <a:lnTo>
                    <a:pt x="890" y="1060"/>
                  </a:lnTo>
                  <a:lnTo>
                    <a:pt x="878" y="1096"/>
                  </a:lnTo>
                  <a:lnTo>
                    <a:pt x="864" y="1132"/>
                  </a:lnTo>
                  <a:lnTo>
                    <a:pt x="850" y="1174"/>
                  </a:lnTo>
                  <a:lnTo>
                    <a:pt x="836" y="1208"/>
                  </a:lnTo>
                  <a:lnTo>
                    <a:pt x="823" y="1248"/>
                  </a:lnTo>
                  <a:lnTo>
                    <a:pt x="811" y="1272"/>
                  </a:lnTo>
                  <a:lnTo>
                    <a:pt x="794" y="1304"/>
                  </a:lnTo>
                  <a:lnTo>
                    <a:pt x="776" y="1346"/>
                  </a:lnTo>
                  <a:lnTo>
                    <a:pt x="753" y="1390"/>
                  </a:lnTo>
                  <a:lnTo>
                    <a:pt x="729" y="1426"/>
                  </a:lnTo>
                  <a:lnTo>
                    <a:pt x="711" y="1468"/>
                  </a:lnTo>
                  <a:lnTo>
                    <a:pt x="688" y="1506"/>
                  </a:lnTo>
                  <a:lnTo>
                    <a:pt x="664" y="1534"/>
                  </a:lnTo>
                  <a:lnTo>
                    <a:pt x="639" y="1564"/>
                  </a:lnTo>
                  <a:lnTo>
                    <a:pt x="620" y="1596"/>
                  </a:lnTo>
                  <a:lnTo>
                    <a:pt x="582" y="1626"/>
                  </a:lnTo>
                  <a:lnTo>
                    <a:pt x="548" y="1650"/>
                  </a:lnTo>
                  <a:lnTo>
                    <a:pt x="508" y="1676"/>
                  </a:lnTo>
                  <a:lnTo>
                    <a:pt x="459" y="1700"/>
                  </a:lnTo>
                  <a:lnTo>
                    <a:pt x="427" y="1716"/>
                  </a:lnTo>
                  <a:lnTo>
                    <a:pt x="399" y="1732"/>
                  </a:lnTo>
                  <a:lnTo>
                    <a:pt x="363" y="1744"/>
                  </a:lnTo>
                  <a:lnTo>
                    <a:pt x="330" y="1758"/>
                  </a:lnTo>
                  <a:lnTo>
                    <a:pt x="302" y="1770"/>
                  </a:lnTo>
                  <a:lnTo>
                    <a:pt x="276" y="1782"/>
                  </a:lnTo>
                  <a:lnTo>
                    <a:pt x="246" y="1792"/>
                  </a:lnTo>
                  <a:lnTo>
                    <a:pt x="199" y="1804"/>
                  </a:lnTo>
                  <a:lnTo>
                    <a:pt x="159" y="1816"/>
                  </a:lnTo>
                  <a:lnTo>
                    <a:pt x="120" y="1832"/>
                  </a:lnTo>
                  <a:lnTo>
                    <a:pt x="75" y="1844"/>
                  </a:lnTo>
                  <a:lnTo>
                    <a:pt x="46" y="1852"/>
                  </a:lnTo>
                  <a:lnTo>
                    <a:pt x="20" y="1860"/>
                  </a:lnTo>
                  <a:lnTo>
                    <a:pt x="0" y="1868"/>
                  </a:lnTo>
                  <a:lnTo>
                    <a:pt x="0" y="1894"/>
                  </a:lnTo>
                  <a:lnTo>
                    <a:pt x="2" y="1916"/>
                  </a:lnTo>
                  <a:lnTo>
                    <a:pt x="2858" y="1916"/>
                  </a:lnTo>
                  <a:lnTo>
                    <a:pt x="2858" y="1878"/>
                  </a:lnTo>
                  <a:lnTo>
                    <a:pt x="2838" y="1872"/>
                  </a:lnTo>
                  <a:lnTo>
                    <a:pt x="2804" y="1866"/>
                  </a:lnTo>
                  <a:lnTo>
                    <a:pt x="2768" y="1854"/>
                  </a:lnTo>
                  <a:lnTo>
                    <a:pt x="2740" y="1846"/>
                  </a:lnTo>
                  <a:lnTo>
                    <a:pt x="2708" y="1838"/>
                  </a:lnTo>
                  <a:lnTo>
                    <a:pt x="2668" y="1826"/>
                  </a:lnTo>
                  <a:lnTo>
                    <a:pt x="2626" y="1812"/>
                  </a:lnTo>
                  <a:lnTo>
                    <a:pt x="2582" y="1796"/>
                  </a:lnTo>
                  <a:lnTo>
                    <a:pt x="2534" y="1778"/>
                  </a:lnTo>
                  <a:lnTo>
                    <a:pt x="2496" y="1762"/>
                  </a:lnTo>
                  <a:lnTo>
                    <a:pt x="2458" y="1748"/>
                  </a:lnTo>
                  <a:lnTo>
                    <a:pt x="2424" y="1730"/>
                  </a:lnTo>
                  <a:lnTo>
                    <a:pt x="2379" y="1704"/>
                  </a:lnTo>
                  <a:lnTo>
                    <a:pt x="2331" y="1674"/>
                  </a:lnTo>
                  <a:lnTo>
                    <a:pt x="2314" y="1668"/>
                  </a:lnTo>
                  <a:lnTo>
                    <a:pt x="2298" y="1656"/>
                  </a:lnTo>
                  <a:lnTo>
                    <a:pt x="2280" y="1644"/>
                  </a:lnTo>
                  <a:lnTo>
                    <a:pt x="2258" y="1628"/>
                  </a:lnTo>
                  <a:lnTo>
                    <a:pt x="2228" y="1604"/>
                  </a:lnTo>
                  <a:lnTo>
                    <a:pt x="2204" y="1576"/>
                  </a:lnTo>
                  <a:lnTo>
                    <a:pt x="2182" y="1548"/>
                  </a:lnTo>
                  <a:lnTo>
                    <a:pt x="2158" y="1520"/>
                  </a:lnTo>
                  <a:lnTo>
                    <a:pt x="2140" y="1496"/>
                  </a:lnTo>
                  <a:lnTo>
                    <a:pt x="2116" y="1462"/>
                  </a:lnTo>
                  <a:lnTo>
                    <a:pt x="2090" y="1422"/>
                  </a:lnTo>
                  <a:lnTo>
                    <a:pt x="2072" y="1386"/>
                  </a:lnTo>
                  <a:lnTo>
                    <a:pt x="2054" y="1360"/>
                  </a:lnTo>
                  <a:lnTo>
                    <a:pt x="2040" y="1330"/>
                  </a:lnTo>
                  <a:lnTo>
                    <a:pt x="2028" y="1302"/>
                  </a:lnTo>
                  <a:lnTo>
                    <a:pt x="2012" y="1270"/>
                  </a:lnTo>
                  <a:lnTo>
                    <a:pt x="1998" y="1240"/>
                  </a:lnTo>
                  <a:lnTo>
                    <a:pt x="1980" y="1190"/>
                  </a:lnTo>
                  <a:lnTo>
                    <a:pt x="1964" y="1158"/>
                  </a:lnTo>
                  <a:lnTo>
                    <a:pt x="1956" y="1130"/>
                  </a:lnTo>
                  <a:lnTo>
                    <a:pt x="1944" y="1102"/>
                  </a:lnTo>
                  <a:lnTo>
                    <a:pt x="1930" y="1068"/>
                  </a:lnTo>
                  <a:lnTo>
                    <a:pt x="1920" y="1042"/>
                  </a:lnTo>
                  <a:lnTo>
                    <a:pt x="1906" y="996"/>
                  </a:lnTo>
                  <a:lnTo>
                    <a:pt x="1890" y="946"/>
                  </a:lnTo>
                  <a:lnTo>
                    <a:pt x="1876" y="892"/>
                  </a:lnTo>
                  <a:lnTo>
                    <a:pt x="1868" y="864"/>
                  </a:lnTo>
                  <a:lnTo>
                    <a:pt x="1860" y="828"/>
                  </a:lnTo>
                  <a:lnTo>
                    <a:pt x="1852" y="796"/>
                  </a:lnTo>
                  <a:lnTo>
                    <a:pt x="1838" y="762"/>
                  </a:lnTo>
                  <a:lnTo>
                    <a:pt x="1826" y="722"/>
                  </a:lnTo>
                  <a:lnTo>
                    <a:pt x="1816" y="684"/>
                  </a:lnTo>
                  <a:lnTo>
                    <a:pt x="1803" y="636"/>
                  </a:lnTo>
                  <a:lnTo>
                    <a:pt x="1785" y="594"/>
                  </a:lnTo>
                  <a:lnTo>
                    <a:pt x="1764" y="540"/>
                  </a:lnTo>
                  <a:lnTo>
                    <a:pt x="1749" y="504"/>
                  </a:lnTo>
                  <a:lnTo>
                    <a:pt x="1738" y="468"/>
                  </a:lnTo>
                  <a:lnTo>
                    <a:pt x="1724" y="432"/>
                  </a:lnTo>
                  <a:lnTo>
                    <a:pt x="1708" y="396"/>
                  </a:lnTo>
                  <a:lnTo>
                    <a:pt x="1684" y="342"/>
                  </a:lnTo>
                  <a:lnTo>
                    <a:pt x="1691" y="360"/>
                  </a:lnTo>
                  <a:lnTo>
                    <a:pt x="1668" y="312"/>
                  </a:lnTo>
                  <a:lnTo>
                    <a:pt x="1648" y="274"/>
                  </a:lnTo>
                  <a:lnTo>
                    <a:pt x="1644" y="258"/>
                  </a:lnTo>
                  <a:lnTo>
                    <a:pt x="1640" y="246"/>
                  </a:lnTo>
                  <a:lnTo>
                    <a:pt x="1632" y="232"/>
                  </a:lnTo>
                  <a:lnTo>
                    <a:pt x="1626" y="226"/>
                  </a:lnTo>
                  <a:lnTo>
                    <a:pt x="1620" y="212"/>
                  </a:lnTo>
                  <a:lnTo>
                    <a:pt x="1610" y="200"/>
                  </a:lnTo>
                  <a:lnTo>
                    <a:pt x="1602" y="182"/>
                  </a:lnTo>
                  <a:lnTo>
                    <a:pt x="1590" y="166"/>
                  </a:lnTo>
                  <a:lnTo>
                    <a:pt x="1580" y="152"/>
                  </a:lnTo>
                  <a:lnTo>
                    <a:pt x="1572" y="136"/>
                  </a:lnTo>
                  <a:lnTo>
                    <a:pt x="1558" y="118"/>
                  </a:lnTo>
                  <a:lnTo>
                    <a:pt x="1536" y="90"/>
                  </a:lnTo>
                  <a:lnTo>
                    <a:pt x="1518" y="66"/>
                  </a:lnTo>
                  <a:lnTo>
                    <a:pt x="1498" y="46"/>
                  </a:lnTo>
                  <a:lnTo>
                    <a:pt x="1480" y="30"/>
                  </a:lnTo>
                  <a:lnTo>
                    <a:pt x="1466" y="14"/>
                  </a:lnTo>
                  <a:lnTo>
                    <a:pt x="1446" y="6"/>
                  </a:lnTo>
                  <a:lnTo>
                    <a:pt x="1430" y="0"/>
                  </a:lnTo>
                </a:path>
              </a:pathLst>
            </a:custGeom>
            <a:gradFill rotWithShape="1">
              <a:gsLst>
                <a:gs pos="0">
                  <a:srgbClr val="0033CC"/>
                </a:gs>
                <a:gs pos="50000">
                  <a:schemeClr val="tx2"/>
                </a:gs>
                <a:gs pos="100000">
                  <a:srgbClr val="0033CC"/>
                </a:gs>
              </a:gsLst>
              <a:lin ang="0" scaled="1"/>
            </a:gra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1" name="Line 72"/>
            <p:cNvSpPr>
              <a:spLocks noChangeShapeType="1"/>
            </p:cNvSpPr>
            <p:nvPr/>
          </p:nvSpPr>
          <p:spPr bwMode="auto">
            <a:xfrm>
              <a:off x="2518" y="2602"/>
              <a:ext cx="290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2" name="Line 73"/>
            <p:cNvSpPr>
              <a:spLocks noChangeShapeType="1"/>
            </p:cNvSpPr>
            <p:nvPr/>
          </p:nvSpPr>
          <p:spPr bwMode="auto">
            <a:xfrm flipV="1">
              <a:off x="4725" y="1514"/>
              <a:ext cx="0" cy="1089"/>
            </a:xfrm>
            <a:prstGeom prst="line">
              <a:avLst/>
            </a:prstGeom>
            <a:noFill/>
            <a:ln w="28575" cap="sq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3" name="Freeform 74"/>
            <p:cNvSpPr>
              <a:spLocks/>
            </p:cNvSpPr>
            <p:nvPr/>
          </p:nvSpPr>
          <p:spPr bwMode="auto">
            <a:xfrm>
              <a:off x="2518" y="2272"/>
              <a:ext cx="633" cy="324"/>
            </a:xfrm>
            <a:custGeom>
              <a:avLst/>
              <a:gdLst/>
              <a:ahLst/>
              <a:cxnLst>
                <a:cxn ang="0">
                  <a:pos x="624" y="0"/>
                </a:cxn>
                <a:cxn ang="0">
                  <a:pos x="624" y="41"/>
                </a:cxn>
                <a:cxn ang="0">
                  <a:pos x="633" y="102"/>
                </a:cxn>
                <a:cxn ang="0">
                  <a:pos x="633" y="130"/>
                </a:cxn>
                <a:cxn ang="0">
                  <a:pos x="632" y="161"/>
                </a:cxn>
                <a:cxn ang="0">
                  <a:pos x="632" y="186"/>
                </a:cxn>
                <a:cxn ang="0">
                  <a:pos x="632" y="210"/>
                </a:cxn>
                <a:cxn ang="0">
                  <a:pos x="632" y="235"/>
                </a:cxn>
                <a:cxn ang="0">
                  <a:pos x="632" y="324"/>
                </a:cxn>
                <a:cxn ang="0">
                  <a:pos x="4" y="324"/>
                </a:cxn>
                <a:cxn ang="0">
                  <a:pos x="0" y="303"/>
                </a:cxn>
                <a:cxn ang="0">
                  <a:pos x="4" y="283"/>
                </a:cxn>
                <a:cxn ang="0">
                  <a:pos x="40" y="271"/>
                </a:cxn>
                <a:cxn ang="0">
                  <a:pos x="80" y="267"/>
                </a:cxn>
                <a:cxn ang="0">
                  <a:pos x="124" y="250"/>
                </a:cxn>
                <a:cxn ang="0">
                  <a:pos x="164" y="238"/>
                </a:cxn>
                <a:cxn ang="0">
                  <a:pos x="196" y="226"/>
                </a:cxn>
                <a:cxn ang="0">
                  <a:pos x="236" y="213"/>
                </a:cxn>
                <a:cxn ang="0">
                  <a:pos x="276" y="197"/>
                </a:cxn>
                <a:cxn ang="0">
                  <a:pos x="352" y="168"/>
                </a:cxn>
                <a:cxn ang="0">
                  <a:pos x="388" y="156"/>
                </a:cxn>
                <a:cxn ang="0">
                  <a:pos x="412" y="144"/>
                </a:cxn>
                <a:cxn ang="0">
                  <a:pos x="440" y="127"/>
                </a:cxn>
                <a:cxn ang="0">
                  <a:pos x="464" y="115"/>
                </a:cxn>
                <a:cxn ang="0">
                  <a:pos x="480" y="111"/>
                </a:cxn>
                <a:cxn ang="0">
                  <a:pos x="500" y="98"/>
                </a:cxn>
                <a:cxn ang="0">
                  <a:pos x="528" y="82"/>
                </a:cxn>
                <a:cxn ang="0">
                  <a:pos x="548" y="66"/>
                </a:cxn>
                <a:cxn ang="0">
                  <a:pos x="580" y="45"/>
                </a:cxn>
                <a:cxn ang="0">
                  <a:pos x="600" y="25"/>
                </a:cxn>
                <a:cxn ang="0">
                  <a:pos x="624" y="0"/>
                </a:cxn>
                <a:cxn ang="0">
                  <a:pos x="616" y="12"/>
                </a:cxn>
              </a:cxnLst>
              <a:rect l="0" t="0" r="r" b="b"/>
              <a:pathLst>
                <a:path w="633" h="324">
                  <a:moveTo>
                    <a:pt x="624" y="0"/>
                  </a:moveTo>
                  <a:lnTo>
                    <a:pt x="624" y="41"/>
                  </a:lnTo>
                  <a:lnTo>
                    <a:pt x="633" y="102"/>
                  </a:lnTo>
                  <a:lnTo>
                    <a:pt x="633" y="130"/>
                  </a:lnTo>
                  <a:lnTo>
                    <a:pt x="632" y="161"/>
                  </a:lnTo>
                  <a:lnTo>
                    <a:pt x="632" y="186"/>
                  </a:lnTo>
                  <a:lnTo>
                    <a:pt x="632" y="210"/>
                  </a:lnTo>
                  <a:lnTo>
                    <a:pt x="632" y="235"/>
                  </a:lnTo>
                  <a:lnTo>
                    <a:pt x="632" y="324"/>
                  </a:lnTo>
                  <a:lnTo>
                    <a:pt x="4" y="324"/>
                  </a:lnTo>
                  <a:lnTo>
                    <a:pt x="0" y="303"/>
                  </a:lnTo>
                  <a:lnTo>
                    <a:pt x="4" y="283"/>
                  </a:lnTo>
                  <a:lnTo>
                    <a:pt x="40" y="271"/>
                  </a:lnTo>
                  <a:lnTo>
                    <a:pt x="80" y="267"/>
                  </a:lnTo>
                  <a:lnTo>
                    <a:pt x="124" y="250"/>
                  </a:lnTo>
                  <a:lnTo>
                    <a:pt x="164" y="238"/>
                  </a:lnTo>
                  <a:lnTo>
                    <a:pt x="196" y="226"/>
                  </a:lnTo>
                  <a:lnTo>
                    <a:pt x="236" y="213"/>
                  </a:lnTo>
                  <a:lnTo>
                    <a:pt x="276" y="197"/>
                  </a:lnTo>
                  <a:lnTo>
                    <a:pt x="352" y="168"/>
                  </a:lnTo>
                  <a:lnTo>
                    <a:pt x="388" y="156"/>
                  </a:lnTo>
                  <a:lnTo>
                    <a:pt x="412" y="144"/>
                  </a:lnTo>
                  <a:lnTo>
                    <a:pt x="440" y="127"/>
                  </a:lnTo>
                  <a:lnTo>
                    <a:pt x="464" y="115"/>
                  </a:lnTo>
                  <a:lnTo>
                    <a:pt x="480" y="111"/>
                  </a:lnTo>
                  <a:lnTo>
                    <a:pt x="500" y="98"/>
                  </a:lnTo>
                  <a:lnTo>
                    <a:pt x="528" y="82"/>
                  </a:lnTo>
                  <a:lnTo>
                    <a:pt x="548" y="66"/>
                  </a:lnTo>
                  <a:lnTo>
                    <a:pt x="580" y="45"/>
                  </a:lnTo>
                  <a:lnTo>
                    <a:pt x="600" y="25"/>
                  </a:lnTo>
                  <a:lnTo>
                    <a:pt x="624" y="0"/>
                  </a:lnTo>
                  <a:lnTo>
                    <a:pt x="616" y="12"/>
                  </a:lnTo>
                </a:path>
              </a:pathLst>
            </a:custGeom>
            <a:gradFill rotWithShape="0">
              <a:gsLst>
                <a:gs pos="0">
                  <a:srgbClr val="66FFFF">
                    <a:gamma/>
                    <a:shade val="46275"/>
                    <a:invGamma/>
                  </a:srgbClr>
                </a:gs>
                <a:gs pos="50000">
                  <a:srgbClr val="66FFFF"/>
                </a:gs>
                <a:gs pos="100000">
                  <a:srgbClr val="66FFFF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4" name="Line 75"/>
            <p:cNvSpPr>
              <a:spLocks noChangeShapeType="1"/>
            </p:cNvSpPr>
            <p:nvPr/>
          </p:nvSpPr>
          <p:spPr bwMode="auto">
            <a:xfrm flipV="1">
              <a:off x="3153" y="1513"/>
              <a:ext cx="0" cy="1089"/>
            </a:xfrm>
            <a:prstGeom prst="line">
              <a:avLst/>
            </a:prstGeom>
            <a:noFill/>
            <a:ln w="28575" cap="sq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5" name="Freeform 76"/>
            <p:cNvSpPr>
              <a:spLocks/>
            </p:cNvSpPr>
            <p:nvPr/>
          </p:nvSpPr>
          <p:spPr bwMode="auto">
            <a:xfrm flipH="1">
              <a:off x="4733" y="2262"/>
              <a:ext cx="633" cy="324"/>
            </a:xfrm>
            <a:custGeom>
              <a:avLst/>
              <a:gdLst/>
              <a:ahLst/>
              <a:cxnLst>
                <a:cxn ang="0">
                  <a:pos x="624" y="0"/>
                </a:cxn>
                <a:cxn ang="0">
                  <a:pos x="624" y="41"/>
                </a:cxn>
                <a:cxn ang="0">
                  <a:pos x="633" y="102"/>
                </a:cxn>
                <a:cxn ang="0">
                  <a:pos x="633" y="130"/>
                </a:cxn>
                <a:cxn ang="0">
                  <a:pos x="632" y="161"/>
                </a:cxn>
                <a:cxn ang="0">
                  <a:pos x="632" y="186"/>
                </a:cxn>
                <a:cxn ang="0">
                  <a:pos x="632" y="210"/>
                </a:cxn>
                <a:cxn ang="0">
                  <a:pos x="632" y="235"/>
                </a:cxn>
                <a:cxn ang="0">
                  <a:pos x="632" y="324"/>
                </a:cxn>
                <a:cxn ang="0">
                  <a:pos x="4" y="324"/>
                </a:cxn>
                <a:cxn ang="0">
                  <a:pos x="0" y="303"/>
                </a:cxn>
                <a:cxn ang="0">
                  <a:pos x="4" y="283"/>
                </a:cxn>
                <a:cxn ang="0">
                  <a:pos x="40" y="271"/>
                </a:cxn>
                <a:cxn ang="0">
                  <a:pos x="80" y="267"/>
                </a:cxn>
                <a:cxn ang="0">
                  <a:pos x="124" y="250"/>
                </a:cxn>
                <a:cxn ang="0">
                  <a:pos x="164" y="238"/>
                </a:cxn>
                <a:cxn ang="0">
                  <a:pos x="196" y="226"/>
                </a:cxn>
                <a:cxn ang="0">
                  <a:pos x="236" y="213"/>
                </a:cxn>
                <a:cxn ang="0">
                  <a:pos x="276" y="197"/>
                </a:cxn>
                <a:cxn ang="0">
                  <a:pos x="352" y="168"/>
                </a:cxn>
                <a:cxn ang="0">
                  <a:pos x="388" y="156"/>
                </a:cxn>
                <a:cxn ang="0">
                  <a:pos x="412" y="144"/>
                </a:cxn>
                <a:cxn ang="0">
                  <a:pos x="440" y="127"/>
                </a:cxn>
                <a:cxn ang="0">
                  <a:pos x="464" y="115"/>
                </a:cxn>
                <a:cxn ang="0">
                  <a:pos x="480" y="111"/>
                </a:cxn>
                <a:cxn ang="0">
                  <a:pos x="500" y="98"/>
                </a:cxn>
                <a:cxn ang="0">
                  <a:pos x="528" y="82"/>
                </a:cxn>
                <a:cxn ang="0">
                  <a:pos x="548" y="66"/>
                </a:cxn>
                <a:cxn ang="0">
                  <a:pos x="580" y="45"/>
                </a:cxn>
                <a:cxn ang="0">
                  <a:pos x="600" y="25"/>
                </a:cxn>
                <a:cxn ang="0">
                  <a:pos x="624" y="0"/>
                </a:cxn>
                <a:cxn ang="0">
                  <a:pos x="616" y="12"/>
                </a:cxn>
              </a:cxnLst>
              <a:rect l="0" t="0" r="r" b="b"/>
              <a:pathLst>
                <a:path w="633" h="324">
                  <a:moveTo>
                    <a:pt x="624" y="0"/>
                  </a:moveTo>
                  <a:lnTo>
                    <a:pt x="624" y="41"/>
                  </a:lnTo>
                  <a:lnTo>
                    <a:pt x="633" y="102"/>
                  </a:lnTo>
                  <a:lnTo>
                    <a:pt x="633" y="130"/>
                  </a:lnTo>
                  <a:lnTo>
                    <a:pt x="632" y="161"/>
                  </a:lnTo>
                  <a:lnTo>
                    <a:pt x="632" y="186"/>
                  </a:lnTo>
                  <a:lnTo>
                    <a:pt x="632" y="210"/>
                  </a:lnTo>
                  <a:lnTo>
                    <a:pt x="632" y="235"/>
                  </a:lnTo>
                  <a:lnTo>
                    <a:pt x="632" y="324"/>
                  </a:lnTo>
                  <a:lnTo>
                    <a:pt x="4" y="324"/>
                  </a:lnTo>
                  <a:lnTo>
                    <a:pt x="0" y="303"/>
                  </a:lnTo>
                  <a:lnTo>
                    <a:pt x="4" y="283"/>
                  </a:lnTo>
                  <a:lnTo>
                    <a:pt x="40" y="271"/>
                  </a:lnTo>
                  <a:lnTo>
                    <a:pt x="80" y="267"/>
                  </a:lnTo>
                  <a:lnTo>
                    <a:pt x="124" y="250"/>
                  </a:lnTo>
                  <a:lnTo>
                    <a:pt x="164" y="238"/>
                  </a:lnTo>
                  <a:lnTo>
                    <a:pt x="196" y="226"/>
                  </a:lnTo>
                  <a:lnTo>
                    <a:pt x="236" y="213"/>
                  </a:lnTo>
                  <a:lnTo>
                    <a:pt x="276" y="197"/>
                  </a:lnTo>
                  <a:lnTo>
                    <a:pt x="352" y="168"/>
                  </a:lnTo>
                  <a:lnTo>
                    <a:pt x="388" y="156"/>
                  </a:lnTo>
                  <a:lnTo>
                    <a:pt x="412" y="144"/>
                  </a:lnTo>
                  <a:lnTo>
                    <a:pt x="440" y="127"/>
                  </a:lnTo>
                  <a:lnTo>
                    <a:pt x="464" y="115"/>
                  </a:lnTo>
                  <a:lnTo>
                    <a:pt x="480" y="111"/>
                  </a:lnTo>
                  <a:lnTo>
                    <a:pt x="500" y="98"/>
                  </a:lnTo>
                  <a:lnTo>
                    <a:pt x="528" y="82"/>
                  </a:lnTo>
                  <a:lnTo>
                    <a:pt x="548" y="66"/>
                  </a:lnTo>
                  <a:lnTo>
                    <a:pt x="580" y="45"/>
                  </a:lnTo>
                  <a:lnTo>
                    <a:pt x="600" y="25"/>
                  </a:lnTo>
                  <a:lnTo>
                    <a:pt x="624" y="0"/>
                  </a:lnTo>
                  <a:lnTo>
                    <a:pt x="616" y="12"/>
                  </a:lnTo>
                </a:path>
              </a:pathLst>
            </a:custGeom>
            <a:gradFill rotWithShape="0">
              <a:gsLst>
                <a:gs pos="0">
                  <a:srgbClr val="66FFFF">
                    <a:gamma/>
                    <a:shade val="46275"/>
                    <a:invGamma/>
                  </a:srgbClr>
                </a:gs>
                <a:gs pos="50000">
                  <a:srgbClr val="66FFFF"/>
                </a:gs>
                <a:gs pos="100000">
                  <a:srgbClr val="66FFFF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8" name="Text Box 81"/>
            <p:cNvSpPr txBox="1">
              <a:spLocks noChangeArrowheads="1"/>
            </p:cNvSpPr>
            <p:nvPr/>
          </p:nvSpPr>
          <p:spPr bwMode="auto">
            <a:xfrm>
              <a:off x="3787" y="2217"/>
              <a:ext cx="27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 altLang="ko-KR" sz="1200" dirty="0">
                <a:solidFill>
                  <a:schemeClr val="bg1"/>
                </a:solidFill>
              </a:endParaRPr>
            </a:p>
          </p:txBody>
        </p:sp>
        <p:sp>
          <p:nvSpPr>
            <p:cNvPr id="101" name="Text Box 84"/>
            <p:cNvSpPr txBox="1">
              <a:spLocks noChangeArrowheads="1"/>
            </p:cNvSpPr>
            <p:nvPr/>
          </p:nvSpPr>
          <p:spPr bwMode="auto">
            <a:xfrm>
              <a:off x="3056" y="2591"/>
              <a:ext cx="18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i="1" dirty="0">
                  <a:latin typeface="Book Antiqua" pitchFamily="18" charset="0"/>
                </a:rPr>
                <a:t>a</a:t>
              </a:r>
            </a:p>
          </p:txBody>
        </p:sp>
        <p:sp>
          <p:nvSpPr>
            <p:cNvPr id="102" name="Text Box 85"/>
            <p:cNvSpPr txBox="1">
              <a:spLocks noChangeArrowheads="1"/>
            </p:cNvSpPr>
            <p:nvPr/>
          </p:nvSpPr>
          <p:spPr bwMode="auto">
            <a:xfrm>
              <a:off x="4622" y="2589"/>
              <a:ext cx="18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i="1">
                  <a:latin typeface="Book Antiqua" pitchFamily="18" charset="0"/>
                </a:rPr>
                <a:t>b</a:t>
              </a:r>
            </a:p>
          </p:txBody>
        </p:sp>
      </p:grpSp>
      <p:sp>
        <p:nvSpPr>
          <p:cNvPr id="109" name="모서리가 둥근 직사각형 108"/>
          <p:cNvSpPr/>
          <p:nvPr/>
        </p:nvSpPr>
        <p:spPr>
          <a:xfrm>
            <a:off x="928662" y="571480"/>
            <a:ext cx="1857388" cy="500066"/>
          </a:xfrm>
          <a:prstGeom prst="roundRect">
            <a:avLst/>
          </a:prstGeom>
          <a:solidFill>
            <a:srgbClr val="FF66FF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FF00"/>
                </a:solidFill>
                <a:latin typeface="휴먼엑스포" pitchFamily="18" charset="-127"/>
                <a:ea typeface="휴먼엑스포" pitchFamily="18" charset="-127"/>
              </a:rPr>
              <a:t>확률 구하기</a:t>
            </a:r>
            <a:endParaRPr lang="ko-KR" altLang="en-US" dirty="0">
              <a:solidFill>
                <a:srgbClr val="FFFF00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graphicFrame>
        <p:nvGraphicFramePr>
          <p:cNvPr id="550913" name="Object 27"/>
          <p:cNvGraphicFramePr>
            <a:graphicFrameLocks noChangeAspect="1"/>
          </p:cNvGraphicFramePr>
          <p:nvPr/>
        </p:nvGraphicFramePr>
        <p:xfrm>
          <a:off x="815922" y="1388120"/>
          <a:ext cx="2549525" cy="530225"/>
        </p:xfrm>
        <a:graphic>
          <a:graphicData uri="http://schemas.openxmlformats.org/presentationml/2006/ole">
            <p:oleObj spid="_x0000_s550913" name="Equation" r:id="rId4" imgW="1549080" imgH="330120" progId="Equation.DSMT4">
              <p:embed/>
            </p:oleObj>
          </a:graphicData>
        </a:graphic>
      </p:graphicFrame>
      <p:graphicFrame>
        <p:nvGraphicFramePr>
          <p:cNvPr id="550914" name="Object 27"/>
          <p:cNvGraphicFramePr>
            <a:graphicFrameLocks noChangeAspect="1"/>
          </p:cNvGraphicFramePr>
          <p:nvPr/>
        </p:nvGraphicFramePr>
        <p:xfrm>
          <a:off x="5050800" y="3428999"/>
          <a:ext cx="2404514" cy="500067"/>
        </p:xfrm>
        <a:graphic>
          <a:graphicData uri="http://schemas.openxmlformats.org/presentationml/2006/ole">
            <p:oleObj spid="_x0000_s550914" name="Equation" r:id="rId5" imgW="1549080" imgH="330120" progId="Equation.DSMT4">
              <p:embed/>
            </p:oleObj>
          </a:graphicData>
        </a:graphic>
      </p:graphicFrame>
      <p:graphicFrame>
        <p:nvGraphicFramePr>
          <p:cNvPr id="550915" name="Object 27"/>
          <p:cNvGraphicFramePr>
            <a:graphicFrameLocks noChangeAspect="1"/>
          </p:cNvGraphicFramePr>
          <p:nvPr/>
        </p:nvGraphicFramePr>
        <p:xfrm>
          <a:off x="6858016" y="1357298"/>
          <a:ext cx="1233487" cy="346075"/>
        </p:xfrm>
        <a:graphic>
          <a:graphicData uri="http://schemas.openxmlformats.org/presentationml/2006/ole">
            <p:oleObj spid="_x0000_s550915" name="Equation" r:id="rId6" imgW="749160" imgH="215640" progId="Equation.DSMT4">
              <p:embed/>
            </p:oleObj>
          </a:graphicData>
        </a:graphic>
      </p:graphicFrame>
      <p:graphicFrame>
        <p:nvGraphicFramePr>
          <p:cNvPr id="550916" name="Object 27"/>
          <p:cNvGraphicFramePr>
            <a:graphicFrameLocks noChangeAspect="1"/>
          </p:cNvGraphicFramePr>
          <p:nvPr/>
        </p:nvGraphicFramePr>
        <p:xfrm>
          <a:off x="1071538" y="4927620"/>
          <a:ext cx="5851525" cy="896937"/>
        </p:xfrm>
        <a:graphic>
          <a:graphicData uri="http://schemas.openxmlformats.org/presentationml/2006/ole">
            <p:oleObj spid="_x0000_s550916" name="Equation" r:id="rId7" imgW="3555720" imgH="558720" progId="Equation.DSMT4">
              <p:embed/>
            </p:oleObj>
          </a:graphicData>
        </a:graphic>
      </p:graphicFrame>
      <p:sp>
        <p:nvSpPr>
          <p:cNvPr id="111" name="TextBox 110"/>
          <p:cNvSpPr txBox="1"/>
          <p:nvPr/>
        </p:nvSpPr>
        <p:spPr>
          <a:xfrm>
            <a:off x="714348" y="2214554"/>
            <a:ext cx="27860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Book Antiqua" pitchFamily="18" charset="0"/>
              </a:rPr>
              <a:t>확률밀도함수와 </a:t>
            </a:r>
            <a:r>
              <a:rPr lang="en-US" altLang="ko-KR" i="1" dirty="0" smtClean="0">
                <a:latin typeface="Book Antiqua" pitchFamily="18" charset="0"/>
              </a:rPr>
              <a:t>x = a, </a:t>
            </a:r>
          </a:p>
          <a:p>
            <a:r>
              <a:rPr lang="en-US" altLang="ko-KR" i="1" dirty="0" smtClean="0">
                <a:latin typeface="Book Antiqua" pitchFamily="18" charset="0"/>
              </a:rPr>
              <a:t>x = b</a:t>
            </a:r>
            <a:r>
              <a:rPr lang="en-US" altLang="ko-KR" dirty="0" smtClean="0">
                <a:latin typeface="Book Antiqua" pitchFamily="18" charset="0"/>
              </a:rPr>
              <a:t> </a:t>
            </a:r>
            <a:r>
              <a:rPr lang="ko-KR" altLang="en-US" dirty="0" smtClean="0">
                <a:latin typeface="Book Antiqua" pitchFamily="18" charset="0"/>
              </a:rPr>
              <a:t>그리고 </a:t>
            </a:r>
            <a:r>
              <a:rPr lang="en-US" altLang="ko-KR" i="1" dirty="0" smtClean="0">
                <a:latin typeface="Book Antiqua" pitchFamily="18" charset="0"/>
              </a:rPr>
              <a:t>x</a:t>
            </a:r>
            <a:r>
              <a:rPr lang="en-US" altLang="ko-KR" dirty="0" smtClean="0">
                <a:latin typeface="Book Antiqua" pitchFamily="18" charset="0"/>
              </a:rPr>
              <a:t>-</a:t>
            </a:r>
            <a:r>
              <a:rPr lang="ko-KR" altLang="en-US" dirty="0" smtClean="0">
                <a:latin typeface="Book Antiqua" pitchFamily="18" charset="0"/>
              </a:rPr>
              <a:t>축으로 </a:t>
            </a:r>
            <a:endParaRPr lang="en-US" altLang="ko-KR" dirty="0" smtClean="0">
              <a:latin typeface="Book Antiqua" pitchFamily="18" charset="0"/>
            </a:endParaRPr>
          </a:p>
          <a:p>
            <a:r>
              <a:rPr lang="ko-KR" altLang="en-US" dirty="0" smtClean="0">
                <a:latin typeface="Book Antiqua" pitchFamily="18" charset="0"/>
              </a:rPr>
              <a:t>둘러싸인 부분의 넓이</a:t>
            </a:r>
            <a:endParaRPr lang="ko-KR" altLang="en-US" dirty="0"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2.2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연속확률변수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17</a:t>
            </a:fld>
            <a:endParaRPr lang="en-US" altLang="ko-KR" sz="160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17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2842" y="571480"/>
            <a:ext cx="7663934" cy="147732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[</a:t>
            </a:r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예제 </a:t>
            </a:r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1]</a:t>
            </a:r>
          </a:p>
          <a:p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연속확률변수 </a:t>
            </a:r>
            <a:r>
              <a:rPr lang="en-US" altLang="ko-KR" i="1" dirty="0" smtClean="0">
                <a:solidFill>
                  <a:schemeClr val="tx1"/>
                </a:solidFill>
                <a:latin typeface="Book Antiqua" pitchFamily="18" charset="0"/>
              </a:rPr>
              <a:t>X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의 확률밀도함수가                             일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때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,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(1)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상수 </a:t>
            </a:r>
            <a:r>
              <a:rPr lang="en-US" altLang="ko-KR" i="1" dirty="0" smtClean="0">
                <a:solidFill>
                  <a:schemeClr val="tx1"/>
                </a:solidFill>
                <a:latin typeface="Book Antiqua" pitchFamily="18" charset="0"/>
              </a:rPr>
              <a:t>k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를 구하라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.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(2)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확률 </a:t>
            </a:r>
            <a:r>
              <a:rPr lang="en-US" altLang="ko-KR" i="1" dirty="0" smtClean="0">
                <a:solidFill>
                  <a:schemeClr val="tx1"/>
                </a:solidFill>
                <a:latin typeface="Book Antiqua" pitchFamily="18" charset="0"/>
              </a:rPr>
              <a:t>P(1 &lt; X ≤ 2)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를 구하라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.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(3)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확률 </a:t>
            </a:r>
            <a:r>
              <a:rPr lang="en-US" altLang="ko-KR" i="1" dirty="0" smtClean="0">
                <a:solidFill>
                  <a:schemeClr val="tx1"/>
                </a:solidFill>
                <a:latin typeface="Book Antiqua" pitchFamily="18" charset="0"/>
              </a:rPr>
              <a:t>P(X ≥ 1.5)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를 구하라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.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0034" y="2673524"/>
            <a:ext cx="8143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Book Antiqua" pitchFamily="18" charset="0"/>
              </a:rPr>
              <a:t>(1) </a:t>
            </a:r>
            <a:r>
              <a:rPr lang="en-US" altLang="ko-KR" i="1" dirty="0" smtClean="0">
                <a:latin typeface="Book Antiqua" pitchFamily="18" charset="0"/>
              </a:rPr>
              <a:t>f(x)</a:t>
            </a:r>
            <a:r>
              <a:rPr lang="ko-KR" altLang="en-US" dirty="0" smtClean="0">
                <a:latin typeface="Book Antiqua" pitchFamily="18" charset="0"/>
              </a:rPr>
              <a:t>가 확률밀도함수이므로 다음을 만족한다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</a:p>
        </p:txBody>
      </p:sp>
      <p:graphicFrame>
        <p:nvGraphicFramePr>
          <p:cNvPr id="16" name="Object 9"/>
          <p:cNvGraphicFramePr>
            <a:graphicFrameLocks noChangeAspect="1"/>
          </p:cNvGraphicFramePr>
          <p:nvPr/>
        </p:nvGraphicFramePr>
        <p:xfrm>
          <a:off x="4222759" y="846958"/>
          <a:ext cx="1635125" cy="320675"/>
        </p:xfrm>
        <a:graphic>
          <a:graphicData uri="http://schemas.openxmlformats.org/presentationml/2006/ole">
            <p:oleObj spid="_x0000_s495620" name="Equation" r:id="rId4" imgW="1206360" imgH="241200" progId="Equation.DSMT4">
              <p:embed/>
            </p:oleObj>
          </a:graphicData>
        </a:graphic>
      </p:graphicFrame>
      <p:grpSp>
        <p:nvGrpSpPr>
          <p:cNvPr id="19" name="그룹 18"/>
          <p:cNvGrpSpPr/>
          <p:nvPr/>
        </p:nvGrpSpPr>
        <p:grpSpPr>
          <a:xfrm>
            <a:off x="1055688" y="3143248"/>
            <a:ext cx="4730758" cy="1265238"/>
            <a:chOff x="1055688" y="3143248"/>
            <a:chExt cx="4730758" cy="1265238"/>
          </a:xfrm>
        </p:grpSpPr>
        <p:graphicFrame>
          <p:nvGraphicFramePr>
            <p:cNvPr id="14" name="Object 27"/>
            <p:cNvGraphicFramePr>
              <a:graphicFrameLocks noChangeAspect="1"/>
            </p:cNvGraphicFramePr>
            <p:nvPr/>
          </p:nvGraphicFramePr>
          <p:xfrm>
            <a:off x="5303846" y="3571876"/>
            <a:ext cx="482600" cy="236538"/>
          </p:xfrm>
          <a:graphic>
            <a:graphicData uri="http://schemas.openxmlformats.org/presentationml/2006/ole">
              <p:oleObj spid="_x0000_s495618" name="Equation" r:id="rId5" imgW="355320" imgH="177480" progId="Equation.DSMT4">
                <p:embed/>
              </p:oleObj>
            </a:graphicData>
          </a:graphic>
        </p:graphicFrame>
        <p:graphicFrame>
          <p:nvGraphicFramePr>
            <p:cNvPr id="15" name="Object 6"/>
            <p:cNvGraphicFramePr>
              <a:graphicFrameLocks noChangeAspect="1"/>
            </p:cNvGraphicFramePr>
            <p:nvPr/>
          </p:nvGraphicFramePr>
          <p:xfrm>
            <a:off x="1055688" y="3143248"/>
            <a:ext cx="3481387" cy="1265238"/>
          </p:xfrm>
          <a:graphic>
            <a:graphicData uri="http://schemas.openxmlformats.org/presentationml/2006/ole">
              <p:oleObj spid="_x0000_s495619" name="Equation" r:id="rId6" imgW="2336760" imgH="863280" progId="Equation.DSMT4">
                <p:embed/>
              </p:oleObj>
            </a:graphicData>
          </a:graphic>
        </p:graphicFrame>
        <p:sp>
          <p:nvSpPr>
            <p:cNvPr id="18" name="오른쪽 화살표 17"/>
            <p:cNvSpPr/>
            <p:nvPr/>
          </p:nvSpPr>
          <p:spPr>
            <a:xfrm>
              <a:off x="4857752" y="3500438"/>
              <a:ext cx="285752" cy="35719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21" name="Object 6"/>
          <p:cNvGraphicFramePr>
            <a:graphicFrameLocks noChangeAspect="1"/>
          </p:cNvGraphicFramePr>
          <p:nvPr/>
        </p:nvGraphicFramePr>
        <p:xfrm>
          <a:off x="560839" y="4567252"/>
          <a:ext cx="7321550" cy="1004888"/>
        </p:xfrm>
        <a:graphic>
          <a:graphicData uri="http://schemas.openxmlformats.org/presentationml/2006/ole">
            <p:oleObj spid="_x0000_s495621" name="Equation" r:id="rId7" imgW="4914720" imgH="685800" progId="Equation.DSMT4">
              <p:embed/>
            </p:oleObj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500034" y="2193288"/>
            <a:ext cx="714380" cy="369332"/>
          </a:xfrm>
          <a:prstGeom prst="rect">
            <a:avLst/>
          </a:prstGeom>
          <a:solidFill>
            <a:srgbClr val="00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FF66FF"/>
                </a:solidFill>
              </a:rPr>
              <a:t>풀이</a:t>
            </a:r>
            <a:endParaRPr lang="ko-KR" altLang="en-US" b="1" dirty="0">
              <a:solidFill>
                <a:srgbClr val="FF66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2.2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연속확률변수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18</a:t>
            </a:fld>
            <a:endParaRPr lang="en-US" altLang="ko-KR" sz="160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16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11" name="Rectangle 50"/>
          <p:cNvSpPr>
            <a:spLocks noChangeArrowheads="1"/>
          </p:cNvSpPr>
          <p:nvPr/>
        </p:nvSpPr>
        <p:spPr bwMode="auto">
          <a:xfrm>
            <a:off x="2714612" y="1300342"/>
            <a:ext cx="3357586" cy="647700"/>
          </a:xfrm>
          <a:prstGeom prst="rect">
            <a:avLst/>
          </a:prstGeom>
          <a:solidFill>
            <a:srgbClr val="66CC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928662" y="571480"/>
            <a:ext cx="4429156" cy="500066"/>
          </a:xfrm>
          <a:prstGeom prst="roundRect">
            <a:avLst/>
          </a:prstGeom>
          <a:solidFill>
            <a:srgbClr val="FF66FF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rgbClr val="FFFF00"/>
                </a:solidFill>
                <a:latin typeface="휴먼엑스포" pitchFamily="18" charset="-127"/>
                <a:ea typeface="휴먼엑스포" pitchFamily="18" charset="-127"/>
              </a:rPr>
              <a:t>연속확률변수의 분포함수와 그 성질</a:t>
            </a:r>
            <a:endParaRPr lang="ko-KR" altLang="en-US" dirty="0">
              <a:solidFill>
                <a:srgbClr val="FFFF00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graphicFrame>
        <p:nvGraphicFramePr>
          <p:cNvPr id="13" name="Object 27"/>
          <p:cNvGraphicFramePr>
            <a:graphicFrameLocks noChangeAspect="1"/>
          </p:cNvGraphicFramePr>
          <p:nvPr/>
        </p:nvGraphicFramePr>
        <p:xfrm>
          <a:off x="2868621" y="1346379"/>
          <a:ext cx="2989263" cy="530225"/>
        </p:xfrm>
        <a:graphic>
          <a:graphicData uri="http://schemas.openxmlformats.org/presentationml/2006/ole">
            <p:oleObj spid="_x0000_s552961" name="Equation" r:id="rId4" imgW="1815840" imgH="330120" progId="Equation.DSMT4">
              <p:embed/>
            </p:oleObj>
          </a:graphicData>
        </a:graphic>
      </p:graphicFrame>
      <p:grpSp>
        <p:nvGrpSpPr>
          <p:cNvPr id="23" name="그룹 22"/>
          <p:cNvGrpSpPr/>
          <p:nvPr/>
        </p:nvGrpSpPr>
        <p:grpSpPr>
          <a:xfrm>
            <a:off x="500034" y="2571744"/>
            <a:ext cx="8143932" cy="2735192"/>
            <a:chOff x="500034" y="2571744"/>
            <a:chExt cx="8143932" cy="2735192"/>
          </a:xfrm>
        </p:grpSpPr>
        <p:grpSp>
          <p:nvGrpSpPr>
            <p:cNvPr id="22" name="그룹 21"/>
            <p:cNvGrpSpPr/>
            <p:nvPr/>
          </p:nvGrpSpPr>
          <p:grpSpPr>
            <a:xfrm>
              <a:off x="500034" y="2571744"/>
              <a:ext cx="8143932" cy="2214578"/>
              <a:chOff x="500034" y="2571744"/>
              <a:chExt cx="8143932" cy="2214578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500034" y="2571744"/>
                <a:ext cx="81439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latin typeface="Book Antiqua" pitchFamily="18" charset="0"/>
                  </a:rPr>
                  <a:t>(1) </a:t>
                </a:r>
                <a:r>
                  <a:rPr lang="en-US" altLang="ko-KR" i="1" dirty="0" smtClean="0">
                    <a:solidFill>
                      <a:schemeClr val="tx2"/>
                    </a:solidFill>
                    <a:latin typeface="Book Antiqua" pitchFamily="18" charset="0"/>
                    <a:ea typeface="+mn-ea"/>
                  </a:rPr>
                  <a:t>F(∞) = P(</a:t>
                </a:r>
                <a:r>
                  <a:rPr lang="en-US" altLang="ko-KR" i="1" dirty="0" smtClean="0">
                    <a:solidFill>
                      <a:schemeClr val="tx2"/>
                    </a:solidFill>
                    <a:latin typeface="Book Antiqua" pitchFamily="18" charset="0"/>
                  </a:rPr>
                  <a:t>X ≤ ∞) = 1, </a:t>
                </a:r>
                <a:r>
                  <a:rPr lang="ko-KR" altLang="en-US" dirty="0" smtClean="0">
                    <a:solidFill>
                      <a:schemeClr val="tx2"/>
                    </a:solidFill>
                    <a:latin typeface="Book Antiqua" pitchFamily="18" charset="0"/>
                  </a:rPr>
                  <a:t>즉</a:t>
                </a:r>
                <a:r>
                  <a:rPr lang="en-US" altLang="ko-KR" i="1" dirty="0" smtClean="0">
                    <a:solidFill>
                      <a:schemeClr val="tx2"/>
                    </a:solidFill>
                    <a:latin typeface="Book Antiqua" pitchFamily="18" charset="0"/>
                  </a:rPr>
                  <a:t> </a:t>
                </a:r>
                <a:endParaRPr lang="en-US" altLang="ko-KR" dirty="0" smtClean="0">
                  <a:latin typeface="Book Antiqua" pitchFamily="18" charset="0"/>
                </a:endParaRPr>
              </a:p>
            </p:txBody>
          </p:sp>
          <p:graphicFrame>
            <p:nvGraphicFramePr>
              <p:cNvPr id="552963" name="Object 3"/>
              <p:cNvGraphicFramePr>
                <a:graphicFrameLocks noChangeAspect="1"/>
              </p:cNvGraphicFramePr>
              <p:nvPr/>
            </p:nvGraphicFramePr>
            <p:xfrm>
              <a:off x="3235226" y="2598555"/>
              <a:ext cx="1065212" cy="371475"/>
            </p:xfrm>
            <a:graphic>
              <a:graphicData uri="http://schemas.openxmlformats.org/presentationml/2006/ole">
                <p:oleObj spid="_x0000_s552963" name="Equation" r:id="rId5" imgW="787320" imgH="279360" progId="Equation.DSMT4">
                  <p:embed/>
                </p:oleObj>
              </a:graphicData>
            </a:graphic>
          </p:graphicFrame>
          <p:sp>
            <p:nvSpPr>
              <p:cNvPr id="17" name="TextBox 16"/>
              <p:cNvSpPr txBox="1"/>
              <p:nvPr/>
            </p:nvSpPr>
            <p:spPr>
              <a:xfrm>
                <a:off x="500034" y="3051262"/>
                <a:ext cx="81439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latin typeface="Book Antiqua" pitchFamily="18" charset="0"/>
                  </a:rPr>
                  <a:t>(2) </a:t>
                </a:r>
                <a:r>
                  <a:rPr lang="en-US" altLang="ko-KR" i="1" dirty="0" smtClean="0">
                    <a:solidFill>
                      <a:schemeClr val="tx2"/>
                    </a:solidFill>
                    <a:latin typeface="Book Antiqua" pitchFamily="18" charset="0"/>
                    <a:ea typeface="+mn-ea"/>
                  </a:rPr>
                  <a:t>F(-∞) = P(</a:t>
                </a:r>
                <a:r>
                  <a:rPr lang="en-US" altLang="ko-KR" i="1" dirty="0" smtClean="0">
                    <a:solidFill>
                      <a:schemeClr val="tx2"/>
                    </a:solidFill>
                    <a:latin typeface="Book Antiqua" pitchFamily="18" charset="0"/>
                  </a:rPr>
                  <a:t>X ≤ -∞) = 1, </a:t>
                </a:r>
                <a:r>
                  <a:rPr lang="ko-KR" altLang="en-US" dirty="0" smtClean="0">
                    <a:solidFill>
                      <a:schemeClr val="tx2"/>
                    </a:solidFill>
                    <a:latin typeface="Book Antiqua" pitchFamily="18" charset="0"/>
                  </a:rPr>
                  <a:t>즉</a:t>
                </a:r>
                <a:r>
                  <a:rPr lang="en-US" altLang="ko-KR" i="1" dirty="0" smtClean="0">
                    <a:solidFill>
                      <a:schemeClr val="tx2"/>
                    </a:solidFill>
                    <a:latin typeface="Book Antiqua" pitchFamily="18" charset="0"/>
                  </a:rPr>
                  <a:t> </a:t>
                </a:r>
                <a:endParaRPr lang="en-US" altLang="ko-KR" dirty="0" smtClean="0">
                  <a:latin typeface="Book Antiqua" pitchFamily="18" charset="0"/>
                </a:endParaRPr>
              </a:p>
            </p:txBody>
          </p:sp>
          <p:graphicFrame>
            <p:nvGraphicFramePr>
              <p:cNvPr id="18" name="Object 3"/>
              <p:cNvGraphicFramePr>
                <a:graphicFrameLocks noChangeAspect="1"/>
              </p:cNvGraphicFramePr>
              <p:nvPr/>
            </p:nvGraphicFramePr>
            <p:xfrm>
              <a:off x="3402012" y="3078163"/>
              <a:ext cx="1098550" cy="371475"/>
            </p:xfrm>
            <a:graphic>
              <a:graphicData uri="http://schemas.openxmlformats.org/presentationml/2006/ole">
                <p:oleObj spid="_x0000_s552964" name="Equation" r:id="rId6" imgW="812520" imgH="279360" progId="Equation.DSMT4">
                  <p:embed/>
                </p:oleObj>
              </a:graphicData>
            </a:graphic>
          </p:graphicFrame>
          <p:sp>
            <p:nvSpPr>
              <p:cNvPr id="19" name="TextBox 18"/>
              <p:cNvSpPr txBox="1"/>
              <p:nvPr/>
            </p:nvSpPr>
            <p:spPr>
              <a:xfrm>
                <a:off x="500034" y="3559734"/>
                <a:ext cx="81439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latin typeface="Book Antiqua" pitchFamily="18" charset="0"/>
                  </a:rPr>
                  <a:t>(3) </a:t>
                </a:r>
                <a:r>
                  <a:rPr lang="ko-KR" altLang="en-US" dirty="0" smtClean="0">
                    <a:latin typeface="Book Antiqua" pitchFamily="18" charset="0"/>
                  </a:rPr>
                  <a:t>모든 실수 </a:t>
                </a:r>
                <a:r>
                  <a:rPr lang="en-US" altLang="ko-KR" i="1" dirty="0" smtClean="0">
                    <a:latin typeface="Book Antiqua" pitchFamily="18" charset="0"/>
                  </a:rPr>
                  <a:t>x</a:t>
                </a:r>
                <a:r>
                  <a:rPr lang="ko-KR" altLang="en-US" dirty="0" smtClean="0">
                    <a:latin typeface="Book Antiqua" pitchFamily="18" charset="0"/>
                  </a:rPr>
                  <a:t>에 대하여 </a:t>
                </a:r>
                <a:r>
                  <a:rPr lang="en-US" altLang="ko-KR" dirty="0" smtClean="0">
                    <a:latin typeface="Book Antiqua" pitchFamily="18" charset="0"/>
                  </a:rPr>
                  <a:t>0</a:t>
                </a:r>
                <a:r>
                  <a:rPr lang="en-US" altLang="ko-KR" i="1" dirty="0" smtClean="0">
                    <a:solidFill>
                      <a:schemeClr val="accent1"/>
                    </a:solidFill>
                    <a:latin typeface="Book Antiqua" pitchFamily="18" charset="0"/>
                  </a:rPr>
                  <a:t> </a:t>
                </a:r>
                <a:r>
                  <a:rPr lang="en-US" altLang="ko-KR" i="1" dirty="0" smtClean="0">
                    <a:solidFill>
                      <a:schemeClr val="tx2"/>
                    </a:solidFill>
                    <a:latin typeface="Book Antiqua" pitchFamily="18" charset="0"/>
                  </a:rPr>
                  <a:t>≤</a:t>
                </a:r>
                <a:r>
                  <a:rPr lang="en-US" altLang="ko-KR" dirty="0" smtClean="0">
                    <a:solidFill>
                      <a:schemeClr val="tx2"/>
                    </a:solidFill>
                    <a:latin typeface="Book Antiqua" pitchFamily="18" charset="0"/>
                  </a:rPr>
                  <a:t> </a:t>
                </a:r>
                <a:r>
                  <a:rPr lang="en-US" altLang="ko-KR" i="1" dirty="0" smtClean="0">
                    <a:solidFill>
                      <a:schemeClr val="tx2"/>
                    </a:solidFill>
                    <a:latin typeface="Book Antiqua" pitchFamily="18" charset="0"/>
                    <a:ea typeface="+mn-ea"/>
                  </a:rPr>
                  <a:t>F(x)</a:t>
                </a:r>
                <a:r>
                  <a:rPr lang="en-US" altLang="ko-KR" i="1" dirty="0" smtClean="0">
                    <a:solidFill>
                      <a:schemeClr val="tx2"/>
                    </a:solidFill>
                    <a:latin typeface="Book Antiqua" pitchFamily="18" charset="0"/>
                  </a:rPr>
                  <a:t> ≤ 1</a:t>
                </a:r>
                <a:r>
                  <a:rPr lang="ko-KR" altLang="en-US" dirty="0" smtClean="0">
                    <a:solidFill>
                      <a:schemeClr val="tx2"/>
                    </a:solidFill>
                    <a:latin typeface="Book Antiqua" pitchFamily="18" charset="0"/>
                  </a:rPr>
                  <a:t>이다</a:t>
                </a:r>
                <a:r>
                  <a:rPr lang="en-US" altLang="ko-KR" dirty="0" smtClean="0">
                    <a:solidFill>
                      <a:schemeClr val="tx2"/>
                    </a:solidFill>
                    <a:latin typeface="Book Antiqua" pitchFamily="18" charset="0"/>
                  </a:rPr>
                  <a:t>.</a:t>
                </a:r>
                <a:endParaRPr lang="en-US" altLang="ko-KR" i="1" dirty="0" smtClean="0">
                  <a:latin typeface="Book Antiqua" pitchFamily="18" charset="0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500034" y="3988362"/>
                <a:ext cx="81439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latin typeface="Book Antiqua" pitchFamily="18" charset="0"/>
                  </a:rPr>
                  <a:t>(4) </a:t>
                </a:r>
                <a:r>
                  <a:rPr lang="en-US" altLang="ko-KR" i="1" dirty="0" smtClean="0">
                    <a:latin typeface="Book Antiqua" pitchFamily="18" charset="0"/>
                  </a:rPr>
                  <a:t>F(x)</a:t>
                </a:r>
                <a:r>
                  <a:rPr lang="ko-KR" altLang="en-US" dirty="0" smtClean="0">
                    <a:latin typeface="Book Antiqua" pitchFamily="18" charset="0"/>
                  </a:rPr>
                  <a:t>는 단조증가한다</a:t>
                </a:r>
                <a:r>
                  <a:rPr lang="en-US" altLang="ko-KR" dirty="0" smtClean="0">
                    <a:latin typeface="Book Antiqua" pitchFamily="18" charset="0"/>
                  </a:rPr>
                  <a:t>. </a:t>
                </a:r>
                <a:r>
                  <a:rPr lang="ko-KR" altLang="en-US" dirty="0" smtClean="0">
                    <a:latin typeface="Book Antiqua" pitchFamily="18" charset="0"/>
                  </a:rPr>
                  <a:t>즉</a:t>
                </a:r>
                <a:r>
                  <a:rPr lang="en-US" altLang="ko-KR" dirty="0" smtClean="0">
                    <a:latin typeface="Book Antiqua" pitchFamily="18" charset="0"/>
                  </a:rPr>
                  <a:t>, </a:t>
                </a:r>
                <a:r>
                  <a:rPr lang="ko-KR" altLang="en-US" dirty="0" smtClean="0">
                    <a:latin typeface="Book Antiqua" pitchFamily="18" charset="0"/>
                  </a:rPr>
                  <a:t>분포함수는 감소하지 않는다</a:t>
                </a:r>
                <a:r>
                  <a:rPr lang="en-US" altLang="ko-KR" dirty="0" smtClean="0">
                    <a:latin typeface="Book Antiqua" pitchFamily="18" charset="0"/>
                  </a:rPr>
                  <a:t>.</a:t>
                </a: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500034" y="4416990"/>
                <a:ext cx="81439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latin typeface="Book Antiqua" pitchFamily="18" charset="0"/>
                  </a:rPr>
                  <a:t>(5) </a:t>
                </a:r>
                <a:r>
                  <a:rPr lang="en-US" altLang="ko-KR" i="1" dirty="0" smtClean="0">
                    <a:latin typeface="Book Antiqua" pitchFamily="18" charset="0"/>
                  </a:rPr>
                  <a:t>F(x)</a:t>
                </a:r>
                <a:r>
                  <a:rPr lang="ko-KR" altLang="en-US" dirty="0" smtClean="0">
                    <a:latin typeface="Book Antiqua" pitchFamily="18" charset="0"/>
                  </a:rPr>
                  <a:t>는 우측연속이다</a:t>
                </a:r>
                <a:r>
                  <a:rPr lang="en-US" altLang="ko-KR" dirty="0" smtClean="0">
                    <a:latin typeface="Book Antiqua" pitchFamily="18" charset="0"/>
                  </a:rPr>
                  <a:t>. </a:t>
                </a:r>
                <a:r>
                  <a:rPr lang="ko-KR" altLang="en-US" dirty="0" smtClean="0">
                    <a:latin typeface="Book Antiqua" pitchFamily="18" charset="0"/>
                  </a:rPr>
                  <a:t>특히 연속확률변수의 분포함수는 연속이다</a:t>
                </a:r>
                <a:r>
                  <a:rPr lang="en-US" altLang="ko-KR" dirty="0" smtClean="0">
                    <a:latin typeface="Book Antiqua" pitchFamily="18" charset="0"/>
                  </a:rPr>
                  <a:t>.</a:t>
                </a:r>
              </a:p>
            </p:txBody>
          </p:sp>
        </p:grpSp>
        <p:graphicFrame>
          <p:nvGraphicFramePr>
            <p:cNvPr id="552965" name="Object 5"/>
            <p:cNvGraphicFramePr>
              <a:graphicFrameLocks noChangeAspect="1"/>
            </p:cNvGraphicFramePr>
            <p:nvPr/>
          </p:nvGraphicFramePr>
          <p:xfrm>
            <a:off x="545377" y="4959274"/>
            <a:ext cx="7731125" cy="347662"/>
          </p:xfrm>
          <a:graphic>
            <a:graphicData uri="http://schemas.openxmlformats.org/presentationml/2006/ole">
              <p:oleObj spid="_x0000_s552965" name="Equation" r:id="rId7" imgW="4698720" imgH="215640" progId="Equation.DSMT4">
                <p:embed/>
              </p:oleObj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50"/>
          <p:cNvSpPr>
            <a:spLocks noChangeArrowheads="1"/>
          </p:cNvSpPr>
          <p:nvPr/>
        </p:nvSpPr>
        <p:spPr bwMode="auto">
          <a:xfrm>
            <a:off x="3735292" y="4796596"/>
            <a:ext cx="2051154" cy="780302"/>
          </a:xfrm>
          <a:prstGeom prst="rect">
            <a:avLst/>
          </a:prstGeom>
          <a:solidFill>
            <a:srgbClr val="66CC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2.2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연속확률변수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19</a:t>
            </a:fld>
            <a:endParaRPr lang="en-US" altLang="ko-KR" sz="1600" dirty="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20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" name="TextBox 21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pic>
        <p:nvPicPr>
          <p:cNvPr id="23" name="Picture 3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714612" y="1133478"/>
            <a:ext cx="4076700" cy="272415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</p:pic>
      <p:graphicFrame>
        <p:nvGraphicFramePr>
          <p:cNvPr id="24" name="Object 5"/>
          <p:cNvGraphicFramePr>
            <a:graphicFrameLocks noChangeAspect="1"/>
          </p:cNvGraphicFramePr>
          <p:nvPr/>
        </p:nvGraphicFramePr>
        <p:xfrm>
          <a:off x="3938588" y="4865702"/>
          <a:ext cx="1568450" cy="635000"/>
        </p:xfrm>
        <a:graphic>
          <a:graphicData uri="http://schemas.openxmlformats.org/presentationml/2006/ole">
            <p:oleObj spid="_x0000_s551937" name="Equation" r:id="rId5" imgW="952200" imgH="393480" progId="Equation.DSMT4">
              <p:embed/>
            </p:oleObj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714348" y="4274114"/>
            <a:ext cx="7715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휴먼옛체"/>
                <a:ea typeface="휴먼옛체"/>
              </a:rPr>
              <a:t>※</a:t>
            </a:r>
            <a:r>
              <a:rPr lang="en-US" altLang="ko-KR" dirty="0" smtClean="0">
                <a:latin typeface="휴먼옛체"/>
                <a:ea typeface="휴먼옛체"/>
              </a:rPr>
              <a:t> </a:t>
            </a:r>
            <a:r>
              <a:rPr lang="ko-KR" altLang="en-US" dirty="0" smtClean="0">
                <a:latin typeface="Book Antiqua" pitchFamily="18" charset="0"/>
              </a:rPr>
              <a:t>연속확률분포에 대하여 분포함수 </a:t>
            </a:r>
            <a:r>
              <a:rPr lang="en-US" altLang="ko-KR" i="1" dirty="0" smtClean="0">
                <a:latin typeface="Book Antiqua" pitchFamily="18" charset="0"/>
              </a:rPr>
              <a:t>F(x)</a:t>
            </a:r>
            <a:r>
              <a:rPr lang="ko-KR" altLang="en-US" dirty="0" smtClean="0">
                <a:latin typeface="Book Antiqua" pitchFamily="18" charset="0"/>
              </a:rPr>
              <a:t>와 확률밀도함수 </a:t>
            </a:r>
            <a:r>
              <a:rPr lang="en-US" altLang="ko-KR" i="1" dirty="0" smtClean="0">
                <a:latin typeface="Book Antiqua" pitchFamily="18" charset="0"/>
              </a:rPr>
              <a:t>f(x)</a:t>
            </a:r>
            <a:r>
              <a:rPr lang="ko-KR" altLang="en-US" i="1" dirty="0" smtClean="0">
                <a:latin typeface="Book Antiqua" pitchFamily="18" charset="0"/>
              </a:rPr>
              <a:t> </a:t>
            </a:r>
            <a:r>
              <a:rPr lang="ko-KR" altLang="en-US" dirty="0" smtClean="0">
                <a:latin typeface="Book Antiqua" pitchFamily="18" charset="0"/>
              </a:rPr>
              <a:t>사이의 관계</a:t>
            </a:r>
            <a:endParaRPr lang="ko-KR" altLang="en-US" dirty="0">
              <a:latin typeface="Book Antiqua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14348" y="704082"/>
            <a:ext cx="7715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휴먼옛체"/>
                <a:ea typeface="휴먼옛체"/>
              </a:rPr>
              <a:t>※</a:t>
            </a:r>
            <a:r>
              <a:rPr lang="en-US" altLang="ko-KR" dirty="0" smtClean="0">
                <a:latin typeface="휴먼옛체"/>
                <a:ea typeface="휴먼옛체"/>
              </a:rPr>
              <a:t> </a:t>
            </a:r>
            <a:r>
              <a:rPr lang="ko-KR" altLang="en-US" dirty="0" smtClean="0">
                <a:latin typeface="Book Antiqua" pitchFamily="18" charset="0"/>
              </a:rPr>
              <a:t>연속확률분포에 대한</a:t>
            </a:r>
            <a:r>
              <a:rPr lang="en-US" altLang="ko-KR" dirty="0" smtClean="0">
                <a:latin typeface="Book Antiqua" pitchFamily="18" charset="0"/>
              </a:rPr>
              <a:t> </a:t>
            </a:r>
            <a:r>
              <a:rPr lang="ko-KR" altLang="en-US" dirty="0" smtClean="0">
                <a:latin typeface="Book Antiqua" pitchFamily="18" charset="0"/>
              </a:rPr>
              <a:t>분포함수의 그래프와 확률</a:t>
            </a:r>
            <a:endParaRPr lang="ko-KR" altLang="en-US" dirty="0"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2.1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이산확률변수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2</a:t>
            </a:fld>
            <a:endParaRPr lang="en-US" altLang="ko-KR" sz="160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45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0" name="직사각형 79"/>
          <p:cNvSpPr/>
          <p:nvPr/>
        </p:nvSpPr>
        <p:spPr>
          <a:xfrm>
            <a:off x="933802" y="540658"/>
            <a:ext cx="2143536" cy="40011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ko-KR" sz="2000" b="1" dirty="0" smtClean="0">
                <a:solidFill>
                  <a:srgbClr val="00FF00"/>
                </a:solidFill>
                <a:latin typeface="Book Antiqua" pitchFamily="18" charset="0"/>
              </a:rPr>
              <a:t>2.1  </a:t>
            </a:r>
            <a:r>
              <a:rPr lang="ko-KR" altLang="en-US" sz="2000" b="1" dirty="0" smtClean="0">
                <a:solidFill>
                  <a:srgbClr val="00FF00"/>
                </a:solidFill>
                <a:latin typeface="Book Antiqua" pitchFamily="18" charset="0"/>
              </a:rPr>
              <a:t>이산확률변수</a:t>
            </a:r>
            <a:endParaRPr lang="ko-KR" altLang="en-US" sz="2000" b="1" dirty="0">
              <a:solidFill>
                <a:srgbClr val="00FF00"/>
              </a:solidFill>
              <a:latin typeface="Book Antiqua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250825" y="1293798"/>
            <a:ext cx="5048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3600" b="0">
                <a:solidFill>
                  <a:srgbClr val="FF00FF"/>
                </a:solidFill>
              </a:rPr>
              <a:t>▶</a:t>
            </a:r>
          </a:p>
        </p:txBody>
      </p:sp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827088" y="1285860"/>
            <a:ext cx="7959725" cy="142876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ko-KR" altLang="en-US" sz="2400" b="1" dirty="0" smtClean="0">
                <a:solidFill>
                  <a:srgbClr val="FF0000"/>
                </a:solidFill>
                <a:latin typeface="Book Antiqua" pitchFamily="18" charset="0"/>
              </a:rPr>
              <a:t>확률변수</a:t>
            </a:r>
            <a:r>
              <a:rPr lang="en-US" altLang="ko-KR" sz="2400" dirty="0" smtClean="0">
                <a:latin typeface="Book Antiqua" pitchFamily="18" charset="0"/>
              </a:rPr>
              <a:t>(random variable)</a:t>
            </a:r>
            <a:r>
              <a:rPr lang="ko-KR" altLang="en-US" sz="2400" dirty="0" smtClean="0">
                <a:latin typeface="Book Antiqua" pitchFamily="18" charset="0"/>
              </a:rPr>
              <a:t> </a:t>
            </a:r>
            <a:r>
              <a:rPr lang="en-US" altLang="ko-KR" sz="2400" dirty="0" smtClean="0">
                <a:latin typeface="Book Antiqua" pitchFamily="18" charset="0"/>
              </a:rPr>
              <a:t>:</a:t>
            </a:r>
            <a:r>
              <a:rPr lang="ko-KR" altLang="en-US" sz="2400" dirty="0" smtClean="0">
                <a:latin typeface="Book Antiqua" pitchFamily="18" charset="0"/>
              </a:rPr>
              <a:t> 표본공간을 이루는 개개의 </a:t>
            </a:r>
            <a:endParaRPr lang="en-US" altLang="ko-KR" sz="2400" dirty="0" smtClean="0">
              <a:latin typeface="Book Antiqua" pitchFamily="18" charset="0"/>
            </a:endParaRPr>
          </a:p>
          <a:p>
            <a:r>
              <a:rPr lang="ko-KR" altLang="en-US" sz="2400" dirty="0" smtClean="0">
                <a:latin typeface="Book Antiqua" pitchFamily="18" charset="0"/>
              </a:rPr>
              <a:t>실험결과를 실수로 대응시키는 함수이며</a:t>
            </a:r>
            <a:r>
              <a:rPr lang="en-US" altLang="ko-KR" sz="2400" dirty="0" smtClean="0">
                <a:latin typeface="Book Antiqua" pitchFamily="18" charset="0"/>
              </a:rPr>
              <a:t>, </a:t>
            </a:r>
            <a:r>
              <a:rPr lang="ko-KR" altLang="en-US" sz="2400" dirty="0" smtClean="0">
                <a:latin typeface="Book Antiqua" pitchFamily="18" charset="0"/>
              </a:rPr>
              <a:t>보통 </a:t>
            </a:r>
            <a:r>
              <a:rPr lang="en-US" altLang="ko-KR" sz="2400" i="1" dirty="0" smtClean="0">
                <a:latin typeface="Book Antiqua" pitchFamily="18" charset="0"/>
              </a:rPr>
              <a:t>X</a:t>
            </a:r>
            <a:r>
              <a:rPr lang="ko-KR" altLang="en-US" sz="2400" dirty="0" smtClean="0">
                <a:latin typeface="Book Antiqua" pitchFamily="18" charset="0"/>
              </a:rPr>
              <a:t>와 같은 </a:t>
            </a:r>
            <a:endParaRPr lang="en-US" altLang="ko-KR" sz="2400" dirty="0" smtClean="0">
              <a:latin typeface="Book Antiqua" pitchFamily="18" charset="0"/>
            </a:endParaRPr>
          </a:p>
          <a:p>
            <a:r>
              <a:rPr lang="ko-KR" altLang="en-US" sz="2400" dirty="0" smtClean="0">
                <a:latin typeface="Book Antiqua" pitchFamily="18" charset="0"/>
              </a:rPr>
              <a:t>대문자로 나타낸다</a:t>
            </a:r>
            <a:r>
              <a:rPr lang="en-US" altLang="ko-KR" sz="2400" dirty="0" smtClean="0">
                <a:latin typeface="Book Antiqua" pitchFamily="18" charset="0"/>
              </a:rPr>
              <a:t>.</a:t>
            </a:r>
            <a:endParaRPr lang="ko-KR" altLang="en-US" sz="2400" dirty="0">
              <a:latin typeface="Book Antiqua" pitchFamily="18" charset="0"/>
            </a:endParaRPr>
          </a:p>
        </p:txBody>
      </p:sp>
      <p:sp>
        <p:nvSpPr>
          <p:cNvPr id="18" name="Text Box 4"/>
          <p:cNvSpPr txBox="1">
            <a:spLocks noChangeArrowheads="1"/>
          </p:cNvSpPr>
          <p:nvPr/>
        </p:nvSpPr>
        <p:spPr bwMode="auto">
          <a:xfrm>
            <a:off x="244624" y="3008310"/>
            <a:ext cx="5048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3600" b="0">
                <a:solidFill>
                  <a:srgbClr val="FF00FF"/>
                </a:solidFill>
              </a:rPr>
              <a:t>▶</a:t>
            </a:r>
          </a:p>
        </p:txBody>
      </p:sp>
      <p:sp>
        <p:nvSpPr>
          <p:cNvPr id="19" name="Rectangle 8"/>
          <p:cNvSpPr>
            <a:spLocks noChangeArrowheads="1"/>
          </p:cNvSpPr>
          <p:nvPr/>
        </p:nvSpPr>
        <p:spPr bwMode="auto">
          <a:xfrm>
            <a:off x="820887" y="3000372"/>
            <a:ext cx="7959725" cy="114300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ko-KR" altLang="en-US" sz="2400" b="1" dirty="0" smtClean="0">
                <a:solidFill>
                  <a:srgbClr val="FF0000"/>
                </a:solidFill>
                <a:latin typeface="Book Antiqua" pitchFamily="18" charset="0"/>
              </a:rPr>
              <a:t>상태공간</a:t>
            </a:r>
            <a:r>
              <a:rPr lang="en-US" altLang="ko-KR" sz="2400" dirty="0" smtClean="0">
                <a:latin typeface="Book Antiqua" pitchFamily="18" charset="0"/>
              </a:rPr>
              <a:t>(state space) :</a:t>
            </a:r>
            <a:r>
              <a:rPr lang="ko-KR" altLang="en-US" sz="2400" dirty="0" smtClean="0">
                <a:latin typeface="Book Antiqua" pitchFamily="18" charset="0"/>
              </a:rPr>
              <a:t> 확률변수가 취할 수 있는 모든 실수 </a:t>
            </a:r>
            <a:endParaRPr lang="en-US" altLang="ko-KR" sz="2400" dirty="0" smtClean="0">
              <a:latin typeface="Book Antiqua" pitchFamily="18" charset="0"/>
            </a:endParaRPr>
          </a:p>
          <a:p>
            <a:r>
              <a:rPr lang="ko-KR" altLang="en-US" sz="2400" dirty="0" smtClean="0">
                <a:latin typeface="Book Antiqua" pitchFamily="18" charset="0"/>
              </a:rPr>
              <a:t>들의 집합을 나타낸다</a:t>
            </a:r>
            <a:r>
              <a:rPr lang="en-US" altLang="ko-KR" sz="2400" dirty="0" smtClean="0">
                <a:latin typeface="Book Antiqua" pitchFamily="18" charset="0"/>
              </a:rPr>
              <a:t>.</a:t>
            </a:r>
            <a:endParaRPr lang="ko-KR" altLang="en-US" sz="2400" dirty="0">
              <a:latin typeface="Book Antiqua" pitchFamily="18" charset="0"/>
            </a:endParaRPr>
          </a:p>
        </p:txBody>
      </p:sp>
      <p:sp>
        <p:nvSpPr>
          <p:cNvPr id="20" name="Text Box 4"/>
          <p:cNvSpPr txBox="1">
            <a:spLocks noChangeArrowheads="1"/>
          </p:cNvSpPr>
          <p:nvPr/>
        </p:nvSpPr>
        <p:spPr bwMode="auto">
          <a:xfrm>
            <a:off x="250825" y="4437070"/>
            <a:ext cx="5048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3600" b="0">
                <a:solidFill>
                  <a:srgbClr val="FF00FF"/>
                </a:solidFill>
              </a:rPr>
              <a:t>▶</a:t>
            </a:r>
          </a:p>
        </p:txBody>
      </p:sp>
      <p:sp>
        <p:nvSpPr>
          <p:cNvPr id="21" name="Rectangle 8"/>
          <p:cNvSpPr>
            <a:spLocks noChangeArrowheads="1"/>
          </p:cNvSpPr>
          <p:nvPr/>
        </p:nvSpPr>
        <p:spPr bwMode="auto">
          <a:xfrm>
            <a:off x="827088" y="4429132"/>
            <a:ext cx="7959754" cy="142876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ko-KR" altLang="en-US" sz="2400" b="1" dirty="0" smtClean="0">
                <a:solidFill>
                  <a:srgbClr val="FF0000"/>
                </a:solidFill>
                <a:latin typeface="Book Antiqua" pitchFamily="18" charset="0"/>
              </a:rPr>
              <a:t>이산확률변수</a:t>
            </a:r>
            <a:r>
              <a:rPr lang="en-US" altLang="ko-KR" sz="2400" dirty="0" smtClean="0">
                <a:latin typeface="Book Antiqua" pitchFamily="18" charset="0"/>
              </a:rPr>
              <a:t>(discrete random variable) :</a:t>
            </a:r>
            <a:r>
              <a:rPr lang="ko-KR" altLang="en-US" sz="2400" dirty="0" smtClean="0">
                <a:latin typeface="Book Antiqua" pitchFamily="18" charset="0"/>
              </a:rPr>
              <a:t> 상태공간이</a:t>
            </a:r>
            <a:r>
              <a:rPr lang="en-US" altLang="ko-KR" sz="2400" dirty="0" smtClean="0">
                <a:latin typeface="Book Antiqua" pitchFamily="18" charset="0"/>
              </a:rPr>
              <a:t> </a:t>
            </a:r>
          </a:p>
          <a:p>
            <a:r>
              <a:rPr lang="ko-KR" altLang="en-US" sz="2400" dirty="0" smtClean="0">
                <a:latin typeface="Book Antiqua" pitchFamily="18" charset="0"/>
              </a:rPr>
              <a:t>유한 개의 수로 구성되거나 무수히 많더라도 셈할 수 있는</a:t>
            </a:r>
            <a:endParaRPr lang="en-US" altLang="ko-KR" sz="2400" dirty="0" smtClean="0">
              <a:latin typeface="Book Antiqua" pitchFamily="18" charset="0"/>
            </a:endParaRPr>
          </a:p>
          <a:p>
            <a:r>
              <a:rPr lang="ko-KR" altLang="en-US" sz="2400" dirty="0" smtClean="0">
                <a:latin typeface="Book Antiqua" pitchFamily="18" charset="0"/>
              </a:rPr>
              <a:t>개수인 확률변수를 의미한다</a:t>
            </a:r>
            <a:r>
              <a:rPr lang="en-US" altLang="ko-KR" sz="2400" dirty="0" smtClean="0">
                <a:latin typeface="Book Antiqua" pitchFamily="18" charset="0"/>
              </a:rPr>
              <a:t>.</a:t>
            </a:r>
            <a:endParaRPr lang="ko-KR" altLang="en-US" sz="2400" dirty="0"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2.2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연속확률변수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20</a:t>
            </a:fld>
            <a:endParaRPr lang="en-US" altLang="ko-KR" sz="1600" dirty="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16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2842" y="571480"/>
            <a:ext cx="7663934" cy="147732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[</a:t>
            </a:r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예제 </a:t>
            </a:r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2]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[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예제 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1]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의 률밀도함수를 갖는 연속확률변수</a:t>
            </a:r>
            <a:r>
              <a:rPr lang="en-US" altLang="ko-KR" i="1" dirty="0" smtClean="0">
                <a:solidFill>
                  <a:schemeClr val="tx1"/>
                </a:solidFill>
                <a:latin typeface="Book Antiqua" pitchFamily="18" charset="0"/>
              </a:rPr>
              <a:t> X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에 대하여 다음을 구하라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.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(1)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분포함수 </a:t>
            </a:r>
            <a:r>
              <a:rPr lang="en-US" altLang="ko-KR" i="1" dirty="0" smtClean="0">
                <a:solidFill>
                  <a:schemeClr val="tx1"/>
                </a:solidFill>
                <a:latin typeface="Book Antiqua" pitchFamily="18" charset="0"/>
              </a:rPr>
              <a:t>F(x)</a:t>
            </a:r>
            <a:endParaRPr lang="en-US" altLang="ko-KR" dirty="0" smtClean="0">
              <a:solidFill>
                <a:schemeClr val="tx1"/>
              </a:solidFill>
              <a:latin typeface="Book Antiqua" pitchFamily="18" charset="0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(2)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확률 </a:t>
            </a:r>
            <a:r>
              <a:rPr lang="en-US" altLang="ko-KR" i="1" dirty="0" smtClean="0">
                <a:solidFill>
                  <a:schemeClr val="tx1"/>
                </a:solidFill>
                <a:latin typeface="Book Antiqua" pitchFamily="18" charset="0"/>
              </a:rPr>
              <a:t>P(1 &lt; X ≤ 2)</a:t>
            </a:r>
            <a:endParaRPr lang="en-US" altLang="ko-KR" dirty="0" smtClean="0">
              <a:solidFill>
                <a:schemeClr val="tx1"/>
              </a:solidFill>
              <a:latin typeface="Book Antiqua" pitchFamily="18" charset="0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(3)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확률 </a:t>
            </a:r>
            <a:r>
              <a:rPr lang="en-US" altLang="ko-KR" i="1" dirty="0" smtClean="0">
                <a:solidFill>
                  <a:schemeClr val="tx1"/>
                </a:solidFill>
                <a:latin typeface="Book Antiqua" pitchFamily="18" charset="0"/>
              </a:rPr>
              <a:t>P(X ≥ 1.5)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0034" y="2173458"/>
            <a:ext cx="714380" cy="369332"/>
          </a:xfrm>
          <a:prstGeom prst="rect">
            <a:avLst/>
          </a:prstGeom>
          <a:solidFill>
            <a:srgbClr val="00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FF66FF"/>
                </a:solidFill>
              </a:rPr>
              <a:t>풀이</a:t>
            </a:r>
            <a:endParaRPr lang="ko-KR" altLang="en-US" b="1" dirty="0">
              <a:solidFill>
                <a:srgbClr val="FF66FF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0034" y="2673524"/>
            <a:ext cx="8143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Book Antiqua" pitchFamily="18" charset="0"/>
              </a:rPr>
              <a:t>(1) </a:t>
            </a:r>
            <a:r>
              <a:rPr lang="en-US" altLang="ko-KR" i="1" dirty="0" smtClean="0">
                <a:latin typeface="Book Antiqua" pitchFamily="18" charset="0"/>
              </a:rPr>
              <a:t>f(x) = 2e</a:t>
            </a:r>
            <a:r>
              <a:rPr lang="en-US" altLang="ko-KR" i="1" baseline="40000" dirty="0" smtClean="0">
                <a:latin typeface="Book Antiqua" pitchFamily="18" charset="0"/>
              </a:rPr>
              <a:t>-2x</a:t>
            </a:r>
            <a:r>
              <a:rPr lang="en-US" altLang="ko-KR" i="1" dirty="0" smtClean="0">
                <a:latin typeface="Book Antiqua" pitchFamily="18" charset="0"/>
              </a:rPr>
              <a:t>, x &gt; 0</a:t>
            </a:r>
            <a:r>
              <a:rPr lang="ko-KR" altLang="en-US" dirty="0" smtClean="0">
                <a:latin typeface="Book Antiqua" pitchFamily="18" charset="0"/>
              </a:rPr>
              <a:t>이므로 분포함수는 다음과 같다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</a:p>
        </p:txBody>
      </p:sp>
      <p:graphicFrame>
        <p:nvGraphicFramePr>
          <p:cNvPr id="20" name="Object 6"/>
          <p:cNvGraphicFramePr>
            <a:graphicFrameLocks noChangeAspect="1"/>
          </p:cNvGraphicFramePr>
          <p:nvPr/>
        </p:nvGraphicFramePr>
        <p:xfrm>
          <a:off x="995374" y="3143248"/>
          <a:ext cx="5219700" cy="484188"/>
        </p:xfrm>
        <a:graphic>
          <a:graphicData uri="http://schemas.openxmlformats.org/presentationml/2006/ole">
            <p:oleObj spid="_x0000_s492548" name="Equation" r:id="rId4" imgW="3504960" imgH="330120" progId="Equation.DSMT4">
              <p:embed/>
            </p:oleObj>
          </a:graphicData>
        </a:graphic>
      </p:graphicFrame>
      <p:graphicFrame>
        <p:nvGraphicFramePr>
          <p:cNvPr id="22" name="Object 6"/>
          <p:cNvGraphicFramePr>
            <a:graphicFrameLocks noChangeAspect="1"/>
          </p:cNvGraphicFramePr>
          <p:nvPr/>
        </p:nvGraphicFramePr>
        <p:xfrm>
          <a:off x="571472" y="3825883"/>
          <a:ext cx="6753225" cy="817563"/>
        </p:xfrm>
        <a:graphic>
          <a:graphicData uri="http://schemas.openxmlformats.org/presentationml/2006/ole">
            <p:oleObj spid="_x0000_s492549" name="Equation" r:id="rId5" imgW="4533840" imgH="55872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2.3  </a:t>
            </a:r>
            <a:r>
              <a:rPr lang="ko-KR" altLang="en-US" dirty="0" err="1" smtClean="0">
                <a:solidFill>
                  <a:schemeClr val="tx1"/>
                </a:solidFill>
                <a:latin typeface="Book Antiqua" pitchFamily="18" charset="0"/>
              </a:rPr>
              <a:t>기댓값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21</a:t>
            </a:fld>
            <a:endParaRPr lang="en-US" altLang="ko-KR" sz="160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16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33802" y="540658"/>
            <a:ext cx="1388522" cy="40011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ko-KR" sz="2000" b="1" dirty="0" smtClean="0">
                <a:solidFill>
                  <a:srgbClr val="00FF00"/>
                </a:solidFill>
                <a:latin typeface="Book Antiqua" pitchFamily="18" charset="0"/>
              </a:rPr>
              <a:t>2.3  </a:t>
            </a:r>
            <a:r>
              <a:rPr lang="ko-KR" altLang="en-US" sz="2000" b="1" dirty="0" err="1" smtClean="0">
                <a:solidFill>
                  <a:srgbClr val="00FF00"/>
                </a:solidFill>
                <a:latin typeface="Book Antiqua" pitchFamily="18" charset="0"/>
              </a:rPr>
              <a:t>기댓값</a:t>
            </a:r>
            <a:endParaRPr lang="ko-KR" altLang="en-US" sz="2000" b="1" dirty="0">
              <a:solidFill>
                <a:srgbClr val="00FF00"/>
              </a:solidFill>
              <a:latin typeface="Book Antiqua" pitchFamily="18" charset="0"/>
            </a:endParaRP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250825" y="1293798"/>
            <a:ext cx="5048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3600" b="0">
                <a:solidFill>
                  <a:srgbClr val="FF00FF"/>
                </a:solidFill>
              </a:rPr>
              <a:t>▶</a:t>
            </a: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827088" y="1285860"/>
            <a:ext cx="7959725" cy="107157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ko-KR" altLang="en-US" sz="2400" b="1" dirty="0" err="1" smtClean="0">
                <a:solidFill>
                  <a:srgbClr val="FF0000"/>
                </a:solidFill>
                <a:latin typeface="Book Antiqua" pitchFamily="18" charset="0"/>
              </a:rPr>
              <a:t>기댓값</a:t>
            </a:r>
            <a:r>
              <a:rPr lang="en-US" altLang="ko-KR" sz="2400" dirty="0" smtClean="0">
                <a:latin typeface="Book Antiqua" pitchFamily="18" charset="0"/>
              </a:rPr>
              <a:t>(expected value)</a:t>
            </a:r>
            <a:r>
              <a:rPr lang="ko-KR" altLang="en-US" sz="2400" dirty="0" smtClean="0">
                <a:latin typeface="Book Antiqua" pitchFamily="18" charset="0"/>
              </a:rPr>
              <a:t> </a:t>
            </a:r>
            <a:r>
              <a:rPr lang="en-US" altLang="ko-KR" sz="2400" dirty="0" smtClean="0">
                <a:latin typeface="Book Antiqua" pitchFamily="18" charset="0"/>
              </a:rPr>
              <a:t>:</a:t>
            </a:r>
            <a:r>
              <a:rPr lang="ko-KR" altLang="en-US" sz="2400" dirty="0" smtClean="0">
                <a:latin typeface="Book Antiqua" pitchFamily="18" charset="0"/>
              </a:rPr>
              <a:t> 확률분포의</a:t>
            </a:r>
            <a:r>
              <a:rPr lang="en-US" altLang="ko-KR" sz="2400" dirty="0" smtClean="0">
                <a:latin typeface="Book Antiqua" pitchFamily="18" charset="0"/>
              </a:rPr>
              <a:t> </a:t>
            </a:r>
            <a:r>
              <a:rPr lang="ko-KR" altLang="en-US" sz="2400" dirty="0" smtClean="0">
                <a:latin typeface="Book Antiqua" pitchFamily="18" charset="0"/>
              </a:rPr>
              <a:t>중심의 위치</a:t>
            </a:r>
            <a:r>
              <a:rPr lang="en-US" altLang="ko-KR" sz="2400" dirty="0" smtClean="0">
                <a:latin typeface="Book Antiqua" pitchFamily="18" charset="0"/>
              </a:rPr>
              <a:t>(</a:t>
            </a:r>
            <a:r>
              <a:rPr lang="ko-KR" altLang="en-US" sz="2400" dirty="0" smtClean="0">
                <a:latin typeface="Book Antiqua" pitchFamily="18" charset="0"/>
              </a:rPr>
              <a:t>평균</a:t>
            </a:r>
            <a:r>
              <a:rPr lang="en-US" altLang="ko-KR" sz="2400" dirty="0" smtClean="0">
                <a:latin typeface="Book Antiqua" pitchFamily="18" charset="0"/>
              </a:rPr>
              <a:t>)</a:t>
            </a:r>
            <a:r>
              <a:rPr lang="ko-KR" altLang="en-US" sz="2400" dirty="0" smtClean="0">
                <a:latin typeface="Book Antiqua" pitchFamily="18" charset="0"/>
              </a:rPr>
              <a:t>을</a:t>
            </a:r>
            <a:endParaRPr lang="en-US" altLang="ko-KR" sz="2400" dirty="0" smtClean="0">
              <a:latin typeface="Book Antiqua" pitchFamily="18" charset="0"/>
            </a:endParaRPr>
          </a:p>
          <a:p>
            <a:r>
              <a:rPr lang="ko-KR" altLang="en-US" sz="2400" dirty="0" smtClean="0">
                <a:latin typeface="Book Antiqua" pitchFamily="18" charset="0"/>
              </a:rPr>
              <a:t>나타내는 척도로 다음과 같이 정의한다</a:t>
            </a:r>
            <a:r>
              <a:rPr lang="en-US" altLang="ko-KR" sz="2400" dirty="0" smtClean="0">
                <a:latin typeface="Book Antiqua" pitchFamily="18" charset="0"/>
              </a:rPr>
              <a:t>.</a:t>
            </a:r>
            <a:endParaRPr lang="ko-KR" altLang="en-US" sz="2400" dirty="0">
              <a:latin typeface="Book Antiqua" pitchFamily="18" charset="0"/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1714480" y="2571744"/>
            <a:ext cx="5715040" cy="1285884"/>
            <a:chOff x="1714480" y="2571744"/>
            <a:chExt cx="5715040" cy="1285884"/>
          </a:xfrm>
        </p:grpSpPr>
        <p:sp>
          <p:nvSpPr>
            <p:cNvPr id="19" name="Rectangle 50"/>
            <p:cNvSpPr>
              <a:spLocks noChangeArrowheads="1"/>
            </p:cNvSpPr>
            <p:nvPr/>
          </p:nvSpPr>
          <p:spPr bwMode="auto">
            <a:xfrm>
              <a:off x="1714480" y="2571744"/>
              <a:ext cx="5715040" cy="1285884"/>
            </a:xfrm>
            <a:prstGeom prst="rect">
              <a:avLst/>
            </a:prstGeom>
            <a:solidFill>
              <a:srgbClr val="66C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graphicFrame>
          <p:nvGraphicFramePr>
            <p:cNvPr id="15" name="Object 27"/>
            <p:cNvGraphicFramePr>
              <a:graphicFrameLocks noChangeAspect="1"/>
            </p:cNvGraphicFramePr>
            <p:nvPr/>
          </p:nvGraphicFramePr>
          <p:xfrm>
            <a:off x="1979631" y="2640013"/>
            <a:ext cx="5164137" cy="1146175"/>
          </p:xfrm>
          <a:graphic>
            <a:graphicData uri="http://schemas.openxmlformats.org/presentationml/2006/ole">
              <p:oleObj spid="_x0000_s413704" name="Equation" r:id="rId4" imgW="3136680" imgH="711000" progId="Equation.DSMT4">
                <p:embed/>
              </p:oleObj>
            </a:graphicData>
          </a:graphic>
        </p:graphicFrame>
      </p:grpSp>
      <p:grpSp>
        <p:nvGrpSpPr>
          <p:cNvPr id="47" name="그룹 46"/>
          <p:cNvGrpSpPr/>
          <p:nvPr/>
        </p:nvGrpSpPr>
        <p:grpSpPr>
          <a:xfrm>
            <a:off x="2928926" y="4000504"/>
            <a:ext cx="2877849" cy="2135257"/>
            <a:chOff x="2928926" y="4071942"/>
            <a:chExt cx="2877849" cy="2135257"/>
          </a:xfrm>
        </p:grpSpPr>
        <p:sp>
          <p:nvSpPr>
            <p:cNvPr id="21" name="직사각형 20"/>
            <p:cNvSpPr/>
            <p:nvPr/>
          </p:nvSpPr>
          <p:spPr>
            <a:xfrm>
              <a:off x="3489039" y="5394621"/>
              <a:ext cx="389695" cy="472385"/>
            </a:xfrm>
            <a:prstGeom prst="rect">
              <a:avLst/>
            </a:prstGeom>
            <a:solidFill>
              <a:srgbClr val="777777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4663728" y="5394621"/>
              <a:ext cx="389695" cy="472385"/>
            </a:xfrm>
            <a:prstGeom prst="rect">
              <a:avLst/>
            </a:prstGeom>
            <a:solidFill>
              <a:srgbClr val="777777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3878734" y="4449850"/>
              <a:ext cx="389695" cy="1417156"/>
            </a:xfrm>
            <a:prstGeom prst="rect">
              <a:avLst/>
            </a:prstGeom>
            <a:solidFill>
              <a:srgbClr val="777777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aphicFrame>
          <p:nvGraphicFramePr>
            <p:cNvPr id="24" name="Object 2"/>
            <p:cNvGraphicFramePr>
              <a:graphicFrameLocks noChangeAspect="1"/>
            </p:cNvGraphicFramePr>
            <p:nvPr/>
          </p:nvGraphicFramePr>
          <p:xfrm>
            <a:off x="3101038" y="4375437"/>
            <a:ext cx="234681" cy="174257"/>
          </p:xfrm>
          <a:graphic>
            <a:graphicData uri="http://schemas.openxmlformats.org/presentationml/2006/ole">
              <p:oleObj spid="_x0000_s413705" name="Equation" r:id="rId5" imgW="330120" imgH="203040" progId="Equation.DSMT4">
                <p:embed/>
              </p:oleObj>
            </a:graphicData>
          </a:graphic>
        </p:graphicFrame>
        <p:graphicFrame>
          <p:nvGraphicFramePr>
            <p:cNvPr id="25" name="Object 3"/>
            <p:cNvGraphicFramePr>
              <a:graphicFrameLocks noChangeAspect="1"/>
            </p:cNvGraphicFramePr>
            <p:nvPr/>
          </p:nvGraphicFramePr>
          <p:xfrm>
            <a:off x="3108007" y="5321133"/>
            <a:ext cx="226022" cy="174257"/>
          </p:xfrm>
          <a:graphic>
            <a:graphicData uri="http://schemas.openxmlformats.org/presentationml/2006/ole">
              <p:oleObj spid="_x0000_s413706" name="Equation" r:id="rId6" imgW="317160" imgH="203040" progId="Equation.DSMT4">
                <p:embed/>
              </p:oleObj>
            </a:graphicData>
          </a:graphic>
        </p:graphicFrame>
        <p:sp>
          <p:nvSpPr>
            <p:cNvPr id="26" name="TextBox 25"/>
            <p:cNvSpPr txBox="1"/>
            <p:nvPr/>
          </p:nvSpPr>
          <p:spPr>
            <a:xfrm>
              <a:off x="3583792" y="5898187"/>
              <a:ext cx="1948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i="1" dirty="0" smtClean="0">
                  <a:latin typeface="Book Antiqua" pitchFamily="18" charset="0"/>
                </a:rPr>
                <a:t>0</a:t>
              </a:r>
              <a:endParaRPr lang="ko-KR" altLang="en-US" sz="1400" i="1" dirty="0">
                <a:latin typeface="Book Antiqua" pitchFamily="18" charset="0"/>
              </a:endParaRPr>
            </a:p>
          </p:txBody>
        </p:sp>
        <p:cxnSp>
          <p:nvCxnSpPr>
            <p:cNvPr id="27" name="직선 연결선 26"/>
            <p:cNvCxnSpPr/>
            <p:nvPr/>
          </p:nvCxnSpPr>
          <p:spPr>
            <a:xfrm rot="5400000" flipH="1" flipV="1">
              <a:off x="3631477" y="5859780"/>
              <a:ext cx="94477" cy="8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 rot="5400000" flipH="1" flipV="1">
              <a:off x="4026776" y="5859780"/>
              <a:ext cx="94477" cy="8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3979091" y="5899422"/>
              <a:ext cx="1948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i="1" dirty="0" smtClean="0">
                  <a:latin typeface="Book Antiqua" pitchFamily="18" charset="0"/>
                </a:rPr>
                <a:t>1</a:t>
              </a:r>
              <a:endParaRPr lang="ko-KR" altLang="en-US" sz="1400" i="1" dirty="0">
                <a:latin typeface="Book Antiqua" pitchFamily="18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448723" y="5745672"/>
              <a:ext cx="194847" cy="2442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i="1" dirty="0" smtClean="0">
                  <a:latin typeface="Book Antiqua" pitchFamily="18" charset="0"/>
                </a:rPr>
                <a:t>x</a:t>
              </a:r>
              <a:endParaRPr lang="ko-KR" altLang="en-US" i="1" dirty="0">
                <a:latin typeface="Book Antiqua" pitchFamily="18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928926" y="4071942"/>
              <a:ext cx="4489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i="1" dirty="0" smtClean="0">
                  <a:latin typeface="Book Antiqua" pitchFamily="18" charset="0"/>
                </a:rPr>
                <a:t>p(x)</a:t>
              </a:r>
              <a:endParaRPr lang="ko-KR" altLang="en-US" sz="1400" i="1" dirty="0">
                <a:latin typeface="Book Antiqua" pitchFamily="18" charset="0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4268167" y="4449850"/>
              <a:ext cx="389695" cy="1417156"/>
            </a:xfrm>
            <a:prstGeom prst="rect">
              <a:avLst/>
            </a:prstGeom>
            <a:solidFill>
              <a:srgbClr val="777777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3" name="직선 연결선 32"/>
            <p:cNvCxnSpPr/>
            <p:nvPr/>
          </p:nvCxnSpPr>
          <p:spPr>
            <a:xfrm rot="5400000" flipH="1" flipV="1">
              <a:off x="4415605" y="5859780"/>
              <a:ext cx="94477" cy="8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4368786" y="5899422"/>
              <a:ext cx="1948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i="1" dirty="0" smtClean="0">
                  <a:latin typeface="Book Antiqua" pitchFamily="18" charset="0"/>
                </a:rPr>
                <a:t>2</a:t>
              </a:r>
              <a:endParaRPr lang="ko-KR" altLang="en-US" sz="1400" i="1" dirty="0">
                <a:latin typeface="Book Antiqua" pitchFamily="18" charset="0"/>
              </a:endParaRPr>
            </a:p>
          </p:txBody>
        </p:sp>
        <p:cxnSp>
          <p:nvCxnSpPr>
            <p:cNvPr id="35" name="직선 연결선 34"/>
            <p:cNvCxnSpPr/>
            <p:nvPr/>
          </p:nvCxnSpPr>
          <p:spPr>
            <a:xfrm rot="5400000" flipH="1" flipV="1">
              <a:off x="4810642" y="5859780"/>
              <a:ext cx="94477" cy="8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4763823" y="5899422"/>
              <a:ext cx="1948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i="1" dirty="0" smtClean="0">
                  <a:latin typeface="Book Antiqua" pitchFamily="18" charset="0"/>
                </a:rPr>
                <a:t>3</a:t>
              </a:r>
              <a:endParaRPr lang="ko-KR" altLang="en-US" sz="1400" i="1" dirty="0">
                <a:latin typeface="Book Antiqua" pitchFamily="18" charset="0"/>
              </a:endParaRPr>
            </a:p>
          </p:txBody>
        </p:sp>
        <p:cxnSp>
          <p:nvCxnSpPr>
            <p:cNvPr id="37" name="직선 화살표 연결선 36"/>
            <p:cNvCxnSpPr/>
            <p:nvPr/>
          </p:nvCxnSpPr>
          <p:spPr>
            <a:xfrm>
              <a:off x="3294192" y="5867006"/>
              <a:ext cx="2143322" cy="105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화살표 연결선 37"/>
            <p:cNvCxnSpPr/>
            <p:nvPr/>
          </p:nvCxnSpPr>
          <p:spPr>
            <a:xfrm rot="5400000" flipH="1" flipV="1">
              <a:off x="2513568" y="5111282"/>
              <a:ext cx="1795064" cy="86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>
              <a:off x="3411100" y="4443057"/>
              <a:ext cx="467634" cy="1050"/>
            </a:xfrm>
            <a:prstGeom prst="line">
              <a:avLst/>
            </a:prstGeom>
            <a:ln>
              <a:solidFill>
                <a:schemeClr val="tx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>
              <a:off x="3411100" y="5394621"/>
              <a:ext cx="77939" cy="1050"/>
            </a:xfrm>
            <a:prstGeom prst="line">
              <a:avLst/>
            </a:prstGeom>
            <a:ln>
              <a:solidFill>
                <a:schemeClr val="tx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이등변 삼각형 40"/>
            <p:cNvSpPr/>
            <p:nvPr/>
          </p:nvSpPr>
          <p:spPr>
            <a:xfrm>
              <a:off x="4229460" y="5907451"/>
              <a:ext cx="77939" cy="188954"/>
            </a:xfrm>
            <a:prstGeom prst="triangl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graphicFrame>
          <p:nvGraphicFramePr>
            <p:cNvPr id="42" name="Object 4"/>
            <p:cNvGraphicFramePr>
              <a:graphicFrameLocks noChangeAspect="1"/>
            </p:cNvGraphicFramePr>
            <p:nvPr/>
          </p:nvGraphicFramePr>
          <p:xfrm>
            <a:off x="4223349" y="5812974"/>
            <a:ext cx="95258" cy="129118"/>
          </p:xfrm>
          <a:graphic>
            <a:graphicData uri="http://schemas.openxmlformats.org/presentationml/2006/ole">
              <p:oleObj spid="_x0000_s413707" name="Equation" r:id="rId7" imgW="114120" imgH="126720" progId="Equation.DSMT4">
                <p:embed/>
              </p:oleObj>
            </a:graphicData>
          </a:graphic>
        </p:graphicFrame>
        <p:cxnSp>
          <p:nvCxnSpPr>
            <p:cNvPr id="45" name="직선 화살표 연결선 44"/>
            <p:cNvCxnSpPr/>
            <p:nvPr/>
          </p:nvCxnSpPr>
          <p:spPr>
            <a:xfrm rot="5400000">
              <a:off x="4250529" y="4893479"/>
              <a:ext cx="1000132" cy="928694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4714876" y="4570096"/>
              <a:ext cx="10918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i="1" dirty="0" smtClean="0">
                  <a:latin typeface="Symbol" pitchFamily="18" charset="2"/>
                </a:rPr>
                <a:t>m</a:t>
              </a:r>
              <a:r>
                <a:rPr lang="en-US" altLang="ko-KR" sz="1600" i="1" dirty="0" smtClean="0">
                  <a:latin typeface="Book Antiqua" pitchFamily="18" charset="0"/>
                </a:rPr>
                <a:t> = E(X)</a:t>
              </a:r>
              <a:endParaRPr lang="ko-KR" altLang="en-US" sz="1600" i="1" dirty="0">
                <a:latin typeface="Book Antiqua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2.3  </a:t>
            </a:r>
            <a:r>
              <a:rPr lang="ko-KR" altLang="en-US" dirty="0" err="1" smtClean="0">
                <a:solidFill>
                  <a:schemeClr val="tx1"/>
                </a:solidFill>
                <a:latin typeface="Book Antiqua" pitchFamily="18" charset="0"/>
              </a:rPr>
              <a:t>기댓값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22</a:t>
            </a:fld>
            <a:endParaRPr lang="en-US" altLang="ko-KR" sz="1600" dirty="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7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1164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2842" y="571480"/>
            <a:ext cx="7663934" cy="120032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[</a:t>
            </a:r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예제 </a:t>
            </a:r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2]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500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원짜리 동전과 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100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원짜리 동전이 각각 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5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개씩 들어있는 주머니에서 임의로 동전 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4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개를 꺼낼 때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꺼낸 동전 안에 포함된 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100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원짜리 동전의 개수를 확률변수 </a:t>
            </a:r>
            <a:r>
              <a:rPr lang="en-US" altLang="ko-KR" i="1" dirty="0" smtClean="0">
                <a:solidFill>
                  <a:schemeClr val="tx1"/>
                </a:solidFill>
                <a:latin typeface="Book Antiqua" pitchFamily="18" charset="0"/>
              </a:rPr>
              <a:t>X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라 한다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. </a:t>
            </a:r>
            <a:r>
              <a:rPr lang="en-US" altLang="ko-KR" i="1" dirty="0" smtClean="0">
                <a:solidFill>
                  <a:schemeClr val="tx1"/>
                </a:solidFill>
                <a:latin typeface="Book Antiqua" pitchFamily="18" charset="0"/>
              </a:rPr>
              <a:t>X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의 확률질량함수와 평균을 구하라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.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0034" y="1836816"/>
            <a:ext cx="714380" cy="369332"/>
          </a:xfrm>
          <a:prstGeom prst="rect">
            <a:avLst/>
          </a:prstGeom>
          <a:solidFill>
            <a:srgbClr val="00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FF66FF"/>
                </a:solidFill>
              </a:rPr>
              <a:t>풀이</a:t>
            </a:r>
            <a:endParaRPr lang="ko-KR" altLang="en-US" b="1" dirty="0">
              <a:solidFill>
                <a:srgbClr val="FF66FF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0034" y="2214554"/>
            <a:ext cx="814393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Book Antiqua" pitchFamily="18" charset="0"/>
              </a:rPr>
              <a:t>꺼낸 </a:t>
            </a:r>
            <a:r>
              <a:rPr lang="en-US" altLang="ko-KR" dirty="0" smtClean="0">
                <a:latin typeface="Book Antiqua" pitchFamily="18" charset="0"/>
              </a:rPr>
              <a:t>100</a:t>
            </a:r>
            <a:r>
              <a:rPr lang="ko-KR" altLang="en-US" dirty="0" smtClean="0">
                <a:latin typeface="Book Antiqua" pitchFamily="18" charset="0"/>
              </a:rPr>
              <a:t>원짜리 동전의 수를 </a:t>
            </a:r>
            <a:r>
              <a:rPr lang="en-US" altLang="ko-KR" i="1" dirty="0" smtClean="0">
                <a:latin typeface="Book Antiqua" pitchFamily="18" charset="0"/>
              </a:rPr>
              <a:t>x</a:t>
            </a:r>
            <a:r>
              <a:rPr lang="ko-KR" altLang="en-US" dirty="0" smtClean="0">
                <a:latin typeface="Book Antiqua" pitchFamily="18" charset="0"/>
              </a:rPr>
              <a:t>라 하면</a:t>
            </a:r>
            <a:r>
              <a:rPr lang="en-US" altLang="ko-KR" dirty="0" smtClean="0">
                <a:latin typeface="Book Antiqua" pitchFamily="18" charset="0"/>
              </a:rPr>
              <a:t>, 500</a:t>
            </a:r>
            <a:r>
              <a:rPr lang="ko-KR" altLang="en-US" dirty="0" smtClean="0">
                <a:latin typeface="Book Antiqua" pitchFamily="18" charset="0"/>
              </a:rPr>
              <a:t>원짜리 동전은 </a:t>
            </a:r>
            <a:r>
              <a:rPr lang="en-US" altLang="ko-KR" i="1" dirty="0" smtClean="0">
                <a:latin typeface="Book Antiqua" pitchFamily="18" charset="0"/>
              </a:rPr>
              <a:t>4 - x</a:t>
            </a:r>
            <a:r>
              <a:rPr lang="ko-KR" altLang="en-US" dirty="0" smtClean="0">
                <a:latin typeface="Book Antiqua" pitchFamily="18" charset="0"/>
              </a:rPr>
              <a:t>이다</a:t>
            </a:r>
            <a:r>
              <a:rPr lang="en-US" altLang="ko-KR" dirty="0" smtClean="0">
                <a:latin typeface="Book Antiqua" pitchFamily="18" charset="0"/>
              </a:rPr>
              <a:t>. </a:t>
            </a:r>
          </a:p>
          <a:p>
            <a:endParaRPr lang="en-US" altLang="ko-KR" dirty="0" smtClean="0">
              <a:latin typeface="Book Antiqua" pitchFamily="18" charset="0"/>
            </a:endParaRPr>
          </a:p>
          <a:p>
            <a:r>
              <a:rPr lang="en-US" altLang="ko-KR" dirty="0" smtClean="0">
                <a:latin typeface="Book Antiqua" pitchFamily="18" charset="0"/>
              </a:rPr>
              <a:t>10</a:t>
            </a:r>
            <a:r>
              <a:rPr lang="ko-KR" altLang="en-US" dirty="0" smtClean="0">
                <a:latin typeface="Book Antiqua" pitchFamily="18" charset="0"/>
              </a:rPr>
              <a:t>개의 동전에서 </a:t>
            </a:r>
            <a:r>
              <a:rPr lang="en-US" altLang="ko-KR" dirty="0" smtClean="0">
                <a:latin typeface="Book Antiqua" pitchFamily="18" charset="0"/>
              </a:rPr>
              <a:t>4</a:t>
            </a:r>
            <a:r>
              <a:rPr lang="ko-KR" altLang="en-US" dirty="0" smtClean="0">
                <a:latin typeface="Book Antiqua" pitchFamily="18" charset="0"/>
              </a:rPr>
              <a:t>개를 꺼내는 방법의 수 </a:t>
            </a:r>
            <a:r>
              <a:rPr lang="en-US" altLang="ko-KR" dirty="0" smtClean="0">
                <a:latin typeface="Book Antiqua" pitchFamily="18" charset="0"/>
              </a:rPr>
              <a:t>: </a:t>
            </a:r>
          </a:p>
          <a:p>
            <a:endParaRPr lang="en-US" altLang="ko-KR" dirty="0" smtClean="0">
              <a:latin typeface="Book Antiqua" pitchFamily="18" charset="0"/>
            </a:endParaRPr>
          </a:p>
          <a:p>
            <a:r>
              <a:rPr lang="en-US" altLang="ko-KR" dirty="0" smtClean="0">
                <a:latin typeface="Book Antiqua" pitchFamily="18" charset="0"/>
              </a:rPr>
              <a:t>5</a:t>
            </a:r>
            <a:r>
              <a:rPr lang="ko-KR" altLang="en-US" dirty="0" smtClean="0">
                <a:latin typeface="Book Antiqua" pitchFamily="18" charset="0"/>
              </a:rPr>
              <a:t>개의 </a:t>
            </a:r>
            <a:r>
              <a:rPr lang="en-US" altLang="ko-KR" dirty="0" smtClean="0">
                <a:latin typeface="Book Antiqua" pitchFamily="18" charset="0"/>
              </a:rPr>
              <a:t>100</a:t>
            </a:r>
            <a:r>
              <a:rPr lang="ko-KR" altLang="en-US" dirty="0" smtClean="0">
                <a:latin typeface="Book Antiqua" pitchFamily="18" charset="0"/>
              </a:rPr>
              <a:t>원짜리 동전 중에서 </a:t>
            </a:r>
            <a:r>
              <a:rPr lang="en-US" altLang="ko-KR" i="1" dirty="0" smtClean="0">
                <a:latin typeface="Book Antiqua" pitchFamily="18" charset="0"/>
              </a:rPr>
              <a:t>x</a:t>
            </a:r>
            <a:r>
              <a:rPr lang="ko-KR" altLang="en-US" dirty="0" smtClean="0">
                <a:latin typeface="Book Antiqua" pitchFamily="18" charset="0"/>
              </a:rPr>
              <a:t>개를 꺼내는 방법의 수 </a:t>
            </a:r>
            <a:r>
              <a:rPr lang="en-US" altLang="ko-KR" dirty="0" smtClean="0">
                <a:latin typeface="Book Antiqua" pitchFamily="18" charset="0"/>
              </a:rPr>
              <a:t>:</a:t>
            </a:r>
          </a:p>
          <a:p>
            <a:endParaRPr lang="en-US" altLang="ko-KR" dirty="0" smtClean="0">
              <a:latin typeface="Book Antiqua" pitchFamily="18" charset="0"/>
            </a:endParaRPr>
          </a:p>
          <a:p>
            <a:r>
              <a:rPr lang="ko-KR" altLang="en-US" dirty="0" smtClean="0">
                <a:latin typeface="Book Antiqua" pitchFamily="18" charset="0"/>
              </a:rPr>
              <a:t>그 각각의 경우에 </a:t>
            </a:r>
            <a:r>
              <a:rPr lang="en-US" altLang="ko-KR" dirty="0" smtClean="0">
                <a:latin typeface="Book Antiqua" pitchFamily="18" charset="0"/>
              </a:rPr>
              <a:t>5</a:t>
            </a:r>
            <a:r>
              <a:rPr lang="ko-KR" altLang="en-US" dirty="0" smtClean="0">
                <a:latin typeface="Book Antiqua" pitchFamily="18" charset="0"/>
              </a:rPr>
              <a:t>개의 </a:t>
            </a:r>
            <a:r>
              <a:rPr lang="en-US" altLang="ko-KR" dirty="0" smtClean="0">
                <a:latin typeface="Book Antiqua" pitchFamily="18" charset="0"/>
              </a:rPr>
              <a:t>500</a:t>
            </a:r>
            <a:r>
              <a:rPr lang="ko-KR" altLang="en-US" dirty="0" smtClean="0">
                <a:latin typeface="Book Antiqua" pitchFamily="18" charset="0"/>
              </a:rPr>
              <a:t>원짜리 동전 중에서 </a:t>
            </a:r>
            <a:r>
              <a:rPr lang="en-US" altLang="ko-KR" i="1" dirty="0" smtClean="0">
                <a:latin typeface="Book Antiqua" pitchFamily="18" charset="0"/>
              </a:rPr>
              <a:t>4 - x</a:t>
            </a:r>
            <a:r>
              <a:rPr lang="ko-KR" altLang="en-US" dirty="0" smtClean="0">
                <a:latin typeface="Book Antiqua" pitchFamily="18" charset="0"/>
              </a:rPr>
              <a:t>개를 꺼내는 방법의 수 </a:t>
            </a:r>
            <a:r>
              <a:rPr lang="en-US" altLang="ko-KR" dirty="0" smtClean="0">
                <a:latin typeface="Book Antiqua" pitchFamily="18" charset="0"/>
              </a:rPr>
              <a:t>:</a:t>
            </a:r>
            <a:r>
              <a:rPr lang="ko-KR" altLang="en-US" dirty="0" smtClean="0">
                <a:latin typeface="Book Antiqua" pitchFamily="18" charset="0"/>
              </a:rPr>
              <a:t> </a:t>
            </a:r>
            <a:endParaRPr lang="ko-KR" altLang="en-US" dirty="0">
              <a:latin typeface="Book Antiqua" pitchFamily="18" charset="0"/>
            </a:endParaRPr>
          </a:p>
        </p:txBody>
      </p:sp>
      <p:graphicFrame>
        <p:nvGraphicFramePr>
          <p:cNvPr id="13" name="Object 6"/>
          <p:cNvGraphicFramePr>
            <a:graphicFrameLocks noChangeAspect="1"/>
          </p:cNvGraphicFramePr>
          <p:nvPr/>
        </p:nvGraphicFramePr>
        <p:xfrm>
          <a:off x="4035440" y="4383356"/>
          <a:ext cx="4394212" cy="1760288"/>
        </p:xfrm>
        <a:graphic>
          <a:graphicData uri="http://schemas.openxmlformats.org/presentationml/2006/ole">
            <p:oleObj spid="_x0000_s553986" name="Equation" r:id="rId4" imgW="3238200" imgH="1320480" progId="Equation.DSMT4">
              <p:embed/>
            </p:oleObj>
          </a:graphicData>
        </a:graphic>
      </p:graphicFrame>
      <p:graphicFrame>
        <p:nvGraphicFramePr>
          <p:cNvPr id="553987" name="Object 3"/>
          <p:cNvGraphicFramePr>
            <a:graphicFrameLocks noChangeAspect="1"/>
          </p:cNvGraphicFramePr>
          <p:nvPr/>
        </p:nvGraphicFramePr>
        <p:xfrm>
          <a:off x="4784730" y="2710789"/>
          <a:ext cx="430212" cy="473075"/>
        </p:xfrm>
        <a:graphic>
          <a:graphicData uri="http://schemas.openxmlformats.org/presentationml/2006/ole">
            <p:oleObj spid="_x0000_s553987" name="Equation" r:id="rId5" imgW="317160" imgH="355320" progId="Equation.DSMT4">
              <p:embed/>
            </p:oleObj>
          </a:graphicData>
        </a:graphic>
      </p:graphicFrame>
      <p:graphicFrame>
        <p:nvGraphicFramePr>
          <p:cNvPr id="553988" name="Object 4"/>
          <p:cNvGraphicFramePr>
            <a:graphicFrameLocks noChangeAspect="1"/>
          </p:cNvGraphicFramePr>
          <p:nvPr/>
        </p:nvGraphicFramePr>
        <p:xfrm>
          <a:off x="6121400" y="3241677"/>
          <a:ext cx="327025" cy="473075"/>
        </p:xfrm>
        <a:graphic>
          <a:graphicData uri="http://schemas.openxmlformats.org/presentationml/2006/ole">
            <p:oleObj spid="_x0000_s553988" name="Equation" r:id="rId6" imgW="241200" imgH="355320" progId="Equation.DSMT4">
              <p:embed/>
            </p:oleObj>
          </a:graphicData>
        </a:graphic>
      </p:graphicFrame>
      <p:graphicFrame>
        <p:nvGraphicFramePr>
          <p:cNvPr id="553989" name="Object 5"/>
          <p:cNvGraphicFramePr>
            <a:graphicFrameLocks noChangeAspect="1"/>
          </p:cNvGraphicFramePr>
          <p:nvPr/>
        </p:nvGraphicFramePr>
        <p:xfrm>
          <a:off x="8116827" y="3813181"/>
          <a:ext cx="619125" cy="473075"/>
        </p:xfrm>
        <a:graphic>
          <a:graphicData uri="http://schemas.openxmlformats.org/presentationml/2006/ole">
            <p:oleObj spid="_x0000_s553989" name="Equation" r:id="rId7" imgW="457200" imgH="355320" progId="Equation.DSMT4">
              <p:embed/>
            </p:oleObj>
          </a:graphicData>
        </a:graphic>
      </p:graphicFrame>
      <p:graphicFrame>
        <p:nvGraphicFramePr>
          <p:cNvPr id="553990" name="Object 6"/>
          <p:cNvGraphicFramePr>
            <a:graphicFrameLocks noChangeAspect="1"/>
          </p:cNvGraphicFramePr>
          <p:nvPr/>
        </p:nvGraphicFramePr>
        <p:xfrm>
          <a:off x="642910" y="4479939"/>
          <a:ext cx="2963862" cy="949325"/>
        </p:xfrm>
        <a:graphic>
          <a:graphicData uri="http://schemas.openxmlformats.org/presentationml/2006/ole">
            <p:oleObj spid="_x0000_s553990" name="Equation" r:id="rId8" imgW="2184120" imgH="7110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2.3  </a:t>
            </a:r>
            <a:r>
              <a:rPr lang="ko-KR" altLang="en-US" dirty="0" err="1" smtClean="0">
                <a:solidFill>
                  <a:schemeClr val="tx1"/>
                </a:solidFill>
                <a:latin typeface="Book Antiqua" pitchFamily="18" charset="0"/>
              </a:rPr>
              <a:t>기댓값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23</a:t>
            </a:fld>
            <a:endParaRPr lang="en-US" altLang="ko-KR" sz="160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26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TextBox 17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22842" y="571480"/>
            <a:ext cx="7663934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[</a:t>
            </a:r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예제 </a:t>
            </a:r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2]</a:t>
            </a:r>
          </a:p>
          <a:p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확률밀도함수가                             일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때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,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 확률변수 </a:t>
            </a:r>
            <a:r>
              <a:rPr lang="en-US" altLang="ko-KR" i="1" dirty="0" smtClean="0">
                <a:solidFill>
                  <a:schemeClr val="tx1"/>
                </a:solidFill>
                <a:latin typeface="Book Antiqua" pitchFamily="18" charset="0"/>
              </a:rPr>
              <a:t>X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의 평균을 구하라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.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00034" y="1357298"/>
            <a:ext cx="714380" cy="369332"/>
          </a:xfrm>
          <a:prstGeom prst="rect">
            <a:avLst/>
          </a:prstGeom>
          <a:solidFill>
            <a:srgbClr val="00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FF66FF"/>
                </a:solidFill>
              </a:rPr>
              <a:t>풀이</a:t>
            </a:r>
            <a:endParaRPr lang="ko-KR" altLang="en-US" b="1" dirty="0">
              <a:solidFill>
                <a:srgbClr val="FF66FF"/>
              </a:solidFill>
            </a:endParaRPr>
          </a:p>
        </p:txBody>
      </p:sp>
      <p:graphicFrame>
        <p:nvGraphicFramePr>
          <p:cNvPr id="23" name="Object 9"/>
          <p:cNvGraphicFramePr>
            <a:graphicFrameLocks noChangeAspect="1"/>
          </p:cNvGraphicFramePr>
          <p:nvPr/>
        </p:nvGraphicFramePr>
        <p:xfrm>
          <a:off x="2328863" y="857250"/>
          <a:ext cx="1652587" cy="320675"/>
        </p:xfrm>
        <a:graphic>
          <a:graphicData uri="http://schemas.openxmlformats.org/presentationml/2006/ole">
            <p:oleObj spid="_x0000_s386099" name="Equation" r:id="rId4" imgW="1218960" imgH="241200" progId="Equation.DSMT4">
              <p:embed/>
            </p:oleObj>
          </a:graphicData>
        </a:graphic>
      </p:graphicFrame>
      <p:graphicFrame>
        <p:nvGraphicFramePr>
          <p:cNvPr id="27" name="Object 6"/>
          <p:cNvGraphicFramePr>
            <a:graphicFrameLocks noChangeAspect="1"/>
          </p:cNvGraphicFramePr>
          <p:nvPr/>
        </p:nvGraphicFramePr>
        <p:xfrm>
          <a:off x="714348" y="1785926"/>
          <a:ext cx="4787900" cy="1377950"/>
        </p:xfrm>
        <a:graphic>
          <a:graphicData uri="http://schemas.openxmlformats.org/presentationml/2006/ole">
            <p:oleObj spid="_x0000_s386101" name="Equation" r:id="rId5" imgW="3213000" imgH="939600" progId="Equation.DSMT4">
              <p:embed/>
            </p:oleObj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642910" y="3429000"/>
            <a:ext cx="7715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Book Antiqua" pitchFamily="18" charset="0"/>
              </a:rPr>
              <a:t>[Note]</a:t>
            </a:r>
          </a:p>
          <a:p>
            <a:r>
              <a:rPr lang="ko-KR" altLang="en-US" dirty="0" smtClean="0">
                <a:latin typeface="Book Antiqua" pitchFamily="18" charset="0"/>
              </a:rPr>
              <a:t>모든 확률분포가 </a:t>
            </a:r>
            <a:r>
              <a:rPr lang="ko-KR" altLang="en-US" dirty="0" err="1" smtClean="0">
                <a:latin typeface="Book Antiqua" pitchFamily="18" charset="0"/>
              </a:rPr>
              <a:t>기댓값을</a:t>
            </a:r>
            <a:r>
              <a:rPr lang="ko-KR" altLang="en-US" dirty="0" smtClean="0">
                <a:latin typeface="Book Antiqua" pitchFamily="18" charset="0"/>
              </a:rPr>
              <a:t> 가지는 것은 아니다</a:t>
            </a:r>
            <a:r>
              <a:rPr lang="en-US" altLang="ko-KR" dirty="0" smtClean="0">
                <a:latin typeface="Book Antiqua" pitchFamily="18" charset="0"/>
              </a:rPr>
              <a:t>. </a:t>
            </a:r>
            <a:r>
              <a:rPr lang="ko-KR" altLang="en-US" dirty="0" smtClean="0">
                <a:latin typeface="Book Antiqua" pitchFamily="18" charset="0"/>
              </a:rPr>
              <a:t>다음 확률밀도함수는 </a:t>
            </a:r>
            <a:r>
              <a:rPr lang="ko-KR" altLang="en-US" dirty="0" err="1" smtClean="0">
                <a:latin typeface="Book Antiqua" pitchFamily="18" charset="0"/>
              </a:rPr>
              <a:t>기댓값이</a:t>
            </a:r>
            <a:r>
              <a:rPr lang="ko-KR" altLang="en-US" dirty="0" smtClean="0">
                <a:latin typeface="Book Antiqua" pitchFamily="18" charset="0"/>
              </a:rPr>
              <a:t> 존재하지 않는다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  <a:endParaRPr lang="ko-KR" altLang="en-US" dirty="0">
              <a:latin typeface="Book Antiqua" pitchFamily="18" charset="0"/>
            </a:endParaRPr>
          </a:p>
        </p:txBody>
      </p:sp>
      <p:graphicFrame>
        <p:nvGraphicFramePr>
          <p:cNvPr id="386103" name="Object 55"/>
          <p:cNvGraphicFramePr>
            <a:graphicFrameLocks noChangeAspect="1"/>
          </p:cNvGraphicFramePr>
          <p:nvPr/>
        </p:nvGraphicFramePr>
        <p:xfrm>
          <a:off x="1000100" y="4500570"/>
          <a:ext cx="2762250" cy="633413"/>
        </p:xfrm>
        <a:graphic>
          <a:graphicData uri="http://schemas.openxmlformats.org/presentationml/2006/ole">
            <p:oleObj spid="_x0000_s386103" name="Equation" r:id="rId6" imgW="1854000" imgH="431640" progId="Equation.DSMT4">
              <p:embed/>
            </p:oleObj>
          </a:graphicData>
        </a:graphic>
      </p:graphicFrame>
      <p:grpSp>
        <p:nvGrpSpPr>
          <p:cNvPr id="39" name="그룹 38"/>
          <p:cNvGrpSpPr/>
          <p:nvPr/>
        </p:nvGrpSpPr>
        <p:grpSpPr>
          <a:xfrm>
            <a:off x="4562206" y="4144174"/>
            <a:ext cx="3867446" cy="2081182"/>
            <a:chOff x="4562206" y="4144174"/>
            <a:chExt cx="3867446" cy="2081182"/>
          </a:xfrm>
        </p:grpSpPr>
        <p:pic>
          <p:nvPicPr>
            <p:cNvPr id="31" name="Picture 1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4781418" y="4246364"/>
              <a:ext cx="3005292" cy="1855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32" name="직선 화살표 연결선 31"/>
            <p:cNvCxnSpPr/>
            <p:nvPr/>
          </p:nvCxnSpPr>
          <p:spPr>
            <a:xfrm>
              <a:off x="4562206" y="6039516"/>
              <a:ext cx="3500462" cy="158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34" name="Object 2"/>
            <p:cNvGraphicFramePr>
              <a:graphicFrameLocks noChangeAspect="1"/>
            </p:cNvGraphicFramePr>
            <p:nvPr/>
          </p:nvGraphicFramePr>
          <p:xfrm>
            <a:off x="6491032" y="4366580"/>
            <a:ext cx="1093807" cy="446342"/>
          </p:xfrm>
          <a:graphic>
            <a:graphicData uri="http://schemas.openxmlformats.org/presentationml/2006/ole">
              <p:oleObj spid="_x0000_s386104" name="Equation" r:id="rId8" imgW="1054080" imgH="431640" progId="Equation.DSMT4">
                <p:embed/>
              </p:oleObj>
            </a:graphicData>
          </a:graphic>
        </p:graphicFrame>
        <p:graphicFrame>
          <p:nvGraphicFramePr>
            <p:cNvPr id="35" name="Object 3"/>
            <p:cNvGraphicFramePr>
              <a:graphicFrameLocks noChangeAspect="1"/>
            </p:cNvGraphicFramePr>
            <p:nvPr/>
          </p:nvGraphicFramePr>
          <p:xfrm>
            <a:off x="5792788" y="4223147"/>
            <a:ext cx="382587" cy="227013"/>
          </p:xfrm>
          <a:graphic>
            <a:graphicData uri="http://schemas.openxmlformats.org/presentationml/2006/ole">
              <p:oleObj spid="_x0000_s386105" name="Equation" r:id="rId9" imgW="342720" imgH="203040" progId="Equation.DSMT4">
                <p:embed/>
              </p:oleObj>
            </a:graphicData>
          </a:graphic>
        </p:graphicFrame>
        <p:sp>
          <p:nvSpPr>
            <p:cNvPr id="36" name="TextBox 35"/>
            <p:cNvSpPr txBox="1"/>
            <p:nvPr/>
          </p:nvSpPr>
          <p:spPr>
            <a:xfrm>
              <a:off x="7929586" y="5856024"/>
              <a:ext cx="5000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i="1" dirty="0" smtClean="0">
                  <a:latin typeface="Book Antiqua" pitchFamily="18" charset="0"/>
                </a:rPr>
                <a:t>x</a:t>
              </a:r>
              <a:endParaRPr lang="ko-KR" altLang="en-US" i="1" baseline="-25000" dirty="0">
                <a:latin typeface="Book Antiqua" pitchFamily="18" charset="0"/>
              </a:endParaRPr>
            </a:p>
          </p:txBody>
        </p:sp>
        <p:cxnSp>
          <p:nvCxnSpPr>
            <p:cNvPr id="38" name="직선 화살표 연결선 37"/>
            <p:cNvCxnSpPr/>
            <p:nvPr/>
          </p:nvCxnSpPr>
          <p:spPr>
            <a:xfrm rot="5400000" flipH="1" flipV="1">
              <a:off x="5276900" y="5143512"/>
              <a:ext cx="2000264" cy="158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50"/>
          <p:cNvSpPr>
            <a:spLocks noChangeArrowheads="1"/>
          </p:cNvSpPr>
          <p:nvPr/>
        </p:nvSpPr>
        <p:spPr bwMode="auto">
          <a:xfrm>
            <a:off x="3173582" y="5036494"/>
            <a:ext cx="2827178" cy="586536"/>
          </a:xfrm>
          <a:prstGeom prst="rect">
            <a:avLst/>
          </a:prstGeom>
          <a:solidFill>
            <a:srgbClr val="66CC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9" name="Rectangle 50"/>
          <p:cNvSpPr>
            <a:spLocks noChangeArrowheads="1"/>
          </p:cNvSpPr>
          <p:nvPr/>
        </p:nvSpPr>
        <p:spPr bwMode="auto">
          <a:xfrm>
            <a:off x="3000364" y="2699588"/>
            <a:ext cx="3143272" cy="586536"/>
          </a:xfrm>
          <a:prstGeom prst="rect">
            <a:avLst/>
          </a:prstGeom>
          <a:solidFill>
            <a:srgbClr val="66CC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2.3  </a:t>
            </a:r>
            <a:r>
              <a:rPr lang="ko-KR" altLang="en-US" dirty="0" err="1" smtClean="0">
                <a:solidFill>
                  <a:schemeClr val="tx1"/>
                </a:solidFill>
                <a:latin typeface="Book Antiqua" pitchFamily="18" charset="0"/>
              </a:rPr>
              <a:t>기댓값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24</a:t>
            </a:fld>
            <a:endParaRPr lang="en-US" altLang="ko-KR" sz="1600" dirty="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7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928662" y="571480"/>
            <a:ext cx="2786082" cy="500066"/>
          </a:xfrm>
          <a:prstGeom prst="roundRect">
            <a:avLst/>
          </a:prstGeom>
          <a:solidFill>
            <a:srgbClr val="FF66FF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FF00"/>
                </a:solidFill>
                <a:latin typeface="휴먼엑스포" pitchFamily="18" charset="-127"/>
                <a:ea typeface="휴먼엑스포" pitchFamily="18" charset="-127"/>
              </a:rPr>
              <a:t>중심위치의</a:t>
            </a:r>
            <a:r>
              <a:rPr lang="en-US" altLang="ko-KR" dirty="0" smtClean="0">
                <a:solidFill>
                  <a:srgbClr val="FFFF00"/>
                </a:solidFill>
                <a:latin typeface="휴먼엑스포" pitchFamily="18" charset="-127"/>
                <a:ea typeface="휴먼엑스포" pitchFamily="18" charset="-127"/>
              </a:rPr>
              <a:t> </a:t>
            </a:r>
            <a:r>
              <a:rPr lang="ko-KR" altLang="en-US" dirty="0" smtClean="0">
                <a:solidFill>
                  <a:srgbClr val="FFFF00"/>
                </a:solidFill>
                <a:latin typeface="휴먼엑스포" pitchFamily="18" charset="-127"/>
                <a:ea typeface="휴먼엑스포" pitchFamily="18" charset="-127"/>
              </a:rPr>
              <a:t>다른 척도</a:t>
            </a:r>
            <a:endParaRPr lang="ko-KR" altLang="en-US" dirty="0">
              <a:solidFill>
                <a:srgbClr val="FFFF00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250825" y="3722690"/>
            <a:ext cx="5048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3600" b="0">
                <a:solidFill>
                  <a:srgbClr val="FF00FF"/>
                </a:solidFill>
              </a:rPr>
              <a:t>▶</a:t>
            </a:r>
          </a:p>
        </p:txBody>
      </p:sp>
      <p:sp>
        <p:nvSpPr>
          <p:cNvPr id="16" name="Rectangle 8"/>
          <p:cNvSpPr>
            <a:spLocks noChangeArrowheads="1"/>
          </p:cNvSpPr>
          <p:nvPr/>
        </p:nvSpPr>
        <p:spPr bwMode="auto">
          <a:xfrm>
            <a:off x="827088" y="3714752"/>
            <a:ext cx="7959725" cy="107157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ko-KR" altLang="en-US" sz="2400" b="1" dirty="0" err="1" smtClean="0">
                <a:solidFill>
                  <a:srgbClr val="FF0000"/>
                </a:solidFill>
                <a:latin typeface="Book Antiqua" pitchFamily="18" charset="0"/>
              </a:rPr>
              <a:t>최빈값</a:t>
            </a:r>
            <a:r>
              <a:rPr lang="en-US" altLang="ko-KR" sz="2400" dirty="0" smtClean="0">
                <a:latin typeface="Book Antiqua" pitchFamily="18" charset="0"/>
              </a:rPr>
              <a:t>(mode)</a:t>
            </a:r>
            <a:r>
              <a:rPr lang="ko-KR" altLang="en-US" sz="2400" dirty="0" smtClean="0">
                <a:latin typeface="Book Antiqua" pitchFamily="18" charset="0"/>
              </a:rPr>
              <a:t> </a:t>
            </a:r>
            <a:r>
              <a:rPr lang="en-US" altLang="ko-KR" sz="2400" dirty="0" smtClean="0">
                <a:latin typeface="Book Antiqua" pitchFamily="18" charset="0"/>
              </a:rPr>
              <a:t>:</a:t>
            </a:r>
            <a:r>
              <a:rPr lang="ko-KR" altLang="en-US" sz="2400" dirty="0" smtClean="0">
                <a:latin typeface="Book Antiqua" pitchFamily="18" charset="0"/>
              </a:rPr>
              <a:t> 확률질량</a:t>
            </a:r>
            <a:r>
              <a:rPr lang="en-US" altLang="ko-KR" sz="2400" dirty="0" smtClean="0">
                <a:latin typeface="Book Antiqua" pitchFamily="18" charset="0"/>
              </a:rPr>
              <a:t>(</a:t>
            </a:r>
            <a:r>
              <a:rPr lang="ko-KR" altLang="en-US" sz="2400" dirty="0" smtClean="0">
                <a:latin typeface="Book Antiqua" pitchFamily="18" charset="0"/>
              </a:rPr>
              <a:t>밀도</a:t>
            </a:r>
            <a:r>
              <a:rPr lang="en-US" altLang="ko-KR" sz="2400" dirty="0" smtClean="0">
                <a:latin typeface="Book Antiqua" pitchFamily="18" charset="0"/>
              </a:rPr>
              <a:t>)</a:t>
            </a:r>
            <a:r>
              <a:rPr lang="ko-KR" altLang="en-US" sz="2400" dirty="0" smtClean="0">
                <a:latin typeface="Book Antiqua" pitchFamily="18" charset="0"/>
              </a:rPr>
              <a:t>함수가 최대인 </a:t>
            </a:r>
            <a:r>
              <a:rPr lang="en-US" altLang="ko-KR" sz="2400" i="1" dirty="0" smtClean="0">
                <a:latin typeface="Book Antiqua" pitchFamily="18" charset="0"/>
              </a:rPr>
              <a:t>x</a:t>
            </a:r>
            <a:r>
              <a:rPr lang="ko-KR" altLang="en-US" sz="2400" dirty="0" smtClean="0">
                <a:latin typeface="Book Antiqua" pitchFamily="18" charset="0"/>
              </a:rPr>
              <a:t>를 의미하며</a:t>
            </a:r>
            <a:endParaRPr lang="en-US" altLang="ko-KR" sz="2400" dirty="0" smtClean="0">
              <a:latin typeface="Book Antiqua" pitchFamily="18" charset="0"/>
            </a:endParaRPr>
          </a:p>
          <a:p>
            <a:r>
              <a:rPr lang="en-US" altLang="ko-KR" sz="2400" i="1" dirty="0" smtClean="0">
                <a:latin typeface="Book Antiqua" pitchFamily="18" charset="0"/>
              </a:rPr>
              <a:t>M</a:t>
            </a:r>
            <a:r>
              <a:rPr lang="en-US" altLang="ko-KR" sz="2400" i="1" baseline="-25000" dirty="0" smtClean="0">
                <a:latin typeface="Book Antiqua" pitchFamily="18" charset="0"/>
              </a:rPr>
              <a:t>o</a:t>
            </a:r>
            <a:r>
              <a:rPr lang="ko-KR" altLang="en-US" sz="2400" dirty="0" smtClean="0">
                <a:latin typeface="Book Antiqua" pitchFamily="18" charset="0"/>
              </a:rPr>
              <a:t>로 나타낸다</a:t>
            </a:r>
            <a:r>
              <a:rPr lang="en-US" altLang="ko-KR" sz="2400" dirty="0" smtClean="0">
                <a:latin typeface="Book Antiqua" pitchFamily="18" charset="0"/>
              </a:rPr>
              <a:t>.</a:t>
            </a:r>
            <a:endParaRPr lang="ko-KR" altLang="en-US" sz="2400" dirty="0">
              <a:latin typeface="Book Antiqua" pitchFamily="18" charset="0"/>
            </a:endParaRPr>
          </a:p>
        </p:txBody>
      </p:sp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250825" y="1365236"/>
            <a:ext cx="5048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3600" b="0">
                <a:solidFill>
                  <a:srgbClr val="FF00FF"/>
                </a:solidFill>
              </a:rPr>
              <a:t>▶</a:t>
            </a:r>
          </a:p>
        </p:txBody>
      </p:sp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827088" y="1357298"/>
            <a:ext cx="7959725" cy="107157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ko-KR" altLang="en-US" sz="2400" b="1" dirty="0" err="1" smtClean="0">
                <a:solidFill>
                  <a:srgbClr val="FF0000"/>
                </a:solidFill>
                <a:latin typeface="Book Antiqua" pitchFamily="18" charset="0"/>
              </a:rPr>
              <a:t>중위수</a:t>
            </a:r>
            <a:r>
              <a:rPr lang="en-US" altLang="ko-KR" sz="2400" dirty="0" smtClean="0">
                <a:latin typeface="Book Antiqua" pitchFamily="18" charset="0"/>
              </a:rPr>
              <a:t>(median)</a:t>
            </a:r>
            <a:r>
              <a:rPr lang="ko-KR" altLang="en-US" sz="2400" dirty="0" smtClean="0">
                <a:latin typeface="Book Antiqua" pitchFamily="18" charset="0"/>
              </a:rPr>
              <a:t> </a:t>
            </a:r>
            <a:r>
              <a:rPr lang="en-US" altLang="ko-KR" sz="2400" dirty="0" smtClean="0">
                <a:latin typeface="Book Antiqua" pitchFamily="18" charset="0"/>
              </a:rPr>
              <a:t>:</a:t>
            </a:r>
            <a:r>
              <a:rPr lang="ko-KR" altLang="en-US" sz="2400" dirty="0" smtClean="0">
                <a:latin typeface="Book Antiqua" pitchFamily="18" charset="0"/>
              </a:rPr>
              <a:t> 분포함수 </a:t>
            </a:r>
            <a:r>
              <a:rPr lang="en-US" altLang="ko-KR" sz="2400" i="1" dirty="0" smtClean="0">
                <a:latin typeface="Book Antiqua" pitchFamily="18" charset="0"/>
              </a:rPr>
              <a:t>F(x)</a:t>
            </a:r>
            <a:r>
              <a:rPr lang="ko-KR" altLang="en-US" sz="2400" dirty="0" smtClean="0">
                <a:latin typeface="Book Antiqua" pitchFamily="18" charset="0"/>
              </a:rPr>
              <a:t>에 대하여 </a:t>
            </a:r>
            <a:r>
              <a:rPr lang="en-US" altLang="ko-KR" sz="2400" i="1" dirty="0" smtClean="0">
                <a:latin typeface="Book Antiqua" pitchFamily="18" charset="0"/>
              </a:rPr>
              <a:t>F(x</a:t>
            </a:r>
            <a:r>
              <a:rPr lang="en-US" altLang="ko-KR" sz="2400" i="1" baseline="-25000" dirty="0" smtClean="0">
                <a:latin typeface="Book Antiqua" pitchFamily="18" charset="0"/>
              </a:rPr>
              <a:t>0</a:t>
            </a:r>
            <a:r>
              <a:rPr lang="en-US" altLang="ko-KR" sz="2400" i="1" dirty="0" smtClean="0">
                <a:latin typeface="Book Antiqua" pitchFamily="18" charset="0"/>
              </a:rPr>
              <a:t>) = 0.5</a:t>
            </a:r>
            <a:r>
              <a:rPr lang="ko-KR" altLang="en-US" sz="2400" dirty="0" smtClean="0">
                <a:latin typeface="Book Antiqua" pitchFamily="18" charset="0"/>
              </a:rPr>
              <a:t>를</a:t>
            </a:r>
            <a:r>
              <a:rPr lang="en-US" altLang="ko-KR" sz="2400" dirty="0" smtClean="0">
                <a:latin typeface="Book Antiqua" pitchFamily="18" charset="0"/>
              </a:rPr>
              <a:t> </a:t>
            </a:r>
            <a:r>
              <a:rPr lang="ko-KR" altLang="en-US" sz="2400" dirty="0" smtClean="0">
                <a:latin typeface="Book Antiqua" pitchFamily="18" charset="0"/>
              </a:rPr>
              <a:t>만</a:t>
            </a:r>
            <a:endParaRPr lang="en-US" altLang="ko-KR" sz="2400" dirty="0" smtClean="0">
              <a:latin typeface="Book Antiqua" pitchFamily="18" charset="0"/>
            </a:endParaRPr>
          </a:p>
          <a:p>
            <a:r>
              <a:rPr lang="ko-KR" altLang="en-US" sz="2400" dirty="0" err="1" smtClean="0">
                <a:latin typeface="Book Antiqua" pitchFamily="18" charset="0"/>
              </a:rPr>
              <a:t>족하는</a:t>
            </a:r>
            <a:r>
              <a:rPr lang="ko-KR" altLang="en-US" sz="2400" dirty="0" smtClean="0">
                <a:latin typeface="Book Antiqua" pitchFamily="18" charset="0"/>
              </a:rPr>
              <a:t> </a:t>
            </a:r>
            <a:r>
              <a:rPr lang="en-US" altLang="ko-KR" sz="2400" i="1" dirty="0" smtClean="0">
                <a:latin typeface="Book Antiqua" pitchFamily="18" charset="0"/>
              </a:rPr>
              <a:t>x</a:t>
            </a:r>
            <a:r>
              <a:rPr lang="en-US" altLang="ko-KR" sz="2400" i="1" baseline="-25000" dirty="0" smtClean="0">
                <a:latin typeface="Book Antiqua" pitchFamily="18" charset="0"/>
              </a:rPr>
              <a:t>0</a:t>
            </a:r>
            <a:r>
              <a:rPr lang="ko-KR" altLang="en-US" sz="2400" dirty="0" smtClean="0">
                <a:latin typeface="Book Antiqua" pitchFamily="18" charset="0"/>
              </a:rPr>
              <a:t>을 의미하며</a:t>
            </a:r>
            <a:r>
              <a:rPr lang="en-US" altLang="ko-KR" sz="2400" dirty="0" smtClean="0">
                <a:latin typeface="Book Antiqua" pitchFamily="18" charset="0"/>
              </a:rPr>
              <a:t>, </a:t>
            </a:r>
            <a:r>
              <a:rPr lang="en-US" altLang="ko-KR" sz="2400" i="1" dirty="0" smtClean="0">
                <a:latin typeface="Book Antiqua" pitchFamily="18" charset="0"/>
              </a:rPr>
              <a:t>M</a:t>
            </a:r>
            <a:r>
              <a:rPr lang="en-US" altLang="ko-KR" sz="2400" i="1" baseline="-25000" dirty="0" smtClean="0">
                <a:latin typeface="Book Antiqua" pitchFamily="18" charset="0"/>
              </a:rPr>
              <a:t>e</a:t>
            </a:r>
            <a:r>
              <a:rPr lang="ko-KR" altLang="en-US" sz="2400" dirty="0" smtClean="0">
                <a:latin typeface="Book Antiqua" pitchFamily="18" charset="0"/>
              </a:rPr>
              <a:t>로 나타낸다</a:t>
            </a:r>
            <a:r>
              <a:rPr lang="en-US" altLang="ko-KR" sz="2400" dirty="0" smtClean="0">
                <a:latin typeface="Book Antiqua" pitchFamily="18" charset="0"/>
              </a:rPr>
              <a:t>.</a:t>
            </a:r>
            <a:endParaRPr lang="ko-KR" altLang="en-US" sz="2400" dirty="0">
              <a:latin typeface="Book Antiqua" pitchFamily="18" charset="0"/>
            </a:endParaRPr>
          </a:p>
        </p:txBody>
      </p:sp>
      <p:graphicFrame>
        <p:nvGraphicFramePr>
          <p:cNvPr id="502789" name="Object 5"/>
          <p:cNvGraphicFramePr>
            <a:graphicFrameLocks noChangeAspect="1"/>
          </p:cNvGraphicFramePr>
          <p:nvPr/>
        </p:nvGraphicFramePr>
        <p:xfrm>
          <a:off x="3138488" y="2833688"/>
          <a:ext cx="2819400" cy="334962"/>
        </p:xfrm>
        <a:graphic>
          <a:graphicData uri="http://schemas.openxmlformats.org/presentationml/2006/ole">
            <p:oleObj spid="_x0000_s502789" name="Equation" r:id="rId4" imgW="1892160" imgH="228600" progId="Equation.DSMT4">
              <p:embed/>
            </p:oleObj>
          </a:graphicData>
        </a:graphic>
      </p:graphicFrame>
      <p:graphicFrame>
        <p:nvGraphicFramePr>
          <p:cNvPr id="502790" name="Object 6"/>
          <p:cNvGraphicFramePr>
            <a:graphicFrameLocks noChangeAspect="1"/>
          </p:cNvGraphicFramePr>
          <p:nvPr/>
        </p:nvGraphicFramePr>
        <p:xfrm>
          <a:off x="3284538" y="5165725"/>
          <a:ext cx="2535237" cy="334963"/>
        </p:xfrm>
        <a:graphic>
          <a:graphicData uri="http://schemas.openxmlformats.org/presentationml/2006/ole">
            <p:oleObj spid="_x0000_s502790" name="Equation" r:id="rId5" imgW="1701720" imgH="2286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2.3  </a:t>
            </a:r>
            <a:r>
              <a:rPr lang="ko-KR" altLang="en-US" dirty="0" err="1" smtClean="0">
                <a:solidFill>
                  <a:schemeClr val="tx1"/>
                </a:solidFill>
                <a:latin typeface="Book Antiqua" pitchFamily="18" charset="0"/>
              </a:rPr>
              <a:t>기댓값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91DFB-E6F2-423D-AB90-E7837C4E452D}" type="slidenum">
              <a:rPr lang="ko-KR" altLang="en-US" sz="1600" smtClean="0">
                <a:solidFill>
                  <a:schemeClr val="tx1"/>
                </a:solidFill>
                <a:latin typeface="Book Antiqua" pitchFamily="18" charset="0"/>
              </a:rPr>
              <a:pPr/>
              <a:t>25</a:t>
            </a:fld>
            <a:endParaRPr lang="ko-KR" altLang="en-US" sz="160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44" name="Picture 1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TextBox 14"/>
          <p:cNvSpPr txBox="1"/>
          <p:nvPr/>
        </p:nvSpPr>
        <p:spPr>
          <a:xfrm>
            <a:off x="642910" y="357166"/>
            <a:ext cx="7715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Book Antiqua" pitchFamily="18" charset="0"/>
              </a:rPr>
              <a:t>[Note]</a:t>
            </a:r>
          </a:p>
          <a:p>
            <a:r>
              <a:rPr lang="ko-KR" altLang="en-US" dirty="0" smtClean="0">
                <a:latin typeface="Book Antiqua" pitchFamily="18" charset="0"/>
              </a:rPr>
              <a:t>중앙값과 </a:t>
            </a:r>
            <a:r>
              <a:rPr lang="ko-KR" altLang="en-US" dirty="0" err="1" smtClean="0">
                <a:latin typeface="Book Antiqua" pitchFamily="18" charset="0"/>
              </a:rPr>
              <a:t>최빈값은</a:t>
            </a:r>
            <a:r>
              <a:rPr lang="ko-KR" altLang="en-US" dirty="0" smtClean="0">
                <a:latin typeface="Book Antiqua" pitchFamily="18" charset="0"/>
              </a:rPr>
              <a:t> 없거나 여러 개 일 수 있다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  <a:endParaRPr lang="ko-KR" altLang="en-US" dirty="0">
              <a:latin typeface="Book Antiqua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711202" y="1184831"/>
            <a:ext cx="7964486" cy="4867307"/>
            <a:chOff x="711202" y="1184831"/>
            <a:chExt cx="7964486" cy="4867307"/>
          </a:xfrm>
        </p:grpSpPr>
        <p:sp>
          <p:nvSpPr>
            <p:cNvPr id="10" name="Text Box 51"/>
            <p:cNvSpPr txBox="1">
              <a:spLocks noChangeArrowheads="1"/>
            </p:cNvSpPr>
            <p:nvPr/>
          </p:nvSpPr>
          <p:spPr bwMode="auto">
            <a:xfrm>
              <a:off x="2028826" y="5685425"/>
              <a:ext cx="2327275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b="0" i="0" dirty="0" err="1">
                  <a:latin typeface="Book Antiqua" pitchFamily="18" charset="0"/>
                </a:rPr>
                <a:t>최빈값이</a:t>
              </a:r>
              <a:r>
                <a:rPr lang="ko-KR" altLang="en-US" b="0" i="0" dirty="0">
                  <a:latin typeface="Book Antiqua" pitchFamily="18" charset="0"/>
                </a:rPr>
                <a:t> 없는 경우</a:t>
              </a:r>
            </a:p>
          </p:txBody>
        </p:sp>
        <p:sp>
          <p:nvSpPr>
            <p:cNvPr id="11" name="Text Box 52"/>
            <p:cNvSpPr txBox="1">
              <a:spLocks noChangeArrowheads="1"/>
            </p:cNvSpPr>
            <p:nvPr/>
          </p:nvSpPr>
          <p:spPr bwMode="auto">
            <a:xfrm>
              <a:off x="4932363" y="5685425"/>
              <a:ext cx="2376488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b="0" i="0" dirty="0" err="1">
                  <a:latin typeface="Book Antiqua" pitchFamily="18" charset="0"/>
                </a:rPr>
                <a:t>최빈값이</a:t>
              </a:r>
              <a:r>
                <a:rPr lang="ko-KR" altLang="en-US" b="0" i="0" dirty="0">
                  <a:latin typeface="Book Antiqua" pitchFamily="18" charset="0"/>
                </a:rPr>
                <a:t> </a:t>
              </a:r>
              <a:r>
                <a:rPr lang="en-US" altLang="ko-KR" b="0" i="0" dirty="0">
                  <a:latin typeface="Book Antiqua" pitchFamily="18" charset="0"/>
                </a:rPr>
                <a:t>2</a:t>
              </a:r>
              <a:r>
                <a:rPr lang="ko-KR" altLang="en-US" b="0" i="0" dirty="0">
                  <a:latin typeface="Book Antiqua" pitchFamily="18" charset="0"/>
                </a:rPr>
                <a:t>개인 경우</a:t>
              </a:r>
            </a:p>
          </p:txBody>
        </p:sp>
        <p:sp>
          <p:nvSpPr>
            <p:cNvPr id="12" name="Text Box 44"/>
            <p:cNvSpPr txBox="1">
              <a:spLocks noChangeArrowheads="1"/>
            </p:cNvSpPr>
            <p:nvPr/>
          </p:nvSpPr>
          <p:spPr bwMode="auto">
            <a:xfrm>
              <a:off x="755651" y="3154889"/>
              <a:ext cx="29527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b="0" i="0">
                  <a:latin typeface="Book Antiqua" pitchFamily="18" charset="0"/>
                </a:rPr>
                <a:t>중앙값이 하나인 경우</a:t>
              </a:r>
            </a:p>
          </p:txBody>
        </p:sp>
        <p:sp>
          <p:nvSpPr>
            <p:cNvPr id="13" name="Text Box 45"/>
            <p:cNvSpPr txBox="1">
              <a:spLocks noChangeArrowheads="1"/>
            </p:cNvSpPr>
            <p:nvPr/>
          </p:nvSpPr>
          <p:spPr bwMode="auto">
            <a:xfrm>
              <a:off x="3275013" y="3154889"/>
              <a:ext cx="29527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b="0" i="0">
                  <a:latin typeface="Book Antiqua" pitchFamily="18" charset="0"/>
                </a:rPr>
                <a:t>중앙값이 무수히 많은 경우</a:t>
              </a:r>
            </a:p>
          </p:txBody>
        </p:sp>
        <p:sp>
          <p:nvSpPr>
            <p:cNvPr id="14" name="Text Box 46"/>
            <p:cNvSpPr txBox="1">
              <a:spLocks noChangeArrowheads="1"/>
            </p:cNvSpPr>
            <p:nvPr/>
          </p:nvSpPr>
          <p:spPr bwMode="auto">
            <a:xfrm>
              <a:off x="6443663" y="3154889"/>
              <a:ext cx="2232025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b="0" i="0">
                  <a:latin typeface="Book Antiqua" pitchFamily="18" charset="0"/>
                </a:rPr>
                <a:t>중앙값이 없는 경우</a:t>
              </a:r>
            </a:p>
          </p:txBody>
        </p:sp>
        <p:pic>
          <p:nvPicPr>
            <p:cNvPr id="18" name="Picture 61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443157" y="1184831"/>
              <a:ext cx="4977459" cy="19184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" name="Picture 62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714348" y="1195105"/>
              <a:ext cx="2731955" cy="189375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" name="Rectangle 63"/>
            <p:cNvSpPr>
              <a:spLocks noChangeArrowheads="1"/>
            </p:cNvSpPr>
            <p:nvPr/>
          </p:nvSpPr>
          <p:spPr bwMode="auto">
            <a:xfrm>
              <a:off x="711202" y="1184831"/>
              <a:ext cx="7718450" cy="1912668"/>
            </a:xfrm>
            <a:prstGeom prst="rect">
              <a:avLst/>
            </a:prstGeom>
            <a:noFill/>
            <a:ln w="28575">
              <a:solidFill>
                <a:srgbClr val="63C7F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pic>
          <p:nvPicPr>
            <p:cNvPr id="17" name="Picture 68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1828801" y="3613723"/>
              <a:ext cx="5473700" cy="2041525"/>
            </a:xfrm>
            <a:prstGeom prst="rect">
              <a:avLst/>
            </a:prstGeom>
            <a:noFill/>
            <a:ln w="28575">
              <a:solidFill>
                <a:srgbClr val="63C7F9"/>
              </a:solidFill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2.3  </a:t>
            </a:r>
            <a:r>
              <a:rPr lang="ko-KR" altLang="en-US" dirty="0" err="1" smtClean="0">
                <a:solidFill>
                  <a:schemeClr val="tx1"/>
                </a:solidFill>
                <a:latin typeface="Book Antiqua" pitchFamily="18" charset="0"/>
              </a:rPr>
              <a:t>기댓값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91DFB-E6F2-423D-AB90-E7837C4E452D}" type="slidenum">
              <a:rPr lang="ko-KR" altLang="en-US" sz="1600" smtClean="0">
                <a:solidFill>
                  <a:schemeClr val="tx1"/>
                </a:solidFill>
                <a:latin typeface="Book Antiqua" pitchFamily="18" charset="0"/>
              </a:rPr>
              <a:pPr/>
              <a:t>26</a:t>
            </a:fld>
            <a:endParaRPr lang="ko-KR" altLang="en-US" sz="160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34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TextBox 12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250825" y="650856"/>
            <a:ext cx="5048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3600" b="0">
                <a:solidFill>
                  <a:srgbClr val="FF00FF"/>
                </a:solidFill>
              </a:rPr>
              <a:t>▶</a:t>
            </a:r>
          </a:p>
        </p:txBody>
      </p:sp>
      <p:sp>
        <p:nvSpPr>
          <p:cNvPr id="16" name="Rectangle 8"/>
          <p:cNvSpPr>
            <a:spLocks noChangeArrowheads="1"/>
          </p:cNvSpPr>
          <p:nvPr/>
        </p:nvSpPr>
        <p:spPr bwMode="auto">
          <a:xfrm>
            <a:off x="827088" y="642918"/>
            <a:ext cx="7959725" cy="107157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ko-KR" altLang="en-US" sz="2400" b="1" dirty="0" smtClean="0">
                <a:solidFill>
                  <a:srgbClr val="FF0000"/>
                </a:solidFill>
                <a:latin typeface="Book Antiqua" pitchFamily="18" charset="0"/>
              </a:rPr>
              <a:t>사분위수</a:t>
            </a:r>
            <a:r>
              <a:rPr lang="en-US" altLang="ko-KR" sz="2400" dirty="0" smtClean="0">
                <a:latin typeface="Book Antiqua" pitchFamily="18" charset="0"/>
              </a:rPr>
              <a:t>(quartiles)</a:t>
            </a:r>
            <a:r>
              <a:rPr lang="ko-KR" altLang="en-US" sz="2400" dirty="0" smtClean="0">
                <a:latin typeface="Book Antiqua" pitchFamily="18" charset="0"/>
              </a:rPr>
              <a:t> </a:t>
            </a:r>
            <a:r>
              <a:rPr lang="en-US" altLang="ko-KR" sz="2400" dirty="0" smtClean="0">
                <a:latin typeface="Book Antiqua" pitchFamily="18" charset="0"/>
              </a:rPr>
              <a:t>:</a:t>
            </a:r>
            <a:r>
              <a:rPr lang="ko-KR" altLang="en-US" sz="2400" dirty="0" smtClean="0">
                <a:latin typeface="Book Antiqua" pitchFamily="18" charset="0"/>
              </a:rPr>
              <a:t> 확률분포를 </a:t>
            </a:r>
            <a:r>
              <a:rPr lang="en-US" altLang="ko-KR" sz="2400" dirty="0" smtClean="0">
                <a:latin typeface="Book Antiqua" pitchFamily="18" charset="0"/>
              </a:rPr>
              <a:t>4</a:t>
            </a:r>
            <a:r>
              <a:rPr lang="ko-KR" altLang="en-US" sz="2400" dirty="0" smtClean="0">
                <a:latin typeface="Book Antiqua" pitchFamily="18" charset="0"/>
              </a:rPr>
              <a:t>등분하는 위치를 나타내</a:t>
            </a:r>
            <a:endParaRPr lang="en-US" altLang="ko-KR" sz="2400" dirty="0" smtClean="0">
              <a:latin typeface="Book Antiqua" pitchFamily="18" charset="0"/>
            </a:endParaRPr>
          </a:p>
          <a:p>
            <a:r>
              <a:rPr lang="ko-KR" altLang="en-US" sz="2400" dirty="0" smtClean="0">
                <a:latin typeface="Book Antiqua" pitchFamily="18" charset="0"/>
              </a:rPr>
              <a:t>는 수 </a:t>
            </a:r>
            <a:r>
              <a:rPr lang="en-US" altLang="ko-KR" sz="2400" i="1" dirty="0" smtClean="0">
                <a:latin typeface="Book Antiqua" pitchFamily="18" charset="0"/>
              </a:rPr>
              <a:t>Q</a:t>
            </a:r>
            <a:r>
              <a:rPr lang="en-US" altLang="ko-KR" sz="2400" i="1" baseline="-25000" dirty="0" smtClean="0">
                <a:latin typeface="Book Antiqua" pitchFamily="18" charset="0"/>
              </a:rPr>
              <a:t>1</a:t>
            </a:r>
            <a:r>
              <a:rPr lang="en-US" altLang="ko-KR" sz="2400" i="1" dirty="0" smtClean="0">
                <a:latin typeface="Book Antiqua" pitchFamily="18" charset="0"/>
              </a:rPr>
              <a:t>, Q</a:t>
            </a:r>
            <a:r>
              <a:rPr lang="en-US" altLang="ko-KR" sz="2400" i="1" baseline="-25000" dirty="0" smtClean="0">
                <a:latin typeface="Book Antiqua" pitchFamily="18" charset="0"/>
              </a:rPr>
              <a:t>2</a:t>
            </a:r>
            <a:r>
              <a:rPr lang="en-US" altLang="ko-KR" sz="2400" i="1" dirty="0" smtClean="0">
                <a:latin typeface="Book Antiqua" pitchFamily="18" charset="0"/>
              </a:rPr>
              <a:t>, Q</a:t>
            </a:r>
            <a:r>
              <a:rPr lang="en-US" altLang="ko-KR" sz="2400" i="1" baseline="-25000" dirty="0" smtClean="0">
                <a:latin typeface="Book Antiqua" pitchFamily="18" charset="0"/>
              </a:rPr>
              <a:t>3</a:t>
            </a:r>
            <a:endParaRPr lang="ko-KR" altLang="en-US" sz="2400" i="1" baseline="-25000" dirty="0">
              <a:latin typeface="Book Antiqua" pitchFamily="18" charset="0"/>
            </a:endParaRPr>
          </a:p>
        </p:txBody>
      </p:sp>
      <p:sp>
        <p:nvSpPr>
          <p:cNvPr id="18" name="Text Box 4"/>
          <p:cNvSpPr txBox="1">
            <a:spLocks noChangeArrowheads="1"/>
          </p:cNvSpPr>
          <p:nvPr/>
        </p:nvSpPr>
        <p:spPr bwMode="auto">
          <a:xfrm>
            <a:off x="244624" y="2151054"/>
            <a:ext cx="5048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3600" b="0">
                <a:solidFill>
                  <a:srgbClr val="FF00FF"/>
                </a:solidFill>
              </a:rPr>
              <a:t>▶</a:t>
            </a:r>
          </a:p>
        </p:txBody>
      </p:sp>
      <p:sp>
        <p:nvSpPr>
          <p:cNvPr id="19" name="Rectangle 8"/>
          <p:cNvSpPr>
            <a:spLocks noChangeArrowheads="1"/>
          </p:cNvSpPr>
          <p:nvPr/>
        </p:nvSpPr>
        <p:spPr bwMode="auto">
          <a:xfrm>
            <a:off x="820887" y="2143116"/>
            <a:ext cx="7959725" cy="107157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ko-KR" altLang="en-US" sz="2400" b="1" dirty="0" smtClean="0">
                <a:solidFill>
                  <a:srgbClr val="FF0000"/>
                </a:solidFill>
                <a:latin typeface="Book Antiqua" pitchFamily="18" charset="0"/>
              </a:rPr>
              <a:t>백분위수</a:t>
            </a:r>
            <a:r>
              <a:rPr lang="en-US" altLang="ko-KR" sz="2400" dirty="0" smtClean="0">
                <a:latin typeface="Book Antiqua" pitchFamily="18" charset="0"/>
              </a:rPr>
              <a:t>(percentiles)</a:t>
            </a:r>
            <a:r>
              <a:rPr lang="ko-KR" altLang="en-US" sz="2400" dirty="0" smtClean="0">
                <a:latin typeface="Book Antiqua" pitchFamily="18" charset="0"/>
              </a:rPr>
              <a:t> </a:t>
            </a:r>
            <a:r>
              <a:rPr lang="en-US" altLang="ko-KR" sz="2400" dirty="0" smtClean="0">
                <a:latin typeface="Book Antiqua" pitchFamily="18" charset="0"/>
              </a:rPr>
              <a:t>:</a:t>
            </a:r>
            <a:r>
              <a:rPr lang="ko-KR" altLang="en-US" sz="2400" dirty="0" smtClean="0">
                <a:latin typeface="Book Antiqua" pitchFamily="18" charset="0"/>
              </a:rPr>
              <a:t> 확률분포를 </a:t>
            </a:r>
            <a:r>
              <a:rPr lang="en-US" altLang="ko-KR" sz="2400" dirty="0" smtClean="0">
                <a:latin typeface="Book Antiqua" pitchFamily="18" charset="0"/>
              </a:rPr>
              <a:t>100</a:t>
            </a:r>
            <a:r>
              <a:rPr lang="ko-KR" altLang="en-US" sz="2400" dirty="0" smtClean="0">
                <a:latin typeface="Book Antiqua" pitchFamily="18" charset="0"/>
              </a:rPr>
              <a:t>등분하는 위치를 나</a:t>
            </a:r>
            <a:endParaRPr lang="en-US" altLang="ko-KR" sz="2400" dirty="0" smtClean="0">
              <a:latin typeface="Book Antiqua" pitchFamily="18" charset="0"/>
            </a:endParaRPr>
          </a:p>
          <a:p>
            <a:r>
              <a:rPr lang="ko-KR" altLang="en-US" sz="2400" dirty="0" smtClean="0">
                <a:latin typeface="Book Antiqua" pitchFamily="18" charset="0"/>
              </a:rPr>
              <a:t>타내는 수 </a:t>
            </a:r>
            <a:r>
              <a:rPr lang="en-US" altLang="ko-KR" sz="2400" i="1" dirty="0" err="1" smtClean="0">
                <a:latin typeface="Book Antiqua" pitchFamily="18" charset="0"/>
              </a:rPr>
              <a:t>x</a:t>
            </a:r>
            <a:r>
              <a:rPr lang="en-US" altLang="ko-KR" sz="2400" i="1" baseline="-25000" dirty="0" err="1" smtClean="0">
                <a:latin typeface="Book Antiqua" pitchFamily="18" charset="0"/>
              </a:rPr>
              <a:t>p</a:t>
            </a:r>
            <a:r>
              <a:rPr lang="ko-KR" altLang="en-US" sz="2400" dirty="0" smtClean="0">
                <a:latin typeface="Book Antiqua" pitchFamily="18" charset="0"/>
              </a:rPr>
              <a:t>를 </a:t>
            </a:r>
            <a:r>
              <a:rPr lang="en-US" altLang="ko-KR" sz="2400" i="1" dirty="0" smtClean="0">
                <a:latin typeface="Book Antiqua" pitchFamily="18" charset="0"/>
              </a:rPr>
              <a:t>100p-</a:t>
            </a:r>
            <a:r>
              <a:rPr lang="ko-KR" altLang="en-US" sz="2400" dirty="0" smtClean="0">
                <a:latin typeface="Book Antiqua" pitchFamily="18" charset="0"/>
              </a:rPr>
              <a:t>백분위수라 하며</a:t>
            </a:r>
            <a:r>
              <a:rPr lang="en-US" altLang="ko-KR" sz="2400" dirty="0" smtClean="0">
                <a:latin typeface="Book Antiqua" pitchFamily="18" charset="0"/>
              </a:rPr>
              <a:t>, </a:t>
            </a:r>
            <a:r>
              <a:rPr lang="ko-KR" altLang="en-US" sz="2400" dirty="0" smtClean="0">
                <a:latin typeface="Book Antiqua" pitchFamily="18" charset="0"/>
              </a:rPr>
              <a:t>다음과 같이 정의된다</a:t>
            </a:r>
            <a:r>
              <a:rPr lang="en-US" altLang="ko-KR" sz="2400" dirty="0" smtClean="0">
                <a:latin typeface="Book Antiqua" pitchFamily="18" charset="0"/>
              </a:rPr>
              <a:t>.</a:t>
            </a:r>
            <a:endParaRPr lang="ko-KR" altLang="en-US" sz="2400" i="1" baseline="-25000" dirty="0">
              <a:latin typeface="Book Antiqua" pitchFamily="18" charset="0"/>
            </a:endParaRPr>
          </a:p>
        </p:txBody>
      </p:sp>
      <p:sp>
        <p:nvSpPr>
          <p:cNvPr id="21" name="Rectangle 50"/>
          <p:cNvSpPr>
            <a:spLocks noChangeArrowheads="1"/>
          </p:cNvSpPr>
          <p:nvPr/>
        </p:nvSpPr>
        <p:spPr bwMode="auto">
          <a:xfrm>
            <a:off x="3428992" y="3424242"/>
            <a:ext cx="2286016" cy="586536"/>
          </a:xfrm>
          <a:prstGeom prst="rect">
            <a:avLst/>
          </a:prstGeom>
          <a:solidFill>
            <a:srgbClr val="66CC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graphicFrame>
        <p:nvGraphicFramePr>
          <p:cNvPr id="22" name="Object 5"/>
          <p:cNvGraphicFramePr>
            <a:graphicFrameLocks noChangeAspect="1"/>
          </p:cNvGraphicFramePr>
          <p:nvPr/>
        </p:nvGraphicFramePr>
        <p:xfrm>
          <a:off x="3602038" y="3540125"/>
          <a:ext cx="1892300" cy="371475"/>
        </p:xfrm>
        <a:graphic>
          <a:graphicData uri="http://schemas.openxmlformats.org/presentationml/2006/ole">
            <p:oleObj spid="_x0000_s414728" name="Equation" r:id="rId4" imgW="1269720" imgH="253800" progId="Equation.DSMT4">
              <p:embed/>
            </p:oleObj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642910" y="4211429"/>
            <a:ext cx="7715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Book Antiqua" pitchFamily="18" charset="0"/>
              </a:rPr>
              <a:t>[Note]</a:t>
            </a:r>
          </a:p>
          <a:p>
            <a:r>
              <a:rPr lang="ko-KR" altLang="en-US" dirty="0" smtClean="0">
                <a:latin typeface="Book Antiqua" pitchFamily="18" charset="0"/>
              </a:rPr>
              <a:t>사분위수와 백분위수의 관계</a:t>
            </a:r>
            <a:endParaRPr lang="en-US" altLang="ko-KR" dirty="0" smtClean="0">
              <a:latin typeface="Book Antiqua" pitchFamily="18" charset="0"/>
            </a:endParaRPr>
          </a:p>
          <a:p>
            <a:pPr algn="ctr"/>
            <a:r>
              <a:rPr lang="en-US" altLang="ko-KR" i="1" dirty="0" smtClean="0">
                <a:latin typeface="Book Antiqua" pitchFamily="18" charset="0"/>
              </a:rPr>
              <a:t>Q</a:t>
            </a:r>
            <a:r>
              <a:rPr lang="en-US" altLang="ko-KR" i="1" baseline="-25000" dirty="0" smtClean="0">
                <a:latin typeface="Book Antiqua" pitchFamily="18" charset="0"/>
              </a:rPr>
              <a:t>1</a:t>
            </a:r>
            <a:r>
              <a:rPr lang="en-US" altLang="ko-KR" i="1" dirty="0" smtClean="0">
                <a:latin typeface="Book Antiqua" pitchFamily="18" charset="0"/>
              </a:rPr>
              <a:t> = x</a:t>
            </a:r>
            <a:r>
              <a:rPr lang="en-US" altLang="ko-KR" i="1" baseline="-25000" dirty="0" smtClean="0">
                <a:latin typeface="Book Antiqua" pitchFamily="18" charset="0"/>
              </a:rPr>
              <a:t>25</a:t>
            </a:r>
            <a:r>
              <a:rPr lang="en-US" altLang="ko-KR" i="1" dirty="0" smtClean="0">
                <a:latin typeface="Book Antiqua" pitchFamily="18" charset="0"/>
              </a:rPr>
              <a:t> ,    Q</a:t>
            </a:r>
            <a:r>
              <a:rPr lang="en-US" altLang="ko-KR" i="1" baseline="-25000" dirty="0" smtClean="0">
                <a:latin typeface="Book Antiqua" pitchFamily="18" charset="0"/>
              </a:rPr>
              <a:t>2</a:t>
            </a:r>
            <a:r>
              <a:rPr lang="en-US" altLang="ko-KR" i="1" dirty="0" smtClean="0">
                <a:latin typeface="Book Antiqua" pitchFamily="18" charset="0"/>
              </a:rPr>
              <a:t> = x</a:t>
            </a:r>
            <a:r>
              <a:rPr lang="en-US" altLang="ko-KR" i="1" baseline="-25000" dirty="0" smtClean="0">
                <a:latin typeface="Book Antiqua" pitchFamily="18" charset="0"/>
              </a:rPr>
              <a:t>50</a:t>
            </a:r>
            <a:r>
              <a:rPr lang="en-US" altLang="ko-KR" i="1" dirty="0" smtClean="0">
                <a:latin typeface="Book Antiqua" pitchFamily="18" charset="0"/>
              </a:rPr>
              <a:t> = M</a:t>
            </a:r>
            <a:r>
              <a:rPr lang="en-US" altLang="ko-KR" i="1" baseline="-25000" dirty="0" smtClean="0">
                <a:latin typeface="Book Antiqua" pitchFamily="18" charset="0"/>
              </a:rPr>
              <a:t>e</a:t>
            </a:r>
            <a:r>
              <a:rPr lang="en-US" altLang="ko-KR" i="1" dirty="0" smtClean="0">
                <a:latin typeface="Book Antiqua" pitchFamily="18" charset="0"/>
              </a:rPr>
              <a:t>,    Q</a:t>
            </a:r>
            <a:r>
              <a:rPr lang="en-US" altLang="ko-KR" i="1" baseline="-25000" dirty="0" smtClean="0">
                <a:latin typeface="Book Antiqua" pitchFamily="18" charset="0"/>
              </a:rPr>
              <a:t>3 </a:t>
            </a:r>
            <a:r>
              <a:rPr lang="en-US" altLang="ko-KR" i="1" dirty="0" smtClean="0">
                <a:latin typeface="Book Antiqua" pitchFamily="18" charset="0"/>
              </a:rPr>
              <a:t>= x</a:t>
            </a:r>
            <a:r>
              <a:rPr lang="en-US" altLang="ko-KR" i="1" baseline="-25000" dirty="0" smtClean="0">
                <a:latin typeface="Book Antiqua" pitchFamily="18" charset="0"/>
              </a:rPr>
              <a:t>75</a:t>
            </a:r>
            <a:endParaRPr lang="ko-KR" altLang="en-US" i="1" baseline="-25000" dirty="0"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2.3  </a:t>
            </a:r>
            <a:r>
              <a:rPr lang="ko-KR" altLang="en-US" dirty="0" err="1" smtClean="0">
                <a:solidFill>
                  <a:schemeClr val="tx1"/>
                </a:solidFill>
                <a:latin typeface="Book Antiqua" pitchFamily="18" charset="0"/>
              </a:rPr>
              <a:t>기댓값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91DFB-E6F2-423D-AB90-E7837C4E452D}" type="slidenum">
              <a:rPr lang="ko-KR" altLang="en-US" sz="1600" smtClean="0">
                <a:solidFill>
                  <a:schemeClr val="tx1"/>
                </a:solidFill>
                <a:latin typeface="Book Antiqua" pitchFamily="18" charset="0"/>
              </a:rPr>
              <a:pPr/>
              <a:t>27</a:t>
            </a:fld>
            <a:endParaRPr lang="ko-KR" altLang="en-US" sz="160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5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8" name="TextBox 27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22842" y="571480"/>
            <a:ext cx="7663934" cy="120032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[</a:t>
            </a:r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예제 </a:t>
            </a:r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3]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[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예제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 2]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에서 주어진 연속확률변수 </a:t>
            </a:r>
            <a:r>
              <a:rPr lang="en-US" altLang="ko-KR" i="1" dirty="0" smtClean="0">
                <a:solidFill>
                  <a:schemeClr val="tx1"/>
                </a:solidFill>
                <a:latin typeface="Book Antiqua" pitchFamily="18" charset="0"/>
              </a:rPr>
              <a:t>X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에 대하여 다음을 구하라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.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(1)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중앙값과 </a:t>
            </a:r>
            <a:r>
              <a:rPr lang="ko-KR" altLang="en-US" dirty="0" err="1" smtClean="0">
                <a:solidFill>
                  <a:schemeClr val="tx1"/>
                </a:solidFill>
                <a:latin typeface="Book Antiqua" pitchFamily="18" charset="0"/>
              </a:rPr>
              <a:t>최빈값</a:t>
            </a:r>
            <a:endParaRPr lang="ko-KR" altLang="en-US" dirty="0" smtClean="0">
              <a:solidFill>
                <a:schemeClr val="tx1"/>
              </a:solidFill>
              <a:latin typeface="Book Antiqua" pitchFamily="18" charset="0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(2)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제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1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사분위수와 제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3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사분위수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00034" y="1916660"/>
            <a:ext cx="714380" cy="369332"/>
          </a:xfrm>
          <a:prstGeom prst="rect">
            <a:avLst/>
          </a:prstGeom>
          <a:solidFill>
            <a:srgbClr val="00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FF66FF"/>
                </a:solidFill>
              </a:rPr>
              <a:t>풀이</a:t>
            </a:r>
            <a:endParaRPr lang="ko-KR" altLang="en-US" b="1" dirty="0">
              <a:solidFill>
                <a:srgbClr val="FF66FF"/>
              </a:solidFill>
            </a:endParaRPr>
          </a:p>
        </p:txBody>
      </p:sp>
      <p:graphicFrame>
        <p:nvGraphicFramePr>
          <p:cNvPr id="31" name="Object 9"/>
          <p:cNvGraphicFramePr>
            <a:graphicFrameLocks noChangeAspect="1"/>
          </p:cNvGraphicFramePr>
          <p:nvPr/>
        </p:nvGraphicFramePr>
        <p:xfrm>
          <a:off x="2572497" y="2357430"/>
          <a:ext cx="1652587" cy="320675"/>
        </p:xfrm>
        <a:graphic>
          <a:graphicData uri="http://schemas.openxmlformats.org/presentationml/2006/ole">
            <p:oleObj spid="_x0000_s420868" name="Equation" r:id="rId4" imgW="1218960" imgH="241200" progId="Equation.DSMT4">
              <p:embed/>
            </p:oleObj>
          </a:graphicData>
        </a:graphic>
      </p:graphicFrame>
      <p:sp>
        <p:nvSpPr>
          <p:cNvPr id="50" name="TextBox 49"/>
          <p:cNvSpPr txBox="1"/>
          <p:nvPr/>
        </p:nvSpPr>
        <p:spPr>
          <a:xfrm>
            <a:off x="500034" y="2326369"/>
            <a:ext cx="800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Book Antiqua" pitchFamily="18" charset="0"/>
              </a:rPr>
              <a:t>(1) </a:t>
            </a:r>
            <a:r>
              <a:rPr lang="ko-KR" altLang="en-US" dirty="0" smtClean="0">
                <a:latin typeface="Book Antiqua" pitchFamily="18" charset="0"/>
              </a:rPr>
              <a:t>확률밀도함수가                               이므로 분포함수는 다음과 같다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  <a:endParaRPr lang="ko-KR" altLang="en-US" dirty="0">
              <a:latin typeface="Book Antiqua" pitchFamily="18" charset="0"/>
            </a:endParaRPr>
          </a:p>
        </p:txBody>
      </p:sp>
      <p:graphicFrame>
        <p:nvGraphicFramePr>
          <p:cNvPr id="420870" name="Object 6"/>
          <p:cNvGraphicFramePr>
            <a:graphicFrameLocks noChangeAspect="1"/>
          </p:cNvGraphicFramePr>
          <p:nvPr/>
        </p:nvGraphicFramePr>
        <p:xfrm>
          <a:off x="1785918" y="2786058"/>
          <a:ext cx="5219700" cy="484188"/>
        </p:xfrm>
        <a:graphic>
          <a:graphicData uri="http://schemas.openxmlformats.org/presentationml/2006/ole">
            <p:oleObj spid="_x0000_s420870" name="Equation" r:id="rId5" imgW="3504960" imgH="330120" progId="Equation.DSMT4">
              <p:embed/>
            </p:oleObj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00034" y="3284256"/>
            <a:ext cx="800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Book Antiqua" pitchFamily="18" charset="0"/>
              </a:rPr>
              <a:t>따라서 중앙값은 다음과 같다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  <a:endParaRPr lang="ko-KR" altLang="en-US" dirty="0">
              <a:latin typeface="Book Antiqua" pitchFamily="18" charset="0"/>
            </a:endParaRPr>
          </a:p>
        </p:txBody>
      </p:sp>
      <p:graphicFrame>
        <p:nvGraphicFramePr>
          <p:cNvPr id="420871" name="Object 7"/>
          <p:cNvGraphicFramePr>
            <a:graphicFrameLocks noChangeAspect="1"/>
          </p:cNvGraphicFramePr>
          <p:nvPr/>
        </p:nvGraphicFramePr>
        <p:xfrm>
          <a:off x="1757363" y="3562350"/>
          <a:ext cx="5276850" cy="577850"/>
        </p:xfrm>
        <a:graphic>
          <a:graphicData uri="http://schemas.openxmlformats.org/presentationml/2006/ole">
            <p:oleObj spid="_x0000_s420871" name="Equation" r:id="rId6" imgW="3543120" imgH="393480" progId="Equation.DSMT4">
              <p:embed/>
            </p:oleObj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500034" y="4029458"/>
            <a:ext cx="800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Book Antiqua" pitchFamily="18" charset="0"/>
              </a:rPr>
              <a:t>한편                    는 </a:t>
            </a:r>
            <a:r>
              <a:rPr lang="en-US" altLang="ko-KR" i="1" dirty="0" smtClean="0">
                <a:latin typeface="Book Antiqua" pitchFamily="18" charset="0"/>
              </a:rPr>
              <a:t>x = 0</a:t>
            </a:r>
            <a:r>
              <a:rPr lang="ko-KR" altLang="en-US" dirty="0" smtClean="0">
                <a:latin typeface="Book Antiqua" pitchFamily="18" charset="0"/>
              </a:rPr>
              <a:t>에서 최댓값 </a:t>
            </a:r>
            <a:r>
              <a:rPr lang="en-US" altLang="ko-KR" dirty="0" smtClean="0">
                <a:latin typeface="Book Antiqua" pitchFamily="18" charset="0"/>
              </a:rPr>
              <a:t>2</a:t>
            </a:r>
            <a:r>
              <a:rPr lang="ko-KR" altLang="en-US" dirty="0" smtClean="0">
                <a:latin typeface="Book Antiqua" pitchFamily="18" charset="0"/>
              </a:rPr>
              <a:t>를 가지므로 </a:t>
            </a:r>
            <a:r>
              <a:rPr lang="ko-KR" altLang="en-US" dirty="0" err="1" smtClean="0">
                <a:latin typeface="Book Antiqua" pitchFamily="18" charset="0"/>
              </a:rPr>
              <a:t>최빈값은</a:t>
            </a:r>
            <a:r>
              <a:rPr lang="ko-KR" altLang="en-US" dirty="0" smtClean="0">
                <a:latin typeface="Book Antiqua" pitchFamily="18" charset="0"/>
              </a:rPr>
              <a:t> </a:t>
            </a:r>
            <a:r>
              <a:rPr lang="en-US" altLang="ko-KR" i="1" dirty="0" smtClean="0">
                <a:latin typeface="Book Antiqua" pitchFamily="18" charset="0"/>
              </a:rPr>
              <a:t>M</a:t>
            </a:r>
            <a:r>
              <a:rPr lang="en-US" altLang="ko-KR" i="1" baseline="-25000" dirty="0" smtClean="0">
                <a:latin typeface="Book Antiqua" pitchFamily="18" charset="0"/>
              </a:rPr>
              <a:t>0</a:t>
            </a:r>
            <a:r>
              <a:rPr lang="en-US" altLang="ko-KR" i="1" dirty="0" smtClean="0">
                <a:latin typeface="Book Antiqua" pitchFamily="18" charset="0"/>
              </a:rPr>
              <a:t> = </a:t>
            </a:r>
            <a:r>
              <a:rPr lang="en-US" altLang="ko-KR" dirty="0" smtClean="0">
                <a:latin typeface="Book Antiqua" pitchFamily="18" charset="0"/>
              </a:rPr>
              <a:t>0</a:t>
            </a:r>
            <a:r>
              <a:rPr lang="ko-KR" altLang="en-US" dirty="0" smtClean="0">
                <a:latin typeface="Book Antiqua" pitchFamily="18" charset="0"/>
              </a:rPr>
              <a:t>이다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  <a:endParaRPr lang="ko-KR" altLang="en-US" dirty="0">
              <a:latin typeface="Book Antiqua" pitchFamily="18" charset="0"/>
            </a:endParaRPr>
          </a:p>
        </p:txBody>
      </p:sp>
      <p:graphicFrame>
        <p:nvGraphicFramePr>
          <p:cNvPr id="420872" name="Object 8"/>
          <p:cNvGraphicFramePr>
            <a:graphicFrameLocks noChangeAspect="1"/>
          </p:cNvGraphicFramePr>
          <p:nvPr/>
        </p:nvGraphicFramePr>
        <p:xfrm>
          <a:off x="1152770" y="4071942"/>
          <a:ext cx="1066800" cy="320675"/>
        </p:xfrm>
        <a:graphic>
          <a:graphicData uri="http://schemas.openxmlformats.org/presentationml/2006/ole">
            <p:oleObj spid="_x0000_s420872" name="Equation" r:id="rId7" imgW="787320" imgH="241200" progId="Equation.DSMT4">
              <p:embed/>
            </p:oleObj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500034" y="4437538"/>
            <a:ext cx="800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Book Antiqua" pitchFamily="18" charset="0"/>
              </a:rPr>
              <a:t>(2) </a:t>
            </a:r>
            <a:r>
              <a:rPr lang="ko-KR" altLang="en-US" dirty="0" smtClean="0">
                <a:latin typeface="Book Antiqua" pitchFamily="18" charset="0"/>
              </a:rPr>
              <a:t>제</a:t>
            </a:r>
            <a:r>
              <a:rPr lang="en-US" altLang="ko-KR" dirty="0" smtClean="0">
                <a:latin typeface="Book Antiqua" pitchFamily="18" charset="0"/>
              </a:rPr>
              <a:t>1</a:t>
            </a:r>
            <a:r>
              <a:rPr lang="ko-KR" altLang="en-US" dirty="0" smtClean="0">
                <a:latin typeface="Book Antiqua" pitchFamily="18" charset="0"/>
              </a:rPr>
              <a:t>사분위수와 제</a:t>
            </a:r>
            <a:r>
              <a:rPr lang="en-US" altLang="ko-KR" dirty="0" smtClean="0">
                <a:latin typeface="Book Antiqua" pitchFamily="18" charset="0"/>
              </a:rPr>
              <a:t>3</a:t>
            </a:r>
            <a:r>
              <a:rPr lang="ko-KR" altLang="en-US" dirty="0" smtClean="0">
                <a:latin typeface="Book Antiqua" pitchFamily="18" charset="0"/>
              </a:rPr>
              <a:t>사분위수를 </a:t>
            </a:r>
            <a:r>
              <a:rPr lang="en-US" altLang="ko-KR" i="1" dirty="0" smtClean="0">
                <a:latin typeface="Book Antiqua" pitchFamily="18" charset="0"/>
              </a:rPr>
              <a:t>q</a:t>
            </a:r>
            <a:r>
              <a:rPr lang="en-US" altLang="ko-KR" i="1" baseline="-25000" dirty="0" smtClean="0">
                <a:latin typeface="Book Antiqua" pitchFamily="18" charset="0"/>
              </a:rPr>
              <a:t>1</a:t>
            </a:r>
            <a:r>
              <a:rPr lang="en-US" altLang="ko-KR" i="1" dirty="0" smtClean="0">
                <a:latin typeface="Book Antiqua" pitchFamily="18" charset="0"/>
              </a:rPr>
              <a:t>, q</a:t>
            </a:r>
            <a:r>
              <a:rPr lang="en-US" altLang="ko-KR" i="1" baseline="-25000" dirty="0" smtClean="0">
                <a:latin typeface="Book Antiqua" pitchFamily="18" charset="0"/>
              </a:rPr>
              <a:t>3</a:t>
            </a:r>
            <a:r>
              <a:rPr lang="ko-KR" altLang="en-US" dirty="0" smtClean="0">
                <a:latin typeface="Book Antiqua" pitchFamily="18" charset="0"/>
              </a:rPr>
              <a:t>이라 하면 각각 다음과 같다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  <a:endParaRPr lang="ko-KR" altLang="en-US" dirty="0">
              <a:latin typeface="Book Antiqua" pitchFamily="18" charset="0"/>
            </a:endParaRPr>
          </a:p>
        </p:txBody>
      </p:sp>
      <p:graphicFrame>
        <p:nvGraphicFramePr>
          <p:cNvPr id="420873" name="Object 9"/>
          <p:cNvGraphicFramePr>
            <a:graphicFrameLocks noChangeAspect="1"/>
          </p:cNvGraphicFramePr>
          <p:nvPr/>
        </p:nvGraphicFramePr>
        <p:xfrm>
          <a:off x="1620838" y="4835274"/>
          <a:ext cx="5749925" cy="1155700"/>
        </p:xfrm>
        <a:graphic>
          <a:graphicData uri="http://schemas.openxmlformats.org/presentationml/2006/ole">
            <p:oleObj spid="_x0000_s420873" name="Equation" r:id="rId8" imgW="3860640" imgH="78732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2.3  </a:t>
            </a:r>
            <a:r>
              <a:rPr lang="ko-KR" altLang="en-US" dirty="0" err="1" smtClean="0">
                <a:solidFill>
                  <a:schemeClr val="tx1"/>
                </a:solidFill>
                <a:latin typeface="Book Antiqua" pitchFamily="18" charset="0"/>
              </a:rPr>
              <a:t>기댓값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91DFB-E6F2-423D-AB90-E7837C4E452D}" type="slidenum">
              <a:rPr lang="ko-KR" altLang="en-US" sz="1600" smtClean="0">
                <a:solidFill>
                  <a:schemeClr val="tx1"/>
                </a:solidFill>
                <a:latin typeface="Book Antiqua" pitchFamily="18" charset="0"/>
              </a:rPr>
              <a:pPr/>
              <a:t>28</a:t>
            </a:fld>
            <a:endParaRPr lang="ko-KR" altLang="en-US" sz="160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7" name="Picture 1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" name="TextBox 19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grpSp>
        <p:nvGrpSpPr>
          <p:cNvPr id="50" name="그룹 49"/>
          <p:cNvGrpSpPr/>
          <p:nvPr/>
        </p:nvGrpSpPr>
        <p:grpSpPr>
          <a:xfrm>
            <a:off x="571472" y="1332450"/>
            <a:ext cx="7899276" cy="4772055"/>
            <a:chOff x="571472" y="1332450"/>
            <a:chExt cx="7899276" cy="4772055"/>
          </a:xfrm>
        </p:grpSpPr>
        <p:sp>
          <p:nvSpPr>
            <p:cNvPr id="21" name="모서리가 둥근 직사각형 20"/>
            <p:cNvSpPr/>
            <p:nvPr/>
          </p:nvSpPr>
          <p:spPr>
            <a:xfrm>
              <a:off x="673252" y="1332450"/>
              <a:ext cx="3000396" cy="500066"/>
            </a:xfrm>
            <a:prstGeom prst="roundRect">
              <a:avLst/>
            </a:prstGeom>
            <a:solidFill>
              <a:srgbClr val="FF66FF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>
                  <a:solidFill>
                    <a:srgbClr val="FFFF00"/>
                  </a:solidFill>
                  <a:latin typeface="휴먼엑스포" pitchFamily="18" charset="-127"/>
                  <a:ea typeface="휴먼엑스포" pitchFamily="18" charset="-127"/>
                </a:rPr>
                <a:t>대칭인 분포모양인 경우</a:t>
              </a:r>
              <a:endParaRPr lang="ko-KR" altLang="en-US" dirty="0">
                <a:solidFill>
                  <a:srgbClr val="FFFF00"/>
                </a:solidFill>
                <a:latin typeface="휴먼엑스포" pitchFamily="18" charset="-127"/>
                <a:ea typeface="휴먼엑스포" pitchFamily="18" charset="-127"/>
              </a:endParaRPr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4888094" y="1332450"/>
              <a:ext cx="3571900" cy="500066"/>
            </a:xfrm>
            <a:prstGeom prst="roundRect">
              <a:avLst/>
            </a:prstGeom>
            <a:solidFill>
              <a:srgbClr val="FF66FF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rgbClr val="FFFF00"/>
                  </a:solidFill>
                  <a:latin typeface="휴먼엑스포" pitchFamily="18" charset="-127"/>
                  <a:ea typeface="휴먼엑스포" pitchFamily="18" charset="-127"/>
                </a:rPr>
                <a:t>양의 비대칭인 분포모양인 경우</a:t>
              </a:r>
              <a:endParaRPr lang="ko-KR" altLang="en-US" dirty="0">
                <a:solidFill>
                  <a:srgbClr val="FFFF00"/>
                </a:solidFill>
                <a:latin typeface="휴먼엑스포" pitchFamily="18" charset="-127"/>
                <a:ea typeface="휴먼엑스포" pitchFamily="18" charset="-127"/>
              </a:endParaRPr>
            </a:p>
          </p:txBody>
        </p:sp>
        <p:sp>
          <p:nvSpPr>
            <p:cNvPr id="41" name="모서리가 둥근 직사각형 40"/>
            <p:cNvSpPr/>
            <p:nvPr/>
          </p:nvSpPr>
          <p:spPr>
            <a:xfrm>
              <a:off x="1399616" y="4500570"/>
              <a:ext cx="3571900" cy="500066"/>
            </a:xfrm>
            <a:prstGeom prst="roundRect">
              <a:avLst/>
            </a:prstGeom>
            <a:solidFill>
              <a:srgbClr val="FF66FF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rgbClr val="FFFF00"/>
                  </a:solidFill>
                  <a:latin typeface="휴먼엑스포" pitchFamily="18" charset="-127"/>
                  <a:ea typeface="휴먼엑스포" pitchFamily="18" charset="-127"/>
                </a:rPr>
                <a:t>음의 비대칭인 분포모양인 경우</a:t>
              </a:r>
              <a:endParaRPr lang="ko-KR" altLang="en-US" dirty="0">
                <a:solidFill>
                  <a:srgbClr val="FFFF00"/>
                </a:solidFill>
                <a:latin typeface="휴먼엑스포" pitchFamily="18" charset="-127"/>
                <a:ea typeface="휴먼엑스포" pitchFamily="18" charset="-127"/>
              </a:endParaRPr>
            </a:p>
          </p:txBody>
        </p:sp>
        <p:pic>
          <p:nvPicPr>
            <p:cNvPr id="23" name="Picture 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53184" y="1903954"/>
              <a:ext cx="3051286" cy="1748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4" name="TextBox 23"/>
            <p:cNvSpPr txBox="1"/>
            <p:nvPr/>
          </p:nvSpPr>
          <p:spPr>
            <a:xfrm>
              <a:off x="1418454" y="3149742"/>
              <a:ext cx="5000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i="1" dirty="0" smtClean="0">
                  <a:solidFill>
                    <a:schemeClr val="bg2"/>
                  </a:solidFill>
                  <a:latin typeface="Book Antiqua" pitchFamily="18" charset="0"/>
                </a:rPr>
                <a:t>0.5</a:t>
              </a:r>
              <a:endParaRPr lang="ko-KR" altLang="en-US" i="1" dirty="0">
                <a:solidFill>
                  <a:schemeClr val="bg2"/>
                </a:solidFill>
                <a:latin typeface="Book Antiqua" pitchFamily="18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418586" y="3149742"/>
              <a:ext cx="5000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i="1" dirty="0" smtClean="0">
                  <a:solidFill>
                    <a:schemeClr val="bg2"/>
                  </a:solidFill>
                  <a:latin typeface="Book Antiqua" pitchFamily="18" charset="0"/>
                </a:rPr>
                <a:t>0.5</a:t>
              </a:r>
              <a:endParaRPr lang="ko-KR" altLang="en-US" i="1" dirty="0">
                <a:solidFill>
                  <a:schemeClr val="bg2"/>
                </a:solidFill>
                <a:latin typeface="Book Antiqua" pitchFamily="18" charset="0"/>
              </a:endParaRPr>
            </a:p>
          </p:txBody>
        </p:sp>
        <p:cxnSp>
          <p:nvCxnSpPr>
            <p:cNvPr id="44" name="직선 화살표 연결선 43"/>
            <p:cNvCxnSpPr/>
            <p:nvPr/>
          </p:nvCxnSpPr>
          <p:spPr>
            <a:xfrm>
              <a:off x="571472" y="3611060"/>
              <a:ext cx="3357586" cy="158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1581398" y="3712840"/>
              <a:ext cx="12144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i="1" dirty="0" smtClean="0">
                  <a:latin typeface="Symbol" pitchFamily="18" charset="2"/>
                </a:rPr>
                <a:t>m </a:t>
              </a:r>
              <a:r>
                <a:rPr lang="en-US" altLang="ko-KR" sz="1600" i="1" dirty="0" smtClean="0">
                  <a:latin typeface="Book Antiqua" pitchFamily="18" charset="0"/>
                </a:rPr>
                <a:t>= M</a:t>
              </a:r>
              <a:r>
                <a:rPr lang="en-US" altLang="ko-KR" sz="1600" i="1" baseline="-25000" dirty="0" smtClean="0">
                  <a:latin typeface="Book Antiqua" pitchFamily="18" charset="0"/>
                </a:rPr>
                <a:t>e </a:t>
              </a:r>
              <a:r>
                <a:rPr lang="en-US" altLang="ko-KR" sz="1600" i="1" dirty="0" smtClean="0">
                  <a:latin typeface="Book Antiqua" pitchFamily="18" charset="0"/>
                </a:rPr>
                <a:t>=M</a:t>
              </a:r>
              <a:r>
                <a:rPr lang="en-US" altLang="ko-KR" sz="1600" i="1" baseline="-25000" dirty="0" smtClean="0">
                  <a:latin typeface="Book Antiqua" pitchFamily="18" charset="0"/>
                </a:rPr>
                <a:t>o</a:t>
              </a:r>
              <a:endParaRPr lang="ko-KR" altLang="en-US" sz="1600" i="1" baseline="-25000" dirty="0">
                <a:latin typeface="Book Antiqua" pitchFamily="18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388160" y="3672224"/>
              <a:ext cx="5000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i="1" dirty="0" smtClean="0">
                  <a:latin typeface="Book Antiqua" pitchFamily="18" charset="0"/>
                </a:rPr>
                <a:t>M</a:t>
              </a:r>
              <a:r>
                <a:rPr lang="en-US" altLang="ko-KR" i="1" baseline="-25000" dirty="0" smtClean="0">
                  <a:latin typeface="Book Antiqua" pitchFamily="18" charset="0"/>
                </a:rPr>
                <a:t>e</a:t>
              </a:r>
              <a:endParaRPr lang="ko-KR" altLang="en-US" i="1" baseline="-25000" dirty="0">
                <a:latin typeface="Book Antiqua" pitchFamily="18" charset="0"/>
              </a:endParaRPr>
            </a:p>
          </p:txBody>
        </p:sp>
        <p:pic>
          <p:nvPicPr>
            <p:cNvPr id="29" name="Picture 2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5071120" y="1906342"/>
              <a:ext cx="3225930" cy="17556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30" name="TextBox 29"/>
            <p:cNvSpPr txBox="1"/>
            <p:nvPr/>
          </p:nvSpPr>
          <p:spPr>
            <a:xfrm>
              <a:off x="5058467" y="3661950"/>
              <a:ext cx="5000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i="1" dirty="0" smtClean="0">
                  <a:latin typeface="Book Antiqua" pitchFamily="18" charset="0"/>
                </a:rPr>
                <a:t>M</a:t>
              </a:r>
              <a:r>
                <a:rPr lang="en-US" altLang="ko-KR" i="1" baseline="-25000" dirty="0" smtClean="0">
                  <a:latin typeface="Book Antiqua" pitchFamily="18" charset="0"/>
                </a:rPr>
                <a:t>o</a:t>
              </a:r>
              <a:endParaRPr lang="ko-KR" altLang="en-US" i="1" baseline="-25000" dirty="0">
                <a:latin typeface="Book Antiqua" pitchFamily="18" charset="0"/>
              </a:endParaRPr>
            </a:p>
          </p:txBody>
        </p:sp>
        <p:cxnSp>
          <p:nvCxnSpPr>
            <p:cNvPr id="32" name="직선 연결선 31"/>
            <p:cNvCxnSpPr/>
            <p:nvPr/>
          </p:nvCxnSpPr>
          <p:spPr>
            <a:xfrm rot="5400000">
              <a:off x="4484911" y="2768975"/>
              <a:ext cx="1643074" cy="1588"/>
            </a:xfrm>
            <a:prstGeom prst="line">
              <a:avLst/>
            </a:prstGeom>
            <a:ln w="28575">
              <a:solidFill>
                <a:srgbClr val="006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 rot="5400000" flipH="1" flipV="1">
              <a:off x="5495317" y="3269041"/>
              <a:ext cx="642942" cy="1588"/>
            </a:xfrm>
            <a:prstGeom prst="line">
              <a:avLst/>
            </a:prstGeom>
            <a:ln w="28575">
              <a:solidFill>
                <a:srgbClr val="FF6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5602954" y="3641402"/>
              <a:ext cx="5000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i="1" dirty="0" smtClean="0">
                  <a:latin typeface="Symbol" pitchFamily="18" charset="2"/>
                </a:rPr>
                <a:t>m</a:t>
              </a:r>
              <a:endParaRPr lang="ko-KR" altLang="en-US" i="1" baseline="-25000" dirty="0">
                <a:latin typeface="Book Antiqua" pitchFamily="18" charset="0"/>
              </a:endParaRPr>
            </a:p>
          </p:txBody>
        </p:sp>
        <p:cxnSp>
          <p:nvCxnSpPr>
            <p:cNvPr id="46" name="직선 화살표 연결선 45"/>
            <p:cNvCxnSpPr/>
            <p:nvPr/>
          </p:nvCxnSpPr>
          <p:spPr>
            <a:xfrm>
              <a:off x="5000628" y="3599198"/>
              <a:ext cx="3429024" cy="158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그룹 33"/>
            <p:cNvGrpSpPr/>
            <p:nvPr/>
          </p:nvGrpSpPr>
          <p:grpSpPr>
            <a:xfrm flipH="1">
              <a:off x="5062076" y="4030846"/>
              <a:ext cx="3225930" cy="1755608"/>
              <a:chOff x="5478930" y="2325858"/>
              <a:chExt cx="3225930" cy="1755608"/>
            </a:xfrm>
          </p:grpSpPr>
          <p:pic>
            <p:nvPicPr>
              <p:cNvPr id="35" name="Picture 2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478930" y="2325858"/>
                <a:ext cx="3225930" cy="17556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cxnSp>
            <p:nvCxnSpPr>
              <p:cNvPr id="36" name="직선 연결선 35"/>
              <p:cNvCxnSpPr/>
              <p:nvPr/>
            </p:nvCxnSpPr>
            <p:spPr>
              <a:xfrm rot="5400000">
                <a:off x="4892721" y="3188491"/>
                <a:ext cx="1643074" cy="1588"/>
              </a:xfrm>
              <a:prstGeom prst="line">
                <a:avLst/>
              </a:prstGeom>
              <a:ln w="28575">
                <a:solidFill>
                  <a:srgbClr val="0066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>
              <a:xfrm rot="5400000" flipH="1" flipV="1">
                <a:off x="5903127" y="3688557"/>
                <a:ext cx="642942" cy="1588"/>
              </a:xfrm>
              <a:prstGeom prst="line">
                <a:avLst/>
              </a:prstGeom>
              <a:ln w="28575">
                <a:solidFill>
                  <a:srgbClr val="FF66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TextBox 37"/>
            <p:cNvSpPr txBox="1"/>
            <p:nvPr/>
          </p:nvSpPr>
          <p:spPr>
            <a:xfrm>
              <a:off x="7591329" y="5796728"/>
              <a:ext cx="5000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i="1" dirty="0" smtClean="0">
                  <a:latin typeface="Book Antiqua" pitchFamily="18" charset="0"/>
                </a:rPr>
                <a:t>M</a:t>
              </a:r>
              <a:r>
                <a:rPr lang="en-US" altLang="ko-KR" i="1" baseline="-25000" dirty="0" smtClean="0">
                  <a:latin typeface="Book Antiqua" pitchFamily="18" charset="0"/>
                </a:rPr>
                <a:t>e</a:t>
              </a:r>
              <a:endParaRPr lang="ko-KR" altLang="en-US" i="1" baseline="-25000" dirty="0">
                <a:latin typeface="Book Antiqua" pitchFamily="18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880406" y="5786454"/>
              <a:ext cx="5000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i="1" dirty="0" smtClean="0">
                  <a:latin typeface="Book Antiqua" pitchFamily="18" charset="0"/>
                </a:rPr>
                <a:t>M</a:t>
              </a:r>
              <a:r>
                <a:rPr lang="en-US" altLang="ko-KR" i="1" baseline="-25000" dirty="0" smtClean="0">
                  <a:latin typeface="Book Antiqua" pitchFamily="18" charset="0"/>
                </a:rPr>
                <a:t>o</a:t>
              </a:r>
              <a:endParaRPr lang="ko-KR" altLang="en-US" i="1" baseline="-25000" dirty="0">
                <a:latin typeface="Book Antiqua" pitchFamily="18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7308422" y="5764909"/>
              <a:ext cx="5000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i="1" dirty="0" smtClean="0">
                  <a:latin typeface="Symbol" pitchFamily="18" charset="2"/>
                </a:rPr>
                <a:t>m</a:t>
              </a:r>
              <a:endParaRPr lang="ko-KR" altLang="en-US" i="1" baseline="-25000" dirty="0">
                <a:latin typeface="Book Antiqua" pitchFamily="18" charset="0"/>
              </a:endParaRPr>
            </a:p>
          </p:txBody>
        </p:sp>
        <p:cxnSp>
          <p:nvCxnSpPr>
            <p:cNvPr id="47" name="직선 화살표 연결선 46"/>
            <p:cNvCxnSpPr/>
            <p:nvPr/>
          </p:nvCxnSpPr>
          <p:spPr>
            <a:xfrm>
              <a:off x="5041724" y="5723702"/>
              <a:ext cx="3429024" cy="158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642910" y="506927"/>
            <a:ext cx="7715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Book Antiqua" pitchFamily="18" charset="0"/>
              </a:rPr>
              <a:t>[Note]</a:t>
            </a:r>
          </a:p>
          <a:p>
            <a:r>
              <a:rPr lang="ko-KR" altLang="en-US" dirty="0" smtClean="0">
                <a:latin typeface="Book Antiqua" pitchFamily="18" charset="0"/>
              </a:rPr>
              <a:t>분포의 비대칭 정도와 중심위치의 척도를 비교하면 다음과 같다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  <a:endParaRPr lang="ko-KR" altLang="en-US" dirty="0"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2.3  </a:t>
            </a:r>
            <a:r>
              <a:rPr lang="ko-KR" altLang="en-US" dirty="0" err="1" smtClean="0">
                <a:solidFill>
                  <a:schemeClr val="tx1"/>
                </a:solidFill>
                <a:latin typeface="Book Antiqua" pitchFamily="18" charset="0"/>
              </a:rPr>
              <a:t>기댓값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91DFB-E6F2-423D-AB90-E7837C4E452D}" type="slidenum">
              <a:rPr lang="ko-KR" altLang="en-US" sz="1600" smtClean="0">
                <a:solidFill>
                  <a:schemeClr val="tx1"/>
                </a:solidFill>
                <a:latin typeface="Book Antiqua" pitchFamily="18" charset="0"/>
              </a:rPr>
              <a:pPr/>
              <a:t>29</a:t>
            </a:fld>
            <a:endParaRPr lang="ko-KR" altLang="en-US" sz="160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8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928662" y="571480"/>
            <a:ext cx="4000528" cy="500066"/>
          </a:xfrm>
          <a:prstGeom prst="roundRect">
            <a:avLst/>
          </a:prstGeom>
          <a:solidFill>
            <a:srgbClr val="FF66FF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FF00"/>
                </a:solidFill>
                <a:latin typeface="휴먼엑스포" pitchFamily="18" charset="-127"/>
                <a:ea typeface="휴먼엑스포" pitchFamily="18" charset="-127"/>
              </a:rPr>
              <a:t>확률변수의 함수에 대한 </a:t>
            </a:r>
            <a:r>
              <a:rPr lang="ko-KR" altLang="en-US" dirty="0" err="1" smtClean="0">
                <a:solidFill>
                  <a:srgbClr val="FFFF00"/>
                </a:solidFill>
                <a:latin typeface="휴먼엑스포" pitchFamily="18" charset="-127"/>
                <a:ea typeface="휴먼엑스포" pitchFamily="18" charset="-127"/>
              </a:rPr>
              <a:t>기댓값</a:t>
            </a:r>
            <a:endParaRPr lang="ko-KR" altLang="en-US" dirty="0">
              <a:solidFill>
                <a:srgbClr val="FFFF00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1285852" y="2071678"/>
            <a:ext cx="6500858" cy="1285884"/>
            <a:chOff x="1285852" y="3143248"/>
            <a:chExt cx="6500858" cy="1285884"/>
          </a:xfrm>
        </p:grpSpPr>
        <p:sp>
          <p:nvSpPr>
            <p:cNvPr id="18" name="Rectangle 50"/>
            <p:cNvSpPr>
              <a:spLocks noChangeArrowheads="1"/>
            </p:cNvSpPr>
            <p:nvPr/>
          </p:nvSpPr>
          <p:spPr bwMode="auto">
            <a:xfrm>
              <a:off x="1285852" y="3143248"/>
              <a:ext cx="6500858" cy="1285884"/>
            </a:xfrm>
            <a:prstGeom prst="rect">
              <a:avLst/>
            </a:prstGeom>
            <a:solidFill>
              <a:srgbClr val="66C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graphicFrame>
          <p:nvGraphicFramePr>
            <p:cNvPr id="19" name="Object 27"/>
            <p:cNvGraphicFramePr>
              <a:graphicFrameLocks noChangeAspect="1"/>
            </p:cNvGraphicFramePr>
            <p:nvPr/>
          </p:nvGraphicFramePr>
          <p:xfrm>
            <a:off x="1489075" y="3211513"/>
            <a:ext cx="6146800" cy="1146175"/>
          </p:xfrm>
          <a:graphic>
            <a:graphicData uri="http://schemas.openxmlformats.org/presentationml/2006/ole">
              <p:oleObj spid="_x0000_s417803" name="Equation" r:id="rId4" imgW="3733560" imgH="711000" progId="Equation.DSMT4">
                <p:embed/>
              </p:oleObj>
            </a:graphicData>
          </a:graphic>
        </p:graphicFrame>
      </p:grpSp>
      <p:sp>
        <p:nvSpPr>
          <p:cNvPr id="21" name="TextBox 20"/>
          <p:cNvSpPr txBox="1"/>
          <p:nvPr/>
        </p:nvSpPr>
        <p:spPr>
          <a:xfrm>
            <a:off x="500034" y="1357298"/>
            <a:ext cx="8001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Book Antiqua" pitchFamily="18" charset="0"/>
              </a:rPr>
              <a:t>확률질량</a:t>
            </a:r>
            <a:r>
              <a:rPr lang="en-US" altLang="ko-KR" dirty="0" smtClean="0">
                <a:latin typeface="Book Antiqua" pitchFamily="18" charset="0"/>
              </a:rPr>
              <a:t>(</a:t>
            </a:r>
            <a:r>
              <a:rPr lang="ko-KR" altLang="en-US" dirty="0" smtClean="0">
                <a:latin typeface="Book Antiqua" pitchFamily="18" charset="0"/>
              </a:rPr>
              <a:t>밀도</a:t>
            </a:r>
            <a:r>
              <a:rPr lang="en-US" altLang="ko-KR" dirty="0" smtClean="0">
                <a:latin typeface="Book Antiqua" pitchFamily="18" charset="0"/>
              </a:rPr>
              <a:t>)</a:t>
            </a:r>
            <a:r>
              <a:rPr lang="ko-KR" altLang="en-US" dirty="0" smtClean="0">
                <a:latin typeface="Book Antiqua" pitchFamily="18" charset="0"/>
              </a:rPr>
              <a:t>함수가 </a:t>
            </a:r>
            <a:r>
              <a:rPr lang="en-US" altLang="ko-KR" i="1" dirty="0" smtClean="0">
                <a:latin typeface="Book Antiqua" pitchFamily="18" charset="0"/>
              </a:rPr>
              <a:t>f(x)</a:t>
            </a:r>
            <a:r>
              <a:rPr lang="ko-KR" altLang="en-US" dirty="0" smtClean="0">
                <a:latin typeface="Book Antiqua" pitchFamily="18" charset="0"/>
              </a:rPr>
              <a:t>인 확률변수</a:t>
            </a:r>
            <a:r>
              <a:rPr lang="ko-KR" altLang="en-US" i="1" dirty="0" smtClean="0">
                <a:latin typeface="Book Antiqua" pitchFamily="18" charset="0"/>
              </a:rPr>
              <a:t> </a:t>
            </a:r>
            <a:r>
              <a:rPr lang="en-US" altLang="ko-KR" i="1" dirty="0" smtClean="0">
                <a:latin typeface="Book Antiqua" pitchFamily="18" charset="0"/>
              </a:rPr>
              <a:t>X</a:t>
            </a:r>
            <a:r>
              <a:rPr lang="ko-KR" altLang="en-US" dirty="0" smtClean="0">
                <a:latin typeface="Book Antiqua" pitchFamily="18" charset="0"/>
              </a:rPr>
              <a:t>의 함수 </a:t>
            </a:r>
            <a:r>
              <a:rPr lang="en-US" altLang="ko-KR" i="1" dirty="0" smtClean="0">
                <a:latin typeface="Book Antiqua" pitchFamily="18" charset="0"/>
              </a:rPr>
              <a:t>Y = g(X)</a:t>
            </a:r>
            <a:r>
              <a:rPr lang="ko-KR" altLang="en-US" dirty="0" smtClean="0">
                <a:latin typeface="Book Antiqua" pitchFamily="18" charset="0"/>
              </a:rPr>
              <a:t>의 기댓값은 다음과 같다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  <a:endParaRPr lang="ko-KR" altLang="en-US" dirty="0">
              <a:latin typeface="Book Antiqua" pitchFamily="18" charset="0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928662" y="3786190"/>
            <a:ext cx="2000264" cy="500066"/>
          </a:xfrm>
          <a:prstGeom prst="roundRect">
            <a:avLst/>
          </a:prstGeom>
          <a:solidFill>
            <a:srgbClr val="FF66FF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rgbClr val="FFFF00"/>
                </a:solidFill>
                <a:latin typeface="휴먼엑스포" pitchFamily="18" charset="-127"/>
                <a:ea typeface="휴먼엑스포" pitchFamily="18" charset="-127"/>
              </a:rPr>
              <a:t>기댓값의</a:t>
            </a:r>
            <a:r>
              <a:rPr lang="ko-KR" altLang="en-US" dirty="0" smtClean="0">
                <a:solidFill>
                  <a:srgbClr val="FFFF00"/>
                </a:solidFill>
                <a:latin typeface="휴먼엑스포" pitchFamily="18" charset="-127"/>
                <a:ea typeface="휴먼엑스포" pitchFamily="18" charset="-127"/>
              </a:rPr>
              <a:t> 성질</a:t>
            </a:r>
            <a:endParaRPr lang="ko-KR" altLang="en-US" dirty="0">
              <a:solidFill>
                <a:srgbClr val="FFFF00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42910" y="4317880"/>
            <a:ext cx="54292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Book Antiqua" pitchFamily="18" charset="0"/>
                <a:ea typeface="+mn-ea"/>
              </a:rPr>
              <a:t>(1)  </a:t>
            </a:r>
            <a:r>
              <a:rPr lang="en-US" altLang="ko-KR" i="1" dirty="0" smtClean="0">
                <a:latin typeface="Book Antiqua" pitchFamily="18" charset="0"/>
                <a:ea typeface="+mn-ea"/>
              </a:rPr>
              <a:t>E(a) = a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dirty="0" smtClean="0">
                <a:latin typeface="Book Antiqua" pitchFamily="18" charset="0"/>
                <a:ea typeface="+mn-ea"/>
              </a:rPr>
              <a:t>(2)  </a:t>
            </a:r>
            <a:r>
              <a:rPr lang="en-US" altLang="ko-KR" i="1" dirty="0" smtClean="0">
                <a:latin typeface="Book Antiqua" pitchFamily="18" charset="0"/>
                <a:ea typeface="+mn-ea"/>
              </a:rPr>
              <a:t>E(</a:t>
            </a:r>
            <a:r>
              <a:rPr lang="en-US" altLang="ko-KR" i="1" dirty="0" err="1" smtClean="0">
                <a:latin typeface="Book Antiqua" pitchFamily="18" charset="0"/>
                <a:ea typeface="+mn-ea"/>
              </a:rPr>
              <a:t>aX</a:t>
            </a:r>
            <a:r>
              <a:rPr lang="en-US" altLang="ko-KR" i="1" dirty="0" smtClean="0">
                <a:latin typeface="Book Antiqua" pitchFamily="18" charset="0"/>
                <a:ea typeface="+mn-ea"/>
              </a:rPr>
              <a:t>) = </a:t>
            </a:r>
            <a:r>
              <a:rPr lang="en-US" altLang="ko-KR" i="1" dirty="0" err="1" smtClean="0">
                <a:latin typeface="Book Antiqua" pitchFamily="18" charset="0"/>
                <a:ea typeface="+mn-ea"/>
              </a:rPr>
              <a:t>aE</a:t>
            </a:r>
            <a:r>
              <a:rPr lang="en-US" altLang="ko-KR" i="1" dirty="0" smtClean="0">
                <a:latin typeface="Book Antiqua" pitchFamily="18" charset="0"/>
                <a:ea typeface="+mn-ea"/>
              </a:rPr>
              <a:t>(X)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dirty="0" smtClean="0">
                <a:latin typeface="Book Antiqua" pitchFamily="18" charset="0"/>
                <a:ea typeface="+mn-ea"/>
              </a:rPr>
              <a:t>(3)  </a:t>
            </a:r>
            <a:r>
              <a:rPr lang="en-US" altLang="ko-KR" i="1" dirty="0" smtClean="0">
                <a:latin typeface="Book Antiqua" pitchFamily="18" charset="0"/>
                <a:ea typeface="+mn-ea"/>
              </a:rPr>
              <a:t>E(</a:t>
            </a:r>
            <a:r>
              <a:rPr lang="en-US" altLang="ko-KR" i="1" dirty="0" err="1" smtClean="0">
                <a:latin typeface="Book Antiqua" pitchFamily="18" charset="0"/>
                <a:ea typeface="+mn-ea"/>
              </a:rPr>
              <a:t>aX</a:t>
            </a:r>
            <a:r>
              <a:rPr lang="en-US" altLang="ko-KR" i="1" dirty="0" smtClean="0">
                <a:latin typeface="Book Antiqua" pitchFamily="18" charset="0"/>
                <a:ea typeface="+mn-ea"/>
              </a:rPr>
              <a:t> + b) = </a:t>
            </a:r>
            <a:r>
              <a:rPr lang="en-US" altLang="ko-KR" i="1" dirty="0" err="1" smtClean="0">
                <a:latin typeface="Book Antiqua" pitchFamily="18" charset="0"/>
                <a:ea typeface="+mn-ea"/>
              </a:rPr>
              <a:t>aE</a:t>
            </a:r>
            <a:r>
              <a:rPr lang="en-US" altLang="ko-KR" i="1" dirty="0" smtClean="0">
                <a:latin typeface="Book Antiqua" pitchFamily="18" charset="0"/>
                <a:ea typeface="+mn-ea"/>
              </a:rPr>
              <a:t>(X) + b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dirty="0" smtClean="0">
                <a:latin typeface="Book Antiqua" pitchFamily="18" charset="0"/>
                <a:ea typeface="+mn-ea"/>
              </a:rPr>
              <a:t>(4) </a:t>
            </a:r>
            <a:r>
              <a:rPr lang="en-US" altLang="ko-KR" i="1" dirty="0" smtClean="0">
                <a:latin typeface="Book Antiqua" pitchFamily="18" charset="0"/>
              </a:rPr>
              <a:t>E</a:t>
            </a:r>
            <a:r>
              <a:rPr lang="en-US" altLang="ko-KR" dirty="0" smtClean="0">
                <a:latin typeface="Book Antiqua" pitchFamily="18" charset="0"/>
              </a:rPr>
              <a:t>[</a:t>
            </a:r>
            <a:r>
              <a:rPr lang="en-US" altLang="ko-KR" i="1" dirty="0" smtClean="0">
                <a:latin typeface="Book Antiqua" pitchFamily="18" charset="0"/>
              </a:rPr>
              <a:t>u(X) + v(X</a:t>
            </a:r>
            <a:r>
              <a:rPr lang="en-US" altLang="ko-KR" i="1" dirty="0" smtClean="0">
                <a:latin typeface="Book Antiqua" pitchFamily="18" charset="0"/>
                <a:ea typeface="바탕"/>
              </a:rPr>
              <a:t>)</a:t>
            </a:r>
            <a:r>
              <a:rPr lang="en-US" altLang="ko-KR" dirty="0" smtClean="0">
                <a:latin typeface="Book Antiqua" pitchFamily="18" charset="0"/>
                <a:ea typeface="바탕"/>
              </a:rPr>
              <a:t>]</a:t>
            </a:r>
            <a:r>
              <a:rPr lang="en-US" altLang="ko-KR" i="1" dirty="0" smtClean="0">
                <a:latin typeface="Book Antiqua" pitchFamily="18" charset="0"/>
                <a:ea typeface="바탕"/>
              </a:rPr>
              <a:t> = E</a:t>
            </a:r>
            <a:r>
              <a:rPr lang="en-US" altLang="ko-KR" dirty="0" smtClean="0">
                <a:latin typeface="Book Antiqua" pitchFamily="18" charset="0"/>
                <a:ea typeface="바탕"/>
              </a:rPr>
              <a:t>[</a:t>
            </a:r>
            <a:r>
              <a:rPr lang="en-US" altLang="ko-KR" i="1" dirty="0" smtClean="0">
                <a:latin typeface="Book Antiqua" pitchFamily="18" charset="0"/>
                <a:ea typeface="바탕"/>
              </a:rPr>
              <a:t>u(X)</a:t>
            </a:r>
            <a:r>
              <a:rPr lang="en-US" altLang="ko-KR" dirty="0" smtClean="0">
                <a:latin typeface="Book Antiqua" pitchFamily="18" charset="0"/>
                <a:ea typeface="바탕"/>
              </a:rPr>
              <a:t>]</a:t>
            </a:r>
            <a:r>
              <a:rPr lang="en-US" altLang="ko-KR" i="1" dirty="0" smtClean="0">
                <a:latin typeface="Book Antiqua" pitchFamily="18" charset="0"/>
                <a:ea typeface="바탕"/>
              </a:rPr>
              <a:t> + E</a:t>
            </a:r>
            <a:r>
              <a:rPr lang="en-US" altLang="ko-KR" dirty="0" smtClean="0">
                <a:latin typeface="Book Antiqua" pitchFamily="18" charset="0"/>
                <a:ea typeface="바탕"/>
              </a:rPr>
              <a:t>[</a:t>
            </a:r>
            <a:r>
              <a:rPr lang="en-US" altLang="ko-KR" i="1" dirty="0" smtClean="0">
                <a:latin typeface="Book Antiqua" pitchFamily="18" charset="0"/>
                <a:ea typeface="바탕"/>
              </a:rPr>
              <a:t>v(X)</a:t>
            </a:r>
            <a:r>
              <a:rPr lang="en-US" altLang="ko-KR" dirty="0" smtClean="0">
                <a:latin typeface="Book Antiqua" pitchFamily="18" charset="0"/>
                <a:ea typeface="바탕"/>
              </a:rPr>
              <a:t>]</a:t>
            </a:r>
            <a:endParaRPr lang="ko-KR" altLang="en-US" dirty="0"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2.1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이산확률변수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3</a:t>
            </a:fld>
            <a:endParaRPr lang="en-US" altLang="ko-KR" sz="160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23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2" name="타원 41"/>
          <p:cNvSpPr/>
          <p:nvPr/>
        </p:nvSpPr>
        <p:spPr>
          <a:xfrm>
            <a:off x="500034" y="571480"/>
            <a:ext cx="500066" cy="500066"/>
          </a:xfrm>
          <a:prstGeom prst="ellipse">
            <a:avLst/>
          </a:prstGeom>
          <a:solidFill>
            <a:srgbClr val="C0F3F4"/>
          </a:solidFill>
          <a:ln>
            <a:solidFill>
              <a:srgbClr val="00FFFF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휴먼옛체" pitchFamily="18" charset="-127"/>
                <a:ea typeface="휴먼옛체" pitchFamily="18" charset="-127"/>
              </a:rPr>
              <a:t>예</a:t>
            </a:r>
            <a:endParaRPr lang="ko-KR" altLang="en-US" dirty="0">
              <a:solidFill>
                <a:schemeClr val="tx1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071538" y="642918"/>
            <a:ext cx="7429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Book Antiqua" pitchFamily="18" charset="0"/>
              </a:rPr>
              <a:t>동전 세 번 던지기에서 앞면이 나온 횟수 </a:t>
            </a:r>
            <a:r>
              <a:rPr lang="en-US" altLang="ko-KR" dirty="0" smtClean="0">
                <a:latin typeface="Book Antiqua" pitchFamily="18" charset="0"/>
              </a:rPr>
              <a:t>: </a:t>
            </a:r>
            <a:r>
              <a:rPr lang="en-US" altLang="ko-KR" i="1" dirty="0" smtClean="0">
                <a:latin typeface="Book Antiqua" pitchFamily="18" charset="0"/>
              </a:rPr>
              <a:t>X</a:t>
            </a:r>
            <a:endParaRPr lang="ko-KR" altLang="en-US" i="1" dirty="0">
              <a:latin typeface="Book Antiqua" pitchFamily="18" charset="0"/>
            </a:endParaRPr>
          </a:p>
        </p:txBody>
      </p:sp>
      <p:pic>
        <p:nvPicPr>
          <p:cNvPr id="44" name="Picture 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71538" y="1702346"/>
            <a:ext cx="6924675" cy="193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5" name="직사각형 44"/>
          <p:cNvSpPr/>
          <p:nvPr/>
        </p:nvSpPr>
        <p:spPr>
          <a:xfrm>
            <a:off x="2071670" y="1671524"/>
            <a:ext cx="2357454" cy="2000264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643438" y="1671524"/>
            <a:ext cx="2357454" cy="2000264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47" name="직선 화살표 연결선 46"/>
          <p:cNvCxnSpPr/>
          <p:nvPr/>
        </p:nvCxnSpPr>
        <p:spPr>
          <a:xfrm>
            <a:off x="1714480" y="4345552"/>
            <a:ext cx="5786478" cy="15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 rot="5400000">
            <a:off x="2301155" y="4451915"/>
            <a:ext cx="214314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 rot="5400000">
            <a:off x="3739394" y="4440847"/>
            <a:ext cx="214314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 rot="5400000">
            <a:off x="5178429" y="4440847"/>
            <a:ext cx="214314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 rot="5400000">
            <a:off x="6607189" y="4440847"/>
            <a:ext cx="214314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224820" y="4631304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i="1" dirty="0" smtClean="0">
                <a:latin typeface="Book Antiqua" pitchFamily="18" charset="0"/>
              </a:rPr>
              <a:t>0</a:t>
            </a:r>
            <a:endParaRPr lang="ko-KR" altLang="en-US" i="1" dirty="0">
              <a:latin typeface="Book Antiqua" pitchFamily="18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674128" y="4631304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i="1" dirty="0" smtClean="0">
                <a:latin typeface="Book Antiqua" pitchFamily="18" charset="0"/>
              </a:rPr>
              <a:t>1</a:t>
            </a:r>
            <a:endParaRPr lang="ko-KR" altLang="en-US" i="1" dirty="0">
              <a:latin typeface="Book Antiqua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113162" y="4631304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i="1" dirty="0" smtClean="0">
                <a:latin typeface="Book Antiqua" pitchFamily="18" charset="0"/>
              </a:rPr>
              <a:t>2</a:t>
            </a:r>
            <a:endParaRPr lang="ko-KR" altLang="en-US" i="1" dirty="0">
              <a:latin typeface="Book Antiqua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541442" y="4631304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i="1" dirty="0" smtClean="0">
                <a:latin typeface="Book Antiqua" pitchFamily="18" charset="0"/>
              </a:rPr>
              <a:t>3</a:t>
            </a:r>
            <a:endParaRPr lang="ko-KR" altLang="en-US" i="1" dirty="0">
              <a:latin typeface="Book Antiqua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500958" y="4171854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i="1" dirty="0" smtClean="0">
                <a:latin typeface="Book Antiqua" pitchFamily="18" charset="0"/>
              </a:rPr>
              <a:t>x</a:t>
            </a:r>
            <a:endParaRPr lang="ko-KR" altLang="en-US" i="1" dirty="0">
              <a:latin typeface="Book Antiqua" pitchFamily="18" charset="0"/>
            </a:endParaRPr>
          </a:p>
        </p:txBody>
      </p:sp>
      <p:cxnSp>
        <p:nvCxnSpPr>
          <p:cNvPr id="59" name="직선 화살표 연결선 58"/>
          <p:cNvCxnSpPr/>
          <p:nvPr/>
        </p:nvCxnSpPr>
        <p:spPr>
          <a:xfrm>
            <a:off x="1714480" y="3702610"/>
            <a:ext cx="642942" cy="57150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/>
          <p:nvPr/>
        </p:nvCxnSpPr>
        <p:spPr>
          <a:xfrm rot="5400000">
            <a:off x="3561594" y="3988362"/>
            <a:ext cx="571504" cy="15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/>
          <p:nvPr/>
        </p:nvCxnSpPr>
        <p:spPr>
          <a:xfrm rot="5400000">
            <a:off x="4999834" y="3987568"/>
            <a:ext cx="571504" cy="15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/>
          <p:nvPr/>
        </p:nvCxnSpPr>
        <p:spPr>
          <a:xfrm rot="5400000">
            <a:off x="6729757" y="3645789"/>
            <a:ext cx="642942" cy="61370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1214414" y="1285860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i="1" dirty="0" smtClean="0">
                <a:latin typeface="Book Antiqua" pitchFamily="18" charset="0"/>
              </a:rPr>
              <a:t>A</a:t>
            </a:r>
            <a:r>
              <a:rPr lang="en-US" altLang="ko-KR" i="1" baseline="-25000" dirty="0" smtClean="0">
                <a:latin typeface="Book Antiqua" pitchFamily="18" charset="0"/>
              </a:rPr>
              <a:t>0</a:t>
            </a:r>
            <a:endParaRPr lang="ko-KR" altLang="en-US" i="1" baseline="-25000" dirty="0">
              <a:latin typeface="Book Antiqua" pitchFamily="18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010638" y="1285860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i="1" dirty="0" smtClean="0">
                <a:latin typeface="Book Antiqua" pitchFamily="18" charset="0"/>
              </a:rPr>
              <a:t>A</a:t>
            </a:r>
            <a:r>
              <a:rPr lang="en-US" altLang="ko-KR" i="1" baseline="-25000" dirty="0" smtClean="0">
                <a:latin typeface="Book Antiqua" pitchFamily="18" charset="0"/>
              </a:rPr>
              <a:t>1</a:t>
            </a:r>
            <a:endParaRPr lang="ko-KR" altLang="en-US" i="1" baseline="-25000" dirty="0">
              <a:latin typeface="Book Antiqua" pitchFamily="18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531516" y="1285860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i="1" dirty="0" smtClean="0">
                <a:latin typeface="Book Antiqua" pitchFamily="18" charset="0"/>
              </a:rPr>
              <a:t>A</a:t>
            </a:r>
            <a:r>
              <a:rPr lang="en-US" altLang="ko-KR" i="1" baseline="-25000" dirty="0" smtClean="0">
                <a:latin typeface="Book Antiqua" pitchFamily="18" charset="0"/>
              </a:rPr>
              <a:t>2</a:t>
            </a:r>
            <a:endParaRPr lang="ko-KR" altLang="en-US" i="1" baseline="-25000" dirty="0">
              <a:latin typeface="Book Antiqua" pitchFamily="18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7368356" y="1285860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i="1" dirty="0" smtClean="0">
                <a:latin typeface="Book Antiqua" pitchFamily="18" charset="0"/>
              </a:rPr>
              <a:t>A</a:t>
            </a:r>
            <a:r>
              <a:rPr lang="en-US" altLang="ko-KR" i="1" baseline="-25000" dirty="0" smtClean="0">
                <a:latin typeface="Book Antiqua" pitchFamily="18" charset="0"/>
              </a:rPr>
              <a:t>3</a:t>
            </a:r>
            <a:endParaRPr lang="ko-KR" altLang="en-US" i="1" baseline="-25000" dirty="0">
              <a:latin typeface="Book Antiqua" pitchFamily="18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67038" y="1857364"/>
            <a:ext cx="461665" cy="121444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ko-KR" altLang="en-US" smtClean="0"/>
              <a:t>표본공간</a:t>
            </a:r>
            <a:endParaRPr lang="ko-KR" altLang="en-US"/>
          </a:p>
        </p:txBody>
      </p:sp>
      <p:sp>
        <p:nvSpPr>
          <p:cNvPr id="68" name="TextBox 67"/>
          <p:cNvSpPr txBox="1"/>
          <p:nvPr/>
        </p:nvSpPr>
        <p:spPr>
          <a:xfrm>
            <a:off x="571472" y="5214950"/>
            <a:ext cx="3429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Book Antiqua" pitchFamily="18" charset="0"/>
              </a:rPr>
              <a:t>상태공간 </a:t>
            </a:r>
            <a:r>
              <a:rPr lang="en-US" altLang="ko-KR" dirty="0" smtClean="0">
                <a:latin typeface="Book Antiqua" pitchFamily="18" charset="0"/>
              </a:rPr>
              <a:t>: </a:t>
            </a:r>
            <a:r>
              <a:rPr lang="en-US" altLang="ko-KR" i="1" dirty="0" smtClean="0">
                <a:latin typeface="Book Antiqua" pitchFamily="18" charset="0"/>
              </a:rPr>
              <a:t>S</a:t>
            </a:r>
            <a:r>
              <a:rPr lang="en-US" altLang="ko-KR" i="1" baseline="-25000" dirty="0" smtClean="0">
                <a:latin typeface="Book Antiqua" pitchFamily="18" charset="0"/>
              </a:rPr>
              <a:t>X</a:t>
            </a:r>
            <a:r>
              <a:rPr lang="en-US" altLang="ko-KR" i="1" dirty="0" smtClean="0">
                <a:latin typeface="Book Antiqua" pitchFamily="18" charset="0"/>
              </a:rPr>
              <a:t> =</a:t>
            </a:r>
            <a:r>
              <a:rPr lang="en-US" altLang="ko-KR" dirty="0" smtClean="0">
                <a:latin typeface="Book Antiqua" pitchFamily="18" charset="0"/>
              </a:rPr>
              <a:t> { </a:t>
            </a:r>
            <a:r>
              <a:rPr lang="en-US" altLang="ko-KR" i="1" dirty="0" smtClean="0">
                <a:latin typeface="Book Antiqua" pitchFamily="18" charset="0"/>
              </a:rPr>
              <a:t>0, 1, 2, 3 </a:t>
            </a:r>
            <a:r>
              <a:rPr lang="en-US" altLang="ko-KR" dirty="0" smtClean="0">
                <a:latin typeface="Book Antiqua" pitchFamily="18" charset="0"/>
              </a:rPr>
              <a:t>}</a:t>
            </a:r>
            <a:endParaRPr lang="ko-KR" altLang="en-US" dirty="0">
              <a:latin typeface="Book Antiqua" pitchFamily="18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142976" y="3857628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i="1" dirty="0" smtClean="0">
                <a:latin typeface="Book Antiqua" pitchFamily="18" charset="0"/>
              </a:rPr>
              <a:t>X</a:t>
            </a:r>
            <a:endParaRPr lang="ko-KR" altLang="en-US" i="1" baseline="-25000" dirty="0">
              <a:latin typeface="Book Antiqua" pitchFamily="18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2.3  </a:t>
            </a:r>
            <a:r>
              <a:rPr lang="ko-KR" altLang="en-US" dirty="0" err="1" smtClean="0">
                <a:solidFill>
                  <a:schemeClr val="tx1"/>
                </a:solidFill>
                <a:latin typeface="Book Antiqua" pitchFamily="18" charset="0"/>
              </a:rPr>
              <a:t>기댓값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91DFB-E6F2-423D-AB90-E7837C4E452D}" type="slidenum">
              <a:rPr lang="ko-KR" altLang="en-US" sz="1600" smtClean="0">
                <a:solidFill>
                  <a:schemeClr val="tx1"/>
                </a:solidFill>
                <a:latin typeface="Book Antiqua" pitchFamily="18" charset="0"/>
              </a:rPr>
              <a:pPr/>
              <a:t>30</a:t>
            </a:fld>
            <a:endParaRPr lang="ko-KR" altLang="en-US" sz="160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9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2910" y="506927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  <a:latin typeface="휴먼엑스포" pitchFamily="18" charset="-127"/>
                <a:ea typeface="휴먼엑스포" pitchFamily="18" charset="-127"/>
              </a:rPr>
              <a:t>[</a:t>
            </a:r>
            <a:r>
              <a:rPr lang="ko-KR" altLang="en-US" b="1" dirty="0" smtClean="0">
                <a:solidFill>
                  <a:srgbClr val="FF0000"/>
                </a:solidFill>
                <a:latin typeface="휴먼엑스포" pitchFamily="18" charset="-127"/>
                <a:ea typeface="휴먼엑스포" pitchFamily="18" charset="-127"/>
              </a:rPr>
              <a:t>증명</a:t>
            </a:r>
            <a:r>
              <a:rPr lang="en-US" altLang="ko-KR" b="1" dirty="0" smtClean="0">
                <a:solidFill>
                  <a:srgbClr val="FF0000"/>
                </a:solidFill>
                <a:latin typeface="휴먼엑스포" pitchFamily="18" charset="-127"/>
                <a:ea typeface="휴먼엑스포" pitchFamily="18" charset="-127"/>
              </a:rPr>
              <a:t>]</a:t>
            </a:r>
            <a:endParaRPr lang="ko-KR" altLang="en-US" b="1" dirty="0"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0034" y="928670"/>
            <a:ext cx="800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Book Antiqua" pitchFamily="18" charset="0"/>
              </a:rPr>
              <a:t>확률변수 </a:t>
            </a:r>
            <a:r>
              <a:rPr lang="en-US" altLang="ko-KR" i="1" dirty="0" smtClean="0">
                <a:latin typeface="Book Antiqua" pitchFamily="18" charset="0"/>
              </a:rPr>
              <a:t>X</a:t>
            </a:r>
            <a:r>
              <a:rPr lang="ko-KR" altLang="en-US" dirty="0" smtClean="0">
                <a:latin typeface="Book Antiqua" pitchFamily="18" charset="0"/>
              </a:rPr>
              <a:t>의 확률질량함수가 </a:t>
            </a:r>
            <a:r>
              <a:rPr lang="en-US" altLang="ko-KR" i="1" dirty="0" smtClean="0">
                <a:latin typeface="Book Antiqua" pitchFamily="18" charset="0"/>
              </a:rPr>
              <a:t>f(x)</a:t>
            </a:r>
            <a:r>
              <a:rPr lang="ko-KR" altLang="en-US" dirty="0" smtClean="0">
                <a:latin typeface="Book Antiqua" pitchFamily="18" charset="0"/>
              </a:rPr>
              <a:t>라 하면</a:t>
            </a:r>
            <a:r>
              <a:rPr lang="en-US" altLang="ko-KR" dirty="0" smtClean="0">
                <a:latin typeface="Book Antiqua" pitchFamily="18" charset="0"/>
              </a:rPr>
              <a:t>, </a:t>
            </a:r>
            <a:r>
              <a:rPr lang="ko-KR" altLang="en-US" dirty="0" smtClean="0">
                <a:latin typeface="Book Antiqua" pitchFamily="18" charset="0"/>
              </a:rPr>
              <a:t>다음을 얻는다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  <a:endParaRPr lang="ko-KR" altLang="en-US" dirty="0">
              <a:latin typeface="Book Antiqua" pitchFamily="18" charset="0"/>
            </a:endParaRPr>
          </a:p>
        </p:txBody>
      </p:sp>
      <p:graphicFrame>
        <p:nvGraphicFramePr>
          <p:cNvPr id="555009" name="Object 1"/>
          <p:cNvGraphicFramePr>
            <a:graphicFrameLocks noChangeAspect="1"/>
          </p:cNvGraphicFramePr>
          <p:nvPr/>
        </p:nvGraphicFramePr>
        <p:xfrm>
          <a:off x="642910" y="1454151"/>
          <a:ext cx="6445250" cy="2046287"/>
        </p:xfrm>
        <a:graphic>
          <a:graphicData uri="http://schemas.openxmlformats.org/presentationml/2006/ole">
            <p:oleObj spid="_x0000_s555009" name="Equation" r:id="rId4" imgW="4330440" imgH="13968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2.3  </a:t>
            </a:r>
            <a:r>
              <a:rPr lang="ko-KR" altLang="en-US" dirty="0" err="1" smtClean="0">
                <a:solidFill>
                  <a:schemeClr val="tx1"/>
                </a:solidFill>
                <a:latin typeface="Book Antiqua" pitchFamily="18" charset="0"/>
              </a:rPr>
              <a:t>기댓값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91DFB-E6F2-423D-AB90-E7837C4E452D}" type="slidenum">
              <a:rPr lang="ko-KR" altLang="en-US" sz="1600" smtClean="0">
                <a:solidFill>
                  <a:schemeClr val="tx1"/>
                </a:solidFill>
                <a:latin typeface="Book Antiqua" pitchFamily="18" charset="0"/>
              </a:rPr>
              <a:pPr/>
              <a:t>31</a:t>
            </a:fld>
            <a:endParaRPr lang="ko-KR" altLang="en-US" sz="1600" dirty="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5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2842" y="571480"/>
            <a:ext cx="7663934" cy="9233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[</a:t>
            </a:r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예제 </a:t>
            </a:r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4]</a:t>
            </a:r>
          </a:p>
          <a:p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동전을 세 번 반복하여 던지는 실험에서 앞면이 나온 횟수를 </a:t>
            </a:r>
            <a:r>
              <a:rPr lang="en-US" altLang="ko-KR" i="1" dirty="0" smtClean="0">
                <a:solidFill>
                  <a:schemeClr val="tx1"/>
                </a:solidFill>
                <a:latin typeface="Book Antiqua" pitchFamily="18" charset="0"/>
              </a:rPr>
              <a:t>X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라 할 때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, </a:t>
            </a:r>
            <a:r>
              <a:rPr lang="en-US" altLang="ko-KR" i="1" dirty="0" smtClean="0">
                <a:solidFill>
                  <a:schemeClr val="tx1"/>
                </a:solidFill>
                <a:latin typeface="Book Antiqua" pitchFamily="18" charset="0"/>
              </a:rPr>
              <a:t>X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의 기댓값 </a:t>
            </a:r>
            <a:r>
              <a:rPr lang="en-US" altLang="ko-KR" i="1" dirty="0" smtClean="0">
                <a:solidFill>
                  <a:schemeClr val="tx1"/>
                </a:solidFill>
                <a:latin typeface="Book Antiqua" pitchFamily="18" charset="0"/>
              </a:rPr>
              <a:t>E(X)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와 </a:t>
            </a:r>
            <a:r>
              <a:rPr lang="en-US" altLang="ko-KR" i="1" dirty="0" smtClean="0">
                <a:solidFill>
                  <a:schemeClr val="tx1"/>
                </a:solidFill>
                <a:latin typeface="Book Antiqua" pitchFamily="18" charset="0"/>
              </a:rPr>
              <a:t>X</a:t>
            </a:r>
            <a:r>
              <a:rPr lang="en-US" altLang="ko-KR" i="1" baseline="40000" dirty="0" smtClean="0">
                <a:solidFill>
                  <a:schemeClr val="tx1"/>
                </a:solidFill>
                <a:latin typeface="Book Antiqua" pitchFamily="18" charset="0"/>
              </a:rPr>
              <a:t>2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의 기댓값 </a:t>
            </a:r>
            <a:r>
              <a:rPr lang="en-US" altLang="ko-KR" i="1" dirty="0" smtClean="0">
                <a:solidFill>
                  <a:schemeClr val="tx1"/>
                </a:solidFill>
                <a:latin typeface="Book Antiqua" pitchFamily="18" charset="0"/>
              </a:rPr>
              <a:t>E(X</a:t>
            </a:r>
            <a:r>
              <a:rPr lang="en-US" altLang="ko-KR" i="1" baseline="40000" dirty="0" smtClean="0">
                <a:solidFill>
                  <a:schemeClr val="tx1"/>
                </a:solidFill>
                <a:latin typeface="Book Antiqua" pitchFamily="18" charset="0"/>
              </a:rPr>
              <a:t>2</a:t>
            </a:r>
            <a:r>
              <a:rPr lang="en-US" altLang="ko-KR" i="1" dirty="0" smtClean="0">
                <a:solidFill>
                  <a:schemeClr val="tx1"/>
                </a:solidFill>
                <a:latin typeface="Book Antiqua" pitchFamily="18" charset="0"/>
              </a:rPr>
              <a:t>)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을 구하라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.</a:t>
            </a:r>
            <a:endParaRPr lang="ko-KR" altLang="en-US" dirty="0" smtClean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0034" y="1643050"/>
            <a:ext cx="714380" cy="369332"/>
          </a:xfrm>
          <a:prstGeom prst="rect">
            <a:avLst/>
          </a:prstGeom>
          <a:solidFill>
            <a:srgbClr val="00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FF66FF"/>
                </a:solidFill>
              </a:rPr>
              <a:t>풀이</a:t>
            </a:r>
            <a:endParaRPr lang="ko-KR" altLang="en-US" b="1" dirty="0">
              <a:solidFill>
                <a:srgbClr val="FF66FF"/>
              </a:solidFill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2978902" y="2705938"/>
          <a:ext cx="2032000" cy="641350"/>
        </p:xfrm>
        <a:graphic>
          <a:graphicData uri="http://schemas.openxmlformats.org/presentationml/2006/ole">
            <p:oleObj spid="_x0000_s506882" name="Equation" r:id="rId4" imgW="1498320" imgH="482400" progId="Equation.DSMT4">
              <p:embed/>
            </p:oleObj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00034" y="2052759"/>
            <a:ext cx="8001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tx2"/>
                </a:solidFill>
                <a:latin typeface="Book Antiqua" pitchFamily="18" charset="0"/>
              </a:rPr>
              <a:t>동전을 세 번 반복하여 던지는 실험에서 앞면이 나온 횟수를 </a:t>
            </a:r>
            <a:r>
              <a:rPr lang="en-US" altLang="ko-KR" i="1" dirty="0" smtClean="0">
                <a:solidFill>
                  <a:schemeClr val="tx2"/>
                </a:solidFill>
                <a:latin typeface="Book Antiqua" pitchFamily="18" charset="0"/>
              </a:rPr>
              <a:t>X</a:t>
            </a:r>
            <a:r>
              <a:rPr lang="ko-KR" altLang="en-US" dirty="0" smtClean="0">
                <a:solidFill>
                  <a:schemeClr val="tx2"/>
                </a:solidFill>
                <a:latin typeface="Book Antiqua" pitchFamily="18" charset="0"/>
              </a:rPr>
              <a:t>라 하면</a:t>
            </a:r>
            <a:r>
              <a:rPr lang="en-US" altLang="ko-KR" dirty="0" smtClean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ko-KR" altLang="en-US" dirty="0" smtClean="0">
                <a:solidFill>
                  <a:schemeClr val="tx2"/>
                </a:solidFill>
                <a:latin typeface="Book Antiqua" pitchFamily="18" charset="0"/>
              </a:rPr>
              <a:t>확률질량함수는 다음과 같다</a:t>
            </a:r>
            <a:r>
              <a:rPr lang="en-US" altLang="ko-KR" dirty="0" smtClean="0">
                <a:solidFill>
                  <a:schemeClr val="tx2"/>
                </a:solidFill>
                <a:latin typeface="Book Antiqua" pitchFamily="18" charset="0"/>
              </a:rPr>
              <a:t>.</a:t>
            </a:r>
            <a:endParaRPr lang="ko-KR" altLang="en-US" dirty="0">
              <a:solidFill>
                <a:schemeClr val="tx2"/>
              </a:solidFill>
              <a:latin typeface="Book Antiqua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0034" y="3284256"/>
            <a:ext cx="800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tx2"/>
                </a:solidFill>
                <a:latin typeface="Book Antiqua" pitchFamily="18" charset="0"/>
              </a:rPr>
              <a:t>따라서</a:t>
            </a:r>
            <a:r>
              <a:rPr lang="en-US" altLang="ko-KR" i="1" dirty="0" smtClean="0">
                <a:solidFill>
                  <a:schemeClr val="tx2"/>
                </a:solidFill>
                <a:latin typeface="Book Antiqua" pitchFamily="18" charset="0"/>
              </a:rPr>
              <a:t> E(X)</a:t>
            </a:r>
            <a:r>
              <a:rPr lang="ko-KR" altLang="en-US" dirty="0" smtClean="0">
                <a:solidFill>
                  <a:schemeClr val="tx2"/>
                </a:solidFill>
                <a:latin typeface="Book Antiqua" pitchFamily="18" charset="0"/>
              </a:rPr>
              <a:t>와 </a:t>
            </a:r>
            <a:r>
              <a:rPr lang="en-US" altLang="ko-KR" i="1" dirty="0" smtClean="0">
                <a:solidFill>
                  <a:schemeClr val="tx2"/>
                </a:solidFill>
                <a:latin typeface="Book Antiqua" pitchFamily="18" charset="0"/>
              </a:rPr>
              <a:t>E(X</a:t>
            </a:r>
            <a:r>
              <a:rPr lang="en-US" altLang="ko-KR" i="1" baseline="40000" dirty="0" smtClean="0">
                <a:solidFill>
                  <a:schemeClr val="tx2"/>
                </a:solidFill>
                <a:latin typeface="Book Antiqua" pitchFamily="18" charset="0"/>
              </a:rPr>
              <a:t>2</a:t>
            </a:r>
            <a:r>
              <a:rPr lang="en-US" altLang="ko-KR" i="1" dirty="0" smtClean="0">
                <a:solidFill>
                  <a:schemeClr val="tx2"/>
                </a:solidFill>
                <a:latin typeface="Book Antiqua" pitchFamily="18" charset="0"/>
              </a:rPr>
              <a:t>)</a:t>
            </a:r>
            <a:r>
              <a:rPr lang="ko-KR" altLang="en-US" dirty="0" smtClean="0">
                <a:solidFill>
                  <a:schemeClr val="tx2"/>
                </a:solidFill>
                <a:latin typeface="Book Antiqua" pitchFamily="18" charset="0"/>
              </a:rPr>
              <a:t>은 각각 다음 </a:t>
            </a:r>
            <a:r>
              <a:rPr lang="ko-KR" altLang="en-US" dirty="0" smtClean="0">
                <a:latin typeface="Book Antiqua" pitchFamily="18" charset="0"/>
              </a:rPr>
              <a:t>같다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  <a:endParaRPr lang="ko-KR" altLang="en-US" dirty="0">
              <a:latin typeface="Book Antiqua" pitchFamily="18" charset="0"/>
            </a:endParaRPr>
          </a:p>
        </p:txBody>
      </p:sp>
      <p:graphicFrame>
        <p:nvGraphicFramePr>
          <p:cNvPr id="14" name="Object 7"/>
          <p:cNvGraphicFramePr>
            <a:graphicFrameLocks noChangeAspect="1"/>
          </p:cNvGraphicFramePr>
          <p:nvPr/>
        </p:nvGraphicFramePr>
        <p:xfrm>
          <a:off x="2560638" y="3665538"/>
          <a:ext cx="3670300" cy="1192212"/>
        </p:xfrm>
        <a:graphic>
          <a:graphicData uri="http://schemas.openxmlformats.org/presentationml/2006/ole">
            <p:oleObj spid="_x0000_s506884" name="Equation" r:id="rId5" imgW="2463480" imgH="81252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2.3  </a:t>
            </a:r>
            <a:r>
              <a:rPr lang="ko-KR" altLang="en-US" dirty="0" err="1" smtClean="0">
                <a:solidFill>
                  <a:schemeClr val="tx1"/>
                </a:solidFill>
                <a:latin typeface="Book Antiqua" pitchFamily="18" charset="0"/>
              </a:rPr>
              <a:t>기댓값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91DFB-E6F2-423D-AB90-E7837C4E452D}" type="slidenum">
              <a:rPr lang="ko-KR" altLang="en-US" sz="1600" smtClean="0">
                <a:solidFill>
                  <a:schemeClr val="tx1"/>
                </a:solidFill>
                <a:latin typeface="Book Antiqua" pitchFamily="18" charset="0"/>
              </a:rPr>
              <a:pPr/>
              <a:t>32</a:t>
            </a:fld>
            <a:endParaRPr lang="ko-KR" altLang="en-US" sz="160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5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2842" y="571480"/>
            <a:ext cx="7663934" cy="9233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[</a:t>
            </a:r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예제 </a:t>
            </a:r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5]</a:t>
            </a:r>
          </a:p>
          <a:p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확률변수 </a:t>
            </a:r>
            <a:r>
              <a:rPr lang="en-US" altLang="ko-KR" i="1" dirty="0" smtClean="0">
                <a:solidFill>
                  <a:schemeClr val="tx1"/>
                </a:solidFill>
                <a:latin typeface="Book Antiqua" pitchFamily="18" charset="0"/>
              </a:rPr>
              <a:t>X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의 확률밀도함수가 </a:t>
            </a:r>
            <a:r>
              <a:rPr lang="en-US" altLang="ko-KR" i="1" dirty="0" smtClean="0">
                <a:solidFill>
                  <a:schemeClr val="tx1"/>
                </a:solidFill>
                <a:latin typeface="Book Antiqua" pitchFamily="18" charset="0"/>
              </a:rPr>
              <a:t>f(x) = x/8, 0 ≤ x ≤ 4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일 때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, </a:t>
            </a:r>
            <a:r>
              <a:rPr lang="en-US" altLang="ko-KR" i="1" dirty="0" smtClean="0">
                <a:solidFill>
                  <a:schemeClr val="tx1"/>
                </a:solidFill>
                <a:latin typeface="Book Antiqua" pitchFamily="18" charset="0"/>
              </a:rPr>
              <a:t>X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의 기댓값 </a:t>
            </a:r>
            <a:r>
              <a:rPr lang="en-US" altLang="ko-KR" i="1" dirty="0" smtClean="0">
                <a:solidFill>
                  <a:schemeClr val="tx1"/>
                </a:solidFill>
                <a:latin typeface="Book Antiqua" pitchFamily="18" charset="0"/>
              </a:rPr>
              <a:t>E(X)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와 </a:t>
            </a:r>
            <a:r>
              <a:rPr lang="en-US" altLang="ko-KR" i="1" dirty="0" smtClean="0">
                <a:solidFill>
                  <a:schemeClr val="tx1"/>
                </a:solidFill>
                <a:latin typeface="Book Antiqua" pitchFamily="18" charset="0"/>
              </a:rPr>
              <a:t>X</a:t>
            </a:r>
            <a:r>
              <a:rPr lang="en-US" altLang="ko-KR" i="1" baseline="40000" dirty="0" smtClean="0">
                <a:solidFill>
                  <a:schemeClr val="tx1"/>
                </a:solidFill>
                <a:latin typeface="Book Antiqua" pitchFamily="18" charset="0"/>
              </a:rPr>
              <a:t>2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의 기댓값 </a:t>
            </a:r>
            <a:r>
              <a:rPr lang="en-US" altLang="ko-KR" i="1" dirty="0" smtClean="0">
                <a:solidFill>
                  <a:schemeClr val="tx1"/>
                </a:solidFill>
                <a:latin typeface="Book Antiqua" pitchFamily="18" charset="0"/>
              </a:rPr>
              <a:t>E(X</a:t>
            </a:r>
            <a:r>
              <a:rPr lang="en-US" altLang="ko-KR" i="1" baseline="40000" dirty="0" smtClean="0">
                <a:solidFill>
                  <a:schemeClr val="tx1"/>
                </a:solidFill>
                <a:latin typeface="Book Antiqua" pitchFamily="18" charset="0"/>
              </a:rPr>
              <a:t>2</a:t>
            </a:r>
            <a:r>
              <a:rPr lang="en-US" altLang="ko-KR" i="1" dirty="0" smtClean="0">
                <a:solidFill>
                  <a:schemeClr val="tx1"/>
                </a:solidFill>
                <a:latin typeface="Book Antiqua" pitchFamily="18" charset="0"/>
              </a:rPr>
              <a:t>)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을 구하라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.</a:t>
            </a:r>
            <a:endParaRPr lang="ko-KR" altLang="en-US" dirty="0" smtClean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0034" y="1643050"/>
            <a:ext cx="714380" cy="369332"/>
          </a:xfrm>
          <a:prstGeom prst="rect">
            <a:avLst/>
          </a:prstGeom>
          <a:solidFill>
            <a:srgbClr val="00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FF66FF"/>
                </a:solidFill>
              </a:rPr>
              <a:t>풀이</a:t>
            </a:r>
            <a:endParaRPr lang="ko-KR" altLang="en-US" b="1" dirty="0">
              <a:solidFill>
                <a:srgbClr val="FF66FF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0034" y="2071678"/>
            <a:ext cx="800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i="1" dirty="0" smtClean="0">
                <a:solidFill>
                  <a:schemeClr val="tx2"/>
                </a:solidFill>
                <a:latin typeface="Book Antiqua" pitchFamily="18" charset="0"/>
              </a:rPr>
              <a:t>E(X)</a:t>
            </a:r>
            <a:r>
              <a:rPr lang="ko-KR" altLang="en-US" dirty="0" smtClean="0">
                <a:solidFill>
                  <a:schemeClr val="tx2"/>
                </a:solidFill>
                <a:latin typeface="Book Antiqua" pitchFamily="18" charset="0"/>
              </a:rPr>
              <a:t>와 </a:t>
            </a:r>
            <a:r>
              <a:rPr lang="en-US" altLang="ko-KR" i="1" dirty="0" smtClean="0">
                <a:solidFill>
                  <a:schemeClr val="tx2"/>
                </a:solidFill>
                <a:latin typeface="Book Antiqua" pitchFamily="18" charset="0"/>
              </a:rPr>
              <a:t>E(X</a:t>
            </a:r>
            <a:r>
              <a:rPr lang="en-US" altLang="ko-KR" i="1" baseline="40000" dirty="0" smtClean="0">
                <a:solidFill>
                  <a:schemeClr val="tx2"/>
                </a:solidFill>
                <a:latin typeface="Book Antiqua" pitchFamily="18" charset="0"/>
              </a:rPr>
              <a:t>2</a:t>
            </a:r>
            <a:r>
              <a:rPr lang="en-US" altLang="ko-KR" i="1" dirty="0" smtClean="0">
                <a:solidFill>
                  <a:schemeClr val="tx2"/>
                </a:solidFill>
                <a:latin typeface="Book Antiqua" pitchFamily="18" charset="0"/>
              </a:rPr>
              <a:t>)</a:t>
            </a:r>
            <a:r>
              <a:rPr lang="ko-KR" altLang="en-US" dirty="0" smtClean="0">
                <a:solidFill>
                  <a:schemeClr val="tx2"/>
                </a:solidFill>
                <a:latin typeface="Book Antiqua" pitchFamily="18" charset="0"/>
              </a:rPr>
              <a:t>은 각각 다음 </a:t>
            </a:r>
            <a:r>
              <a:rPr lang="ko-KR" altLang="en-US" dirty="0" smtClean="0">
                <a:latin typeface="Book Antiqua" pitchFamily="18" charset="0"/>
              </a:rPr>
              <a:t>같다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  <a:endParaRPr lang="ko-KR" altLang="en-US" dirty="0">
              <a:latin typeface="Book Antiqua" pitchFamily="18" charset="0"/>
            </a:endParaRPr>
          </a:p>
        </p:txBody>
      </p:sp>
      <p:graphicFrame>
        <p:nvGraphicFramePr>
          <p:cNvPr id="12" name="Object 7"/>
          <p:cNvGraphicFramePr>
            <a:graphicFrameLocks noChangeAspect="1"/>
          </p:cNvGraphicFramePr>
          <p:nvPr/>
        </p:nvGraphicFramePr>
        <p:xfrm>
          <a:off x="2268538" y="2441578"/>
          <a:ext cx="4256087" cy="1416050"/>
        </p:xfrm>
        <a:graphic>
          <a:graphicData uri="http://schemas.openxmlformats.org/presentationml/2006/ole">
            <p:oleObj spid="_x0000_s505859" name="Equation" r:id="rId4" imgW="2857320" imgH="96516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latin typeface="Book Antiqua" pitchFamily="18" charset="0"/>
              </a:rPr>
              <a:t>2.3  </a:t>
            </a:r>
            <a:r>
              <a:rPr lang="ko-KR" altLang="en-US" dirty="0" err="1" smtClean="0">
                <a:latin typeface="Book Antiqua" pitchFamily="18" charset="0"/>
              </a:rPr>
              <a:t>기댓값</a:t>
            </a:r>
            <a:endParaRPr lang="en-US" altLang="ko-KR" dirty="0"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91DFB-E6F2-423D-AB90-E7837C4E452D}" type="slidenum">
              <a:rPr lang="ko-KR" altLang="en-US" sz="1600" smtClean="0">
                <a:solidFill>
                  <a:srgbClr val="00FF00"/>
                </a:solidFill>
                <a:latin typeface="Book Antiqua" pitchFamily="18" charset="0"/>
              </a:rPr>
              <a:pPr/>
              <a:t>33</a:t>
            </a:fld>
            <a:endParaRPr lang="ko-KR" altLang="en-US" sz="1600" dirty="0">
              <a:solidFill>
                <a:srgbClr val="00FF00"/>
              </a:solidFill>
              <a:latin typeface="Book Antiqua" pitchFamily="18" charset="0"/>
            </a:endParaRPr>
          </a:p>
        </p:txBody>
      </p:sp>
      <p:pic>
        <p:nvPicPr>
          <p:cNvPr id="59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250825" y="579418"/>
            <a:ext cx="5048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3600" b="0">
                <a:solidFill>
                  <a:srgbClr val="FF00FF"/>
                </a:solidFill>
              </a:rPr>
              <a:t>▶</a:t>
            </a: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827088" y="571480"/>
            <a:ext cx="7959725" cy="107157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ko-KR" altLang="en-US" sz="2400" b="1" dirty="0" smtClean="0">
                <a:solidFill>
                  <a:srgbClr val="FF0000"/>
                </a:solidFill>
                <a:latin typeface="Book Antiqua" pitchFamily="18" charset="0"/>
              </a:rPr>
              <a:t>분산</a:t>
            </a:r>
            <a:r>
              <a:rPr lang="en-US" altLang="ko-KR" sz="2400" dirty="0" smtClean="0">
                <a:latin typeface="Book Antiqua" pitchFamily="18" charset="0"/>
              </a:rPr>
              <a:t>(variance)</a:t>
            </a:r>
            <a:r>
              <a:rPr lang="ko-KR" altLang="en-US" sz="2400" dirty="0" smtClean="0">
                <a:latin typeface="Book Antiqua" pitchFamily="18" charset="0"/>
              </a:rPr>
              <a:t> </a:t>
            </a:r>
            <a:r>
              <a:rPr lang="en-US" altLang="ko-KR" sz="2400" dirty="0" smtClean="0">
                <a:latin typeface="Book Antiqua" pitchFamily="18" charset="0"/>
              </a:rPr>
              <a:t>:</a:t>
            </a:r>
            <a:r>
              <a:rPr lang="ko-KR" altLang="en-US" sz="2400" dirty="0" smtClean="0">
                <a:latin typeface="Book Antiqua" pitchFamily="18" charset="0"/>
              </a:rPr>
              <a:t> 확률변수 </a:t>
            </a:r>
            <a:r>
              <a:rPr lang="en-US" altLang="ko-KR" sz="2400" i="1" dirty="0" smtClean="0">
                <a:latin typeface="Book Antiqua" pitchFamily="18" charset="0"/>
              </a:rPr>
              <a:t>X</a:t>
            </a:r>
            <a:r>
              <a:rPr lang="ko-KR" altLang="en-US" sz="2400" dirty="0" smtClean="0">
                <a:latin typeface="Book Antiqua" pitchFamily="18" charset="0"/>
              </a:rPr>
              <a:t>의 확률분포가 평균을 중심으로</a:t>
            </a:r>
            <a:endParaRPr lang="en-US" altLang="ko-KR" sz="2400" dirty="0" smtClean="0">
              <a:latin typeface="Book Antiqua" pitchFamily="18" charset="0"/>
            </a:endParaRPr>
          </a:p>
          <a:p>
            <a:r>
              <a:rPr lang="ko-KR" altLang="en-US" sz="2400" dirty="0" smtClean="0">
                <a:latin typeface="Book Antiqua" pitchFamily="18" charset="0"/>
              </a:rPr>
              <a:t>밀집한 정도를 나타내는 척도</a:t>
            </a:r>
            <a:endParaRPr lang="ko-KR" altLang="en-US" sz="2400" dirty="0">
              <a:latin typeface="Book Antiqua" pitchFamily="18" charset="0"/>
            </a:endParaRPr>
          </a:p>
        </p:txBody>
      </p:sp>
      <p:sp>
        <p:nvSpPr>
          <p:cNvPr id="15" name="Rectangle 50"/>
          <p:cNvSpPr>
            <a:spLocks noChangeArrowheads="1"/>
          </p:cNvSpPr>
          <p:nvPr/>
        </p:nvSpPr>
        <p:spPr bwMode="auto">
          <a:xfrm>
            <a:off x="1714480" y="1857364"/>
            <a:ext cx="5715040" cy="1785950"/>
          </a:xfrm>
          <a:prstGeom prst="rect">
            <a:avLst/>
          </a:prstGeom>
          <a:solidFill>
            <a:srgbClr val="66CC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graphicFrame>
        <p:nvGraphicFramePr>
          <p:cNvPr id="16" name="Object 27"/>
          <p:cNvGraphicFramePr>
            <a:graphicFrameLocks noChangeAspect="1"/>
          </p:cNvGraphicFramePr>
          <p:nvPr/>
        </p:nvGraphicFramePr>
        <p:xfrm>
          <a:off x="1947863" y="1984376"/>
          <a:ext cx="5227637" cy="1516062"/>
        </p:xfrm>
        <a:graphic>
          <a:graphicData uri="http://schemas.openxmlformats.org/presentationml/2006/ole">
            <p:oleObj spid="_x0000_s504836" name="Equation" r:id="rId4" imgW="3174840" imgH="939600" progId="Equation.DSMT4">
              <p:embed/>
            </p:oleObj>
          </a:graphicData>
        </a:graphic>
      </p:graphicFrame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243188" y="4008442"/>
            <a:ext cx="5048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3600" b="0">
                <a:solidFill>
                  <a:srgbClr val="FF00FF"/>
                </a:solidFill>
              </a:rPr>
              <a:t>▶</a:t>
            </a:r>
          </a:p>
        </p:txBody>
      </p:sp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819451" y="4000504"/>
            <a:ext cx="7959725" cy="78581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ko-KR" altLang="en-US" sz="2400" b="1" dirty="0" smtClean="0">
                <a:solidFill>
                  <a:srgbClr val="FF0000"/>
                </a:solidFill>
                <a:latin typeface="Book Antiqua" pitchFamily="18" charset="0"/>
              </a:rPr>
              <a:t>표준편차</a:t>
            </a:r>
            <a:r>
              <a:rPr lang="en-US" altLang="ko-KR" sz="2400" dirty="0" smtClean="0">
                <a:latin typeface="Book Antiqua" pitchFamily="18" charset="0"/>
              </a:rPr>
              <a:t>(standard deviation)</a:t>
            </a:r>
            <a:r>
              <a:rPr lang="ko-KR" altLang="en-US" sz="2400" dirty="0" smtClean="0">
                <a:latin typeface="Book Antiqua" pitchFamily="18" charset="0"/>
              </a:rPr>
              <a:t> </a:t>
            </a:r>
            <a:r>
              <a:rPr lang="en-US" altLang="ko-KR" sz="2400" dirty="0" smtClean="0">
                <a:latin typeface="Book Antiqua" pitchFamily="18" charset="0"/>
              </a:rPr>
              <a:t>:</a:t>
            </a:r>
            <a:r>
              <a:rPr lang="ko-KR" altLang="en-US" sz="2400" dirty="0" smtClean="0">
                <a:latin typeface="Book Antiqua" pitchFamily="18" charset="0"/>
              </a:rPr>
              <a:t> 분산의 양의 제곱근</a:t>
            </a:r>
            <a:endParaRPr lang="ko-KR" altLang="en-US" sz="2400" dirty="0">
              <a:latin typeface="Book Antiqua" pitchFamily="18" charset="0"/>
            </a:endParaRPr>
          </a:p>
        </p:txBody>
      </p:sp>
      <p:sp>
        <p:nvSpPr>
          <p:cNvPr id="19" name="Rectangle 50"/>
          <p:cNvSpPr>
            <a:spLocks noChangeArrowheads="1"/>
          </p:cNvSpPr>
          <p:nvPr/>
        </p:nvSpPr>
        <p:spPr bwMode="auto">
          <a:xfrm>
            <a:off x="2786050" y="5000636"/>
            <a:ext cx="3643338" cy="714380"/>
          </a:xfrm>
          <a:prstGeom prst="rect">
            <a:avLst/>
          </a:prstGeom>
          <a:solidFill>
            <a:srgbClr val="66CC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graphicFrame>
        <p:nvGraphicFramePr>
          <p:cNvPr id="20" name="Object 27"/>
          <p:cNvGraphicFramePr>
            <a:graphicFrameLocks noChangeAspect="1"/>
          </p:cNvGraphicFramePr>
          <p:nvPr/>
        </p:nvGraphicFramePr>
        <p:xfrm>
          <a:off x="3036888" y="5143512"/>
          <a:ext cx="3032125" cy="471487"/>
        </p:xfrm>
        <a:graphic>
          <a:graphicData uri="http://schemas.openxmlformats.org/presentationml/2006/ole">
            <p:oleObj spid="_x0000_s504837" name="Equation" r:id="rId5" imgW="1841400" imgH="29196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2.3  </a:t>
            </a:r>
            <a:r>
              <a:rPr lang="ko-KR" altLang="en-US" dirty="0" err="1" smtClean="0">
                <a:solidFill>
                  <a:schemeClr val="tx1"/>
                </a:solidFill>
                <a:latin typeface="Book Antiqua" pitchFamily="18" charset="0"/>
              </a:rPr>
              <a:t>기댓값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34</a:t>
            </a:fld>
            <a:endParaRPr lang="en-US" altLang="ko-KR" sz="1600" dirty="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13" name="Picture 1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593740" y="4171930"/>
            <a:ext cx="6192838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b="1" i="0" dirty="0" smtClean="0">
                <a:solidFill>
                  <a:srgbClr val="FF0000"/>
                </a:solidFill>
                <a:latin typeface="Book Antiqua" pitchFamily="18" charset="0"/>
              </a:rPr>
              <a:t>[Note]</a:t>
            </a:r>
          </a:p>
          <a:p>
            <a:pPr>
              <a:spcBef>
                <a:spcPct val="50000"/>
              </a:spcBef>
            </a:pPr>
            <a:r>
              <a:rPr lang="ko-KR" altLang="en-US" i="0" dirty="0" smtClean="0">
                <a:solidFill>
                  <a:schemeClr val="tx2"/>
                </a:solidFill>
                <a:latin typeface="Book Antiqua" pitchFamily="18" charset="0"/>
              </a:rPr>
              <a:t>분산</a:t>
            </a:r>
            <a:r>
              <a:rPr lang="en-US" altLang="ko-KR" i="0" dirty="0">
                <a:solidFill>
                  <a:schemeClr val="tx2"/>
                </a:solidFill>
                <a:latin typeface="Book Antiqua" pitchFamily="18" charset="0"/>
              </a:rPr>
              <a:t>(</a:t>
            </a:r>
            <a:r>
              <a:rPr lang="ko-KR" altLang="en-US" i="0" dirty="0">
                <a:solidFill>
                  <a:schemeClr val="tx2"/>
                </a:solidFill>
                <a:latin typeface="Book Antiqua" pitchFamily="18" charset="0"/>
              </a:rPr>
              <a:t>표준편차</a:t>
            </a:r>
            <a:r>
              <a:rPr lang="en-US" altLang="ko-KR" i="0" dirty="0">
                <a:solidFill>
                  <a:schemeClr val="tx2"/>
                </a:solidFill>
                <a:latin typeface="Book Antiqua" pitchFamily="18" charset="0"/>
              </a:rPr>
              <a:t>)</a:t>
            </a:r>
            <a:r>
              <a:rPr lang="ko-KR" altLang="en-US" i="0" dirty="0">
                <a:solidFill>
                  <a:schemeClr val="tx2"/>
                </a:solidFill>
                <a:latin typeface="Book Antiqua" pitchFamily="18" charset="0"/>
              </a:rPr>
              <a:t>이 작을수록 평균에 집중하여 분포한다</a:t>
            </a:r>
            <a:r>
              <a:rPr lang="en-US" altLang="ko-KR" i="0" dirty="0">
                <a:solidFill>
                  <a:schemeClr val="tx2"/>
                </a:solidFill>
                <a:latin typeface="Book Antiqua" pitchFamily="18" charset="0"/>
              </a:rPr>
              <a:t>.</a:t>
            </a:r>
          </a:p>
        </p:txBody>
      </p:sp>
      <p:pic>
        <p:nvPicPr>
          <p:cNvPr id="15" name="Picture 1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0387" y="571480"/>
            <a:ext cx="8323290" cy="3126391"/>
          </a:xfrm>
          <a:prstGeom prst="rect">
            <a:avLst/>
          </a:prstGeom>
          <a:noFill/>
          <a:ln w="38100">
            <a:solidFill>
              <a:srgbClr val="0066FF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50"/>
          <p:cNvSpPr>
            <a:spLocks noChangeArrowheads="1"/>
          </p:cNvSpPr>
          <p:nvPr/>
        </p:nvSpPr>
        <p:spPr bwMode="auto">
          <a:xfrm>
            <a:off x="2775776" y="3286124"/>
            <a:ext cx="2367728" cy="530888"/>
          </a:xfrm>
          <a:prstGeom prst="rect">
            <a:avLst/>
          </a:prstGeom>
          <a:solidFill>
            <a:srgbClr val="66CC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2.3  </a:t>
            </a:r>
            <a:r>
              <a:rPr lang="ko-KR" altLang="en-US" dirty="0" err="1" smtClean="0">
                <a:solidFill>
                  <a:schemeClr val="tx1"/>
                </a:solidFill>
                <a:latin typeface="Book Antiqua" pitchFamily="18" charset="0"/>
              </a:rPr>
              <a:t>기댓값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35</a:t>
            </a:fld>
            <a:endParaRPr lang="en-US" altLang="ko-KR" sz="1600" dirty="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13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928662" y="571480"/>
            <a:ext cx="2428892" cy="500066"/>
          </a:xfrm>
          <a:prstGeom prst="roundRect">
            <a:avLst/>
          </a:prstGeom>
          <a:solidFill>
            <a:srgbClr val="FF66FF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FF00"/>
                </a:solidFill>
                <a:latin typeface="휴먼엑스포" pitchFamily="18" charset="-127"/>
                <a:ea typeface="휴먼엑스포" pitchFamily="18" charset="-127"/>
              </a:rPr>
              <a:t>분산의</a:t>
            </a:r>
            <a:r>
              <a:rPr lang="en-US" altLang="ko-KR" dirty="0" smtClean="0">
                <a:solidFill>
                  <a:srgbClr val="FFFF00"/>
                </a:solidFill>
                <a:latin typeface="휴먼엑스포" pitchFamily="18" charset="-127"/>
                <a:ea typeface="휴먼엑스포" pitchFamily="18" charset="-127"/>
              </a:rPr>
              <a:t> </a:t>
            </a:r>
            <a:r>
              <a:rPr lang="ko-KR" altLang="en-US" dirty="0" smtClean="0">
                <a:solidFill>
                  <a:srgbClr val="FFFF00"/>
                </a:solidFill>
                <a:latin typeface="휴먼엑스포" pitchFamily="18" charset="-127"/>
                <a:ea typeface="휴먼엑스포" pitchFamily="18" charset="-127"/>
              </a:rPr>
              <a:t>간편 계산법</a:t>
            </a:r>
            <a:endParaRPr lang="ko-KR" altLang="en-US" dirty="0">
              <a:solidFill>
                <a:srgbClr val="FFFF00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00034" y="1357298"/>
            <a:ext cx="800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atin typeface="Book Antiqua" pitchFamily="18" charset="0"/>
              </a:rPr>
              <a:t>기댓값의</a:t>
            </a:r>
            <a:r>
              <a:rPr lang="ko-KR" altLang="en-US" dirty="0" smtClean="0">
                <a:latin typeface="Book Antiqua" pitchFamily="18" charset="0"/>
              </a:rPr>
              <a:t> 성질에 의하여 분산은 다음과 같이 간단히 구할 수 있다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  <a:endParaRPr lang="ko-KR" altLang="en-US" dirty="0">
              <a:latin typeface="Book Antiqua" pitchFamily="18" charset="0"/>
            </a:endParaRPr>
          </a:p>
        </p:txBody>
      </p:sp>
      <p:graphicFrame>
        <p:nvGraphicFramePr>
          <p:cNvPr id="507911" name="Object 27"/>
          <p:cNvGraphicFramePr>
            <a:graphicFrameLocks noChangeAspect="1"/>
          </p:cNvGraphicFramePr>
          <p:nvPr/>
        </p:nvGraphicFramePr>
        <p:xfrm>
          <a:off x="1714481" y="1897980"/>
          <a:ext cx="3857652" cy="1058131"/>
        </p:xfrm>
        <a:graphic>
          <a:graphicData uri="http://schemas.openxmlformats.org/presentationml/2006/ole">
            <p:oleObj spid="_x0000_s507911" name="Equation" r:id="rId4" imgW="2628720" imgH="736560" progId="Equation.DSMT4">
              <p:embed/>
            </p:oleObj>
          </a:graphicData>
        </a:graphic>
      </p:graphicFrame>
      <p:graphicFrame>
        <p:nvGraphicFramePr>
          <p:cNvPr id="507912" name="Object 27"/>
          <p:cNvGraphicFramePr>
            <a:graphicFrameLocks noChangeAspect="1"/>
          </p:cNvGraphicFramePr>
          <p:nvPr/>
        </p:nvGraphicFramePr>
        <p:xfrm>
          <a:off x="2959100" y="3386795"/>
          <a:ext cx="1938338" cy="346075"/>
        </p:xfrm>
        <a:graphic>
          <a:graphicData uri="http://schemas.openxmlformats.org/presentationml/2006/ole">
            <p:oleObj spid="_x0000_s507912" name="Equation" r:id="rId5" imgW="1320480" imgH="2412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2.3  </a:t>
            </a:r>
            <a:r>
              <a:rPr lang="ko-KR" altLang="en-US" dirty="0" err="1" smtClean="0">
                <a:solidFill>
                  <a:schemeClr val="tx1"/>
                </a:solidFill>
                <a:latin typeface="Book Antiqua" pitchFamily="18" charset="0"/>
              </a:rPr>
              <a:t>기댓값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36</a:t>
            </a:fld>
            <a:endParaRPr lang="en-US" altLang="ko-KR" sz="1600" dirty="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13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TextBox 17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22842" y="571480"/>
            <a:ext cx="7663934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[</a:t>
            </a:r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예제 </a:t>
            </a:r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6]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[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예제 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4]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의 이산확률변수 </a:t>
            </a:r>
            <a:r>
              <a:rPr lang="en-US" altLang="ko-KR" i="1" dirty="0" smtClean="0">
                <a:solidFill>
                  <a:schemeClr val="tx1"/>
                </a:solidFill>
                <a:latin typeface="Book Antiqua" pitchFamily="18" charset="0"/>
              </a:rPr>
              <a:t>X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의 분산과 표준편차를 구하라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.</a:t>
            </a:r>
            <a:endParaRPr lang="ko-KR" altLang="en-US" dirty="0" smtClean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00034" y="1357298"/>
            <a:ext cx="714380" cy="369332"/>
          </a:xfrm>
          <a:prstGeom prst="rect">
            <a:avLst/>
          </a:prstGeom>
          <a:solidFill>
            <a:srgbClr val="00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FF66FF"/>
                </a:solidFill>
              </a:rPr>
              <a:t>풀이</a:t>
            </a:r>
            <a:endParaRPr lang="ko-KR" altLang="en-US" b="1" dirty="0">
              <a:solidFill>
                <a:srgbClr val="FF66FF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00034" y="1767007"/>
            <a:ext cx="800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/>
                </a:solidFill>
                <a:latin typeface="Book Antiqua" pitchFamily="18" charset="0"/>
              </a:rPr>
              <a:t>[</a:t>
            </a:r>
            <a:r>
              <a:rPr lang="ko-KR" altLang="en-US" dirty="0" smtClean="0">
                <a:solidFill>
                  <a:schemeClr val="tx2"/>
                </a:solidFill>
                <a:latin typeface="Book Antiqua" pitchFamily="18" charset="0"/>
              </a:rPr>
              <a:t>예제 </a:t>
            </a:r>
            <a:r>
              <a:rPr lang="en-US" altLang="ko-KR" dirty="0" smtClean="0">
                <a:solidFill>
                  <a:schemeClr val="tx2"/>
                </a:solidFill>
                <a:latin typeface="Book Antiqua" pitchFamily="18" charset="0"/>
              </a:rPr>
              <a:t>4]</a:t>
            </a:r>
            <a:r>
              <a:rPr lang="ko-KR" altLang="en-US" dirty="0" smtClean="0">
                <a:solidFill>
                  <a:schemeClr val="tx2"/>
                </a:solidFill>
                <a:latin typeface="Book Antiqua" pitchFamily="18" charset="0"/>
              </a:rPr>
              <a:t>에 의하여 </a:t>
            </a:r>
            <a:r>
              <a:rPr lang="en-US" altLang="ko-KR" i="1" dirty="0" smtClean="0">
                <a:solidFill>
                  <a:schemeClr val="tx2"/>
                </a:solidFill>
                <a:latin typeface="Book Antiqua" pitchFamily="18" charset="0"/>
              </a:rPr>
              <a:t>E(X) = 3/2, E(X</a:t>
            </a:r>
            <a:r>
              <a:rPr lang="en-US" altLang="ko-KR" i="1" baseline="40000" dirty="0" smtClean="0">
                <a:solidFill>
                  <a:schemeClr val="tx2"/>
                </a:solidFill>
                <a:latin typeface="Book Antiqua" pitchFamily="18" charset="0"/>
              </a:rPr>
              <a:t>2</a:t>
            </a:r>
            <a:r>
              <a:rPr lang="en-US" altLang="ko-KR" i="1" dirty="0" smtClean="0">
                <a:solidFill>
                  <a:schemeClr val="tx2"/>
                </a:solidFill>
                <a:latin typeface="Book Antiqua" pitchFamily="18" charset="0"/>
              </a:rPr>
              <a:t>) = 3</a:t>
            </a:r>
            <a:r>
              <a:rPr lang="ko-KR" altLang="en-US" dirty="0" smtClean="0">
                <a:solidFill>
                  <a:schemeClr val="tx2"/>
                </a:solidFill>
                <a:latin typeface="Book Antiqua" pitchFamily="18" charset="0"/>
              </a:rPr>
              <a:t>이므로 분산은 다음과 같다</a:t>
            </a:r>
            <a:r>
              <a:rPr lang="en-US" altLang="ko-KR" dirty="0" smtClean="0">
                <a:solidFill>
                  <a:schemeClr val="tx2"/>
                </a:solidFill>
                <a:latin typeface="Book Antiqua" pitchFamily="18" charset="0"/>
              </a:rPr>
              <a:t>.</a:t>
            </a:r>
            <a:endParaRPr lang="ko-KR" altLang="en-US" dirty="0">
              <a:solidFill>
                <a:schemeClr val="tx2"/>
              </a:solidFill>
              <a:latin typeface="Book Antiqua" pitchFamily="18" charset="0"/>
            </a:endParaRPr>
          </a:p>
        </p:txBody>
      </p:sp>
      <p:graphicFrame>
        <p:nvGraphicFramePr>
          <p:cNvPr id="25" name="Object 7"/>
          <p:cNvGraphicFramePr>
            <a:graphicFrameLocks noChangeAspect="1"/>
          </p:cNvGraphicFramePr>
          <p:nvPr/>
        </p:nvGraphicFramePr>
        <p:xfrm>
          <a:off x="2239963" y="2071678"/>
          <a:ext cx="4313237" cy="1042988"/>
        </p:xfrm>
        <a:graphic>
          <a:graphicData uri="http://schemas.openxmlformats.org/presentationml/2006/ole">
            <p:oleObj spid="_x0000_s508936" name="Equation" r:id="rId4" imgW="2895480" imgH="711000" progId="Equation.DSMT4">
              <p:embed/>
            </p:oleObj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622842" y="3314706"/>
            <a:ext cx="7663934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[</a:t>
            </a:r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예제 </a:t>
            </a:r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7]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[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예제 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5]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의 연속확률변수 </a:t>
            </a:r>
            <a:r>
              <a:rPr lang="en-US" altLang="ko-KR" i="1" dirty="0" smtClean="0">
                <a:solidFill>
                  <a:schemeClr val="tx1"/>
                </a:solidFill>
                <a:latin typeface="Book Antiqua" pitchFamily="18" charset="0"/>
              </a:rPr>
              <a:t>X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의 분산과 표준편차를 구하라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.</a:t>
            </a:r>
            <a:endParaRPr lang="ko-KR" altLang="en-US" dirty="0" smtClean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00034" y="4100524"/>
            <a:ext cx="714380" cy="369332"/>
          </a:xfrm>
          <a:prstGeom prst="rect">
            <a:avLst/>
          </a:prstGeom>
          <a:solidFill>
            <a:srgbClr val="00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FF66FF"/>
                </a:solidFill>
              </a:rPr>
              <a:t>풀이</a:t>
            </a:r>
            <a:endParaRPr lang="ko-KR" altLang="en-US" b="1" dirty="0">
              <a:solidFill>
                <a:srgbClr val="FF66FF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00034" y="4510233"/>
            <a:ext cx="800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/>
                </a:solidFill>
                <a:latin typeface="Book Antiqua" pitchFamily="18" charset="0"/>
              </a:rPr>
              <a:t>[</a:t>
            </a:r>
            <a:r>
              <a:rPr lang="ko-KR" altLang="en-US" dirty="0" smtClean="0">
                <a:solidFill>
                  <a:schemeClr val="tx2"/>
                </a:solidFill>
                <a:latin typeface="Book Antiqua" pitchFamily="18" charset="0"/>
              </a:rPr>
              <a:t>예제 </a:t>
            </a:r>
            <a:r>
              <a:rPr lang="en-US" altLang="ko-KR" dirty="0" smtClean="0">
                <a:solidFill>
                  <a:schemeClr val="tx2"/>
                </a:solidFill>
                <a:latin typeface="Book Antiqua" pitchFamily="18" charset="0"/>
              </a:rPr>
              <a:t>5]</a:t>
            </a:r>
            <a:r>
              <a:rPr lang="ko-KR" altLang="en-US" dirty="0" smtClean="0">
                <a:solidFill>
                  <a:schemeClr val="tx2"/>
                </a:solidFill>
                <a:latin typeface="Book Antiqua" pitchFamily="18" charset="0"/>
              </a:rPr>
              <a:t>에 의하여 </a:t>
            </a:r>
            <a:r>
              <a:rPr lang="en-US" altLang="ko-KR" i="1" dirty="0" smtClean="0">
                <a:solidFill>
                  <a:schemeClr val="tx2"/>
                </a:solidFill>
                <a:latin typeface="Book Antiqua" pitchFamily="18" charset="0"/>
              </a:rPr>
              <a:t>E(X) = 8/3, E(X</a:t>
            </a:r>
            <a:r>
              <a:rPr lang="en-US" altLang="ko-KR" i="1" baseline="40000" dirty="0" smtClean="0">
                <a:solidFill>
                  <a:schemeClr val="tx2"/>
                </a:solidFill>
                <a:latin typeface="Book Antiqua" pitchFamily="18" charset="0"/>
              </a:rPr>
              <a:t>2</a:t>
            </a:r>
            <a:r>
              <a:rPr lang="en-US" altLang="ko-KR" i="1" dirty="0" smtClean="0">
                <a:solidFill>
                  <a:schemeClr val="tx2"/>
                </a:solidFill>
                <a:latin typeface="Book Antiqua" pitchFamily="18" charset="0"/>
              </a:rPr>
              <a:t>) = 8</a:t>
            </a:r>
            <a:r>
              <a:rPr lang="ko-KR" altLang="en-US" dirty="0" smtClean="0">
                <a:solidFill>
                  <a:schemeClr val="tx2"/>
                </a:solidFill>
                <a:latin typeface="Book Antiqua" pitchFamily="18" charset="0"/>
              </a:rPr>
              <a:t>이므로 분산은 다음과 같다</a:t>
            </a:r>
            <a:r>
              <a:rPr lang="en-US" altLang="ko-KR" dirty="0" smtClean="0">
                <a:solidFill>
                  <a:schemeClr val="tx2"/>
                </a:solidFill>
                <a:latin typeface="Book Antiqua" pitchFamily="18" charset="0"/>
              </a:rPr>
              <a:t>.</a:t>
            </a:r>
            <a:endParaRPr lang="ko-KR" altLang="en-US" dirty="0">
              <a:solidFill>
                <a:schemeClr val="tx2"/>
              </a:solidFill>
              <a:latin typeface="Book Antiqua" pitchFamily="18" charset="0"/>
            </a:endParaRPr>
          </a:p>
        </p:txBody>
      </p:sp>
      <p:graphicFrame>
        <p:nvGraphicFramePr>
          <p:cNvPr id="29" name="Object 7"/>
          <p:cNvGraphicFramePr>
            <a:graphicFrameLocks noChangeAspect="1"/>
          </p:cNvGraphicFramePr>
          <p:nvPr/>
        </p:nvGraphicFramePr>
        <p:xfrm>
          <a:off x="2136775" y="4847486"/>
          <a:ext cx="4521200" cy="1042987"/>
        </p:xfrm>
        <a:graphic>
          <a:graphicData uri="http://schemas.openxmlformats.org/presentationml/2006/ole">
            <p:oleObj spid="_x0000_s508937" name="Equation" r:id="rId5" imgW="3035160" imgH="7110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2.3  </a:t>
            </a:r>
            <a:r>
              <a:rPr lang="ko-KR" altLang="en-US" dirty="0" err="1" smtClean="0">
                <a:solidFill>
                  <a:schemeClr val="tx1"/>
                </a:solidFill>
                <a:latin typeface="Book Antiqua" pitchFamily="18" charset="0"/>
              </a:rPr>
              <a:t>기댓값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91DFB-E6F2-423D-AB90-E7837C4E452D}" type="slidenum">
              <a:rPr lang="ko-KR" altLang="en-US" sz="1600" smtClean="0">
                <a:solidFill>
                  <a:schemeClr val="tx1"/>
                </a:solidFill>
                <a:latin typeface="Book Antiqua" pitchFamily="18" charset="0"/>
              </a:rPr>
              <a:pPr/>
              <a:t>37</a:t>
            </a:fld>
            <a:endParaRPr lang="ko-KR" altLang="en-US" sz="1600" dirty="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59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928662" y="571480"/>
            <a:ext cx="3143272" cy="500066"/>
          </a:xfrm>
          <a:prstGeom prst="roundRect">
            <a:avLst/>
          </a:prstGeom>
          <a:solidFill>
            <a:srgbClr val="FF66FF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FF00"/>
                </a:solidFill>
                <a:latin typeface="휴먼엑스포" pitchFamily="18" charset="-127"/>
                <a:ea typeface="휴먼엑스포" pitchFamily="18" charset="-127"/>
              </a:rPr>
              <a:t>분산과 표준편차의 성질</a:t>
            </a:r>
            <a:endParaRPr lang="ko-KR" altLang="en-US" dirty="0">
              <a:solidFill>
                <a:srgbClr val="FFFF00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graphicFrame>
        <p:nvGraphicFramePr>
          <p:cNvPr id="510982" name="Object 6"/>
          <p:cNvGraphicFramePr>
            <a:graphicFrameLocks noChangeAspect="1"/>
          </p:cNvGraphicFramePr>
          <p:nvPr/>
        </p:nvGraphicFramePr>
        <p:xfrm>
          <a:off x="785786" y="1285860"/>
          <a:ext cx="5032375" cy="1042988"/>
        </p:xfrm>
        <a:graphic>
          <a:graphicData uri="http://schemas.openxmlformats.org/presentationml/2006/ole">
            <p:oleObj spid="_x0000_s510982" name="Equation" r:id="rId4" imgW="3377880" imgH="711000" progId="Equation.DSMT4">
              <p:embed/>
            </p:oleObj>
          </a:graphicData>
        </a:graphic>
      </p:graphicFrame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243188" y="2793996"/>
            <a:ext cx="5048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3600" b="0">
                <a:solidFill>
                  <a:srgbClr val="FF00FF"/>
                </a:solidFill>
              </a:rPr>
              <a:t>▶</a:t>
            </a:r>
          </a:p>
        </p:txBody>
      </p:sp>
      <p:sp>
        <p:nvSpPr>
          <p:cNvPr id="16" name="Rectangle 8"/>
          <p:cNvSpPr>
            <a:spLocks noChangeArrowheads="1"/>
          </p:cNvSpPr>
          <p:nvPr/>
        </p:nvSpPr>
        <p:spPr bwMode="auto">
          <a:xfrm>
            <a:off x="819451" y="2786058"/>
            <a:ext cx="7959725" cy="150019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ko-KR" altLang="en-US" sz="2400" b="1" dirty="0" smtClean="0">
                <a:solidFill>
                  <a:srgbClr val="FF0000"/>
                </a:solidFill>
                <a:latin typeface="Book Antiqua" pitchFamily="18" charset="0"/>
              </a:rPr>
              <a:t>표준화 확률변수</a:t>
            </a:r>
            <a:r>
              <a:rPr lang="en-US" altLang="ko-KR" sz="2400" dirty="0" smtClean="0">
                <a:latin typeface="Book Antiqua" pitchFamily="18" charset="0"/>
              </a:rPr>
              <a:t>(standardized random variable)</a:t>
            </a:r>
            <a:r>
              <a:rPr lang="ko-KR" altLang="en-US" sz="2400" dirty="0" smtClean="0">
                <a:latin typeface="Book Antiqua" pitchFamily="18" charset="0"/>
              </a:rPr>
              <a:t> </a:t>
            </a:r>
            <a:r>
              <a:rPr lang="en-US" altLang="ko-KR" sz="2400" dirty="0" smtClean="0">
                <a:latin typeface="Book Antiqua" pitchFamily="18" charset="0"/>
              </a:rPr>
              <a:t>:</a:t>
            </a:r>
            <a:r>
              <a:rPr lang="ko-KR" altLang="en-US" sz="2400" dirty="0" smtClean="0">
                <a:latin typeface="Book Antiqua" pitchFamily="18" charset="0"/>
              </a:rPr>
              <a:t> 평균 </a:t>
            </a:r>
            <a:r>
              <a:rPr lang="en-US" altLang="ko-KR" sz="2400" i="1" dirty="0" smtClean="0">
                <a:latin typeface="Symbol" pitchFamily="18" charset="2"/>
              </a:rPr>
              <a:t>m</a:t>
            </a:r>
            <a:r>
              <a:rPr lang="en-US" altLang="ko-KR" sz="2400" dirty="0" smtClean="0">
                <a:latin typeface="Book Antiqua" pitchFamily="18" charset="0"/>
              </a:rPr>
              <a:t>,</a:t>
            </a:r>
          </a:p>
          <a:p>
            <a:r>
              <a:rPr lang="ko-KR" altLang="en-US" sz="2400" dirty="0" smtClean="0">
                <a:latin typeface="Book Antiqua" pitchFamily="18" charset="0"/>
              </a:rPr>
              <a:t>표준편차</a:t>
            </a:r>
            <a:r>
              <a:rPr lang="en-US" altLang="ko-KR" sz="2400" dirty="0" smtClean="0">
                <a:latin typeface="Book Antiqua" pitchFamily="18" charset="0"/>
              </a:rPr>
              <a:t> </a:t>
            </a:r>
            <a:r>
              <a:rPr lang="en-US" altLang="ko-KR" sz="2400" i="1" dirty="0" smtClean="0">
                <a:latin typeface="Symbol" pitchFamily="18" charset="2"/>
              </a:rPr>
              <a:t>s</a:t>
            </a:r>
            <a:r>
              <a:rPr lang="ko-KR" altLang="en-US" sz="2400" dirty="0" smtClean="0">
                <a:latin typeface="Book Antiqua" pitchFamily="18" charset="0"/>
              </a:rPr>
              <a:t>인 임의의 확률변수 </a:t>
            </a:r>
            <a:r>
              <a:rPr lang="en-US" altLang="ko-KR" sz="2400" i="1" dirty="0" smtClean="0">
                <a:latin typeface="Book Antiqua" pitchFamily="18" charset="0"/>
              </a:rPr>
              <a:t>X</a:t>
            </a:r>
            <a:r>
              <a:rPr lang="ko-KR" altLang="en-US" sz="2400" dirty="0" smtClean="0">
                <a:latin typeface="Book Antiqua" pitchFamily="18" charset="0"/>
              </a:rPr>
              <a:t>에 대하여 </a:t>
            </a:r>
            <a:r>
              <a:rPr lang="en-US" altLang="ko-KR" sz="2400" i="1" dirty="0" smtClean="0">
                <a:latin typeface="Book Antiqua" pitchFamily="18" charset="0"/>
              </a:rPr>
              <a:t>Z = (X -</a:t>
            </a:r>
            <a:r>
              <a:rPr lang="en-US" altLang="ko-KR" sz="2400" i="1" dirty="0" smtClean="0">
                <a:latin typeface="Symbol" pitchFamily="18" charset="2"/>
              </a:rPr>
              <a:t> m</a:t>
            </a:r>
            <a:r>
              <a:rPr lang="en-US" altLang="ko-KR" sz="2400" i="1" dirty="0" smtClean="0">
                <a:latin typeface="Book Antiqua" pitchFamily="18" charset="0"/>
              </a:rPr>
              <a:t>)/</a:t>
            </a:r>
            <a:r>
              <a:rPr lang="en-US" altLang="ko-KR" sz="2400" i="1" dirty="0" smtClean="0">
                <a:latin typeface="Symbol" pitchFamily="18" charset="2"/>
              </a:rPr>
              <a:t>s </a:t>
            </a:r>
            <a:r>
              <a:rPr lang="ko-KR" altLang="en-US" sz="2400" dirty="0" smtClean="0">
                <a:latin typeface="Book Antiqua" pitchFamily="18" charset="0"/>
              </a:rPr>
              <a:t>로 </a:t>
            </a:r>
            <a:endParaRPr lang="en-US" altLang="ko-KR" sz="2400" dirty="0" smtClean="0">
              <a:latin typeface="Book Antiqua" pitchFamily="18" charset="0"/>
            </a:endParaRPr>
          </a:p>
          <a:p>
            <a:r>
              <a:rPr lang="ko-KR" altLang="en-US" sz="2400" dirty="0" smtClean="0">
                <a:latin typeface="Book Antiqua" pitchFamily="18" charset="0"/>
              </a:rPr>
              <a:t>정의되는 확률변수 </a:t>
            </a:r>
            <a:r>
              <a:rPr lang="en-US" altLang="ko-KR" sz="2400" i="1" dirty="0" smtClean="0">
                <a:latin typeface="Book Antiqua" pitchFamily="18" charset="0"/>
              </a:rPr>
              <a:t>Z</a:t>
            </a:r>
            <a:endParaRPr lang="ko-KR" altLang="en-US" sz="2400" i="1" dirty="0">
              <a:latin typeface="Book Antiqua" pitchFamily="18" charset="0"/>
            </a:endParaRPr>
          </a:p>
        </p:txBody>
      </p:sp>
      <p:sp>
        <p:nvSpPr>
          <p:cNvPr id="17" name="Rectangle 50"/>
          <p:cNvSpPr>
            <a:spLocks noChangeArrowheads="1"/>
          </p:cNvSpPr>
          <p:nvPr/>
        </p:nvSpPr>
        <p:spPr bwMode="auto">
          <a:xfrm>
            <a:off x="3571868" y="4643446"/>
            <a:ext cx="2000264" cy="642942"/>
          </a:xfrm>
          <a:prstGeom prst="rect">
            <a:avLst/>
          </a:prstGeom>
          <a:solidFill>
            <a:srgbClr val="66CC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graphicFrame>
        <p:nvGraphicFramePr>
          <p:cNvPr id="18" name="Object 27"/>
          <p:cNvGraphicFramePr>
            <a:graphicFrameLocks noChangeAspect="1"/>
          </p:cNvGraphicFramePr>
          <p:nvPr/>
        </p:nvGraphicFramePr>
        <p:xfrm>
          <a:off x="3705225" y="4754563"/>
          <a:ext cx="1695450" cy="390525"/>
        </p:xfrm>
        <a:graphic>
          <a:graphicData uri="http://schemas.openxmlformats.org/presentationml/2006/ole">
            <p:oleObj spid="_x0000_s510983" name="Equation" r:id="rId5" imgW="1028520" imgH="2412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2.3  </a:t>
            </a:r>
            <a:r>
              <a:rPr lang="ko-KR" altLang="en-US" dirty="0" err="1" smtClean="0">
                <a:solidFill>
                  <a:schemeClr val="tx1"/>
                </a:solidFill>
                <a:latin typeface="Book Antiqua" pitchFamily="18" charset="0"/>
              </a:rPr>
              <a:t>기댓값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91DFB-E6F2-423D-AB90-E7837C4E452D}" type="slidenum">
              <a:rPr lang="ko-KR" altLang="en-US" sz="1600" smtClean="0">
                <a:solidFill>
                  <a:schemeClr val="tx1"/>
                </a:solidFill>
                <a:latin typeface="Book Antiqua" pitchFamily="18" charset="0"/>
              </a:rPr>
              <a:pPr/>
              <a:t>38</a:t>
            </a:fld>
            <a:endParaRPr lang="ko-KR" altLang="en-US" sz="1600" dirty="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59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22842" y="571480"/>
            <a:ext cx="7663934" cy="9233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[</a:t>
            </a:r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예제 </a:t>
            </a:r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8]</a:t>
            </a:r>
          </a:p>
          <a:p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확률변수 </a:t>
            </a:r>
            <a:r>
              <a:rPr lang="en-US" altLang="ko-KR" i="1" dirty="0" smtClean="0">
                <a:solidFill>
                  <a:schemeClr val="tx1"/>
                </a:solidFill>
                <a:latin typeface="Book Antiqua" pitchFamily="18" charset="0"/>
              </a:rPr>
              <a:t>X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의 확률밀도함수가 </a:t>
            </a:r>
            <a:r>
              <a:rPr lang="en-US" altLang="ko-KR" i="1" dirty="0" smtClean="0">
                <a:solidFill>
                  <a:schemeClr val="tx1"/>
                </a:solidFill>
                <a:latin typeface="Book Antiqua" pitchFamily="18" charset="0"/>
              </a:rPr>
              <a:t>f(x) = e</a:t>
            </a:r>
            <a:r>
              <a:rPr lang="en-US" altLang="ko-KR" i="1" baseline="40000" dirty="0" smtClean="0">
                <a:solidFill>
                  <a:schemeClr val="tx1"/>
                </a:solidFill>
                <a:latin typeface="Book Antiqua" pitchFamily="18" charset="0"/>
              </a:rPr>
              <a:t>-x</a:t>
            </a:r>
            <a:r>
              <a:rPr lang="en-US" altLang="ko-KR" i="1" dirty="0" smtClean="0">
                <a:solidFill>
                  <a:schemeClr val="tx1"/>
                </a:solidFill>
                <a:latin typeface="Book Antiqua" pitchFamily="18" charset="0"/>
              </a:rPr>
              <a:t>, x &gt; 0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일 때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, </a:t>
            </a:r>
            <a:r>
              <a:rPr lang="en-US" altLang="ko-KR" i="1" dirty="0" smtClean="0">
                <a:solidFill>
                  <a:schemeClr val="tx1"/>
                </a:solidFill>
                <a:latin typeface="Book Antiqua" pitchFamily="18" charset="0"/>
              </a:rPr>
              <a:t>Y = 3X - 1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의 평균과 분산을 구하라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.</a:t>
            </a:r>
            <a:endParaRPr lang="ko-KR" altLang="en-US" dirty="0" smtClean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00034" y="1643050"/>
            <a:ext cx="714380" cy="369332"/>
          </a:xfrm>
          <a:prstGeom prst="rect">
            <a:avLst/>
          </a:prstGeom>
          <a:solidFill>
            <a:srgbClr val="00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FF66FF"/>
                </a:solidFill>
              </a:rPr>
              <a:t>풀이</a:t>
            </a:r>
            <a:endParaRPr lang="ko-KR" altLang="en-US" b="1" dirty="0">
              <a:solidFill>
                <a:srgbClr val="FF66FF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00034" y="2052759"/>
            <a:ext cx="800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tx2"/>
                </a:solidFill>
                <a:latin typeface="Book Antiqua" pitchFamily="18" charset="0"/>
              </a:rPr>
              <a:t>우선</a:t>
            </a:r>
            <a:r>
              <a:rPr lang="en-US" altLang="ko-KR" dirty="0" smtClean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altLang="ko-KR" i="1" dirty="0" smtClean="0">
                <a:solidFill>
                  <a:schemeClr val="tx2"/>
                </a:solidFill>
                <a:latin typeface="Book Antiqua" pitchFamily="18" charset="0"/>
              </a:rPr>
              <a:t>X</a:t>
            </a:r>
            <a:r>
              <a:rPr lang="ko-KR" altLang="en-US" dirty="0" smtClean="0">
                <a:solidFill>
                  <a:schemeClr val="tx2"/>
                </a:solidFill>
                <a:latin typeface="Book Antiqua" pitchFamily="18" charset="0"/>
              </a:rPr>
              <a:t>의 평균과 분산을 먼저 구한다</a:t>
            </a:r>
            <a:r>
              <a:rPr lang="en-US" altLang="ko-KR" dirty="0" smtClean="0">
                <a:solidFill>
                  <a:schemeClr val="tx2"/>
                </a:solidFill>
                <a:latin typeface="Book Antiqua" pitchFamily="18" charset="0"/>
              </a:rPr>
              <a:t>.</a:t>
            </a:r>
            <a:endParaRPr lang="ko-KR" altLang="en-US" dirty="0">
              <a:solidFill>
                <a:schemeClr val="tx2"/>
              </a:solidFill>
              <a:latin typeface="Book Antiqua" pitchFamily="18" charset="0"/>
            </a:endParaRPr>
          </a:p>
        </p:txBody>
      </p:sp>
      <p:graphicFrame>
        <p:nvGraphicFramePr>
          <p:cNvPr id="17" name="Object 7"/>
          <p:cNvGraphicFramePr>
            <a:graphicFrameLocks noChangeAspect="1"/>
          </p:cNvGraphicFramePr>
          <p:nvPr/>
        </p:nvGraphicFramePr>
        <p:xfrm>
          <a:off x="1673865" y="4408320"/>
          <a:ext cx="3255326" cy="605536"/>
        </p:xfrm>
        <a:graphic>
          <a:graphicData uri="http://schemas.openxmlformats.org/presentationml/2006/ole">
            <p:oleObj spid="_x0000_s514056" name="Equation" r:id="rId4" imgW="2286000" imgH="431640" progId="Equation.DSMT4">
              <p:embed/>
            </p:oleObj>
          </a:graphicData>
        </a:graphic>
      </p:graphicFrame>
      <p:graphicFrame>
        <p:nvGraphicFramePr>
          <p:cNvPr id="514057" name="Object 9"/>
          <p:cNvGraphicFramePr>
            <a:graphicFrameLocks noChangeAspect="1"/>
          </p:cNvGraphicFramePr>
          <p:nvPr/>
        </p:nvGraphicFramePr>
        <p:xfrm>
          <a:off x="1673225" y="2432050"/>
          <a:ext cx="4899039" cy="1290423"/>
        </p:xfrm>
        <a:graphic>
          <a:graphicData uri="http://schemas.openxmlformats.org/presentationml/2006/ole">
            <p:oleObj spid="_x0000_s514057" name="Equation" r:id="rId5" imgW="3657600" imgH="977760" progId="Equation.DSMT4">
              <p:embed/>
            </p:oleObj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500034" y="3967814"/>
            <a:ext cx="800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tx2"/>
                </a:solidFill>
                <a:latin typeface="Book Antiqua" pitchFamily="18" charset="0"/>
              </a:rPr>
              <a:t>따라서</a:t>
            </a:r>
            <a:r>
              <a:rPr lang="en-US" altLang="ko-KR" dirty="0" smtClean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altLang="ko-KR" i="1" dirty="0" smtClean="0">
                <a:solidFill>
                  <a:schemeClr val="tx2"/>
                </a:solidFill>
                <a:latin typeface="Book Antiqua" pitchFamily="18" charset="0"/>
              </a:rPr>
              <a:t>Y = 3X - 1</a:t>
            </a:r>
            <a:r>
              <a:rPr lang="ko-KR" altLang="en-US" dirty="0" smtClean="0">
                <a:solidFill>
                  <a:schemeClr val="tx2"/>
                </a:solidFill>
                <a:latin typeface="Book Antiqua" pitchFamily="18" charset="0"/>
              </a:rPr>
              <a:t>의 평균과 분산을 먼저 구한다</a:t>
            </a:r>
            <a:r>
              <a:rPr lang="en-US" altLang="ko-KR" dirty="0" smtClean="0">
                <a:solidFill>
                  <a:schemeClr val="tx2"/>
                </a:solidFill>
                <a:latin typeface="Book Antiqua" pitchFamily="18" charset="0"/>
              </a:rPr>
              <a:t>.</a:t>
            </a:r>
            <a:endParaRPr lang="ko-KR" altLang="en-US" dirty="0">
              <a:solidFill>
                <a:schemeClr val="tx2"/>
              </a:solidFill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2.3  </a:t>
            </a:r>
            <a:r>
              <a:rPr lang="ko-KR" altLang="en-US" dirty="0" err="1" smtClean="0">
                <a:solidFill>
                  <a:schemeClr val="tx1"/>
                </a:solidFill>
                <a:latin typeface="Book Antiqua" pitchFamily="18" charset="0"/>
              </a:rPr>
              <a:t>기댓값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91DFB-E6F2-423D-AB90-E7837C4E452D}" type="slidenum">
              <a:rPr lang="ko-KR" altLang="en-US" sz="1600" smtClean="0">
                <a:solidFill>
                  <a:schemeClr val="tx1"/>
                </a:solidFill>
                <a:latin typeface="Book Antiqua" pitchFamily="18" charset="0"/>
              </a:rPr>
              <a:pPr/>
              <a:t>39</a:t>
            </a:fld>
            <a:endParaRPr lang="ko-KR" altLang="en-US" sz="1600" dirty="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59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2293950" y="4167304"/>
          <a:ext cx="4064000" cy="14865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3620"/>
                <a:gridCol w="1730380"/>
              </a:tblGrid>
              <a:tr h="3740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Book Antiqua" pitchFamily="18" charset="0"/>
                          <a:ea typeface="+mn-ea"/>
                        </a:rPr>
                        <a:t>확률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Book Antiqua" pitchFamily="18" charset="0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solidFill>
                            <a:schemeClr val="tx1"/>
                          </a:solidFill>
                          <a:latin typeface="Book Antiqua" pitchFamily="18" charset="0"/>
                          <a:ea typeface="+mn-ea"/>
                        </a:rPr>
                        <a:t>체비세프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Book Antiqua" pitchFamily="18" charset="0"/>
                          <a:ea typeface="+mn-ea"/>
                        </a:rPr>
                        <a:t> 정리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Book Antiqua" pitchFamily="18" charset="0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Book Antiqua" pitchFamily="18" charset="0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i="1" dirty="0" smtClean="0">
                          <a:latin typeface="Book Antiqua" pitchFamily="18" charset="0"/>
                          <a:ea typeface="+mn-ea"/>
                        </a:rPr>
                        <a:t>     ≥ </a:t>
                      </a:r>
                      <a:r>
                        <a:rPr lang="en-US" altLang="ko-KR" i="1" dirty="0" smtClean="0">
                          <a:latin typeface="Book Antiqua" pitchFamily="18" charset="0"/>
                          <a:ea typeface="+mn-ea"/>
                        </a:rPr>
                        <a:t>3/4</a:t>
                      </a:r>
                      <a:endParaRPr lang="ko-KR" altLang="en-US" i="1" dirty="0" smtClean="0">
                        <a:latin typeface="Book Antiqua" pitchFamily="18" charset="0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Book Antiqua" pitchFamily="18" charset="0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i="1" dirty="0" smtClean="0">
                          <a:latin typeface="Book Antiqua" pitchFamily="18" charset="0"/>
                          <a:ea typeface="+mn-ea"/>
                        </a:rPr>
                        <a:t>     ≥ </a:t>
                      </a:r>
                      <a:r>
                        <a:rPr lang="en-US" altLang="ko-KR" i="1" dirty="0" smtClean="0">
                          <a:latin typeface="Book Antiqua" pitchFamily="18" charset="0"/>
                          <a:ea typeface="+mn-ea"/>
                        </a:rPr>
                        <a:t>8/9</a:t>
                      </a:r>
                      <a:endParaRPr lang="ko-KR" altLang="en-US" i="1" dirty="0" smtClean="0">
                        <a:latin typeface="Book Antiqua" pitchFamily="18" charset="0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Book Antiqua" pitchFamily="18" charset="0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i="1" dirty="0" smtClean="0">
                          <a:latin typeface="Book Antiqua" pitchFamily="18" charset="0"/>
                          <a:ea typeface="+mn-ea"/>
                        </a:rPr>
                        <a:t>≥ </a:t>
                      </a:r>
                      <a:r>
                        <a:rPr lang="en-US" altLang="ko-KR" i="1" dirty="0" smtClean="0">
                          <a:latin typeface="Book Antiqua" pitchFamily="18" charset="0"/>
                          <a:ea typeface="+mn-ea"/>
                        </a:rPr>
                        <a:t>1- (</a:t>
                      </a:r>
                      <a:r>
                        <a:rPr lang="en-US" altLang="ko-KR" i="1" baseline="0" dirty="0" smtClean="0">
                          <a:latin typeface="Book Antiqua" pitchFamily="18" charset="0"/>
                          <a:ea typeface="+mn-ea"/>
                        </a:rPr>
                        <a:t>1/k</a:t>
                      </a:r>
                      <a:r>
                        <a:rPr lang="en-US" altLang="ko-KR" i="1" baseline="40000" dirty="0" smtClean="0">
                          <a:latin typeface="Book Antiqua" pitchFamily="18" charset="0"/>
                          <a:ea typeface="+mn-ea"/>
                        </a:rPr>
                        <a:t>2</a:t>
                      </a:r>
                      <a:r>
                        <a:rPr lang="en-US" altLang="ko-KR" i="1" dirty="0" smtClean="0">
                          <a:latin typeface="Book Antiqua" pitchFamily="18" charset="0"/>
                          <a:ea typeface="+mn-ea"/>
                        </a:rPr>
                        <a:t>)</a:t>
                      </a:r>
                      <a:endParaRPr lang="ko-KR" altLang="en-US" i="1" dirty="0" smtClean="0">
                        <a:latin typeface="Book Antiqua" pitchFamily="18" charset="0"/>
                        <a:ea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1" name="그룹 10"/>
          <p:cNvGrpSpPr/>
          <p:nvPr/>
        </p:nvGrpSpPr>
        <p:grpSpPr>
          <a:xfrm>
            <a:off x="2300938" y="4596412"/>
            <a:ext cx="2271713" cy="1030288"/>
            <a:chOff x="1007088" y="2144698"/>
            <a:chExt cx="2271713" cy="1030288"/>
          </a:xfrm>
        </p:grpSpPr>
        <p:graphicFrame>
          <p:nvGraphicFramePr>
            <p:cNvPr id="13" name="Object 3"/>
            <p:cNvGraphicFramePr>
              <a:graphicFrameLocks noChangeAspect="1"/>
            </p:cNvGraphicFramePr>
            <p:nvPr/>
          </p:nvGraphicFramePr>
          <p:xfrm>
            <a:off x="1007088" y="2144698"/>
            <a:ext cx="2271713" cy="315913"/>
          </p:xfrm>
          <a:graphic>
            <a:graphicData uri="http://schemas.openxmlformats.org/presentationml/2006/ole">
              <p:oleObj spid="_x0000_s512006" name="Equation" r:id="rId4" imgW="1523880" imgH="215640" progId="Equation.DSMT4">
                <p:embed/>
              </p:oleObj>
            </a:graphicData>
          </a:graphic>
        </p:graphicFrame>
        <p:graphicFrame>
          <p:nvGraphicFramePr>
            <p:cNvPr id="14" name="Object 4"/>
            <p:cNvGraphicFramePr>
              <a:graphicFrameLocks noChangeAspect="1"/>
            </p:cNvGraphicFramePr>
            <p:nvPr/>
          </p:nvGraphicFramePr>
          <p:xfrm>
            <a:off x="1016635" y="2511411"/>
            <a:ext cx="2252662" cy="315912"/>
          </p:xfrm>
          <a:graphic>
            <a:graphicData uri="http://schemas.openxmlformats.org/presentationml/2006/ole">
              <p:oleObj spid="_x0000_s512007" name="Equation" r:id="rId5" imgW="1511280" imgH="215640" progId="Equation.DSMT4">
                <p:embed/>
              </p:oleObj>
            </a:graphicData>
          </a:graphic>
        </p:graphicFrame>
        <p:graphicFrame>
          <p:nvGraphicFramePr>
            <p:cNvPr id="15" name="Object 5"/>
            <p:cNvGraphicFramePr>
              <a:graphicFrameLocks noChangeAspect="1"/>
            </p:cNvGraphicFramePr>
            <p:nvPr/>
          </p:nvGraphicFramePr>
          <p:xfrm>
            <a:off x="1027088" y="2859073"/>
            <a:ext cx="2233612" cy="315913"/>
          </p:xfrm>
          <a:graphic>
            <a:graphicData uri="http://schemas.openxmlformats.org/presentationml/2006/ole">
              <p:oleObj spid="_x0000_s512008" name="Equation" r:id="rId6" imgW="1498320" imgH="215640" progId="Equation.DSMT4">
                <p:embed/>
              </p:oleObj>
            </a:graphicData>
          </a:graphic>
        </p:graphicFrame>
      </p:grpSp>
      <p:sp>
        <p:nvSpPr>
          <p:cNvPr id="20" name="Rectangle 50"/>
          <p:cNvSpPr>
            <a:spLocks noChangeArrowheads="1"/>
          </p:cNvSpPr>
          <p:nvPr/>
        </p:nvSpPr>
        <p:spPr bwMode="auto">
          <a:xfrm>
            <a:off x="2071670" y="1928802"/>
            <a:ext cx="4071966" cy="714380"/>
          </a:xfrm>
          <a:prstGeom prst="rect">
            <a:avLst/>
          </a:prstGeom>
          <a:solidFill>
            <a:srgbClr val="66CC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928662" y="571480"/>
            <a:ext cx="2857520" cy="500066"/>
          </a:xfrm>
          <a:prstGeom prst="roundRect">
            <a:avLst/>
          </a:prstGeom>
          <a:solidFill>
            <a:srgbClr val="FF66FF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rgbClr val="FFFF00"/>
                </a:solidFill>
                <a:latin typeface="휴먼엑스포" pitchFamily="18" charset="-127"/>
                <a:ea typeface="휴먼엑스포" pitchFamily="18" charset="-127"/>
              </a:rPr>
              <a:t>Chebyshev</a:t>
            </a:r>
            <a:r>
              <a:rPr lang="ko-KR" altLang="en-US" dirty="0" smtClean="0">
                <a:solidFill>
                  <a:srgbClr val="FFFF00"/>
                </a:solidFill>
                <a:latin typeface="휴먼엑스포" pitchFamily="18" charset="-127"/>
                <a:ea typeface="휴먼엑스포" pitchFamily="18" charset="-127"/>
              </a:rPr>
              <a:t> 부등식</a:t>
            </a:r>
            <a:endParaRPr lang="ko-KR" altLang="en-US" dirty="0">
              <a:solidFill>
                <a:srgbClr val="FFFF00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00034" y="1357298"/>
            <a:ext cx="800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Book Antiqua" pitchFamily="18" charset="0"/>
              </a:rPr>
              <a:t>평균 </a:t>
            </a:r>
            <a:r>
              <a:rPr lang="en-US" altLang="ko-KR" i="1" dirty="0" smtClean="0">
                <a:latin typeface="Symbol" pitchFamily="18" charset="2"/>
              </a:rPr>
              <a:t>m</a:t>
            </a:r>
            <a:r>
              <a:rPr lang="en-US" altLang="ko-KR" dirty="0" smtClean="0">
                <a:latin typeface="Book Antiqua" pitchFamily="18" charset="0"/>
              </a:rPr>
              <a:t>, </a:t>
            </a:r>
            <a:r>
              <a:rPr lang="ko-KR" altLang="en-US" dirty="0" smtClean="0">
                <a:latin typeface="Book Antiqua" pitchFamily="18" charset="0"/>
              </a:rPr>
              <a:t>표준편차</a:t>
            </a:r>
            <a:r>
              <a:rPr lang="en-US" altLang="ko-KR" dirty="0" smtClean="0">
                <a:latin typeface="Book Antiqua" pitchFamily="18" charset="0"/>
              </a:rPr>
              <a:t> </a:t>
            </a:r>
            <a:r>
              <a:rPr lang="en-US" altLang="ko-KR" i="1" dirty="0" smtClean="0">
                <a:latin typeface="Symbol" pitchFamily="18" charset="2"/>
              </a:rPr>
              <a:t>s</a:t>
            </a:r>
            <a:r>
              <a:rPr lang="ko-KR" altLang="en-US" dirty="0" smtClean="0">
                <a:latin typeface="Book Antiqua" pitchFamily="18" charset="0"/>
              </a:rPr>
              <a:t>인 임의의 확률변수 </a:t>
            </a:r>
            <a:r>
              <a:rPr lang="en-US" altLang="ko-KR" i="1" dirty="0" smtClean="0">
                <a:latin typeface="Book Antiqua" pitchFamily="18" charset="0"/>
              </a:rPr>
              <a:t>X</a:t>
            </a:r>
            <a:r>
              <a:rPr lang="ko-KR" altLang="en-US" dirty="0" smtClean="0">
                <a:latin typeface="Book Antiqua" pitchFamily="18" charset="0"/>
              </a:rPr>
              <a:t>에 대하여 다음 부등식이 성립한다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  <a:endParaRPr lang="ko-KR" altLang="en-US" dirty="0">
              <a:latin typeface="Book Antiqua" pitchFamily="18" charset="0"/>
            </a:endParaRPr>
          </a:p>
        </p:txBody>
      </p:sp>
      <p:graphicFrame>
        <p:nvGraphicFramePr>
          <p:cNvPr id="24" name="Object 27"/>
          <p:cNvGraphicFramePr>
            <a:graphicFrameLocks noChangeAspect="1"/>
          </p:cNvGraphicFramePr>
          <p:nvPr/>
        </p:nvGraphicFramePr>
        <p:xfrm>
          <a:off x="2227264" y="1990724"/>
          <a:ext cx="3689350" cy="565150"/>
        </p:xfrm>
        <a:graphic>
          <a:graphicData uri="http://schemas.openxmlformats.org/presentationml/2006/ole">
            <p:oleObj spid="_x0000_s512013" name="Equation" r:id="rId7" imgW="2514600" imgH="393480" progId="Equation.DSMT4">
              <p:embed/>
            </p:oleObj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500034" y="3131106"/>
            <a:ext cx="80010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  <a:latin typeface="Book Antiqua" pitchFamily="18" charset="0"/>
              </a:rPr>
              <a:t>[Note]</a:t>
            </a:r>
          </a:p>
          <a:p>
            <a:r>
              <a:rPr lang="ko-KR" altLang="en-US" dirty="0" smtClean="0">
                <a:latin typeface="Book Antiqua" pitchFamily="18" charset="0"/>
              </a:rPr>
              <a:t>확률변수 </a:t>
            </a:r>
            <a:r>
              <a:rPr lang="en-US" altLang="ko-KR" i="1" dirty="0" smtClean="0">
                <a:latin typeface="Book Antiqua" pitchFamily="18" charset="0"/>
              </a:rPr>
              <a:t>X</a:t>
            </a:r>
            <a:r>
              <a:rPr lang="ko-KR" altLang="en-US" dirty="0" smtClean="0">
                <a:latin typeface="Book Antiqua" pitchFamily="18" charset="0"/>
              </a:rPr>
              <a:t>가 평균 </a:t>
            </a:r>
            <a:r>
              <a:rPr lang="en-US" altLang="ko-KR" i="1" dirty="0" smtClean="0">
                <a:latin typeface="Symbol" pitchFamily="18" charset="2"/>
              </a:rPr>
              <a:t>m</a:t>
            </a:r>
            <a:r>
              <a:rPr lang="ko-KR" altLang="en-US" dirty="0" smtClean="0">
                <a:latin typeface="Book Antiqua" pitchFamily="18" charset="0"/>
              </a:rPr>
              <a:t>를 중심으로 </a:t>
            </a:r>
            <a:r>
              <a:rPr lang="ko-KR" altLang="en-US" dirty="0" err="1" smtClean="0">
                <a:latin typeface="Book Antiqua" pitchFamily="18" charset="0"/>
              </a:rPr>
              <a:t>등간격</a:t>
            </a:r>
            <a:r>
              <a:rPr lang="ko-KR" altLang="en-US" dirty="0" smtClean="0">
                <a:latin typeface="Book Antiqua" pitchFamily="18" charset="0"/>
              </a:rPr>
              <a:t> 안에 놓일 확률의 </a:t>
            </a:r>
            <a:r>
              <a:rPr lang="ko-KR" altLang="en-US" dirty="0" err="1" smtClean="0">
                <a:latin typeface="Book Antiqua" pitchFamily="18" charset="0"/>
              </a:rPr>
              <a:t>하한값을</a:t>
            </a:r>
            <a:r>
              <a:rPr lang="ko-KR" altLang="en-US" dirty="0" smtClean="0">
                <a:latin typeface="Book Antiqua" pitchFamily="18" charset="0"/>
              </a:rPr>
              <a:t> 제시한다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  <a:r>
              <a:rPr lang="ko-KR" altLang="en-US" dirty="0" smtClean="0">
                <a:latin typeface="Book Antiqua" pitchFamily="18" charset="0"/>
              </a:rPr>
              <a:t>특히 </a:t>
            </a:r>
            <a:r>
              <a:rPr lang="en-US" altLang="ko-KR" i="1" dirty="0" smtClean="0">
                <a:latin typeface="Book Antiqua" pitchFamily="18" charset="0"/>
              </a:rPr>
              <a:t>k = 2, 3</a:t>
            </a:r>
            <a:r>
              <a:rPr lang="ko-KR" altLang="en-US" dirty="0" smtClean="0">
                <a:latin typeface="Book Antiqua" pitchFamily="18" charset="0"/>
              </a:rPr>
              <a:t>인 경우의 다음과 같다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  <a:endParaRPr lang="ko-KR" altLang="en-US" dirty="0"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2.1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이산확률변수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4</a:t>
            </a:fld>
            <a:endParaRPr lang="en-US" altLang="ko-KR" sz="160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322573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" name="타원 22"/>
          <p:cNvSpPr/>
          <p:nvPr/>
        </p:nvSpPr>
        <p:spPr>
          <a:xfrm>
            <a:off x="500034" y="601822"/>
            <a:ext cx="500066" cy="500066"/>
          </a:xfrm>
          <a:prstGeom prst="ellipse">
            <a:avLst/>
          </a:prstGeom>
          <a:solidFill>
            <a:srgbClr val="C0F3F4"/>
          </a:solidFill>
          <a:ln>
            <a:solidFill>
              <a:srgbClr val="00FFFF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휴먼옛체" pitchFamily="18" charset="-127"/>
                <a:ea typeface="휴먼옛체" pitchFamily="18" charset="-127"/>
              </a:rPr>
              <a:t>예</a:t>
            </a:r>
            <a:endParaRPr lang="ko-KR" altLang="en-US" dirty="0">
              <a:solidFill>
                <a:schemeClr val="tx1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00034" y="673260"/>
            <a:ext cx="814393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Book Antiqua" pitchFamily="18" charset="0"/>
              </a:rPr>
              <a:t>         이산확률변수의 예</a:t>
            </a:r>
            <a:endParaRPr lang="en-US" altLang="ko-KR" dirty="0" smtClean="0">
              <a:latin typeface="Book Antiqua" pitchFamily="18" charset="0"/>
            </a:endParaRPr>
          </a:p>
          <a:p>
            <a:r>
              <a:rPr lang="en-US" altLang="ko-KR" dirty="0" smtClean="0">
                <a:latin typeface="Book Antiqua" pitchFamily="18" charset="0"/>
              </a:rPr>
              <a:t> </a:t>
            </a:r>
          </a:p>
          <a:p>
            <a:pPr>
              <a:buFont typeface="Arial" pitchFamily="34" charset="0"/>
              <a:buChar char="•"/>
            </a:pPr>
            <a:r>
              <a:rPr lang="ko-KR" altLang="en-US" dirty="0" smtClean="0">
                <a:latin typeface="Book Antiqua" pitchFamily="18" charset="0"/>
              </a:rPr>
              <a:t> 동전 세 번 던지기에서 앞면이 나온 횟수 </a:t>
            </a:r>
            <a:r>
              <a:rPr lang="en-US" altLang="ko-KR" dirty="0" smtClean="0">
                <a:latin typeface="Book Antiqua" pitchFamily="18" charset="0"/>
              </a:rPr>
              <a:t>: </a:t>
            </a:r>
            <a:r>
              <a:rPr lang="en-US" altLang="ko-KR" i="1" dirty="0" smtClean="0">
                <a:latin typeface="Book Antiqua" pitchFamily="18" charset="0"/>
              </a:rPr>
              <a:t>X</a:t>
            </a:r>
          </a:p>
          <a:p>
            <a:r>
              <a:rPr lang="en-US" altLang="ko-KR" i="1" dirty="0" smtClean="0">
                <a:latin typeface="Book Antiqua" pitchFamily="18" charset="0"/>
              </a:rPr>
              <a:t>                    S</a:t>
            </a:r>
            <a:r>
              <a:rPr lang="en-US" altLang="ko-KR" i="1" baseline="-25000" dirty="0" smtClean="0">
                <a:latin typeface="Book Antiqua" pitchFamily="18" charset="0"/>
              </a:rPr>
              <a:t>X</a:t>
            </a:r>
            <a:r>
              <a:rPr lang="en-US" altLang="ko-KR" i="1" dirty="0" smtClean="0">
                <a:latin typeface="Book Antiqua" pitchFamily="18" charset="0"/>
              </a:rPr>
              <a:t> = </a:t>
            </a:r>
            <a:r>
              <a:rPr lang="en-US" altLang="ko-KR" dirty="0" smtClean="0">
                <a:latin typeface="Book Antiqua" pitchFamily="18" charset="0"/>
              </a:rPr>
              <a:t>{</a:t>
            </a:r>
            <a:r>
              <a:rPr lang="en-US" altLang="ko-KR" i="1" dirty="0" smtClean="0">
                <a:latin typeface="Book Antiqua" pitchFamily="18" charset="0"/>
              </a:rPr>
              <a:t> 0, 1, 2, 3 </a:t>
            </a:r>
            <a:r>
              <a:rPr lang="en-US" altLang="ko-KR" dirty="0" smtClean="0">
                <a:latin typeface="Book Antiqua" pitchFamily="18" charset="0"/>
              </a:rPr>
              <a:t>}</a:t>
            </a:r>
          </a:p>
          <a:p>
            <a:r>
              <a:rPr lang="en-US" altLang="ko-KR" dirty="0" smtClean="0">
                <a:latin typeface="Book Antiqua" pitchFamily="18" charset="0"/>
              </a:rPr>
              <a:t> </a:t>
            </a:r>
          </a:p>
          <a:p>
            <a:pPr>
              <a:buFont typeface="Arial" pitchFamily="34" charset="0"/>
              <a:buChar char="•"/>
            </a:pPr>
            <a:r>
              <a:rPr lang="en-US" altLang="ko-KR" dirty="0" smtClean="0">
                <a:latin typeface="Book Antiqua" pitchFamily="18" charset="0"/>
              </a:rPr>
              <a:t> 1</a:t>
            </a:r>
            <a:r>
              <a:rPr lang="ko-KR" altLang="en-US" dirty="0" smtClean="0">
                <a:latin typeface="Book Antiqua" pitchFamily="18" charset="0"/>
              </a:rPr>
              <a:t>의</a:t>
            </a:r>
            <a:r>
              <a:rPr lang="en-US" altLang="ko-KR" dirty="0" smtClean="0">
                <a:latin typeface="Book Antiqua" pitchFamily="18" charset="0"/>
              </a:rPr>
              <a:t> </a:t>
            </a:r>
            <a:r>
              <a:rPr lang="ko-KR" altLang="en-US" dirty="0" smtClean="0">
                <a:latin typeface="Book Antiqua" pitchFamily="18" charset="0"/>
              </a:rPr>
              <a:t>눈이 처음 나올 때까지 주사위를 던진 횟수 </a:t>
            </a:r>
            <a:r>
              <a:rPr lang="en-US" altLang="ko-KR" dirty="0" smtClean="0">
                <a:latin typeface="Book Antiqua" pitchFamily="18" charset="0"/>
              </a:rPr>
              <a:t>: </a:t>
            </a:r>
            <a:r>
              <a:rPr lang="en-US" altLang="ko-KR" i="1" dirty="0" smtClean="0">
                <a:latin typeface="Book Antiqua" pitchFamily="18" charset="0"/>
              </a:rPr>
              <a:t>X</a:t>
            </a:r>
          </a:p>
          <a:p>
            <a:r>
              <a:rPr lang="en-US" altLang="ko-KR" i="1" dirty="0" smtClean="0">
                <a:latin typeface="Book Antiqua" pitchFamily="18" charset="0"/>
              </a:rPr>
              <a:t>                    S</a:t>
            </a:r>
            <a:r>
              <a:rPr lang="en-US" altLang="ko-KR" i="1" baseline="-25000" dirty="0" smtClean="0">
                <a:latin typeface="Book Antiqua" pitchFamily="18" charset="0"/>
              </a:rPr>
              <a:t>X</a:t>
            </a:r>
            <a:r>
              <a:rPr lang="en-US" altLang="ko-KR" i="1" dirty="0" smtClean="0">
                <a:latin typeface="Book Antiqua" pitchFamily="18" charset="0"/>
              </a:rPr>
              <a:t> = </a:t>
            </a:r>
            <a:r>
              <a:rPr lang="en-US" altLang="ko-KR" dirty="0" smtClean="0">
                <a:latin typeface="Book Antiqua" pitchFamily="18" charset="0"/>
              </a:rPr>
              <a:t>{</a:t>
            </a:r>
            <a:r>
              <a:rPr lang="en-US" altLang="ko-KR" i="1" dirty="0" smtClean="0">
                <a:latin typeface="Book Antiqua" pitchFamily="18" charset="0"/>
              </a:rPr>
              <a:t> 1, 2, 3, … </a:t>
            </a:r>
            <a:r>
              <a:rPr lang="en-US" altLang="ko-KR" dirty="0" smtClean="0">
                <a:latin typeface="Book Antiqua" pitchFamily="18" charset="0"/>
              </a:rPr>
              <a:t>}</a:t>
            </a:r>
            <a:endParaRPr lang="ko-KR" altLang="en-US" i="1" dirty="0">
              <a:latin typeface="Book Antiqua" pitchFamily="18" charset="0"/>
            </a:endParaRP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827088" y="3000372"/>
            <a:ext cx="7959725" cy="142876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ko-KR" altLang="en-US" sz="2400" b="1" dirty="0" smtClean="0">
                <a:solidFill>
                  <a:schemeClr val="tx1"/>
                </a:solidFill>
                <a:latin typeface="Book Antiqua" pitchFamily="18" charset="0"/>
              </a:rPr>
              <a:t>확률분포</a:t>
            </a:r>
            <a:r>
              <a:rPr lang="en-US" altLang="ko-KR" sz="2400" dirty="0" smtClean="0">
                <a:solidFill>
                  <a:schemeClr val="tx1"/>
                </a:solidFill>
                <a:latin typeface="Book Antiqua" pitchFamily="18" charset="0"/>
              </a:rPr>
              <a:t>(probability distribution) :</a:t>
            </a:r>
            <a:r>
              <a:rPr lang="ko-KR" altLang="en-US" sz="2400" dirty="0" smtClean="0">
                <a:solidFill>
                  <a:schemeClr val="tx1"/>
                </a:solidFill>
                <a:latin typeface="Book Antiqua" pitchFamily="18" charset="0"/>
              </a:rPr>
              <a:t> 이산확률변수 </a:t>
            </a:r>
            <a:r>
              <a:rPr lang="en-US" altLang="ko-KR" sz="2400" i="1" dirty="0" smtClean="0">
                <a:solidFill>
                  <a:schemeClr val="tx1"/>
                </a:solidFill>
                <a:latin typeface="Book Antiqua" pitchFamily="18" charset="0"/>
              </a:rPr>
              <a:t>X</a:t>
            </a:r>
            <a:r>
              <a:rPr lang="ko-KR" altLang="en-US" sz="2400" dirty="0" smtClean="0">
                <a:solidFill>
                  <a:schemeClr val="tx1"/>
                </a:solidFill>
                <a:latin typeface="Book Antiqua" pitchFamily="18" charset="0"/>
              </a:rPr>
              <a:t>가</a:t>
            </a:r>
            <a:endParaRPr lang="en-US" altLang="ko-KR" sz="2400" dirty="0" smtClean="0">
              <a:solidFill>
                <a:schemeClr val="tx1"/>
              </a:solidFill>
              <a:latin typeface="Book Antiqua" pitchFamily="18" charset="0"/>
            </a:endParaRPr>
          </a:p>
          <a:p>
            <a:r>
              <a:rPr lang="ko-KR" altLang="en-US" sz="2400" dirty="0" smtClean="0">
                <a:solidFill>
                  <a:schemeClr val="tx1"/>
                </a:solidFill>
                <a:latin typeface="Book Antiqua" pitchFamily="18" charset="0"/>
              </a:rPr>
              <a:t>취하는 개개의 값에 대응하는 확률을 나타내는 표</a:t>
            </a:r>
            <a:r>
              <a:rPr lang="en-US" altLang="ko-KR" sz="2400" dirty="0" smtClean="0">
                <a:solidFill>
                  <a:schemeClr val="tx1"/>
                </a:solidFill>
                <a:latin typeface="Book Antiqua" pitchFamily="18" charset="0"/>
              </a:rPr>
              <a:t>, </a:t>
            </a:r>
            <a:r>
              <a:rPr lang="ko-KR" altLang="en-US" sz="2400" dirty="0" smtClean="0">
                <a:solidFill>
                  <a:schemeClr val="tx1"/>
                </a:solidFill>
                <a:latin typeface="Book Antiqua" pitchFamily="18" charset="0"/>
              </a:rPr>
              <a:t>함수 </a:t>
            </a:r>
            <a:endParaRPr lang="en-US" altLang="ko-KR" sz="2400" dirty="0" smtClean="0">
              <a:solidFill>
                <a:schemeClr val="tx1"/>
              </a:solidFill>
              <a:latin typeface="Book Antiqua" pitchFamily="18" charset="0"/>
            </a:endParaRPr>
          </a:p>
          <a:p>
            <a:r>
              <a:rPr lang="ko-KR" altLang="en-US" sz="2400" dirty="0" smtClean="0">
                <a:solidFill>
                  <a:schemeClr val="tx1"/>
                </a:solidFill>
                <a:latin typeface="Book Antiqua" pitchFamily="18" charset="0"/>
              </a:rPr>
              <a:t>또는 그래프를 의미한다</a:t>
            </a:r>
            <a:r>
              <a:rPr lang="en-US" altLang="ko-KR" sz="2400" dirty="0" smtClean="0">
                <a:solidFill>
                  <a:schemeClr val="tx1"/>
                </a:solidFill>
                <a:latin typeface="Book Antiqua" pitchFamily="18" charset="0"/>
              </a:rPr>
              <a:t>.</a:t>
            </a:r>
            <a:endParaRPr lang="ko-KR" altLang="en-US" sz="2400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500034" y="4714884"/>
            <a:ext cx="500066" cy="500066"/>
          </a:xfrm>
          <a:prstGeom prst="ellipse">
            <a:avLst/>
          </a:prstGeom>
          <a:solidFill>
            <a:srgbClr val="C0F3F4"/>
          </a:solidFill>
          <a:ln>
            <a:solidFill>
              <a:srgbClr val="00FFFF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휴먼옛체" pitchFamily="18" charset="-127"/>
                <a:ea typeface="휴먼옛체" pitchFamily="18" charset="-127"/>
              </a:rPr>
              <a:t>예</a:t>
            </a:r>
            <a:endParaRPr lang="ko-KR" altLang="en-US" dirty="0">
              <a:solidFill>
                <a:schemeClr val="tx1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0034" y="4775809"/>
            <a:ext cx="8143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Book Antiqua" pitchFamily="18" charset="0"/>
              </a:rPr>
              <a:t>          동전 세 번 던지기에서 앞면이 나온 횟수 </a:t>
            </a:r>
            <a:r>
              <a:rPr lang="en-US" altLang="ko-KR" dirty="0" smtClean="0">
                <a:latin typeface="Book Antiqua" pitchFamily="18" charset="0"/>
              </a:rPr>
              <a:t>: </a:t>
            </a:r>
            <a:r>
              <a:rPr lang="en-US" altLang="ko-KR" i="1" dirty="0" smtClean="0">
                <a:latin typeface="Book Antiqua" pitchFamily="18" charset="0"/>
              </a:rPr>
              <a:t>X</a:t>
            </a:r>
            <a:endParaRPr lang="ko-KR" altLang="en-US" i="1" dirty="0">
              <a:latin typeface="Book Antiqua" pitchFamily="18" charset="0"/>
            </a:endParaRPr>
          </a:p>
        </p:txBody>
      </p:sp>
      <p:graphicFrame>
        <p:nvGraphicFramePr>
          <p:cNvPr id="518146" name="Object 27"/>
          <p:cNvGraphicFramePr>
            <a:graphicFrameLocks noChangeAspect="1"/>
          </p:cNvGraphicFramePr>
          <p:nvPr/>
        </p:nvGraphicFramePr>
        <p:xfrm>
          <a:off x="1722456" y="5191142"/>
          <a:ext cx="5564188" cy="666750"/>
        </p:xfrm>
        <a:graphic>
          <a:graphicData uri="http://schemas.openxmlformats.org/presentationml/2006/ole">
            <p:oleObj spid="_x0000_s518146" name="Equation" r:id="rId4" imgW="3733560" imgH="457200" progId="Equation.DSMT4">
              <p:embed/>
            </p:oleObj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250825" y="2930526"/>
            <a:ext cx="5048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3600" b="0">
                <a:solidFill>
                  <a:srgbClr val="FF00FF"/>
                </a:solidFill>
              </a:rPr>
              <a:t>▶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2.3  </a:t>
            </a:r>
            <a:r>
              <a:rPr lang="ko-KR" altLang="en-US" dirty="0" err="1" smtClean="0">
                <a:solidFill>
                  <a:schemeClr val="tx1"/>
                </a:solidFill>
                <a:latin typeface="Book Antiqua" pitchFamily="18" charset="0"/>
              </a:rPr>
              <a:t>기댓값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91DFB-E6F2-423D-AB90-E7837C4E452D}" type="slidenum">
              <a:rPr lang="ko-KR" altLang="en-US" sz="1600" smtClean="0">
                <a:solidFill>
                  <a:schemeClr val="tx1"/>
                </a:solidFill>
                <a:latin typeface="Book Antiqua" pitchFamily="18" charset="0"/>
              </a:rPr>
              <a:pPr/>
              <a:t>40</a:t>
            </a:fld>
            <a:endParaRPr lang="ko-KR" altLang="en-US" sz="1600" dirty="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59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22842" y="3340016"/>
            <a:ext cx="7663934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[</a:t>
            </a:r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예제 </a:t>
            </a:r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9]</a:t>
            </a:r>
          </a:p>
          <a:p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확률변수 </a:t>
            </a:r>
            <a:r>
              <a:rPr lang="en-US" altLang="ko-KR" i="1" dirty="0" smtClean="0">
                <a:solidFill>
                  <a:schemeClr val="tx1"/>
                </a:solidFill>
                <a:latin typeface="Book Antiqua" pitchFamily="18" charset="0"/>
              </a:rPr>
              <a:t>X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의 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9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이고 분산이 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4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일 때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, </a:t>
            </a:r>
            <a:r>
              <a:rPr lang="en-US" altLang="ko-KR" i="1" dirty="0" smtClean="0">
                <a:solidFill>
                  <a:schemeClr val="tx1"/>
                </a:solidFill>
                <a:latin typeface="Book Antiqua" pitchFamily="18" charset="0"/>
              </a:rPr>
              <a:t>P(6 ≤ X ≤ 12)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의 하한값을 구하라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.</a:t>
            </a:r>
            <a:endParaRPr lang="ko-KR" altLang="en-US" dirty="0" smtClean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0034" y="4125834"/>
            <a:ext cx="714380" cy="369332"/>
          </a:xfrm>
          <a:prstGeom prst="rect">
            <a:avLst/>
          </a:prstGeom>
          <a:solidFill>
            <a:srgbClr val="00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FF66FF"/>
                </a:solidFill>
              </a:rPr>
              <a:t>풀이</a:t>
            </a:r>
            <a:endParaRPr lang="ko-KR" altLang="en-US" b="1" dirty="0">
              <a:solidFill>
                <a:srgbClr val="FF66FF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0034" y="4554462"/>
            <a:ext cx="800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Book Antiqua" pitchFamily="18" charset="0"/>
              </a:rPr>
              <a:t>평균 </a:t>
            </a:r>
            <a:r>
              <a:rPr lang="en-US" altLang="ko-KR" i="1" dirty="0" smtClean="0">
                <a:latin typeface="Symbol" pitchFamily="18" charset="2"/>
              </a:rPr>
              <a:t>m</a:t>
            </a:r>
            <a:r>
              <a:rPr lang="en-US" altLang="ko-KR" dirty="0" smtClean="0">
                <a:latin typeface="Book Antiqua" pitchFamily="18" charset="0"/>
              </a:rPr>
              <a:t> </a:t>
            </a:r>
            <a:r>
              <a:rPr lang="en-US" altLang="ko-KR" i="1" dirty="0" smtClean="0">
                <a:latin typeface="Book Antiqua" pitchFamily="18" charset="0"/>
              </a:rPr>
              <a:t>= 4 </a:t>
            </a:r>
            <a:r>
              <a:rPr lang="ko-KR" altLang="en-US" dirty="0" smtClean="0">
                <a:latin typeface="Book Antiqua" pitchFamily="18" charset="0"/>
              </a:rPr>
              <a:t>표준편차</a:t>
            </a:r>
            <a:r>
              <a:rPr lang="en-US" altLang="ko-KR" dirty="0" smtClean="0">
                <a:latin typeface="Book Antiqua" pitchFamily="18" charset="0"/>
              </a:rPr>
              <a:t> </a:t>
            </a:r>
            <a:r>
              <a:rPr lang="en-US" altLang="ko-KR" i="1" dirty="0" smtClean="0">
                <a:latin typeface="Symbol" pitchFamily="18" charset="2"/>
              </a:rPr>
              <a:t>s</a:t>
            </a:r>
            <a:r>
              <a:rPr lang="ko-KR" altLang="en-US" i="1" dirty="0" smtClean="0">
                <a:latin typeface="Book Antiqua" pitchFamily="18" charset="0"/>
              </a:rPr>
              <a:t> </a:t>
            </a:r>
            <a:r>
              <a:rPr lang="en-US" altLang="ko-KR" i="1" dirty="0" smtClean="0">
                <a:latin typeface="Book Antiqua" pitchFamily="18" charset="0"/>
              </a:rPr>
              <a:t>= 2</a:t>
            </a:r>
            <a:r>
              <a:rPr lang="ko-KR" altLang="en-US" dirty="0" smtClean="0">
                <a:latin typeface="Book Antiqua" pitchFamily="18" charset="0"/>
              </a:rPr>
              <a:t>이므로 다음을 얻는다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  <a:endParaRPr lang="ko-KR" altLang="en-US" dirty="0">
              <a:solidFill>
                <a:schemeClr val="tx2"/>
              </a:solidFill>
              <a:latin typeface="Book Antiqua" pitchFamily="18" charset="0"/>
            </a:endParaRPr>
          </a:p>
        </p:txBody>
      </p:sp>
      <p:graphicFrame>
        <p:nvGraphicFramePr>
          <p:cNvPr id="16" name="Object 9"/>
          <p:cNvGraphicFramePr>
            <a:graphicFrameLocks noChangeAspect="1"/>
          </p:cNvGraphicFramePr>
          <p:nvPr/>
        </p:nvGraphicFramePr>
        <p:xfrm>
          <a:off x="1276350" y="5033980"/>
          <a:ext cx="6242050" cy="895350"/>
        </p:xfrm>
        <a:graphic>
          <a:graphicData uri="http://schemas.openxmlformats.org/presentationml/2006/ole">
            <p:oleObj spid="_x0000_s513030" name="Equation" r:id="rId4" imgW="4190760" imgH="609480" progId="Equation.DSMT4">
              <p:embed/>
            </p:oleObj>
          </a:graphicData>
        </a:graphic>
      </p:graphicFrame>
      <p:pic>
        <p:nvPicPr>
          <p:cNvPr id="18" name="Picture 2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22329" y="571480"/>
            <a:ext cx="7393009" cy="2415900"/>
          </a:xfrm>
          <a:prstGeom prst="rect">
            <a:avLst/>
          </a:prstGeom>
          <a:noFill/>
          <a:ln w="28575">
            <a:solidFill>
              <a:srgbClr val="0066FF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357422" y="2714620"/>
            <a:ext cx="450059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b="1" spc="200" dirty="0" smtClean="0">
                <a:ln w="29210">
                  <a:solidFill>
                    <a:schemeClr val="accent3">
                      <a:tint val="10000"/>
                    </a:schemeClr>
                  </a:solidFill>
                </a:ln>
                <a:effectLst>
                  <a:innerShdw blurRad="50800" dist="50800" dir="8100000">
                    <a:srgbClr val="7D7D7D">
                      <a:alpha val="73000"/>
                    </a:srgbClr>
                  </a:innerShdw>
                </a:effectLst>
              </a:rPr>
              <a:t>The End</a:t>
            </a:r>
            <a:endParaRPr lang="ko-KR" altLang="en-US" sz="8000" b="1" spc="200" dirty="0">
              <a:ln w="29210">
                <a:solidFill>
                  <a:schemeClr val="accent3">
                    <a:tint val="10000"/>
                  </a:schemeClr>
                </a:solidFill>
              </a:ln>
              <a:effectLst>
                <a:innerShdw blurRad="50800" dist="50800" dir="8100000">
                  <a:srgbClr val="7D7D7D">
                    <a:alpha val="73000"/>
                  </a:srgbClr>
                </a:inn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2.1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이산확률변수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5</a:t>
            </a:fld>
            <a:endParaRPr lang="en-US" altLang="ko-KR" sz="160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16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" name="TextBox 21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graphicFrame>
        <p:nvGraphicFramePr>
          <p:cNvPr id="27" name="표 26"/>
          <p:cNvGraphicFramePr>
            <a:graphicFrameLocks noGrp="1"/>
          </p:cNvGraphicFramePr>
          <p:nvPr/>
        </p:nvGraphicFramePr>
        <p:xfrm>
          <a:off x="928663" y="2786058"/>
          <a:ext cx="328614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1411"/>
                <a:gridCol w="642293"/>
                <a:gridCol w="597481"/>
                <a:gridCol w="597481"/>
                <a:gridCol w="597481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i="1" dirty="0" smtClean="0">
                          <a:latin typeface="Book Antiqua" pitchFamily="18" charset="0"/>
                        </a:rPr>
                        <a:t>x</a:t>
                      </a:r>
                      <a:endParaRPr lang="ko-KR" altLang="en-US" i="1" dirty="0">
                        <a:latin typeface="Book Antiqu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i="1" dirty="0" smtClean="0">
                          <a:latin typeface="Book Antiqua" pitchFamily="18" charset="0"/>
                        </a:rPr>
                        <a:t>0</a:t>
                      </a:r>
                      <a:endParaRPr lang="ko-KR" altLang="en-US" i="1" dirty="0">
                        <a:latin typeface="Book Antiqu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i="1" dirty="0" smtClean="0">
                          <a:latin typeface="Book Antiqua" pitchFamily="18" charset="0"/>
                        </a:rPr>
                        <a:t>1</a:t>
                      </a:r>
                      <a:endParaRPr lang="ko-KR" altLang="en-US" i="1" dirty="0">
                        <a:latin typeface="Book Antiqu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i="1" dirty="0" smtClean="0">
                          <a:latin typeface="Book Antiqua" pitchFamily="18" charset="0"/>
                        </a:rPr>
                        <a:t>2</a:t>
                      </a:r>
                      <a:endParaRPr lang="ko-KR" altLang="en-US" i="1" dirty="0">
                        <a:latin typeface="Book Antiqu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i="1" dirty="0" smtClean="0">
                          <a:latin typeface="Book Antiqua" pitchFamily="18" charset="0"/>
                        </a:rPr>
                        <a:t>3</a:t>
                      </a:r>
                      <a:endParaRPr lang="ko-KR" altLang="en-US" i="1" dirty="0">
                        <a:latin typeface="Book Antiqua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i="1" dirty="0" smtClean="0">
                          <a:latin typeface="Book Antiqua" pitchFamily="18" charset="0"/>
                        </a:rPr>
                        <a:t>P(X=x)</a:t>
                      </a:r>
                      <a:endParaRPr lang="ko-KR" altLang="en-US" i="1" dirty="0">
                        <a:latin typeface="Book Antiqu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i="1" dirty="0" smtClean="0">
                          <a:latin typeface="Book Antiqua" pitchFamily="18" charset="0"/>
                        </a:rPr>
                        <a:t>1/8</a:t>
                      </a:r>
                      <a:endParaRPr lang="ko-KR" altLang="en-US" i="1" dirty="0">
                        <a:latin typeface="Book Antiqu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i="1" dirty="0" smtClean="0">
                          <a:latin typeface="Book Antiqua" pitchFamily="18" charset="0"/>
                        </a:rPr>
                        <a:t>3/8</a:t>
                      </a:r>
                      <a:endParaRPr lang="ko-KR" altLang="en-US" i="1" dirty="0">
                        <a:latin typeface="Book Antiqu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i="1" dirty="0" smtClean="0">
                          <a:latin typeface="Book Antiqua" pitchFamily="18" charset="0"/>
                        </a:rPr>
                        <a:t>3/8</a:t>
                      </a:r>
                      <a:endParaRPr lang="ko-KR" altLang="en-US" i="1" dirty="0">
                        <a:latin typeface="Book Antiqu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i="1" dirty="0" smtClean="0">
                          <a:latin typeface="Book Antiqua" pitchFamily="18" charset="0"/>
                        </a:rPr>
                        <a:t>1/8</a:t>
                      </a:r>
                      <a:endParaRPr lang="ko-KR" altLang="en-US" i="1" dirty="0">
                        <a:latin typeface="Book Antiqua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8" name="Object 27"/>
          <p:cNvGraphicFramePr>
            <a:graphicFrameLocks noChangeAspect="1"/>
          </p:cNvGraphicFramePr>
          <p:nvPr/>
        </p:nvGraphicFramePr>
        <p:xfrm>
          <a:off x="1142976" y="4429132"/>
          <a:ext cx="2214578" cy="702536"/>
        </p:xfrm>
        <a:graphic>
          <a:graphicData uri="http://schemas.openxmlformats.org/presentationml/2006/ole">
            <p:oleObj spid="_x0000_s486401" name="Equation" r:id="rId4" imgW="1485720" imgH="482400" progId="Equation.DSMT4">
              <p:embed/>
            </p:oleObj>
          </a:graphicData>
        </a:graphic>
      </p:graphicFrame>
      <p:pic>
        <p:nvPicPr>
          <p:cNvPr id="29" name="Picture 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929190" y="2724894"/>
            <a:ext cx="3571900" cy="2376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0" name="TextBox 29"/>
          <p:cNvSpPr txBox="1"/>
          <p:nvPr/>
        </p:nvSpPr>
        <p:spPr>
          <a:xfrm>
            <a:off x="6643702" y="2796332"/>
            <a:ext cx="18573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확률히스토그램</a:t>
            </a:r>
            <a:r>
              <a:rPr lang="en-US" altLang="ko-KR" sz="1600" dirty="0" smtClean="0"/>
              <a:t> </a:t>
            </a:r>
            <a:endParaRPr lang="ko-KR" altLang="en-US" sz="1600" dirty="0"/>
          </a:p>
        </p:txBody>
      </p:sp>
      <p:cxnSp>
        <p:nvCxnSpPr>
          <p:cNvPr id="31" name="꺾인 연결선 30"/>
          <p:cNvCxnSpPr/>
          <p:nvPr/>
        </p:nvCxnSpPr>
        <p:spPr>
          <a:xfrm flipV="1">
            <a:off x="6286512" y="3010646"/>
            <a:ext cx="500066" cy="163424"/>
          </a:xfrm>
          <a:prstGeom prst="bentConnector3">
            <a:avLst>
              <a:gd name="adj1" fmla="val 50000"/>
            </a:avLst>
          </a:prstGeom>
          <a:ln>
            <a:solidFill>
              <a:schemeClr val="bg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6402" name="Object 27"/>
          <p:cNvGraphicFramePr>
            <a:graphicFrameLocks noChangeAspect="1"/>
          </p:cNvGraphicFramePr>
          <p:nvPr/>
        </p:nvGraphicFramePr>
        <p:xfrm>
          <a:off x="1428773" y="600063"/>
          <a:ext cx="6357937" cy="1185863"/>
        </p:xfrm>
        <a:graphic>
          <a:graphicData uri="http://schemas.openxmlformats.org/presentationml/2006/ole">
            <p:oleObj spid="_x0000_s486402" name="Equation" r:id="rId6" imgW="4267080" imgH="812520" progId="Equation.DSMT4">
              <p:embed/>
            </p:oleObj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857224" y="2214554"/>
            <a:ext cx="271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 </a:t>
            </a:r>
            <a:r>
              <a:rPr lang="ko-KR" altLang="en-US" dirty="0" err="1" smtClean="0"/>
              <a:t>확률표에</a:t>
            </a:r>
            <a:r>
              <a:rPr lang="ko-KR" altLang="en-US" dirty="0" smtClean="0"/>
              <a:t> 의한 표현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857224" y="3916924"/>
            <a:ext cx="2286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 함수에 의한 표현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000628" y="2214554"/>
            <a:ext cx="271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 그림표에 의한 표현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3357554" y="2143116"/>
            <a:ext cx="2428892" cy="928694"/>
          </a:xfrm>
          <a:prstGeom prst="rect">
            <a:avLst/>
          </a:prstGeom>
          <a:solidFill>
            <a:srgbClr val="63C7F9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2.1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이산확률변수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6</a:t>
            </a:fld>
            <a:endParaRPr lang="en-US" altLang="ko-KR" sz="160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16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250825" y="579418"/>
            <a:ext cx="5048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3600" b="0">
                <a:solidFill>
                  <a:srgbClr val="FF00FF"/>
                </a:solidFill>
              </a:rPr>
              <a:t>▶</a:t>
            </a: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827088" y="571480"/>
            <a:ext cx="7959725" cy="142876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ko-KR" altLang="en-US" sz="2400" b="1" dirty="0" smtClean="0">
                <a:solidFill>
                  <a:srgbClr val="FF0000"/>
                </a:solidFill>
                <a:latin typeface="Book Antiqua" pitchFamily="18" charset="0"/>
              </a:rPr>
              <a:t>확률질량함수</a:t>
            </a:r>
            <a:r>
              <a:rPr lang="en-US" altLang="ko-KR" sz="2400" dirty="0" smtClean="0">
                <a:latin typeface="Book Antiqua" pitchFamily="18" charset="0"/>
              </a:rPr>
              <a:t>(probability mass function) :</a:t>
            </a:r>
            <a:r>
              <a:rPr lang="ko-KR" altLang="en-US" sz="2400" dirty="0" smtClean="0">
                <a:latin typeface="Book Antiqua" pitchFamily="18" charset="0"/>
              </a:rPr>
              <a:t> 이산확률변수 </a:t>
            </a:r>
            <a:endParaRPr lang="en-US" altLang="ko-KR" sz="2400" dirty="0" smtClean="0">
              <a:latin typeface="Book Antiqua" pitchFamily="18" charset="0"/>
            </a:endParaRPr>
          </a:p>
          <a:p>
            <a:r>
              <a:rPr lang="en-US" altLang="ko-KR" sz="2400" i="1" dirty="0" smtClean="0">
                <a:latin typeface="Book Antiqua" pitchFamily="18" charset="0"/>
              </a:rPr>
              <a:t>X</a:t>
            </a:r>
            <a:r>
              <a:rPr lang="ko-KR" altLang="en-US" sz="2400" dirty="0" smtClean="0">
                <a:latin typeface="Book Antiqua" pitchFamily="18" charset="0"/>
              </a:rPr>
              <a:t>가 취하는 개개의 값에 확률 </a:t>
            </a:r>
            <a:r>
              <a:rPr lang="en-US" altLang="ko-KR" sz="2400" i="1" dirty="0" smtClean="0">
                <a:latin typeface="Book Antiqua" pitchFamily="18" charset="0"/>
              </a:rPr>
              <a:t>p(x)</a:t>
            </a:r>
            <a:r>
              <a:rPr lang="ko-KR" altLang="en-US" sz="2400" dirty="0" smtClean="0">
                <a:latin typeface="Book Antiqua" pitchFamily="18" charset="0"/>
              </a:rPr>
              <a:t>를 대응시키고</a:t>
            </a:r>
            <a:r>
              <a:rPr lang="en-US" altLang="ko-KR" sz="2400" dirty="0" smtClean="0">
                <a:latin typeface="Book Antiqua" pitchFamily="18" charset="0"/>
              </a:rPr>
              <a:t>, </a:t>
            </a:r>
            <a:r>
              <a:rPr lang="ko-KR" altLang="en-US" sz="2400" dirty="0" smtClean="0">
                <a:latin typeface="Book Antiqua" pitchFamily="18" charset="0"/>
              </a:rPr>
              <a:t>그 외의 </a:t>
            </a:r>
            <a:endParaRPr lang="en-US" altLang="ko-KR" sz="2400" dirty="0" smtClean="0">
              <a:latin typeface="Book Antiqua" pitchFamily="18" charset="0"/>
            </a:endParaRPr>
          </a:p>
          <a:p>
            <a:r>
              <a:rPr lang="ko-KR" altLang="en-US" sz="2400" dirty="0" smtClean="0">
                <a:latin typeface="Book Antiqua" pitchFamily="18" charset="0"/>
              </a:rPr>
              <a:t>모든 실수에 </a:t>
            </a:r>
            <a:r>
              <a:rPr lang="en-US" altLang="ko-KR" sz="2400" i="1" dirty="0" smtClean="0">
                <a:latin typeface="Book Antiqua" pitchFamily="18" charset="0"/>
              </a:rPr>
              <a:t>0</a:t>
            </a:r>
            <a:r>
              <a:rPr lang="ko-KR" altLang="en-US" sz="2400" dirty="0" smtClean="0">
                <a:latin typeface="Book Antiqua" pitchFamily="18" charset="0"/>
              </a:rPr>
              <a:t>을 대응시키는 함수</a:t>
            </a:r>
            <a:r>
              <a:rPr lang="en-US" altLang="ko-KR" sz="2400" i="1" dirty="0" smtClean="0">
                <a:latin typeface="Book Antiqua" pitchFamily="18" charset="0"/>
              </a:rPr>
              <a:t> f(x)</a:t>
            </a:r>
            <a:r>
              <a:rPr lang="ko-KR" altLang="en-US" sz="2400" dirty="0" smtClean="0">
                <a:latin typeface="Book Antiqua" pitchFamily="18" charset="0"/>
              </a:rPr>
              <a:t>를 의미한다</a:t>
            </a:r>
            <a:r>
              <a:rPr lang="en-US" altLang="ko-KR" sz="2400" dirty="0" smtClean="0">
                <a:latin typeface="Book Antiqua" pitchFamily="18" charset="0"/>
              </a:rPr>
              <a:t>.</a:t>
            </a:r>
          </a:p>
        </p:txBody>
      </p:sp>
      <p:sp>
        <p:nvSpPr>
          <p:cNvPr id="14" name="모서리가 둥근 직사각형 13"/>
          <p:cNvSpPr/>
          <p:nvPr/>
        </p:nvSpPr>
        <p:spPr>
          <a:xfrm>
            <a:off x="928662" y="3500438"/>
            <a:ext cx="2786082" cy="500066"/>
          </a:xfrm>
          <a:prstGeom prst="roundRect">
            <a:avLst/>
          </a:prstGeom>
          <a:solidFill>
            <a:srgbClr val="FF66FF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rgbClr val="FFFF00"/>
                </a:solidFill>
                <a:latin typeface="휴먼엑스포" pitchFamily="18" charset="-127"/>
                <a:ea typeface="휴먼엑스포" pitchFamily="18" charset="-127"/>
              </a:rPr>
              <a:t>확률질량함수의 성질</a:t>
            </a:r>
            <a:endParaRPr lang="ko-KR" altLang="en-US" dirty="0">
              <a:solidFill>
                <a:srgbClr val="FFFF00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graphicFrame>
        <p:nvGraphicFramePr>
          <p:cNvPr id="17" name="Object 27"/>
          <p:cNvGraphicFramePr>
            <a:graphicFrameLocks noChangeAspect="1"/>
          </p:cNvGraphicFramePr>
          <p:nvPr/>
        </p:nvGraphicFramePr>
        <p:xfrm>
          <a:off x="5084883" y="4794247"/>
          <a:ext cx="987315" cy="420703"/>
        </p:xfrm>
        <a:graphic>
          <a:graphicData uri="http://schemas.openxmlformats.org/presentationml/2006/ole">
            <p:oleObj spid="_x0000_s466947" name="Equation" r:id="rId4" imgW="787320" imgH="342720" progId="Equation.DSMT4">
              <p:embed/>
            </p:oleObj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642910" y="4286256"/>
            <a:ext cx="80010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Book Antiqua" pitchFamily="18" charset="0"/>
                <a:ea typeface="+mn-ea"/>
              </a:rPr>
              <a:t>(1)  </a:t>
            </a:r>
            <a:r>
              <a:rPr lang="ko-KR" altLang="en-US" dirty="0" smtClean="0">
                <a:latin typeface="Book Antiqua" pitchFamily="18" charset="0"/>
                <a:ea typeface="+mn-ea"/>
              </a:rPr>
              <a:t>임의의 실수 </a:t>
            </a:r>
            <a:r>
              <a:rPr lang="en-US" altLang="ko-KR" i="1" dirty="0" smtClean="0">
                <a:latin typeface="Book Antiqua" pitchFamily="18" charset="0"/>
                <a:ea typeface="+mn-ea"/>
              </a:rPr>
              <a:t>x</a:t>
            </a:r>
            <a:r>
              <a:rPr lang="ko-KR" altLang="en-US" dirty="0" smtClean="0">
                <a:latin typeface="Book Antiqua" pitchFamily="18" charset="0"/>
                <a:ea typeface="+mn-ea"/>
              </a:rPr>
              <a:t>에 대하여  </a:t>
            </a:r>
            <a:r>
              <a:rPr lang="en-US" altLang="ko-KR" i="1" dirty="0" smtClean="0">
                <a:latin typeface="Book Antiqua" pitchFamily="18" charset="0"/>
                <a:ea typeface="+mn-ea"/>
              </a:rPr>
              <a:t>f(x) </a:t>
            </a:r>
            <a:r>
              <a:rPr lang="en-US" altLang="ko-KR" i="1" dirty="0" smtClean="0">
                <a:latin typeface="Book Antiqua" pitchFamily="18" charset="0"/>
                <a:ea typeface="바탕"/>
              </a:rPr>
              <a:t>≥</a:t>
            </a:r>
            <a:r>
              <a:rPr lang="en-US" altLang="ko-KR" i="1" dirty="0" smtClean="0">
                <a:latin typeface="Book Antiqua" pitchFamily="18" charset="0"/>
                <a:ea typeface="+mn-ea"/>
              </a:rPr>
              <a:t> 0</a:t>
            </a:r>
            <a:r>
              <a:rPr lang="ko-KR" altLang="en-US" dirty="0" smtClean="0">
                <a:latin typeface="Book Antiqua" pitchFamily="18" charset="0"/>
                <a:ea typeface="+mn-ea"/>
              </a:rPr>
              <a:t>이다</a:t>
            </a:r>
            <a:r>
              <a:rPr lang="en-US" altLang="ko-KR" dirty="0" smtClean="0">
                <a:latin typeface="Book Antiqua" pitchFamily="18" charset="0"/>
                <a:ea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Book Antiqua" pitchFamily="18" charset="0"/>
                <a:ea typeface="+mn-ea"/>
              </a:rPr>
              <a:t>(2)  </a:t>
            </a:r>
            <a:r>
              <a:rPr lang="ko-KR" altLang="en-US" dirty="0" smtClean="0">
                <a:latin typeface="Book Antiqua" pitchFamily="18" charset="0"/>
                <a:ea typeface="+mn-ea"/>
              </a:rPr>
              <a:t>모든 실수에 대한 </a:t>
            </a:r>
            <a:r>
              <a:rPr lang="en-US" altLang="ko-KR" i="1" dirty="0" smtClean="0">
                <a:latin typeface="Book Antiqua" pitchFamily="18" charset="0"/>
                <a:ea typeface="+mn-ea"/>
              </a:rPr>
              <a:t>f(x)</a:t>
            </a:r>
            <a:r>
              <a:rPr lang="ko-KR" altLang="en-US" dirty="0" smtClean="0">
                <a:latin typeface="Book Antiqua" pitchFamily="18" charset="0"/>
                <a:ea typeface="+mn-ea"/>
              </a:rPr>
              <a:t>의 합은 </a:t>
            </a:r>
            <a:r>
              <a:rPr lang="en-US" altLang="ko-KR" dirty="0" smtClean="0">
                <a:latin typeface="Book Antiqua" pitchFamily="18" charset="0"/>
                <a:ea typeface="+mn-ea"/>
              </a:rPr>
              <a:t>1</a:t>
            </a:r>
            <a:r>
              <a:rPr lang="ko-KR" altLang="en-US" dirty="0" smtClean="0">
                <a:latin typeface="Book Antiqua" pitchFamily="18" charset="0"/>
                <a:ea typeface="+mn-ea"/>
              </a:rPr>
              <a:t>이다</a:t>
            </a:r>
            <a:r>
              <a:rPr lang="en-US" altLang="ko-KR" dirty="0" smtClean="0">
                <a:latin typeface="Book Antiqua" pitchFamily="18" charset="0"/>
                <a:ea typeface="+mn-ea"/>
              </a:rPr>
              <a:t>. </a:t>
            </a:r>
            <a:r>
              <a:rPr lang="ko-KR" altLang="en-US" dirty="0" smtClean="0">
                <a:latin typeface="Book Antiqua" pitchFamily="18" charset="0"/>
                <a:ea typeface="+mn-ea"/>
              </a:rPr>
              <a:t>즉</a:t>
            </a:r>
            <a:r>
              <a:rPr lang="en-US" altLang="ko-KR" dirty="0" smtClean="0">
                <a:latin typeface="Book Antiqua" pitchFamily="18" charset="0"/>
                <a:ea typeface="+mn-ea"/>
              </a:rPr>
              <a:t>,                   </a:t>
            </a:r>
            <a:r>
              <a:rPr lang="ko-KR" altLang="en-US" dirty="0" smtClean="0">
                <a:latin typeface="Book Antiqua" pitchFamily="18" charset="0"/>
                <a:ea typeface="+mn-ea"/>
              </a:rPr>
              <a:t>이다</a:t>
            </a:r>
            <a:r>
              <a:rPr lang="en-US" altLang="ko-KR" dirty="0" smtClean="0">
                <a:latin typeface="Book Antiqua" pitchFamily="18" charset="0"/>
                <a:ea typeface="+mn-ea"/>
              </a:rPr>
              <a:t>.</a:t>
            </a:r>
            <a:endParaRPr lang="ko-KR" altLang="en-US" dirty="0">
              <a:latin typeface="Book Antiqua" pitchFamily="18" charset="0"/>
              <a:ea typeface="+mn-ea"/>
            </a:endParaRPr>
          </a:p>
        </p:txBody>
      </p:sp>
      <p:graphicFrame>
        <p:nvGraphicFramePr>
          <p:cNvPr id="466948" name="Object 27"/>
          <p:cNvGraphicFramePr>
            <a:graphicFrameLocks noChangeAspect="1"/>
          </p:cNvGraphicFramePr>
          <p:nvPr/>
        </p:nvGraphicFramePr>
        <p:xfrm>
          <a:off x="3474865" y="2256493"/>
          <a:ext cx="2138363" cy="703263"/>
        </p:xfrm>
        <a:graphic>
          <a:graphicData uri="http://schemas.openxmlformats.org/presentationml/2006/ole">
            <p:oleObj spid="_x0000_s466948" name="Equation" r:id="rId5" imgW="1434960" imgH="4824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2.1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이산확률변수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7</a:t>
            </a:fld>
            <a:endParaRPr lang="en-US" altLang="ko-KR" sz="160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16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622842" y="571480"/>
            <a:ext cx="7663934" cy="9233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[</a:t>
            </a:r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예제 </a:t>
            </a:r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1]</a:t>
            </a:r>
          </a:p>
          <a:p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확률변수 </a:t>
            </a:r>
            <a:r>
              <a:rPr lang="en-US" altLang="ko-KR" i="1" dirty="0" smtClean="0">
                <a:solidFill>
                  <a:schemeClr val="tx1"/>
                </a:solidFill>
                <a:latin typeface="Book Antiqua" pitchFamily="18" charset="0"/>
              </a:rPr>
              <a:t>X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가 취할 수 있는 값 </a:t>
            </a:r>
            <a:r>
              <a:rPr lang="en-US" altLang="ko-KR" i="1" dirty="0" smtClean="0">
                <a:solidFill>
                  <a:schemeClr val="tx1"/>
                </a:solidFill>
                <a:latin typeface="Book Antiqua" pitchFamily="18" charset="0"/>
              </a:rPr>
              <a:t>-2, -1, 0, 1, 2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에 대하여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, </a:t>
            </a:r>
            <a:r>
              <a:rPr lang="en-US" altLang="ko-KR" i="1" dirty="0" smtClean="0">
                <a:solidFill>
                  <a:schemeClr val="tx1"/>
                </a:solidFill>
                <a:latin typeface="Book Antiqua" pitchFamily="18" charset="0"/>
              </a:rPr>
              <a:t>p(-2)=p(2)=0.1, p(-1)= p(1)=0.25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일 때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, </a:t>
            </a:r>
            <a:r>
              <a:rPr lang="en-US" altLang="ko-KR" i="1" dirty="0" smtClean="0">
                <a:solidFill>
                  <a:schemeClr val="tx1"/>
                </a:solidFill>
                <a:latin typeface="Book Antiqua" pitchFamily="18" charset="0"/>
              </a:rPr>
              <a:t>P(X=0)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을 구하라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.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0034" y="1643050"/>
            <a:ext cx="714380" cy="369332"/>
          </a:xfrm>
          <a:prstGeom prst="rect">
            <a:avLst/>
          </a:prstGeom>
          <a:solidFill>
            <a:srgbClr val="00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FF66FF"/>
                </a:solidFill>
              </a:rPr>
              <a:t>풀이</a:t>
            </a:r>
            <a:endParaRPr lang="ko-KR" altLang="en-US" b="1" dirty="0">
              <a:solidFill>
                <a:srgbClr val="FF66FF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00034" y="2071678"/>
            <a:ext cx="81439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Book Antiqua" pitchFamily="18" charset="0"/>
              </a:rPr>
              <a:t>확률질량함수의 성질 </a:t>
            </a:r>
            <a:r>
              <a:rPr lang="en-US" altLang="ko-KR" dirty="0" smtClean="0">
                <a:latin typeface="Book Antiqua" pitchFamily="18" charset="0"/>
              </a:rPr>
              <a:t>(2)</a:t>
            </a:r>
            <a:r>
              <a:rPr lang="ko-KR" altLang="en-US" dirty="0" smtClean="0">
                <a:latin typeface="Book Antiqua" pitchFamily="18" charset="0"/>
              </a:rPr>
              <a:t>에 의하여 </a:t>
            </a:r>
            <a:r>
              <a:rPr lang="en-US" altLang="ko-KR" i="1" dirty="0" smtClean="0">
                <a:latin typeface="Book Antiqua" pitchFamily="18" charset="0"/>
              </a:rPr>
              <a:t>p(-2)+p(-1)+p(0)+p(1)+p(2)=1</a:t>
            </a:r>
            <a:r>
              <a:rPr lang="ko-KR" altLang="en-US" dirty="0" smtClean="0">
                <a:solidFill>
                  <a:schemeClr val="tx2"/>
                </a:solidFill>
                <a:latin typeface="Book Antiqua" pitchFamily="18" charset="0"/>
              </a:rPr>
              <a:t>이고 </a:t>
            </a:r>
            <a:endParaRPr lang="en-US" altLang="ko-KR" dirty="0" smtClean="0">
              <a:solidFill>
                <a:schemeClr val="tx2"/>
              </a:solidFill>
              <a:latin typeface="Book Antiqua" pitchFamily="18" charset="0"/>
            </a:endParaRPr>
          </a:p>
          <a:p>
            <a:pPr algn="ctr"/>
            <a:r>
              <a:rPr lang="en-US" altLang="ko-KR" i="1" dirty="0" smtClean="0">
                <a:solidFill>
                  <a:schemeClr val="tx2"/>
                </a:solidFill>
                <a:latin typeface="Book Antiqua" pitchFamily="18" charset="0"/>
              </a:rPr>
              <a:t>p(-2) = p(2) = 0.1, p(-1) = p(1) = 0.25</a:t>
            </a:r>
          </a:p>
          <a:p>
            <a:r>
              <a:rPr lang="ko-KR" altLang="en-US" dirty="0" smtClean="0">
                <a:latin typeface="Book Antiqua" pitchFamily="18" charset="0"/>
              </a:rPr>
              <a:t>이므로 구하고자 하는 확률은 다음과 같다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</a:p>
          <a:p>
            <a:r>
              <a:rPr lang="en-US" altLang="ko-KR" i="1" dirty="0" smtClean="0">
                <a:latin typeface="Book Antiqua" pitchFamily="18" charset="0"/>
              </a:rPr>
              <a:t>                         P(X = 0) = p(0) = 1 - </a:t>
            </a:r>
            <a:r>
              <a:rPr lang="en-US" altLang="ko-KR" dirty="0" smtClean="0">
                <a:latin typeface="Book Antiqua" pitchFamily="18" charset="0"/>
              </a:rPr>
              <a:t>[</a:t>
            </a:r>
            <a:r>
              <a:rPr lang="en-US" altLang="ko-KR" i="1" dirty="0" smtClean="0">
                <a:latin typeface="Book Antiqua" pitchFamily="18" charset="0"/>
              </a:rPr>
              <a:t>p(-2)+p(-1)+p(1)+p(2)</a:t>
            </a:r>
            <a:r>
              <a:rPr lang="en-US" altLang="ko-KR" dirty="0" smtClean="0">
                <a:latin typeface="Book Antiqua" pitchFamily="18" charset="0"/>
              </a:rPr>
              <a:t>] </a:t>
            </a:r>
          </a:p>
          <a:p>
            <a:r>
              <a:rPr lang="en-US" altLang="ko-KR" i="1" dirty="0" smtClean="0">
                <a:latin typeface="Book Antiqua" pitchFamily="18" charset="0"/>
              </a:rPr>
              <a:t>                                        = 1 – (0.1+0.25+0.25+0.1) = 0.3</a:t>
            </a:r>
            <a:endParaRPr lang="ko-KR" altLang="en-US" dirty="0">
              <a:latin typeface="Book Antiqua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357554" y="5143512"/>
            <a:ext cx="2428892" cy="785818"/>
          </a:xfrm>
          <a:prstGeom prst="rect">
            <a:avLst/>
          </a:prstGeom>
          <a:solidFill>
            <a:srgbClr val="63C7F9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928662" y="4143380"/>
            <a:ext cx="2000264" cy="500066"/>
          </a:xfrm>
          <a:prstGeom prst="roundRect">
            <a:avLst/>
          </a:prstGeom>
          <a:solidFill>
            <a:srgbClr val="FF66FF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FF00"/>
                </a:solidFill>
                <a:latin typeface="휴먼엑스포" pitchFamily="18" charset="-127"/>
                <a:ea typeface="휴먼엑스포" pitchFamily="18" charset="-127"/>
              </a:rPr>
              <a:t>확률 구하기</a:t>
            </a:r>
            <a:endParaRPr lang="ko-KR" altLang="en-US" dirty="0">
              <a:solidFill>
                <a:srgbClr val="FFFF00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graphicFrame>
        <p:nvGraphicFramePr>
          <p:cNvPr id="15" name="Object 27"/>
          <p:cNvGraphicFramePr>
            <a:graphicFrameLocks noChangeAspect="1"/>
          </p:cNvGraphicFramePr>
          <p:nvPr/>
        </p:nvGraphicFramePr>
        <p:xfrm>
          <a:off x="3635375" y="5316717"/>
          <a:ext cx="1816100" cy="498475"/>
        </p:xfrm>
        <a:graphic>
          <a:graphicData uri="http://schemas.openxmlformats.org/presentationml/2006/ole">
            <p:oleObj spid="_x0000_s467971" name="Equation" r:id="rId4" imgW="1218960" imgH="342720" progId="Equation.DSMT4">
              <p:embed/>
            </p:oleObj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500034" y="4717206"/>
            <a:ext cx="8143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Book Antiqua" pitchFamily="18" charset="0"/>
                <a:ea typeface="+mn-ea"/>
              </a:rPr>
              <a:t>임의의 </a:t>
            </a:r>
            <a:r>
              <a:rPr lang="en-US" altLang="ko-KR" i="1" dirty="0" smtClean="0">
                <a:latin typeface="Book Antiqua" pitchFamily="18" charset="0"/>
                <a:ea typeface="+mn-ea"/>
              </a:rPr>
              <a:t>B</a:t>
            </a:r>
            <a:r>
              <a:rPr lang="en-US" altLang="ko-KR" dirty="0" smtClean="0">
                <a:latin typeface="Book Antiqua" pitchFamily="18" charset="0"/>
                <a:ea typeface="+mn-ea"/>
              </a:rPr>
              <a:t>⊂</a:t>
            </a:r>
            <a:r>
              <a:rPr lang="en-US" altLang="ko-KR" i="1" dirty="0" smtClean="0">
                <a:latin typeface="Book Antiqua" pitchFamily="18" charset="0"/>
                <a:ea typeface="+mn-ea"/>
              </a:rPr>
              <a:t>R</a:t>
            </a:r>
            <a:r>
              <a:rPr lang="ko-KR" altLang="en-US" dirty="0" smtClean="0">
                <a:latin typeface="Book Antiqua" pitchFamily="18" charset="0"/>
                <a:ea typeface="+mn-ea"/>
              </a:rPr>
              <a:t>에 대하여 </a:t>
            </a:r>
            <a:r>
              <a:rPr lang="en-US" altLang="ko-KR" i="1" dirty="0" smtClean="0">
                <a:latin typeface="Book Antiqua" pitchFamily="18" charset="0"/>
                <a:ea typeface="+mn-ea"/>
              </a:rPr>
              <a:t>P(X</a:t>
            </a:r>
            <a:r>
              <a:rPr lang="en-US" altLang="ko-KR" dirty="0" smtClean="0">
                <a:latin typeface="Book Antiqua" pitchFamily="18" charset="0"/>
                <a:ea typeface="+mn-ea"/>
              </a:rPr>
              <a:t>∈</a:t>
            </a:r>
            <a:r>
              <a:rPr lang="en-US" altLang="ko-KR" i="1" dirty="0" smtClean="0">
                <a:latin typeface="Book Antiqua" pitchFamily="18" charset="0"/>
                <a:ea typeface="+mn-ea"/>
              </a:rPr>
              <a:t>B)</a:t>
            </a:r>
            <a:r>
              <a:rPr lang="en-US" altLang="ko-KR" dirty="0" smtClean="0">
                <a:latin typeface="Book Antiqua" pitchFamily="18" charset="0"/>
                <a:ea typeface="+mn-ea"/>
              </a:rPr>
              <a:t> :</a:t>
            </a:r>
            <a:endParaRPr lang="ko-KR" altLang="en-US" dirty="0">
              <a:latin typeface="Book Antiqua" pitchFamily="18" charset="0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2.1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이산확률변수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8</a:t>
            </a:fld>
            <a:endParaRPr lang="en-US" altLang="ko-KR" sz="160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16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622842" y="571480"/>
            <a:ext cx="7663934" cy="175432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[</a:t>
            </a:r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예제 </a:t>
            </a:r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Book Antiqua" pitchFamily="18" charset="0"/>
              </a:rPr>
              <a:t>2]</a:t>
            </a:r>
          </a:p>
          <a:p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주사위를 두 번 반복하여 던지는 게임에서 나온 두 눈의 합을 확률변수 </a:t>
            </a:r>
            <a:r>
              <a:rPr lang="en-US" altLang="ko-KR" i="1" dirty="0" smtClean="0">
                <a:solidFill>
                  <a:schemeClr val="tx1"/>
                </a:solidFill>
                <a:latin typeface="Book Antiqua" pitchFamily="18" charset="0"/>
              </a:rPr>
              <a:t>X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라 할 때 다음을 구하라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.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(1)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확률변수 </a:t>
            </a:r>
            <a:r>
              <a:rPr lang="en-US" altLang="ko-KR" i="1" dirty="0" smtClean="0">
                <a:solidFill>
                  <a:schemeClr val="tx1"/>
                </a:solidFill>
                <a:latin typeface="Book Antiqua" pitchFamily="18" charset="0"/>
              </a:rPr>
              <a:t>X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의 상태공간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(2) </a:t>
            </a:r>
            <a:r>
              <a:rPr lang="en-US" altLang="ko-KR" i="1" dirty="0" smtClean="0">
                <a:solidFill>
                  <a:schemeClr val="tx1"/>
                </a:solidFill>
                <a:latin typeface="Book Antiqua" pitchFamily="18" charset="0"/>
              </a:rPr>
              <a:t>X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의 확률질량함수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(3)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두 눈의 합이 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7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이상 </a:t>
            </a: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10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이하일 확률</a:t>
            </a:r>
            <a:endParaRPr lang="ko-KR" altLang="en-US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0034" y="2428868"/>
            <a:ext cx="714380" cy="369332"/>
          </a:xfrm>
          <a:prstGeom prst="rect">
            <a:avLst/>
          </a:prstGeom>
          <a:solidFill>
            <a:srgbClr val="00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FF66FF"/>
                </a:solidFill>
              </a:rPr>
              <a:t>풀이</a:t>
            </a:r>
            <a:endParaRPr lang="ko-KR" altLang="en-US" b="1" dirty="0">
              <a:solidFill>
                <a:srgbClr val="FF66FF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00034" y="2786058"/>
            <a:ext cx="814393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Book Antiqua" pitchFamily="18" charset="0"/>
              </a:rPr>
              <a:t>(1) </a:t>
            </a:r>
            <a:r>
              <a:rPr lang="ko-KR" altLang="en-US" dirty="0" smtClean="0">
                <a:latin typeface="Book Antiqua" pitchFamily="18" charset="0"/>
              </a:rPr>
              <a:t>주사위를 두 번 반복하여 던져서 두 눈이 </a:t>
            </a:r>
            <a:r>
              <a:rPr lang="en-US" altLang="ko-KR" i="1" dirty="0" smtClean="0">
                <a:latin typeface="Book Antiqua" pitchFamily="18" charset="0"/>
              </a:rPr>
              <a:t>(1, 1)</a:t>
            </a:r>
            <a:r>
              <a:rPr lang="ko-KR" altLang="en-US" dirty="0" smtClean="0">
                <a:latin typeface="Book Antiqua" pitchFamily="18" charset="0"/>
              </a:rPr>
              <a:t>인 경우부터 </a:t>
            </a:r>
            <a:r>
              <a:rPr lang="en-US" altLang="ko-KR" i="1" dirty="0" smtClean="0">
                <a:latin typeface="Book Antiqua" pitchFamily="18" charset="0"/>
              </a:rPr>
              <a:t>(6, 6)</a:t>
            </a:r>
            <a:r>
              <a:rPr lang="ko-KR" altLang="en-US" dirty="0" smtClean="0">
                <a:latin typeface="Book Antiqua" pitchFamily="18" charset="0"/>
              </a:rPr>
              <a:t>인 경우까지 나타나므로 확률변수 </a:t>
            </a:r>
            <a:r>
              <a:rPr lang="en-US" altLang="ko-KR" i="1" dirty="0" smtClean="0">
                <a:latin typeface="Book Antiqua" pitchFamily="18" charset="0"/>
              </a:rPr>
              <a:t>X</a:t>
            </a:r>
            <a:r>
              <a:rPr lang="ko-KR" altLang="en-US" dirty="0" smtClean="0">
                <a:latin typeface="Book Antiqua" pitchFamily="18" charset="0"/>
              </a:rPr>
              <a:t>가 취할 수 있는 값은 </a:t>
            </a:r>
            <a:r>
              <a:rPr lang="en-US" altLang="ko-KR" dirty="0" smtClean="0">
                <a:latin typeface="Book Antiqua" pitchFamily="18" charset="0"/>
              </a:rPr>
              <a:t>2</a:t>
            </a:r>
            <a:r>
              <a:rPr lang="en-US" altLang="ko-KR" i="1" dirty="0" smtClean="0">
                <a:latin typeface="Book Antiqua" pitchFamily="18" charset="0"/>
              </a:rPr>
              <a:t>, 3, …, 12</a:t>
            </a:r>
            <a:r>
              <a:rPr lang="ko-KR" altLang="en-US" dirty="0" smtClean="0">
                <a:latin typeface="Book Antiqua" pitchFamily="18" charset="0"/>
              </a:rPr>
              <a:t>이고</a:t>
            </a:r>
            <a:r>
              <a:rPr lang="en-US" altLang="ko-KR" dirty="0" smtClean="0">
                <a:latin typeface="Book Antiqua" pitchFamily="18" charset="0"/>
              </a:rPr>
              <a:t>, </a:t>
            </a:r>
            <a:r>
              <a:rPr lang="ko-KR" altLang="en-US" dirty="0" smtClean="0">
                <a:latin typeface="Book Antiqua" pitchFamily="18" charset="0"/>
              </a:rPr>
              <a:t>따라서 </a:t>
            </a:r>
            <a:r>
              <a:rPr lang="en-US" altLang="ko-KR" i="1" dirty="0" smtClean="0">
                <a:latin typeface="Book Antiqua" pitchFamily="18" charset="0"/>
              </a:rPr>
              <a:t>X</a:t>
            </a:r>
            <a:r>
              <a:rPr lang="ko-KR" altLang="en-US" dirty="0" smtClean="0">
                <a:latin typeface="Book Antiqua" pitchFamily="18" charset="0"/>
              </a:rPr>
              <a:t>의 상태공간은 </a:t>
            </a:r>
            <a:r>
              <a:rPr lang="en-US" altLang="ko-KR" i="1" dirty="0" smtClean="0">
                <a:latin typeface="Book Antiqua" pitchFamily="18" charset="0"/>
              </a:rPr>
              <a:t>S</a:t>
            </a:r>
            <a:r>
              <a:rPr lang="en-US" altLang="ko-KR" i="1" baseline="-25000" dirty="0" smtClean="0">
                <a:latin typeface="Book Antiqua" pitchFamily="18" charset="0"/>
              </a:rPr>
              <a:t>X</a:t>
            </a:r>
            <a:r>
              <a:rPr lang="en-US" altLang="ko-KR" i="1" dirty="0" smtClean="0">
                <a:latin typeface="Book Antiqua" pitchFamily="18" charset="0"/>
              </a:rPr>
              <a:t> = </a:t>
            </a:r>
            <a:r>
              <a:rPr lang="en-US" altLang="ko-KR" dirty="0" smtClean="0">
                <a:latin typeface="Book Antiqua" pitchFamily="18" charset="0"/>
              </a:rPr>
              <a:t>{</a:t>
            </a:r>
            <a:r>
              <a:rPr lang="en-US" altLang="ko-KR" i="1" dirty="0" smtClean="0">
                <a:latin typeface="Book Antiqua" pitchFamily="18" charset="0"/>
              </a:rPr>
              <a:t> 12, 3, …, 12 </a:t>
            </a:r>
            <a:r>
              <a:rPr lang="en-US" altLang="ko-KR" dirty="0" smtClean="0">
                <a:latin typeface="Book Antiqua" pitchFamily="18" charset="0"/>
              </a:rPr>
              <a:t>}</a:t>
            </a:r>
            <a:r>
              <a:rPr lang="ko-KR" altLang="en-US" dirty="0" smtClean="0">
                <a:latin typeface="Book Antiqua" pitchFamily="18" charset="0"/>
              </a:rPr>
              <a:t>이다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</a:p>
          <a:p>
            <a:r>
              <a:rPr lang="en-US" altLang="ko-KR" dirty="0" smtClean="0">
                <a:latin typeface="Book Antiqua" pitchFamily="18" charset="0"/>
              </a:rPr>
              <a:t>(2)</a:t>
            </a:r>
          </a:p>
          <a:p>
            <a:r>
              <a:rPr lang="ko-KR" altLang="en-US" dirty="0" smtClean="0">
                <a:latin typeface="Book Antiqua" pitchFamily="18" charset="0"/>
              </a:rPr>
              <a:t>이므로</a:t>
            </a:r>
            <a:r>
              <a:rPr lang="en-US" altLang="ko-KR" dirty="0" smtClean="0">
                <a:latin typeface="Book Antiqua" pitchFamily="18" charset="0"/>
              </a:rPr>
              <a:t> </a:t>
            </a:r>
            <a:r>
              <a:rPr lang="ko-KR" altLang="en-US" dirty="0" smtClean="0">
                <a:latin typeface="Book Antiqua" pitchFamily="18" charset="0"/>
              </a:rPr>
              <a:t>확률질량함수는 다음과 같다</a:t>
            </a:r>
            <a:r>
              <a:rPr lang="en-US" altLang="ko-KR" dirty="0" smtClean="0">
                <a:latin typeface="Book Antiqua" pitchFamily="18" charset="0"/>
              </a:rPr>
              <a:t>.</a:t>
            </a:r>
          </a:p>
          <a:p>
            <a:endParaRPr lang="en-US" altLang="ko-KR" dirty="0" smtClean="0">
              <a:latin typeface="Book Antiqua" pitchFamily="18" charset="0"/>
            </a:endParaRPr>
          </a:p>
          <a:p>
            <a:r>
              <a:rPr lang="en-US" altLang="ko-KR" dirty="0" smtClean="0">
                <a:latin typeface="Book Antiqua" pitchFamily="18" charset="0"/>
              </a:rPr>
              <a:t>(3)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graphicFrame>
        <p:nvGraphicFramePr>
          <p:cNvPr id="468996" name="Object 27"/>
          <p:cNvGraphicFramePr>
            <a:graphicFrameLocks noChangeAspect="1"/>
          </p:cNvGraphicFramePr>
          <p:nvPr/>
        </p:nvGraphicFramePr>
        <p:xfrm>
          <a:off x="888046" y="3694684"/>
          <a:ext cx="6037263" cy="315913"/>
        </p:xfrm>
        <a:graphic>
          <a:graphicData uri="http://schemas.openxmlformats.org/presentationml/2006/ole">
            <p:oleObj spid="_x0000_s468996" name="Equation" r:id="rId4" imgW="4051080" imgH="215640" progId="Equation.DSMT4">
              <p:embed/>
            </p:oleObj>
          </a:graphicData>
        </a:graphic>
      </p:graphicFrame>
      <p:graphicFrame>
        <p:nvGraphicFramePr>
          <p:cNvPr id="468997" name="Object 27"/>
          <p:cNvGraphicFramePr>
            <a:graphicFrameLocks noChangeAspect="1"/>
          </p:cNvGraphicFramePr>
          <p:nvPr/>
        </p:nvGraphicFramePr>
        <p:xfrm>
          <a:off x="5143504" y="4051394"/>
          <a:ext cx="3786214" cy="1927029"/>
        </p:xfrm>
        <a:graphic>
          <a:graphicData uri="http://schemas.openxmlformats.org/presentationml/2006/ole">
            <p:oleObj spid="_x0000_s468997" name="Equation" r:id="rId5" imgW="2793960" imgH="1447560" progId="Equation.DSMT4">
              <p:embed/>
            </p:oleObj>
          </a:graphicData>
        </a:graphic>
      </p:graphicFrame>
      <p:graphicFrame>
        <p:nvGraphicFramePr>
          <p:cNvPr id="468998" name="Object 27"/>
          <p:cNvGraphicFramePr>
            <a:graphicFrameLocks noChangeAspect="1"/>
          </p:cNvGraphicFramePr>
          <p:nvPr/>
        </p:nvGraphicFramePr>
        <p:xfrm>
          <a:off x="844373" y="4531392"/>
          <a:ext cx="4125913" cy="892175"/>
        </p:xfrm>
        <a:graphic>
          <a:graphicData uri="http://schemas.openxmlformats.org/presentationml/2006/ole">
            <p:oleObj spid="_x0000_s468998" name="Equation" r:id="rId6" imgW="2768400" imgH="6094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Book Antiqua" pitchFamily="18" charset="0"/>
              </a:rPr>
              <a:t>2.1  </a:t>
            </a:r>
            <a:r>
              <a:rPr lang="ko-KR" altLang="en-US" dirty="0" smtClean="0">
                <a:solidFill>
                  <a:schemeClr val="tx1"/>
                </a:solidFill>
                <a:latin typeface="Book Antiqua" pitchFamily="18" charset="0"/>
              </a:rPr>
              <a:t>이산확률변수</a:t>
            </a:r>
            <a:endParaRPr lang="en-US" altLang="ko-KR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934AE-40BA-4301-A76A-039582DAF071}" type="slidenum">
              <a:rPr lang="en-US" altLang="ko-KR" sz="16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9</a:t>
            </a:fld>
            <a:endParaRPr lang="en-US" altLang="ko-KR" sz="1600">
              <a:solidFill>
                <a:schemeClr val="tx1"/>
              </a:solidFill>
              <a:latin typeface="Book Antiqua" pitchFamily="18" charset="0"/>
            </a:endParaRPr>
          </a:p>
        </p:txBody>
      </p:sp>
      <p:pic>
        <p:nvPicPr>
          <p:cNvPr id="16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6119832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7786710" y="0"/>
            <a:ext cx="135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  <a:latin typeface="휴먼옛체" pitchFamily="18" charset="-127"/>
                <a:ea typeface="휴먼옛체" pitchFamily="18" charset="-127"/>
              </a:rPr>
              <a:t>카오스북</a:t>
            </a:r>
            <a:endParaRPr lang="ko-KR" altLang="en-US" sz="1400" dirty="0">
              <a:solidFill>
                <a:srgbClr val="FF0000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143240" y="1928802"/>
            <a:ext cx="2857520" cy="785818"/>
          </a:xfrm>
          <a:prstGeom prst="rect">
            <a:avLst/>
          </a:prstGeom>
          <a:solidFill>
            <a:srgbClr val="63C7F9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250825" y="579418"/>
            <a:ext cx="5048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3600" b="0">
                <a:solidFill>
                  <a:srgbClr val="FF00FF"/>
                </a:solidFill>
              </a:rPr>
              <a:t>▶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827088" y="571480"/>
            <a:ext cx="7959725" cy="107157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ko-KR" altLang="en-US" sz="2400" b="1" dirty="0" smtClean="0">
                <a:solidFill>
                  <a:srgbClr val="FF0000"/>
                </a:solidFill>
                <a:latin typeface="Book Antiqua" pitchFamily="18" charset="0"/>
              </a:rPr>
              <a:t>분포함수</a:t>
            </a:r>
            <a:r>
              <a:rPr lang="en-US" altLang="ko-KR" sz="2400" dirty="0" smtClean="0">
                <a:latin typeface="Book Antiqua" pitchFamily="18" charset="0"/>
              </a:rPr>
              <a:t>(distribution function) :</a:t>
            </a:r>
            <a:r>
              <a:rPr lang="ko-KR" altLang="en-US" sz="2400" dirty="0" smtClean="0">
                <a:latin typeface="Book Antiqua" pitchFamily="18" charset="0"/>
              </a:rPr>
              <a:t> 임의의 실수 </a:t>
            </a:r>
            <a:r>
              <a:rPr lang="en-US" altLang="ko-KR" sz="2400" i="1" dirty="0" smtClean="0">
                <a:latin typeface="Book Antiqua" pitchFamily="18" charset="0"/>
              </a:rPr>
              <a:t>x</a:t>
            </a:r>
            <a:r>
              <a:rPr lang="ko-KR" altLang="en-US" sz="2400" dirty="0" smtClean="0">
                <a:latin typeface="Book Antiqua" pitchFamily="18" charset="0"/>
              </a:rPr>
              <a:t>에 대하여 </a:t>
            </a:r>
            <a:endParaRPr lang="en-US" altLang="ko-KR" sz="2400" dirty="0" smtClean="0">
              <a:latin typeface="Book Antiqua" pitchFamily="18" charset="0"/>
            </a:endParaRPr>
          </a:p>
          <a:p>
            <a:r>
              <a:rPr lang="ko-KR" altLang="en-US" sz="2400" dirty="0" smtClean="0">
                <a:latin typeface="Book Antiqua" pitchFamily="18" charset="0"/>
              </a:rPr>
              <a:t>다음과 같이 정의되는 함수</a:t>
            </a:r>
            <a:endParaRPr lang="en-US" altLang="ko-KR" sz="2400" dirty="0" smtClean="0">
              <a:latin typeface="Book Antiqua" pitchFamily="18" charset="0"/>
            </a:endParaRPr>
          </a:p>
        </p:txBody>
      </p:sp>
      <p:graphicFrame>
        <p:nvGraphicFramePr>
          <p:cNvPr id="11" name="Object 27"/>
          <p:cNvGraphicFramePr>
            <a:graphicFrameLocks noChangeAspect="1"/>
          </p:cNvGraphicFramePr>
          <p:nvPr/>
        </p:nvGraphicFramePr>
        <p:xfrm>
          <a:off x="3324225" y="2102028"/>
          <a:ext cx="2441575" cy="498475"/>
        </p:xfrm>
        <a:graphic>
          <a:graphicData uri="http://schemas.openxmlformats.org/presentationml/2006/ole">
            <p:oleObj spid="_x0000_s538625" name="Equation" r:id="rId4" imgW="1638000" imgH="342720" progId="Equation.DSMT4">
              <p:embed/>
            </p:oleObj>
          </a:graphicData>
        </a:graphic>
      </p:graphicFrame>
      <p:sp>
        <p:nvSpPr>
          <p:cNvPr id="12" name="타원 11"/>
          <p:cNvSpPr/>
          <p:nvPr/>
        </p:nvSpPr>
        <p:spPr>
          <a:xfrm>
            <a:off x="500034" y="3186126"/>
            <a:ext cx="500066" cy="500066"/>
          </a:xfrm>
          <a:prstGeom prst="ellipse">
            <a:avLst/>
          </a:prstGeom>
          <a:solidFill>
            <a:srgbClr val="C0F3F4"/>
          </a:solidFill>
          <a:ln>
            <a:solidFill>
              <a:srgbClr val="00FFFF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휴먼옛체" pitchFamily="18" charset="-127"/>
                <a:ea typeface="휴먼옛체" pitchFamily="18" charset="-127"/>
              </a:rPr>
              <a:t>예</a:t>
            </a:r>
            <a:endParaRPr lang="ko-KR" altLang="en-US" dirty="0">
              <a:solidFill>
                <a:schemeClr val="tx1"/>
              </a:solidFill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0034" y="3247051"/>
            <a:ext cx="8143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Book Antiqua" pitchFamily="18" charset="0"/>
              </a:rPr>
              <a:t>          동전 두 번 던지기에서 앞면이 나온 횟수 </a:t>
            </a:r>
            <a:r>
              <a:rPr lang="en-US" altLang="ko-KR" i="1" dirty="0" smtClean="0">
                <a:latin typeface="Book Antiqua" pitchFamily="18" charset="0"/>
              </a:rPr>
              <a:t>X</a:t>
            </a:r>
            <a:r>
              <a:rPr lang="ko-KR" altLang="en-US" dirty="0" smtClean="0">
                <a:latin typeface="Book Antiqua" pitchFamily="18" charset="0"/>
              </a:rPr>
              <a:t>의 분포함수 </a:t>
            </a:r>
            <a:r>
              <a:rPr lang="en-US" altLang="ko-KR" dirty="0" smtClean="0">
                <a:latin typeface="Book Antiqua" pitchFamily="18" charset="0"/>
              </a:rPr>
              <a:t>: </a:t>
            </a:r>
            <a:r>
              <a:rPr lang="en-US" altLang="ko-KR" i="1" dirty="0" smtClean="0">
                <a:latin typeface="Book Antiqua" pitchFamily="18" charset="0"/>
              </a:rPr>
              <a:t>F(x)</a:t>
            </a:r>
            <a:endParaRPr lang="ko-KR" altLang="en-US" i="1" dirty="0">
              <a:latin typeface="Book Antiqua" pitchFamily="18" charset="0"/>
            </a:endParaRPr>
          </a:p>
        </p:txBody>
      </p:sp>
      <p:pic>
        <p:nvPicPr>
          <p:cNvPr id="14" name="Picture 1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24525" y="3757630"/>
            <a:ext cx="3130550" cy="2243138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</p:spPr>
      </p:pic>
      <p:sp>
        <p:nvSpPr>
          <p:cNvPr id="15" name="Text Box 19"/>
          <p:cNvSpPr txBox="1">
            <a:spLocks noChangeArrowheads="1"/>
          </p:cNvSpPr>
          <p:nvPr/>
        </p:nvSpPr>
        <p:spPr bwMode="auto">
          <a:xfrm>
            <a:off x="1116013" y="3971944"/>
            <a:ext cx="37433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b="0" i="1" dirty="0" smtClean="0">
                <a:latin typeface="Book Antiqua" pitchFamily="18" charset="0"/>
              </a:rPr>
              <a:t>x </a:t>
            </a:r>
            <a:r>
              <a:rPr lang="en-US" altLang="ko-KR" b="0" i="1" dirty="0">
                <a:latin typeface="Book Antiqua" pitchFamily="18" charset="0"/>
              </a:rPr>
              <a:t>&lt; </a:t>
            </a:r>
            <a:r>
              <a:rPr lang="en-US" altLang="ko-KR" b="0" i="1" dirty="0" smtClean="0">
                <a:latin typeface="Book Antiqua" pitchFamily="18" charset="0"/>
              </a:rPr>
              <a:t>0</a:t>
            </a:r>
            <a:r>
              <a:rPr lang="ko-KR" altLang="en-US" b="0" i="0" dirty="0" smtClean="0">
                <a:latin typeface="Book Antiqua" pitchFamily="18" charset="0"/>
              </a:rPr>
              <a:t>에 </a:t>
            </a:r>
            <a:r>
              <a:rPr lang="ko-KR" altLang="en-US" b="0" i="0" dirty="0">
                <a:latin typeface="Book Antiqua" pitchFamily="18" charset="0"/>
              </a:rPr>
              <a:t>대하여 </a:t>
            </a:r>
            <a:r>
              <a:rPr lang="en-US" altLang="ko-KR" b="0" i="1" dirty="0">
                <a:latin typeface="Book Antiqua" pitchFamily="18" charset="0"/>
              </a:rPr>
              <a:t>u ≤ x </a:t>
            </a:r>
            <a:r>
              <a:rPr lang="ko-KR" altLang="en-US" b="0" i="0" dirty="0" smtClean="0">
                <a:latin typeface="Book Antiqua" pitchFamily="18" charset="0"/>
              </a:rPr>
              <a:t>이면 </a:t>
            </a:r>
            <a:r>
              <a:rPr lang="en-US" altLang="ko-KR" b="0" i="1" dirty="0" smtClean="0">
                <a:latin typeface="Book Antiqua" pitchFamily="18" charset="0"/>
              </a:rPr>
              <a:t>f(u) = 0</a:t>
            </a:r>
            <a:endParaRPr lang="en-US" altLang="ko-KR" b="0" i="1" dirty="0">
              <a:latin typeface="Book Antiqua" pitchFamily="18" charset="0"/>
            </a:endParaRPr>
          </a:p>
        </p:txBody>
      </p:sp>
      <p:sp>
        <p:nvSpPr>
          <p:cNvPr id="17" name="AutoShape 20"/>
          <p:cNvSpPr>
            <a:spLocks noChangeArrowheads="1"/>
          </p:cNvSpPr>
          <p:nvPr/>
        </p:nvSpPr>
        <p:spPr bwMode="auto">
          <a:xfrm>
            <a:off x="2411413" y="4556144"/>
            <a:ext cx="1439862" cy="358775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ko-KR" altLang="en-US"/>
          </a:p>
        </p:txBody>
      </p:sp>
      <p:graphicFrame>
        <p:nvGraphicFramePr>
          <p:cNvPr id="538626" name="Object 2"/>
          <p:cNvGraphicFramePr>
            <a:graphicFrameLocks noChangeAspect="1"/>
          </p:cNvGraphicFramePr>
          <p:nvPr/>
        </p:nvGraphicFramePr>
        <p:xfrm>
          <a:off x="2071670" y="5043514"/>
          <a:ext cx="2159000" cy="498475"/>
        </p:xfrm>
        <a:graphic>
          <a:graphicData uri="http://schemas.openxmlformats.org/presentationml/2006/ole">
            <p:oleObj spid="_x0000_s538626" name="Equation" r:id="rId6" imgW="1447560" imgH="34272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모양">
  <a:themeElements>
    <a:clrScheme name="모양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모양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모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9793</TotalTime>
  <Words>2208</Words>
  <Application>Microsoft Office PowerPoint</Application>
  <PresentationFormat>화면 슬라이드 쇼(4:3)</PresentationFormat>
  <Paragraphs>430</Paragraphs>
  <Slides>41</Slides>
  <Notes>5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3" baseType="lpstr">
      <vt:lpstr>모양</vt:lpstr>
      <vt:lpstr>Equation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1104</cp:revision>
  <dcterms:created xsi:type="dcterms:W3CDTF">2009-03-10T04:11:20Z</dcterms:created>
  <dcterms:modified xsi:type="dcterms:W3CDTF">2016-03-13T09:51:13Z</dcterms:modified>
</cp:coreProperties>
</file>