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7" r:id="rId3"/>
    <p:sldId id="481" r:id="rId4"/>
    <p:sldId id="482" r:id="rId5"/>
    <p:sldId id="300" r:id="rId6"/>
    <p:sldId id="467" r:id="rId7"/>
    <p:sldId id="468" r:id="rId8"/>
    <p:sldId id="469" r:id="rId9"/>
    <p:sldId id="470" r:id="rId10"/>
    <p:sldId id="484" r:id="rId11"/>
    <p:sldId id="485" r:id="rId12"/>
    <p:sldId id="327" r:id="rId13"/>
    <p:sldId id="260" r:id="rId14"/>
    <p:sldId id="328" r:id="rId15"/>
    <p:sldId id="329" r:id="rId16"/>
    <p:sldId id="261" r:id="rId17"/>
    <p:sldId id="341" r:id="rId18"/>
    <p:sldId id="342" r:id="rId19"/>
    <p:sldId id="343" r:id="rId20"/>
    <p:sldId id="499" r:id="rId21"/>
    <p:sldId id="344" r:id="rId22"/>
    <p:sldId id="486" r:id="rId23"/>
    <p:sldId id="487" r:id="rId24"/>
    <p:sldId id="345" r:id="rId25"/>
    <p:sldId id="413" r:id="rId26"/>
    <p:sldId id="414" r:id="rId27"/>
    <p:sldId id="471" r:id="rId28"/>
    <p:sldId id="405" r:id="rId29"/>
    <p:sldId id="500" r:id="rId30"/>
    <p:sldId id="406" r:id="rId31"/>
    <p:sldId id="407" r:id="rId32"/>
    <p:sldId id="408" r:id="rId33"/>
    <p:sldId id="409" r:id="rId34"/>
    <p:sldId id="404" r:id="rId35"/>
    <p:sldId id="501" r:id="rId36"/>
    <p:sldId id="410" r:id="rId37"/>
    <p:sldId id="411" r:id="rId38"/>
    <p:sldId id="347" r:id="rId39"/>
    <p:sldId id="503" r:id="rId40"/>
    <p:sldId id="507" r:id="rId41"/>
    <p:sldId id="504" r:id="rId42"/>
    <p:sldId id="505" r:id="rId43"/>
    <p:sldId id="506" r:id="rId44"/>
    <p:sldId id="472" r:id="rId45"/>
    <p:sldId id="502" r:id="rId46"/>
    <p:sldId id="477" r:id="rId47"/>
    <p:sldId id="510" r:id="rId48"/>
    <p:sldId id="488" r:id="rId49"/>
    <p:sldId id="508" r:id="rId50"/>
    <p:sldId id="509" r:id="rId51"/>
    <p:sldId id="511" r:id="rId52"/>
    <p:sldId id="512" r:id="rId53"/>
    <p:sldId id="513" r:id="rId54"/>
    <p:sldId id="514" r:id="rId55"/>
    <p:sldId id="515" r:id="rId56"/>
    <p:sldId id="516" r:id="rId57"/>
    <p:sldId id="466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5FB78"/>
    <a:srgbClr val="FF66FF"/>
    <a:srgbClr val="777777"/>
    <a:srgbClr val="FFFFFF"/>
    <a:srgbClr val="63C7F9"/>
    <a:srgbClr val="0066FF"/>
    <a:srgbClr val="C0F3F4"/>
    <a:srgbClr val="00CC00"/>
    <a:srgbClr val="8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398" autoAdjust="0"/>
  </p:normalViewPr>
  <p:slideViewPr>
    <p:cSldViewPr>
      <p:cViewPr varScale="1">
        <p:scale>
          <a:sx n="89" d="100"/>
          <a:sy n="89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e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5.png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8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.emf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9.png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11.png"/><Relationship Id="rId4" Type="http://schemas.openxmlformats.org/officeDocument/2006/relationships/image" Target="../media/image108.png"/><Relationship Id="rId9" Type="http://schemas.openxmlformats.org/officeDocument/2006/relationships/oleObject" Target="../embeddings/oleObject9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9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3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이산균등분포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4.2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초기하분포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이항분포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4.4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기하분포와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음이항분포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4.5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포아송분포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4.6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다항분포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4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이산확률분포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동전이 들어 있는 주머니 안에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들어있다고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주머니에서 임의로 동전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선정할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선정된 동전 안에 들어 있는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동전의 개수를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확률질량함수와 확률표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동전이 한 개 또는 두 개 나올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선정된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동전의 평균과 분산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16040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3051007" y="2867025"/>
          <a:ext cx="3205163" cy="963613"/>
        </p:xfrm>
        <a:graphic>
          <a:graphicData uri="http://schemas.openxmlformats.org/presentationml/2006/ole">
            <p:oleObj spid="_x0000_s545799" name="Equation" r:id="rId4" imgW="2311200" imgH="711000" progId="Equation.DSMT4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579438" y="4714884"/>
          <a:ext cx="5756275" cy="862012"/>
        </p:xfrm>
        <a:graphic>
          <a:graphicData uri="http://schemas.openxmlformats.org/presentationml/2006/ole">
            <p:oleObj spid="_x0000_s545801" name="Equation" r:id="rId5" imgW="4152600" imgH="6346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57290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P(X=x)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0.0238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0.2381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0.4762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0.2381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0.0238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4414" y="3202544"/>
            <a:ext cx="6500858" cy="142876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857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다변량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초기하분포</a:t>
            </a:r>
            <a:r>
              <a:rPr lang="en-US" altLang="ko-KR" sz="2400" dirty="0" smtClean="0">
                <a:latin typeface="Book Antiqua" pitchFamily="18" charset="0"/>
              </a:rPr>
              <a:t>(multivariate </a:t>
            </a:r>
            <a:r>
              <a:rPr lang="en-US" altLang="ko-KR" sz="2400" dirty="0" err="1" smtClean="0">
                <a:latin typeface="Book Antiqua" pitchFamily="18" charset="0"/>
              </a:rPr>
              <a:t>hypergeometric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dirty="0" err="1" smtClean="0">
                <a:latin typeface="Book Antiqua" pitchFamily="18" charset="0"/>
              </a:rPr>
              <a:t>distribu</a:t>
            </a:r>
            <a:r>
              <a:rPr lang="en-US" altLang="ko-KR" sz="2400" dirty="0" smtClean="0">
                <a:latin typeface="Book Antiqua" pitchFamily="18" charset="0"/>
              </a:rPr>
              <a:t>-</a:t>
            </a:r>
          </a:p>
          <a:p>
            <a:r>
              <a:rPr lang="en-US" altLang="ko-KR" sz="2400" dirty="0" err="1" smtClean="0">
                <a:latin typeface="Book Antiqua" pitchFamily="18" charset="0"/>
              </a:rPr>
              <a:t>tion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서로 다른 특성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A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ko-KR" altLang="en-US" sz="2400" dirty="0" smtClean="0">
                <a:latin typeface="Book Antiqua" pitchFamily="18" charset="0"/>
              </a:rPr>
              <a:t>를 갖는 </a:t>
            </a:r>
            <a:r>
              <a:rPr lang="en-US" altLang="ko-KR" sz="2400" dirty="0" smtClean="0">
                <a:latin typeface="Book Antiqua" pitchFamily="18" charset="0"/>
              </a:rPr>
              <a:t>item</a:t>
            </a:r>
            <a:r>
              <a:rPr lang="ko-KR" altLang="en-US" sz="2400" dirty="0" smtClean="0">
                <a:latin typeface="Book Antiqua" pitchFamily="18" charset="0"/>
              </a:rPr>
              <a:t>이 각각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M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M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M</a:t>
            </a:r>
            <a:r>
              <a:rPr lang="en-US" altLang="ko-KR" sz="2400" i="1" baseline="-25000" dirty="0" smtClean="0">
                <a:latin typeface="Book Antiqua" pitchFamily="18" charset="0"/>
              </a:rPr>
              <a:t>k</a:t>
            </a:r>
            <a:r>
              <a:rPr lang="ko-KR" altLang="en-US" sz="2400" dirty="0" smtClean="0">
                <a:latin typeface="Book Antiqua" pitchFamily="18" charset="0"/>
              </a:rPr>
              <a:t>개씩 들어있는 용기에서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개를 추출할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각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특성을 가진 </a:t>
            </a:r>
            <a:r>
              <a:rPr lang="en-US" altLang="ko-KR" sz="2400" dirty="0" smtClean="0">
                <a:latin typeface="Book Antiqua" pitchFamily="18" charset="0"/>
              </a:rPr>
              <a:t>item</a:t>
            </a:r>
            <a:r>
              <a:rPr lang="ko-KR" altLang="en-US" sz="2400" dirty="0" smtClean="0">
                <a:latin typeface="Book Antiqua" pitchFamily="18" charset="0"/>
              </a:rPr>
              <a:t>이 각각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X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ko-KR" altLang="en-US" sz="2400" dirty="0" smtClean="0">
                <a:latin typeface="Book Antiqua" pitchFamily="18" charset="0"/>
              </a:rPr>
              <a:t>인 확률분포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1350963" y="3259698"/>
          <a:ext cx="6169025" cy="1331913"/>
        </p:xfrm>
        <a:graphic>
          <a:graphicData uri="http://schemas.openxmlformats.org/presentationml/2006/ole">
            <p:oleObj spid="_x0000_s564225" name="Equation" r:id="rId4" imgW="4140000" imgH="914400" progId="Equation.DSMT4">
              <p:embed/>
            </p:oleObj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28662" y="269033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50599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k = 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초기하분포이다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~ H(N, M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n), N = M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+ … + M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k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42" y="55093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주머니 안에 빨간 공과 파란 공 그리고 노란 공이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개씩 들어 있는 주머니에서 임의로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꺼낸다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선정된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중에서 빨간 공과 파란 공 그리고 노란 공의 수를 각각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X, Y, Z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X, Y, Z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선정된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중에서 빨간 공과 파란 공 그리고 노란 공이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개씩 포함될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선정된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중에 포함될 노란 공의 평균을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00037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304482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X, Y, Z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결합확률질량함수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1639909" y="3402010"/>
          <a:ext cx="6075363" cy="963613"/>
        </p:xfrm>
        <a:graphic>
          <a:graphicData uri="http://schemas.openxmlformats.org/presentationml/2006/ole">
            <p:oleObj spid="_x0000_s563201" name="Equation" r:id="rId5" imgW="4381200" imgH="711000" progId="Equation.DSMT4">
              <p:embed/>
            </p:oleObj>
          </a:graphicData>
        </a:graphic>
      </p:graphicFrame>
      <p:graphicFrame>
        <p:nvGraphicFramePr>
          <p:cNvPr id="563202" name="Object 2"/>
          <p:cNvGraphicFramePr>
            <a:graphicFrameLocks noChangeAspect="1"/>
          </p:cNvGraphicFramePr>
          <p:nvPr/>
        </p:nvGraphicFramePr>
        <p:xfrm>
          <a:off x="562730" y="4473580"/>
          <a:ext cx="4948238" cy="963613"/>
        </p:xfrm>
        <a:graphic>
          <a:graphicData uri="http://schemas.openxmlformats.org/presentationml/2006/ole">
            <p:oleObj spid="_x0000_s563202" name="Equation" r:id="rId6" imgW="3568680" imgH="7110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54885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노란 공의 수 </a:t>
            </a:r>
            <a:r>
              <a:rPr lang="en-US" altLang="ko-KR" i="1" dirty="0" smtClean="0">
                <a:latin typeface="Book Antiqua" pitchFamily="18" charset="0"/>
              </a:rPr>
              <a:t>Z ~ H(15, 5, 6)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평균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3203" name="Object 3"/>
          <p:cNvGraphicFramePr>
            <a:graphicFrameLocks noChangeAspect="1"/>
          </p:cNvGraphicFramePr>
          <p:nvPr/>
        </p:nvGraphicFramePr>
        <p:xfrm>
          <a:off x="5040326" y="5416478"/>
          <a:ext cx="1460500" cy="533400"/>
        </p:xfrm>
        <a:graphic>
          <a:graphicData uri="http://schemas.openxmlformats.org/presentationml/2006/ole">
            <p:oleObj spid="_x0000_s563203" name="Equation" r:id="rId7" imgW="10540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02" y="540658"/>
            <a:ext cx="164019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이항분포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479426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4786322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베르누이시행</a:t>
            </a:r>
            <a:r>
              <a:rPr lang="en-US" altLang="ko-KR" sz="2400" dirty="0" smtClean="0">
                <a:latin typeface="Book Antiqua" pitchFamily="18" charset="0"/>
              </a:rPr>
              <a:t>(Bernoulli trial)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베르누이 실험을 독립적으로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반복하는 시행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115092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1142984"/>
            <a:ext cx="7959725" cy="21431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베르누이분포</a:t>
            </a:r>
            <a:r>
              <a:rPr lang="en-US" altLang="ko-KR" sz="2400" dirty="0" smtClean="0">
                <a:latin typeface="Book Antiqua" pitchFamily="18" charset="0"/>
              </a:rPr>
              <a:t>(Bernoulli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서로 상반되는 두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가지 결과로 이루어진 통계실험에서 관심의 대상인 결과를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성공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err="1" smtClean="0">
                <a:latin typeface="Book Antiqua" pitchFamily="18" charset="0"/>
              </a:rPr>
              <a:t>성공율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p</a:t>
            </a:r>
            <a:r>
              <a:rPr lang="en-US" altLang="ko-KR" sz="2400" dirty="0" smtClean="0">
                <a:latin typeface="Book Antiqua" pitchFamily="18" charset="0"/>
              </a:rPr>
              <a:t>), </a:t>
            </a:r>
            <a:r>
              <a:rPr lang="ko-KR" altLang="en-US" sz="2400" dirty="0" smtClean="0">
                <a:latin typeface="Book Antiqua" pitchFamily="18" charset="0"/>
              </a:rPr>
              <a:t>그렇지 않은 결과를 실패라 할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성공이면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X = 1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실패이면 </a:t>
            </a:r>
            <a:r>
              <a:rPr lang="en-US" altLang="ko-KR" sz="2400" i="1" dirty="0" smtClean="0">
                <a:latin typeface="Book Antiqua" pitchFamily="18" charset="0"/>
              </a:rPr>
              <a:t>X = 0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확률분포로 </a:t>
            </a:r>
            <a:r>
              <a:rPr lang="en-US" altLang="ko-KR" sz="2400" i="1" dirty="0" smtClean="0">
                <a:latin typeface="Book Antiqua" pitchFamily="18" charset="0"/>
              </a:rPr>
              <a:t>X ~ B(1, p)</a:t>
            </a:r>
            <a:r>
              <a:rPr lang="ko-KR" altLang="en-US" sz="2400" dirty="0" smtClean="0">
                <a:latin typeface="Book Antiqua" pitchFamily="18" charset="0"/>
              </a:rPr>
              <a:t>로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4678" y="3786190"/>
            <a:ext cx="2428892" cy="57150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3294062" y="3917948"/>
          <a:ext cx="2195513" cy="352425"/>
        </p:xfrm>
        <a:graphic>
          <a:graphicData uri="http://schemas.openxmlformats.org/presentationml/2006/ole">
            <p:oleObj spid="_x0000_s550913" name="Equation" r:id="rId5" imgW="1473120" imgH="241200" progId="Equation.DSMT4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928662" y="3796464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430" y="1255038"/>
            <a:ext cx="1928826" cy="67376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3676650" y="1449388"/>
          <a:ext cx="1571625" cy="349250"/>
        </p:xfrm>
        <a:graphic>
          <a:graphicData uri="http://schemas.openxmlformats.org/presentationml/2006/ole">
            <p:oleObj spid="_x0000_s548865" name="Equation" r:id="rId4" imgW="1054080" imgH="241200" progId="Equation.DSMT4">
              <p:embed/>
            </p:oleObj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1847113" y="2404138"/>
          <a:ext cx="4357687" cy="1555750"/>
        </p:xfrm>
        <a:graphic>
          <a:graphicData uri="http://schemas.openxmlformats.org/presentationml/2006/ole">
            <p:oleObj spid="_x0000_s548866" name="Equation" r:id="rId5" imgW="2997000" imgH="10918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086" y="23266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086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144" y="29186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차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앞면이 나올 가능성이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1/3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찌그러진 동전을 던지는 게임에서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앞면이 나오면 성공한다고 하자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앞면이 나오는 사건에 대한 확률분포와 평균과 분산을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9798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60" y="235743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H</a:t>
            </a:r>
            <a:r>
              <a:rPr lang="ko-KR" altLang="en-US" dirty="0" smtClean="0">
                <a:latin typeface="Book Antiqua" pitchFamily="18" charset="0"/>
              </a:rPr>
              <a:t>가 나오면 성공이므로 </a:t>
            </a:r>
            <a:r>
              <a:rPr lang="en-US" altLang="ko-KR" i="1" dirty="0" smtClean="0">
                <a:latin typeface="Book Antiqua" pitchFamily="18" charset="0"/>
              </a:rPr>
              <a:t>X = 1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이때 </a:t>
            </a:r>
            <a:r>
              <a:rPr lang="en-US" altLang="ko-KR" i="1" dirty="0" smtClean="0">
                <a:latin typeface="Book Antiqua" pitchFamily="18" charset="0"/>
              </a:rPr>
              <a:t>P(X = 1) = 1/3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= 0, 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대하여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2757488" y="3112426"/>
          <a:ext cx="3838575" cy="963613"/>
        </p:xfrm>
        <a:graphic>
          <a:graphicData uri="http://schemas.openxmlformats.org/presentationml/2006/ole">
            <p:oleObj spid="_x0000_s547841" name="Equation" r:id="rId4" imgW="2768400" imgH="7110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951038" y="4224338"/>
          <a:ext cx="2711450" cy="533400"/>
        </p:xfrm>
        <a:graphic>
          <a:graphicData uri="http://schemas.openxmlformats.org/presentationml/2006/ole">
            <p:oleObj spid="_x0000_s547842" name="Equation" r:id="rId5" imgW="1955520" imgH="3934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9760" y="4282867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평균과 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539750" y="549275"/>
            <a:ext cx="446087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예제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1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의 실험을 독립적으로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 반복시행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00113" y="1268413"/>
            <a:ext cx="5184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첫 번째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두 번째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세 번째 실험 결과</a:t>
            </a:r>
          </a:p>
        </p:txBody>
      </p:sp>
      <p:sp>
        <p:nvSpPr>
          <p:cNvPr id="8" name="AutoShape 35"/>
          <p:cNvSpPr>
            <a:spLocks noChangeArrowheads="1"/>
          </p:cNvSpPr>
          <p:nvPr/>
        </p:nvSpPr>
        <p:spPr bwMode="auto">
          <a:xfrm>
            <a:off x="784200" y="2571744"/>
            <a:ext cx="2159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331913" y="2492375"/>
            <a:ext cx="720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(x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) : (0,0,0), (1,0,0), (0,1,0), (0,0,1), (1,1,0), (1,0,1), (0,1,1), (1,1,1)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331913" y="2060575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i="0">
                <a:latin typeface="Book Antiqua" pitchFamily="18" charset="0"/>
                <a:ea typeface="굴림" pitchFamily="50" charset="-127"/>
              </a:rPr>
              <a:t>나타날 수 있는 모든 경우 </a:t>
            </a:r>
            <a:r>
              <a:rPr lang="en-US" altLang="ko-KR" i="0">
                <a:latin typeface="Book Antiqua" pitchFamily="18" charset="0"/>
                <a:ea typeface="굴림" pitchFamily="50" charset="-127"/>
              </a:rPr>
              <a:t>:</a:t>
            </a: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1331913" y="3206750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i="0">
                <a:latin typeface="Book Antiqua" pitchFamily="18" charset="0"/>
                <a:ea typeface="굴림" pitchFamily="50" charset="-127"/>
              </a:rPr>
              <a:t>각 경우의 확률 </a:t>
            </a:r>
            <a:r>
              <a:rPr lang="en-US" altLang="ko-KR" i="0">
                <a:latin typeface="Book Antiqua" pitchFamily="18" charset="0"/>
                <a:ea typeface="굴림" pitchFamily="50" charset="-127"/>
              </a:rPr>
              <a:t>:</a:t>
            </a:r>
          </a:p>
        </p:txBody>
      </p:sp>
      <p:sp>
        <p:nvSpPr>
          <p:cNvPr id="24" name="AutoShape 55"/>
          <p:cNvSpPr>
            <a:spLocks/>
          </p:cNvSpPr>
          <p:nvPr/>
        </p:nvSpPr>
        <p:spPr bwMode="auto">
          <a:xfrm>
            <a:off x="1258888" y="2133601"/>
            <a:ext cx="169840" cy="1581152"/>
          </a:xfrm>
          <a:prstGeom prst="leftBracket">
            <a:avLst>
              <a:gd name="adj" fmla="val 230072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900112" y="4143380"/>
            <a:ext cx="7029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 =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이라 하면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의 상태공간 </a:t>
            </a:r>
            <a:r>
              <a:rPr lang="en-US" altLang="ko-KR" i="0" dirty="0" smtClean="0">
                <a:latin typeface="Book Antiqua" pitchFamily="18" charset="0"/>
                <a:ea typeface="굴림" pitchFamily="50" charset="-127"/>
              </a:rPr>
              <a:t>:  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S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 =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0, 1, 2, 3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}</a:t>
            </a: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539750" y="4705367"/>
            <a:ext cx="8208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※ 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의 의미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 </a:t>
            </a:r>
            <a:r>
              <a:rPr lang="en-US" altLang="ko-KR" i="0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i="0" dirty="0" smtClean="0">
                <a:latin typeface="Book Antiqua" pitchFamily="18" charset="0"/>
                <a:ea typeface="굴림" pitchFamily="50" charset="-127"/>
              </a:rPr>
              <a:t>찌그러진 동전을 독립적으로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3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 반복하여 던져서 </a:t>
            </a:r>
            <a:r>
              <a:rPr lang="ko-KR" altLang="en-US" i="0" dirty="0" smtClean="0">
                <a:latin typeface="Book Antiqua" pitchFamily="18" charset="0"/>
                <a:ea typeface="굴림" pitchFamily="50" charset="-127"/>
              </a:rPr>
              <a:t>앞면</a:t>
            </a:r>
            <a:r>
              <a:rPr lang="en-US" altLang="ko-KR" i="0" dirty="0" smtClean="0">
                <a:latin typeface="Book Antiqua" pitchFamily="18" charset="0"/>
                <a:ea typeface="굴림" pitchFamily="50" charset="-127"/>
              </a:rPr>
              <a:t>(H)</a:t>
            </a:r>
            <a:r>
              <a:rPr lang="ko-KR" altLang="en-US" i="0" dirty="0" smtClean="0">
                <a:latin typeface="Book Antiqua" pitchFamily="18" charset="0"/>
                <a:ea typeface="굴림" pitchFamily="50" charset="-127"/>
              </a:rPr>
              <a:t>이 나온 횟수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587777" name="Object 1"/>
          <p:cNvGraphicFramePr>
            <a:graphicFrameLocks noChangeAspect="1"/>
          </p:cNvGraphicFramePr>
          <p:nvPr/>
        </p:nvGraphicFramePr>
        <p:xfrm>
          <a:off x="3092350" y="3112426"/>
          <a:ext cx="3362325" cy="654050"/>
        </p:xfrm>
        <a:graphic>
          <a:graphicData uri="http://schemas.openxmlformats.org/presentationml/2006/ole">
            <p:oleObj spid="_x0000_s587777" name="Equation" r:id="rId4" imgW="24256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35213" y="549275"/>
            <a:ext cx="2446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06638" y="1263650"/>
            <a:ext cx="5108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 ∪ 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 </a:t>
            </a:r>
          </a:p>
          <a:p>
            <a:r>
              <a:rPr lang="en-US" altLang="ko-KR" dirty="0">
                <a:latin typeface="Book Antiqua" pitchFamily="18" charset="0"/>
                <a:ea typeface="굴림" pitchFamily="50" charset="-127"/>
              </a:rPr>
              <a:t>∪ 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301875" y="2139950"/>
            <a:ext cx="5108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 ∪ 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 </a:t>
            </a:r>
          </a:p>
          <a:p>
            <a:r>
              <a:rPr lang="en-US" altLang="ko-KR" dirty="0">
                <a:latin typeface="Book Antiqua" pitchFamily="18" charset="0"/>
                <a:ea typeface="굴림" pitchFamily="50" charset="-127"/>
              </a:rPr>
              <a:t>∪ 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301875" y="3063875"/>
            <a:ext cx="250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1,  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11188" y="6223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i="1">
                <a:latin typeface="Book Antiqua" pitchFamily="18" charset="0"/>
                <a:ea typeface="굴림" pitchFamily="50" charset="-127"/>
              </a:rPr>
              <a:t>X = 0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11188" y="14351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i="1">
                <a:latin typeface="Book Antiqua" pitchFamily="18" charset="0"/>
                <a:ea typeface="굴림" pitchFamily="50" charset="-127"/>
              </a:rPr>
              <a:t>X = 1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1188" y="227806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i="1">
                <a:latin typeface="Book Antiqua" pitchFamily="18" charset="0"/>
                <a:ea typeface="굴림" pitchFamily="50" charset="-127"/>
              </a:rPr>
              <a:t>X = 2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11188" y="307022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i="1">
                <a:latin typeface="Book Antiqua" pitchFamily="18" charset="0"/>
                <a:ea typeface="굴림" pitchFamily="50" charset="-127"/>
              </a:rPr>
              <a:t>X = 3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1547813" y="693738"/>
            <a:ext cx="576262" cy="215900"/>
          </a:xfrm>
          <a:prstGeom prst="leftRightArrow">
            <a:avLst>
              <a:gd name="adj1" fmla="val 50000"/>
              <a:gd name="adj2" fmla="val 53382"/>
            </a:avLst>
          </a:prstGeom>
          <a:solidFill>
            <a:srgbClr val="FF99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latin typeface="Book Antiqua" pitchFamily="18" charset="0"/>
            </a:endParaRP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1547813" y="1514475"/>
            <a:ext cx="576262" cy="215900"/>
          </a:xfrm>
          <a:prstGeom prst="leftRightArrow">
            <a:avLst>
              <a:gd name="adj1" fmla="val 50000"/>
              <a:gd name="adj2" fmla="val 53382"/>
            </a:avLst>
          </a:prstGeom>
          <a:solidFill>
            <a:srgbClr val="FF99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latin typeface="Book Antiqua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547813" y="2349500"/>
            <a:ext cx="576262" cy="215900"/>
          </a:xfrm>
          <a:prstGeom prst="leftRightArrow">
            <a:avLst>
              <a:gd name="adj1" fmla="val 50000"/>
              <a:gd name="adj2" fmla="val 53382"/>
            </a:avLst>
          </a:prstGeom>
          <a:solidFill>
            <a:srgbClr val="FF99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latin typeface="Book Antiqua" pitchFamily="18" charset="0"/>
            </a:endParaRP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1547813" y="3141663"/>
            <a:ext cx="576262" cy="215900"/>
          </a:xfrm>
          <a:prstGeom prst="leftRightArrow">
            <a:avLst>
              <a:gd name="adj1" fmla="val 50000"/>
              <a:gd name="adj2" fmla="val 53382"/>
            </a:avLst>
          </a:prstGeom>
          <a:solidFill>
            <a:srgbClr val="FF99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latin typeface="Book Antiqua" pitchFamily="18" charset="0"/>
            </a:endParaRP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571472" y="4149725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 각 경우의 </a:t>
            </a:r>
            <a:r>
              <a:rPr lang="ko-KR" altLang="en-US" i="0" dirty="0" smtClean="0">
                <a:latin typeface="Book Antiqua" pitchFamily="18" charset="0"/>
                <a:ea typeface="굴림" pitchFamily="50" charset="-127"/>
              </a:rPr>
              <a:t>확률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endParaRPr lang="en-US" altLang="ko-KR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911225" y="4500563"/>
          <a:ext cx="4649788" cy="636587"/>
        </p:xfrm>
        <a:graphic>
          <a:graphicData uri="http://schemas.openxmlformats.org/presentationml/2006/ole">
            <p:oleObj spid="_x0000_s495625" name="Equation" r:id="rId4" imgW="33526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11188" y="549275"/>
            <a:ext cx="8135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배반사건</a:t>
            </a:r>
          </a:p>
        </p:txBody>
      </p:sp>
      <p:sp>
        <p:nvSpPr>
          <p:cNvPr id="61" name="AutoShape 154"/>
          <p:cNvSpPr>
            <a:spLocks noChangeArrowheads="1"/>
          </p:cNvSpPr>
          <p:nvPr/>
        </p:nvSpPr>
        <p:spPr bwMode="auto">
          <a:xfrm>
            <a:off x="3132138" y="1268413"/>
            <a:ext cx="18716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1214414" y="1839914"/>
          <a:ext cx="6251575" cy="1874838"/>
        </p:xfrm>
        <a:graphic>
          <a:graphicData uri="http://schemas.openxmlformats.org/presentationml/2006/ole">
            <p:oleObj spid="_x0000_s551940" name="Equation" r:id="rId4" imgW="4508280" imgH="1384200" progId="Equation.DSMT4">
              <p:embed/>
            </p:oleObj>
          </a:graphicData>
        </a:graphic>
      </p:graphicFrame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602294" y="3848105"/>
            <a:ext cx="81359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동일한 방법으로</a:t>
            </a:r>
            <a:endParaRPr lang="en-US" altLang="ko-KR" dirty="0" smtClean="0">
              <a:latin typeface="Book Antiqua" pitchFamily="18" charset="0"/>
              <a:ea typeface="굴림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=1,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0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=1,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0,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=0, 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굴림" pitchFamily="50" charset="-127"/>
              </a:rPr>
              <a:t>3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= 1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}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배반사건</a:t>
            </a:r>
          </a:p>
        </p:txBody>
      </p:sp>
      <p:graphicFrame>
        <p:nvGraphicFramePr>
          <p:cNvPr id="551941" name="Object 5"/>
          <p:cNvGraphicFramePr>
            <a:graphicFrameLocks noChangeAspect="1"/>
          </p:cNvGraphicFramePr>
          <p:nvPr/>
        </p:nvGraphicFramePr>
        <p:xfrm>
          <a:off x="1206490" y="4605265"/>
          <a:ext cx="1936750" cy="1273175"/>
        </p:xfrm>
        <a:graphic>
          <a:graphicData uri="http://schemas.openxmlformats.org/presentationml/2006/ole">
            <p:oleObj spid="_x0000_s551941" name="Equation" r:id="rId5" imgW="139680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00113" y="1275586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의 확률질량함수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endParaRPr lang="en-US" altLang="ko-KR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552963" name="Object 3"/>
          <p:cNvGraphicFramePr>
            <a:graphicFrameLocks noChangeAspect="1"/>
          </p:cNvGraphicFramePr>
          <p:nvPr/>
        </p:nvGraphicFramePr>
        <p:xfrm>
          <a:off x="2186653" y="571480"/>
          <a:ext cx="3344863" cy="550862"/>
        </p:xfrm>
        <a:graphic>
          <a:graphicData uri="http://schemas.openxmlformats.org/presentationml/2006/ole">
            <p:oleObj spid="_x0000_s552963" name="Equation" r:id="rId4" imgW="2412720" imgH="406080" progId="Equation.DSMT4">
              <p:embed/>
            </p:oleObj>
          </a:graphicData>
        </a:graphic>
      </p:graphicFrame>
      <p:sp>
        <p:nvSpPr>
          <p:cNvPr id="86" name="Text Box 14"/>
          <p:cNvSpPr txBox="1">
            <a:spLocks noChangeArrowheads="1"/>
          </p:cNvSpPr>
          <p:nvPr/>
        </p:nvSpPr>
        <p:spPr bwMode="auto">
          <a:xfrm>
            <a:off x="908115" y="642918"/>
            <a:ext cx="1377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i="0" dirty="0" smtClean="0">
                <a:latin typeface="Book Antiqua" pitchFamily="18" charset="0"/>
                <a:ea typeface="굴림" pitchFamily="50" charset="-127"/>
              </a:rPr>
              <a:t>조합의 수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  <a:endParaRPr lang="en-US" altLang="ko-KR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1071563" y="1787533"/>
          <a:ext cx="5300662" cy="2855913"/>
        </p:xfrm>
        <a:graphic>
          <a:graphicData uri="http://schemas.openxmlformats.org/presentationml/2006/ole">
            <p:oleObj spid="_x0000_s552964" name="Equation" r:id="rId5" imgW="3822480" imgH="2108160" progId="Equation.DSMT4">
              <p:embed/>
            </p:oleObj>
          </a:graphicData>
        </a:graphic>
      </p:graphicFrame>
      <p:graphicFrame>
        <p:nvGraphicFramePr>
          <p:cNvPr id="552965" name="Object 5"/>
          <p:cNvGraphicFramePr>
            <a:graphicFrameLocks noChangeAspect="1"/>
          </p:cNvGraphicFramePr>
          <p:nvPr/>
        </p:nvGraphicFramePr>
        <p:xfrm>
          <a:off x="2203450" y="5006990"/>
          <a:ext cx="3468688" cy="636588"/>
        </p:xfrm>
        <a:graphic>
          <a:graphicData uri="http://schemas.openxmlformats.org/presentationml/2006/ole">
            <p:oleObj spid="_x0000_s552965" name="Equation" r:id="rId6" imgW="250164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71802" y="5184128"/>
            <a:ext cx="2857520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802" y="3275850"/>
            <a:ext cx="2857520" cy="115328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214353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이산균등분포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이산균등분포</a:t>
            </a:r>
            <a:r>
              <a:rPr lang="en-US" altLang="ko-KR" sz="2400" dirty="0" smtClean="0">
                <a:latin typeface="Book Antiqua" pitchFamily="18" charset="0"/>
              </a:rPr>
              <a:t>(discrete uniform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상태공간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=</a:t>
            </a:r>
            <a:r>
              <a:rPr lang="en-US" altLang="ko-KR" sz="2400" dirty="0" smtClean="0">
                <a:latin typeface="Book Antiqua" pitchFamily="18" charset="0"/>
              </a:rPr>
              <a:t>{</a:t>
            </a:r>
            <a:r>
              <a:rPr lang="en-US" altLang="ko-KR" sz="2400" i="1" dirty="0" smtClean="0">
                <a:latin typeface="Book Antiqua" pitchFamily="18" charset="0"/>
              </a:rPr>
              <a:t>1, 2, …, n</a:t>
            </a:r>
            <a:r>
              <a:rPr lang="en-US" altLang="ko-KR" sz="2400" dirty="0" smtClean="0">
                <a:latin typeface="Book Antiqua" pitchFamily="18" charset="0"/>
              </a:rPr>
              <a:t>}</a:t>
            </a:r>
            <a:r>
              <a:rPr lang="ko-KR" altLang="en-US" sz="2400" dirty="0" smtClean="0">
                <a:latin typeface="Book Antiqua" pitchFamily="18" charset="0"/>
              </a:rPr>
              <a:t>에 대하여 다음 확률질량함수를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갖는 확률분포</a:t>
            </a:r>
            <a:r>
              <a:rPr lang="en-US" altLang="ko-KR" sz="2400" dirty="0" smtClean="0">
                <a:latin typeface="Book Antiqua" pitchFamily="18" charset="0"/>
              </a:rPr>
              <a:t>.  </a:t>
            </a:r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DU(n)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22241" name="Object 27"/>
          <p:cNvGraphicFramePr>
            <a:graphicFrameLocks noChangeAspect="1"/>
          </p:cNvGraphicFramePr>
          <p:nvPr/>
        </p:nvGraphicFramePr>
        <p:xfrm>
          <a:off x="3214678" y="3357562"/>
          <a:ext cx="2498725" cy="962025"/>
        </p:xfrm>
        <a:graphic>
          <a:graphicData uri="http://schemas.openxmlformats.org/presentationml/2006/ole">
            <p:oleObj spid="_x0000_s522241" name="Equation" r:id="rId5" imgW="1676160" imgH="660240" progId="Equation.DSMT4">
              <p:embed/>
            </p:oleObj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928662" y="278605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450057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22242" name="Object 27"/>
          <p:cNvGraphicFramePr>
            <a:graphicFrameLocks noChangeAspect="1"/>
          </p:cNvGraphicFramePr>
          <p:nvPr/>
        </p:nvGraphicFramePr>
        <p:xfrm>
          <a:off x="3336925" y="5248275"/>
          <a:ext cx="2252663" cy="609600"/>
        </p:xfrm>
        <a:graphic>
          <a:graphicData uri="http://schemas.openxmlformats.org/presentationml/2006/ole">
            <p:oleObj spid="_x0000_s522242" name="Equation" r:id="rId6" imgW="15112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1]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X =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이라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(1) 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E(X)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                          (2) 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Var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(X)</a:t>
            </a:r>
            <a:endParaRPr lang="en-US" altLang="ko-KR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760" y="2102500"/>
            <a:ext cx="80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1, 2, 3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</a:rPr>
              <a:t>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 = 1/3</a:t>
            </a:r>
            <a:r>
              <a:rPr lang="ko-KR" altLang="en-US" dirty="0" smtClean="0">
                <a:latin typeface="Book Antiqua" pitchFamily="18" charset="0"/>
              </a:rPr>
              <a:t>이므로 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71472" y="3143248"/>
          <a:ext cx="1690688" cy="533400"/>
        </p:xfrm>
        <a:graphic>
          <a:graphicData uri="http://schemas.openxmlformats.org/presentationml/2006/ole">
            <p:oleObj spid="_x0000_s589830" name="Equation" r:id="rId4" imgW="1218960" imgH="3934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73930" y="3265576"/>
            <a:ext cx="596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이 독립이므로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1590690" y="2490032"/>
          <a:ext cx="5053012" cy="533400"/>
        </p:xfrm>
        <a:graphic>
          <a:graphicData uri="http://schemas.openxmlformats.org/presentationml/2006/ole">
            <p:oleObj spid="_x0000_s589831" name="Equation" r:id="rId5" imgW="3644640" imgH="393480" progId="Equation.DSMT4">
              <p:embed/>
            </p:oleObj>
          </a:graphicData>
        </a:graphic>
      </p:graphicFrame>
      <p:graphicFrame>
        <p:nvGraphicFramePr>
          <p:cNvPr id="589832" name="Object 8"/>
          <p:cNvGraphicFramePr>
            <a:graphicFrameLocks noChangeAspect="1"/>
          </p:cNvGraphicFramePr>
          <p:nvPr/>
        </p:nvGraphicFramePr>
        <p:xfrm>
          <a:off x="1073150" y="3681413"/>
          <a:ext cx="6092825" cy="533400"/>
        </p:xfrm>
        <a:graphic>
          <a:graphicData uri="http://schemas.openxmlformats.org/presentationml/2006/ole">
            <p:oleObj spid="_x0000_s589832" name="Equation" r:id="rId6" imgW="43941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928926" y="5184128"/>
            <a:ext cx="3071834" cy="57150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612352" y="3398178"/>
            <a:ext cx="3888474" cy="72465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7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785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이항분포</a:t>
            </a:r>
            <a:r>
              <a:rPr lang="en-US" altLang="ko-KR" sz="2400" dirty="0" smtClean="0">
                <a:latin typeface="Book Antiqua" pitchFamily="18" charset="0"/>
              </a:rPr>
              <a:t>(binomial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매회 성공률이 </a:t>
            </a:r>
            <a:r>
              <a:rPr lang="en-US" altLang="ko-KR" sz="2400" i="1" dirty="0" smtClean="0">
                <a:latin typeface="Book Antiqua" pitchFamily="18" charset="0"/>
              </a:rPr>
              <a:t>p</a:t>
            </a:r>
            <a:r>
              <a:rPr lang="ko-KR" altLang="en-US" sz="2400" dirty="0" smtClean="0">
                <a:latin typeface="Book Antiqua" pitchFamily="18" charset="0"/>
              </a:rPr>
              <a:t>인 베르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누이 실험을 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번 독립적으로 </a:t>
            </a:r>
            <a:r>
              <a:rPr lang="ko-KR" altLang="en-US" sz="2400" dirty="0" err="1" smtClean="0">
                <a:latin typeface="Book Antiqua" pitchFamily="18" charset="0"/>
              </a:rPr>
              <a:t>반복시행할</a:t>
            </a:r>
            <a:r>
              <a:rPr lang="ko-KR" altLang="en-US" sz="2400" dirty="0" smtClean="0">
                <a:latin typeface="Book Antiqua" pitchFamily="18" charset="0"/>
              </a:rPr>
              <a:t>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성공한 횟수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확률분포를 모수 </a:t>
            </a:r>
            <a:r>
              <a:rPr lang="en-US" altLang="ko-KR" sz="2400" i="1" dirty="0" smtClean="0">
                <a:latin typeface="Book Antiqua" pitchFamily="18" charset="0"/>
              </a:rPr>
              <a:t>n, p</a:t>
            </a:r>
            <a:r>
              <a:rPr lang="ko-KR" altLang="en-US" sz="2400" dirty="0" smtClean="0">
                <a:latin typeface="Book Antiqua" pitchFamily="18" charset="0"/>
              </a:rPr>
              <a:t>인 이항분포라 하고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 ~ B(n, p)</a:t>
            </a:r>
            <a:r>
              <a:rPr lang="ko-KR" altLang="en-US" sz="2400" dirty="0" smtClean="0">
                <a:latin typeface="Book Antiqua" pitchFamily="18" charset="0"/>
              </a:rPr>
              <a:t>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928662" y="274496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928662" y="450057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71" name="Object 27"/>
          <p:cNvGraphicFramePr>
            <a:graphicFrameLocks noChangeAspect="1"/>
          </p:cNvGraphicFramePr>
          <p:nvPr/>
        </p:nvGraphicFramePr>
        <p:xfrm>
          <a:off x="3117850" y="5256213"/>
          <a:ext cx="2689225" cy="349250"/>
        </p:xfrm>
        <a:graphic>
          <a:graphicData uri="http://schemas.openxmlformats.org/presentationml/2006/ole">
            <p:oleObj spid="_x0000_s588803" name="Equation" r:id="rId4" imgW="1803240" imgH="241200" progId="Equation.DSMT4">
              <p:embed/>
            </p:oleObj>
          </a:graphicData>
        </a:graphic>
      </p:graphicFrame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2746387" y="3510232"/>
          <a:ext cx="3540125" cy="550862"/>
        </p:xfrm>
        <a:graphic>
          <a:graphicData uri="http://schemas.openxmlformats.org/presentationml/2006/ole">
            <p:oleObj spid="_x0000_s588804" name="Equation" r:id="rId5" imgW="25524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9760" y="571480"/>
            <a:ext cx="8011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latin typeface="Book Antiqua" pitchFamily="18" charset="0"/>
              </a:rPr>
              <a:t>  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1, 2, …, n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~ B(1, p)</a:t>
            </a:r>
            <a:r>
              <a:rPr lang="ko-KR" altLang="en-US" dirty="0" smtClean="0">
                <a:latin typeface="Book Antiqua" pitchFamily="18" charset="0"/>
              </a:rPr>
              <a:t>이고 독립이라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하면 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 = p,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pq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~ B(n, p)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 =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으로 생각할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평균과 분산은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E(X) = 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</a:rPr>
              <a:t>) = 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 E(X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+… + E(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np</a:t>
            </a:r>
            <a:endParaRPr lang="en-US" altLang="ko-KR" i="1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(X)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+… +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(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npq</a:t>
            </a:r>
            <a:endParaRPr lang="en-US" altLang="ko-KR" dirty="0" smtClean="0">
              <a:latin typeface="Book Antiqua" pitchFamily="18" charset="0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928662" y="357187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90850" name="Object 2"/>
          <p:cNvGraphicFramePr>
            <a:graphicFrameLocks noChangeAspect="1"/>
          </p:cNvGraphicFramePr>
          <p:nvPr/>
        </p:nvGraphicFramePr>
        <p:xfrm>
          <a:off x="731837" y="4261521"/>
          <a:ext cx="3768725" cy="912813"/>
        </p:xfrm>
        <a:graphic>
          <a:graphicData uri="http://schemas.openxmlformats.org/presentationml/2006/ole">
            <p:oleObj spid="_x0000_s590850" name="Equation" r:id="rId4" imgW="2717640" imgH="672840" progId="Equation.DSMT4">
              <p:embed/>
            </p:oleObj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4285498" y="4212950"/>
            <a:ext cx="200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단 </a:t>
            </a:r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는 양의 정수</a:t>
            </a:r>
            <a:endParaRPr lang="en-US" altLang="ko-KR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숫자가 적힌 사면체를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번 던질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숫자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나온 횟수를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   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꼭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번 앞면이 나올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많아야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번 앞면이 나올 확률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적어도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번 이상 앞면이 나올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(5)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평균과 분산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0030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760" y="2959756"/>
            <a:ext cx="80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사면체를 한 번 던져서 숫자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이 나올 확률은 </a:t>
            </a:r>
            <a:r>
              <a:rPr lang="en-US" altLang="ko-KR" i="1" dirty="0" smtClean="0">
                <a:latin typeface="Book Antiqua" pitchFamily="18" charset="0"/>
              </a:rPr>
              <a:t>1/4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 사면체를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번 던지므로 숫자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이 나온 횟수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i="1" dirty="0" smtClean="0">
                <a:latin typeface="Book Antiqua" pitchFamily="18" charset="0"/>
              </a:rPr>
              <a:t>n = 5, p = 0.25</a:t>
            </a:r>
            <a:r>
              <a:rPr lang="ko-KR" altLang="en-US" dirty="0" smtClean="0">
                <a:latin typeface="Book Antiqua" pitchFamily="18" charset="0"/>
              </a:rPr>
              <a:t>인 이항분포를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641600" y="3923641"/>
          <a:ext cx="3627438" cy="482600"/>
        </p:xfrm>
        <a:graphic>
          <a:graphicData uri="http://schemas.openxmlformats.org/presentationml/2006/ole">
            <p:oleObj spid="_x0000_s591875" name="Equation" r:id="rId4" imgW="2616120" imgH="355320" progId="Equation.DSMT4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561226" y="4396375"/>
          <a:ext cx="7448550" cy="1655763"/>
        </p:xfrm>
        <a:graphic>
          <a:graphicData uri="http://schemas.openxmlformats.org/presentationml/2006/ole">
            <p:oleObj spid="_x0000_s591877" name="Equation" r:id="rId5" imgW="537192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3475690"/>
          <a:ext cx="8001051" cy="2453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0053"/>
                <a:gridCol w="400053"/>
                <a:gridCol w="800105"/>
                <a:gridCol w="800105"/>
                <a:gridCol w="800105"/>
                <a:gridCol w="800105"/>
                <a:gridCol w="800105"/>
                <a:gridCol w="800105"/>
                <a:gridCol w="800105"/>
                <a:gridCol w="800105"/>
                <a:gridCol w="800105"/>
              </a:tblGrid>
              <a:tr h="18542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</a:t>
                      </a:r>
                      <a:endParaRPr lang="ko-KR" altLang="en-US" sz="160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Book Antiqua" pitchFamily="18" charset="0"/>
                        </a:rPr>
                        <a:t>n</a:t>
                      </a:r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0.30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0.35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0.40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0.45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0.7738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0.5905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0.4437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0.3277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0.2373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0.1681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0.1160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0.0778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0.0503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0.9774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0.9185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0.8352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0.7373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0.6328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0.5282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0.4284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0.3370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0.2562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0.9988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0.9914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0.9734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0.9421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0.8965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0.8369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0.7648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0.6826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0.5931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0.9933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0.9844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0.9692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0.9460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0.9130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0.8688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0.9990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0.9947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0.9898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0.9815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42906" y="2955990"/>
            <a:ext cx="6237319" cy="1656968"/>
            <a:chOff x="642906" y="1629156"/>
            <a:chExt cx="6237319" cy="1656968"/>
          </a:xfrm>
        </p:grpSpPr>
        <p:sp>
          <p:nvSpPr>
            <p:cNvPr id="7" name="TextBox 6"/>
            <p:cNvSpPr txBox="1"/>
            <p:nvPr/>
          </p:nvSpPr>
          <p:spPr>
            <a:xfrm>
              <a:off x="642906" y="162915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시행 횟수</a:t>
              </a:r>
              <a:endParaRPr lang="ko-KR" altLang="en-US" sz="16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>
              <a:off x="465105" y="2256133"/>
              <a:ext cx="642942" cy="1588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85914" y="162963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성공 횟수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0492" y="162963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성공률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rot="5400000">
              <a:off x="1214410" y="1966278"/>
              <a:ext cx="642942" cy="642942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5400000">
              <a:off x="4271412" y="2126696"/>
              <a:ext cx="317008" cy="1584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rot="5400000">
              <a:off x="4983645" y="2248465"/>
              <a:ext cx="1340394" cy="734924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6010275" y="1725613"/>
            <a:ext cx="869950" cy="312737"/>
          </p:xfrm>
          <a:graphic>
            <a:graphicData uri="http://schemas.openxmlformats.org/presentationml/2006/ole">
              <p:oleObj spid="_x0000_s592898" name="Equation" r:id="rId4" imgW="583920" imgH="215640" progId="Equation.DSMT4">
                <p:embed/>
              </p:oleObj>
            </a:graphicData>
          </a:graphic>
        </p:graphicFrame>
      </p:grpSp>
      <p:sp>
        <p:nvSpPr>
          <p:cNvPr id="19" name="모서리가 둥근 직사각형 18"/>
          <p:cNvSpPr/>
          <p:nvPr/>
        </p:nvSpPr>
        <p:spPr>
          <a:xfrm>
            <a:off x="928662" y="571480"/>
            <a:ext cx="421484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이항누적분포표를 이용한 확률계산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760" y="1237292"/>
            <a:ext cx="8011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아래 표에서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각각 시행횟수와 성공횟수를 나타내며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아래 숫자들은 매 시행에서 성공률을 나타낸다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소수점 이하 네 자리 숫자들은 매회 성공률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인 이항분포에 대하여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번 성공할 때까지 누적한 확률을 나타낸다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</a:rPr>
              <a:t>예를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들어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 ~ B(5, 0.25)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 ≤ 1)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은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 = 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표에서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 = 0.25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= 1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 만나는 위치의 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0.6328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 </a:t>
            </a:r>
            <a:r>
              <a:rPr lang="en-US" altLang="ko-KR" i="1" dirty="0" smtClean="0">
                <a:latin typeface="Book Antiqua" pitchFamily="18" charset="0"/>
              </a:rPr>
              <a:t>P(X ≤ 1)  = 0.6328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지선다형으로 주어진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문제에서 임의로 답안을 선정한다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이항누적분포표를 이용하여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정답을 선택한 문항수가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개일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적어도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문제 이상 정답을 선택할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760" y="2602566"/>
            <a:ext cx="8154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i="1" dirty="0" smtClean="0">
                <a:latin typeface="Book Antiqua" pitchFamily="18" charset="0"/>
              </a:rPr>
              <a:t>P(X = 2) = P(X ≤ 2) - P(X ≤ 1)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이항누적분포표에 의하여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P(X ≤ 1) = 0.3758,   P(X ≤ 2) = 0.6778</a:t>
            </a:r>
          </a:p>
          <a:p>
            <a:r>
              <a:rPr lang="ko-KR" altLang="en-US" dirty="0" smtClean="0"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P(X = 2) = P(X ≤ 2) - P(X ≤ 1) = 0.6778 - 0.3758 = 0.3020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 </a:t>
            </a: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 ≥ 5</a:t>
            </a:r>
            <a:r>
              <a:rPr lang="en-US" altLang="ko-KR" i="1" dirty="0" smtClean="0">
                <a:latin typeface="Book Antiqua" pitchFamily="18" charset="0"/>
              </a:rPr>
              <a:t>) = 1 - P(X ≤ 4) = 1 – 0.9672 = 0.0328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28800" y="2343168"/>
            <a:ext cx="5486400" cy="3657600"/>
            <a:chOff x="1828800" y="2343168"/>
            <a:chExt cx="5486400" cy="365760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2343168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2428860" y="260033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chemeClr val="accent1"/>
                  </a:solidFill>
                  <a:latin typeface="Book Antiqua" pitchFamily="18" charset="0"/>
                </a:rPr>
                <a:t>p= 0.2</a:t>
              </a:r>
              <a:endParaRPr lang="ko-KR" altLang="en-US" i="1" baseline="-25000" dirty="0">
                <a:solidFill>
                  <a:schemeClr val="accent1"/>
                </a:solidFill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2873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rgbClr val="FF0000"/>
                  </a:solidFill>
                  <a:latin typeface="Book Antiqua" pitchFamily="18" charset="0"/>
                </a:rPr>
                <a:t>p= 0.5</a:t>
              </a:r>
              <a:endParaRPr lang="ko-KR" altLang="en-US" i="1" baseline="-250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60033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rgbClr val="00B050"/>
                  </a:solidFill>
                  <a:latin typeface="Book Antiqua" pitchFamily="18" charset="0"/>
                </a:rPr>
                <a:t>p= 0.75</a:t>
              </a:r>
              <a:endParaRPr lang="ko-KR" altLang="en-US" i="1" baseline="-25000" dirty="0">
                <a:solidFill>
                  <a:srgbClr val="00B050"/>
                </a:solidFill>
                <a:latin typeface="Book Antiqua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760" y="571480"/>
            <a:ext cx="8011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smtClean="0">
                <a:latin typeface="Book Antiqua" pitchFamily="18" charset="0"/>
              </a:rPr>
              <a:t>성공률</a:t>
            </a:r>
            <a:r>
              <a:rPr lang="en-US" altLang="ko-KR" i="1" smtClean="0">
                <a:latin typeface="Book Antiqua" pitchFamily="18" charset="0"/>
              </a:rPr>
              <a:t>  p</a:t>
            </a:r>
            <a:r>
              <a:rPr lang="ko-KR" altLang="en-US" smtClean="0">
                <a:latin typeface="Book Antiqua" pitchFamily="18" charset="0"/>
              </a:rPr>
              <a:t>에 따른 이항분포의 비교</a:t>
            </a:r>
            <a:endParaRPr lang="en-US" altLang="ko-KR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smtClean="0">
              <a:latin typeface="Book Antiqua" pitchFamily="18" charset="0"/>
            </a:endParaRPr>
          </a:p>
          <a:p>
            <a:r>
              <a:rPr lang="en-US" altLang="ko-KR" i="1" smtClean="0">
                <a:latin typeface="Book Antiqua" pitchFamily="18" charset="0"/>
              </a:rPr>
              <a:t>p &lt; 0.5</a:t>
            </a:r>
            <a:r>
              <a:rPr lang="ko-KR" altLang="en-US" smtClean="0">
                <a:latin typeface="Book Antiqua" pitchFamily="18" charset="0"/>
              </a:rPr>
              <a:t>이면</a:t>
            </a:r>
            <a:r>
              <a:rPr lang="en-US" altLang="ko-KR" smtClean="0">
                <a:latin typeface="Book Antiqua" pitchFamily="18" charset="0"/>
              </a:rPr>
              <a:t>, </a:t>
            </a:r>
            <a:r>
              <a:rPr lang="ko-KR" altLang="en-US" smtClean="0">
                <a:latin typeface="Book Antiqua" pitchFamily="18" charset="0"/>
              </a:rPr>
              <a:t>왼쪽으로 치우치고 오른쪽으로 긴 꼬리 모양이다</a:t>
            </a:r>
            <a:r>
              <a:rPr lang="en-US" altLang="ko-KR" smtClean="0">
                <a:latin typeface="Book Antiqua" pitchFamily="18" charset="0"/>
              </a:rPr>
              <a:t>.</a:t>
            </a:r>
          </a:p>
          <a:p>
            <a:r>
              <a:rPr lang="en-US" altLang="ko-KR" i="1" smtClean="0">
                <a:latin typeface="Book Antiqua" pitchFamily="18" charset="0"/>
              </a:rPr>
              <a:t>p &gt; 0.5</a:t>
            </a:r>
            <a:r>
              <a:rPr lang="ko-KR" altLang="en-US" smtClean="0">
                <a:latin typeface="Book Antiqua" pitchFamily="18" charset="0"/>
              </a:rPr>
              <a:t>이면</a:t>
            </a:r>
            <a:r>
              <a:rPr lang="en-US" altLang="ko-KR" smtClean="0">
                <a:latin typeface="Book Antiqua" pitchFamily="18" charset="0"/>
              </a:rPr>
              <a:t>, </a:t>
            </a:r>
            <a:r>
              <a:rPr lang="ko-KR" altLang="en-US" smtClean="0">
                <a:latin typeface="Book Antiqua" pitchFamily="18" charset="0"/>
              </a:rPr>
              <a:t>오른쪽으로 치우치고 왼쪽으로 긴 꼬리 모양이다</a:t>
            </a:r>
            <a:endParaRPr lang="en-US" altLang="ko-KR" smtClean="0">
              <a:latin typeface="Book Antiqua" pitchFamily="18" charset="0"/>
            </a:endParaRPr>
          </a:p>
          <a:p>
            <a:r>
              <a:rPr lang="en-US" altLang="ko-KR" i="1" smtClean="0">
                <a:latin typeface="Book Antiqua" pitchFamily="18" charset="0"/>
              </a:rPr>
              <a:t>p = 0.5</a:t>
            </a:r>
            <a:r>
              <a:rPr lang="ko-KR" altLang="en-US" smtClean="0">
                <a:latin typeface="Book Antiqua" pitchFamily="18" charset="0"/>
              </a:rPr>
              <a:t>이면</a:t>
            </a:r>
            <a:r>
              <a:rPr lang="en-US" altLang="ko-KR" smtClean="0">
                <a:latin typeface="Book Antiqua" pitchFamily="18" charset="0"/>
              </a:rPr>
              <a:t>, </a:t>
            </a:r>
            <a:r>
              <a:rPr lang="en-US" altLang="ko-KR" i="1" smtClean="0">
                <a:latin typeface="Symbol" pitchFamily="18" charset="2"/>
              </a:rPr>
              <a:t>m</a:t>
            </a:r>
            <a:r>
              <a:rPr lang="en-US" altLang="ko-KR" i="1" smtClean="0">
                <a:latin typeface="Book Antiqua" pitchFamily="18" charset="0"/>
              </a:rPr>
              <a:t> = n/2</a:t>
            </a:r>
            <a:r>
              <a:rPr lang="ko-KR" altLang="en-US" smtClean="0">
                <a:latin typeface="Book Antiqua" pitchFamily="18" charset="0"/>
              </a:rPr>
              <a:t>을 중심으로 대칭인 모양이다</a:t>
            </a:r>
            <a:r>
              <a:rPr lang="en-US" altLang="ko-KR" smtClean="0">
                <a:latin typeface="Book Antiqua" pitchFamily="18" charset="0"/>
              </a:rPr>
              <a:t>.(</a:t>
            </a:r>
            <a:r>
              <a:rPr lang="ko-KR" altLang="en-US" b="1" smtClean="0">
                <a:solidFill>
                  <a:srgbClr val="FF0000"/>
                </a:solidFill>
                <a:latin typeface="Book Antiqua" pitchFamily="18" charset="0"/>
              </a:rPr>
              <a:t>대칭이항분포</a:t>
            </a:r>
            <a:r>
              <a:rPr lang="ko-KR" altLang="en-US" smtClean="0">
                <a:latin typeface="Book Antiqua" pitchFamily="18" charset="0"/>
              </a:rPr>
              <a:t>라 한다</a:t>
            </a:r>
            <a:r>
              <a:rPr lang="en-US" altLang="ko-KR" smtClean="0">
                <a:latin typeface="Book Antiqua" pitchFamily="18" charset="0"/>
              </a:rPr>
              <a:t>.)</a:t>
            </a:r>
            <a:endParaRPr lang="en-US" altLang="ko-KR" dirty="0" smtClean="0">
              <a:latin typeface="Book Antiqua" pitchFamily="18" charset="0"/>
            </a:endParaRPr>
          </a:p>
        </p:txBody>
      </p:sp>
      <p:sp>
        <p:nvSpPr>
          <p:cNvPr id="12" name="바닥글 개체 틀 1"/>
          <p:cNvSpPr txBox="1">
            <a:spLocks/>
          </p:cNvSpPr>
          <p:nvPr/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굴림" charset="-127"/>
                <a:cs typeface="+mn-cs"/>
              </a:rPr>
              <a:t>4.3 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굴림" charset="-127"/>
                <a:cs typeface="+mn-cs"/>
              </a:rPr>
              <a:t>이항분포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16458" y="3367836"/>
            <a:ext cx="1969922" cy="72465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5360" y="2000240"/>
            <a:ext cx="959516" cy="72465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350046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표본비율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(sample proportion)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60" y="1237292"/>
            <a:ext cx="801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인 이항분포에 따르는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에 대하여 다음과 같이 정의되는 확률변수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를 표본비율 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그러면 표본비율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평균과 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05185" name="Object 1"/>
          <p:cNvGraphicFramePr>
            <a:graphicFrameLocks noChangeAspect="1"/>
          </p:cNvGraphicFramePr>
          <p:nvPr/>
        </p:nvGraphicFramePr>
        <p:xfrm>
          <a:off x="3929058" y="2081952"/>
          <a:ext cx="615950" cy="533400"/>
        </p:xfrm>
        <a:graphic>
          <a:graphicData uri="http://schemas.openxmlformats.org/presentationml/2006/ole">
            <p:oleObj spid="_x0000_s605185" name="Equation" r:id="rId4" imgW="444240" imgH="393480" progId="Equation.DSMT4">
              <p:embed/>
            </p:oleObj>
          </a:graphicData>
        </a:graphic>
      </p:graphicFrame>
      <p:graphicFrame>
        <p:nvGraphicFramePr>
          <p:cNvPr id="605186" name="Object 2"/>
          <p:cNvGraphicFramePr>
            <a:graphicFrameLocks noChangeAspect="1"/>
          </p:cNvGraphicFramePr>
          <p:nvPr/>
        </p:nvGraphicFramePr>
        <p:xfrm>
          <a:off x="3487741" y="3408932"/>
          <a:ext cx="1584325" cy="533400"/>
        </p:xfrm>
        <a:graphic>
          <a:graphicData uri="http://schemas.openxmlformats.org/presentationml/2006/ole">
            <p:oleObj spid="_x0000_s605186" name="Equation" r:id="rId5" imgW="11430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28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760" y="571480"/>
            <a:ext cx="80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두 이항확률변수의 합의 분포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X ~ B(n, p), Y ~ B(m, p)</a:t>
            </a:r>
            <a:r>
              <a:rPr lang="ko-KR" altLang="en-US" dirty="0" smtClean="0">
                <a:latin typeface="Book Antiqua" pitchFamily="18" charset="0"/>
              </a:rPr>
              <a:t>이고 독립이면 </a:t>
            </a:r>
            <a:r>
              <a:rPr lang="en-US" altLang="ko-KR" i="1" dirty="0" smtClean="0">
                <a:latin typeface="Book Antiqua" pitchFamily="18" charset="0"/>
              </a:rPr>
              <a:t>X + Y ~ B(</a:t>
            </a:r>
            <a:r>
              <a:rPr lang="en-US" altLang="ko-KR" i="1" dirty="0" err="1" smtClean="0">
                <a:latin typeface="Book Antiqua" pitchFamily="18" charset="0"/>
              </a:rPr>
              <a:t>n+m</a:t>
            </a:r>
            <a:r>
              <a:rPr lang="en-US" altLang="ko-KR" i="1" dirty="0" smtClean="0">
                <a:latin typeface="Book Antiqua" pitchFamily="18" charset="0"/>
              </a:rPr>
              <a:t>, p)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08257" name="Object 1"/>
          <p:cNvGraphicFramePr>
            <a:graphicFrameLocks noChangeAspect="1"/>
          </p:cNvGraphicFramePr>
          <p:nvPr/>
        </p:nvGraphicFramePr>
        <p:xfrm>
          <a:off x="1428750" y="1627192"/>
          <a:ext cx="5507038" cy="2373312"/>
        </p:xfrm>
        <a:graphic>
          <a:graphicData uri="http://schemas.openxmlformats.org/presentationml/2006/ole">
            <p:oleObj spid="_x0000_s608257" name="Equation" r:id="rId4" imgW="3974760" imgH="1752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임의로 선정된 남학생과 여학생이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지선다형으로 주어진 두 종류의 문제에서 임의로 답안을 선정한다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남학생은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형 문제지로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문제를 풀고 여학생은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형 문제지로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문제를 푼다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남학생이 정답을 선정한 문제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여학생이 정답을 선정한 문제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학생이 정답을 선정한 평균 문제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학생이 적어도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문제 이상 정답을 선택할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760" y="3174070"/>
            <a:ext cx="8154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5</a:t>
            </a:r>
            <a:r>
              <a:rPr lang="ko-KR" altLang="en-US" dirty="0" smtClean="0">
                <a:latin typeface="Book Antiqua" pitchFamily="18" charset="0"/>
              </a:rPr>
              <a:t>지선다형 문제이므로 남학생과 여학생이 각 문항별로 정답을 선정할 확률은 </a:t>
            </a:r>
            <a:r>
              <a:rPr lang="en-US" altLang="ko-KR" dirty="0" smtClean="0">
                <a:latin typeface="Book Antiqua" pitchFamily="18" charset="0"/>
              </a:rPr>
              <a:t>0.2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형 문제지는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문제 그리고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형 문제지는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문제이므로 남학생과 여학생이 정답을 선택한 문제 수는 각각 </a:t>
            </a:r>
            <a:r>
              <a:rPr lang="en-US" altLang="ko-KR" i="1" dirty="0" smtClean="0">
                <a:latin typeface="Book Antiqua" pitchFamily="18" charset="0"/>
              </a:rPr>
              <a:t>X ~ B(10, 0.2), Y ~ B(5, 0.2)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따라서 두 학생이 정답을 선정한 문제 수는 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X + Y ~ B(15, 0.2)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이고 평균은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15 (0.2) = 3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이항누적분포표에 의하여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 ≥ 5</a:t>
            </a:r>
            <a:r>
              <a:rPr lang="en-US" altLang="ko-KR" i="1" dirty="0" smtClean="0">
                <a:latin typeface="Book Antiqua" pitchFamily="18" charset="0"/>
              </a:rPr>
              <a:t>) = 1 - P(X ≤ 4) = 1 – 0.8358 = 0.1642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1801813" y="633419"/>
          <a:ext cx="4173537" cy="3652837"/>
        </p:xfrm>
        <a:graphic>
          <a:graphicData uri="http://schemas.openxmlformats.org/presentationml/2006/ole">
            <p:oleObj spid="_x0000_s520198" name="Equation" r:id="rId5" imgW="2869920" imgH="256536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92086" y="7549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2086" y="33659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144" y="19577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차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30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567983"/>
            <a:ext cx="3241000" cy="216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1" y="1582245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715141" y="1796559"/>
          <a:ext cx="857256" cy="468514"/>
        </p:xfrm>
        <a:graphic>
          <a:graphicData uri="http://schemas.openxmlformats.org/presentationml/2006/ole">
            <p:oleObj spid="_x0000_s593923" name="Equation" r:id="rId6" imgW="812520" imgH="457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9760" y="571480"/>
            <a:ext cx="80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ko-KR" altLang="en-US" dirty="0" err="1" smtClean="0">
                <a:latin typeface="Book Antiqua" pitchFamily="18" charset="0"/>
              </a:rPr>
              <a:t>초기하분포와</a:t>
            </a:r>
            <a:r>
              <a:rPr lang="ko-KR" altLang="en-US" dirty="0" smtClean="0">
                <a:latin typeface="Book Antiqua" pitchFamily="18" charset="0"/>
              </a:rPr>
              <a:t> 이항분포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X ~ H(N, M, n)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i="1" dirty="0" smtClean="0">
                <a:latin typeface="Book Antiqua" pitchFamily="18" charset="0"/>
              </a:rPr>
              <a:t>p = M/N</a:t>
            </a:r>
            <a:r>
              <a:rPr lang="ko-KR" altLang="en-US" dirty="0" smtClean="0">
                <a:latin typeface="Book Antiqua" pitchFamily="18" charset="0"/>
              </a:rPr>
              <a:t>이 일정하고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충분히 크면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70107" y="1777514"/>
          <a:ext cx="832007" cy="447673"/>
        </p:xfrm>
        <a:graphic>
          <a:graphicData uri="http://schemas.openxmlformats.org/presentationml/2006/ole">
            <p:oleObj spid="_x0000_s593922" name="Equation" r:id="rId7" imgW="825480" imgH="457200" progId="Equation.DSMT4">
              <p:embed/>
            </p:oleObj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3735300"/>
            <a:ext cx="3239958" cy="215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428992" y="3949614"/>
          <a:ext cx="870428" cy="428534"/>
        </p:xfrm>
        <a:graphic>
          <a:graphicData uri="http://schemas.openxmlformats.org/presentationml/2006/ole">
            <p:oleObj spid="_x0000_s593924" name="Equation" r:id="rId9" imgW="901440" imgH="457200" progId="Equation.DSMT4">
              <p:embed/>
            </p:oleObj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3760218"/>
            <a:ext cx="3232283" cy="215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643703" y="3959888"/>
          <a:ext cx="932628" cy="429256"/>
        </p:xfrm>
        <a:graphic>
          <a:graphicData uri="http://schemas.openxmlformats.org/presentationml/2006/ole">
            <p:oleObj spid="_x0000_s593925" name="Equation" r:id="rId11" imgW="965160" imgH="457200" progId="Equation.DSMT4">
              <p:embed/>
            </p:oleObj>
          </a:graphicData>
        </a:graphic>
      </p:graphicFrame>
      <p:graphicFrame>
        <p:nvGraphicFramePr>
          <p:cNvPr id="593926" name="Object 6"/>
          <p:cNvGraphicFramePr>
            <a:graphicFrameLocks noChangeAspect="1"/>
          </p:cNvGraphicFramePr>
          <p:nvPr/>
        </p:nvGraphicFramePr>
        <p:xfrm>
          <a:off x="6408758" y="1173806"/>
          <a:ext cx="1020762" cy="292100"/>
        </p:xfrm>
        <a:graphic>
          <a:graphicData uri="http://schemas.openxmlformats.org/presentationml/2006/ole">
            <p:oleObj spid="_x0000_s593926" name="Equation" r:id="rId12" imgW="7365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31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빨간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개와 파란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1,425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개가 들어 있는 상자에서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공을 임의로 꺼낸다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꺼낸 공 안에 빨간 공이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들어 있을 근사확률을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58188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760" y="2041336"/>
            <a:ext cx="815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1,500</a:t>
            </a:r>
            <a:r>
              <a:rPr lang="ko-KR" altLang="en-US" dirty="0" smtClean="0">
                <a:latin typeface="Book Antiqua" pitchFamily="18" charset="0"/>
              </a:rPr>
              <a:t>개의 공이 들어 있는 상자에서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개를 꺼내어 포함된 빨간 공의 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 ~ H(1500, 75, 10)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 </a:t>
            </a:r>
            <a:r>
              <a:rPr lang="en-US" altLang="ko-KR" i="1" dirty="0" smtClean="0">
                <a:latin typeface="Book Antiqua" pitchFamily="18" charset="0"/>
              </a:rPr>
              <a:t>M/N = 75/1500 = 0.05</a:t>
            </a:r>
            <a:r>
              <a:rPr lang="ko-KR" altLang="en-US" dirty="0" smtClean="0">
                <a:latin typeface="Book Antiqua" pitchFamily="18" charset="0"/>
              </a:rPr>
              <a:t>이므로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구하고자 하는 근사확률은 이항누적분포표에 의하여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 = 2</a:t>
            </a:r>
            <a:r>
              <a:rPr lang="en-US" altLang="ko-KR" i="1" dirty="0" smtClean="0">
                <a:latin typeface="Book Antiqua" pitchFamily="18" charset="0"/>
              </a:rPr>
              <a:t>) = P(X ≤ 2) - P(X ≤ 1) = 0.9885 – 0.9139 = 0.0746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7003299" y="2371271"/>
          <a:ext cx="1373188" cy="292100"/>
        </p:xfrm>
        <a:graphic>
          <a:graphicData uri="http://schemas.openxmlformats.org/presentationml/2006/ole">
            <p:oleObj spid="_x0000_s594948" name="Equation" r:id="rId4" imgW="990360" imgH="215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9760" y="3880498"/>
            <a:ext cx="81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err="1" smtClean="0">
                <a:latin typeface="Book Antiqua" pitchFamily="18" charset="0"/>
                <a:ea typeface="+mn-ea"/>
              </a:rPr>
              <a:t>Mathematica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를 이용한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초기하분포에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대한 확률은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594949" name="Object 5"/>
          <p:cNvGraphicFramePr>
            <a:graphicFrameLocks noChangeAspect="1"/>
          </p:cNvGraphicFramePr>
          <p:nvPr/>
        </p:nvGraphicFramePr>
        <p:xfrm>
          <a:off x="2928926" y="4286256"/>
          <a:ext cx="2835275" cy="963612"/>
        </p:xfrm>
        <a:graphic>
          <a:graphicData uri="http://schemas.openxmlformats.org/presentationml/2006/ole">
            <p:oleObj spid="_x0000_s594949" name="Equation" r:id="rId5" imgW="204444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8992" y="5184128"/>
            <a:ext cx="2071702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0298" y="3400453"/>
            <a:ext cx="4000528" cy="957241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3802" y="540658"/>
            <a:ext cx="321434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4.4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기하분포와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음이항분포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기하분포</a:t>
            </a:r>
            <a:r>
              <a:rPr lang="en-US" altLang="ko-KR" sz="2400" dirty="0" smtClean="0">
                <a:latin typeface="Book Antiqua" pitchFamily="18" charset="0"/>
              </a:rPr>
              <a:t>(geometric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매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시행에서 성공률이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p</a:t>
            </a:r>
            <a:r>
              <a:rPr lang="ko-KR" altLang="en-US" sz="2400" dirty="0" smtClean="0">
                <a:latin typeface="Book Antiqua" pitchFamily="18" charset="0"/>
              </a:rPr>
              <a:t>인 베르누이 실험을 처음 성공할 때까지 독립적으로 반복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시행한 횟수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</a:t>
            </a:r>
            <a:r>
              <a:rPr lang="en-US" altLang="ko-KR" sz="2400" dirty="0" smtClean="0">
                <a:latin typeface="Book Antiqua" pitchFamily="18" charset="0"/>
              </a:rPr>
              <a:t>.  </a:t>
            </a:r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G(p)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2628900" y="3487738"/>
          <a:ext cx="3671888" cy="701675"/>
        </p:xfrm>
        <a:graphic>
          <a:graphicData uri="http://schemas.openxmlformats.org/presentationml/2006/ole">
            <p:oleObj spid="_x0000_s613377" name="Equation" r:id="rId4" imgW="2463480" imgH="482400" progId="Equation.DSMT4">
              <p:embed/>
            </p:oleObj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928662" y="278605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450057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640138" y="5238750"/>
          <a:ext cx="1646237" cy="628650"/>
        </p:xfrm>
        <a:graphic>
          <a:graphicData uri="http://schemas.openxmlformats.org/presentationml/2006/ole">
            <p:oleObj spid="_x0000_s613378" name="Equation" r:id="rId5" imgW="1104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33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7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71480"/>
            <a:ext cx="5786478" cy="3456830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1633560" y="642938"/>
          <a:ext cx="6153150" cy="2073275"/>
        </p:xfrm>
        <a:graphic>
          <a:graphicData uri="http://schemas.openxmlformats.org/presentationml/2006/ole">
            <p:oleObj spid="_x0000_s616450" name="Equation" r:id="rId4" imgW="4127400" imgH="14223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307181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같은 방법으로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E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X(X-1)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en-US" altLang="ko-KR" i="1" dirty="0" smtClean="0">
                <a:latin typeface="Book Antiqua" pitchFamily="18" charset="0"/>
              </a:rPr>
              <a:t> = 2q/p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분산은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16451" name="Object 27"/>
          <p:cNvGraphicFramePr>
            <a:graphicFrameLocks noChangeAspect="1"/>
          </p:cNvGraphicFramePr>
          <p:nvPr/>
        </p:nvGraphicFramePr>
        <p:xfrm>
          <a:off x="1683658" y="3786190"/>
          <a:ext cx="5016500" cy="1109663"/>
        </p:xfrm>
        <a:graphic>
          <a:graphicData uri="http://schemas.openxmlformats.org/presentationml/2006/ole">
            <p:oleObj spid="_x0000_s616451" name="Equation" r:id="rId5" imgW="336528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35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비기억성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8596" y="1285860"/>
            <a:ext cx="7715304" cy="4286280"/>
            <a:chOff x="428596" y="1285860"/>
            <a:chExt cx="7715304" cy="4286280"/>
          </a:xfrm>
        </p:grpSpPr>
        <p:sp>
          <p:nvSpPr>
            <p:cNvPr id="13" name="직사각형 12"/>
            <p:cNvSpPr/>
            <p:nvPr/>
          </p:nvSpPr>
          <p:spPr>
            <a:xfrm>
              <a:off x="2786050" y="1765378"/>
              <a:ext cx="3357586" cy="60232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Object 27"/>
            <p:cNvGraphicFramePr>
              <a:graphicFrameLocks noChangeAspect="1"/>
            </p:cNvGraphicFramePr>
            <p:nvPr/>
          </p:nvGraphicFramePr>
          <p:xfrm>
            <a:off x="2928926" y="1867637"/>
            <a:ext cx="2971800" cy="369888"/>
          </p:xfrm>
          <a:graphic>
            <a:graphicData uri="http://schemas.openxmlformats.org/presentationml/2006/ole">
              <p:oleObj spid="_x0000_s623618" name="Equation" r:id="rId4" imgW="1993680" imgH="253800" progId="Equation.DSMT4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428596" y="128586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 ~ G(p)</a:t>
              </a:r>
              <a:r>
                <a:rPr lang="ko-KR" altLang="en-US" dirty="0" smtClean="0">
                  <a:latin typeface="Book Antiqua" pitchFamily="18" charset="0"/>
                </a:rPr>
                <a:t>이면 양의 정수 </a:t>
              </a:r>
              <a:r>
                <a:rPr lang="en-US" altLang="ko-KR" i="1" dirty="0" smtClean="0">
                  <a:latin typeface="Book Antiqua" pitchFamily="18" charset="0"/>
                </a:rPr>
                <a:t>m, n</a:t>
              </a:r>
              <a:r>
                <a:rPr lang="ko-KR" altLang="en-US" dirty="0" smtClean="0">
                  <a:latin typeface="Book Antiqua" pitchFamily="18" charset="0"/>
                </a:rPr>
                <a:t>에 대하여 다음이 성립한다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214414" y="2643182"/>
              <a:ext cx="6643734" cy="2928958"/>
              <a:chOff x="571472" y="2643182"/>
              <a:chExt cx="6643734" cy="2928958"/>
            </a:xfrm>
          </p:grpSpPr>
          <p:graphicFrame>
            <p:nvGraphicFramePr>
              <p:cNvPr id="623620" name="Object 27"/>
              <p:cNvGraphicFramePr>
                <a:graphicFrameLocks noChangeAspect="1"/>
              </p:cNvGraphicFramePr>
              <p:nvPr/>
            </p:nvGraphicFramePr>
            <p:xfrm>
              <a:off x="714348" y="3571876"/>
              <a:ext cx="4846637" cy="665163"/>
            </p:xfrm>
            <a:graphic>
              <a:graphicData uri="http://schemas.openxmlformats.org/presentationml/2006/ole">
                <p:oleObj spid="_x0000_s623620" name="Equation" r:id="rId5" imgW="3251160" imgH="457200" progId="Equation.DSMT4">
                  <p:embed/>
                </p:oleObj>
              </a:graphicData>
            </a:graphic>
          </p:graphicFrame>
          <p:graphicFrame>
            <p:nvGraphicFramePr>
              <p:cNvPr id="623621" name="Object 27"/>
              <p:cNvGraphicFramePr>
                <a:graphicFrameLocks noChangeAspect="1"/>
              </p:cNvGraphicFramePr>
              <p:nvPr/>
            </p:nvGraphicFramePr>
            <p:xfrm>
              <a:off x="714348" y="2714620"/>
              <a:ext cx="5434012" cy="627062"/>
            </p:xfrm>
            <a:graphic>
              <a:graphicData uri="http://schemas.openxmlformats.org/presentationml/2006/ole">
                <p:oleObj spid="_x0000_s623621" name="Equation" r:id="rId6" imgW="3644640" imgH="431640" progId="Equation.DSMT4">
                  <p:embed/>
                </p:oleObj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6081722" y="2806606"/>
                <a:ext cx="77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이고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29256" y="3712884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이므로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graphicFrame>
            <p:nvGraphicFramePr>
              <p:cNvPr id="623622" name="Object 6"/>
              <p:cNvGraphicFramePr>
                <a:graphicFrameLocks noChangeAspect="1"/>
              </p:cNvGraphicFramePr>
              <p:nvPr/>
            </p:nvGraphicFramePr>
            <p:xfrm>
              <a:off x="715960" y="4286256"/>
              <a:ext cx="3427412" cy="350838"/>
            </p:xfrm>
            <a:graphic>
              <a:graphicData uri="http://schemas.openxmlformats.org/presentationml/2006/ole">
                <p:oleObj spid="_x0000_s623622" name="Equation" r:id="rId7" imgW="2298600" imgH="241200" progId="Equation.DSMT4">
                  <p:embed/>
                </p:oleObj>
              </a:graphicData>
            </a:graphic>
          </p:graphicFrame>
          <p:graphicFrame>
            <p:nvGraphicFramePr>
              <p:cNvPr id="623623" name="Object 7"/>
              <p:cNvGraphicFramePr>
                <a:graphicFrameLocks noChangeAspect="1"/>
              </p:cNvGraphicFramePr>
              <p:nvPr/>
            </p:nvGraphicFramePr>
            <p:xfrm>
              <a:off x="1363663" y="4714884"/>
              <a:ext cx="5565775" cy="665162"/>
            </p:xfrm>
            <a:graphic>
              <a:graphicData uri="http://schemas.openxmlformats.org/presentationml/2006/ole">
                <p:oleObj spid="_x0000_s623623" name="Equation" r:id="rId8" imgW="3733560" imgH="457200" progId="Equation.DSMT4">
                  <p:embed/>
                </p:oleObj>
              </a:graphicData>
            </a:graphic>
          </p:graphicFrame>
          <p:sp>
            <p:nvSpPr>
              <p:cNvPr id="18" name="직사각형 17"/>
              <p:cNvSpPr/>
              <p:nvPr/>
            </p:nvSpPr>
            <p:spPr>
              <a:xfrm>
                <a:off x="571472" y="2643182"/>
                <a:ext cx="6643734" cy="2928958"/>
              </a:xfrm>
              <a:prstGeom prst="rect">
                <a:avLst/>
              </a:prstGeom>
              <a:noFill/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36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눈이 처음 나올 때까지 주사위를 던지는 게임을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주사위를 던진 횟수를 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기대값과 분산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세 번째에서 처음으로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눈이 나올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처음에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1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눈이 나왔다는 조건 아래서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세 번째에서 다시 처음으로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눈이 나올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95599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760" y="3415445"/>
            <a:ext cx="8154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주사위를 던져서 </a:t>
            </a:r>
            <a:r>
              <a:rPr lang="en-US" altLang="ko-KR" dirty="0" smtClean="0">
                <a:latin typeface="Book Antiqua" pitchFamily="18" charset="0"/>
              </a:rPr>
              <a:t>1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의 눈이 나올 확률은 </a:t>
            </a:r>
            <a:r>
              <a:rPr lang="en-US" altLang="ko-KR" dirty="0" smtClean="0">
                <a:latin typeface="Book Antiqua" pitchFamily="18" charset="0"/>
              </a:rPr>
              <a:t>1/3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1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의 눈이 나올 때까지 주사위를 던진 횟수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dirty="0" smtClean="0">
                <a:latin typeface="Book Antiqua" pitchFamily="18" charset="0"/>
              </a:rPr>
              <a:t>1/3</a:t>
            </a:r>
            <a:r>
              <a:rPr lang="ko-KR" altLang="en-US" dirty="0" smtClean="0">
                <a:latin typeface="Book Antiqua" pitchFamily="18" charset="0"/>
              </a:rPr>
              <a:t>인 기하분포를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평균과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615425" name="Object 27"/>
          <p:cNvGraphicFramePr>
            <a:graphicFrameLocks noChangeAspect="1"/>
          </p:cNvGraphicFramePr>
          <p:nvPr/>
        </p:nvGraphicFramePr>
        <p:xfrm>
          <a:off x="2951163" y="4357999"/>
          <a:ext cx="3027362" cy="684213"/>
        </p:xfrm>
        <a:graphic>
          <a:graphicData uri="http://schemas.openxmlformats.org/presentationml/2006/ole">
            <p:oleObj spid="_x0000_s615425" name="Equation" r:id="rId4" imgW="2031840" imgH="469800" progId="Equation.DSMT4">
              <p:embed/>
            </p:oleObj>
          </a:graphicData>
        </a:graphic>
      </p:graphicFrame>
      <p:graphicFrame>
        <p:nvGraphicFramePr>
          <p:cNvPr id="615426" name="Object 27"/>
          <p:cNvGraphicFramePr>
            <a:graphicFrameLocks noChangeAspect="1"/>
          </p:cNvGraphicFramePr>
          <p:nvPr/>
        </p:nvGraphicFramePr>
        <p:xfrm>
          <a:off x="2983672" y="5402940"/>
          <a:ext cx="3027362" cy="628650"/>
        </p:xfrm>
        <a:graphic>
          <a:graphicData uri="http://schemas.openxmlformats.org/presentationml/2006/ole">
            <p:oleObj spid="_x0000_s615426" name="Equation" r:id="rId5" imgW="2031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60" y="550932"/>
            <a:ext cx="8154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(3)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세 번째에서 처음으로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나올 확률은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(4)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처음에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나오는 사건을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A,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그 이후로 세 번째에서 다시 처음으로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나오는 사건을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B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구하고자 하는 확률은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P(B|A)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한편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P(A) = P(X =1)= 1/3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이고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사건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A∩B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는 처음에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나오고 그 이후로 세 번째에서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나오는 사건이다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기하분포의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비기억성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성질에 의하여 첫 번째 이후로 처음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눈이 나올 때까지 주사위를 던진 횟수를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Y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Y ~ G(1/3)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614401" name="Object 27"/>
          <p:cNvGraphicFramePr>
            <a:graphicFrameLocks noChangeAspect="1"/>
          </p:cNvGraphicFramePr>
          <p:nvPr/>
        </p:nvGraphicFramePr>
        <p:xfrm>
          <a:off x="2543175" y="959012"/>
          <a:ext cx="3843338" cy="684212"/>
        </p:xfrm>
        <a:graphic>
          <a:graphicData uri="http://schemas.openxmlformats.org/presentationml/2006/ole">
            <p:oleObj spid="_x0000_s614401" name="Equation" r:id="rId4" imgW="2577960" imgH="469800" progId="Equation.DSMT4">
              <p:embed/>
            </p:oleObj>
          </a:graphicData>
        </a:graphic>
      </p:graphicFrame>
      <p:graphicFrame>
        <p:nvGraphicFramePr>
          <p:cNvPr id="614402" name="Object 27"/>
          <p:cNvGraphicFramePr>
            <a:graphicFrameLocks noChangeAspect="1"/>
          </p:cNvGraphicFramePr>
          <p:nvPr/>
        </p:nvGraphicFramePr>
        <p:xfrm>
          <a:off x="1690688" y="3556670"/>
          <a:ext cx="5584825" cy="1331912"/>
        </p:xfrm>
        <a:graphic>
          <a:graphicData uri="http://schemas.openxmlformats.org/presentationml/2006/ole">
            <p:oleObj spid="_x0000_s614402" name="Equation" r:id="rId5" imgW="374616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8992" y="4918924"/>
            <a:ext cx="2071702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85984" y="3135249"/>
            <a:ext cx="4429156" cy="865255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620034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612096"/>
            <a:ext cx="7959725" cy="16738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음이항분포</a:t>
            </a:r>
            <a:r>
              <a:rPr lang="en-US" altLang="ko-KR" sz="2400" dirty="0" smtClean="0">
                <a:latin typeface="Book Antiqua" pitchFamily="18" charset="0"/>
              </a:rPr>
              <a:t>(negative binomial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매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시행에서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성공률이 </a:t>
            </a:r>
            <a:r>
              <a:rPr lang="en-US" altLang="ko-KR" sz="2400" i="1" dirty="0" smtClean="0">
                <a:latin typeface="Book Antiqua" pitchFamily="18" charset="0"/>
              </a:rPr>
              <a:t>p</a:t>
            </a:r>
            <a:r>
              <a:rPr lang="ko-KR" altLang="en-US" sz="2400" dirty="0" smtClean="0">
                <a:latin typeface="Book Antiqua" pitchFamily="18" charset="0"/>
              </a:rPr>
              <a:t>인 베르누이 실험을 처음 </a:t>
            </a:r>
            <a:r>
              <a:rPr lang="en-US" altLang="ko-KR" sz="2400" i="1" dirty="0" smtClean="0">
                <a:latin typeface="Book Antiqua" pitchFamily="18" charset="0"/>
              </a:rPr>
              <a:t>r</a:t>
            </a:r>
            <a:r>
              <a:rPr lang="ko-KR" altLang="en-US" sz="2400" dirty="0" smtClean="0">
                <a:latin typeface="Book Antiqua" pitchFamily="18" charset="0"/>
              </a:rPr>
              <a:t>번째 성공할 때까지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독립적으로 </a:t>
            </a:r>
            <a:r>
              <a:rPr lang="ko-KR" altLang="en-US" sz="2400" dirty="0" err="1" smtClean="0">
                <a:latin typeface="Book Antiqua" pitchFamily="18" charset="0"/>
              </a:rPr>
              <a:t>반복시행한</a:t>
            </a:r>
            <a:r>
              <a:rPr lang="ko-KR" altLang="en-US" sz="2400" dirty="0" smtClean="0">
                <a:latin typeface="Book Antiqua" pitchFamily="18" charset="0"/>
              </a:rPr>
              <a:t> 횟수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</a:t>
            </a:r>
            <a:r>
              <a:rPr lang="en-US" altLang="ko-KR" sz="2400" dirty="0" smtClean="0">
                <a:latin typeface="Book Antiqua" pitchFamily="18" charset="0"/>
              </a:rPr>
              <a:t>.  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NB(r, p)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2497138" y="3222625"/>
          <a:ext cx="3935412" cy="701675"/>
        </p:xfrm>
        <a:graphic>
          <a:graphicData uri="http://schemas.openxmlformats.org/presentationml/2006/ole">
            <p:oleObj spid="_x0000_s618497" name="Equation" r:id="rId4" imgW="2641320" imgH="482400" progId="Equation.DSMT4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928662" y="2520854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8662" y="423536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3640138" y="4973546"/>
          <a:ext cx="1646237" cy="628650"/>
        </p:xfrm>
        <a:graphic>
          <a:graphicData uri="http://schemas.openxmlformats.org/presentationml/2006/ole">
            <p:oleObj spid="_x0000_s618498" name="Equation" r:id="rId5" imgW="1104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0034" y="57148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642918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매 회 성공률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인 베르누이 실험을 세 번째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성공할 때까지 독립적으로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err="1" smtClean="0">
                <a:latin typeface="Book Antiqua" pitchFamily="18" charset="0"/>
              </a:rPr>
              <a:t>반복시행한</a:t>
            </a:r>
            <a:r>
              <a:rPr lang="ko-KR" altLang="en-US" dirty="0" smtClean="0">
                <a:latin typeface="Book Antiqua" pitchFamily="18" charset="0"/>
              </a:rPr>
              <a:t> 횟수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endParaRPr lang="ko-KR" altLang="en-US" i="1" dirty="0">
              <a:latin typeface="Book Antiqua" pitchFamily="18" charset="0"/>
            </a:endParaRPr>
          </a:p>
        </p:txBody>
      </p:sp>
      <p:pic>
        <p:nvPicPr>
          <p:cNvPr id="8" name="Picture 1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1573198"/>
            <a:ext cx="230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2357430"/>
            <a:ext cx="28082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3857628"/>
            <a:ext cx="3240088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그룹 41"/>
          <p:cNvGrpSpPr/>
          <p:nvPr/>
        </p:nvGrpSpPr>
        <p:grpSpPr>
          <a:xfrm>
            <a:off x="5072066" y="1357298"/>
            <a:ext cx="2500330" cy="1143008"/>
            <a:chOff x="5072066" y="1357298"/>
            <a:chExt cx="2500330" cy="1143008"/>
          </a:xfrm>
        </p:grpSpPr>
        <p:sp>
          <p:nvSpPr>
            <p:cNvPr id="18" name="Text Box 172"/>
            <p:cNvSpPr txBox="1">
              <a:spLocks noChangeArrowheads="1"/>
            </p:cNvSpPr>
            <p:nvPr/>
          </p:nvSpPr>
          <p:spPr bwMode="auto">
            <a:xfrm>
              <a:off x="5146675" y="1357298"/>
              <a:ext cx="2068531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경우의 수 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: 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1</a:t>
              </a:r>
              <a:r>
                <a:rPr lang="ko-KR" altLang="en-US" i="0" dirty="0" smtClean="0">
                  <a:latin typeface="Book Antiqua" pitchFamily="18" charset="0"/>
                  <a:ea typeface="굴림" pitchFamily="50" charset="-127"/>
                </a:rPr>
                <a:t>가지</a:t>
              </a:r>
              <a:endParaRPr lang="en-US" altLang="ko-KR" i="0" dirty="0" smtClean="0">
                <a:latin typeface="Book Antiqua" pitchFamily="18" charset="0"/>
                <a:ea typeface="굴림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i="0" dirty="0" smtClean="0">
                  <a:latin typeface="Book Antiqua" pitchFamily="18" charset="0"/>
                  <a:ea typeface="굴림" pitchFamily="50" charset="-127"/>
                </a:rPr>
                <a:t>각 </a:t>
              </a: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경우의 확률 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: 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p</a:t>
              </a:r>
              <a:r>
                <a:rPr lang="en-US" altLang="ko-KR" i="1" baseline="40000" dirty="0">
                  <a:latin typeface="Book Antiqua" pitchFamily="18" charset="0"/>
                  <a:ea typeface="굴림" pitchFamily="50" charset="-127"/>
                </a:rPr>
                <a:t>3</a:t>
              </a:r>
              <a:endParaRPr lang="en-US" altLang="ko-KR" i="1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625667" name="Object 3"/>
            <p:cNvGraphicFramePr>
              <a:graphicFrameLocks noChangeAspect="1"/>
            </p:cNvGraphicFramePr>
            <p:nvPr/>
          </p:nvGraphicFramePr>
          <p:xfrm>
            <a:off x="5214942" y="2143116"/>
            <a:ext cx="1233487" cy="327025"/>
          </p:xfrm>
          <a:graphic>
            <a:graphicData uri="http://schemas.openxmlformats.org/presentationml/2006/ole">
              <p:oleObj spid="_x0000_s625667" name="Equation" r:id="rId7" imgW="888840" imgH="241200" progId="Equation.DSMT4">
                <p:embed/>
              </p:oleObj>
            </a:graphicData>
          </a:graphic>
        </p:graphicFrame>
        <p:sp>
          <p:nvSpPr>
            <p:cNvPr id="22" name="직사각형 21"/>
            <p:cNvSpPr/>
            <p:nvPr/>
          </p:nvSpPr>
          <p:spPr>
            <a:xfrm>
              <a:off x="5072066" y="1357298"/>
              <a:ext cx="2500330" cy="1143008"/>
            </a:xfrm>
            <a:prstGeom prst="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72066" y="2786058"/>
            <a:ext cx="2500330" cy="1357322"/>
            <a:chOff x="5072066" y="2643182"/>
            <a:chExt cx="2500330" cy="1357322"/>
          </a:xfrm>
        </p:grpSpPr>
        <p:sp>
          <p:nvSpPr>
            <p:cNvPr id="19" name="Text Box 173"/>
            <p:cNvSpPr txBox="1">
              <a:spLocks noChangeArrowheads="1"/>
            </p:cNvSpPr>
            <p:nvPr/>
          </p:nvSpPr>
          <p:spPr bwMode="auto">
            <a:xfrm>
              <a:off x="5148263" y="2643182"/>
              <a:ext cx="2352695" cy="779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경우의 수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3</a:t>
              </a: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가지</a:t>
              </a:r>
            </a:p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각 경우의 확률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qp</a:t>
              </a:r>
              <a:r>
                <a:rPr lang="en-US" altLang="ko-KR" i="1" baseline="40000" dirty="0">
                  <a:latin typeface="Book Antiqua" pitchFamily="18" charset="0"/>
                  <a:ea typeface="굴림" pitchFamily="50" charset="-127"/>
                </a:rPr>
                <a:t>3</a:t>
              </a:r>
            </a:p>
          </p:txBody>
        </p:sp>
        <p:graphicFrame>
          <p:nvGraphicFramePr>
            <p:cNvPr id="625666" name="Object 2"/>
            <p:cNvGraphicFramePr>
              <a:graphicFrameLocks noChangeAspect="1"/>
            </p:cNvGraphicFramePr>
            <p:nvPr/>
          </p:nvGraphicFramePr>
          <p:xfrm>
            <a:off x="5223074" y="3468787"/>
            <a:ext cx="2236788" cy="481012"/>
          </p:xfrm>
          <a:graphic>
            <a:graphicData uri="http://schemas.openxmlformats.org/presentationml/2006/ole">
              <p:oleObj spid="_x0000_s625666" name="Equation" r:id="rId8" imgW="1612800" imgH="355320" progId="Equation.DSMT4">
                <p:embed/>
              </p:oleObj>
            </a:graphicData>
          </a:graphic>
        </p:graphicFrame>
        <p:sp>
          <p:nvSpPr>
            <p:cNvPr id="23" name="직사각형 22"/>
            <p:cNvSpPr/>
            <p:nvPr/>
          </p:nvSpPr>
          <p:spPr>
            <a:xfrm>
              <a:off x="5072066" y="2653456"/>
              <a:ext cx="2500330" cy="1347048"/>
            </a:xfrm>
            <a:prstGeom prst="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072066" y="4439406"/>
            <a:ext cx="2500331" cy="1347048"/>
            <a:chOff x="5072066" y="4357694"/>
            <a:chExt cx="2500331" cy="1347048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5143505" y="4364050"/>
              <a:ext cx="2428892" cy="779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경우의 수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6</a:t>
              </a: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가지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각 경우의 확률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q</a:t>
              </a:r>
              <a:r>
                <a:rPr lang="en-US" altLang="ko-KR" i="1" baseline="40000" dirty="0" smtClean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p</a:t>
              </a:r>
              <a:r>
                <a:rPr lang="en-US" altLang="ko-KR" i="1" baseline="40000" dirty="0" smtClean="0">
                  <a:latin typeface="Book Antiqua" pitchFamily="18" charset="0"/>
                  <a:ea typeface="굴림" pitchFamily="50" charset="-127"/>
                </a:rPr>
                <a:t>3</a:t>
              </a:r>
              <a:endParaRPr lang="en-US" altLang="ko-KR" i="1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625668" name="Object 4"/>
            <p:cNvGraphicFramePr>
              <a:graphicFrameLocks noChangeAspect="1"/>
            </p:cNvGraphicFramePr>
            <p:nvPr/>
          </p:nvGraphicFramePr>
          <p:xfrm>
            <a:off x="5215887" y="5174334"/>
            <a:ext cx="2325687" cy="481012"/>
          </p:xfrm>
          <a:graphic>
            <a:graphicData uri="http://schemas.openxmlformats.org/presentationml/2006/ole">
              <p:oleObj spid="_x0000_s625668" name="Equation" r:id="rId9" imgW="1676160" imgH="355320" progId="Equation.DSMT4">
                <p:embed/>
              </p:oleObj>
            </a:graphicData>
          </a:graphic>
        </p:graphicFrame>
        <p:sp>
          <p:nvSpPr>
            <p:cNvPr id="24" name="직사각형 23"/>
            <p:cNvSpPr/>
            <p:nvPr/>
          </p:nvSpPr>
          <p:spPr>
            <a:xfrm>
              <a:off x="5072066" y="4357694"/>
              <a:ext cx="2500330" cy="1347048"/>
            </a:xfrm>
            <a:prstGeom prst="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>
            <a:stCxn id="8" idx="3"/>
          </p:cNvCxnSpPr>
          <p:nvPr/>
        </p:nvCxnSpPr>
        <p:spPr>
          <a:xfrm>
            <a:off x="3276600" y="1777986"/>
            <a:ext cx="1795466" cy="794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6182" y="3071810"/>
            <a:ext cx="1285884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14810" y="4999048"/>
            <a:ext cx="857256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까지 번호를 적은 동일한 모양의 카드가 들어 있는 주머니에서 임의로 하나를 꺼내어 나온 카드의 번호를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평균과 분산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번 이상의 번호가 적힌 카드가 나올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50030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946093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052769" y="2867770"/>
          <a:ext cx="2376487" cy="533400"/>
        </p:xfrm>
        <a:graphic>
          <a:graphicData uri="http://schemas.openxmlformats.org/presentationml/2006/ole">
            <p:oleObj spid="_x0000_s518150" name="Equation" r:id="rId4" imgW="1714320" imgH="393480" progId="Equation.DSMT4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428860" y="4572008"/>
          <a:ext cx="4175125" cy="533400"/>
        </p:xfrm>
        <a:graphic>
          <a:graphicData uri="http://schemas.openxmlformats.org/presentationml/2006/ole">
            <p:oleObj spid="_x0000_s518151" name="Equation" r:id="rId5" imgW="3009600" imgH="3934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21036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7</a:t>
            </a:r>
            <a:r>
              <a:rPr lang="ko-KR" altLang="en-US" dirty="0" smtClean="0">
                <a:latin typeface="Book Antiqua" pitchFamily="18" charset="0"/>
              </a:rPr>
              <a:t>번 이상의 번호가 나올 확률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/>
        </p:nvGraphicFramePr>
        <p:xfrm>
          <a:off x="576925" y="3503617"/>
          <a:ext cx="4454525" cy="568325"/>
        </p:xfrm>
        <a:graphic>
          <a:graphicData uri="http://schemas.openxmlformats.org/presentationml/2006/ole">
            <p:oleObj spid="_x0000_s518152" name="Equation" r:id="rId6" imgW="32130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694460" y="1784338"/>
            <a:ext cx="357190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51579" y="1142984"/>
            <a:ext cx="2592387" cy="1418486"/>
            <a:chOff x="5908703" y="1142984"/>
            <a:chExt cx="2592387" cy="1418486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5980141" y="1220778"/>
              <a:ext cx="2520949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경우의 수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0" dirty="0" smtClean="0">
                  <a:latin typeface="Book Antiqua" pitchFamily="18" charset="0"/>
                  <a:ea typeface="굴림" pitchFamily="50" charset="-127"/>
                </a:rPr>
                <a:t>           </a:t>
              </a:r>
              <a:r>
                <a:rPr lang="ko-KR" altLang="en-US" i="0" dirty="0" smtClean="0">
                  <a:latin typeface="Book Antiqua" pitchFamily="18" charset="0"/>
                  <a:ea typeface="굴림" pitchFamily="50" charset="-127"/>
                </a:rPr>
                <a:t>가지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i="0" dirty="0">
                  <a:latin typeface="Book Antiqua" pitchFamily="18" charset="0"/>
                  <a:ea typeface="굴림" pitchFamily="50" charset="-127"/>
                </a:rPr>
                <a:t>각 경우의 확률 </a:t>
              </a:r>
              <a:r>
                <a:rPr lang="en-US" altLang="ko-KR" i="0" dirty="0">
                  <a:latin typeface="Book Antiqua" pitchFamily="18" charset="0"/>
                </a:rPr>
                <a:t>:</a:t>
              </a:r>
              <a:r>
                <a:rPr lang="en-US" altLang="ko-KR" i="0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1" dirty="0" err="1" smtClean="0">
                  <a:latin typeface="Book Antiqua" pitchFamily="18" charset="0"/>
                  <a:ea typeface="굴림" pitchFamily="50" charset="-127"/>
                </a:rPr>
                <a:t>q</a:t>
              </a:r>
              <a:r>
                <a:rPr lang="en-US" altLang="ko-KR" i="1" baseline="40000" dirty="0" err="1" smtClean="0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40000" dirty="0" smtClean="0">
                  <a:latin typeface="Book Antiqua" pitchFamily="18" charset="0"/>
                  <a:ea typeface="굴림" pitchFamily="50" charset="-127"/>
                </a:rPr>
                <a:t> – 3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p</a:t>
              </a:r>
              <a:r>
                <a:rPr lang="en-US" altLang="ko-KR" i="1" baseline="40000" dirty="0" smtClean="0">
                  <a:latin typeface="Book Antiqua" pitchFamily="18" charset="0"/>
                  <a:ea typeface="굴림" pitchFamily="50" charset="-127"/>
                </a:rPr>
                <a:t>3</a:t>
              </a:r>
              <a:endParaRPr lang="en-US" altLang="ko-KR" i="1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625668" name="Object 4"/>
            <p:cNvGraphicFramePr>
              <a:graphicFrameLocks noChangeAspect="1"/>
            </p:cNvGraphicFramePr>
            <p:nvPr/>
          </p:nvGraphicFramePr>
          <p:xfrm>
            <a:off x="6150000" y="2030391"/>
            <a:ext cx="2132012" cy="481012"/>
          </p:xfrm>
          <a:graphic>
            <a:graphicData uri="http://schemas.openxmlformats.org/presentationml/2006/ole">
              <p:oleObj spid="_x0000_s627716" name="Equation" r:id="rId4" imgW="1536480" imgH="355320" progId="Equation.DSMT4">
                <p:embed/>
              </p:oleObj>
            </a:graphicData>
          </a:graphic>
        </p:graphicFrame>
        <p:sp>
          <p:nvSpPr>
            <p:cNvPr id="24" name="직사각형 23"/>
            <p:cNvSpPr/>
            <p:nvPr/>
          </p:nvSpPr>
          <p:spPr>
            <a:xfrm>
              <a:off x="5908703" y="1142984"/>
              <a:ext cx="2571768" cy="1418486"/>
            </a:xfrm>
            <a:prstGeom prst="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627717" name="Object 5"/>
            <p:cNvGraphicFramePr>
              <a:graphicFrameLocks noChangeAspect="1"/>
            </p:cNvGraphicFramePr>
            <p:nvPr/>
          </p:nvGraphicFramePr>
          <p:xfrm>
            <a:off x="7219991" y="1163532"/>
            <a:ext cx="617538" cy="481012"/>
          </p:xfrm>
          <a:graphic>
            <a:graphicData uri="http://schemas.openxmlformats.org/presentationml/2006/ole">
              <p:oleObj spid="_x0000_s627717" name="Equation" r:id="rId5" imgW="444240" imgH="355320" progId="Equation.DSMT4">
                <p:embed/>
              </p:oleObj>
            </a:graphicData>
          </a:graphic>
        </p:graphicFrame>
      </p:grpSp>
      <p:pic>
        <p:nvPicPr>
          <p:cNvPr id="25" name="Picture 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526" y="550932"/>
            <a:ext cx="533241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241428"/>
            <a:ext cx="6192838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900113" y="549275"/>
            <a:ext cx="7272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 - 1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 중에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r - 1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 성공하고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번째에서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r</a:t>
            </a:r>
            <a:r>
              <a:rPr lang="ko-KR" altLang="en-US" i="0" dirty="0">
                <a:latin typeface="Book Antiqua" pitchFamily="18" charset="0"/>
                <a:ea typeface="굴림" pitchFamily="50" charset="-127"/>
              </a:rPr>
              <a:t>번째 성공이 있을 확률 </a:t>
            </a:r>
            <a:r>
              <a:rPr lang="en-US" altLang="ko-KR" i="0" dirty="0">
                <a:latin typeface="Book Antiqua" pitchFamily="18" charset="0"/>
                <a:ea typeface="굴림" pitchFamily="50" charset="-127"/>
              </a:rPr>
              <a:t>: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403350" y="4149725"/>
            <a:ext cx="6553200" cy="1493853"/>
            <a:chOff x="1403350" y="4149725"/>
            <a:chExt cx="6553200" cy="1493853"/>
          </a:xfrm>
        </p:grpSpPr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1403350" y="4149725"/>
              <a:ext cx="6553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P(X = x) =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P(x - 1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번 중에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r - 1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번 성공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</a:t>
              </a:r>
              <a:r>
                <a:rPr lang="en-US" altLang="ko-KR" sz="1200" i="1" dirty="0">
                  <a:latin typeface="Book Antiqua" pitchFamily="18" charset="0"/>
                  <a:ea typeface="굴림" pitchFamily="50" charset="-127"/>
                </a:rPr>
                <a:t>•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P(x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번째에서</a:t>
              </a:r>
              <a:r>
                <a:rPr lang="ko-KR" altLang="en-US" i="1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r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번째 성공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</a:t>
              </a:r>
            </a:p>
          </p:txBody>
        </p:sp>
        <p:graphicFrame>
          <p:nvGraphicFramePr>
            <p:cNvPr id="626690" name="Object 2"/>
            <p:cNvGraphicFramePr>
              <a:graphicFrameLocks noChangeAspect="1"/>
            </p:cNvGraphicFramePr>
            <p:nvPr/>
          </p:nvGraphicFramePr>
          <p:xfrm>
            <a:off x="2357421" y="4572007"/>
            <a:ext cx="2276449" cy="1071571"/>
          </p:xfrm>
          <a:graphic>
            <a:graphicData uri="http://schemas.openxmlformats.org/presentationml/2006/ole">
              <p:oleObj spid="_x0000_s626690" name="Equation" r:id="rId5" imgW="1523880" imgH="7365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760" y="571480"/>
            <a:ext cx="82970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ko-KR" altLang="en-US" dirty="0" smtClean="0">
                <a:latin typeface="Book Antiqua" pitchFamily="18" charset="0"/>
              </a:rPr>
              <a:t>처음 성공할 때까지 </a:t>
            </a:r>
            <a:r>
              <a:rPr lang="ko-KR" altLang="en-US" dirty="0" err="1" smtClean="0">
                <a:latin typeface="Book Antiqua" pitchFamily="18" charset="0"/>
              </a:rPr>
              <a:t>반복시행한</a:t>
            </a:r>
            <a:r>
              <a:rPr lang="ko-KR" altLang="en-US" dirty="0" smtClean="0">
                <a:latin typeface="Book Antiqua" pitchFamily="18" charset="0"/>
              </a:rPr>
              <a:t> 횟수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   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ko-KR" altLang="en-US" dirty="0" smtClean="0">
                <a:latin typeface="Book Antiqua" pitchFamily="18" charset="0"/>
              </a:rPr>
              <a:t>첫 번째 성공 이후로 처음 성공할 때까지 </a:t>
            </a:r>
            <a:r>
              <a:rPr lang="ko-KR" altLang="en-US" dirty="0" err="1" smtClean="0">
                <a:latin typeface="Book Antiqua" pitchFamily="18" charset="0"/>
              </a:rPr>
              <a:t>반복시행한</a:t>
            </a:r>
            <a:r>
              <a:rPr lang="ko-KR" altLang="en-US" dirty="0" smtClean="0">
                <a:latin typeface="Book Antiqua" pitchFamily="18" charset="0"/>
              </a:rPr>
              <a:t> 횟수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         같은 방법으로</a:t>
            </a:r>
            <a:r>
              <a:rPr lang="en-US" altLang="ko-KR" dirty="0" smtClean="0">
                <a:latin typeface="Book Antiqua" pitchFamily="18" charset="0"/>
              </a:rPr>
              <a:t>,</a:t>
            </a:r>
          </a:p>
          <a:p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   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Book Antiqua" pitchFamily="18" charset="0"/>
              </a:rPr>
              <a:t>r – 1</a:t>
            </a:r>
            <a:r>
              <a:rPr lang="ko-KR" altLang="en-US" dirty="0" smtClean="0">
                <a:latin typeface="Book Antiqua" pitchFamily="18" charset="0"/>
              </a:rPr>
              <a:t>번째 성공 이후로 처음 성공할 때까지 </a:t>
            </a:r>
            <a:r>
              <a:rPr lang="ko-KR" altLang="en-US" dirty="0" err="1" smtClean="0">
                <a:latin typeface="Book Antiqua" pitchFamily="18" charset="0"/>
              </a:rPr>
              <a:t>반복시행한</a:t>
            </a:r>
            <a:r>
              <a:rPr lang="ko-KR" altLang="en-US" dirty="0" smtClean="0">
                <a:latin typeface="Book Antiqua" pitchFamily="18" charset="0"/>
              </a:rPr>
              <a:t> 횟수</a:t>
            </a:r>
            <a:endParaRPr lang="en-US" altLang="ko-KR" i="1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1, 2, …, r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~ G(p)</a:t>
            </a:r>
            <a:r>
              <a:rPr lang="ko-KR" altLang="en-US" dirty="0" smtClean="0">
                <a:latin typeface="Book Antiqua" pitchFamily="18" charset="0"/>
              </a:rPr>
              <a:t>이고 독립이므로 각각 평균과분산은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 = 1/p,</a:t>
            </a:r>
            <a:r>
              <a:rPr lang="ko-KR" altLang="en-US" dirty="0" smtClean="0">
                <a:latin typeface="Book Antiqua" pitchFamily="18" charset="0"/>
              </a:rPr>
              <a:t>  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 = q/p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endParaRPr lang="en-US" altLang="ko-KR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비기억성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성질에 의하여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 =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번 성공할 때까지 독립적으로 </a:t>
            </a:r>
          </a:p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                                                                                 </a:t>
            </a:r>
            <a:r>
              <a:rPr lang="ko-KR" altLang="en-US" dirty="0" err="1" smtClean="0">
                <a:latin typeface="Book Antiqua" pitchFamily="18" charset="0"/>
                <a:ea typeface="굴림" pitchFamily="50" charset="-127"/>
              </a:rPr>
              <a:t>반복시행한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횟수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E(X) = 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i="1" dirty="0" smtClean="0">
                <a:latin typeface="Book Antiqua" pitchFamily="18" charset="0"/>
              </a:rPr>
              <a:t>) = E(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 E(X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+… + E(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i="1" dirty="0" smtClean="0">
                <a:latin typeface="Book Antiqua" pitchFamily="18" charset="0"/>
              </a:rPr>
              <a:t>) = r/p</a:t>
            </a:r>
          </a:p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(X)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 +… + 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+… +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(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굴림" pitchFamily="50" charset="-127"/>
              </a:rPr>
              <a:t>r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rq</a:t>
            </a:r>
            <a:r>
              <a:rPr lang="en-US" altLang="ko-KR" i="1" dirty="0" smtClean="0">
                <a:latin typeface="Book Antiqua" pitchFamily="18" charset="0"/>
              </a:rPr>
              <a:t>/p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79388" y="2913067"/>
            <a:ext cx="8785225" cy="1158875"/>
            <a:chOff x="22" y="1430"/>
            <a:chExt cx="5534" cy="73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2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74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84" y="1888"/>
              <a:ext cx="272" cy="27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202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791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109" y="1888"/>
              <a:ext cx="272" cy="27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427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062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742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060" y="1888"/>
              <a:ext cx="272" cy="27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378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67" y="188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284" y="1888"/>
              <a:ext cx="272" cy="27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519" y="2016"/>
              <a:ext cx="226" cy="45"/>
              <a:chOff x="1111" y="2750"/>
              <a:chExt cx="226" cy="45"/>
            </a:xfrm>
          </p:grpSpPr>
          <p:sp>
            <p:nvSpPr>
              <p:cNvPr id="68" name="Oval 38"/>
              <p:cNvSpPr>
                <a:spLocks noChangeArrowheads="1"/>
              </p:cNvSpPr>
              <p:nvPr/>
            </p:nvSpPr>
            <p:spPr bwMode="auto">
              <a:xfrm>
                <a:off x="1111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9" name="Oval 39"/>
              <p:cNvSpPr>
                <a:spLocks noChangeArrowheads="1"/>
              </p:cNvSpPr>
              <p:nvPr/>
            </p:nvSpPr>
            <p:spPr bwMode="auto">
              <a:xfrm>
                <a:off x="120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70" name="Oval 40"/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</p:grpSp>
        <p:grpSp>
          <p:nvGrpSpPr>
            <p:cNvPr id="39" name="Group 41"/>
            <p:cNvGrpSpPr>
              <a:grpSpLocks/>
            </p:cNvGrpSpPr>
            <p:nvPr/>
          </p:nvGrpSpPr>
          <p:grpSpPr bwMode="auto">
            <a:xfrm>
              <a:off x="2744" y="2024"/>
              <a:ext cx="226" cy="45"/>
              <a:chOff x="1111" y="2750"/>
              <a:chExt cx="226" cy="45"/>
            </a:xfrm>
          </p:grpSpPr>
          <p:sp>
            <p:nvSpPr>
              <p:cNvPr id="65" name="Oval 42"/>
              <p:cNvSpPr>
                <a:spLocks noChangeArrowheads="1"/>
              </p:cNvSpPr>
              <p:nvPr/>
            </p:nvSpPr>
            <p:spPr bwMode="auto">
              <a:xfrm>
                <a:off x="1111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6" name="Oval 43"/>
              <p:cNvSpPr>
                <a:spLocks noChangeArrowheads="1"/>
              </p:cNvSpPr>
              <p:nvPr/>
            </p:nvSpPr>
            <p:spPr bwMode="auto">
              <a:xfrm>
                <a:off x="120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7" name="Oval 44"/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</p:grpSp>
        <p:grpSp>
          <p:nvGrpSpPr>
            <p:cNvPr id="40" name="Group 45"/>
            <p:cNvGrpSpPr>
              <a:grpSpLocks/>
            </p:cNvGrpSpPr>
            <p:nvPr/>
          </p:nvGrpSpPr>
          <p:grpSpPr bwMode="auto">
            <a:xfrm>
              <a:off x="3425" y="2024"/>
              <a:ext cx="226" cy="45"/>
              <a:chOff x="1111" y="2750"/>
              <a:chExt cx="226" cy="45"/>
            </a:xfrm>
          </p:grpSpPr>
          <p:sp>
            <p:nvSpPr>
              <p:cNvPr id="62" name="Oval 46"/>
              <p:cNvSpPr>
                <a:spLocks noChangeArrowheads="1"/>
              </p:cNvSpPr>
              <p:nvPr/>
            </p:nvSpPr>
            <p:spPr bwMode="auto">
              <a:xfrm>
                <a:off x="1111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3" name="Oval 47"/>
              <p:cNvSpPr>
                <a:spLocks noChangeArrowheads="1"/>
              </p:cNvSpPr>
              <p:nvPr/>
            </p:nvSpPr>
            <p:spPr bwMode="auto">
              <a:xfrm>
                <a:off x="120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4" name="Oval 48"/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</p:grp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4695" y="2024"/>
              <a:ext cx="226" cy="45"/>
              <a:chOff x="1111" y="2750"/>
              <a:chExt cx="226" cy="45"/>
            </a:xfrm>
          </p:grpSpPr>
          <p:sp>
            <p:nvSpPr>
              <p:cNvPr id="59" name="Oval 50"/>
              <p:cNvSpPr>
                <a:spLocks noChangeArrowheads="1"/>
              </p:cNvSpPr>
              <p:nvPr/>
            </p:nvSpPr>
            <p:spPr bwMode="auto">
              <a:xfrm>
                <a:off x="1111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0" name="Oval 51"/>
              <p:cNvSpPr>
                <a:spLocks noChangeArrowheads="1"/>
              </p:cNvSpPr>
              <p:nvPr/>
            </p:nvSpPr>
            <p:spPr bwMode="auto">
              <a:xfrm>
                <a:off x="120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61" name="Oval 52"/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</p:grp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341" y="2024"/>
              <a:ext cx="226" cy="45"/>
              <a:chOff x="1111" y="2750"/>
              <a:chExt cx="226" cy="45"/>
            </a:xfrm>
          </p:grpSpPr>
          <p:sp>
            <p:nvSpPr>
              <p:cNvPr id="56" name="Oval 54"/>
              <p:cNvSpPr>
                <a:spLocks noChangeArrowheads="1"/>
              </p:cNvSpPr>
              <p:nvPr/>
            </p:nvSpPr>
            <p:spPr bwMode="auto">
              <a:xfrm>
                <a:off x="1111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57" name="Oval 55"/>
              <p:cNvSpPr>
                <a:spLocks noChangeArrowheads="1"/>
              </p:cNvSpPr>
              <p:nvPr/>
            </p:nvSpPr>
            <p:spPr bwMode="auto">
              <a:xfrm>
                <a:off x="120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i="1">
                  <a:latin typeface="Book Antiqua" pitchFamily="18" charset="0"/>
                </a:endParaRPr>
              </a:p>
            </p:txBody>
          </p:sp>
        </p:grp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113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4" name="Line 58"/>
            <p:cNvSpPr>
              <a:spLocks noChangeShapeType="1"/>
            </p:cNvSpPr>
            <p:nvPr/>
          </p:nvSpPr>
          <p:spPr bwMode="auto">
            <a:xfrm>
              <a:off x="1020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2216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4187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5420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113" y="170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>
              <a:off x="1020" y="1706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236" y="1706"/>
              <a:ext cx="19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4195" y="170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 i="1">
                <a:latin typeface="Book Antiqua" pitchFamily="18" charset="0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386" y="1430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-25000">
                  <a:latin typeface="Book Antiqua" pitchFamily="18" charset="0"/>
                  <a:ea typeface="굴림" pitchFamily="50" charset="-127"/>
                </a:rPr>
                <a:t>1</a:t>
              </a:r>
              <a:endParaRPr lang="en-US" altLang="ko-KR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1429" y="1430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-25000">
                  <a:latin typeface="Book Antiqua" pitchFamily="18" charset="0"/>
                  <a:ea typeface="굴림" pitchFamily="50" charset="-127"/>
                </a:rPr>
                <a:t>2</a:t>
              </a:r>
              <a:endParaRPr lang="en-US" altLang="ko-KR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3017" y="1434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-25000">
                  <a:latin typeface="Book Antiqua" pitchFamily="18" charset="0"/>
                  <a:ea typeface="굴림" pitchFamily="50" charset="-127"/>
                </a:rPr>
                <a:t>r-1</a:t>
              </a:r>
              <a:endParaRPr lang="en-US" altLang="ko-KR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5" name="Text Box 69"/>
            <p:cNvSpPr txBox="1">
              <a:spLocks noChangeArrowheads="1"/>
            </p:cNvSpPr>
            <p:nvPr/>
          </p:nvSpPr>
          <p:spPr bwMode="auto">
            <a:xfrm>
              <a:off x="4650" y="1434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-25000">
                  <a:latin typeface="Book Antiqua" pitchFamily="18" charset="0"/>
                  <a:ea typeface="굴림" pitchFamily="50" charset="-127"/>
                </a:rPr>
                <a:t>r</a:t>
              </a:r>
              <a:endParaRPr lang="en-US" altLang="ko-KR" i="1">
                <a:latin typeface="Book Antiqua" pitchFamily="18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기하분포와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음이항분포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주사위 게임을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눈이 나오면 성공이라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세 번째 성공이 있기까지 주사위를 반복하여 던진 횟수를 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기대값과 분산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다섯 번째에서 세 번째 성공할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9760" y="3071810"/>
            <a:ext cx="815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주사위를 던져서 </a:t>
            </a:r>
            <a:r>
              <a:rPr lang="en-US" altLang="ko-KR" dirty="0" smtClean="0">
                <a:latin typeface="Book Antiqua" pitchFamily="18" charset="0"/>
              </a:rPr>
              <a:t>1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의 눈이 나올 확률은 </a:t>
            </a:r>
            <a:r>
              <a:rPr lang="en-US" altLang="ko-KR" i="1" dirty="0" smtClean="0">
                <a:latin typeface="Book Antiqua" pitchFamily="18" charset="0"/>
              </a:rPr>
              <a:t>1/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세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번째 성공이 있기까지 주사위를 반복하여 던진 횟수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i="1" dirty="0" smtClean="0">
                <a:latin typeface="Book Antiqua" pitchFamily="18" charset="0"/>
              </a:rPr>
              <a:t>r = 3, p = 1/3</a:t>
            </a:r>
            <a:r>
              <a:rPr lang="ko-KR" altLang="en-US" dirty="0" smtClean="0">
                <a:latin typeface="Book Antiqua" pitchFamily="18" charset="0"/>
              </a:rPr>
              <a:t>인 음이항분포를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3" name="Object 27"/>
          <p:cNvGraphicFramePr>
            <a:graphicFrameLocks noChangeAspect="1"/>
          </p:cNvGraphicFramePr>
          <p:nvPr/>
        </p:nvGraphicFramePr>
        <p:xfrm>
          <a:off x="2487613" y="3996665"/>
          <a:ext cx="3954462" cy="720725"/>
        </p:xfrm>
        <a:graphic>
          <a:graphicData uri="http://schemas.openxmlformats.org/presentationml/2006/ole">
            <p:oleObj spid="_x0000_s628738" name="Equation" r:id="rId4" imgW="2654280" imgH="495000" progId="Equation.DSMT4">
              <p:embed/>
            </p:oleObj>
          </a:graphicData>
        </a:graphic>
      </p:graphicFrame>
      <p:graphicFrame>
        <p:nvGraphicFramePr>
          <p:cNvPr id="64" name="Object 27"/>
          <p:cNvGraphicFramePr>
            <a:graphicFrameLocks noChangeAspect="1"/>
          </p:cNvGraphicFramePr>
          <p:nvPr/>
        </p:nvGraphicFramePr>
        <p:xfrm>
          <a:off x="2428860" y="4704610"/>
          <a:ext cx="3178175" cy="628650"/>
        </p:xfrm>
        <a:graphic>
          <a:graphicData uri="http://schemas.openxmlformats.org/presentationml/2006/ole">
            <p:oleObj spid="_x0000_s628739" name="Equation" r:id="rId5" imgW="2133360" imgH="431640" progId="Equation.DSMT4">
              <p:embed/>
            </p:oleObj>
          </a:graphicData>
        </a:graphic>
      </p:graphicFrame>
      <p:graphicFrame>
        <p:nvGraphicFramePr>
          <p:cNvPr id="628740" name="Object 27"/>
          <p:cNvGraphicFramePr>
            <a:graphicFrameLocks noChangeAspect="1"/>
          </p:cNvGraphicFramePr>
          <p:nvPr/>
        </p:nvGraphicFramePr>
        <p:xfrm>
          <a:off x="612088" y="5361275"/>
          <a:ext cx="5335588" cy="720725"/>
        </p:xfrm>
        <a:graphic>
          <a:graphicData uri="http://schemas.openxmlformats.org/presentationml/2006/ole">
            <p:oleObj spid="_x0000_s628740" name="Equation" r:id="rId6" imgW="3581280" imgH="495000" progId="Equation.DSMT4">
              <p:embed/>
            </p:oleObj>
          </a:graphicData>
        </a:graphic>
      </p:graphicFrame>
      <p:sp>
        <p:nvSpPr>
          <p:cNvPr id="65" name="직사각형 64"/>
          <p:cNvSpPr/>
          <p:nvPr/>
        </p:nvSpPr>
        <p:spPr>
          <a:xfrm>
            <a:off x="438870" y="484160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평균과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8992" y="5184128"/>
            <a:ext cx="2071702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488" y="3551808"/>
            <a:ext cx="3286148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3802" y="540658"/>
            <a:ext cx="189186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4.5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포아송분포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포아송분포</a:t>
            </a:r>
            <a:r>
              <a:rPr lang="en-US" altLang="ko-KR" sz="2400" dirty="0" smtClean="0">
                <a:latin typeface="Book Antiqua" pitchFamily="18" charset="0"/>
              </a:rPr>
              <a:t>(Poisson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양의 실수 </a:t>
            </a:r>
            <a:r>
              <a:rPr lang="en-US" altLang="ko-KR" sz="2400" i="1" dirty="0" smtClean="0">
                <a:latin typeface="Book Antiqua" pitchFamily="18" charset="0"/>
              </a:rPr>
              <a:t>m</a:t>
            </a:r>
            <a:r>
              <a:rPr lang="ko-KR" altLang="en-US" sz="2400" dirty="0" smtClean="0">
                <a:latin typeface="Book Antiqua" pitchFamily="18" charset="0"/>
              </a:rPr>
              <a:t>에 대하여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확률질량함수가 다음과 같은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P(m)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2987675" y="3573944"/>
          <a:ext cx="2952750" cy="960438"/>
        </p:xfrm>
        <a:graphic>
          <a:graphicData uri="http://schemas.openxmlformats.org/presentationml/2006/ole">
            <p:oleObj spid="_x0000_s619521" name="Equation" r:id="rId4" imgW="1981080" imgH="660240" progId="Equation.DSMT4">
              <p:embed/>
            </p:oleObj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928662" y="290886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4766254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3686175" y="5376863"/>
          <a:ext cx="1552575" cy="350837"/>
        </p:xfrm>
        <a:graphic>
          <a:graphicData uri="http://schemas.openxmlformats.org/presentationml/2006/ole">
            <p:oleObj spid="_x0000_s619522" name="Equation" r:id="rId5" imgW="10411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816872" y="1336750"/>
            <a:ext cx="714380" cy="571504"/>
          </a:xfrm>
          <a:prstGeom prst="rect">
            <a:avLst/>
          </a:prstGeom>
          <a:solidFill>
            <a:srgbClr val="00FF00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24647" name="Object 27"/>
          <p:cNvGraphicFramePr>
            <a:graphicFrameLocks noChangeAspect="1"/>
          </p:cNvGraphicFramePr>
          <p:nvPr/>
        </p:nvGraphicFramePr>
        <p:xfrm>
          <a:off x="1719263" y="644350"/>
          <a:ext cx="4340225" cy="3325812"/>
        </p:xfrm>
        <a:graphic>
          <a:graphicData uri="http://schemas.openxmlformats.org/presentationml/2006/ole">
            <p:oleObj spid="_x0000_s624647" name="Equation" r:id="rId4" imgW="2984400" imgH="23367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0100" y="7549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35802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25801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차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1128" y="2130974"/>
            <a:ext cx="17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같은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방법으로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0562" y="1714488"/>
            <a:ext cx="2428892" cy="369332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P(m)</a:t>
            </a:r>
            <a:r>
              <a:rPr lang="ko-KR" altLang="en-US" dirty="0" smtClean="0">
                <a:latin typeface="Book Antiqua" pitchFamily="18" charset="0"/>
              </a:rPr>
              <a:t>인 확률질량함수</a:t>
            </a:r>
            <a:endParaRPr lang="ko-KR" altLang="en-US" dirty="0">
              <a:latin typeface="Book Antiqua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>
            <a:off x="3551320" y="1886598"/>
            <a:ext cx="928694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Book Antiqua" pitchFamily="18" charset="0"/>
              </a:rPr>
              <a:t>4.5  </a:t>
            </a:r>
            <a:r>
              <a:rPr lang="ko-KR" altLang="en-US" dirty="0" err="1" smtClean="0">
                <a:latin typeface="Book Antiqua" pitchFamily="18" charset="0"/>
              </a:rPr>
              <a:t>포아송분포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rgbClr val="00FF00"/>
                </a:solidFill>
                <a:latin typeface="Book Antiqua" pitchFamily="18" charset="0"/>
              </a:rPr>
              <a:pPr/>
              <a:t>46</a:t>
            </a:fld>
            <a:endParaRPr lang="ko-KR" altLang="en-US" sz="1600" dirty="0">
              <a:solidFill>
                <a:srgbClr val="00FF00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8800" y="1600200"/>
            <a:ext cx="5486400" cy="3657600"/>
            <a:chOff x="1828800" y="1600200"/>
            <a:chExt cx="5486400" cy="3657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8800" y="1600200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2714612" y="2071678"/>
            <a:ext cx="696907" cy="277263"/>
          </p:xfrm>
          <a:graphic>
            <a:graphicData uri="http://schemas.openxmlformats.org/presentationml/2006/ole">
              <p:oleObj spid="_x0000_s632833" name="Equation" r:id="rId5" imgW="495000" imgH="203040" progId="Equation.DSMT4">
                <p:embed/>
              </p:oleObj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3008313" y="3429000"/>
            <a:ext cx="536575" cy="277813"/>
          </p:xfrm>
          <a:graphic>
            <a:graphicData uri="http://schemas.openxmlformats.org/presentationml/2006/ole">
              <p:oleObj spid="_x0000_s632834" name="Equation" r:id="rId6" imgW="380880" imgH="203040" progId="Equation.DSMT4">
                <p:embed/>
              </p:oleObj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3714744" y="3714752"/>
            <a:ext cx="536575" cy="277813"/>
          </p:xfrm>
          <a:graphic>
            <a:graphicData uri="http://schemas.openxmlformats.org/presentationml/2006/ole">
              <p:oleObj spid="_x0000_s632835" name="Equation" r:id="rId7" imgW="380880" imgH="203040" progId="Equation.DSMT4">
                <p:embed/>
              </p:oleObj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4732338" y="3929063"/>
            <a:ext cx="644525" cy="277812"/>
          </p:xfrm>
          <a:graphic>
            <a:graphicData uri="http://schemas.openxmlformats.org/presentationml/2006/ole">
              <p:oleObj spid="_x0000_s632836" name="Equation" r:id="rId8" imgW="457200" imgH="203040" progId="Equation.DSMT4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89760" y="571480"/>
            <a:ext cx="829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Symbol" pitchFamily="18" charset="2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가 커질수록 포아송분포는 평균을 중심으로 대칭인 종 모양에 가까워진다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47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포아송 확률변수 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≤ 2)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= 1)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≥ 3) 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57161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760" y="1928802"/>
            <a:ext cx="81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i="1" dirty="0" smtClean="0">
                <a:latin typeface="Book Antiqua" pitchFamily="18" charset="0"/>
              </a:rPr>
              <a:t>X ~ P(1.5)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1393843" y="3051262"/>
          <a:ext cx="5749925" cy="1257300"/>
        </p:xfrm>
        <a:graphic>
          <a:graphicData uri="http://schemas.openxmlformats.org/presentationml/2006/ole">
            <p:oleObj spid="_x0000_s635911" name="Equation" r:id="rId4" imgW="3860640" imgH="863280" progId="Equation.DSMT4">
              <p:embed/>
            </p:oleObj>
          </a:graphicData>
        </a:graphic>
      </p:graphicFrame>
      <p:graphicFrame>
        <p:nvGraphicFramePr>
          <p:cNvPr id="635912" name="Object 27"/>
          <p:cNvGraphicFramePr>
            <a:graphicFrameLocks noChangeAspect="1"/>
          </p:cNvGraphicFramePr>
          <p:nvPr/>
        </p:nvGraphicFramePr>
        <p:xfrm>
          <a:off x="3035300" y="2285992"/>
          <a:ext cx="2857500" cy="609600"/>
        </p:xfrm>
        <a:graphic>
          <a:graphicData uri="http://schemas.openxmlformats.org/presentationml/2006/ole">
            <p:oleObj spid="_x0000_s635912" name="Equation" r:id="rId5" imgW="1917360" imgH="419040" progId="Equation.DSMT4">
              <p:embed/>
            </p:oleObj>
          </a:graphicData>
        </a:graphic>
      </p:graphicFrame>
      <p:graphicFrame>
        <p:nvGraphicFramePr>
          <p:cNvPr id="635913" name="Object 9"/>
          <p:cNvGraphicFramePr>
            <a:graphicFrameLocks noChangeAspect="1"/>
          </p:cNvGraphicFramePr>
          <p:nvPr/>
        </p:nvGraphicFramePr>
        <p:xfrm>
          <a:off x="559555" y="4433901"/>
          <a:ext cx="4879975" cy="923925"/>
        </p:xfrm>
        <a:graphic>
          <a:graphicData uri="http://schemas.openxmlformats.org/presentationml/2006/ole">
            <p:oleObj spid="_x0000_s635913" name="Equation" r:id="rId6" imgW="32763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모서리가 둥근 직사각형 12"/>
          <p:cNvSpPr/>
          <p:nvPr/>
        </p:nvSpPr>
        <p:spPr>
          <a:xfrm>
            <a:off x="928662" y="571480"/>
            <a:ext cx="421484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누적포아송분포표를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이용한 확률계산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760" y="1237292"/>
            <a:ext cx="82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아래 표에서 </a:t>
            </a:r>
            <a:r>
              <a:rPr lang="en-US" altLang="ko-KR" dirty="0" smtClean="0">
                <a:latin typeface="Symbol" pitchFamily="18" charset="2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각각 평균과 발생횟수를 나타내며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 ~ P(1.5)</a:t>
            </a:r>
            <a:r>
              <a:rPr lang="ko-KR" altLang="en-US" dirty="0" smtClean="0">
                <a:latin typeface="Book Antiqua" pitchFamily="18" charset="0"/>
              </a:rPr>
              <a:t>에서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1.5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x = 2</a:t>
            </a:r>
            <a:r>
              <a:rPr lang="ko-KR" altLang="en-US" dirty="0" smtClean="0">
                <a:latin typeface="Book Antiqua" pitchFamily="18" charset="0"/>
              </a:rPr>
              <a:t>가 만나는 위치의 수 </a:t>
            </a:r>
            <a:r>
              <a:rPr lang="en-US" altLang="ko-KR" dirty="0" smtClean="0">
                <a:latin typeface="Book Antiqua" pitchFamily="18" charset="0"/>
              </a:rPr>
              <a:t>.809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P(X ≤ 2)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를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나타낸다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 </a:t>
            </a:r>
            <a:r>
              <a:rPr lang="en-US" altLang="ko-KR" i="1" dirty="0" smtClean="0">
                <a:latin typeface="Book Antiqua" pitchFamily="18" charset="0"/>
              </a:rPr>
              <a:t>P(X ≤ 2) = 0.809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71472" y="2514200"/>
          <a:ext cx="7643869" cy="3136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9129"/>
                <a:gridCol w="702474"/>
                <a:gridCol w="702474"/>
                <a:gridCol w="702474"/>
                <a:gridCol w="702474"/>
                <a:gridCol w="702474"/>
                <a:gridCol w="702474"/>
                <a:gridCol w="702474"/>
                <a:gridCol w="702474"/>
                <a:gridCol w="702474"/>
                <a:gridCol w="702474"/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x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m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1.30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1.40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1.50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1.60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1.70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1.80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1.90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.333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.301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.273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.247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.223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.202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.183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.165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.150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.135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.699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.663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.627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.592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.558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.525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.493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.463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.434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.406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.833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.809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.783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.731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.677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.974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.966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.946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.989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.981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.970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.954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.956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.987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.983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rot="5400000">
            <a:off x="684798" y="2530336"/>
            <a:ext cx="408080" cy="1584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4494416" y="2466958"/>
            <a:ext cx="317008" cy="1584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4490526" y="2469726"/>
            <a:ext cx="1683690" cy="1377866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6000750" y="2097098"/>
          <a:ext cx="889000" cy="312738"/>
        </p:xfrm>
        <a:graphic>
          <a:graphicData uri="http://schemas.openxmlformats.org/presentationml/2006/ole">
            <p:oleObj spid="_x0000_s596995" name="Equation" r:id="rId4" imgW="596880" imgH="215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906" y="200024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발생 횟수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0492" y="200072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평균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69278" y="1714488"/>
            <a:ext cx="3602722" cy="2085964"/>
            <a:chOff x="969278" y="1985978"/>
            <a:chExt cx="5486400" cy="36576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9278" y="1985978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5273686" y="2313733"/>
            <a:ext cx="869950" cy="625475"/>
          </p:xfrm>
          <a:graphic>
            <a:graphicData uri="http://schemas.openxmlformats.org/presentationml/2006/ole">
              <p:oleObj spid="_x0000_s633858" name="Equation" r:id="rId5" imgW="583920" imgH="431640" progId="Equation.DSMT4">
                <p:embed/>
              </p:oleObj>
            </a:graphicData>
          </a:graphic>
        </p:graphicFrame>
      </p:grpSp>
      <p:grpSp>
        <p:nvGrpSpPr>
          <p:cNvPr id="14" name="그룹 13"/>
          <p:cNvGrpSpPr/>
          <p:nvPr/>
        </p:nvGrpSpPr>
        <p:grpSpPr>
          <a:xfrm>
            <a:off x="4714876" y="1718476"/>
            <a:ext cx="3429024" cy="2081976"/>
            <a:chOff x="2714612" y="2357430"/>
            <a:chExt cx="5486400" cy="36576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14612" y="2357430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6912903" y="2663736"/>
            <a:ext cx="984250" cy="625475"/>
          </p:xfrm>
          <a:graphic>
            <a:graphicData uri="http://schemas.openxmlformats.org/presentationml/2006/ole">
              <p:oleObj spid="_x0000_s633859" name="Equation" r:id="rId7" imgW="660240" imgH="431640" progId="Equation.DSMT4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489760" y="571480"/>
            <a:ext cx="80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ko-KR" altLang="en-US" dirty="0" smtClean="0">
                <a:latin typeface="Book Antiqua" pitchFamily="18" charset="0"/>
              </a:rPr>
              <a:t>이항분포와 </a:t>
            </a:r>
            <a:r>
              <a:rPr lang="ko-KR" altLang="en-US" dirty="0" err="1" smtClean="0">
                <a:latin typeface="Book Antiqua" pitchFamily="18" charset="0"/>
              </a:rPr>
              <a:t>포아송분포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X ~ B(n, p)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i="1" dirty="0" err="1" smtClean="0">
                <a:latin typeface="Book Antiqua" pitchFamily="18" charset="0"/>
              </a:rPr>
              <a:t>np</a:t>
            </a:r>
            <a:r>
              <a:rPr lang="ko-KR" altLang="en-US" dirty="0" smtClean="0">
                <a:latin typeface="Book Antiqua" pitchFamily="18" charset="0"/>
              </a:rPr>
              <a:t>가 일정하고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충분히 크면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69758" y="3908998"/>
            <a:ext cx="3602242" cy="2010538"/>
            <a:chOff x="857224" y="928670"/>
            <a:chExt cx="5486400" cy="36576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57224" y="928670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4929190" y="1283259"/>
            <a:ext cx="1096962" cy="625475"/>
          </p:xfrm>
          <a:graphic>
            <a:graphicData uri="http://schemas.openxmlformats.org/presentationml/2006/ole">
              <p:oleObj spid="_x0000_s633860" name="Equation" r:id="rId9" imgW="736560" imgH="431640" progId="Equation.DSMT4">
                <p:embed/>
              </p:oleObj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4714876" y="3843366"/>
            <a:ext cx="3429024" cy="2085964"/>
            <a:chOff x="1928794" y="1714488"/>
            <a:chExt cx="5486400" cy="3657600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28794" y="1714488"/>
              <a:ext cx="54864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5857884" y="2058323"/>
            <a:ext cx="1211263" cy="625475"/>
          </p:xfrm>
          <a:graphic>
            <a:graphicData uri="http://schemas.openxmlformats.org/presentationml/2006/ole">
              <p:oleObj spid="_x0000_s633861" name="Equation" r:id="rId11" imgW="812520" imgH="431640" progId="Equation.DSMT4">
                <p:embed/>
              </p:oleObj>
            </a:graphicData>
          </a:graphic>
        </p:graphicFrame>
      </p:grpSp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5786446" y="1153258"/>
          <a:ext cx="946150" cy="312737"/>
        </p:xfrm>
        <a:graphic>
          <a:graphicData uri="http://schemas.openxmlformats.org/presentationml/2006/ole">
            <p:oleObj spid="_x0000_s633862" name="Equation" r:id="rId12" imgW="634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3802" y="540658"/>
            <a:ext cx="189186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4.2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초기하분포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43050" y="2608356"/>
            <a:ext cx="6057900" cy="2892346"/>
            <a:chOff x="1543050" y="1979692"/>
            <a:chExt cx="6057900" cy="2892346"/>
          </a:xfrm>
        </p:grpSpPr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43050" y="1985963"/>
              <a:ext cx="6057900" cy="2886075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ffectLst/>
          </p:spPr>
        </p:pic>
        <p:sp>
          <p:nvSpPr>
            <p:cNvPr id="39" name="TextBox 38"/>
            <p:cNvSpPr txBox="1"/>
            <p:nvPr/>
          </p:nvSpPr>
          <p:spPr>
            <a:xfrm>
              <a:off x="4286248" y="205953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 </a:t>
              </a:r>
              <a:r>
                <a:rPr lang="en-US" altLang="ko-KR" dirty="0" smtClean="0">
                  <a:latin typeface="Book Antiqua" pitchFamily="18" charset="0"/>
                </a:rPr>
                <a:t>item </a:t>
              </a:r>
              <a:r>
                <a:rPr lang="ko-KR" altLang="en-US" dirty="0" smtClean="0">
                  <a:latin typeface="Book Antiqua" pitchFamily="18" charset="0"/>
                </a:rPr>
                <a:t>추출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85918" y="19796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 </a:t>
              </a:r>
              <a:r>
                <a:rPr lang="en-US" altLang="ko-KR" dirty="0" smtClean="0">
                  <a:latin typeface="Book Antiqua" pitchFamily="18" charset="0"/>
                </a:rPr>
                <a:t>item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43352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:</a:t>
              </a:r>
              <a:r>
                <a:rPr lang="en-US" altLang="ko-KR" i="1" dirty="0" smtClean="0">
                  <a:latin typeface="Book Antiqua" pitchFamily="18" charset="0"/>
                </a:rPr>
                <a:t> M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143372" y="4429132"/>
              <a:ext cx="214314" cy="21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29388" y="441699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</a:rPr>
                <a:t>x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215074" y="4510844"/>
              <a:ext cx="214314" cy="21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85786" y="1285860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흰색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바둑돌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개와 검은색 바둑돌 </a:t>
            </a:r>
            <a:r>
              <a:rPr lang="en-US" altLang="ko-KR" i="1" dirty="0" smtClean="0">
                <a:latin typeface="Book Antiqua" pitchFamily="18" charset="0"/>
              </a:rPr>
              <a:t>N – M</a:t>
            </a:r>
            <a:r>
              <a:rPr lang="ko-KR" altLang="en-US" dirty="0" smtClean="0">
                <a:latin typeface="Book Antiqua" pitchFamily="18" charset="0"/>
              </a:rPr>
              <a:t>개가 들어있는 용기에서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개의 바둑돌을 임의로 꺼내어 다른 용기에 담을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개의 바둑돌에 포함된 흰색 바둑돌의 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에 관한 확률분포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어떤 공정라인에서 생산된 제품의 불량률은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공정라인에서 생산된 제품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임의로 선정했을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이하의 불량품이 나올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포아송분포에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의한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근사확률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760" y="2500306"/>
            <a:ext cx="8154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불량품의 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 ~ B(20, 0.05)</a:t>
            </a:r>
            <a:r>
              <a:rPr lang="ko-KR" altLang="en-US" dirty="0" smtClean="0">
                <a:latin typeface="Book Antiqua" pitchFamily="18" charset="0"/>
              </a:rPr>
              <a:t>인 이항분포에 따른다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그러므로 구하고자 하는 확률은 부록 </a:t>
            </a:r>
            <a:r>
              <a:rPr lang="en-US" altLang="ko-KR" dirty="0" smtClean="0">
                <a:latin typeface="Book Antiqua" pitchFamily="18" charset="0"/>
              </a:rPr>
              <a:t>&lt;</a:t>
            </a:r>
            <a:r>
              <a:rPr lang="ko-KR" altLang="en-US" dirty="0" smtClean="0">
                <a:latin typeface="Book Antiqua" pitchFamily="18" charset="0"/>
              </a:rPr>
              <a:t>표 </a:t>
            </a:r>
            <a:r>
              <a:rPr lang="en-US" altLang="ko-KR" dirty="0" smtClean="0">
                <a:latin typeface="Book Antiqua" pitchFamily="18" charset="0"/>
              </a:rPr>
              <a:t>1&gt;</a:t>
            </a:r>
            <a:r>
              <a:rPr lang="ko-KR" altLang="en-US" dirty="0" smtClean="0">
                <a:latin typeface="Book Antiqua" pitchFamily="18" charset="0"/>
              </a:rPr>
              <a:t>에 의하여 다음과 같다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P(X = 1) = P(X ≤ 1) - P(X = 0) = 0.7358 – 0.3585 = 0.3773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n = 20, p = 0.05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1</a:t>
            </a:r>
            <a:r>
              <a:rPr lang="ko-KR" altLang="en-US" dirty="0" smtClean="0">
                <a:latin typeface="Book Antiqua" pitchFamily="18" charset="0"/>
              </a:rPr>
              <a:t>인 포아송분포에 근접한다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부록 </a:t>
            </a:r>
            <a:r>
              <a:rPr lang="en-US" altLang="ko-KR" dirty="0" smtClean="0">
                <a:latin typeface="Book Antiqua" pitchFamily="18" charset="0"/>
              </a:rPr>
              <a:t>&lt;</a:t>
            </a:r>
            <a:r>
              <a:rPr lang="ko-KR" altLang="en-US" dirty="0" smtClean="0">
                <a:latin typeface="Book Antiqua" pitchFamily="18" charset="0"/>
              </a:rPr>
              <a:t>표 </a:t>
            </a:r>
            <a:r>
              <a:rPr lang="en-US" altLang="ko-KR" dirty="0" smtClean="0">
                <a:latin typeface="Book Antiqua" pitchFamily="18" charset="0"/>
              </a:rPr>
              <a:t>2&gt;</a:t>
            </a:r>
            <a:r>
              <a:rPr lang="ko-KR" altLang="en-US" dirty="0" smtClean="0">
                <a:latin typeface="Book Antiqua" pitchFamily="18" charset="0"/>
              </a:rPr>
              <a:t>에 의하여 다음 근사확률을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P(X = 1) = P(X ≤ 1) - P(X = 0) = 0.736 – 0.368 = 0.368</a:t>
            </a:r>
            <a:endParaRPr lang="en-US" altLang="ko-KR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51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58969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7088" y="581754"/>
            <a:ext cx="7959725" cy="1847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포아송과정</a:t>
            </a:r>
            <a:r>
              <a:rPr lang="en-US" altLang="ko-KR" sz="2400" dirty="0" smtClean="0">
                <a:latin typeface="Book Antiqua" pitchFamily="18" charset="0"/>
              </a:rPr>
              <a:t>(Poisson  process)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단위 구간 또는 단위 영역에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서 </a:t>
            </a:r>
            <a:r>
              <a:rPr lang="en-US" altLang="ko-KR" sz="2400" i="1" dirty="0" smtClean="0">
                <a:latin typeface="Symbol" pitchFamily="18" charset="2"/>
              </a:rPr>
              <a:t>l</a:t>
            </a:r>
            <a:r>
              <a:rPr lang="ko-KR" altLang="en-US" sz="2400" dirty="0" smtClean="0">
                <a:latin typeface="Book Antiqua" pitchFamily="18" charset="0"/>
              </a:rPr>
              <a:t>의 비율로 특정 사건이 관찰될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길이가 </a:t>
            </a:r>
            <a:r>
              <a:rPr lang="en-US" altLang="ko-KR" sz="2400" i="1" dirty="0" smtClean="0">
                <a:latin typeface="Book Antiqua" pitchFamily="18" charset="0"/>
              </a:rPr>
              <a:t>t</a:t>
            </a:r>
            <a:r>
              <a:rPr lang="ko-KR" altLang="en-US" sz="2400" dirty="0" smtClean="0">
                <a:latin typeface="Book Antiqua" pitchFamily="18" charset="0"/>
              </a:rPr>
              <a:t>인 구간에서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이 사건이 관찰된 수 </a:t>
            </a:r>
            <a:r>
              <a:rPr lang="en-US" altLang="ko-KR" sz="2400" i="1" dirty="0" smtClean="0">
                <a:latin typeface="Book Antiqua" pitchFamily="18" charset="0"/>
              </a:rPr>
              <a:t>X(t)</a:t>
            </a:r>
            <a:r>
              <a:rPr lang="ko-KR" altLang="en-US" sz="2400" dirty="0" smtClean="0">
                <a:latin typeface="Book Antiqua" pitchFamily="18" charset="0"/>
              </a:rPr>
              <a:t>가 모수 </a:t>
            </a:r>
            <a:r>
              <a:rPr lang="en-US" altLang="ko-KR" sz="2400" i="1" dirty="0" err="1" smtClean="0">
                <a:latin typeface="Symbol" pitchFamily="18" charset="2"/>
              </a:rPr>
              <a:t>l</a:t>
            </a:r>
            <a:r>
              <a:rPr lang="en-US" altLang="ko-KR" sz="2400" i="1" dirty="0" err="1" smtClean="0">
                <a:latin typeface="Book Antiqua" pitchFamily="18" charset="0"/>
              </a:rPr>
              <a:t>t</a:t>
            </a:r>
            <a:r>
              <a:rPr lang="ko-KR" altLang="en-US" sz="2400" dirty="0" smtClean="0">
                <a:latin typeface="Book Antiqua" pitchFamily="18" charset="0"/>
              </a:rPr>
              <a:t>인 포아송분포를 이룰 때</a:t>
            </a:r>
            <a:r>
              <a:rPr lang="en-US" altLang="ko-KR" sz="2400" dirty="0" smtClean="0">
                <a:latin typeface="Book Antiqua" pitchFamily="18" charset="0"/>
              </a:rPr>
              <a:t>,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사건이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관찰되는 과정 </a:t>
            </a:r>
            <a:r>
              <a:rPr lang="en-US" altLang="ko-KR" sz="2400" dirty="0" smtClean="0">
                <a:latin typeface="Book Antiqua" pitchFamily="18" charset="0"/>
              </a:rPr>
              <a:t>{</a:t>
            </a:r>
            <a:r>
              <a:rPr lang="en-US" altLang="ko-KR" sz="2400" i="1" dirty="0" smtClean="0">
                <a:latin typeface="Book Antiqua" pitchFamily="18" charset="0"/>
              </a:rPr>
              <a:t>X(t) : t ≥ 0</a:t>
            </a:r>
            <a:r>
              <a:rPr lang="en-US" altLang="ko-KR" sz="2400" dirty="0" smtClean="0">
                <a:latin typeface="Book Antiqua" pitchFamily="18" charset="0"/>
              </a:rPr>
              <a:t>}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0034" y="3188989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763882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오전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시부터 </a:t>
            </a:r>
            <a:r>
              <a:rPr lang="en-US" altLang="ko-KR" dirty="0" smtClean="0">
                <a:latin typeface="Book Antiqua" pitchFamily="18" charset="0"/>
              </a:rPr>
              <a:t>11</a:t>
            </a:r>
            <a:r>
              <a:rPr lang="ko-KR" altLang="en-US" dirty="0" smtClean="0">
                <a:latin typeface="Book Antiqua" pitchFamily="18" charset="0"/>
              </a:rPr>
              <a:t>시까지 평균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명의 손님이 찾아오는 어떤 상점에 오늘 오전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시부터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 </a:t>
            </a:r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분 사이에 손님이 적어도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명 이상 찾아올 확률을 계산한다고 하자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오전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시부터 </a:t>
            </a:r>
            <a:r>
              <a:rPr lang="en-US" altLang="ko-KR" dirty="0" smtClean="0">
                <a:latin typeface="Book Antiqua" pitchFamily="18" charset="0"/>
              </a:rPr>
              <a:t>11</a:t>
            </a:r>
            <a:r>
              <a:rPr lang="ko-KR" altLang="en-US" dirty="0" smtClean="0">
                <a:latin typeface="Book Antiqua" pitchFamily="18" charset="0"/>
              </a:rPr>
              <a:t>시까지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시간이 단위 시간이고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 시간 동안 평균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명이 찾아온다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 오전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시부터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 </a:t>
            </a:r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분 사이이면 </a:t>
            </a:r>
            <a:r>
              <a:rPr lang="en-US" altLang="ko-KR" i="1" dirty="0" smtClean="0">
                <a:latin typeface="Book Antiqua" pitchFamily="18" charset="0"/>
              </a:rPr>
              <a:t>t = 1/2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 </a:t>
            </a:r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분 동안에 상점에 찾아오는 손님의 수를 </a:t>
            </a:r>
            <a:r>
              <a:rPr lang="en-US" altLang="ko-KR" i="1" dirty="0" smtClean="0">
                <a:latin typeface="Book Antiqua" pitchFamily="18" charset="0"/>
              </a:rPr>
              <a:t>X(1/2)</a:t>
            </a:r>
            <a:r>
              <a:rPr lang="ko-KR" altLang="en-US" dirty="0" smtClean="0">
                <a:latin typeface="Book Antiqua" pitchFamily="18" charset="0"/>
              </a:rPr>
              <a:t>이라 하자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확률변수 </a:t>
            </a:r>
            <a:r>
              <a:rPr lang="en-US" altLang="ko-KR" i="1" dirty="0" smtClean="0">
                <a:latin typeface="Book Antiqua" pitchFamily="18" charset="0"/>
              </a:rPr>
              <a:t>X(1/2)</a:t>
            </a:r>
            <a:r>
              <a:rPr lang="ko-KR" altLang="en-US" dirty="0" smtClean="0">
                <a:latin typeface="Book Antiqua" pitchFamily="18" charset="0"/>
              </a:rPr>
              <a:t>은 모수 </a:t>
            </a:r>
            <a:r>
              <a:rPr lang="en-US" altLang="ko-KR" i="1" dirty="0" err="1" smtClean="0">
                <a:latin typeface="Symbol" pitchFamily="18" charset="2"/>
              </a:rPr>
              <a:t>l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en-US" altLang="ko-KR" i="1" dirty="0" smtClean="0">
                <a:latin typeface="Book Antiqua" pitchFamily="18" charset="0"/>
              </a:rPr>
              <a:t> = 3/2</a:t>
            </a:r>
            <a:r>
              <a:rPr lang="ko-KR" altLang="en-US" dirty="0" smtClean="0">
                <a:latin typeface="Book Antiqua" pitchFamily="18" charset="0"/>
              </a:rPr>
              <a:t>인 포아송분포를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오전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시에서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시 </a:t>
            </a:r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분 사이에 적어도 두 명의 손님이 상점에 찾아올 확률은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다음과 같이 </a:t>
            </a:r>
            <a:r>
              <a:rPr lang="en-US" altLang="ko-KR" i="1" dirty="0" smtClean="0">
                <a:latin typeface="Book Antiqua" pitchFamily="18" charset="0"/>
              </a:rPr>
              <a:t>0.219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[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X(1/2) ≥ 2)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]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1 - P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[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X(1/2) = 0)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]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- P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[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X(1/2) = 1)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] = 1 – 0.223 – 0.558 = 0.219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43174" y="2622634"/>
            <a:ext cx="3929090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2786050" y="2683798"/>
          <a:ext cx="3597275" cy="608013"/>
        </p:xfrm>
        <a:graphic>
          <a:graphicData uri="http://schemas.openxmlformats.org/presentationml/2006/ole">
            <p:oleObj spid="_x0000_s636930" name="Equation" r:id="rId4" imgW="24127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52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포아송과정의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특징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60" y="1237292"/>
            <a:ext cx="8225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(1)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임의의 양수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s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대하여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X(t + s) - X(t)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는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X(u) : u ≤ t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독립이다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시구간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(t, t + s)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사이에 관찰된 횟수는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이전에 관찰된 횟수에 독립이다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굴림" pitchFamily="50" charset="-127"/>
            </a:endParaRPr>
          </a:p>
          <a:p>
            <a:pPr marL="342900" indent="-342900"/>
            <a:endParaRPr lang="ko-KR" altLang="en-US" dirty="0" smtClean="0">
              <a:latin typeface="Book Antiqua" pitchFamily="18" charset="0"/>
              <a:ea typeface="굴림" pitchFamily="50" charset="-127"/>
            </a:endParaRPr>
          </a:p>
          <a:p>
            <a:pPr marL="342900" indent="-342900"/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(2)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임의의 양수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s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대하여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X(</a:t>
            </a:r>
            <a:r>
              <a:rPr lang="en-US" altLang="ko-KR" i="1" dirty="0" err="1" smtClean="0">
                <a:latin typeface="Book Antiqua" pitchFamily="18" charset="0"/>
                <a:ea typeface="굴림" pitchFamily="50" charset="-127"/>
              </a:rPr>
              <a:t>t+s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 - X(t)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는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s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에만 의존한다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 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동일한 크기의 시구간 안에서 관찰된 횟수는 동일한 분포를 이룬다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en-US" altLang="ko-KR" dirty="0">
              <a:latin typeface="Book Antiqua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53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94968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시간에 따라 컴퓨터 시스템에 수신되는 어떤 신호의 관찰 횟수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X(t)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8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포아송과정을 이룬다고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X(2.5) = 17, X(3.7) = 22, X(4.3) = 36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]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97741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60" y="2254931"/>
            <a:ext cx="8154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사건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X(2.5) = 17, X(3.7) = 22, X(4.3) = 36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}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은 다음 그림과 같이 </a:t>
            </a:r>
            <a:r>
              <a:rPr lang="ko-KR" altLang="en-US" dirty="0" smtClean="0">
                <a:latin typeface="Book Antiqua" pitchFamily="18" charset="0"/>
              </a:rPr>
              <a:t>처음 </a:t>
            </a:r>
            <a:r>
              <a:rPr lang="en-US" altLang="ko-KR" dirty="0" smtClean="0">
                <a:latin typeface="Book Antiqua" pitchFamily="18" charset="0"/>
              </a:rPr>
              <a:t>2.5</a:t>
            </a:r>
            <a:r>
              <a:rPr lang="ko-KR" altLang="en-US" dirty="0" smtClean="0">
                <a:latin typeface="Book Antiqua" pitchFamily="18" charset="0"/>
              </a:rPr>
              <a:t>시간 동안 어떤 신호가 </a:t>
            </a:r>
            <a:r>
              <a:rPr lang="en-US" altLang="ko-KR" dirty="0" smtClean="0">
                <a:latin typeface="Book Antiqua" pitchFamily="18" charset="0"/>
              </a:rPr>
              <a:t>17</a:t>
            </a:r>
            <a:r>
              <a:rPr lang="ko-KR" altLang="en-US" dirty="0" smtClean="0">
                <a:latin typeface="Book Antiqua" pitchFamily="18" charset="0"/>
              </a:rPr>
              <a:t>건 관찰되고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처음 </a:t>
            </a:r>
            <a:r>
              <a:rPr lang="en-US" altLang="ko-KR" dirty="0" smtClean="0">
                <a:latin typeface="Book Antiqua" pitchFamily="18" charset="0"/>
              </a:rPr>
              <a:t>3.7</a:t>
            </a:r>
            <a:r>
              <a:rPr lang="ko-KR" altLang="en-US" dirty="0" smtClean="0">
                <a:latin typeface="Book Antiqua" pitchFamily="18" charset="0"/>
              </a:rPr>
              <a:t>시간 동안 </a:t>
            </a:r>
            <a:r>
              <a:rPr lang="en-US" altLang="ko-KR" dirty="0" smtClean="0">
                <a:latin typeface="Book Antiqua" pitchFamily="18" charset="0"/>
              </a:rPr>
              <a:t>22</a:t>
            </a:r>
            <a:r>
              <a:rPr lang="ko-KR" altLang="en-US" dirty="0" smtClean="0">
                <a:latin typeface="Book Antiqua" pitchFamily="18" charset="0"/>
              </a:rPr>
              <a:t>건 그리고 처음 </a:t>
            </a:r>
            <a:r>
              <a:rPr lang="en-US" altLang="ko-KR" dirty="0" smtClean="0">
                <a:latin typeface="Book Antiqua" pitchFamily="18" charset="0"/>
              </a:rPr>
              <a:t>4.3</a:t>
            </a:r>
            <a:r>
              <a:rPr lang="ko-KR" altLang="en-US" dirty="0" smtClean="0">
                <a:latin typeface="Book Antiqua" pitchFamily="18" charset="0"/>
              </a:rPr>
              <a:t>시간 동안 </a:t>
            </a:r>
            <a:r>
              <a:rPr lang="en-US" altLang="ko-KR" dirty="0" smtClean="0">
                <a:latin typeface="Book Antiqua" pitchFamily="18" charset="0"/>
              </a:rPr>
              <a:t>36</a:t>
            </a:r>
            <a:r>
              <a:rPr lang="ko-KR" altLang="en-US" dirty="0" smtClean="0">
                <a:latin typeface="Book Antiqua" pitchFamily="18" charset="0"/>
              </a:rPr>
              <a:t>건이 관찰됨을 의미한다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이 신호는 </a:t>
            </a:r>
            <a:r>
              <a:rPr lang="en-US" altLang="ko-KR" dirty="0" smtClean="0">
                <a:latin typeface="Book Antiqua" pitchFamily="18" charset="0"/>
              </a:rPr>
              <a:t>(0, 2.5]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dirty="0" smtClean="0">
                <a:latin typeface="Book Antiqua" pitchFamily="18" charset="0"/>
              </a:rPr>
              <a:t>17</a:t>
            </a:r>
            <a:r>
              <a:rPr lang="ko-KR" altLang="en-US" dirty="0" smtClean="0">
                <a:latin typeface="Book Antiqua" pitchFamily="18" charset="0"/>
              </a:rPr>
              <a:t>건 그리고 </a:t>
            </a:r>
            <a:r>
              <a:rPr lang="en-US" altLang="ko-KR" dirty="0" smtClean="0">
                <a:latin typeface="Book Antiqua" pitchFamily="18" charset="0"/>
              </a:rPr>
              <a:t>(2.5, 3.7]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건</a:t>
            </a:r>
            <a:r>
              <a:rPr lang="en-US" altLang="ko-KR" dirty="0" smtClean="0">
                <a:latin typeface="Book Antiqua" pitchFamily="18" charset="0"/>
              </a:rPr>
              <a:t>, (3.7, 4.3]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dirty="0" smtClean="0">
                <a:latin typeface="Book Antiqua" pitchFamily="18" charset="0"/>
              </a:rPr>
              <a:t>14</a:t>
            </a:r>
            <a:r>
              <a:rPr lang="ko-KR" altLang="en-US" dirty="0" smtClean="0">
                <a:latin typeface="Book Antiqua" pitchFamily="18" charset="0"/>
              </a:rPr>
              <a:t>건이 관찰된다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사건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X(2.5) = 17, X(3.7) = 22, X(4.3) = 36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은 다음 사건과 동치이다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X(2.5) = 17, X(3.7) – X(2.5)= 5, X(4.3) – X(3.7) = 14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}</a:t>
            </a:r>
            <a:endParaRPr lang="en-US" altLang="ko-KR" dirty="0" smtClean="0">
              <a:latin typeface="Book Antiqua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93998" y="3039511"/>
            <a:ext cx="4806894" cy="1685647"/>
            <a:chOff x="2193998" y="2071678"/>
            <a:chExt cx="4806894" cy="1685647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2408312" y="3418726"/>
              <a:ext cx="3857652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3052048" y="341872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 flipV="1">
              <a:off x="3775113" y="342820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 flipH="1" flipV="1">
              <a:off x="4489974" y="34179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5214148" y="34179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428860" y="3071182"/>
              <a:ext cx="178595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5084" y="3071182"/>
              <a:ext cx="785818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51518" y="3070702"/>
              <a:ext cx="500066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28860" y="2714620"/>
              <a:ext cx="2571768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428860" y="2377978"/>
              <a:ext cx="3143272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53514" y="2764033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Book Antiqua" pitchFamily="18" charset="0"/>
                </a:rPr>
                <a:t>17</a:t>
              </a:r>
              <a:r>
                <a:rPr lang="ko-KR" altLang="en-US" sz="1400" dirty="0" smtClean="0">
                  <a:latin typeface="Book Antiqua" pitchFamily="18" charset="0"/>
                </a:rPr>
                <a:t>건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755236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</a:t>
              </a:r>
              <a:r>
                <a:rPr lang="ko-KR" altLang="en-US" sz="1400" dirty="0" smtClean="0">
                  <a:latin typeface="Book Antiqua" pitchFamily="18" charset="0"/>
                </a:rPr>
                <a:t>건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560" y="2755236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14</a:t>
              </a:r>
              <a:r>
                <a:rPr lang="ko-KR" altLang="en-US" sz="1400" dirty="0" smtClean="0">
                  <a:latin typeface="Book Antiqua" pitchFamily="18" charset="0"/>
                </a:rPr>
                <a:t>건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4744" y="2408320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22</a:t>
              </a:r>
              <a:r>
                <a:rPr lang="ko-KR" altLang="en-US" sz="1400" dirty="0" smtClean="0">
                  <a:latin typeface="Book Antiqua" pitchFamily="18" charset="0"/>
                </a:rPr>
                <a:t>건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7144" y="2071678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36</a:t>
              </a:r>
              <a:r>
                <a:rPr lang="ko-KR" altLang="en-US" sz="1400" dirty="0" smtClean="0">
                  <a:latin typeface="Book Antiqua" pitchFamily="18" charset="0"/>
                </a:rPr>
                <a:t>건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rot="5400000" flipH="1" flipV="1">
              <a:off x="4638855" y="3036091"/>
              <a:ext cx="785818" cy="1588"/>
            </a:xfrm>
            <a:prstGeom prst="line">
              <a:avLst/>
            </a:prstGeom>
            <a:ln w="19050">
              <a:solidFill>
                <a:srgbClr val="00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 flipH="1" flipV="1">
              <a:off x="3991016" y="3214686"/>
              <a:ext cx="428628" cy="1588"/>
            </a:xfrm>
            <a:prstGeom prst="line">
              <a:avLst/>
            </a:prstGeom>
            <a:ln w="19050">
              <a:solidFill>
                <a:srgbClr val="00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 flipH="1" flipV="1">
              <a:off x="4990668" y="2857496"/>
              <a:ext cx="1143008" cy="1588"/>
            </a:xfrm>
            <a:prstGeom prst="line">
              <a:avLst/>
            </a:prstGeom>
            <a:ln w="19050">
              <a:solidFill>
                <a:srgbClr val="00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1837602" y="2857496"/>
              <a:ext cx="1143008" cy="1588"/>
            </a:xfrm>
            <a:prstGeom prst="line">
              <a:avLst/>
            </a:prstGeom>
            <a:ln w="190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18652" y="3449548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3512" y="3449548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7686" y="3449548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066" y="3449548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4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93998" y="3449548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2428860" y="3337014"/>
            <a:ext cx="169862" cy="184150"/>
          </p:xfrm>
          <a:graphic>
            <a:graphicData uri="http://schemas.openxmlformats.org/presentationml/2006/ole">
              <p:oleObj spid="_x0000_s637954" name="Equation" r:id="rId4" imgW="114120" imgH="126720" progId="Equation.DSMT4">
                <p:embed/>
              </p:oleObj>
            </a:graphicData>
          </a:graphic>
        </p:graphicFrame>
        <p:graphicFrame>
          <p:nvGraphicFramePr>
            <p:cNvPr id="36" name="Object 27"/>
            <p:cNvGraphicFramePr>
              <a:graphicFrameLocks noChangeAspect="1"/>
            </p:cNvGraphicFramePr>
            <p:nvPr/>
          </p:nvGraphicFramePr>
          <p:xfrm>
            <a:off x="2644775" y="3337014"/>
            <a:ext cx="169863" cy="184150"/>
          </p:xfrm>
          <a:graphic>
            <a:graphicData uri="http://schemas.openxmlformats.org/presentationml/2006/ole">
              <p:oleObj spid="_x0000_s637955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37" name="Object 27"/>
            <p:cNvGraphicFramePr>
              <a:graphicFrameLocks noChangeAspect="1"/>
            </p:cNvGraphicFramePr>
            <p:nvPr/>
          </p:nvGraphicFramePr>
          <p:xfrm>
            <a:off x="3187691" y="3337014"/>
            <a:ext cx="169863" cy="184150"/>
          </p:xfrm>
          <a:graphic>
            <a:graphicData uri="http://schemas.openxmlformats.org/presentationml/2006/ole">
              <p:oleObj spid="_x0000_s637956" name="Equation" r:id="rId6" imgW="114120" imgH="126720" progId="Equation.DSMT4">
                <p:embed/>
              </p:oleObj>
            </a:graphicData>
          </a:graphic>
        </p:graphicFrame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3616319" y="3337014"/>
            <a:ext cx="169863" cy="184150"/>
          </p:xfrm>
          <a:graphic>
            <a:graphicData uri="http://schemas.openxmlformats.org/presentationml/2006/ole">
              <p:oleObj spid="_x0000_s637957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39" name="Object 27"/>
            <p:cNvGraphicFramePr>
              <a:graphicFrameLocks noChangeAspect="1"/>
            </p:cNvGraphicFramePr>
            <p:nvPr/>
          </p:nvGraphicFramePr>
          <p:xfrm>
            <a:off x="3983783" y="3337014"/>
            <a:ext cx="169863" cy="184150"/>
          </p:xfrm>
          <a:graphic>
            <a:graphicData uri="http://schemas.openxmlformats.org/presentationml/2006/ole">
              <p:oleObj spid="_x0000_s637958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40" name="Object 27"/>
            <p:cNvGraphicFramePr>
              <a:graphicFrameLocks noChangeAspect="1"/>
            </p:cNvGraphicFramePr>
            <p:nvPr/>
          </p:nvGraphicFramePr>
          <p:xfrm>
            <a:off x="4198938" y="3337014"/>
            <a:ext cx="169862" cy="184150"/>
          </p:xfrm>
          <a:graphic>
            <a:graphicData uri="http://schemas.openxmlformats.org/presentationml/2006/ole">
              <p:oleObj spid="_x0000_s637959" name="Equation" r:id="rId9" imgW="114120" imgH="126720" progId="Equation.DSMT4">
                <p:embed/>
              </p:oleObj>
            </a:graphicData>
          </a:graphic>
        </p:graphicFrame>
        <p:graphicFrame>
          <p:nvGraphicFramePr>
            <p:cNvPr id="41" name="Object 27"/>
            <p:cNvGraphicFramePr>
              <a:graphicFrameLocks noChangeAspect="1"/>
            </p:cNvGraphicFramePr>
            <p:nvPr/>
          </p:nvGraphicFramePr>
          <p:xfrm>
            <a:off x="4357686" y="3337014"/>
            <a:ext cx="169862" cy="184150"/>
          </p:xfrm>
          <a:graphic>
            <a:graphicData uri="http://schemas.openxmlformats.org/presentationml/2006/ole">
              <p:oleObj spid="_x0000_s637960" name="Equation" r:id="rId10" imgW="114120" imgH="126720" progId="Equation.DSMT4">
                <p:embed/>
              </p:oleObj>
            </a:graphicData>
          </a:graphic>
        </p:graphicFrame>
        <p:graphicFrame>
          <p:nvGraphicFramePr>
            <p:cNvPr id="42" name="Object 27"/>
            <p:cNvGraphicFramePr>
              <a:graphicFrameLocks noChangeAspect="1"/>
            </p:cNvGraphicFramePr>
            <p:nvPr/>
          </p:nvGraphicFramePr>
          <p:xfrm>
            <a:off x="4480494" y="3337014"/>
            <a:ext cx="169862" cy="184150"/>
          </p:xfrm>
          <a:graphic>
            <a:graphicData uri="http://schemas.openxmlformats.org/presentationml/2006/ole">
              <p:oleObj spid="_x0000_s637961" name="Equation" r:id="rId11" imgW="114120" imgH="126720" progId="Equation.DSMT4">
                <p:embed/>
              </p:oleObj>
            </a:graphicData>
          </a:graphic>
        </p:graphicFrame>
        <p:graphicFrame>
          <p:nvGraphicFramePr>
            <p:cNvPr id="43" name="Object 27"/>
            <p:cNvGraphicFramePr>
              <a:graphicFrameLocks noChangeAspect="1"/>
            </p:cNvGraphicFramePr>
            <p:nvPr/>
          </p:nvGraphicFramePr>
          <p:xfrm>
            <a:off x="4695825" y="3337014"/>
            <a:ext cx="169863" cy="184150"/>
          </p:xfrm>
          <a:graphic>
            <a:graphicData uri="http://schemas.openxmlformats.org/presentationml/2006/ole">
              <p:oleObj spid="_x0000_s637962" name="Equation" r:id="rId12" imgW="114120" imgH="126720" progId="Equation.DSMT4">
                <p:embed/>
              </p:oleObj>
            </a:graphicData>
          </a:graphic>
        </p:graphicFrame>
        <p:graphicFrame>
          <p:nvGraphicFramePr>
            <p:cNvPr id="44" name="Object 27"/>
            <p:cNvGraphicFramePr>
              <a:graphicFrameLocks noChangeAspect="1"/>
            </p:cNvGraphicFramePr>
            <p:nvPr/>
          </p:nvGraphicFramePr>
          <p:xfrm>
            <a:off x="4891177" y="3337014"/>
            <a:ext cx="169863" cy="184150"/>
          </p:xfrm>
          <a:graphic>
            <a:graphicData uri="http://schemas.openxmlformats.org/presentationml/2006/ole">
              <p:oleObj spid="_x0000_s637963" name="Equation" r:id="rId13" imgW="114120" imgH="126720" progId="Equation.DSMT4">
                <p:embed/>
              </p:oleObj>
            </a:graphicData>
          </a:graphic>
        </p:graphicFrame>
        <p:graphicFrame>
          <p:nvGraphicFramePr>
            <p:cNvPr id="45" name="Object 27"/>
            <p:cNvGraphicFramePr>
              <a:graphicFrameLocks noChangeAspect="1"/>
            </p:cNvGraphicFramePr>
            <p:nvPr/>
          </p:nvGraphicFramePr>
          <p:xfrm>
            <a:off x="5051518" y="3337014"/>
            <a:ext cx="169862" cy="184150"/>
          </p:xfrm>
          <a:graphic>
            <a:graphicData uri="http://schemas.openxmlformats.org/presentationml/2006/ole">
              <p:oleObj spid="_x0000_s637964" name="Equation" r:id="rId14" imgW="114120" imgH="126720" progId="Equation.DSMT4">
                <p:embed/>
              </p:oleObj>
            </a:graphicData>
          </a:graphic>
        </p:graphicFrame>
        <p:graphicFrame>
          <p:nvGraphicFramePr>
            <p:cNvPr id="46" name="Object 27"/>
            <p:cNvGraphicFramePr>
              <a:graphicFrameLocks noChangeAspect="1"/>
            </p:cNvGraphicFramePr>
            <p:nvPr/>
          </p:nvGraphicFramePr>
          <p:xfrm>
            <a:off x="5402269" y="3337014"/>
            <a:ext cx="169863" cy="184150"/>
          </p:xfrm>
          <a:graphic>
            <a:graphicData uri="http://schemas.openxmlformats.org/presentationml/2006/ole">
              <p:oleObj spid="_x0000_s637965" name="Equation" r:id="rId15" imgW="114120" imgH="126720" progId="Equation.DSMT4">
                <p:embed/>
              </p:oleObj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2765982" y="314138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Book Antiqua" pitchFamily="18" charset="0"/>
                </a:rPr>
                <a:t>…</a:t>
              </a:r>
              <a:endParaRPr lang="ko-KR" altLang="en-US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6116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Book Antiqua" pitchFamily="18" charset="0"/>
                </a:rPr>
                <a:t>…</a:t>
              </a:r>
              <a:endParaRPr lang="ko-KR" altLang="en-US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82340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Book Antiqua" pitchFamily="18" charset="0"/>
                </a:rPr>
                <a:t>…</a:t>
              </a:r>
              <a:endParaRPr lang="ko-KR" altLang="en-US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15074" y="3264579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Book Antiqua" pitchFamily="18" charset="0"/>
                </a:rPr>
                <a:t>시구간</a:t>
              </a:r>
              <a:endParaRPr lang="ko-KR" altLang="en-US" sz="1400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4.5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포아송분포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54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760" y="571480"/>
            <a:ext cx="8154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</a:t>
            </a:r>
            <a:r>
              <a:rPr lang="ko-KR" altLang="en-US" dirty="0" err="1" smtClean="0">
                <a:latin typeface="Book Antiqua" pitchFamily="18" charset="0"/>
              </a:rPr>
              <a:t>포아송과정의</a:t>
            </a:r>
            <a:r>
              <a:rPr lang="ko-KR" altLang="en-US" dirty="0" smtClean="0">
                <a:latin typeface="Book Antiqua" pitchFamily="18" charset="0"/>
              </a:rPr>
              <a:t> 특성 </a:t>
            </a:r>
            <a:r>
              <a:rPr lang="en-US" altLang="ko-KR" dirty="0" smtClean="0">
                <a:latin typeface="Book Antiqua" pitchFamily="18" charset="0"/>
              </a:rPr>
              <a:t>(1)</a:t>
            </a:r>
            <a:r>
              <a:rPr lang="ko-KR" altLang="en-US" dirty="0" smtClean="0">
                <a:latin typeface="Book Antiqua" pitchFamily="18" charset="0"/>
              </a:rPr>
              <a:t>에 의하여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또한 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l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8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X(2.5) ~ P(20), X(1.2) ~ P(9.6), X(0.6) ~ P(4.8)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</a:endParaRPr>
          </a:p>
        </p:txBody>
      </p:sp>
      <p:graphicFrame>
        <p:nvGraphicFramePr>
          <p:cNvPr id="638978" name="Object 2"/>
          <p:cNvGraphicFramePr>
            <a:graphicFrameLocks noChangeAspect="1"/>
          </p:cNvGraphicFramePr>
          <p:nvPr/>
        </p:nvGraphicFramePr>
        <p:xfrm>
          <a:off x="960438" y="1031783"/>
          <a:ext cx="6827837" cy="1989137"/>
        </p:xfrm>
        <a:graphic>
          <a:graphicData uri="http://schemas.openxmlformats.org/presentationml/2006/ole">
            <p:oleObj spid="_x0000_s638978" name="Equation" r:id="rId4" imgW="4584600" imgH="1371600" progId="Equation.DSMT4">
              <p:embed/>
            </p:oleObj>
          </a:graphicData>
        </a:graphic>
      </p:graphicFrame>
      <p:sp>
        <p:nvSpPr>
          <p:cNvPr id="8" name="직사각형 7"/>
          <p:cNvSpPr/>
          <p:nvPr/>
        </p:nvSpPr>
        <p:spPr>
          <a:xfrm>
            <a:off x="1214414" y="220241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성질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(2)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의해 동일한 크기의 시구간에서 동일한 분포를 이루므로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ko-KR" altLang="en-US" dirty="0"/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1822450" y="4164030"/>
          <a:ext cx="5183188" cy="1693862"/>
        </p:xfrm>
        <a:graphic>
          <a:graphicData uri="http://schemas.openxmlformats.org/presentationml/2006/ole">
            <p:oleObj spid="_x0000_s638979" name="Equation" r:id="rId5" imgW="3479760" imgH="116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4.6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2976" y="4889659"/>
            <a:ext cx="7072362" cy="896795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3802" y="540658"/>
            <a:ext cx="164019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4.6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다항분포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다항분포</a:t>
            </a:r>
            <a:r>
              <a:rPr lang="en-US" altLang="ko-KR" sz="2400" dirty="0" smtClean="0">
                <a:latin typeface="Book Antiqua" pitchFamily="18" charset="0"/>
              </a:rPr>
              <a:t>(multivariate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매회 실험결과가 </a:t>
            </a:r>
            <a:r>
              <a:rPr lang="en-US" altLang="ko-KR" sz="2400" i="1" dirty="0" smtClean="0">
                <a:latin typeface="Book Antiqua" pitchFamily="18" charset="0"/>
              </a:rPr>
              <a:t>k</a:t>
            </a:r>
            <a:r>
              <a:rPr lang="ko-KR" altLang="en-US" sz="2400" dirty="0" smtClean="0">
                <a:latin typeface="Book Antiqua" pitchFamily="18" charset="0"/>
              </a:rPr>
              <a:t>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의 서로 배반인 사건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A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ko-KR" altLang="en-US" sz="2400" dirty="0" smtClean="0">
                <a:latin typeface="Book Antiqua" pitchFamily="18" charset="0"/>
              </a:rPr>
              <a:t>로 구성되고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각각의 사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건이 발생할 가능성이 </a:t>
            </a:r>
            <a:r>
              <a:rPr lang="en-US" altLang="ko-KR" sz="2400" i="1" dirty="0" smtClean="0">
                <a:latin typeface="Book Antiqua" pitchFamily="18" charset="0"/>
              </a:rPr>
              <a:t>p</a:t>
            </a:r>
            <a:r>
              <a:rPr lang="en-US" altLang="ko-KR" sz="2400" i="1" baseline="-25000" dirty="0" smtClean="0">
                <a:latin typeface="Book Antiqua" pitchFamily="18" charset="0"/>
              </a:rPr>
              <a:t>i</a:t>
            </a:r>
            <a:r>
              <a:rPr lang="en-US" altLang="ko-KR" sz="2400" i="1" dirty="0" smtClean="0">
                <a:latin typeface="Book Antiqua" pitchFamily="18" charset="0"/>
              </a:rPr>
              <a:t> = P(A</a:t>
            </a:r>
            <a:r>
              <a:rPr lang="en-US" altLang="ko-KR" sz="2400" i="1" baseline="-25000" dirty="0" smtClean="0">
                <a:latin typeface="Book Antiqua" pitchFamily="18" charset="0"/>
              </a:rPr>
              <a:t>i</a:t>
            </a:r>
            <a:r>
              <a:rPr lang="en-US" altLang="ko-KR" sz="2400" i="1" dirty="0" smtClean="0">
                <a:latin typeface="Book Antiqua" pitchFamily="18" charset="0"/>
              </a:rPr>
              <a:t>), </a:t>
            </a:r>
            <a:r>
              <a:rPr lang="en-US" altLang="ko-KR" sz="2400" i="1" dirty="0" err="1" smtClean="0">
                <a:latin typeface="Book Antiqua" pitchFamily="18" charset="0"/>
              </a:rPr>
              <a:t>i</a:t>
            </a:r>
            <a:r>
              <a:rPr lang="en-US" altLang="ko-KR" sz="2400" i="1" dirty="0" smtClean="0">
                <a:latin typeface="Book Antiqua" pitchFamily="18" charset="0"/>
              </a:rPr>
              <a:t> = 1,2,…,k</a:t>
            </a:r>
            <a:r>
              <a:rPr lang="ko-KR" altLang="en-US" sz="2400" dirty="0" smtClean="0">
                <a:latin typeface="Book Antiqua" pitchFamily="18" charset="0"/>
              </a:rPr>
              <a:t>인 통계실험을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번 독립적으로 </a:t>
            </a:r>
            <a:r>
              <a:rPr lang="ko-KR" altLang="en-US" sz="2400" dirty="0" err="1" smtClean="0">
                <a:latin typeface="Book Antiqua" pitchFamily="18" charset="0"/>
              </a:rPr>
              <a:t>반복실행할</a:t>
            </a:r>
            <a:r>
              <a:rPr lang="ko-KR" altLang="en-US" sz="2400" dirty="0" smtClean="0">
                <a:latin typeface="Book Antiqua" pitchFamily="18" charset="0"/>
              </a:rPr>
              <a:t>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각 사건이 나타난 횟수인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X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en-US" altLang="ko-KR" sz="2400" i="1" baseline="-250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에 대한 확률분포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(X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X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en-US" altLang="ko-KR" sz="2400" i="1" baseline="-250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) ~ </a:t>
            </a:r>
            <a:r>
              <a:rPr lang="en-US" altLang="ko-KR" sz="2400" i="1" dirty="0" err="1" smtClean="0">
                <a:latin typeface="Book Antiqua" pitchFamily="18" charset="0"/>
              </a:rPr>
              <a:t>Mult</a:t>
            </a:r>
            <a:r>
              <a:rPr lang="en-US" altLang="ko-KR" sz="2400" i="1" dirty="0" smtClean="0">
                <a:latin typeface="Book Antiqua" pitchFamily="18" charset="0"/>
              </a:rPr>
              <a:t>(n, p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p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k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1311269" y="4975225"/>
          <a:ext cx="4448175" cy="627063"/>
        </p:xfrm>
        <a:graphic>
          <a:graphicData uri="http://schemas.openxmlformats.org/presentationml/2006/ole">
            <p:oleObj spid="_x0000_s640002" name="Equation" r:id="rId4" imgW="2984400" imgH="431640" progId="Equation.DSMT4">
              <p:embed/>
            </p:oleObj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928662" y="41433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40004" name="Object 27"/>
          <p:cNvGraphicFramePr>
            <a:graphicFrameLocks noChangeAspect="1"/>
          </p:cNvGraphicFramePr>
          <p:nvPr/>
        </p:nvGraphicFramePr>
        <p:xfrm>
          <a:off x="5956324" y="4940316"/>
          <a:ext cx="2044700" cy="774700"/>
        </p:xfrm>
        <a:graphic>
          <a:graphicData uri="http://schemas.openxmlformats.org/presentationml/2006/ole">
            <p:oleObj spid="_x0000_s640004" name="Equation" r:id="rId5" imgW="137160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4.6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다항분포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56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949686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주머니 안에 빨간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파란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그리고 노란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개가 들어 있고 복원추출에 의하여 차례대로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꺼낸다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공 안에 포함된 빨간 공의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X,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파란 공의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노란 공의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Z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X, Y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Z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빨간 공이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파란 공이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그리고 노란 공이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나오는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41672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60" y="2835188"/>
            <a:ext cx="8154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빨간 공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파란 공 그리고 노란 공이 나올 가능성은 각각 </a:t>
            </a:r>
            <a:r>
              <a:rPr lang="en-US" altLang="ko-KR" i="1" dirty="0" smtClean="0">
                <a:latin typeface="Book Antiqua" pitchFamily="18" charset="0"/>
              </a:rPr>
              <a:t>3/10, 4/10, 3/10</a:t>
            </a:r>
            <a:r>
              <a:rPr lang="ko-KR" altLang="en-US" dirty="0" smtClean="0">
                <a:latin typeface="Book Antiqua" pitchFamily="18" charset="0"/>
              </a:rPr>
              <a:t>이므로 빨간 공의 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파란 공의 수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 그리고 노란 공의 수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ko-KR" altLang="en-US" dirty="0" smtClean="0">
                <a:latin typeface="Book Antiqua" pitchFamily="18" charset="0"/>
              </a:rPr>
              <a:t>의 결합질량함수는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빨간 공이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파란 공이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개 그리고 노란 공이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개 나오는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41026" name="Object 27"/>
          <p:cNvGraphicFramePr>
            <a:graphicFrameLocks noChangeAspect="1"/>
          </p:cNvGraphicFramePr>
          <p:nvPr/>
        </p:nvGraphicFramePr>
        <p:xfrm>
          <a:off x="1755775" y="3714752"/>
          <a:ext cx="3557588" cy="700087"/>
        </p:xfrm>
        <a:graphic>
          <a:graphicData uri="http://schemas.openxmlformats.org/presentationml/2006/ole">
            <p:oleObj spid="_x0000_s641026" name="Equation" r:id="rId4" imgW="2387520" imgH="482400" progId="Equation.DSMT4">
              <p:embed/>
            </p:oleObj>
          </a:graphicData>
        </a:graphic>
      </p:graphicFrame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5572132" y="3725864"/>
          <a:ext cx="1474788" cy="755650"/>
        </p:xfrm>
        <a:graphic>
          <a:graphicData uri="http://schemas.openxmlformats.org/presentationml/2006/ole">
            <p:oleObj spid="_x0000_s641027" name="Equation" r:id="rId5" imgW="990360" imgH="520560" progId="Equation.DSMT4">
              <p:embed/>
            </p:oleObj>
          </a:graphicData>
        </a:graphic>
      </p:graphicFrame>
      <p:graphicFrame>
        <p:nvGraphicFramePr>
          <p:cNvPr id="641028" name="Object 27"/>
          <p:cNvGraphicFramePr>
            <a:graphicFrameLocks noChangeAspect="1"/>
          </p:cNvGraphicFramePr>
          <p:nvPr/>
        </p:nvGraphicFramePr>
        <p:xfrm>
          <a:off x="785813" y="5153025"/>
          <a:ext cx="7700962" cy="681038"/>
        </p:xfrm>
        <a:graphic>
          <a:graphicData uri="http://schemas.openxmlformats.org/presentationml/2006/ole">
            <p:oleObj spid="_x0000_s641028" name="Equation" r:id="rId6" imgW="51688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1736" y="5061800"/>
            <a:ext cx="3786214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40782" y="2704346"/>
            <a:ext cx="5888738" cy="115328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초기하분포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dirty="0" err="1" smtClean="0">
                <a:latin typeface="Book Antiqua" pitchFamily="18" charset="0"/>
              </a:rPr>
              <a:t>hypergeometric</a:t>
            </a:r>
            <a:r>
              <a:rPr lang="en-US" altLang="ko-KR" sz="2400" dirty="0" smtClean="0">
                <a:latin typeface="Book Antiqua" pitchFamily="18" charset="0"/>
              </a:rPr>
              <a:t>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상태공간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에 대하여 다음 확률질량함수를 갖는 확률분포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H(N, M, n)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33" name="Object 27"/>
          <p:cNvGraphicFramePr>
            <a:graphicFrameLocks noChangeAspect="1"/>
          </p:cNvGraphicFramePr>
          <p:nvPr/>
        </p:nvGraphicFramePr>
        <p:xfrm>
          <a:off x="1662113" y="2759825"/>
          <a:ext cx="5602287" cy="1036638"/>
        </p:xfrm>
        <a:graphic>
          <a:graphicData uri="http://schemas.openxmlformats.org/presentationml/2006/ole">
            <p:oleObj spid="_x0000_s466951" name="Equation" r:id="rId4" imgW="3759120" imgH="711000" progId="Equation.DSMT4">
              <p:embed/>
            </p:oleObj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928662" y="207167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8662" y="437824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37" name="Object 27"/>
          <p:cNvGraphicFramePr>
            <a:graphicFrameLocks noChangeAspect="1"/>
          </p:cNvGraphicFramePr>
          <p:nvPr/>
        </p:nvGraphicFramePr>
        <p:xfrm>
          <a:off x="2730500" y="5118102"/>
          <a:ext cx="3465513" cy="627062"/>
        </p:xfrm>
        <a:graphic>
          <a:graphicData uri="http://schemas.openxmlformats.org/presentationml/2006/ole">
            <p:oleObj spid="_x0000_s466952" name="Equation" r:id="rId5" imgW="2323800" imgH="43164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00562" y="39290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일반적으로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 = 0, 1, 2, …, n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사용함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541697" name="Object 27"/>
          <p:cNvGraphicFramePr>
            <a:graphicFrameLocks noChangeAspect="1"/>
          </p:cNvGraphicFramePr>
          <p:nvPr/>
        </p:nvGraphicFramePr>
        <p:xfrm>
          <a:off x="820738" y="571480"/>
          <a:ext cx="7286625" cy="4702175"/>
        </p:xfrm>
        <a:graphic>
          <a:graphicData uri="http://schemas.openxmlformats.org/presentationml/2006/ole">
            <p:oleObj spid="_x0000_s541697" name="Equation" r:id="rId4" imgW="4889160" imgH="3225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786" y="543462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t = x – 1</a:t>
            </a:r>
            <a:r>
              <a:rPr lang="ko-KR" altLang="en-US" dirty="0" smtClean="0">
                <a:latin typeface="Book Antiqua" pitchFamily="18" charset="0"/>
              </a:rPr>
              <a:t>이라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 3 18"/>
          <p:cNvSpPr/>
          <p:nvPr/>
        </p:nvSpPr>
        <p:spPr>
          <a:xfrm flipH="1">
            <a:off x="2744954" y="1847090"/>
            <a:ext cx="2571768" cy="107157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8090"/>
              <a:gd name="adj6" fmla="val -26529"/>
              <a:gd name="adj7" fmla="val 48724"/>
              <a:gd name="adj8" fmla="val -26824"/>
            </a:avLst>
          </a:prstGeom>
          <a:solidFill>
            <a:srgbClr val="75F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469001" name="Object 27"/>
          <p:cNvGraphicFramePr>
            <a:graphicFrameLocks noChangeAspect="1"/>
          </p:cNvGraphicFramePr>
          <p:nvPr/>
        </p:nvGraphicFramePr>
        <p:xfrm>
          <a:off x="1322388" y="642918"/>
          <a:ext cx="6283325" cy="2257425"/>
        </p:xfrm>
        <a:graphic>
          <a:graphicData uri="http://schemas.openxmlformats.org/presentationml/2006/ole">
            <p:oleObj spid="_x0000_s469001" name="Equation" r:id="rId4" imgW="4216320" imgH="1549080" progId="Equation.DSMT4">
              <p:embed/>
            </p:oleObj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81980" y="2357430"/>
            <a:ext cx="2561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 ~ H(N-1, M-1, n-1)</a:t>
            </a:r>
            <a:r>
              <a:rPr lang="ko-KR" altLang="en-US" dirty="0" smtClean="0">
                <a:latin typeface="Book Antiqua" pitchFamily="18" charset="0"/>
              </a:rPr>
              <a:t>의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확률질량함수</a:t>
            </a:r>
            <a:endParaRPr lang="ko-KR" altLang="en-US" dirty="0"/>
          </a:p>
        </p:txBody>
      </p:sp>
      <p:graphicFrame>
        <p:nvGraphicFramePr>
          <p:cNvPr id="469002" name="Object 27"/>
          <p:cNvGraphicFramePr>
            <a:graphicFrameLocks noChangeAspect="1"/>
          </p:cNvGraphicFramePr>
          <p:nvPr/>
        </p:nvGraphicFramePr>
        <p:xfrm>
          <a:off x="2786050" y="3071810"/>
          <a:ext cx="2654306" cy="870549"/>
        </p:xfrm>
        <a:graphic>
          <a:graphicData uri="http://schemas.openxmlformats.org/presentationml/2006/ole">
            <p:oleObj spid="_x0000_s469002" name="Equation" r:id="rId5" imgW="2120760" imgH="711000" progId="Equation.DSMT4">
              <p:embed/>
            </p:oleObj>
          </a:graphicData>
        </a:graphic>
      </p:graphicFrame>
      <p:graphicFrame>
        <p:nvGraphicFramePr>
          <p:cNvPr id="469003" name="Object 27"/>
          <p:cNvGraphicFramePr>
            <a:graphicFrameLocks noChangeAspect="1"/>
          </p:cNvGraphicFramePr>
          <p:nvPr/>
        </p:nvGraphicFramePr>
        <p:xfrm>
          <a:off x="1327136" y="3998921"/>
          <a:ext cx="1173162" cy="573087"/>
        </p:xfrm>
        <a:graphic>
          <a:graphicData uri="http://schemas.openxmlformats.org/presentationml/2006/ole">
            <p:oleObj spid="_x0000_s469003" name="Equation" r:id="rId6" imgW="787320" imgH="393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5786" y="478632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같은 방법으로 </a:t>
            </a:r>
            <a:r>
              <a:rPr lang="en-US" altLang="ko-KR" i="1" dirty="0" smtClean="0">
                <a:latin typeface="Book Antiqua" pitchFamily="18" charset="0"/>
              </a:rPr>
              <a:t>E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X(X-1)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의 기댓값은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69004" name="Object 12"/>
          <p:cNvGraphicFramePr>
            <a:graphicFrameLocks noChangeAspect="1"/>
          </p:cNvGraphicFramePr>
          <p:nvPr/>
        </p:nvGraphicFramePr>
        <p:xfrm>
          <a:off x="3028302" y="5330825"/>
          <a:ext cx="3084512" cy="628650"/>
        </p:xfrm>
        <a:graphic>
          <a:graphicData uri="http://schemas.openxmlformats.org/presentationml/2006/ole">
            <p:oleObj spid="_x0000_s469004" name="Equation" r:id="rId7" imgW="20700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4.2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초기하분포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1000100" y="563551"/>
          <a:ext cx="5146675" cy="1293813"/>
        </p:xfrm>
        <a:graphic>
          <a:graphicData uri="http://schemas.openxmlformats.org/presentationml/2006/ole">
            <p:oleObj spid="_x0000_s538630" name="Equation" r:id="rId4" imgW="3454200" imgH="888840" progId="Equation.DSMT4">
              <p:embed/>
            </p:oleObj>
          </a:graphicData>
        </a:graphic>
      </p:graphicFrame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908067" y="2046288"/>
          <a:ext cx="6092825" cy="1330325"/>
        </p:xfrm>
        <a:graphic>
          <a:graphicData uri="http://schemas.openxmlformats.org/presentationml/2006/ole">
            <p:oleObj spid="_x0000_s538631" name="Equation" r:id="rId5" imgW="408924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11211</TotalTime>
  <Words>4287</Words>
  <Application>Microsoft Office PowerPoint</Application>
  <PresentationFormat>화면 슬라이드 쇼(4:3)</PresentationFormat>
  <Paragraphs>716</Paragraphs>
  <Slides>57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1260</cp:revision>
  <dcterms:created xsi:type="dcterms:W3CDTF">2009-03-10T04:11:20Z</dcterms:created>
  <dcterms:modified xsi:type="dcterms:W3CDTF">2016-03-13T22:14:34Z</dcterms:modified>
</cp:coreProperties>
</file>