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377" r:id="rId3"/>
    <p:sldId id="384" r:id="rId4"/>
    <p:sldId id="407" r:id="rId5"/>
    <p:sldId id="395" r:id="rId6"/>
    <p:sldId id="406" r:id="rId7"/>
    <p:sldId id="405" r:id="rId8"/>
    <p:sldId id="408" r:id="rId9"/>
    <p:sldId id="409" r:id="rId10"/>
    <p:sldId id="410" r:id="rId11"/>
    <p:sldId id="411" r:id="rId12"/>
    <p:sldId id="412" r:id="rId13"/>
    <p:sldId id="420" r:id="rId14"/>
    <p:sldId id="413" r:id="rId15"/>
    <p:sldId id="414" r:id="rId16"/>
    <p:sldId id="415" r:id="rId17"/>
    <p:sldId id="416" r:id="rId18"/>
    <p:sldId id="417" r:id="rId19"/>
    <p:sldId id="418" r:id="rId20"/>
    <p:sldId id="421" r:id="rId21"/>
    <p:sldId id="419" r:id="rId22"/>
    <p:sldId id="365" r:id="rId23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FFFF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86" d="100"/>
          <a:sy n="86" d="100"/>
        </p:scale>
        <p:origin x="84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Ch.4 Discrete Probability Distributions(</a:t>
            </a:r>
            <a:r>
              <a:rPr lang="ko-KR" altLang="en-US" sz="3600" dirty="0" smtClean="0">
                <a:ea typeface="굴림" pitchFamily="50" charset="-127"/>
              </a:rPr>
              <a:t>이산확률분포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</a:t>
            </a:r>
            <a:r>
              <a:rPr lang="en-US" altLang="ko-KR" sz="1800" smtClean="0"/>
              <a:t>October </a:t>
            </a:r>
            <a:r>
              <a:rPr lang="en-US" altLang="ko-KR" sz="1800" smtClean="0"/>
              <a:t>20,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4.4 Geometric Distribution and Negative Binomial Distribution (</a:t>
            </a:r>
            <a:r>
              <a:rPr lang="ko-KR" altLang="en-US" dirty="0" err="1" smtClean="0">
                <a:ea typeface="굴림" pitchFamily="50" charset="-127"/>
              </a:rPr>
              <a:t>기하분포와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음이항분포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Geometric distribution(</a:t>
                </a:r>
                <a:r>
                  <a:rPr lang="ko-KR" altLang="en-US" dirty="0" err="1" smtClean="0"/>
                  <a:t>기하분포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The number X of Bernoulli trials performed until the first success occurs</a:t>
                </a:r>
              </a:p>
              <a:p>
                <a:pPr lvl="1"/>
                <a:r>
                  <a:rPr lang="en-US" altLang="ko-KR" dirty="0" smtClean="0"/>
                  <a:t>X~G(p)       (p: a success probability)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r>
                  <a:rPr lang="en-US" altLang="ko-KR" dirty="0"/>
                  <a:t>cf.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2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933056"/>
            <a:ext cx="3057150" cy="1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3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4.4 Geometric Distribution and Negative Binomial Distribution (</a:t>
            </a:r>
            <a:r>
              <a:rPr lang="ko-KR" altLang="en-US" dirty="0" err="1" smtClean="0">
                <a:ea typeface="굴림" pitchFamily="50" charset="-127"/>
              </a:rPr>
              <a:t>기하분포와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음이항분포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Negative binomial distribution(</a:t>
                </a:r>
                <a:r>
                  <a:rPr lang="ko-KR" altLang="en-US" dirty="0" err="1" smtClean="0"/>
                  <a:t>음이항분포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The number X of Bernoulli trials performed until the r successes occur</a:t>
                </a:r>
              </a:p>
              <a:p>
                <a:pPr lvl="1"/>
                <a:r>
                  <a:rPr lang="en-US" altLang="ko-KR" dirty="0" smtClean="0"/>
                  <a:t>X~NB(</a:t>
                </a:r>
                <a:r>
                  <a:rPr lang="en-US" altLang="ko-KR" dirty="0" err="1" smtClean="0"/>
                  <a:t>r,p</a:t>
                </a:r>
                <a:r>
                  <a:rPr lang="en-US" altLang="ko-KR" dirty="0" smtClean="0"/>
                  <a:t>)       (p: a success prob.,  q:1-p)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𝑟𝑞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13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044693"/>
            <a:ext cx="3154686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933056"/>
            <a:ext cx="4229888" cy="28279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items consist of M items of kind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and N-M items of the other kind.</a:t>
                </a:r>
              </a:p>
              <a:p>
                <a:r>
                  <a:rPr lang="en-US" altLang="ko-KR" dirty="0" smtClean="0"/>
                  <a:t>Choose n items from the N items </a:t>
                </a:r>
                <a:r>
                  <a:rPr lang="en-US" altLang="ko-KR" dirty="0"/>
                  <a:t> without replacement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The number X of items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kind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in the n items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   X~H(</a:t>
                </a:r>
                <a:r>
                  <a:rPr lang="en-US" altLang="ko-KR" dirty="0" err="1" smtClean="0"/>
                  <a:t>N,M,n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3"/>
                <a:stretch>
                  <a:fillRect l="-1295" t="-1256" r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210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items consist of M items of kind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and N-M items of the other kind.</a:t>
                </a:r>
              </a:p>
              <a:p>
                <a:r>
                  <a:rPr lang="en-US" altLang="ko-KR" dirty="0" smtClean="0"/>
                  <a:t>Choose n items from the N items </a:t>
                </a:r>
                <a:r>
                  <a:rPr lang="en-US" altLang="ko-KR" dirty="0"/>
                  <a:t> without replacement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The number X of items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kind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in the n items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   X~H(</a:t>
                </a:r>
                <a:r>
                  <a:rPr lang="en-US" altLang="ko-KR" dirty="0" err="1" smtClean="0"/>
                  <a:t>N,M,n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4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1295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815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1, P.132)</a:t>
            </a:r>
          </a:p>
          <a:p>
            <a:pPr lvl="1"/>
            <a:r>
              <a:rPr lang="en-US" altLang="ko-KR" b="0" dirty="0" smtClean="0"/>
              <a:t>A bag has 10 coins in total.</a:t>
            </a:r>
          </a:p>
          <a:p>
            <a:pPr lvl="1"/>
            <a:r>
              <a:rPr lang="en-US" altLang="ko-KR" dirty="0" smtClean="0"/>
              <a:t>Only four of them are 100 won coins. </a:t>
            </a:r>
          </a:p>
          <a:p>
            <a:pPr lvl="1"/>
            <a:r>
              <a:rPr lang="en-US" altLang="ko-KR" b="0" dirty="0" smtClean="0"/>
              <a:t>You choose five coins from the bag. </a:t>
            </a:r>
          </a:p>
          <a:p>
            <a:pPr lvl="1"/>
            <a:r>
              <a:rPr lang="en-US" altLang="ko-KR" dirty="0" smtClean="0"/>
              <a:t>X is the number of 100 won coins of the five chosen coins. 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dirty="0" smtClean="0"/>
              <a:t>What is the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X?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2153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Multivariate hypergeometric distribution (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초기하분포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400600" cy="39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9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Activity2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2, P.134)</a:t>
            </a:r>
          </a:p>
          <a:p>
            <a:pPr lvl="1"/>
            <a:r>
              <a:rPr lang="en-US" altLang="ko-KR" dirty="0" smtClean="0"/>
              <a:t>8 red balls, 10 blue balls, and 10 yellow balls are in a bag.</a:t>
            </a:r>
          </a:p>
          <a:p>
            <a:pPr lvl="1"/>
            <a:r>
              <a:rPr lang="en-US" altLang="ko-KR" dirty="0" smtClean="0"/>
              <a:t>You take out 10 balls from the bag.</a:t>
            </a:r>
          </a:p>
          <a:p>
            <a:pPr lvl="1"/>
            <a:r>
              <a:rPr lang="en-US" altLang="ko-KR" dirty="0" smtClean="0"/>
              <a:t>X, Y, and Z are how many red, blue, and yellow balls are in the 10 balls, respectively.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What is the joint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X, Y, and Z?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86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4.5 Poisson Distribution (</a:t>
            </a:r>
            <a:r>
              <a:rPr lang="ko-KR" altLang="en-US" dirty="0" err="1" smtClean="0">
                <a:ea typeface="굴림" pitchFamily="50" charset="-127"/>
              </a:rPr>
              <a:t>푸아송분포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number X of events that occur </a:t>
                </a:r>
                <a:r>
                  <a:rPr lang="en-US" altLang="ko-KR" i="1" dirty="0" smtClean="0"/>
                  <a:t>within</a:t>
                </a:r>
                <a:r>
                  <a:rPr lang="en-US" altLang="ko-KR" dirty="0" smtClean="0"/>
                  <a:t> </a:t>
                </a:r>
                <a:r>
                  <a:rPr lang="en-US" altLang="ko-KR" i="1" dirty="0" smtClean="0"/>
                  <a:t>certain specified boundaries</a:t>
                </a:r>
              </a:p>
              <a:p>
                <a:pPr lvl="1"/>
                <a:r>
                  <a:rPr lang="en-US" altLang="ko-KR" dirty="0" smtClean="0"/>
                  <a:t>X~P(</a:t>
                </a:r>
                <a:r>
                  <a:rPr lang="el-GR" altLang="ko-KR" dirty="0" smtClean="0"/>
                  <a:t>λ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ko-KR" dirty="0"/>
                              <m:t>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altLang="ko-KR" dirty="0"/>
                          <m:t>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ko-KR" dirty="0"/>
                      <m:t>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ko-KR" dirty="0"/>
                      <m:t>λ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Note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f(x) is a P.M.F.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l-GR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ko-KR"/>
                              <m:t>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altLang="ko-KR"/>
                          <m:t>λ</m:t>
                        </m:r>
                      </m:sup>
                    </m:sSup>
                  </m:oMath>
                </a14:m>
                <a:r>
                  <a:rPr lang="en-US" altLang="ko-KR" dirty="0" smtClean="0"/>
                  <a:t>  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/>
                      <m:t>λ</m:t>
                    </m:r>
                    <m:r>
                      <m:rPr>
                        <m:nor/>
                      </m:rPr>
                      <a:rPr lang="en-US" altLang="ko-KR" b="0" i="0" smtClean="0"/>
                      <m:t>=</m:t>
                    </m:r>
                    <m:r>
                      <m:rPr>
                        <m:nor/>
                      </m:rPr>
                      <a:rPr lang="en-US" altLang="ko-KR" b="0" i="0" smtClean="0"/>
                      <m:t>np</m:t>
                    </m:r>
                    <m:r>
                      <m:rPr>
                        <m:nor/>
                      </m:rPr>
                      <a:rPr lang="en-US" altLang="ko-KR" b="0" i="0" smtClean="0"/>
                      <m:t> </m:t>
                    </m:r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r>
                  <a:rPr lang="en-US" altLang="ko-KR" sz="1400" dirty="0" smtClean="0"/>
                  <a:t>cf. Refer to Exercise 12 or the lecture note for the equality.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12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99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4.5 Poisson Distribution (</a:t>
            </a:r>
            <a:r>
              <a:rPr lang="ko-KR" altLang="en-US" dirty="0" err="1">
                <a:ea typeface="굴림" pitchFamily="50" charset="-127"/>
              </a:rPr>
              <a:t>푸아송분포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</a:t>
            </a:r>
          </a:p>
          <a:p>
            <a:pPr lvl="1"/>
            <a:r>
              <a:rPr lang="en-US" altLang="ko-KR" dirty="0" smtClean="0"/>
              <a:t>Suppose that the number of errors in a piece of software has a Poisson distribution with </a:t>
            </a:r>
            <a:r>
              <a:rPr lang="el-GR" altLang="ko-KR" dirty="0" smtClean="0"/>
              <a:t>λ</a:t>
            </a:r>
            <a:r>
              <a:rPr lang="en-US" altLang="ko-KR" dirty="0" smtClean="0"/>
              <a:t>=3.</a:t>
            </a:r>
          </a:p>
          <a:p>
            <a:pPr lvl="1"/>
            <a:r>
              <a:rPr lang="en-US" altLang="ko-KR" dirty="0" smtClean="0"/>
              <a:t>The expected number of errors is three.</a:t>
            </a:r>
          </a:p>
          <a:p>
            <a:pPr lvl="1"/>
            <a:r>
              <a:rPr lang="en-US" altLang="ko-KR" dirty="0" smtClean="0"/>
              <a:t>P(X=0)=</a:t>
            </a:r>
          </a:p>
          <a:p>
            <a:pPr lvl="1"/>
            <a:r>
              <a:rPr lang="en-US" altLang="ko-KR" dirty="0" smtClean="0"/>
              <a:t>P(X&gt;=3)=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97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4.6 Multinomial Distribution (</a:t>
            </a:r>
            <a:r>
              <a:rPr lang="ko-KR" altLang="en-US" dirty="0" err="1" smtClean="0">
                <a:ea typeface="굴림" pitchFamily="50" charset="-127"/>
              </a:rPr>
              <a:t>다항분포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Each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the trials can have k outcomes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the numbers of occurrences of each outcome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𝑀𝑢𝑙𝑡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680520" cy="3191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677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Discrete Probability Distributions(</a:t>
            </a:r>
            <a:r>
              <a:rPr lang="ko-KR" altLang="en-US" dirty="0" smtClean="0">
                <a:ea typeface="굴림" pitchFamily="50" charset="-127"/>
              </a:rPr>
              <a:t>이산확률분포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Discrete uniform distribution(4.1 </a:t>
            </a:r>
            <a:r>
              <a:rPr lang="ko-KR" altLang="en-US" dirty="0" smtClean="0">
                <a:solidFill>
                  <a:srgbClr val="FF0000"/>
                </a:solidFill>
                <a:ea typeface="굴림" pitchFamily="50" charset="-127"/>
              </a:rPr>
              <a:t>이산균등분포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Bernoulli distribution(4.3 </a:t>
            </a:r>
            <a:r>
              <a:rPr lang="ko-KR" altLang="en-US" dirty="0" smtClean="0">
                <a:solidFill>
                  <a:srgbClr val="FF0000"/>
                </a:solidFill>
                <a:ea typeface="굴림" pitchFamily="50" charset="-127"/>
              </a:rPr>
              <a:t>베르누이 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Binomial distribution(4.3 </a:t>
            </a:r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이항분포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Geometric distribution(4.4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기하분포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Negative binomial distribution(4.4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음이항분포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Hypergeometric distribution(4.2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초기하분포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Poisson distribution(4.5 </a:t>
            </a:r>
            <a:r>
              <a:rPr lang="ko-KR" alt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푸아송분포</a:t>
            </a: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Multinomial distribution(4.6 </a:t>
            </a:r>
            <a:r>
              <a:rPr lang="ko-KR" alt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다항분포</a:t>
            </a: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chemeClr val="accent6">
                  <a:lumMod val="90000"/>
                  <a:lumOff val="10000"/>
                </a:schemeClr>
              </a:solidFill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4.6 Multinomial Distribution (</a:t>
            </a:r>
            <a:r>
              <a:rPr lang="ko-KR" altLang="en-US" dirty="0" err="1" smtClean="0">
                <a:ea typeface="굴림" pitchFamily="50" charset="-127"/>
              </a:rPr>
              <a:t>다항분포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Each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the trials can have k outcomes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the numbers of occurrences of each outcome</a:t>
                </a:r>
                <a:r>
                  <a:rPr lang="en-US" altLang="ko-KR" dirty="0"/>
                  <a:t>: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𝑀𝑢𝑙𝑡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 …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 smtClean="0"/>
                  <a:t>cf.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0232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4.6 Multinomial Distribution (</a:t>
            </a:r>
            <a:r>
              <a:rPr lang="ko-KR" altLang="en-US" dirty="0" err="1" smtClean="0">
                <a:ea typeface="굴림" pitchFamily="50" charset="-127"/>
              </a:rPr>
              <a:t>다항분포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1,P169)</a:t>
            </a:r>
          </a:p>
          <a:p>
            <a:pPr lvl="1"/>
            <a:r>
              <a:rPr lang="en-US" altLang="ko-KR" b="0" dirty="0" smtClean="0"/>
              <a:t>Three red balls, four blue balls, and three yellow balls are in a bag.</a:t>
            </a:r>
          </a:p>
          <a:p>
            <a:pPr lvl="1"/>
            <a:r>
              <a:rPr lang="en-US" altLang="ko-KR" dirty="0" smtClean="0"/>
              <a:t>You take out five balls one by one with replacement(</a:t>
            </a:r>
            <a:r>
              <a:rPr lang="ko-KR" altLang="en-US" dirty="0" err="1" smtClean="0"/>
              <a:t>복원추출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b="0" dirty="0" smtClean="0"/>
              <a:t>X, Y, and Z are the numbers of red, blue, and yellow balls taken out.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0" dirty="0" smtClean="0"/>
              <a:t>Wha</a:t>
            </a:r>
            <a:r>
              <a:rPr lang="en-US" altLang="ko-KR" dirty="0" smtClean="0"/>
              <a:t>t is the joint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X,Y,and</a:t>
            </a:r>
            <a:r>
              <a:rPr lang="en-US" altLang="ko-KR" dirty="0" smtClean="0"/>
              <a:t> Z?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015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A series of useful discrete probability distributions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</a:t>
            </a:r>
            <a:r>
              <a:rPr lang="en-US" altLang="ko-KR" dirty="0" smtClean="0">
                <a:ea typeface="굴림" pitchFamily="50" charset="-127"/>
              </a:rPr>
              <a:t>.1 Discrete Uniform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 smtClean="0"/>
                  <a:t> : a discrete random variable 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 smtClean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cf. n is called a parameter(</a:t>
                </a:r>
                <a:r>
                  <a:rPr lang="ko-KR" altLang="en-US" dirty="0" err="1" smtClean="0"/>
                  <a:t>모수</a:t>
                </a:r>
                <a:r>
                  <a:rPr lang="en-US" altLang="ko-KR" dirty="0" smtClean="0"/>
                  <a:t>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</a:t>
            </a:r>
            <a:r>
              <a:rPr lang="en-US" altLang="ko-KR" dirty="0" smtClean="0">
                <a:ea typeface="굴림" pitchFamily="50" charset="-127"/>
              </a:rPr>
              <a:t>.1 Discrete Uniform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1) In a bag, there are ten cards, numbered from 1 to 10.</a:t>
            </a:r>
          </a:p>
          <a:p>
            <a:pPr lvl="1"/>
            <a:r>
              <a:rPr lang="en-US" altLang="ko-KR" dirty="0" smtClean="0"/>
              <a:t>Let X be the number of a card you choose.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smtClean="0"/>
              <a:t>p.m.f</a:t>
            </a:r>
            <a:r>
              <a:rPr lang="en-US" altLang="ko-KR" dirty="0" smtClean="0"/>
              <a:t> of X?</a:t>
            </a:r>
          </a:p>
          <a:p>
            <a:pPr lvl="1"/>
            <a:r>
              <a:rPr lang="en-US" altLang="ko-KR" dirty="0" smtClean="0"/>
              <a:t>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(X)?</a:t>
            </a:r>
          </a:p>
          <a:p>
            <a:pPr lvl="1"/>
            <a:r>
              <a:rPr lang="en-US" altLang="ko-KR" dirty="0" smtClean="0"/>
              <a:t>Probability that you choose a card with the number &gt;=7.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428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number of k-element subsets of a given n-element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dirty="0" smtClean="0"/>
                  <a:t>     (n choose k)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=&gt; binomial coefficients(</a:t>
                </a:r>
                <a:r>
                  <a:rPr lang="ko-KR" altLang="en-US" dirty="0" err="1" smtClean="0"/>
                  <a:t>이항계수</a:t>
                </a:r>
                <a:r>
                  <a:rPr lang="en-US" altLang="ko-KR" dirty="0" smtClean="0"/>
                  <a:t>)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lvl="1"/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648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344816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independent coin tosses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𝑇𝑇𝐻𝐻𝐻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𝑡𝑎𝑖𝑙𝑠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344816" cy="3886200"/>
              </a:xfrm>
              <a:blipFill>
                <a:blip r:embed="rId2"/>
                <a:stretch>
                  <a:fillRect l="-1245" t="-1256" b="-18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223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Given n (independent) success-fail trials </a:t>
                </a:r>
                <a:r>
                  <a:rPr lang="en-US" altLang="ko-KR" dirty="0"/>
                  <a:t>with a success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pPr lvl="1"/>
                <a:r>
                  <a:rPr lang="en-US" altLang="ko-KR" dirty="0" smtClean="0"/>
                  <a:t>X is the </a:t>
                </a:r>
                <a:r>
                  <a:rPr lang="en-US" altLang="ko-KR" dirty="0"/>
                  <a:t>total </a:t>
                </a:r>
                <a:r>
                  <a:rPr lang="en-US" altLang="ko-KR" dirty="0" smtClean="0"/>
                  <a:t>number </a:t>
                </a:r>
                <a:r>
                  <a:rPr lang="en-US" altLang="ko-KR" dirty="0"/>
                  <a:t>of </a:t>
                </a:r>
                <a:r>
                  <a:rPr lang="en-US" altLang="ko-KR" dirty="0" smtClean="0"/>
                  <a:t>successes under a binomial distribution(</a:t>
                </a:r>
                <a:r>
                  <a:rPr lang="ko-KR" altLang="en-US" dirty="0" err="1" smtClean="0"/>
                  <a:t>이항분포</a:t>
                </a:r>
                <a:r>
                  <a:rPr lang="en-US" altLang="ko-KR" dirty="0" smtClean="0"/>
                  <a:t>) :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Bernoulli distribution (</a:t>
                </a:r>
                <a:r>
                  <a:rPr lang="ko-KR" altLang="en-US" dirty="0" smtClean="0"/>
                  <a:t>베르누이분포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13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83" y="3933056"/>
            <a:ext cx="30449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𝑠𝑢𝑐𝑐𝑒𝑠𝑠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9938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3). Tossing five times a tetrahedron(</a:t>
            </a:r>
            <a:r>
              <a:rPr lang="ko-KR" altLang="en-US" dirty="0" smtClean="0"/>
              <a:t>사면체</a:t>
            </a:r>
            <a:r>
              <a:rPr lang="en-US" altLang="ko-KR" dirty="0" smtClean="0"/>
              <a:t>) where each face is numbered from 1 to 4,</a:t>
            </a:r>
          </a:p>
          <a:p>
            <a:pPr lvl="1"/>
            <a:r>
              <a:rPr lang="en-US" altLang="ko-KR" dirty="0" smtClean="0"/>
              <a:t>let X be how many times the number 1 comes up.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. of X?</a:t>
            </a:r>
          </a:p>
          <a:p>
            <a:pPr lvl="1"/>
            <a:r>
              <a:rPr lang="en-US" altLang="ko-KR" dirty="0" smtClean="0"/>
              <a:t>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(X)?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37" y="3501008"/>
            <a:ext cx="191234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0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13973</TotalTime>
  <Words>751</Words>
  <Application>Microsoft Office PowerPoint</Application>
  <PresentationFormat>화면 슬라이드 쇼(4:3)</PresentationFormat>
  <Paragraphs>173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Century Gothic</vt:lpstr>
      <vt:lpstr>Symbol</vt:lpstr>
      <vt:lpstr>Times New Roman</vt:lpstr>
      <vt:lpstr>Wingdings</vt:lpstr>
      <vt:lpstr>브레인스토밍 프레젠테이션</vt:lpstr>
      <vt:lpstr>Ch.4 Discrete Probability Distributions(이산확률분포)</vt:lpstr>
      <vt:lpstr>This Lecture</vt:lpstr>
      <vt:lpstr>4.1 Discrete Uniform Distribution</vt:lpstr>
      <vt:lpstr>4.1 Discrete Uniform Distribution</vt:lpstr>
      <vt:lpstr>4.3 Binomial Distribution(이항분포)</vt:lpstr>
      <vt:lpstr>4.3 Binomial Distribution(이항분포)</vt:lpstr>
      <vt:lpstr>4.3 Binomial Distribution(이항분포)</vt:lpstr>
      <vt:lpstr>4.3 Binomial Distribution(이항분포)</vt:lpstr>
      <vt:lpstr>4.3 Binomial Distribution(이항분포)</vt:lpstr>
      <vt:lpstr>4.4 Geometric Distribution and Negative Binomial Distribution (기하분포와 음이항분포)</vt:lpstr>
      <vt:lpstr>4.4 Geometric Distribution and Negative Binomial Distribution (기하분포와 음이항분포)</vt:lpstr>
      <vt:lpstr>4.2 Hypergeometric Distribution (초기하분포)</vt:lpstr>
      <vt:lpstr>4.2 Hypergeometric Distribution (초기하분포)</vt:lpstr>
      <vt:lpstr>4.2 Hypergeometric Distribution (초기하분포)</vt:lpstr>
      <vt:lpstr>4.2 Hypergeometric Distribution (초기하분포)</vt:lpstr>
      <vt:lpstr>4.2 Hypergeometric Distribution (초기하분포)</vt:lpstr>
      <vt:lpstr>4.5 Poisson Distribution (푸아송분포)</vt:lpstr>
      <vt:lpstr>4.5 Poisson Distribution (푸아송분포)</vt:lpstr>
      <vt:lpstr>4.6 Multinomial Distribution (다항분포)</vt:lpstr>
      <vt:lpstr>4.6 Multinomial Distribution (다항분포)</vt:lpstr>
      <vt:lpstr>4.6 Multinomial Distribution (다항분포)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3365</cp:revision>
  <dcterms:created xsi:type="dcterms:W3CDTF">2005-11-19T13:03:13Z</dcterms:created>
  <dcterms:modified xsi:type="dcterms:W3CDTF">2016-10-19T12:49:19Z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