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8"/>
  </p:notesMasterIdLst>
  <p:sldIdLst>
    <p:sldId id="256" r:id="rId2"/>
    <p:sldId id="295" r:id="rId3"/>
    <p:sldId id="257" r:id="rId4"/>
    <p:sldId id="259" r:id="rId5"/>
    <p:sldId id="275" r:id="rId6"/>
    <p:sldId id="260" r:id="rId7"/>
    <p:sldId id="281" r:id="rId8"/>
    <p:sldId id="276" r:id="rId9"/>
    <p:sldId id="282" r:id="rId10"/>
    <p:sldId id="283" r:id="rId11"/>
    <p:sldId id="278" r:id="rId12"/>
    <p:sldId id="279" r:id="rId13"/>
    <p:sldId id="284" r:id="rId14"/>
    <p:sldId id="285" r:id="rId15"/>
    <p:sldId id="286" r:id="rId16"/>
    <p:sldId id="287" r:id="rId17"/>
    <p:sldId id="288" r:id="rId18"/>
    <p:sldId id="263" r:id="rId19"/>
    <p:sldId id="289" r:id="rId20"/>
    <p:sldId id="293" r:id="rId21"/>
    <p:sldId id="277" r:id="rId22"/>
    <p:sldId id="290" r:id="rId23"/>
    <p:sldId id="291" r:id="rId24"/>
    <p:sldId id="264" r:id="rId25"/>
    <p:sldId id="265" r:id="rId26"/>
    <p:sldId id="266" r:id="rId27"/>
    <p:sldId id="267" r:id="rId28"/>
    <p:sldId id="268" r:id="rId29"/>
    <p:sldId id="292" r:id="rId30"/>
    <p:sldId id="269" r:id="rId31"/>
    <p:sldId id="270" r:id="rId32"/>
    <p:sldId id="271" r:id="rId33"/>
    <p:sldId id="280" r:id="rId34"/>
    <p:sldId id="294" r:id="rId35"/>
    <p:sldId id="274" r:id="rId36"/>
    <p:sldId id="272" r:id="rId3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295"/>
            <p14:sldId id="257"/>
            <p14:sldId id="259"/>
            <p14:sldId id="275"/>
            <p14:sldId id="260"/>
            <p14:sldId id="281"/>
            <p14:sldId id="276"/>
            <p14:sldId id="282"/>
            <p14:sldId id="283"/>
            <p14:sldId id="278"/>
            <p14:sldId id="279"/>
            <p14:sldId id="284"/>
            <p14:sldId id="285"/>
            <p14:sldId id="286"/>
            <p14:sldId id="287"/>
            <p14:sldId id="288"/>
            <p14:sldId id="263"/>
            <p14:sldId id="289"/>
            <p14:sldId id="293"/>
            <p14:sldId id="277"/>
            <p14:sldId id="290"/>
            <p14:sldId id="291"/>
            <p14:sldId id="264"/>
            <p14:sldId id="265"/>
            <p14:sldId id="266"/>
            <p14:sldId id="267"/>
            <p14:sldId id="268"/>
            <p14:sldId id="292"/>
            <p14:sldId id="269"/>
            <p14:sldId id="270"/>
            <p14:sldId id="271"/>
            <p14:sldId id="280"/>
            <p14:sldId id="294"/>
            <p14:sldId id="274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8" d="100"/>
          <a:sy n="108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256FEFE-C396-4CC7-A6A8-0BE68044A029}" type="datetime1">
              <a:rPr lang="ko-KR" altLang="en-US" smtClean="0"/>
              <a:t>2014-07-04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37DDB6D-0E9F-41E7-81AD-F687BEC80973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F938007E-9D88-4C86-B524-6E9DD8FF8E00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lnSpc>
                <a:spcPct val="100000"/>
              </a:lnSpc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9647681E-46A1-4EA4-B91F-09558A9EE0F5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8FAFB99A-9AA5-4A9D-93F7-38A0015ED97F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5309059A-14CA-44B0-A3E9-6498567715F9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 </a:t>
            </a:r>
            <a:r>
              <a:rPr lang="ko-KR" altLang="en-US" smtClean="0"/>
              <a:t>언어에 추가한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err="1" smtClean="0"/>
              <a:t>인라인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(inline function)</a:t>
            </a:r>
          </a:p>
          <a:p>
            <a:pPr lvl="2"/>
            <a:r>
              <a:rPr lang="ko-KR" altLang="en-US" dirty="0" smtClean="0"/>
              <a:t>함수 호출 대신 함수 코드의 확장 삽입</a:t>
            </a:r>
          </a:p>
          <a:p>
            <a:pPr lvl="1"/>
            <a:r>
              <a:rPr lang="ko-KR" altLang="en-US" dirty="0" smtClean="0"/>
              <a:t>함수 중복</a:t>
            </a:r>
            <a:r>
              <a:rPr lang="en-US" altLang="ko-KR" dirty="0" smtClean="0"/>
              <a:t>(function overloading)</a:t>
            </a:r>
          </a:p>
          <a:p>
            <a:pPr lvl="2"/>
            <a:r>
              <a:rPr lang="ko-KR" altLang="en-US" dirty="0" smtClean="0"/>
              <a:t>매개 변수의 개수나 타입이 다른 동일한 이름의 함수들 선언</a:t>
            </a:r>
          </a:p>
          <a:p>
            <a:pPr lvl="1"/>
            <a:r>
              <a:rPr lang="ko-KR" altLang="en-US" dirty="0" smtClean="0"/>
              <a:t>디폴트 매개 변수</a:t>
            </a:r>
            <a:r>
              <a:rPr lang="en-US" altLang="ko-KR" dirty="0" smtClean="0"/>
              <a:t>(default parameter)</a:t>
            </a:r>
          </a:p>
          <a:p>
            <a:pPr lvl="2"/>
            <a:r>
              <a:rPr lang="ko-KR" altLang="en-US" dirty="0" smtClean="0"/>
              <a:t>매개 변수에 디폴트 값이 전달되도록 함수 선언</a:t>
            </a:r>
          </a:p>
          <a:p>
            <a:pPr lvl="1"/>
            <a:r>
              <a:rPr lang="ko-KR" altLang="en-US" dirty="0" smtClean="0"/>
              <a:t>참조와 참조 변수</a:t>
            </a:r>
            <a:r>
              <a:rPr lang="en-US" altLang="ko-KR" dirty="0" smtClean="0"/>
              <a:t>(reference)</a:t>
            </a:r>
          </a:p>
          <a:p>
            <a:pPr lvl="2"/>
            <a:r>
              <a:rPr lang="ko-KR" altLang="en-US" dirty="0" smtClean="0"/>
              <a:t>하나의 변수에 별명을 사용하는 참조 변수 도입</a:t>
            </a:r>
          </a:p>
          <a:p>
            <a:pPr lvl="1"/>
            <a:r>
              <a:rPr lang="ko-KR" altLang="en-US" dirty="0" smtClean="0"/>
              <a:t>참조에 의한 호출</a:t>
            </a:r>
            <a:r>
              <a:rPr lang="en-US" altLang="ko-KR" dirty="0" smtClean="0"/>
              <a:t>(call-by-reference)</a:t>
            </a:r>
          </a:p>
          <a:p>
            <a:pPr lvl="2"/>
            <a:r>
              <a:rPr lang="ko-KR" altLang="en-US" dirty="0" smtClean="0"/>
              <a:t>함수 호출 시 참조 전달</a:t>
            </a:r>
          </a:p>
          <a:p>
            <a:pPr lvl="1"/>
            <a:r>
              <a:rPr lang="en-US" altLang="ko-KR" dirty="0" smtClean="0"/>
              <a:t>new/delete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동적 메모리 할당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해제를 위해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연산자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 재정의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연산자에 새로운 연산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함수와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타입에 의존하지 않고 일반화시킨 </a:t>
            </a:r>
            <a:r>
              <a:rPr lang="ko-KR" altLang="en-US" dirty="0"/>
              <a:t>함수나 </a:t>
            </a:r>
            <a:r>
              <a:rPr lang="ko-KR" altLang="en-US" dirty="0" smtClean="0"/>
              <a:t>클래스 작성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 객체 지향 특성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캡슐화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7220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캡슐화</a:t>
            </a:r>
            <a:r>
              <a:rPr lang="en-US" altLang="ko-KR" dirty="0" smtClean="0"/>
              <a:t>(Encapsulation)</a:t>
            </a:r>
          </a:p>
          <a:p>
            <a:pPr lvl="1"/>
            <a:r>
              <a:rPr lang="ko-KR" altLang="en-US" dirty="0" smtClean="0"/>
              <a:t>데이터를 캡슐로 싸서 외부의 접근으로부터 보호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에서 클래스</a:t>
            </a:r>
            <a:r>
              <a:rPr lang="en-US" altLang="ko-KR" dirty="0" smtClean="0"/>
              <a:t>(</a:t>
            </a:r>
            <a:r>
              <a:rPr lang="en-US" altLang="ko-KR" dirty="0"/>
              <a:t>class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캡슐 표현</a:t>
            </a:r>
            <a:endParaRPr lang="en-US" altLang="ko-KR" dirty="0" smtClean="0"/>
          </a:p>
          <a:p>
            <a:r>
              <a:rPr lang="ko-KR" altLang="en-US" dirty="0" smtClean="0"/>
              <a:t>클래스와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객체를 만드는 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클래스라는 틀에서 생겨난 실체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</a:t>
            </a:r>
            <a:r>
              <a:rPr lang="en-US" altLang="ko-KR" dirty="0" smtClean="0"/>
              <a:t>(object), </a:t>
            </a:r>
            <a:r>
              <a:rPr lang="ko-KR" altLang="en-US" dirty="0" smtClean="0"/>
              <a:t>실체</a:t>
            </a:r>
            <a:r>
              <a:rPr lang="en-US" altLang="ko-KR" dirty="0" smtClean="0"/>
              <a:t>(instance)</a:t>
            </a:r>
            <a:r>
              <a:rPr lang="ko-KR" altLang="en-US" dirty="0" smtClean="0"/>
              <a:t>는 같은 뜻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31640" y="3918462"/>
            <a:ext cx="4283603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b="1" dirty="0"/>
              <a:t>class Circle </a:t>
            </a:r>
            <a:r>
              <a:rPr lang="en-US" altLang="ko-KR" sz="1400" dirty="0"/>
              <a:t>{</a:t>
            </a:r>
          </a:p>
          <a:p>
            <a:pPr defTabSz="180000" fontAlgn="base"/>
            <a:r>
              <a:rPr lang="en-US" altLang="ko-KR" sz="1400" dirty="0" smtClean="0"/>
              <a:t>	private</a:t>
            </a:r>
            <a:r>
              <a:rPr lang="en-US" altLang="ko-KR" sz="1400" dirty="0"/>
              <a:t>:</a:t>
            </a:r>
          </a:p>
          <a:p>
            <a:pPr defTabSz="180000" fontAlgn="base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radius; // </a:t>
            </a:r>
            <a:r>
              <a:rPr lang="ko-KR" altLang="en-US" sz="1400" dirty="0"/>
              <a:t>반지름 값</a:t>
            </a:r>
          </a:p>
          <a:p>
            <a:pPr defTabSz="180000" fontAlgn="base"/>
            <a:r>
              <a:rPr lang="en-US" altLang="ko-KR" sz="1400" dirty="0" smtClean="0"/>
              <a:t>	public</a:t>
            </a:r>
            <a:r>
              <a:rPr lang="en-US" altLang="ko-KR" sz="1400" dirty="0"/>
              <a:t>:</a:t>
            </a:r>
          </a:p>
          <a:p>
            <a:pPr defTabSz="180000" fontAlgn="base"/>
            <a:r>
              <a:rPr lang="en-US" altLang="ko-KR" sz="1400" dirty="0"/>
              <a:t>	</a:t>
            </a:r>
            <a:r>
              <a:rPr lang="en-US" altLang="ko-KR" sz="1400" dirty="0" smtClean="0"/>
              <a:t>	Circle(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r) { radius = r; }</a:t>
            </a:r>
          </a:p>
          <a:p>
            <a:pPr defTabSz="180000" fontAlgn="base"/>
            <a:r>
              <a:rPr lang="en-US" altLang="ko-KR" sz="1400" dirty="0" smtClean="0"/>
              <a:t>	</a:t>
            </a:r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return 3.14*radius*radius; }</a:t>
            </a:r>
          </a:p>
          <a:p>
            <a:pPr defTabSz="180000" fontAlgn="base"/>
            <a:r>
              <a:rPr lang="en-US" altLang="ko-KR" sz="1400" b="1" dirty="0"/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0998" y="5739271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 객체들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실체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256280" y="5585382"/>
            <a:ext cx="243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원을 </a:t>
            </a:r>
            <a:r>
              <a:rPr lang="ko-KR" altLang="en-US" sz="1400" smtClean="0"/>
              <a:t>추상화한 </a:t>
            </a:r>
            <a:r>
              <a:rPr lang="en-US" altLang="ko-KR" sz="1400" dirty="0" smtClean="0"/>
              <a:t>Circle </a:t>
            </a:r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68152" y="4522336"/>
            <a:ext cx="675456" cy="392688"/>
          </a:xfrm>
          <a:prstGeom prst="wedgeRoundRectCallout">
            <a:avLst>
              <a:gd name="adj1" fmla="val 78190"/>
              <a:gd name="adj2" fmla="val 161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멤버들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868" y="1377781"/>
            <a:ext cx="1505959" cy="135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39" y="1724693"/>
            <a:ext cx="1255468" cy="116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281507" y="2656977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클래스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객체를 정의하는 틀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719758" y="2749311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객체들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실체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958827" y="2204864"/>
            <a:ext cx="696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00118" y="220486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객체 생성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22" y="3843144"/>
            <a:ext cx="2163442" cy="175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왼쪽 중괄호 29"/>
          <p:cNvSpPr/>
          <p:nvPr/>
        </p:nvSpPr>
        <p:spPr>
          <a:xfrm>
            <a:off x="1222572" y="4293096"/>
            <a:ext cx="360040" cy="936104"/>
          </a:xfrm>
          <a:prstGeom prst="leftBrace">
            <a:avLst>
              <a:gd name="adj1" fmla="val 2865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 객체 지향 특성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상속성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33672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객체 지향 상속</a:t>
            </a:r>
            <a:r>
              <a:rPr lang="en-US" altLang="ko-KR" dirty="0" smtClean="0"/>
              <a:t>(</a:t>
            </a:r>
            <a:r>
              <a:rPr lang="en-US" altLang="ko-KR" dirty="0"/>
              <a:t>I</a:t>
            </a:r>
            <a:r>
              <a:rPr lang="en-US" altLang="ko-KR" dirty="0" smtClean="0"/>
              <a:t>nheritance)</a:t>
            </a:r>
          </a:p>
          <a:p>
            <a:pPr lvl="1"/>
            <a:r>
              <a:rPr lang="ko-KR" altLang="en-US" dirty="0" smtClean="0"/>
              <a:t>자식이 부모의 유전자를 물려 받는 것과 유사</a:t>
            </a:r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자식 클래스의 멤버와 부모 클래스에 선언된 모양 그대로 멤버들을 가지고 탄생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7036421" cy="339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7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329" y="2912483"/>
            <a:ext cx="5112568" cy="294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++</a:t>
            </a:r>
            <a:r>
              <a:rPr lang="ko-KR" altLang="en-US" dirty="0" smtClean="0"/>
              <a:t> </a:t>
            </a:r>
            <a:r>
              <a:rPr lang="ko-KR" altLang="en-US" dirty="0"/>
              <a:t>객체 </a:t>
            </a:r>
            <a:r>
              <a:rPr lang="ko-KR" altLang="en-US" dirty="0" smtClean="0"/>
              <a:t>지향 </a:t>
            </a:r>
            <a:r>
              <a:rPr lang="ko-KR" altLang="en-US" dirty="0"/>
              <a:t>특성 </a:t>
            </a:r>
            <a:r>
              <a:rPr lang="en-US" altLang="ko-KR" dirty="0"/>
              <a:t>-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08012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</a:p>
          <a:p>
            <a:pPr lvl="1"/>
            <a:r>
              <a:rPr lang="ko-KR" altLang="en-US" dirty="0" smtClean="0"/>
              <a:t>하나의 기능이 경우에 따라 다르게 보이거나 다르게 작동하는 현상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 중복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중복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재정의</a:t>
            </a:r>
            <a:r>
              <a:rPr lang="en-US" altLang="ko-KR" dirty="0" smtClean="0"/>
              <a:t>(overriding)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7809" y="2872680"/>
            <a:ext cx="474112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	2 </a:t>
            </a:r>
            <a:r>
              <a:rPr lang="en-US" altLang="ko-KR" sz="1400" b="1" dirty="0">
                <a:solidFill>
                  <a:srgbClr val="FF0000"/>
                </a:solidFill>
              </a:rPr>
              <a:t>+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3		--&gt; </a:t>
            </a:r>
            <a:r>
              <a:rPr lang="en-US" altLang="ko-KR" sz="1400" dirty="0"/>
              <a:t>5</a:t>
            </a:r>
            <a:endParaRPr lang="ko-KR" altLang="en-US" sz="1400" dirty="0"/>
          </a:p>
          <a:p>
            <a:pPr fontAlgn="base" latinLnBrk="0"/>
            <a:r>
              <a:rPr lang="ko-KR" altLang="en-US" sz="1400" dirty="0" smtClean="0"/>
              <a:t>    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남자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+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여자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	     	--&gt;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남자여자</a:t>
            </a:r>
            <a:r>
              <a:rPr lang="en-US" altLang="ko-KR" sz="1400" dirty="0" smtClean="0"/>
              <a:t>"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redColor</a:t>
            </a:r>
            <a:r>
              <a:rPr lang="en-US" altLang="ko-KR" sz="1400" dirty="0"/>
              <a:t> </a:t>
            </a:r>
            <a:r>
              <a:rPr lang="ko-KR" altLang="en-US" sz="1400" dirty="0"/>
              <a:t>객체 </a:t>
            </a:r>
            <a:r>
              <a:rPr lang="en-US" altLang="ko-KR" sz="1400" b="1" dirty="0">
                <a:solidFill>
                  <a:srgbClr val="FF0000"/>
                </a:solidFill>
              </a:rPr>
              <a:t>+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blueColor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객체   </a:t>
            </a:r>
            <a:r>
              <a:rPr lang="en-US" altLang="ko-KR" sz="1400" dirty="0" smtClean="0"/>
              <a:t>--&gt; </a:t>
            </a:r>
            <a:r>
              <a:rPr lang="en-US" altLang="ko-KR" sz="1400" dirty="0" err="1"/>
              <a:t>purpleColor</a:t>
            </a:r>
            <a:r>
              <a:rPr lang="en-US" altLang="ko-KR" sz="1400" dirty="0"/>
              <a:t> </a:t>
            </a:r>
            <a:r>
              <a:rPr lang="ko-KR" altLang="en-US" sz="1400" dirty="0"/>
              <a:t>객체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4937" y="4528281"/>
            <a:ext cx="367240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void </a:t>
            </a:r>
            <a:r>
              <a:rPr lang="en-US" altLang="ko-KR" sz="1600" dirty="0">
                <a:solidFill>
                  <a:srgbClr val="FF0000"/>
                </a:solidFill>
              </a:rPr>
              <a:t>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b) { ... }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>
                <a:solidFill>
                  <a:srgbClr val="FF0000"/>
                </a:solidFill>
              </a:rPr>
              <a:t>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c) { ... }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>
                <a:solidFill>
                  <a:srgbClr val="FF0000"/>
                </a:solidFill>
              </a:rPr>
              <a:t>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double d) { ... }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569424" y="5386383"/>
            <a:ext cx="150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B050"/>
                </a:solidFill>
              </a:rPr>
              <a:t>add </a:t>
            </a:r>
            <a:r>
              <a:rPr lang="ko-KR" altLang="en-US" sz="1600" dirty="0" smtClean="0">
                <a:solidFill>
                  <a:srgbClr val="00B050"/>
                </a:solidFill>
              </a:rPr>
              <a:t>함수 중복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3611344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B050"/>
                </a:solidFill>
              </a:rPr>
              <a:t>+</a:t>
            </a:r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ko-KR" altLang="en-US" sz="1600" dirty="0" smtClean="0">
                <a:solidFill>
                  <a:srgbClr val="00B050"/>
                </a:solidFill>
              </a:rPr>
              <a:t>연산자 중복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2120" y="5694160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B050"/>
                </a:solidFill>
              </a:rPr>
              <a:t>함수 재정의</a:t>
            </a:r>
            <a:r>
              <a:rPr lang="en-US" altLang="ko-KR" sz="1600" dirty="0" smtClean="0">
                <a:solidFill>
                  <a:srgbClr val="00B050"/>
                </a:solidFill>
              </a:rPr>
              <a:t>(</a:t>
            </a:r>
            <a:r>
              <a:rPr lang="ko-KR" altLang="en-US" sz="1600" dirty="0" err="1" smtClean="0">
                <a:solidFill>
                  <a:srgbClr val="00B050"/>
                </a:solidFill>
              </a:rPr>
              <a:t>오버라이딩</a:t>
            </a:r>
            <a:r>
              <a:rPr lang="en-US" altLang="ko-KR" sz="1600" dirty="0" smtClean="0">
                <a:solidFill>
                  <a:srgbClr val="00B050"/>
                </a:solidFill>
              </a:rPr>
              <a:t>)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++ </a:t>
            </a:r>
            <a:r>
              <a:rPr lang="ko-KR" altLang="en-US" dirty="0" smtClean="0"/>
              <a:t>언어에서 객체 지향을 도입한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소프트웨어 생산성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소프트웨어의 생명 주기 단축 문제 해결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 작성된 코드의 재사용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클래스 상속 및 객체 재사용으로 해결</a:t>
            </a:r>
            <a:endParaRPr lang="en-US" altLang="ko-KR" dirty="0" smtClean="0"/>
          </a:p>
          <a:p>
            <a:r>
              <a:rPr lang="ko-KR" altLang="en-US" dirty="0" err="1" smtClean="0"/>
              <a:t>실세계에</a:t>
            </a:r>
            <a:r>
              <a:rPr lang="ko-KR" altLang="en-US" dirty="0" smtClean="0"/>
              <a:t> 대한 쉬운 모델링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과거의 소프트웨어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수학 계산이나 통계 처리에 편리한 절차 지향 언어가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현대의 소프트웨어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물체 혹은 객체의 상호 작용에 대한 묘사가 필요</a:t>
            </a:r>
            <a:endParaRPr lang="en-US" altLang="ko-KR" dirty="0" smtClean="0"/>
          </a:p>
          <a:p>
            <a:pPr lvl="2"/>
            <a:r>
              <a:rPr lang="ko-KR" altLang="en-US" dirty="0" err="1"/>
              <a:t>실세계는</a:t>
            </a:r>
            <a:r>
              <a:rPr lang="ko-KR" altLang="en-US" dirty="0"/>
              <a:t> 객체로 구성된 </a:t>
            </a:r>
            <a:r>
              <a:rPr lang="ko-KR" altLang="en-US" dirty="0" smtClean="0"/>
              <a:t>세계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객체를 중심으로 하는 객체 지향 언어 적합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4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절차 지향 프로그래밍과 객체 지향 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80300896" descr="EMB000014b429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1" y="1340768"/>
            <a:ext cx="7721511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사각형 설명선 9"/>
          <p:cNvSpPr/>
          <p:nvPr/>
        </p:nvSpPr>
        <p:spPr>
          <a:xfrm>
            <a:off x="2987824" y="5821735"/>
            <a:ext cx="2232248" cy="901327"/>
          </a:xfrm>
          <a:prstGeom prst="wedgeRoundRectCallout">
            <a:avLst>
              <a:gd name="adj1" fmla="val -1630"/>
              <a:gd name="adj2" fmla="val -761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실행하고자 하는 절차대로 일련의 명령어 </a:t>
            </a:r>
            <a:r>
              <a:rPr lang="ko-KR" altLang="en-US" sz="1200" dirty="0" smtClean="0">
                <a:solidFill>
                  <a:schemeClr val="tx1"/>
                </a:solidFill>
              </a:rPr>
              <a:t>나열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흐름도를 설계하고 흐름도에 따라 프로그램 작성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940152" y="5802271"/>
            <a:ext cx="2016224" cy="720080"/>
          </a:xfrm>
          <a:prstGeom prst="wedgeRoundRectCallout">
            <a:avLst>
              <a:gd name="adj1" fmla="val -31562"/>
              <a:gd name="adj2" fmla="val -903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객체들을 정의하고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객체들의 상호 관계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상호 </a:t>
            </a:r>
            <a:r>
              <a:rPr lang="ko-KR" altLang="en-US" sz="1200" dirty="0">
                <a:solidFill>
                  <a:schemeClr val="tx1"/>
                </a:solidFill>
              </a:rPr>
              <a:t>작용으로 구현</a:t>
            </a:r>
          </a:p>
        </p:txBody>
      </p:sp>
    </p:spTree>
    <p:extLst>
      <p:ext uri="{BB962C8B-B14F-4D97-AF65-F5344CB8AC3E}">
        <p14:creationId xmlns:p14="http://schemas.microsoft.com/office/powerpoint/2010/main" val="14255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/>
              <a:t>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함수와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(generic function)</a:t>
            </a:r>
          </a:p>
          <a:p>
            <a:pPr lvl="2"/>
            <a:r>
              <a:rPr lang="ko-KR" altLang="en-US" dirty="0"/>
              <a:t>동일한 프로그램 코드에 다양한 </a:t>
            </a:r>
            <a:r>
              <a:rPr lang="ko-KR" altLang="en-US" dirty="0" smtClean="0"/>
              <a:t>데이터 </a:t>
            </a:r>
            <a:r>
              <a:rPr lang="ko-KR" altLang="en-US" dirty="0"/>
              <a:t>타입을 적용할 수 있게 일반화 시킨 </a:t>
            </a:r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(generic class)</a:t>
            </a:r>
          </a:p>
          <a:p>
            <a:pPr lvl="2"/>
            <a:r>
              <a:rPr lang="ko-KR" altLang="en-US" dirty="0"/>
              <a:t>동일한 프로그램 코드에 다양한 데이터 타입을 적용할 수 있게 일반화 시킨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endParaRPr lang="en-US" altLang="ko-KR" dirty="0"/>
          </a:p>
          <a:p>
            <a:pPr lvl="1"/>
            <a:r>
              <a:rPr lang="en-US" altLang="ko-KR" dirty="0" smtClean="0"/>
              <a:t>template </a:t>
            </a:r>
            <a:r>
              <a:rPr lang="ko-KR" altLang="en-US" dirty="0" smtClean="0"/>
              <a:t>키워드로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템플릿 함수 혹은 템플릿 클래스라고도 부름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Java, C# </a:t>
            </a:r>
            <a:r>
              <a:rPr lang="ko-KR" altLang="en-US" dirty="0" smtClean="0"/>
              <a:t>등 다른 언어에도 동일한 개념 있음</a:t>
            </a:r>
            <a:endParaRPr lang="en-US" altLang="ko-KR" dirty="0" smtClean="0"/>
          </a:p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</a:t>
            </a:r>
            <a:r>
              <a:rPr lang="en-US" altLang="ko-KR" dirty="0" smtClean="0"/>
              <a:t>(generic programming)</a:t>
            </a:r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함수와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클래스를 활용하여 프로그램을 작성하는 새로운 프로그래밍 패러다임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점점 중요성이 높아지고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4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언어의 아킬레스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언어는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언어와의 호환성 추구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기존에 개발된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프로그램 코드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캡슐화의 원칙이 무너짐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C++</a:t>
            </a:r>
            <a:r>
              <a:rPr lang="ko-KR" altLang="en-US" dirty="0" smtClean="0"/>
              <a:t>에서 전역 변수와 전역 함수를 사용할 수 밖에 없음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부작용</a:t>
            </a:r>
            <a:r>
              <a:rPr lang="en-US" altLang="ko-KR" dirty="0" smtClean="0"/>
              <a:t>(side effect) </a:t>
            </a:r>
            <a:r>
              <a:rPr lang="ko-KR" altLang="en-US" dirty="0" smtClean="0"/>
              <a:t>발생 염려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65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310" y="5373506"/>
            <a:ext cx="1058353" cy="110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4659230" y="1724663"/>
            <a:ext cx="1728192" cy="1047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프로그램 개발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3769" y="3557504"/>
            <a:ext cx="1145984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컴파일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98180" y="4355268"/>
            <a:ext cx="103105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소스 파일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(</a:t>
            </a:r>
            <a:r>
              <a:rPr lang="en-US" altLang="ko-KR" sz="1400" dirty="0" smtClean="0">
                <a:solidFill>
                  <a:srgbClr val="0070C0"/>
                </a:solidFill>
              </a:rPr>
              <a:t>hello.cpp)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3928" y="4250953"/>
            <a:ext cx="9683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목적 파일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(hello.obj)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238867" y="2272830"/>
            <a:ext cx="284459" cy="128774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44087" y="1439683"/>
            <a:ext cx="15492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C++ </a:t>
            </a:r>
            <a:r>
              <a:rPr lang="ko-KR" altLang="en-US" sz="1400" dirty="0" smtClean="0">
                <a:solidFill>
                  <a:srgbClr val="0070C0"/>
                </a:solidFill>
              </a:rPr>
              <a:t>라이브러리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929548" y="2498106"/>
            <a:ext cx="0" cy="7143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9548" y="2618071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C++ </a:t>
            </a:r>
            <a:r>
              <a:rPr lang="ko-KR" altLang="en-US" sz="1400" dirty="0" smtClean="0">
                <a:solidFill>
                  <a:srgbClr val="0070C0"/>
                </a:solidFill>
              </a:rPr>
              <a:t>소스 프로그램 작성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79" y="3185717"/>
            <a:ext cx="211840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::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/>
              <a:t>"</a:t>
            </a:r>
            <a:r>
              <a:rPr lang="en-US" altLang="ko-KR" sz="1400" dirty="0" smtClean="0"/>
              <a:t>Hello</a:t>
            </a:r>
            <a:r>
              <a:rPr lang="en-US" altLang="ko-KR" sz="1400" dirty="0"/>
              <a:t>"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return 0;</a:t>
            </a:r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3884634" y="3296846"/>
            <a:ext cx="104740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_main,12#</a:t>
            </a:r>
          </a:p>
          <a:p>
            <a:r>
              <a:rPr lang="en-US" altLang="ko-KR" sz="1400" dirty="0" smtClean="0"/>
              <a:t>$&lt;&lt;01010</a:t>
            </a:r>
          </a:p>
          <a:p>
            <a:r>
              <a:rPr lang="en-US" altLang="ko-KR" sz="1400" dirty="0" smtClean="0"/>
              <a:t>00000111</a:t>
            </a:r>
          </a:p>
          <a:p>
            <a:r>
              <a:rPr lang="en-US" altLang="ko-KR" sz="1400" dirty="0" smtClean="0"/>
              <a:t>_Hello001</a:t>
            </a:r>
          </a:p>
        </p:txBody>
      </p:sp>
      <p:sp>
        <p:nvSpPr>
          <p:cNvPr id="73" name="타원 72"/>
          <p:cNvSpPr/>
          <p:nvPr/>
        </p:nvSpPr>
        <p:spPr>
          <a:xfrm>
            <a:off x="4817827" y="1807112"/>
            <a:ext cx="842081" cy="4598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659908" y="1988791"/>
            <a:ext cx="633454" cy="449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&lt;&lt;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52940" y="2232900"/>
            <a:ext cx="69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.........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56" idx="3"/>
            <a:endCxn id="7" idx="2"/>
          </p:cNvCxnSpPr>
          <p:nvPr/>
        </p:nvCxnSpPr>
        <p:spPr>
          <a:xfrm>
            <a:off x="2188586" y="3770493"/>
            <a:ext cx="295183" cy="340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" idx="6"/>
            <a:endCxn id="72" idx="1"/>
          </p:cNvCxnSpPr>
          <p:nvPr/>
        </p:nvCxnSpPr>
        <p:spPr>
          <a:xfrm>
            <a:off x="3629753" y="3773900"/>
            <a:ext cx="25488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27223" y="3560575"/>
            <a:ext cx="928953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링</a:t>
            </a:r>
            <a:r>
              <a:rPr lang="ko-KR" altLang="en-US" sz="1400" dirty="0" err="1"/>
              <a:t>킹</a:t>
            </a:r>
            <a:endParaRPr lang="ko-KR" altLang="en-US" sz="1400" dirty="0"/>
          </a:p>
        </p:txBody>
      </p:sp>
      <p:cxnSp>
        <p:nvCxnSpPr>
          <p:cNvPr id="87" name="직선 화살표 연결선 86"/>
          <p:cNvCxnSpPr>
            <a:endCxn id="86" idx="2"/>
          </p:cNvCxnSpPr>
          <p:nvPr/>
        </p:nvCxnSpPr>
        <p:spPr>
          <a:xfrm>
            <a:off x="4932040" y="3773564"/>
            <a:ext cx="295183" cy="340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6" idx="6"/>
            <a:endCxn id="94" idx="1"/>
          </p:cNvCxnSpPr>
          <p:nvPr/>
        </p:nvCxnSpPr>
        <p:spPr>
          <a:xfrm flipV="1">
            <a:off x="6156176" y="3773564"/>
            <a:ext cx="358501" cy="340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86" idx="0"/>
          </p:cNvCxnSpPr>
          <p:nvPr/>
        </p:nvCxnSpPr>
        <p:spPr>
          <a:xfrm flipH="1">
            <a:off x="5691700" y="2456535"/>
            <a:ext cx="172597" cy="110404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514677" y="3081066"/>
            <a:ext cx="101460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010100000100010101001111010110101010010111010101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516216" y="4475634"/>
            <a:ext cx="10146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실행 파일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(hello.exe)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857874" y="3558871"/>
            <a:ext cx="928953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실</a:t>
            </a:r>
            <a:r>
              <a:rPr lang="ko-KR" altLang="en-US" sz="1400" dirty="0"/>
              <a:t>행</a:t>
            </a:r>
          </a:p>
        </p:txBody>
      </p:sp>
      <p:cxnSp>
        <p:nvCxnSpPr>
          <p:cNvPr id="115" name="직선 화살표 연결선 114"/>
          <p:cNvCxnSpPr>
            <a:stCxn id="94" idx="3"/>
            <a:endCxn id="114" idx="2"/>
          </p:cNvCxnSpPr>
          <p:nvPr/>
        </p:nvCxnSpPr>
        <p:spPr>
          <a:xfrm>
            <a:off x="7529279" y="3773564"/>
            <a:ext cx="328595" cy="17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3" descr="C:\Users\secthk\Pictures\Microsoft Clip Organizer\j042606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8850" y="1394229"/>
            <a:ext cx="1006999" cy="1157900"/>
          </a:xfrm>
          <a:prstGeom prst="rect">
            <a:avLst/>
          </a:prstGeom>
          <a:noFill/>
        </p:spPr>
      </p:pic>
      <p:cxnSp>
        <p:nvCxnSpPr>
          <p:cNvPr id="122" name="직선 화살표 연결선 121"/>
          <p:cNvCxnSpPr>
            <a:stCxn id="114" idx="0"/>
            <a:endCxn id="118" idx="2"/>
          </p:cNvCxnSpPr>
          <p:nvPr/>
        </p:nvCxnSpPr>
        <p:spPr>
          <a:xfrm flipH="1" flipV="1">
            <a:off x="8322350" y="2552129"/>
            <a:ext cx="1" cy="100674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62309" y="1557205"/>
            <a:ext cx="720080" cy="580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92724" y="5157109"/>
            <a:ext cx="1213731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디버깅</a:t>
            </a:r>
            <a:endParaRPr lang="ko-KR" altLang="en-US" sz="1400" dirty="0"/>
          </a:p>
        </p:txBody>
      </p:sp>
      <p:cxnSp>
        <p:nvCxnSpPr>
          <p:cNvPr id="5" name="꺾인 연결선 4"/>
          <p:cNvCxnSpPr>
            <a:stCxn id="114" idx="4"/>
            <a:endCxn id="34" idx="6"/>
          </p:cNvCxnSpPr>
          <p:nvPr/>
        </p:nvCxnSpPr>
        <p:spPr>
          <a:xfrm rot="5400000">
            <a:off x="6623482" y="3674636"/>
            <a:ext cx="1381842" cy="2015896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55028" y="411245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오류 발생</a:t>
            </a:r>
            <a:endParaRPr lang="ko-KR" altLang="en-US" sz="1200" dirty="0"/>
          </a:p>
        </p:txBody>
      </p:sp>
      <p:cxnSp>
        <p:nvCxnSpPr>
          <p:cNvPr id="9" name="꺾인 연결선 8"/>
          <p:cNvCxnSpPr>
            <a:stCxn id="34" idx="2"/>
            <a:endCxn id="7" idx="4"/>
          </p:cNvCxnSpPr>
          <p:nvPr/>
        </p:nvCxnSpPr>
        <p:spPr>
          <a:xfrm rot="10800000">
            <a:off x="3056762" y="3990297"/>
            <a:ext cx="2035963" cy="1383209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23709" y="537350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오류 수정</a:t>
            </a:r>
            <a:endParaRPr lang="ko-KR" alt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8" y="1418293"/>
            <a:ext cx="1058353" cy="110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63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프로그램 작성 및 컴파일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편집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소스 프로그램은 텍스트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아무 텍스트 편집기로 편집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소스 프로그램의 표준 </a:t>
            </a:r>
            <a:r>
              <a:rPr lang="ko-KR" altLang="en-US" dirty="0" err="1" smtClean="0"/>
              <a:t>확장자는</a:t>
            </a:r>
            <a:r>
              <a:rPr lang="en-US" altLang="ko-KR" dirty="0" smtClean="0"/>
              <a:t> .</a:t>
            </a:r>
            <a:r>
              <a:rPr lang="en-US" altLang="ko-KR" dirty="0" err="1" smtClean="0"/>
              <a:t>cpp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통합 개발 소프트웨어 이용 추천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소스 편집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링킹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 등 모든 단계 통합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대표적인 소프트웨어 </a:t>
            </a:r>
            <a:r>
              <a:rPr lang="en-US" altLang="ko-KR" dirty="0" smtClean="0"/>
              <a:t>- Visual Studio C++ 10.0</a:t>
            </a:r>
          </a:p>
          <a:p>
            <a:r>
              <a:rPr lang="ko-KR" altLang="en-US" dirty="0" smtClean="0"/>
              <a:t>컴파일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소스 프로그램을 기계어를 가진 목적 파일로 변환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99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소프트웨어의 중요성을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언어의 역사를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언어의 특징을 이해한다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프로그램의 개발 과정을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표준 라이브러리에 대해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Visual C++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프로그램을 개발하는 과정을 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465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11560" y="116632"/>
            <a:ext cx="7740352" cy="6555641"/>
            <a:chOff x="1424879" y="-54253"/>
            <a:chExt cx="7740352" cy="6555641"/>
          </a:xfrm>
        </p:grpSpPr>
        <p:sp>
          <p:nvSpPr>
            <p:cNvPr id="6" name="직사각형 5"/>
            <p:cNvSpPr/>
            <p:nvPr/>
          </p:nvSpPr>
          <p:spPr>
            <a:xfrm>
              <a:off x="1424879" y="-54253"/>
              <a:ext cx="7740352" cy="6555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000" b="1" dirty="0">
                  <a:solidFill>
                    <a:srgbClr val="0070C0"/>
                  </a:solidFill>
                </a:rPr>
                <a:t>_main	PROC</a:t>
              </a:r>
              <a:r>
                <a:rPr lang="en-US" altLang="ko-KR" sz="1000" dirty="0"/>
                <a:t>						; COMDAT</a:t>
              </a:r>
            </a:p>
            <a:p>
              <a:endParaRPr lang="en-US" altLang="ko-KR" sz="1000" dirty="0"/>
            </a:p>
            <a:p>
              <a:r>
                <a:rPr lang="en-US" altLang="ko-KR" sz="1000" b="1" dirty="0">
                  <a:solidFill>
                    <a:srgbClr val="0070C0"/>
                  </a:solidFill>
                </a:rPr>
                <a:t>; 3    : </a:t>
              </a:r>
              <a:r>
                <a:rPr lang="en-US" altLang="ko-KR" sz="1000" b="1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000" b="1" dirty="0">
                  <a:solidFill>
                    <a:srgbClr val="0070C0"/>
                  </a:solidFill>
                </a:rPr>
                <a:t> main() {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00000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55</a:t>
              </a:r>
              <a:r>
                <a:rPr lang="en-US" altLang="ko-KR" sz="1000" dirty="0"/>
                <a:t>		 push	 </a:t>
              </a:r>
              <a:r>
                <a:rPr lang="en-US" altLang="ko-KR" sz="1000" dirty="0" err="1"/>
                <a:t>ebp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>
                  <a:solidFill>
                    <a:srgbClr val="00B050"/>
                  </a:solidFill>
                </a:rPr>
                <a:t> 00001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8b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ec</a:t>
              </a:r>
              <a:r>
                <a:rPr lang="en-US" altLang="ko-KR" sz="1000" dirty="0"/>
                <a:t>		 </a:t>
              </a:r>
              <a:r>
                <a:rPr lang="en-US" altLang="ko-KR" sz="1000" dirty="0" err="1"/>
                <a:t>mov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ebp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esp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00003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81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ec</a:t>
              </a:r>
              <a:r>
                <a:rPr lang="en-US" altLang="ko-KR" sz="1000" dirty="0">
                  <a:solidFill>
                    <a:srgbClr val="FF0000"/>
                  </a:solidFill>
                </a:rPr>
                <a:t> c0 00 00</a:t>
              </a:r>
            </a:p>
            <a:p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00</a:t>
              </a:r>
              <a:r>
                <a:rPr lang="en-US" altLang="ko-KR" sz="1000" dirty="0"/>
                <a:t>		 sub	 </a:t>
              </a:r>
              <a:r>
                <a:rPr lang="en-US" altLang="ko-KR" sz="1000" dirty="0" err="1"/>
                <a:t>esp</a:t>
              </a:r>
              <a:r>
                <a:rPr lang="en-US" altLang="ko-KR" sz="1000" dirty="0"/>
                <a:t>, 192		</a:t>
              </a:r>
              <a:r>
                <a:rPr lang="en-US" altLang="ko-KR" sz="1000" dirty="0" smtClean="0"/>
                <a:t>	; </a:t>
              </a:r>
              <a:r>
                <a:rPr lang="en-US" altLang="ko-KR" sz="1000" dirty="0"/>
                <a:t>000000c0H</a:t>
              </a:r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00009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53</a:t>
              </a:r>
              <a:r>
                <a:rPr lang="en-US" altLang="ko-KR" sz="1000" dirty="0"/>
                <a:t>		 push	 </a:t>
              </a:r>
              <a:r>
                <a:rPr lang="en-US" altLang="ko-KR" sz="1000" dirty="0" err="1"/>
                <a:t>ebx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>
                  <a:solidFill>
                    <a:srgbClr val="00B050"/>
                  </a:solidFill>
                </a:rPr>
                <a:t> 0000a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56</a:t>
              </a:r>
              <a:r>
                <a:rPr lang="en-US" altLang="ko-KR" sz="1000" dirty="0"/>
                <a:t>		 push	 </a:t>
              </a:r>
              <a:r>
                <a:rPr lang="en-US" altLang="ko-KR" sz="1000" dirty="0" err="1"/>
                <a:t>esi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>
                  <a:solidFill>
                    <a:srgbClr val="00B050"/>
                  </a:solidFill>
                </a:rPr>
                <a:t> 0000b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57</a:t>
              </a:r>
              <a:r>
                <a:rPr lang="en-US" altLang="ko-KR" sz="1000" dirty="0"/>
                <a:t>		 push	 </a:t>
              </a:r>
              <a:r>
                <a:rPr lang="en-US" altLang="ko-KR" sz="1000" dirty="0" err="1"/>
                <a:t>edi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0000c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8d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bd</a:t>
              </a:r>
              <a:r>
                <a:rPr lang="en-US" altLang="ko-KR" sz="1000" dirty="0">
                  <a:solidFill>
                    <a:srgbClr val="FF0000"/>
                  </a:solidFill>
                </a:rPr>
                <a:t> 40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ff</a:t>
              </a:r>
              <a:r>
                <a:rPr lang="en-US" altLang="ko-KR" sz="1000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ff</a:t>
              </a:r>
              <a:endParaRPr lang="en-US" altLang="ko-KR" sz="1000" dirty="0">
                <a:solidFill>
                  <a:srgbClr val="FF0000"/>
                </a:solidFill>
              </a:endParaRPr>
            </a:p>
            <a:p>
              <a:r>
                <a:rPr lang="en-US" altLang="ko-KR" sz="1000" dirty="0"/>
                <a:t>	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ff</a:t>
              </a:r>
              <a:r>
                <a:rPr lang="en-US" altLang="ko-KR" sz="1000" dirty="0"/>
                <a:t>	</a:t>
              </a:r>
              <a:r>
                <a:rPr lang="en-US" altLang="ko-KR" sz="1000" dirty="0" smtClean="0"/>
                <a:t>	 </a:t>
              </a:r>
              <a:r>
                <a:rPr lang="en-US" altLang="ko-KR" sz="1000" dirty="0"/>
                <a:t>lea	 </a:t>
              </a:r>
              <a:r>
                <a:rPr lang="en-US" altLang="ko-KR" sz="1000" dirty="0" err="1"/>
                <a:t>edi</a:t>
              </a:r>
              <a:r>
                <a:rPr lang="en-US" altLang="ko-KR" sz="1000" dirty="0"/>
                <a:t>, DWORD PTR [ebp-192]</a:t>
              </a:r>
            </a:p>
            <a:p>
              <a:r>
                <a:rPr lang="en-US" altLang="ko-KR" sz="1000" dirty="0">
                  <a:solidFill>
                    <a:srgbClr val="00B050"/>
                  </a:solidFill>
                </a:rPr>
                <a:t>  00012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b9 30 00 00 00</a:t>
              </a:r>
              <a:r>
                <a:rPr lang="en-US" altLang="ko-KR" sz="1000" dirty="0"/>
                <a:t>	 </a:t>
              </a:r>
              <a:r>
                <a:rPr lang="en-US" altLang="ko-KR" sz="1000" dirty="0" smtClean="0"/>
                <a:t>	 </a:t>
              </a:r>
              <a:r>
                <a:rPr lang="en-US" altLang="ko-KR" sz="1000" dirty="0" err="1" smtClean="0"/>
                <a:t>mov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ecx</a:t>
              </a:r>
              <a:r>
                <a:rPr lang="en-US" altLang="ko-KR" sz="1000" dirty="0"/>
                <a:t>, 48			; 00000030H</a:t>
              </a:r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00017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b8 cc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cc</a:t>
              </a:r>
              <a:r>
                <a:rPr lang="en-US" altLang="ko-KR" sz="1000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cc</a:t>
              </a:r>
              <a:r>
                <a:rPr lang="en-US" altLang="ko-KR" sz="1000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cc</a:t>
              </a:r>
              <a:r>
                <a:rPr lang="en-US" altLang="ko-KR" sz="1000" dirty="0"/>
                <a:t>	 </a:t>
              </a:r>
              <a:r>
                <a:rPr lang="en-US" altLang="ko-KR" sz="1000" dirty="0" smtClean="0"/>
                <a:t>	 </a:t>
              </a:r>
              <a:r>
                <a:rPr lang="en-US" altLang="ko-KR" sz="1000" dirty="0" err="1" smtClean="0"/>
                <a:t>mov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eax</a:t>
              </a:r>
              <a:r>
                <a:rPr lang="en-US" altLang="ko-KR" sz="1000" dirty="0"/>
                <a:t>, -858993460		; </a:t>
              </a:r>
              <a:r>
                <a:rPr lang="en-US" altLang="ko-KR" sz="1000" dirty="0" err="1"/>
                <a:t>ccccccccH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0001c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f3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ab</a:t>
              </a:r>
              <a:r>
                <a:rPr lang="en-US" altLang="ko-KR" sz="1000" dirty="0"/>
                <a:t>		 rep </a:t>
              </a:r>
              <a:r>
                <a:rPr lang="en-US" altLang="ko-KR" sz="1000" dirty="0" err="1"/>
                <a:t>stosd</a:t>
              </a:r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en-US" altLang="ko-KR" sz="1000" b="1" dirty="0">
                  <a:solidFill>
                    <a:srgbClr val="0070C0"/>
                  </a:solidFill>
                </a:rPr>
                <a:t>; 4    : 	</a:t>
              </a:r>
              <a:r>
                <a:rPr lang="en-US" altLang="ko-KR" sz="1000" b="1" dirty="0" err="1">
                  <a:solidFill>
                    <a:srgbClr val="0070C0"/>
                  </a:solidFill>
                </a:rPr>
                <a:t>std</a:t>
              </a:r>
              <a:r>
                <a:rPr lang="en-US" altLang="ko-KR" sz="1000" b="1" dirty="0">
                  <a:solidFill>
                    <a:srgbClr val="0070C0"/>
                  </a:solidFill>
                </a:rPr>
                <a:t>::</a:t>
              </a:r>
              <a:r>
                <a:rPr lang="en-US" altLang="ko-KR" sz="1000" b="1" dirty="0" err="1">
                  <a:solidFill>
                    <a:srgbClr val="0070C0"/>
                  </a:solidFill>
                </a:rPr>
                <a:t>cout</a:t>
              </a:r>
              <a:r>
                <a:rPr lang="en-US" altLang="ko-KR" sz="1000" b="1" dirty="0">
                  <a:solidFill>
                    <a:srgbClr val="0070C0"/>
                  </a:solidFill>
                </a:rPr>
                <a:t> &lt;&lt; "Hello";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0001e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68 00 00 00 00</a:t>
              </a:r>
              <a:r>
                <a:rPr lang="en-US" altLang="ko-KR" sz="1000" dirty="0"/>
                <a:t>	 </a:t>
              </a:r>
              <a:r>
                <a:rPr lang="en-US" altLang="ko-KR" sz="1000" dirty="0" smtClean="0"/>
                <a:t>	push</a:t>
              </a:r>
              <a:r>
                <a:rPr lang="en-US" altLang="ko-KR" sz="1000" dirty="0"/>
                <a:t>	 OFFSET ??_C@_05COLMCDPH@Hello?$AA@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>
                  <a:solidFill>
                    <a:srgbClr val="00B050"/>
                  </a:solidFill>
                </a:rPr>
                <a:t> 00023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a1 00 00 00 00</a:t>
              </a:r>
              <a:r>
                <a:rPr lang="en-US" altLang="ko-KR" sz="1000" dirty="0"/>
                <a:t>	 </a:t>
              </a:r>
              <a:r>
                <a:rPr lang="en-US" altLang="ko-KR" sz="1000" dirty="0" smtClean="0"/>
                <a:t>	</a:t>
              </a:r>
              <a:r>
                <a:rPr lang="en-US" altLang="ko-KR" sz="1000" dirty="0" err="1" smtClean="0"/>
                <a:t>mov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eax</a:t>
              </a:r>
              <a:r>
                <a:rPr lang="en-US" altLang="ko-KR" sz="1000" dirty="0"/>
                <a:t>, DWORD PTR __imp_?</a:t>
              </a:r>
              <a:r>
                <a:rPr lang="en-US" altLang="ko-KR" sz="1000" dirty="0" err="1"/>
                <a:t>cout@std</a:t>
              </a:r>
              <a:r>
                <a:rPr lang="en-US" altLang="ko-KR" sz="1000" dirty="0"/>
                <a:t>@@3V?$</a:t>
              </a:r>
              <a:r>
                <a:rPr lang="en-US" altLang="ko-KR" sz="1000" dirty="0" err="1"/>
                <a:t>basic_ostream@DU</a:t>
              </a:r>
              <a:r>
                <a:rPr lang="en-US" altLang="ko-KR" sz="1000" dirty="0" smtClean="0"/>
                <a:t>?$</a:t>
              </a:r>
            </a:p>
            <a:p>
              <a:r>
                <a:rPr lang="en-US" altLang="ko-KR" sz="1000" dirty="0" smtClean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00028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50</a:t>
              </a:r>
              <a:r>
                <a:rPr lang="en-US" altLang="ko-KR" sz="1000" dirty="0"/>
                <a:t>		</a:t>
              </a:r>
              <a:r>
                <a:rPr lang="en-US" altLang="ko-KR" sz="1000" dirty="0" smtClean="0"/>
                <a:t>push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eax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00029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e8 00 00 00 00</a:t>
              </a:r>
              <a:r>
                <a:rPr lang="en-US" altLang="ko-KR" sz="1000" dirty="0"/>
                <a:t>	 </a:t>
              </a:r>
              <a:r>
                <a:rPr lang="en-US" altLang="ko-KR" sz="1000" dirty="0" smtClean="0"/>
                <a:t>	call</a:t>
              </a:r>
              <a:r>
                <a:rPr lang="en-US" altLang="ko-KR" sz="1000" dirty="0"/>
                <a:t>	 ??$?6U?$</a:t>
              </a:r>
              <a:r>
                <a:rPr lang="en-US" altLang="ko-KR" sz="1000" dirty="0" err="1" smtClean="0"/>
                <a:t>char_traits@D@std</a:t>
              </a:r>
              <a:r>
                <a:rPr lang="en-US" altLang="ko-KR" sz="1000" dirty="0"/>
                <a:t>@@YAAAV?$</a:t>
              </a:r>
              <a:r>
                <a:rPr lang="en-US" altLang="ko-KR" sz="1000" dirty="0" err="1"/>
                <a:t>basic_ostream@DU</a:t>
              </a:r>
              <a:r>
                <a:rPr lang="en-US" altLang="ko-KR" sz="1000" dirty="0" smtClean="0"/>
                <a:t>?$ </a:t>
              </a:r>
            </a:p>
            <a:p>
              <a:r>
                <a:rPr lang="en-US" altLang="ko-KR" sz="1000" dirty="0">
                  <a:solidFill>
                    <a:srgbClr val="00B050"/>
                  </a:solidFill>
                </a:rPr>
                <a:t> </a:t>
              </a:r>
              <a:r>
                <a:rPr lang="en-US" altLang="ko-KR" sz="1000" dirty="0" smtClean="0">
                  <a:solidFill>
                    <a:srgbClr val="00B050"/>
                  </a:solidFill>
                </a:rPr>
                <a:t> 0002e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83 c4 08</a:t>
              </a:r>
              <a:r>
                <a:rPr lang="en-US" altLang="ko-KR" sz="1000" dirty="0"/>
                <a:t>	 </a:t>
              </a:r>
              <a:r>
                <a:rPr lang="en-US" altLang="ko-KR" sz="1000" dirty="0" smtClean="0"/>
                <a:t>	add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esp</a:t>
              </a:r>
              <a:r>
                <a:rPr lang="en-US" altLang="ko-KR" sz="1000" dirty="0"/>
                <a:t>, 8</a:t>
              </a:r>
            </a:p>
            <a:p>
              <a:endParaRPr lang="en-US" altLang="ko-KR" sz="1000" dirty="0"/>
            </a:p>
            <a:p>
              <a:r>
                <a:rPr lang="en-US" altLang="ko-KR" sz="1000" b="1" dirty="0">
                  <a:solidFill>
                    <a:srgbClr val="0070C0"/>
                  </a:solidFill>
                </a:rPr>
                <a:t>; 5    : 	return 0;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>
                  <a:solidFill>
                    <a:srgbClr val="00B050"/>
                  </a:solidFill>
                </a:rPr>
                <a:t> 00031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33 c0</a:t>
              </a:r>
              <a:r>
                <a:rPr lang="en-US" altLang="ko-KR" sz="1000" dirty="0"/>
                <a:t>		 </a:t>
              </a:r>
              <a:r>
                <a:rPr lang="en-US" altLang="ko-KR" sz="1000" dirty="0" err="1"/>
                <a:t>xor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eax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eax</a:t>
              </a:r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en-US" altLang="ko-KR" sz="1000" b="1" dirty="0">
                  <a:solidFill>
                    <a:srgbClr val="0070C0"/>
                  </a:solidFill>
                </a:rPr>
                <a:t>; 6    : }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00033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5f</a:t>
              </a:r>
              <a:r>
                <a:rPr lang="en-US" altLang="ko-KR" sz="1000" dirty="0"/>
                <a:t>		 pop	 </a:t>
              </a:r>
              <a:r>
                <a:rPr lang="en-US" altLang="ko-KR" sz="1000" dirty="0" err="1"/>
                <a:t>edi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>
                  <a:solidFill>
                    <a:srgbClr val="00B050"/>
                  </a:solidFill>
                </a:rPr>
                <a:t> 00034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5e</a:t>
              </a:r>
              <a:r>
                <a:rPr lang="en-US" altLang="ko-KR" sz="1000" dirty="0"/>
                <a:t>		 pop	 </a:t>
              </a:r>
              <a:r>
                <a:rPr lang="en-US" altLang="ko-KR" sz="1000" dirty="0" err="1"/>
                <a:t>esi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00035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5b</a:t>
              </a:r>
              <a:r>
                <a:rPr lang="en-US" altLang="ko-KR" sz="1000" dirty="0"/>
                <a:t>		 pop	 </a:t>
              </a:r>
              <a:r>
                <a:rPr lang="en-US" altLang="ko-KR" sz="1000" dirty="0" err="1"/>
                <a:t>ebx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00036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81 c4 c0 00 00</a:t>
              </a:r>
            </a:p>
            <a:p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00</a:t>
              </a:r>
              <a:r>
                <a:rPr lang="en-US" altLang="ko-KR" sz="1000" dirty="0"/>
                <a:t>		 add	 </a:t>
              </a:r>
              <a:r>
                <a:rPr lang="en-US" altLang="ko-KR" sz="1000" dirty="0" err="1"/>
                <a:t>esp</a:t>
              </a:r>
              <a:r>
                <a:rPr lang="en-US" altLang="ko-KR" sz="1000" dirty="0"/>
                <a:t>, 192		</a:t>
              </a:r>
              <a:r>
                <a:rPr lang="en-US" altLang="ko-KR" sz="1000" dirty="0" smtClean="0"/>
                <a:t>	; </a:t>
              </a:r>
              <a:r>
                <a:rPr lang="en-US" altLang="ko-KR" sz="1000" dirty="0"/>
                <a:t>000000c0H</a:t>
              </a:r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0003c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3b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ec</a:t>
              </a:r>
              <a:r>
                <a:rPr lang="en-US" altLang="ko-KR" sz="1000" dirty="0"/>
                <a:t>		 </a:t>
              </a:r>
              <a:r>
                <a:rPr lang="en-US" altLang="ko-KR" sz="1000" dirty="0" err="1"/>
                <a:t>cmp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ebp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esp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0003e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e8 00 00 00 00</a:t>
              </a:r>
              <a:r>
                <a:rPr lang="en-US" altLang="ko-KR" sz="1000" dirty="0"/>
                <a:t>	</a:t>
              </a:r>
              <a:r>
                <a:rPr lang="en-US" altLang="ko-KR" sz="1000" dirty="0" smtClean="0"/>
                <a:t>	 </a:t>
              </a:r>
              <a:r>
                <a:rPr lang="en-US" altLang="ko-KR" sz="1000" dirty="0"/>
                <a:t>call	 __</a:t>
              </a:r>
              <a:r>
                <a:rPr lang="en-US" altLang="ko-KR" sz="1000" dirty="0" err="1"/>
                <a:t>RTC_CheckEsp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00043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8b e5</a:t>
              </a:r>
              <a:r>
                <a:rPr lang="en-US" altLang="ko-KR" sz="1000" dirty="0"/>
                <a:t>		 </a:t>
              </a:r>
              <a:r>
                <a:rPr lang="en-US" altLang="ko-KR" sz="1000" dirty="0" err="1"/>
                <a:t>mov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esp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ebp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00045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5d</a:t>
              </a:r>
              <a:r>
                <a:rPr lang="en-US" altLang="ko-KR" sz="1000" dirty="0"/>
                <a:t>		 pop	 </a:t>
              </a:r>
              <a:r>
                <a:rPr lang="en-US" altLang="ko-KR" sz="1000" dirty="0" err="1"/>
                <a:t>ebp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00046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c3</a:t>
              </a:r>
              <a:r>
                <a:rPr lang="en-US" altLang="ko-KR" sz="1000" dirty="0"/>
                <a:t>		 ret	 </a:t>
              </a:r>
              <a:r>
                <a:rPr lang="en-US" altLang="ko-KR" sz="1000" dirty="0" smtClean="0"/>
                <a:t>0</a:t>
              </a:r>
            </a:p>
            <a:p>
              <a:r>
                <a:rPr lang="en-US" altLang="ko-KR" sz="1000" b="1" dirty="0" smtClean="0">
                  <a:solidFill>
                    <a:srgbClr val="0070C0"/>
                  </a:solidFill>
                </a:rPr>
                <a:t>_main</a:t>
              </a:r>
              <a:r>
                <a:rPr lang="en-US" altLang="ko-KR" sz="1000" b="1" dirty="0">
                  <a:solidFill>
                    <a:srgbClr val="0070C0"/>
                  </a:solidFill>
                </a:rPr>
                <a:t>	ENDP</a:t>
              </a:r>
              <a:endParaRPr lang="ko-KR" altLang="en-US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290915" y="558260"/>
              <a:ext cx="1152128" cy="1944216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63123" y="558260"/>
              <a:ext cx="2736304" cy="1944216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6972700" y="245284"/>
              <a:ext cx="936104" cy="312976"/>
            </a:xfrm>
            <a:prstGeom prst="wedgeRoundRectCallout">
              <a:avLst>
                <a:gd name="adj1" fmla="val -59344"/>
                <a:gd name="adj2" fmla="val 12717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어셈블리어 코드</a:t>
              </a:r>
            </a:p>
          </p:txBody>
        </p:sp>
        <p:sp>
          <p:nvSpPr>
            <p:cNvPr id="10" name="모서리가 둥근 사각형 설명선 9"/>
            <p:cNvSpPr/>
            <p:nvPr/>
          </p:nvSpPr>
          <p:spPr>
            <a:xfrm>
              <a:off x="3299027" y="128652"/>
              <a:ext cx="1512168" cy="312976"/>
            </a:xfrm>
            <a:prstGeom prst="wedgeRoundRectCallout">
              <a:avLst>
                <a:gd name="adj1" fmla="val -39395"/>
                <a:gd name="adj2" fmla="val 12415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</a:rPr>
                <a:t> main() { </a:t>
              </a:r>
              <a:r>
                <a:rPr lang="ko-KR" altLang="en-US" sz="1000" dirty="0">
                  <a:solidFill>
                    <a:schemeClr val="tx1"/>
                  </a:solidFill>
                </a:rPr>
                <a:t>라인을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컴파일한</a:t>
              </a:r>
              <a:r>
                <a:rPr lang="ko-KR" altLang="en-US" sz="1000" dirty="0">
                  <a:solidFill>
                    <a:schemeClr val="tx1"/>
                  </a:solidFill>
                </a:rPr>
                <a:t> 기계어 코드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627433" y="3933056"/>
            <a:ext cx="23580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i="1" dirty="0" smtClean="0">
                <a:solidFill>
                  <a:srgbClr val="0070C0"/>
                </a:solidFill>
              </a:rPr>
              <a:t>1</a:t>
            </a:r>
            <a:r>
              <a:rPr lang="en-US" altLang="ko-KR" sz="1400" dirty="0" smtClean="0"/>
              <a:t>		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i="1" dirty="0">
                <a:solidFill>
                  <a:srgbClr val="0070C0"/>
                </a:solidFill>
              </a:rPr>
              <a:t>2</a:t>
            </a:r>
            <a:endParaRPr lang="en-US" altLang="ko-KR" sz="1400" i="1" dirty="0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1400" i="1" dirty="0" smtClean="0">
                <a:solidFill>
                  <a:srgbClr val="0070C0"/>
                </a:solidFill>
              </a:rPr>
              <a:t>3</a:t>
            </a:r>
            <a:r>
              <a:rPr lang="en-US" altLang="ko-KR" sz="1400" dirty="0" smtClean="0"/>
              <a:t> 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/>
            <a:r>
              <a:rPr lang="en-US" altLang="ko-KR" sz="1400" i="1" dirty="0" smtClean="0">
                <a:solidFill>
                  <a:srgbClr val="0070C0"/>
                </a:solidFill>
              </a:rPr>
              <a:t>4</a:t>
            </a:r>
            <a:r>
              <a:rPr lang="en-US" altLang="ko-KR" sz="1400" dirty="0" smtClean="0"/>
              <a:t>  		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::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“Hello”;</a:t>
            </a:r>
          </a:p>
          <a:p>
            <a:pPr defTabSz="180000"/>
            <a:r>
              <a:rPr lang="en-US" altLang="ko-KR" sz="1400" i="1" dirty="0" smtClean="0">
                <a:solidFill>
                  <a:srgbClr val="0070C0"/>
                </a:solidFill>
              </a:rPr>
              <a:t>5</a:t>
            </a:r>
            <a:r>
              <a:rPr lang="en-US" altLang="ko-KR" sz="1400" dirty="0" smtClean="0"/>
              <a:t>  		return 0;</a:t>
            </a:r>
          </a:p>
          <a:p>
            <a:pPr defTabSz="180000"/>
            <a:r>
              <a:rPr lang="en-US" altLang="ko-KR" sz="1400" i="1" dirty="0" smtClean="0">
                <a:solidFill>
                  <a:srgbClr val="0070C0"/>
                </a:solidFill>
              </a:rPr>
              <a:t>6</a:t>
            </a:r>
            <a:r>
              <a:rPr lang="en-US" altLang="ko-KR" sz="1400" dirty="0" smtClean="0"/>
              <a:t> 		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14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1922" y="4075282"/>
            <a:ext cx="2436564" cy="2493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링킹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48065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링킹</a:t>
            </a:r>
            <a:endParaRPr lang="en-US" altLang="ko-KR" dirty="0"/>
          </a:p>
          <a:p>
            <a:pPr lvl="1"/>
            <a:r>
              <a:rPr lang="ko-KR" altLang="en-US" dirty="0" smtClean="0"/>
              <a:t>목적 파일끼리 합쳐 실행 파일을 만드는 과정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목적 파일은 바로 실행할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 파일과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 라이브러리의 함수 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파일을 만드는 과정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79512" y="4075283"/>
            <a:ext cx="2476091" cy="2493504"/>
            <a:chOff x="3491880" y="-171400"/>
            <a:chExt cx="4298402" cy="5616624"/>
          </a:xfrm>
        </p:grpSpPr>
        <p:sp>
          <p:nvSpPr>
            <p:cNvPr id="11" name="Puzzle3"/>
            <p:cNvSpPr>
              <a:spLocks noEditPoints="1" noChangeArrowheads="1"/>
            </p:cNvSpPr>
            <p:nvPr/>
          </p:nvSpPr>
          <p:spPr bwMode="auto">
            <a:xfrm>
              <a:off x="6518138" y="-1714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Puzzle2"/>
            <p:cNvSpPr>
              <a:spLocks noEditPoints="1" noChangeArrowheads="1"/>
            </p:cNvSpPr>
            <p:nvPr/>
          </p:nvSpPr>
          <p:spPr bwMode="auto">
            <a:xfrm>
              <a:off x="6226056" y="11009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Puzzle4"/>
            <p:cNvSpPr>
              <a:spLocks noEditPoints="1" noChangeArrowheads="1"/>
            </p:cNvSpPr>
            <p:nvPr/>
          </p:nvSpPr>
          <p:spPr bwMode="auto">
            <a:xfrm>
              <a:off x="5625586" y="11009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Puzzle3"/>
            <p:cNvSpPr>
              <a:spLocks noEditPoints="1" noChangeArrowheads="1"/>
            </p:cNvSpPr>
            <p:nvPr/>
          </p:nvSpPr>
          <p:spPr bwMode="auto">
            <a:xfrm>
              <a:off x="4704668" y="-157235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Puzzle2"/>
            <p:cNvSpPr>
              <a:spLocks noEditPoints="1" noChangeArrowheads="1"/>
            </p:cNvSpPr>
            <p:nvPr/>
          </p:nvSpPr>
          <p:spPr bwMode="auto">
            <a:xfrm>
              <a:off x="4412586" y="1115104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Puzzle4"/>
            <p:cNvSpPr>
              <a:spLocks noEditPoints="1" noChangeArrowheads="1"/>
            </p:cNvSpPr>
            <p:nvPr/>
          </p:nvSpPr>
          <p:spPr bwMode="auto">
            <a:xfrm>
              <a:off x="3812116" y="1115104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Puzzle1"/>
            <p:cNvSpPr>
              <a:spLocks noEditPoints="1" noChangeArrowheads="1"/>
            </p:cNvSpPr>
            <p:nvPr/>
          </p:nvSpPr>
          <p:spPr bwMode="auto">
            <a:xfrm>
              <a:off x="3491880" y="373965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Puzzle2"/>
            <p:cNvSpPr>
              <a:spLocks noEditPoints="1" noChangeArrowheads="1"/>
            </p:cNvSpPr>
            <p:nvPr/>
          </p:nvSpPr>
          <p:spPr bwMode="auto">
            <a:xfrm>
              <a:off x="6226055" y="3399237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Puzzle4"/>
            <p:cNvSpPr>
              <a:spLocks noEditPoints="1" noChangeArrowheads="1"/>
            </p:cNvSpPr>
            <p:nvPr/>
          </p:nvSpPr>
          <p:spPr bwMode="auto">
            <a:xfrm>
              <a:off x="5590237" y="3399237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Puzzle1"/>
            <p:cNvSpPr>
              <a:spLocks noEditPoints="1" noChangeArrowheads="1"/>
            </p:cNvSpPr>
            <p:nvPr/>
          </p:nvSpPr>
          <p:spPr bwMode="auto">
            <a:xfrm>
              <a:off x="5292675" y="2655239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Puzzle3"/>
            <p:cNvSpPr>
              <a:spLocks noEditPoints="1" noChangeArrowheads="1"/>
            </p:cNvSpPr>
            <p:nvPr/>
          </p:nvSpPr>
          <p:spPr bwMode="auto">
            <a:xfrm>
              <a:off x="4704668" y="21502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Puzzle2"/>
            <p:cNvSpPr>
              <a:spLocks noEditPoints="1" noChangeArrowheads="1"/>
            </p:cNvSpPr>
            <p:nvPr/>
          </p:nvSpPr>
          <p:spPr bwMode="auto">
            <a:xfrm>
              <a:off x="4412586" y="34225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Puzzle4"/>
            <p:cNvSpPr>
              <a:spLocks noEditPoints="1" noChangeArrowheads="1"/>
            </p:cNvSpPr>
            <p:nvPr/>
          </p:nvSpPr>
          <p:spPr bwMode="auto">
            <a:xfrm>
              <a:off x="3812116" y="34225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Puzzle1"/>
            <p:cNvSpPr>
              <a:spLocks noEditPoints="1" noChangeArrowheads="1"/>
            </p:cNvSpPr>
            <p:nvPr/>
          </p:nvSpPr>
          <p:spPr bwMode="auto">
            <a:xfrm>
              <a:off x="3491880" y="2681400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080526" y="3742782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hello.obj</a:t>
            </a:r>
            <a:endParaRPr lang="ko-KR" altLang="en-US" sz="1400" dirty="0"/>
          </a:p>
        </p:txBody>
      </p:sp>
      <p:sp>
        <p:nvSpPr>
          <p:cNvPr id="42" name="타원 41"/>
          <p:cNvSpPr/>
          <p:nvPr/>
        </p:nvSpPr>
        <p:spPr>
          <a:xfrm>
            <a:off x="3419872" y="4134125"/>
            <a:ext cx="2394156" cy="22116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0" name="Picture 16" descr="C:\Users\Kitae\AppData\Local\Microsoft\Windows\Temporary Internet Files\Content.IE5\CVGUGV28\MC90024043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35" y="4454915"/>
            <a:ext cx="1820438" cy="161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3934610" y="5479918"/>
            <a:ext cx="623329" cy="771146"/>
            <a:chOff x="7423252" y="4216908"/>
            <a:chExt cx="668773" cy="836783"/>
          </a:xfrm>
        </p:grpSpPr>
        <p:sp>
          <p:nvSpPr>
            <p:cNvPr id="41" name="Puzzle3"/>
            <p:cNvSpPr>
              <a:spLocks noEditPoints="1" noChangeArrowheads="1"/>
            </p:cNvSpPr>
            <p:nvPr/>
          </p:nvSpPr>
          <p:spPr bwMode="auto">
            <a:xfrm>
              <a:off x="7423252" y="4216908"/>
              <a:ext cx="605723" cy="836783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3252" y="442480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cout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690748" y="4314037"/>
            <a:ext cx="912221" cy="535320"/>
            <a:chOff x="6747386" y="2550231"/>
            <a:chExt cx="978727" cy="580884"/>
          </a:xfrm>
        </p:grpSpPr>
        <p:sp>
          <p:nvSpPr>
            <p:cNvPr id="47" name="Puzzle1"/>
            <p:cNvSpPr>
              <a:spLocks noEditPoints="1" noChangeArrowheads="1"/>
            </p:cNvSpPr>
            <p:nvPr/>
          </p:nvSpPr>
          <p:spPr bwMode="auto">
            <a:xfrm>
              <a:off x="6747386" y="2550231"/>
              <a:ext cx="978727" cy="580884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02362" y="2667449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&lt;&lt;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690748" y="3756789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표준 </a:t>
            </a:r>
            <a:r>
              <a:rPr lang="en-US" altLang="ko-KR" sz="1400" dirty="0" smtClean="0"/>
              <a:t>C++ </a:t>
            </a:r>
            <a:r>
              <a:rPr lang="ko-KR" altLang="en-US" sz="1400" dirty="0" smtClean="0"/>
              <a:t>라이브러리</a:t>
            </a:r>
            <a:endParaRPr lang="en-US" altLang="ko-KR" sz="1400" dirty="0" smtClean="0"/>
          </a:p>
        </p:txBody>
      </p:sp>
      <p:sp>
        <p:nvSpPr>
          <p:cNvPr id="49" name="덧셈 기호 48"/>
          <p:cNvSpPr/>
          <p:nvPr/>
        </p:nvSpPr>
        <p:spPr>
          <a:xfrm>
            <a:off x="2771800" y="5089125"/>
            <a:ext cx="582014" cy="522951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780529" y="48267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링킹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6516216" y="4103847"/>
            <a:ext cx="2436564" cy="2493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6473806" y="4103848"/>
            <a:ext cx="2476091" cy="2493504"/>
            <a:chOff x="3491880" y="-171400"/>
            <a:chExt cx="4298402" cy="5616624"/>
          </a:xfrm>
        </p:grpSpPr>
        <p:sp>
          <p:nvSpPr>
            <p:cNvPr id="59" name="Puzzle3"/>
            <p:cNvSpPr>
              <a:spLocks noEditPoints="1" noChangeArrowheads="1"/>
            </p:cNvSpPr>
            <p:nvPr/>
          </p:nvSpPr>
          <p:spPr bwMode="auto">
            <a:xfrm>
              <a:off x="6518138" y="-1714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Puzzle2"/>
            <p:cNvSpPr>
              <a:spLocks noEditPoints="1" noChangeArrowheads="1"/>
            </p:cNvSpPr>
            <p:nvPr/>
          </p:nvSpPr>
          <p:spPr bwMode="auto">
            <a:xfrm>
              <a:off x="6226056" y="11009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Puzzle4"/>
            <p:cNvSpPr>
              <a:spLocks noEditPoints="1" noChangeArrowheads="1"/>
            </p:cNvSpPr>
            <p:nvPr/>
          </p:nvSpPr>
          <p:spPr bwMode="auto">
            <a:xfrm>
              <a:off x="5625586" y="11009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Puzzle3"/>
            <p:cNvSpPr>
              <a:spLocks noEditPoints="1" noChangeArrowheads="1"/>
            </p:cNvSpPr>
            <p:nvPr/>
          </p:nvSpPr>
          <p:spPr bwMode="auto">
            <a:xfrm>
              <a:off x="4704668" y="-157235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Puzzle2"/>
            <p:cNvSpPr>
              <a:spLocks noEditPoints="1" noChangeArrowheads="1"/>
            </p:cNvSpPr>
            <p:nvPr/>
          </p:nvSpPr>
          <p:spPr bwMode="auto">
            <a:xfrm>
              <a:off x="4412586" y="1115104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Puzzle4"/>
            <p:cNvSpPr>
              <a:spLocks noEditPoints="1" noChangeArrowheads="1"/>
            </p:cNvSpPr>
            <p:nvPr/>
          </p:nvSpPr>
          <p:spPr bwMode="auto">
            <a:xfrm>
              <a:off x="3812116" y="1115104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Puzzle1"/>
            <p:cNvSpPr>
              <a:spLocks noEditPoints="1" noChangeArrowheads="1"/>
            </p:cNvSpPr>
            <p:nvPr/>
          </p:nvSpPr>
          <p:spPr bwMode="auto">
            <a:xfrm>
              <a:off x="3491880" y="373965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Puzzle2"/>
            <p:cNvSpPr>
              <a:spLocks noEditPoints="1" noChangeArrowheads="1"/>
            </p:cNvSpPr>
            <p:nvPr/>
          </p:nvSpPr>
          <p:spPr bwMode="auto">
            <a:xfrm>
              <a:off x="6226055" y="3399237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Puzzle4"/>
            <p:cNvSpPr>
              <a:spLocks noEditPoints="1" noChangeArrowheads="1"/>
            </p:cNvSpPr>
            <p:nvPr/>
          </p:nvSpPr>
          <p:spPr bwMode="auto">
            <a:xfrm>
              <a:off x="5590237" y="3399237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Puzzle1"/>
            <p:cNvSpPr>
              <a:spLocks noEditPoints="1" noChangeArrowheads="1"/>
            </p:cNvSpPr>
            <p:nvPr/>
          </p:nvSpPr>
          <p:spPr bwMode="auto">
            <a:xfrm>
              <a:off x="5292675" y="2655239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Puzzle3"/>
            <p:cNvSpPr>
              <a:spLocks noEditPoints="1" noChangeArrowheads="1"/>
            </p:cNvSpPr>
            <p:nvPr/>
          </p:nvSpPr>
          <p:spPr bwMode="auto">
            <a:xfrm>
              <a:off x="4704668" y="21502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Puzzle2"/>
            <p:cNvSpPr>
              <a:spLocks noEditPoints="1" noChangeArrowheads="1"/>
            </p:cNvSpPr>
            <p:nvPr/>
          </p:nvSpPr>
          <p:spPr bwMode="auto">
            <a:xfrm>
              <a:off x="4412586" y="34225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Puzzle4"/>
            <p:cNvSpPr>
              <a:spLocks noEditPoints="1" noChangeArrowheads="1"/>
            </p:cNvSpPr>
            <p:nvPr/>
          </p:nvSpPr>
          <p:spPr bwMode="auto">
            <a:xfrm>
              <a:off x="3812116" y="34225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Puzzle1"/>
            <p:cNvSpPr>
              <a:spLocks noEditPoints="1" noChangeArrowheads="1"/>
            </p:cNvSpPr>
            <p:nvPr/>
          </p:nvSpPr>
          <p:spPr bwMode="auto">
            <a:xfrm>
              <a:off x="3491880" y="2681400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0" name="오른쪽 화살표 49"/>
          <p:cNvSpPr/>
          <p:nvPr/>
        </p:nvSpPr>
        <p:spPr>
          <a:xfrm>
            <a:off x="5969969" y="5176133"/>
            <a:ext cx="374882" cy="3570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7518454" y="4332347"/>
            <a:ext cx="912221" cy="535320"/>
            <a:chOff x="6747386" y="2550231"/>
            <a:chExt cx="978727" cy="580884"/>
          </a:xfrm>
        </p:grpSpPr>
        <p:sp>
          <p:nvSpPr>
            <p:cNvPr id="75" name="Puzzle1"/>
            <p:cNvSpPr>
              <a:spLocks noEditPoints="1" noChangeArrowheads="1"/>
            </p:cNvSpPr>
            <p:nvPr/>
          </p:nvSpPr>
          <p:spPr bwMode="auto">
            <a:xfrm>
              <a:off x="6747386" y="2550231"/>
              <a:ext cx="978727" cy="580884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902362" y="2667449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&lt;&lt;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223056" y="5124184"/>
            <a:ext cx="623329" cy="771146"/>
            <a:chOff x="7423252" y="4216908"/>
            <a:chExt cx="668773" cy="836783"/>
          </a:xfrm>
        </p:grpSpPr>
        <p:sp>
          <p:nvSpPr>
            <p:cNvPr id="78" name="Puzzle3"/>
            <p:cNvSpPr>
              <a:spLocks noEditPoints="1" noChangeArrowheads="1"/>
            </p:cNvSpPr>
            <p:nvPr/>
          </p:nvSpPr>
          <p:spPr bwMode="auto">
            <a:xfrm>
              <a:off x="7423252" y="4216908"/>
              <a:ext cx="605723" cy="836783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23252" y="442480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cout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307542" y="3741225"/>
            <a:ext cx="896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hello.exe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1677971" y="3722003"/>
            <a:ext cx="2196445" cy="801278"/>
          </a:xfrm>
          <a:custGeom>
            <a:avLst/>
            <a:gdLst>
              <a:gd name="connsiteX0" fmla="*/ 2196445 w 2196445"/>
              <a:gd name="connsiteY0" fmla="*/ 801278 h 801278"/>
              <a:gd name="connsiteX1" fmla="*/ 2149311 w 2196445"/>
              <a:gd name="connsiteY1" fmla="*/ 697583 h 801278"/>
              <a:gd name="connsiteX2" fmla="*/ 2111604 w 2196445"/>
              <a:gd name="connsiteY2" fmla="*/ 641022 h 801278"/>
              <a:gd name="connsiteX3" fmla="*/ 2073897 w 2196445"/>
              <a:gd name="connsiteY3" fmla="*/ 584461 h 801278"/>
              <a:gd name="connsiteX4" fmla="*/ 2026763 w 2196445"/>
              <a:gd name="connsiteY4" fmla="*/ 527901 h 801278"/>
              <a:gd name="connsiteX5" fmla="*/ 1989056 w 2196445"/>
              <a:gd name="connsiteY5" fmla="*/ 490193 h 801278"/>
              <a:gd name="connsiteX6" fmla="*/ 1941922 w 2196445"/>
              <a:gd name="connsiteY6" fmla="*/ 433633 h 801278"/>
              <a:gd name="connsiteX7" fmla="*/ 1932495 w 2196445"/>
              <a:gd name="connsiteY7" fmla="*/ 405352 h 801278"/>
              <a:gd name="connsiteX8" fmla="*/ 1838227 w 2196445"/>
              <a:gd name="connsiteY8" fmla="*/ 301657 h 801278"/>
              <a:gd name="connsiteX9" fmla="*/ 1809947 w 2196445"/>
              <a:gd name="connsiteY9" fmla="*/ 282804 h 801278"/>
              <a:gd name="connsiteX10" fmla="*/ 1781666 w 2196445"/>
              <a:gd name="connsiteY10" fmla="*/ 254523 h 801278"/>
              <a:gd name="connsiteX11" fmla="*/ 1706252 w 2196445"/>
              <a:gd name="connsiteY11" fmla="*/ 216816 h 801278"/>
              <a:gd name="connsiteX12" fmla="*/ 1621410 w 2196445"/>
              <a:gd name="connsiteY12" fmla="*/ 169682 h 801278"/>
              <a:gd name="connsiteX13" fmla="*/ 1574276 w 2196445"/>
              <a:gd name="connsiteY13" fmla="*/ 150829 h 801278"/>
              <a:gd name="connsiteX14" fmla="*/ 1536569 w 2196445"/>
              <a:gd name="connsiteY14" fmla="*/ 131975 h 801278"/>
              <a:gd name="connsiteX15" fmla="*/ 1498862 w 2196445"/>
              <a:gd name="connsiteY15" fmla="*/ 122548 h 801278"/>
              <a:gd name="connsiteX16" fmla="*/ 1414021 w 2196445"/>
              <a:gd name="connsiteY16" fmla="*/ 94268 h 801278"/>
              <a:gd name="connsiteX17" fmla="*/ 1385740 w 2196445"/>
              <a:gd name="connsiteY17" fmla="*/ 84841 h 801278"/>
              <a:gd name="connsiteX18" fmla="*/ 1348033 w 2196445"/>
              <a:gd name="connsiteY18" fmla="*/ 65987 h 801278"/>
              <a:gd name="connsiteX19" fmla="*/ 1310326 w 2196445"/>
              <a:gd name="connsiteY19" fmla="*/ 56560 h 801278"/>
              <a:gd name="connsiteX20" fmla="*/ 1216058 w 2196445"/>
              <a:gd name="connsiteY20" fmla="*/ 18853 h 801278"/>
              <a:gd name="connsiteX21" fmla="*/ 1027522 w 2196445"/>
              <a:gd name="connsiteY21" fmla="*/ 0 h 801278"/>
              <a:gd name="connsiteX22" fmla="*/ 791852 w 2196445"/>
              <a:gd name="connsiteY22" fmla="*/ 9426 h 801278"/>
              <a:gd name="connsiteX23" fmla="*/ 763571 w 2196445"/>
              <a:gd name="connsiteY23" fmla="*/ 18853 h 801278"/>
              <a:gd name="connsiteX24" fmla="*/ 707010 w 2196445"/>
              <a:gd name="connsiteY24" fmla="*/ 28280 h 801278"/>
              <a:gd name="connsiteX25" fmla="*/ 631596 w 2196445"/>
              <a:gd name="connsiteY25" fmla="*/ 56560 h 801278"/>
              <a:gd name="connsiteX26" fmla="*/ 584462 w 2196445"/>
              <a:gd name="connsiteY26" fmla="*/ 75414 h 801278"/>
              <a:gd name="connsiteX27" fmla="*/ 471340 w 2196445"/>
              <a:gd name="connsiteY27" fmla="*/ 113121 h 801278"/>
              <a:gd name="connsiteX28" fmla="*/ 424206 w 2196445"/>
              <a:gd name="connsiteY28" fmla="*/ 131975 h 801278"/>
              <a:gd name="connsiteX29" fmla="*/ 367645 w 2196445"/>
              <a:gd name="connsiteY29" fmla="*/ 150829 h 801278"/>
              <a:gd name="connsiteX30" fmla="*/ 348792 w 2196445"/>
              <a:gd name="connsiteY30" fmla="*/ 179109 h 801278"/>
              <a:gd name="connsiteX31" fmla="*/ 292231 w 2196445"/>
              <a:gd name="connsiteY31" fmla="*/ 235670 h 801278"/>
              <a:gd name="connsiteX32" fmla="*/ 226243 w 2196445"/>
              <a:gd name="connsiteY32" fmla="*/ 311084 h 801278"/>
              <a:gd name="connsiteX33" fmla="*/ 179109 w 2196445"/>
              <a:gd name="connsiteY33" fmla="*/ 377072 h 801278"/>
              <a:gd name="connsiteX34" fmla="*/ 113122 w 2196445"/>
              <a:gd name="connsiteY34" fmla="*/ 461913 h 801278"/>
              <a:gd name="connsiteX35" fmla="*/ 94268 w 2196445"/>
              <a:gd name="connsiteY35" fmla="*/ 509047 h 801278"/>
              <a:gd name="connsiteX36" fmla="*/ 75415 w 2196445"/>
              <a:gd name="connsiteY36" fmla="*/ 537327 h 801278"/>
              <a:gd name="connsiteX37" fmla="*/ 65988 w 2196445"/>
              <a:gd name="connsiteY37" fmla="*/ 565608 h 801278"/>
              <a:gd name="connsiteX38" fmla="*/ 28281 w 2196445"/>
              <a:gd name="connsiteY38" fmla="*/ 622169 h 801278"/>
              <a:gd name="connsiteX39" fmla="*/ 9427 w 2196445"/>
              <a:gd name="connsiteY39" fmla="*/ 678730 h 801278"/>
              <a:gd name="connsiteX40" fmla="*/ 0 w 2196445"/>
              <a:gd name="connsiteY40" fmla="*/ 707010 h 801278"/>
              <a:gd name="connsiteX41" fmla="*/ 28281 w 2196445"/>
              <a:gd name="connsiteY41" fmla="*/ 716437 h 80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96445" h="801278">
                <a:moveTo>
                  <a:pt x="2196445" y="801278"/>
                </a:moveTo>
                <a:cubicBezTo>
                  <a:pt x="2180226" y="760729"/>
                  <a:pt x="2172127" y="736695"/>
                  <a:pt x="2149311" y="697583"/>
                </a:cubicBezTo>
                <a:cubicBezTo>
                  <a:pt x="2137894" y="678010"/>
                  <a:pt x="2124173" y="659876"/>
                  <a:pt x="2111604" y="641022"/>
                </a:cubicBezTo>
                <a:cubicBezTo>
                  <a:pt x="2111602" y="641020"/>
                  <a:pt x="2073898" y="584462"/>
                  <a:pt x="2073897" y="584461"/>
                </a:cubicBezTo>
                <a:cubicBezTo>
                  <a:pt x="1975844" y="486408"/>
                  <a:pt x="2105500" y="619762"/>
                  <a:pt x="2026763" y="527901"/>
                </a:cubicBezTo>
                <a:cubicBezTo>
                  <a:pt x="2015195" y="514405"/>
                  <a:pt x="2000624" y="503689"/>
                  <a:pt x="1989056" y="490193"/>
                </a:cubicBezTo>
                <a:cubicBezTo>
                  <a:pt x="1910319" y="398332"/>
                  <a:pt x="2039975" y="531686"/>
                  <a:pt x="1941922" y="433633"/>
                </a:cubicBezTo>
                <a:cubicBezTo>
                  <a:pt x="1938780" y="424206"/>
                  <a:pt x="1937425" y="413980"/>
                  <a:pt x="1932495" y="405352"/>
                </a:cubicBezTo>
                <a:cubicBezTo>
                  <a:pt x="1915588" y="375764"/>
                  <a:pt x="1855854" y="313408"/>
                  <a:pt x="1838227" y="301657"/>
                </a:cubicBezTo>
                <a:cubicBezTo>
                  <a:pt x="1828800" y="295373"/>
                  <a:pt x="1818650" y="290057"/>
                  <a:pt x="1809947" y="282804"/>
                </a:cubicBezTo>
                <a:cubicBezTo>
                  <a:pt x="1799705" y="274269"/>
                  <a:pt x="1792914" y="261681"/>
                  <a:pt x="1781666" y="254523"/>
                </a:cubicBezTo>
                <a:cubicBezTo>
                  <a:pt x="1757955" y="239434"/>
                  <a:pt x="1729637" y="232405"/>
                  <a:pt x="1706252" y="216816"/>
                </a:cubicBezTo>
                <a:cubicBezTo>
                  <a:pt x="1668116" y="191394"/>
                  <a:pt x="1673807" y="193499"/>
                  <a:pt x="1621410" y="169682"/>
                </a:cubicBezTo>
                <a:cubicBezTo>
                  <a:pt x="1606005" y="162680"/>
                  <a:pt x="1589739" y="157701"/>
                  <a:pt x="1574276" y="150829"/>
                </a:cubicBezTo>
                <a:cubicBezTo>
                  <a:pt x="1561435" y="145122"/>
                  <a:pt x="1549727" y="136909"/>
                  <a:pt x="1536569" y="131975"/>
                </a:cubicBezTo>
                <a:cubicBezTo>
                  <a:pt x="1524438" y="127426"/>
                  <a:pt x="1511245" y="126358"/>
                  <a:pt x="1498862" y="122548"/>
                </a:cubicBezTo>
                <a:cubicBezTo>
                  <a:pt x="1470370" y="113781"/>
                  <a:pt x="1442301" y="103695"/>
                  <a:pt x="1414021" y="94268"/>
                </a:cubicBezTo>
                <a:cubicBezTo>
                  <a:pt x="1404594" y="91126"/>
                  <a:pt x="1394628" y="89285"/>
                  <a:pt x="1385740" y="84841"/>
                </a:cubicBezTo>
                <a:cubicBezTo>
                  <a:pt x="1373171" y="78556"/>
                  <a:pt x="1361191" y="70921"/>
                  <a:pt x="1348033" y="65987"/>
                </a:cubicBezTo>
                <a:cubicBezTo>
                  <a:pt x="1335902" y="61438"/>
                  <a:pt x="1322527" y="60918"/>
                  <a:pt x="1310326" y="56560"/>
                </a:cubicBezTo>
                <a:cubicBezTo>
                  <a:pt x="1278454" y="45177"/>
                  <a:pt x="1249694" y="22590"/>
                  <a:pt x="1216058" y="18853"/>
                </a:cubicBezTo>
                <a:cubicBezTo>
                  <a:pt x="1096722" y="5593"/>
                  <a:pt x="1159555" y="12002"/>
                  <a:pt x="1027522" y="0"/>
                </a:cubicBezTo>
                <a:cubicBezTo>
                  <a:pt x="948965" y="3142"/>
                  <a:pt x="870272" y="3825"/>
                  <a:pt x="791852" y="9426"/>
                </a:cubicBezTo>
                <a:cubicBezTo>
                  <a:pt x="781940" y="10134"/>
                  <a:pt x="773271" y="16697"/>
                  <a:pt x="763571" y="18853"/>
                </a:cubicBezTo>
                <a:cubicBezTo>
                  <a:pt x="744912" y="22999"/>
                  <a:pt x="725864" y="25138"/>
                  <a:pt x="707010" y="28280"/>
                </a:cubicBezTo>
                <a:cubicBezTo>
                  <a:pt x="654166" y="63511"/>
                  <a:pt x="705725" y="34322"/>
                  <a:pt x="631596" y="56560"/>
                </a:cubicBezTo>
                <a:cubicBezTo>
                  <a:pt x="615388" y="61422"/>
                  <a:pt x="600419" y="69782"/>
                  <a:pt x="584462" y="75414"/>
                </a:cubicBezTo>
                <a:cubicBezTo>
                  <a:pt x="546981" y="88643"/>
                  <a:pt x="508244" y="98359"/>
                  <a:pt x="471340" y="113121"/>
                </a:cubicBezTo>
                <a:cubicBezTo>
                  <a:pt x="455629" y="119406"/>
                  <a:pt x="440109" y="126192"/>
                  <a:pt x="424206" y="131975"/>
                </a:cubicBezTo>
                <a:cubicBezTo>
                  <a:pt x="405529" y="138767"/>
                  <a:pt x="367645" y="150829"/>
                  <a:pt x="367645" y="150829"/>
                </a:cubicBezTo>
                <a:cubicBezTo>
                  <a:pt x="361361" y="160256"/>
                  <a:pt x="356319" y="170641"/>
                  <a:pt x="348792" y="179109"/>
                </a:cubicBezTo>
                <a:cubicBezTo>
                  <a:pt x="331078" y="199037"/>
                  <a:pt x="307021" y="213485"/>
                  <a:pt x="292231" y="235670"/>
                </a:cubicBezTo>
                <a:cubicBezTo>
                  <a:pt x="251677" y="296499"/>
                  <a:pt x="299773" y="228362"/>
                  <a:pt x="226243" y="311084"/>
                </a:cubicBezTo>
                <a:cubicBezTo>
                  <a:pt x="195662" y="345488"/>
                  <a:pt x="203435" y="344637"/>
                  <a:pt x="179109" y="377072"/>
                </a:cubicBezTo>
                <a:cubicBezTo>
                  <a:pt x="157613" y="405734"/>
                  <a:pt x="126428" y="428648"/>
                  <a:pt x="113122" y="461913"/>
                </a:cubicBezTo>
                <a:cubicBezTo>
                  <a:pt x="106837" y="477624"/>
                  <a:pt x="101836" y="493912"/>
                  <a:pt x="94268" y="509047"/>
                </a:cubicBezTo>
                <a:cubicBezTo>
                  <a:pt x="89201" y="519180"/>
                  <a:pt x="80482" y="527194"/>
                  <a:pt x="75415" y="537327"/>
                </a:cubicBezTo>
                <a:cubicBezTo>
                  <a:pt x="70971" y="546215"/>
                  <a:pt x="70814" y="556922"/>
                  <a:pt x="65988" y="565608"/>
                </a:cubicBezTo>
                <a:cubicBezTo>
                  <a:pt x="54984" y="585416"/>
                  <a:pt x="35447" y="600673"/>
                  <a:pt x="28281" y="622169"/>
                </a:cubicBezTo>
                <a:lnTo>
                  <a:pt x="9427" y="678730"/>
                </a:lnTo>
                <a:lnTo>
                  <a:pt x="0" y="707010"/>
                </a:lnTo>
                <a:lnTo>
                  <a:pt x="28281" y="716437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328421" y="5522494"/>
            <a:ext cx="1640264" cy="556210"/>
          </a:xfrm>
          <a:custGeom>
            <a:avLst/>
            <a:gdLst>
              <a:gd name="connsiteX0" fmla="*/ 1640264 w 1640264"/>
              <a:gd name="connsiteY0" fmla="*/ 367674 h 556210"/>
              <a:gd name="connsiteX1" fmla="*/ 1593130 w 1640264"/>
              <a:gd name="connsiteY1" fmla="*/ 386527 h 556210"/>
              <a:gd name="connsiteX2" fmla="*/ 1489435 w 1640264"/>
              <a:gd name="connsiteY2" fmla="*/ 443088 h 556210"/>
              <a:gd name="connsiteX3" fmla="*/ 1461154 w 1640264"/>
              <a:gd name="connsiteY3" fmla="*/ 452515 h 556210"/>
              <a:gd name="connsiteX4" fmla="*/ 1423447 w 1640264"/>
              <a:gd name="connsiteY4" fmla="*/ 461942 h 556210"/>
              <a:gd name="connsiteX5" fmla="*/ 1319752 w 1640264"/>
              <a:gd name="connsiteY5" fmla="*/ 509076 h 556210"/>
              <a:gd name="connsiteX6" fmla="*/ 1263191 w 1640264"/>
              <a:gd name="connsiteY6" fmla="*/ 518502 h 556210"/>
              <a:gd name="connsiteX7" fmla="*/ 1234911 w 1640264"/>
              <a:gd name="connsiteY7" fmla="*/ 527929 h 556210"/>
              <a:gd name="connsiteX8" fmla="*/ 1084082 w 1640264"/>
              <a:gd name="connsiteY8" fmla="*/ 556210 h 556210"/>
              <a:gd name="connsiteX9" fmla="*/ 895546 w 1640264"/>
              <a:gd name="connsiteY9" fmla="*/ 546783 h 556210"/>
              <a:gd name="connsiteX10" fmla="*/ 820132 w 1640264"/>
              <a:gd name="connsiteY10" fmla="*/ 509076 h 556210"/>
              <a:gd name="connsiteX11" fmla="*/ 782424 w 1640264"/>
              <a:gd name="connsiteY11" fmla="*/ 499649 h 556210"/>
              <a:gd name="connsiteX12" fmla="*/ 744717 w 1640264"/>
              <a:gd name="connsiteY12" fmla="*/ 480795 h 556210"/>
              <a:gd name="connsiteX13" fmla="*/ 688156 w 1640264"/>
              <a:gd name="connsiteY13" fmla="*/ 461942 h 556210"/>
              <a:gd name="connsiteX14" fmla="*/ 669303 w 1640264"/>
              <a:gd name="connsiteY14" fmla="*/ 433661 h 556210"/>
              <a:gd name="connsiteX15" fmla="*/ 631595 w 1640264"/>
              <a:gd name="connsiteY15" fmla="*/ 414808 h 556210"/>
              <a:gd name="connsiteX16" fmla="*/ 603315 w 1640264"/>
              <a:gd name="connsiteY16" fmla="*/ 395954 h 556210"/>
              <a:gd name="connsiteX17" fmla="*/ 565608 w 1640264"/>
              <a:gd name="connsiteY17" fmla="*/ 339393 h 556210"/>
              <a:gd name="connsiteX18" fmla="*/ 546754 w 1640264"/>
              <a:gd name="connsiteY18" fmla="*/ 311113 h 556210"/>
              <a:gd name="connsiteX19" fmla="*/ 537327 w 1640264"/>
              <a:gd name="connsiteY19" fmla="*/ 263979 h 556210"/>
              <a:gd name="connsiteX20" fmla="*/ 424206 w 1640264"/>
              <a:gd name="connsiteY20" fmla="*/ 132003 h 556210"/>
              <a:gd name="connsiteX21" fmla="*/ 395925 w 1640264"/>
              <a:gd name="connsiteY21" fmla="*/ 113150 h 556210"/>
              <a:gd name="connsiteX22" fmla="*/ 311084 w 1640264"/>
              <a:gd name="connsiteY22" fmla="*/ 84869 h 556210"/>
              <a:gd name="connsiteX23" fmla="*/ 273377 w 1640264"/>
              <a:gd name="connsiteY23" fmla="*/ 66016 h 556210"/>
              <a:gd name="connsiteX24" fmla="*/ 226243 w 1640264"/>
              <a:gd name="connsiteY24" fmla="*/ 56589 h 556210"/>
              <a:gd name="connsiteX25" fmla="*/ 197963 w 1640264"/>
              <a:gd name="connsiteY25" fmla="*/ 47162 h 556210"/>
              <a:gd name="connsiteX26" fmla="*/ 160255 w 1640264"/>
              <a:gd name="connsiteY26" fmla="*/ 37735 h 556210"/>
              <a:gd name="connsiteX27" fmla="*/ 113121 w 1640264"/>
              <a:gd name="connsiteY27" fmla="*/ 18882 h 556210"/>
              <a:gd name="connsiteX28" fmla="*/ 75414 w 1640264"/>
              <a:gd name="connsiteY28" fmla="*/ 9455 h 556210"/>
              <a:gd name="connsiteX29" fmla="*/ 0 w 1640264"/>
              <a:gd name="connsiteY29" fmla="*/ 28 h 55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40264" h="556210">
                <a:moveTo>
                  <a:pt x="1640264" y="367674"/>
                </a:moveTo>
                <a:cubicBezTo>
                  <a:pt x="1624553" y="373958"/>
                  <a:pt x="1608265" y="378960"/>
                  <a:pt x="1593130" y="386527"/>
                </a:cubicBezTo>
                <a:cubicBezTo>
                  <a:pt x="1545593" y="410295"/>
                  <a:pt x="1532798" y="424503"/>
                  <a:pt x="1489435" y="443088"/>
                </a:cubicBezTo>
                <a:cubicBezTo>
                  <a:pt x="1480302" y="447002"/>
                  <a:pt x="1470709" y="449785"/>
                  <a:pt x="1461154" y="452515"/>
                </a:cubicBezTo>
                <a:cubicBezTo>
                  <a:pt x="1448697" y="456074"/>
                  <a:pt x="1435406" y="456959"/>
                  <a:pt x="1423447" y="461942"/>
                </a:cubicBezTo>
                <a:cubicBezTo>
                  <a:pt x="1391821" y="475119"/>
                  <a:pt x="1356072" y="501005"/>
                  <a:pt x="1319752" y="509076"/>
                </a:cubicBezTo>
                <a:cubicBezTo>
                  <a:pt x="1301093" y="513222"/>
                  <a:pt x="1282045" y="515360"/>
                  <a:pt x="1263191" y="518502"/>
                </a:cubicBezTo>
                <a:cubicBezTo>
                  <a:pt x="1253764" y="521644"/>
                  <a:pt x="1244593" y="525695"/>
                  <a:pt x="1234911" y="527929"/>
                </a:cubicBezTo>
                <a:cubicBezTo>
                  <a:pt x="1176146" y="541491"/>
                  <a:pt x="1139897" y="546907"/>
                  <a:pt x="1084082" y="556210"/>
                </a:cubicBezTo>
                <a:cubicBezTo>
                  <a:pt x="1021237" y="553068"/>
                  <a:pt x="958022" y="554280"/>
                  <a:pt x="895546" y="546783"/>
                </a:cubicBezTo>
                <a:cubicBezTo>
                  <a:pt x="841391" y="540284"/>
                  <a:pt x="860150" y="526226"/>
                  <a:pt x="820132" y="509076"/>
                </a:cubicBezTo>
                <a:cubicBezTo>
                  <a:pt x="808223" y="503972"/>
                  <a:pt x="794993" y="502791"/>
                  <a:pt x="782424" y="499649"/>
                </a:cubicBezTo>
                <a:cubicBezTo>
                  <a:pt x="769855" y="493364"/>
                  <a:pt x="757765" y="486014"/>
                  <a:pt x="744717" y="480795"/>
                </a:cubicBezTo>
                <a:cubicBezTo>
                  <a:pt x="726265" y="473414"/>
                  <a:pt x="688156" y="461942"/>
                  <a:pt x="688156" y="461942"/>
                </a:cubicBezTo>
                <a:cubicBezTo>
                  <a:pt x="681872" y="452515"/>
                  <a:pt x="678007" y="440914"/>
                  <a:pt x="669303" y="433661"/>
                </a:cubicBezTo>
                <a:cubicBezTo>
                  <a:pt x="658507" y="424665"/>
                  <a:pt x="643796" y="421780"/>
                  <a:pt x="631595" y="414808"/>
                </a:cubicBezTo>
                <a:cubicBezTo>
                  <a:pt x="621758" y="409187"/>
                  <a:pt x="612742" y="402239"/>
                  <a:pt x="603315" y="395954"/>
                </a:cubicBezTo>
                <a:lnTo>
                  <a:pt x="565608" y="339393"/>
                </a:lnTo>
                <a:lnTo>
                  <a:pt x="546754" y="311113"/>
                </a:lnTo>
                <a:cubicBezTo>
                  <a:pt x="543612" y="295402"/>
                  <a:pt x="543957" y="278565"/>
                  <a:pt x="537327" y="263979"/>
                </a:cubicBezTo>
                <a:cubicBezTo>
                  <a:pt x="518787" y="223190"/>
                  <a:pt x="454632" y="152286"/>
                  <a:pt x="424206" y="132003"/>
                </a:cubicBezTo>
                <a:cubicBezTo>
                  <a:pt x="414779" y="125719"/>
                  <a:pt x="406383" y="117508"/>
                  <a:pt x="395925" y="113150"/>
                </a:cubicBezTo>
                <a:cubicBezTo>
                  <a:pt x="368408" y="101685"/>
                  <a:pt x="337747" y="98200"/>
                  <a:pt x="311084" y="84869"/>
                </a:cubicBezTo>
                <a:cubicBezTo>
                  <a:pt x="298515" y="78585"/>
                  <a:pt x="286708" y="70460"/>
                  <a:pt x="273377" y="66016"/>
                </a:cubicBezTo>
                <a:cubicBezTo>
                  <a:pt x="258177" y="60949"/>
                  <a:pt x="241787" y="60475"/>
                  <a:pt x="226243" y="56589"/>
                </a:cubicBezTo>
                <a:cubicBezTo>
                  <a:pt x="216603" y="54179"/>
                  <a:pt x="207517" y="49892"/>
                  <a:pt x="197963" y="47162"/>
                </a:cubicBezTo>
                <a:cubicBezTo>
                  <a:pt x="185505" y="43603"/>
                  <a:pt x="172546" y="41832"/>
                  <a:pt x="160255" y="37735"/>
                </a:cubicBezTo>
                <a:cubicBezTo>
                  <a:pt x="144202" y="32384"/>
                  <a:pt x="129174" y="24233"/>
                  <a:pt x="113121" y="18882"/>
                </a:cubicBezTo>
                <a:cubicBezTo>
                  <a:pt x="100830" y="14785"/>
                  <a:pt x="88118" y="11996"/>
                  <a:pt x="75414" y="9455"/>
                </a:cubicBezTo>
                <a:cubicBezTo>
                  <a:pt x="23114" y="-1005"/>
                  <a:pt x="34528" y="28"/>
                  <a:pt x="0" y="28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87090" y="3199404"/>
            <a:ext cx="6707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dirty="0" smtClean="0">
                <a:solidFill>
                  <a:srgbClr val="0070C0"/>
                </a:solidFill>
              </a:rPr>
              <a:t>hello.obj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+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err="1" smtClean="0">
                <a:solidFill>
                  <a:srgbClr val="0070C0"/>
                </a:solidFill>
              </a:rPr>
              <a:t>cout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객체 </a:t>
            </a:r>
            <a:r>
              <a:rPr lang="en-US" altLang="ko-KR" dirty="0" smtClean="0">
                <a:solidFill>
                  <a:srgbClr val="FF0000"/>
                </a:solidFill>
              </a:rPr>
              <a:t>+</a:t>
            </a:r>
            <a:r>
              <a:rPr lang="en-US" altLang="ko-KR" dirty="0" smtClean="0">
                <a:solidFill>
                  <a:srgbClr val="0070C0"/>
                </a:solidFill>
              </a:rPr>
              <a:t> &lt;&lt; </a:t>
            </a:r>
            <a:r>
              <a:rPr lang="ko-KR" altLang="en-US" dirty="0">
                <a:solidFill>
                  <a:srgbClr val="0070C0"/>
                </a:solidFill>
              </a:rPr>
              <a:t>연산자 </a:t>
            </a:r>
            <a:r>
              <a:rPr lang="ko-KR" altLang="en-US" dirty="0" smtClean="0">
                <a:solidFill>
                  <a:srgbClr val="0070C0"/>
                </a:solidFill>
              </a:rPr>
              <a:t>함수 </a:t>
            </a:r>
            <a:r>
              <a:rPr lang="en-US" altLang="ko-KR" dirty="0" smtClean="0">
                <a:solidFill>
                  <a:srgbClr val="FF0000"/>
                </a:solidFill>
              </a:rPr>
              <a:t>=&gt;</a:t>
            </a:r>
            <a:r>
              <a:rPr lang="en-US" altLang="ko-KR" dirty="0" smtClean="0">
                <a:solidFill>
                  <a:srgbClr val="0070C0"/>
                </a:solidFill>
              </a:rPr>
              <a:t> hello.exe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ko-KR" altLang="en-US" dirty="0" err="1">
                <a:solidFill>
                  <a:srgbClr val="0070C0"/>
                </a:solidFill>
              </a:rPr>
              <a:t>만듬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54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실행과 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파일은 독립적으로 바로 실행 가능</a:t>
            </a:r>
            <a:endParaRPr lang="en-US" altLang="ko-KR" dirty="0" smtClean="0"/>
          </a:p>
          <a:p>
            <a:r>
              <a:rPr lang="ko-KR" altLang="en-US" dirty="0" smtClean="0"/>
              <a:t>실행 중에 발생하는 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결과가 나오지 않거나 실행 중에 프로그램의 비정상 종료</a:t>
            </a:r>
            <a:endParaRPr lang="en-US" altLang="ko-KR" dirty="0" smtClean="0"/>
          </a:p>
          <a:p>
            <a:r>
              <a:rPr lang="ko-KR" altLang="en-US" dirty="0" smtClean="0"/>
              <a:t>디버깅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중에 발생한 오류를 찾는 과정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디버거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디버깅을 도와주는 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컴파일러를 만드는 회사에서 함께 공급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레벨 디버깅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소스를 한 라인씩 실행하고 변수 값의 변화를 보면서 오류 발견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Visual Studio</a:t>
            </a:r>
            <a:r>
              <a:rPr lang="ko-KR" altLang="en-US" dirty="0" smtClean="0"/>
              <a:t>는 소스 레벨 디버깅 지원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368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9161"/>
            <a:ext cx="6057704" cy="302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C++</a:t>
            </a:r>
            <a:r>
              <a:rPr lang="ko-KR" altLang="en-US" smtClean="0"/>
              <a:t> 표준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1342560"/>
            <a:ext cx="7703768" cy="209712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ko-KR" dirty="0" smtClean="0"/>
              <a:t>C++ </a:t>
            </a:r>
            <a:r>
              <a:rPr lang="ko-KR" altLang="en-US" dirty="0" smtClean="0"/>
              <a:t>표준 라이브러리는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개의 그룹으로 구분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표준 라이브러리를 수용</a:t>
            </a:r>
            <a:r>
              <a:rPr lang="en-US" altLang="ko-KR" dirty="0" smtClean="0"/>
              <a:t>, C++</a:t>
            </a:r>
            <a:r>
              <a:rPr lang="ko-KR" altLang="en-US" dirty="0" smtClean="0"/>
              <a:t>에서 사용할 수 있게 한 함수들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이름이 </a:t>
            </a:r>
            <a:r>
              <a:rPr lang="en-US" altLang="ko-KR" dirty="0" smtClean="0"/>
              <a:t>c</a:t>
            </a:r>
            <a:r>
              <a:rPr lang="ko-KR" altLang="en-US" dirty="0" smtClean="0"/>
              <a:t>로 시작하는 헤더 파일에 선언됨</a:t>
            </a:r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입출력 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콘솔 및 파일 입출력을 위한 라이브러리</a:t>
            </a:r>
          </a:p>
          <a:p>
            <a:pPr lvl="1"/>
            <a:r>
              <a:rPr lang="en-US" altLang="ko-KR" dirty="0" smtClean="0"/>
              <a:t>C++ STL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프로그래밍을 지원하기 위해 템플릿 라이브러리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504" y="4619224"/>
            <a:ext cx="1103080" cy="392688"/>
          </a:xfrm>
          <a:prstGeom prst="wedgeRoundRectCallout">
            <a:avLst>
              <a:gd name="adj1" fmla="val 93834"/>
              <a:gd name="adj2" fmla="val 47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 </a:t>
            </a:r>
            <a:r>
              <a:rPr lang="ko-KR" altLang="en-US" sz="1000" dirty="0">
                <a:solidFill>
                  <a:schemeClr val="tx1"/>
                </a:solidFill>
              </a:rPr>
              <a:t>라이브러리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913808" y="3046992"/>
            <a:ext cx="835576" cy="392688"/>
          </a:xfrm>
          <a:prstGeom prst="wedgeRoundRectCallout">
            <a:avLst>
              <a:gd name="adj1" fmla="val -59344"/>
              <a:gd name="adj2" fmla="val 1271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STL </a:t>
            </a:r>
            <a:r>
              <a:rPr lang="ko-KR" altLang="en-US" sz="1000" dirty="0">
                <a:solidFill>
                  <a:schemeClr val="tx1"/>
                </a:solidFill>
              </a:rPr>
              <a:t>라이브러리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884368" y="4716396"/>
            <a:ext cx="964624" cy="392688"/>
          </a:xfrm>
          <a:prstGeom prst="wedgeRoundRectCallout">
            <a:avLst>
              <a:gd name="adj1" fmla="val -122475"/>
              <a:gd name="adj2" fmla="val -561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>
                <a:solidFill>
                  <a:schemeClr val="tx1"/>
                </a:solidFill>
              </a:rPr>
              <a:t>++ </a:t>
            </a:r>
            <a:r>
              <a:rPr lang="ko-KR" altLang="en-US" sz="1000" dirty="0">
                <a:solidFill>
                  <a:schemeClr val="tx1"/>
                </a:solidFill>
              </a:rPr>
              <a:t>입출력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1506155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Visual Studio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63246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993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971600" y="1443209"/>
            <a:ext cx="7620000" cy="4345995"/>
            <a:chOff x="914400" y="1438275"/>
            <a:chExt cx="7620000" cy="434599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438275"/>
              <a:ext cx="7620000" cy="428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모서리가 둥근 사각형 설명선 6"/>
            <p:cNvSpPr/>
            <p:nvPr/>
          </p:nvSpPr>
          <p:spPr>
            <a:xfrm>
              <a:off x="1691680" y="4031706"/>
              <a:ext cx="768718" cy="341317"/>
            </a:xfrm>
            <a:prstGeom prst="wedgeRoundRectCallout">
              <a:avLst>
                <a:gd name="adj1" fmla="val 33753"/>
                <a:gd name="adj2" fmla="val 11125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프로젝트 이름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사각형 설명선 10"/>
            <p:cNvSpPr/>
            <p:nvPr/>
          </p:nvSpPr>
          <p:spPr>
            <a:xfrm>
              <a:off x="5104656" y="5439037"/>
              <a:ext cx="1296144" cy="345233"/>
            </a:xfrm>
            <a:prstGeom prst="wedgeRoundRectCallout">
              <a:avLst>
                <a:gd name="adj1" fmla="val 24778"/>
                <a:gd name="adj2" fmla="val -11091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C:\C++\chap1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폴더를 생성한다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사각형 설명선 11"/>
            <p:cNvSpPr/>
            <p:nvPr/>
          </p:nvSpPr>
          <p:spPr>
            <a:xfrm>
              <a:off x="3131840" y="4044362"/>
              <a:ext cx="1592560" cy="316003"/>
            </a:xfrm>
            <a:prstGeom prst="wedgeRoundRectCallout">
              <a:avLst>
                <a:gd name="adj1" fmla="val -79030"/>
                <a:gd name="adj2" fmla="val 12857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C:\C++\chap1\Hello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폴더가 생긴다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모서리가 둥근 사각형 설명선 9"/>
          <p:cNvSpPr/>
          <p:nvPr/>
        </p:nvSpPr>
        <p:spPr>
          <a:xfrm>
            <a:off x="3110261" y="4725144"/>
            <a:ext cx="902372" cy="288032"/>
          </a:xfrm>
          <a:prstGeom prst="wedgeRoundRectCallout">
            <a:avLst>
              <a:gd name="adj1" fmla="val -76418"/>
              <a:gd name="adj2" fmla="val 133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솔루션 위치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83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생성된 프로젝트에 대한 확인 창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276350"/>
            <a:ext cx="69342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400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Win32 </a:t>
            </a:r>
            <a:r>
              <a:rPr lang="ko-KR" altLang="en-US" dirty="0" smtClean="0"/>
              <a:t>응용프로그램 마법사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71972"/>
            <a:ext cx="69342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1547664" y="4372694"/>
            <a:ext cx="1005782" cy="341317"/>
          </a:xfrm>
          <a:prstGeom prst="wedgeRoundRectCallout">
            <a:avLst>
              <a:gd name="adj1" fmla="val 104749"/>
              <a:gd name="adj2" fmla="val -958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체크해야 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3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Hello </a:t>
            </a:r>
            <a:r>
              <a:rPr lang="ko-KR" altLang="en-US" dirty="0" smtClean="0"/>
              <a:t>프로젝트 생성 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1556792"/>
            <a:ext cx="72485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464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새 항목 만드는 메뉴 선택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1343025"/>
            <a:ext cx="72485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1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세상을 먹어 치우는 소프트웨어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>
          <a:xfrm>
            <a:off x="611560" y="1340768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소프트웨어 기업의 세상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미국의 대형 서점 </a:t>
            </a:r>
            <a:r>
              <a:rPr lang="ko-KR" altLang="en-US" dirty="0" err="1" smtClean="0"/>
              <a:t>보더스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아마존에 대패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블록버스터</a:t>
            </a:r>
            <a:r>
              <a:rPr lang="en-US" altLang="ko-KR" dirty="0" smtClean="0"/>
              <a:t>(Blockbuster) -&gt; </a:t>
            </a:r>
            <a:r>
              <a:rPr lang="ko-KR" altLang="en-US" dirty="0" err="1" smtClean="0"/>
              <a:t>네플릭스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Neflix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 대패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48" y="2595505"/>
            <a:ext cx="8557121" cy="314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2448" y="2852936"/>
            <a:ext cx="825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eBay, Facebook, </a:t>
            </a:r>
            <a:r>
              <a:rPr lang="en-US" altLang="ko-KR" dirty="0" err="1" smtClean="0">
                <a:solidFill>
                  <a:srgbClr val="0070C0"/>
                </a:solidFill>
              </a:rPr>
              <a:t>Groupon</a:t>
            </a:r>
            <a:r>
              <a:rPr lang="en-US" altLang="ko-KR" dirty="0" smtClean="0">
                <a:solidFill>
                  <a:srgbClr val="0070C0"/>
                </a:solidFill>
              </a:rPr>
              <a:t>, Skype, Twitter, Android, </a:t>
            </a:r>
            <a:r>
              <a:rPr lang="ko-KR" altLang="en-US" dirty="0" err="1" smtClean="0">
                <a:solidFill>
                  <a:srgbClr val="0070C0"/>
                </a:solidFill>
              </a:rPr>
              <a:t>아이튠스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판도라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err="1" smtClean="0">
                <a:solidFill>
                  <a:srgbClr val="0070C0"/>
                </a:solidFill>
              </a:rPr>
              <a:t>픽사</a:t>
            </a:r>
            <a:r>
              <a:rPr lang="ko-KR" altLang="en-US" dirty="0" smtClean="0">
                <a:solidFill>
                  <a:srgbClr val="0070C0"/>
                </a:solidFill>
              </a:rPr>
              <a:t> 등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8371" y="6034674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엄청난 소프트웨어 인력들을 필요로 하는 세상이 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75901"/>
            <a:ext cx="7620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hello.cpp </a:t>
            </a:r>
            <a:r>
              <a:rPr lang="ko-KR" altLang="en-US" dirty="0" smtClean="0"/>
              <a:t>소스 파일 생성</a:t>
            </a:r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53961" y="4423341"/>
            <a:ext cx="1171407" cy="341317"/>
          </a:xfrm>
          <a:prstGeom prst="wedgeRoundRectCallout">
            <a:avLst>
              <a:gd name="adj1" fmla="val 23985"/>
              <a:gd name="adj2" fmla="val 1471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C++ </a:t>
            </a:r>
            <a:r>
              <a:rPr lang="ko-KR" altLang="en-US" sz="1000" dirty="0" smtClean="0">
                <a:solidFill>
                  <a:schemeClr val="tx1"/>
                </a:solidFill>
              </a:rPr>
              <a:t>소스 파일 이름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339752" y="2335109"/>
            <a:ext cx="585704" cy="341317"/>
          </a:xfrm>
          <a:prstGeom prst="wedgeRoundRectCallout">
            <a:avLst>
              <a:gd name="adj1" fmla="val -142596"/>
              <a:gd name="adj2" fmla="val 615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코드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707905" y="4426685"/>
            <a:ext cx="936103" cy="341317"/>
          </a:xfrm>
          <a:prstGeom prst="wedgeRoundRectCallout">
            <a:avLst>
              <a:gd name="adj1" fmla="val -71780"/>
              <a:gd name="adj2" fmla="val 2189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hello.cpp</a:t>
            </a:r>
            <a:r>
              <a:rPr lang="ko-KR" altLang="en-US" sz="1000" dirty="0" smtClean="0">
                <a:solidFill>
                  <a:schemeClr val="tx1"/>
                </a:solidFill>
              </a:rPr>
              <a:t>가 생기는 폴더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40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91" y="949027"/>
            <a:ext cx="724852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hello.cpp </a:t>
            </a:r>
            <a:r>
              <a:rPr lang="ko-KR" altLang="en-US" dirty="0" smtClean="0"/>
              <a:t>파일이 생성된 초기 모습</a:t>
            </a:r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27657" y="2909093"/>
            <a:ext cx="1008112" cy="341317"/>
          </a:xfrm>
          <a:prstGeom prst="wedgeRoundRectCallout">
            <a:avLst>
              <a:gd name="adj1" fmla="val 112031"/>
              <a:gd name="adj2" fmla="val 394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빈 </a:t>
            </a:r>
            <a:r>
              <a:rPr lang="en-US" altLang="ko-KR" sz="1000" dirty="0" smtClean="0">
                <a:solidFill>
                  <a:schemeClr val="tx1"/>
                </a:solidFill>
              </a:rPr>
              <a:t>hello.cpp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파일 생성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72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52" y="1412776"/>
            <a:ext cx="64293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hello.cpp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7804028" y="3162722"/>
            <a:ext cx="1171407" cy="341317"/>
          </a:xfrm>
          <a:prstGeom prst="wedgeRoundRectCallout">
            <a:avLst>
              <a:gd name="adj1" fmla="val -166349"/>
              <a:gd name="adj2" fmla="val 225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프로그램 작</a:t>
            </a:r>
            <a:r>
              <a:rPr lang="ko-KR" altLang="en-US" sz="1000" dirty="0">
                <a:solidFill>
                  <a:schemeClr val="tx1"/>
                </a:solidFill>
              </a:rPr>
              <a:t>성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96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128713"/>
            <a:ext cx="64293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솔루션 탐색기에서 컴파일 메뉴 선택</a:t>
            </a:r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11561" y="3861048"/>
            <a:ext cx="1253054" cy="504056"/>
          </a:xfrm>
          <a:prstGeom prst="wedgeRoundRectCallout">
            <a:avLst>
              <a:gd name="adj1" fmla="val 125383"/>
              <a:gd name="adj2" fmla="val 132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hello.cpp </a:t>
            </a:r>
            <a:r>
              <a:rPr lang="ko-KR" altLang="en-US" sz="1000" dirty="0" smtClean="0">
                <a:solidFill>
                  <a:schemeClr val="tx1"/>
                </a:solidFill>
              </a:rPr>
              <a:t>컴파일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컴파일만 수행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43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7524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Hello </a:t>
            </a:r>
            <a:r>
              <a:rPr lang="ko-KR" altLang="en-US" dirty="0" smtClean="0"/>
              <a:t>프로젝트의 </a:t>
            </a:r>
            <a:r>
              <a:rPr lang="ko-KR" altLang="en-US" dirty="0" err="1" smtClean="0"/>
              <a:t>빌드로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Hello.exe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94" y="969419"/>
            <a:ext cx="6448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5508104" y="5589240"/>
            <a:ext cx="1872208" cy="420814"/>
          </a:xfrm>
          <a:prstGeom prst="wedgeRoundRectCallout">
            <a:avLst>
              <a:gd name="adj1" fmla="val 37765"/>
              <a:gd name="adj2" fmla="val -1350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빌드</a:t>
            </a:r>
            <a:r>
              <a:rPr lang="ko-KR" altLang="en-US" sz="1000" dirty="0">
                <a:solidFill>
                  <a:schemeClr val="tx1"/>
                </a:solidFill>
              </a:rPr>
              <a:t> 메뉴를 선택하면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컴파일과 링크 후 </a:t>
            </a:r>
            <a:r>
              <a:rPr lang="en-US" altLang="ko-KR" sz="1000" dirty="0">
                <a:solidFill>
                  <a:schemeClr val="tx1"/>
                </a:solidFill>
              </a:rPr>
              <a:t>Hello.exe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711783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67544" y="332656"/>
            <a:ext cx="8153400" cy="8241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Ctrl+F5(</a:t>
            </a:r>
            <a:r>
              <a:rPr lang="ko-KR" altLang="en-US" dirty="0" smtClean="0"/>
              <a:t>디버깅하지 않고 실행하기 메뉴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실행할 때 </a:t>
            </a:r>
            <a:r>
              <a:rPr lang="ko-KR" altLang="en-US" dirty="0" err="1" smtClean="0"/>
              <a:t>빌드를</a:t>
            </a:r>
            <a:r>
              <a:rPr lang="ko-KR" altLang="en-US" dirty="0" smtClean="0"/>
              <a:t> 묻는 창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973" y="1817340"/>
            <a:ext cx="33432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1388194" y="3343250"/>
            <a:ext cx="1747471" cy="720080"/>
          </a:xfrm>
          <a:prstGeom prst="wedgeRoundRectCallout">
            <a:avLst>
              <a:gd name="adj1" fmla="val 78274"/>
              <a:gd name="adj2" fmla="val -78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소스가 수정되어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빌드</a:t>
            </a:r>
            <a:r>
              <a:rPr lang="ko-KR" altLang="en-US" sz="1000" dirty="0" smtClean="0">
                <a:solidFill>
                  <a:schemeClr val="tx1"/>
                </a:solidFill>
              </a:rPr>
              <a:t> 되지  않은 상태에서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실행을 요청하는 경우에 출력되는 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34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69" y="1027708"/>
            <a:ext cx="64960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Hello </a:t>
            </a:r>
            <a:r>
              <a:rPr lang="ko-KR" altLang="en-US" dirty="0" smtClean="0"/>
              <a:t>프로젝트가 실행되는 화면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051720" y="4412084"/>
            <a:ext cx="1171407" cy="576064"/>
          </a:xfrm>
          <a:prstGeom prst="wedgeRoundRectCallout">
            <a:avLst>
              <a:gd name="adj1" fmla="val 85145"/>
              <a:gd name="adj2" fmla="val -198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Hello </a:t>
            </a:r>
            <a:r>
              <a:rPr lang="ko-KR" altLang="en-US" sz="1000" dirty="0" smtClean="0">
                <a:solidFill>
                  <a:schemeClr val="tx1"/>
                </a:solidFill>
              </a:rPr>
              <a:t>프로젝트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빌드</a:t>
            </a:r>
            <a:r>
              <a:rPr lang="ko-KR" altLang="en-US" sz="1000" dirty="0" smtClean="0">
                <a:solidFill>
                  <a:schemeClr val="tx1"/>
                </a:solidFill>
              </a:rPr>
              <a:t> 성공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Hello.exe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137745"/>
            <a:ext cx="53816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14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프로그래밍과 프로그래밍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기계어</a:t>
            </a:r>
            <a:r>
              <a:rPr lang="en-US" altLang="ko-KR" dirty="0"/>
              <a:t>(machine language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의 이진수로 구성된 언어</a:t>
            </a:r>
            <a:endParaRPr lang="en-US" altLang="ko-KR" dirty="0"/>
          </a:p>
          <a:p>
            <a:pPr lvl="2"/>
            <a:r>
              <a:rPr lang="ko-KR" altLang="en-US" dirty="0"/>
              <a:t>컴퓨터의 </a:t>
            </a:r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ko-KR" altLang="en-US" dirty="0" smtClean="0"/>
              <a:t>본질적으로 기계어만 처리 가능</a:t>
            </a:r>
            <a:endParaRPr lang="en-US" altLang="ko-KR" dirty="0"/>
          </a:p>
          <a:p>
            <a:pPr lvl="1"/>
            <a:r>
              <a:rPr lang="ko-KR" altLang="en-US" dirty="0"/>
              <a:t>어셈블리어</a:t>
            </a:r>
            <a:endParaRPr lang="en-US" altLang="ko-KR" dirty="0"/>
          </a:p>
          <a:p>
            <a:pPr lvl="2"/>
            <a:r>
              <a:rPr lang="ko-KR" altLang="en-US" dirty="0"/>
              <a:t>기계어의 명령을 </a:t>
            </a:r>
            <a:r>
              <a:rPr lang="en-US" altLang="ko-KR" sz="1400" dirty="0"/>
              <a:t>ADD</a:t>
            </a:r>
            <a:r>
              <a:rPr lang="en-US" altLang="ko-KR" dirty="0"/>
              <a:t>, </a:t>
            </a:r>
            <a:r>
              <a:rPr lang="en-US" altLang="ko-KR" sz="1400" dirty="0"/>
              <a:t>SUB</a:t>
            </a:r>
            <a:r>
              <a:rPr lang="en-US" altLang="ko-KR" dirty="0"/>
              <a:t>, </a:t>
            </a:r>
            <a:r>
              <a:rPr lang="en-US" altLang="ko-KR" sz="1400" dirty="0"/>
              <a:t>MOVE </a:t>
            </a:r>
            <a:r>
              <a:rPr lang="ko-KR" altLang="en-US" dirty="0"/>
              <a:t>등과 같은 </a:t>
            </a:r>
            <a:r>
              <a:rPr lang="ko-KR" altLang="en-US" dirty="0" smtClean="0"/>
              <a:t>상징적인 </a:t>
            </a:r>
            <a:r>
              <a:rPr lang="ko-KR" altLang="en-US" dirty="0" err="1" smtClean="0"/>
              <a:t>니모닉</a:t>
            </a:r>
            <a:r>
              <a:rPr lang="ko-KR" altLang="en-US" dirty="0" smtClean="0"/>
              <a:t> </a:t>
            </a:r>
            <a:r>
              <a:rPr lang="ko-KR" altLang="en-US" dirty="0"/>
              <a:t>기호</a:t>
            </a:r>
            <a:r>
              <a:rPr lang="en-US" altLang="ko-KR" dirty="0"/>
              <a:t>(mnemonic symbol)</a:t>
            </a:r>
            <a:r>
              <a:rPr lang="ko-KR" altLang="en-US" dirty="0"/>
              <a:t>로 일대일 대응시킨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어셈블러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어셈블리어 프로그램을 기계어 코드로 변환</a:t>
            </a:r>
            <a:endParaRPr lang="en-US" altLang="ko-KR" dirty="0"/>
          </a:p>
          <a:p>
            <a:pPr lvl="1"/>
            <a:r>
              <a:rPr lang="ko-KR" altLang="en-US" dirty="0"/>
              <a:t>고급언어</a:t>
            </a:r>
            <a:endParaRPr lang="en-US" altLang="ko-KR" dirty="0"/>
          </a:p>
          <a:p>
            <a:pPr lvl="2"/>
            <a:r>
              <a:rPr lang="ko-KR" altLang="en-US" dirty="0"/>
              <a:t>사람이 이해하기 쉽고 복잡한 작업</a:t>
            </a:r>
            <a:r>
              <a:rPr lang="en-US" altLang="ko-KR" dirty="0"/>
              <a:t>,</a:t>
            </a:r>
            <a:r>
              <a:rPr lang="ko-KR" altLang="en-US" dirty="0"/>
              <a:t> 자료 구조</a:t>
            </a:r>
            <a:r>
              <a:rPr lang="en-US" altLang="ko-KR" dirty="0"/>
              <a:t>,</a:t>
            </a:r>
            <a:r>
              <a:rPr lang="ko-KR" altLang="en-US" dirty="0"/>
              <a:t>알고리즘을 표현하기 위해 고안된 언어</a:t>
            </a:r>
            <a:endParaRPr lang="en-US" altLang="ko-KR" dirty="0"/>
          </a:p>
          <a:p>
            <a:pPr lvl="2"/>
            <a:r>
              <a:rPr lang="en-US" altLang="ko-KR" dirty="0"/>
              <a:t> Pascal, Basic, C/C++, Java, C</a:t>
            </a:r>
            <a:r>
              <a:rPr lang="en-US" altLang="ko-KR" dirty="0" smtClean="0"/>
              <a:t>#</a:t>
            </a:r>
          </a:p>
          <a:p>
            <a:pPr lvl="2"/>
            <a:r>
              <a:rPr lang="ko-KR" altLang="en-US" dirty="0" smtClean="0"/>
              <a:t>컴파일러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고급 언어로 작성된 프로그램을 기계어 코드로 변환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39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사람과 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기계어와 고급 언어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1028" name="Picture 4" descr="C:\Users\Kitae\AppData\Local\Microsoft\Windows\Temporary Internet Files\Content.IE5\F2JW7Z4E\MC90043386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97020"/>
            <a:ext cx="1459240" cy="145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37965" y="3095270"/>
            <a:ext cx="107261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tlCol="0">
            <a:spAutoFit/>
          </a:bodyPr>
          <a:lstStyle/>
          <a:p>
            <a:r>
              <a:rPr lang="en-US" altLang="ko-KR" sz="1600" dirty="0" smtClean="0"/>
              <a:t>01010000</a:t>
            </a:r>
          </a:p>
          <a:p>
            <a:r>
              <a:rPr lang="en-US" altLang="ko-KR" sz="1600" dirty="0" smtClean="0"/>
              <a:t>00101001</a:t>
            </a:r>
          </a:p>
          <a:p>
            <a:r>
              <a:rPr lang="en-US" altLang="ko-KR" sz="1600" dirty="0" smtClean="0"/>
              <a:t>11101011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9594" y="220486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35 + 56 = ?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9854" y="39587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기계어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6644" y="3095273"/>
            <a:ext cx="142549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tlCol="0">
            <a:spAutoFit/>
          </a:bodyPr>
          <a:lstStyle/>
          <a:p>
            <a:r>
              <a:rPr lang="en-US" altLang="ko-KR" sz="1600" dirty="0" smtClean="0"/>
              <a:t>LOAD AX 35</a:t>
            </a:r>
          </a:p>
          <a:p>
            <a:r>
              <a:rPr lang="en-US" altLang="ko-KR" sz="1600" dirty="0" smtClean="0"/>
              <a:t>LOAD BX 56</a:t>
            </a:r>
          </a:p>
          <a:p>
            <a:r>
              <a:rPr lang="en-US" altLang="ko-KR" sz="1600" dirty="0" smtClean="0"/>
              <a:t>ADD AX BX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29979" y="39869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어셈블리</a:t>
            </a:r>
            <a:r>
              <a:rPr lang="ko-KR" altLang="en-US" dirty="0"/>
              <a:t>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16198" y="3218382"/>
            <a:ext cx="13828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tlCol="0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i;</a:t>
            </a:r>
          </a:p>
          <a:p>
            <a:r>
              <a:rPr lang="en-US" altLang="ko-KR" sz="1600" dirty="0" smtClean="0"/>
              <a:t>i = 35 + 56;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0630" y="39587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9" name="자유형 8"/>
          <p:cNvSpPr/>
          <p:nvPr/>
        </p:nvSpPr>
        <p:spPr>
          <a:xfrm>
            <a:off x="1310713" y="3421283"/>
            <a:ext cx="1119141" cy="214634"/>
          </a:xfrm>
          <a:custGeom>
            <a:avLst/>
            <a:gdLst>
              <a:gd name="connsiteX0" fmla="*/ 265043 w 1119141"/>
              <a:gd name="connsiteY0" fmla="*/ 0 h 214634"/>
              <a:gd name="connsiteX1" fmla="*/ 1099930 w 1119141"/>
              <a:gd name="connsiteY1" fmla="*/ 66261 h 214634"/>
              <a:gd name="connsiteX2" fmla="*/ 781878 w 1119141"/>
              <a:gd name="connsiteY2" fmla="*/ 212035 h 214634"/>
              <a:gd name="connsiteX3" fmla="*/ 0 w 1119141"/>
              <a:gd name="connsiteY3" fmla="*/ 145774 h 21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141" h="214634">
                <a:moveTo>
                  <a:pt x="265043" y="0"/>
                </a:moveTo>
                <a:cubicBezTo>
                  <a:pt x="639417" y="15461"/>
                  <a:pt x="1013791" y="30922"/>
                  <a:pt x="1099930" y="66261"/>
                </a:cubicBezTo>
                <a:cubicBezTo>
                  <a:pt x="1186069" y="101600"/>
                  <a:pt x="965200" y="198783"/>
                  <a:pt x="781878" y="212035"/>
                </a:cubicBezTo>
                <a:cubicBezTo>
                  <a:pt x="598556" y="225287"/>
                  <a:pt x="299278" y="185530"/>
                  <a:pt x="0" y="14577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25" idx="1"/>
            <a:endCxn id="23" idx="3"/>
          </p:cNvCxnSpPr>
          <p:nvPr/>
        </p:nvCxnSpPr>
        <p:spPr>
          <a:xfrm flipH="1">
            <a:off x="5412142" y="3510770"/>
            <a:ext cx="504056" cy="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3" idx="1"/>
            <a:endCxn id="19" idx="3"/>
          </p:cNvCxnSpPr>
          <p:nvPr/>
        </p:nvCxnSpPr>
        <p:spPr>
          <a:xfrm flipH="1" flipV="1">
            <a:off x="3410580" y="3510769"/>
            <a:ext cx="576064" cy="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25" idx="3"/>
          </p:cNvCxnSpPr>
          <p:nvPr/>
        </p:nvCxnSpPr>
        <p:spPr>
          <a:xfrm flipH="1" flipV="1">
            <a:off x="7299012" y="3510770"/>
            <a:ext cx="268293" cy="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5714836" y="3528600"/>
            <a:ext cx="0" cy="82766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14726" y="436963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B050"/>
                </a:solidFill>
              </a:rPr>
              <a:t>컴파</a:t>
            </a:r>
            <a:r>
              <a:rPr lang="ko-KR" altLang="en-US" sz="1600" dirty="0">
                <a:solidFill>
                  <a:srgbClr val="00B050"/>
                </a:solidFill>
              </a:rPr>
              <a:t>일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3730551" y="3537444"/>
            <a:ext cx="0" cy="82766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30441" y="438659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00B050"/>
                </a:solidFill>
              </a:rPr>
              <a:t>어셈블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05" y="2814767"/>
            <a:ext cx="1270839" cy="1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7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37340" y="104149"/>
            <a:ext cx="3497328" cy="12424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프로그래밍 언어의 진화와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의 기원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477126" y="188640"/>
            <a:ext cx="6912805" cy="6381717"/>
            <a:chOff x="1187624" y="359651"/>
            <a:chExt cx="6912805" cy="6381717"/>
          </a:xfrm>
        </p:grpSpPr>
        <p:sp>
          <p:nvSpPr>
            <p:cNvPr id="51" name="TextBox 50"/>
            <p:cNvSpPr txBox="1"/>
            <p:nvPr/>
          </p:nvSpPr>
          <p:spPr>
            <a:xfrm>
              <a:off x="1443163" y="2718540"/>
              <a:ext cx="11351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B0F0"/>
                  </a:solidFill>
                </a:rPr>
                <a:t>Ken </a:t>
              </a:r>
              <a:r>
                <a:rPr lang="en-US" altLang="ko-KR" sz="1200" dirty="0" err="1" smtClean="0">
                  <a:solidFill>
                    <a:srgbClr val="00B0F0"/>
                  </a:solidFill>
                </a:rPr>
                <a:t>Tompson</a:t>
              </a:r>
              <a:endParaRPr lang="ko-KR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73809" y="2132886"/>
              <a:ext cx="12885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>
                  <a:solidFill>
                    <a:srgbClr val="00B0F0"/>
                  </a:solidFill>
                </a:rPr>
                <a:t>Martin Richards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14381" y="3287471"/>
              <a:ext cx="13435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>
                  <a:solidFill>
                    <a:srgbClr val="00B0F0"/>
                  </a:solidFill>
                </a:rPr>
                <a:t>Ken </a:t>
              </a:r>
              <a:r>
                <a:rPr lang="en-US" altLang="ko-KR" sz="1200" dirty="0" err="1">
                  <a:solidFill>
                    <a:srgbClr val="00B0F0"/>
                  </a:solidFill>
                </a:rPr>
                <a:t>Tompson</a:t>
              </a:r>
              <a:r>
                <a:rPr lang="ko-KR" altLang="en-US" sz="1200" dirty="0">
                  <a:solidFill>
                    <a:srgbClr val="00B0F0"/>
                  </a:solidFill>
                </a:rPr>
                <a:t>과 </a:t>
              </a:r>
              <a:endParaRPr lang="en-US" altLang="ko-KR" sz="1200" dirty="0" smtClean="0">
                <a:solidFill>
                  <a:srgbClr val="00B0F0"/>
                </a:solidFill>
              </a:endParaRPr>
            </a:p>
            <a:p>
              <a:pPr fontAlgn="base"/>
              <a:r>
                <a:rPr lang="en-US" altLang="ko-KR" sz="1200" dirty="0" smtClean="0">
                  <a:solidFill>
                    <a:srgbClr val="00B0F0"/>
                  </a:solidFill>
                </a:rPr>
                <a:t>Dennis </a:t>
              </a:r>
              <a:r>
                <a:rPr lang="en-US" altLang="ko-KR" sz="1200" dirty="0">
                  <a:solidFill>
                    <a:srgbClr val="00B0F0"/>
                  </a:solidFill>
                </a:rPr>
                <a:t>Ritchie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285767" y="4196386"/>
              <a:ext cx="13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err="1">
                  <a:solidFill>
                    <a:srgbClr val="00B0F0"/>
                  </a:solidFill>
                </a:rPr>
                <a:t>Bjarne</a:t>
              </a:r>
              <a:r>
                <a:rPr lang="en-US" altLang="ko-KR" sz="1200" dirty="0">
                  <a:solidFill>
                    <a:srgbClr val="00B0F0"/>
                  </a:solidFill>
                </a:rPr>
                <a:t> </a:t>
              </a:r>
              <a:r>
                <a:rPr lang="en-US" altLang="ko-KR" sz="1200" dirty="0" err="1">
                  <a:solidFill>
                    <a:srgbClr val="00B0F0"/>
                  </a:solidFill>
                </a:rPr>
                <a:t>Stroustrup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25363" y="359651"/>
              <a:ext cx="84350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Assembly</a:t>
              </a:r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5436" y="2151699"/>
              <a:ext cx="55335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BCPL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61438" y="1194237"/>
              <a:ext cx="69121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Fortran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1097" y="1744245"/>
              <a:ext cx="5485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Algol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03044" y="2025579"/>
              <a:ext cx="53251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Basic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15279" y="3379804"/>
              <a:ext cx="28245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C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15984" y="4182642"/>
              <a:ext cx="503664" cy="27699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C++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59780" y="5421920"/>
              <a:ext cx="47121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Java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86235" y="6464369"/>
              <a:ext cx="3754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C#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13249" y="5396623"/>
              <a:ext cx="84952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Javascript</a:t>
              </a:r>
              <a:endParaRPr lang="ko-KR" alt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05371" y="4205050"/>
              <a:ext cx="99642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Objective-C</a:t>
              </a:r>
              <a:endParaRPr lang="ko-KR" alt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5279" y="2726358"/>
              <a:ext cx="28245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B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91481" y="272635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1970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91481" y="3377168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1972 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63891" y="4182641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1983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24660" y="5410527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1995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79483" y="212797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1967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56312" y="120813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1954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28370" y="644953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2000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06594" y="173987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1958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78541" y="202276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1964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01438" y="4858328"/>
              <a:ext cx="99899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Visual Basic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76935" y="485551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1991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25298" y="541052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1995</a:t>
              </a:r>
              <a:endParaRPr lang="ko-KR" altLang="en-US" sz="1200" dirty="0"/>
            </a:p>
          </p:txBody>
        </p:sp>
        <p:cxnSp>
          <p:nvCxnSpPr>
            <p:cNvPr id="30" name="직선 화살표 연결선 29"/>
            <p:cNvCxnSpPr>
              <a:stCxn id="5" idx="2"/>
              <a:endCxn id="7" idx="0"/>
            </p:cNvCxnSpPr>
            <p:nvPr/>
          </p:nvCxnSpPr>
          <p:spPr>
            <a:xfrm>
              <a:off x="4747114" y="636650"/>
              <a:ext cx="1759932" cy="557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5" idx="2"/>
              <a:endCxn id="6" idx="0"/>
            </p:cNvCxnSpPr>
            <p:nvPr/>
          </p:nvCxnSpPr>
          <p:spPr>
            <a:xfrm flipH="1">
              <a:off x="3362115" y="636650"/>
              <a:ext cx="1384999" cy="151504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7" idx="2"/>
              <a:endCxn id="8" idx="0"/>
            </p:cNvCxnSpPr>
            <p:nvPr/>
          </p:nvCxnSpPr>
          <p:spPr>
            <a:xfrm flipH="1">
              <a:off x="5405371" y="1471236"/>
              <a:ext cx="1101675" cy="2730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6" idx="2"/>
              <a:endCxn id="16" idx="0"/>
            </p:cNvCxnSpPr>
            <p:nvPr/>
          </p:nvCxnSpPr>
          <p:spPr>
            <a:xfrm flipH="1">
              <a:off x="3356504" y="2428698"/>
              <a:ext cx="5611" cy="29766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16" idx="2"/>
              <a:endCxn id="10" idx="0"/>
            </p:cNvCxnSpPr>
            <p:nvPr/>
          </p:nvCxnSpPr>
          <p:spPr>
            <a:xfrm>
              <a:off x="3356504" y="3003357"/>
              <a:ext cx="0" cy="37644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10" idx="2"/>
              <a:endCxn id="11" idx="0"/>
            </p:cNvCxnSpPr>
            <p:nvPr/>
          </p:nvCxnSpPr>
          <p:spPr>
            <a:xfrm>
              <a:off x="3356504" y="3656803"/>
              <a:ext cx="11312" cy="52583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10" idx="2"/>
              <a:endCxn id="14" idx="0"/>
            </p:cNvCxnSpPr>
            <p:nvPr/>
          </p:nvCxnSpPr>
          <p:spPr>
            <a:xfrm>
              <a:off x="3356504" y="3656803"/>
              <a:ext cx="1381509" cy="1739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7" idx="2"/>
              <a:endCxn id="9" idx="0"/>
            </p:cNvCxnSpPr>
            <p:nvPr/>
          </p:nvCxnSpPr>
          <p:spPr>
            <a:xfrm>
              <a:off x="6507046" y="1471236"/>
              <a:ext cx="1062257" cy="554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9" idx="2"/>
              <a:endCxn id="27" idx="0"/>
            </p:cNvCxnSpPr>
            <p:nvPr/>
          </p:nvCxnSpPr>
          <p:spPr>
            <a:xfrm>
              <a:off x="7569303" y="2302578"/>
              <a:ext cx="31631" cy="25557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8" idx="2"/>
              <a:endCxn id="14" idx="0"/>
            </p:cNvCxnSpPr>
            <p:nvPr/>
          </p:nvCxnSpPr>
          <p:spPr>
            <a:xfrm flipH="1">
              <a:off x="4738013" y="2021244"/>
              <a:ext cx="667358" cy="3375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11" idx="2"/>
              <a:endCxn id="12" idx="0"/>
            </p:cNvCxnSpPr>
            <p:nvPr/>
          </p:nvCxnSpPr>
          <p:spPr>
            <a:xfrm>
              <a:off x="3367816" y="4459641"/>
              <a:ext cx="127574" cy="9622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12" idx="2"/>
              <a:endCxn id="13" idx="0"/>
            </p:cNvCxnSpPr>
            <p:nvPr/>
          </p:nvCxnSpPr>
          <p:spPr>
            <a:xfrm>
              <a:off x="3495390" y="5698919"/>
              <a:ext cx="278557" cy="7654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4964226" y="4205050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1983</a:t>
              </a:r>
              <a:endParaRPr lang="ko-KR" altLang="en-US" sz="1200" dirty="0"/>
            </a:p>
          </p:txBody>
        </p:sp>
        <p:cxnSp>
          <p:nvCxnSpPr>
            <p:cNvPr id="65" name="직선 화살표 연결선 64"/>
            <p:cNvCxnSpPr>
              <a:stCxn id="10" idx="3"/>
              <a:endCxn id="15" idx="0"/>
            </p:cNvCxnSpPr>
            <p:nvPr/>
          </p:nvCxnSpPr>
          <p:spPr>
            <a:xfrm>
              <a:off x="3497729" y="3518304"/>
              <a:ext cx="2405856" cy="6867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8" idx="2"/>
              <a:endCxn id="15" idx="0"/>
            </p:cNvCxnSpPr>
            <p:nvPr/>
          </p:nvCxnSpPr>
          <p:spPr>
            <a:xfrm>
              <a:off x="5405371" y="2021244"/>
              <a:ext cx="498214" cy="21838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27" idx="2"/>
              <a:endCxn id="13" idx="3"/>
            </p:cNvCxnSpPr>
            <p:nvPr/>
          </p:nvCxnSpPr>
          <p:spPr>
            <a:xfrm flipH="1">
              <a:off x="3961659" y="5135327"/>
              <a:ext cx="3639275" cy="14675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747529" y="4664169"/>
              <a:ext cx="4414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Perl</a:t>
              </a:r>
              <a:endParaRPr lang="ko-KR" altLang="en-US" sz="1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87624" y="466153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1987 </a:t>
              </a:r>
              <a:endParaRPr lang="ko-KR" altLang="en-US" sz="1200" dirty="0"/>
            </a:p>
          </p:txBody>
        </p:sp>
        <p:cxnSp>
          <p:nvCxnSpPr>
            <p:cNvPr id="125" name="직선 화살표 연결선 124"/>
            <p:cNvCxnSpPr>
              <a:stCxn id="10" idx="2"/>
              <a:endCxn id="122" idx="0"/>
            </p:cNvCxnSpPr>
            <p:nvPr/>
          </p:nvCxnSpPr>
          <p:spPr>
            <a:xfrm flipH="1">
              <a:off x="1968231" y="3656803"/>
              <a:ext cx="1388273" cy="10073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747529" y="5421414"/>
              <a:ext cx="47320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PHP</a:t>
              </a:r>
              <a:endParaRPr lang="ko-KR" altLang="en-US" sz="12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187624" y="5418778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1995 </a:t>
              </a:r>
              <a:endParaRPr lang="ko-KR" altLang="en-US" sz="1200" dirty="0"/>
            </a:p>
          </p:txBody>
        </p:sp>
        <p:cxnSp>
          <p:nvCxnSpPr>
            <p:cNvPr id="135" name="직선 화살표 연결선 134"/>
            <p:cNvCxnSpPr>
              <a:stCxn id="122" idx="2"/>
              <a:endCxn id="128" idx="0"/>
            </p:cNvCxnSpPr>
            <p:nvPr/>
          </p:nvCxnSpPr>
          <p:spPr>
            <a:xfrm>
              <a:off x="1968231" y="4941168"/>
              <a:ext cx="15901" cy="480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285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표준 </a:t>
            </a:r>
            <a:r>
              <a:rPr lang="en-US" altLang="ko-KR" smtClean="0"/>
              <a:t>C++ </a:t>
            </a:r>
            <a:r>
              <a:rPr lang="ko-KR" altLang="en-US" smtClean="0"/>
              <a:t>프로그램의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언어의 표준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1998</a:t>
            </a:r>
            <a:r>
              <a:rPr lang="ko-KR" altLang="en-US" dirty="0" smtClean="0"/>
              <a:t>년 미국 표준원</a:t>
            </a:r>
            <a:r>
              <a:rPr lang="en-US" altLang="ko-KR" dirty="0" smtClean="0"/>
              <a:t>(ANSI, American National Standards Institute)</a:t>
            </a:r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언어에 대한 표준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ISO/IEC 14882 </a:t>
            </a:r>
            <a:r>
              <a:rPr lang="ko-KR" altLang="en-US" dirty="0" smtClean="0"/>
              <a:t>문서에 작성됨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유료 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표준의 진화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1998</a:t>
            </a:r>
            <a:r>
              <a:rPr lang="ko-KR" altLang="en-US" dirty="0" smtClean="0"/>
              <a:t>년</a:t>
            </a:r>
            <a:r>
              <a:rPr lang="en-US" altLang="ko-KR" dirty="0" smtClean="0"/>
              <a:t>(C++98), 2003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(C++03), 2007</a:t>
            </a:r>
            <a:r>
              <a:rPr lang="ko-KR" altLang="en-US" dirty="0" smtClean="0"/>
              <a:t>년</a:t>
            </a:r>
            <a:r>
              <a:rPr lang="en-US" altLang="ko-KR" dirty="0" smtClean="0"/>
              <a:t>(C++TR1), 2011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(C++11)</a:t>
            </a:r>
          </a:p>
          <a:p>
            <a:r>
              <a:rPr lang="ko-KR" altLang="en-US" dirty="0" smtClean="0"/>
              <a:t>표준의 중요성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표준에 의해 작성된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플랫폼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표준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컴파일러에 의해 컴파일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실행 결과 보장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운영체제와 컴파일러의 종류에 관계없는 높은 호환성</a:t>
            </a:r>
            <a:endParaRPr lang="en-US" altLang="ko-KR" dirty="0" smtClean="0"/>
          </a:p>
          <a:p>
            <a:r>
              <a:rPr lang="ko-KR" altLang="en-US" dirty="0" smtClean="0"/>
              <a:t>비 표준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Visual C++, Borland C++ </a:t>
            </a:r>
            <a:r>
              <a:rPr lang="ko-KR" altLang="en-US" dirty="0" smtClean="0"/>
              <a:t>등 컴파일러 회사 고유의 비 표준 구문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컴파일러에서만 컴파일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호환성 결여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비표준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프로그램의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83329" y="1607047"/>
            <a:ext cx="8660242" cy="4558257"/>
            <a:chOff x="283329" y="1607047"/>
            <a:chExt cx="8660242" cy="4558257"/>
          </a:xfrm>
        </p:grpSpPr>
        <p:sp>
          <p:nvSpPr>
            <p:cNvPr id="5" name="TextBox 4"/>
            <p:cNvSpPr txBox="1"/>
            <p:nvPr/>
          </p:nvSpPr>
          <p:spPr>
            <a:xfrm>
              <a:off x="1279275" y="2130267"/>
              <a:ext cx="1877300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/>
                <a:t>#include &lt;</a:t>
              </a:r>
              <a:r>
                <a:rPr lang="en-US" altLang="ko-KR" sz="1200" dirty="0" err="1" smtClean="0"/>
                <a:t>iostream</a:t>
              </a:r>
              <a:r>
                <a:rPr lang="en-US" altLang="ko-KR" sz="1200" dirty="0" smtClean="0"/>
                <a:t>&gt;</a:t>
              </a:r>
            </a:p>
            <a:p>
              <a:pPr defTabSz="180000"/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main() {</a:t>
              </a:r>
            </a:p>
            <a:p>
              <a:pPr defTabSz="180000"/>
              <a:r>
                <a:rPr lang="en-US" altLang="ko-KR" sz="1200" dirty="0" smtClean="0"/>
                <a:t>	</a:t>
              </a:r>
              <a:r>
                <a:rPr lang="en-US" altLang="ko-KR" sz="1200" dirty="0" err="1" smtClean="0"/>
                <a:t>std</a:t>
              </a:r>
              <a:r>
                <a:rPr lang="en-US" altLang="ko-KR" sz="1200" dirty="0" smtClean="0"/>
                <a:t>::</a:t>
              </a:r>
              <a:r>
                <a:rPr lang="en-US" altLang="ko-KR" sz="1200" dirty="0" err="1" smtClean="0"/>
                <a:t>cout</a:t>
              </a:r>
              <a:r>
                <a:rPr lang="en-US" altLang="ko-KR" sz="1200" dirty="0" smtClean="0"/>
                <a:t> &lt;&lt; </a:t>
              </a:r>
              <a:r>
                <a:rPr lang="en-US" altLang="ko-KR" sz="1200" dirty="0"/>
                <a:t>"</a:t>
              </a:r>
              <a:r>
                <a:rPr lang="en-US" altLang="ko-KR" sz="1200" dirty="0" smtClean="0"/>
                <a:t>Hello";</a:t>
              </a:r>
              <a:endParaRPr lang="en-US" altLang="ko-KR" sz="1200" dirty="0" smtClean="0"/>
            </a:p>
            <a:p>
              <a:pPr defTabSz="180000"/>
              <a:r>
                <a:rPr lang="en-US" altLang="ko-KR" sz="1200" dirty="0" smtClean="0"/>
                <a:t>	return 0;</a:t>
              </a:r>
            </a:p>
            <a:p>
              <a:pPr defTabSz="180000"/>
              <a:r>
                <a:rPr lang="en-US" altLang="ko-KR" sz="1200" dirty="0" smtClean="0"/>
                <a:t>}</a:t>
              </a:r>
              <a:endParaRPr lang="en-US" altLang="ko-K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2050" y="1607047"/>
              <a:ext cx="1737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0070C0"/>
                  </a:solidFill>
                </a:rPr>
                <a:t>표준 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규칙에 따라</a:t>
              </a:r>
              <a:endParaRPr lang="en-US" altLang="ko-KR" sz="12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rgbClr val="0070C0"/>
                  </a:solidFill>
                </a:rPr>
                <a:t>작성된 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프로그램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3329" y="4002475"/>
              <a:ext cx="1085962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볼랜드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C++</a:t>
              </a:r>
            </a:p>
            <a:p>
              <a:pPr algn="ctr"/>
              <a:r>
                <a:rPr lang="ko-KR" altLang="en-US" sz="1200" dirty="0" smtClean="0"/>
                <a:t>컴파일</a:t>
              </a:r>
              <a:r>
                <a:rPr lang="ko-KR" altLang="en-US" sz="1200" dirty="0"/>
                <a:t>러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81177" y="4002475"/>
              <a:ext cx="1095189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비주얼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C++</a:t>
              </a:r>
            </a:p>
            <a:p>
              <a:pPr algn="ctr"/>
              <a:r>
                <a:rPr lang="ko-KR" altLang="en-US" sz="1200" dirty="0" smtClean="0"/>
                <a:t>컴파일</a:t>
              </a:r>
              <a:r>
                <a:rPr lang="ko-KR" altLang="en-US" sz="1200" dirty="0"/>
                <a:t>러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11285" y="4002475"/>
              <a:ext cx="1055385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GNU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C++</a:t>
              </a:r>
            </a:p>
            <a:p>
              <a:pPr algn="ctr"/>
              <a:r>
                <a:rPr lang="ko-KR" altLang="en-US" sz="1200" dirty="0" smtClean="0"/>
                <a:t>컴파일</a:t>
              </a:r>
              <a:r>
                <a:rPr lang="ko-KR" altLang="en-US" sz="1200" dirty="0"/>
                <a:t>러</a:t>
              </a:r>
            </a:p>
          </p:txBody>
        </p:sp>
        <p:cxnSp>
          <p:nvCxnSpPr>
            <p:cNvPr id="11" name="직선 화살표 연결선 10"/>
            <p:cNvCxnSpPr>
              <a:stCxn id="5" idx="2"/>
            </p:cNvCxnSpPr>
            <p:nvPr/>
          </p:nvCxnSpPr>
          <p:spPr>
            <a:xfrm flipH="1">
              <a:off x="826311" y="3145930"/>
              <a:ext cx="1391614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2"/>
              <a:endCxn id="8" idx="0"/>
            </p:cNvCxnSpPr>
            <p:nvPr/>
          </p:nvCxnSpPr>
          <p:spPr>
            <a:xfrm>
              <a:off x="2217925" y="3145930"/>
              <a:ext cx="10847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5" idx="2"/>
              <a:endCxn id="9" idx="0"/>
            </p:cNvCxnSpPr>
            <p:nvPr/>
          </p:nvCxnSpPr>
          <p:spPr>
            <a:xfrm>
              <a:off x="2217925" y="3145930"/>
              <a:ext cx="1321053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63348" y="5707858"/>
              <a:ext cx="3495307" cy="45485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컴퓨터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63349" y="5118599"/>
              <a:ext cx="72592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실행파일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육각형 17"/>
            <p:cNvSpPr/>
            <p:nvPr/>
          </p:nvSpPr>
          <p:spPr>
            <a:xfrm>
              <a:off x="1860386" y="5118599"/>
              <a:ext cx="725924" cy="57606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실행파일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정오각형 18"/>
            <p:cNvSpPr/>
            <p:nvPr/>
          </p:nvSpPr>
          <p:spPr>
            <a:xfrm>
              <a:off x="3119295" y="5059786"/>
              <a:ext cx="839361" cy="64807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실행파일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7" idx="2"/>
              <a:endCxn id="17" idx="0"/>
            </p:cNvCxnSpPr>
            <p:nvPr/>
          </p:nvCxnSpPr>
          <p:spPr>
            <a:xfrm>
              <a:off x="826310" y="4513253"/>
              <a:ext cx="0" cy="6053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2"/>
            </p:cNvCxnSpPr>
            <p:nvPr/>
          </p:nvCxnSpPr>
          <p:spPr>
            <a:xfrm>
              <a:off x="2228772" y="4513253"/>
              <a:ext cx="0" cy="6053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9" idx="2"/>
              <a:endCxn id="19" idx="0"/>
            </p:cNvCxnSpPr>
            <p:nvPr/>
          </p:nvCxnSpPr>
          <p:spPr>
            <a:xfrm flipH="1">
              <a:off x="3538976" y="4513253"/>
              <a:ext cx="2" cy="54653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156176" y="2132856"/>
              <a:ext cx="1877300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/>
                <a:t>#include &lt;</a:t>
              </a:r>
              <a:r>
                <a:rPr lang="en-US" altLang="ko-KR" sz="1200" dirty="0" err="1"/>
                <a:t>iostream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__</a:t>
              </a:r>
              <a:r>
                <a:rPr lang="en-US" altLang="ko-KR" sz="1200" b="1" dirty="0" err="1" smtClean="0">
                  <a:solidFill>
                    <a:srgbClr val="FF0000"/>
                  </a:solidFill>
                </a:rPr>
                <a:t>cdecl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 smtClean="0"/>
                <a:t>main</a:t>
              </a:r>
              <a:r>
                <a:rPr lang="en-US" altLang="ko-KR" sz="1200" dirty="0"/>
                <a:t>() {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dirty="0" err="1"/>
                <a:t>std</a:t>
              </a:r>
              <a:r>
                <a:rPr lang="en-US" altLang="ko-KR" sz="1200" dirty="0"/>
                <a:t>::</a:t>
              </a:r>
              <a:r>
                <a:rPr lang="en-US" altLang="ko-KR" sz="1200" dirty="0" err="1"/>
                <a:t>cout</a:t>
              </a:r>
              <a:r>
                <a:rPr lang="en-US" altLang="ko-KR" sz="1200" dirty="0"/>
                <a:t> &lt;&lt; "</a:t>
              </a:r>
              <a:r>
                <a:rPr lang="en-US" altLang="ko-KR" sz="1200" dirty="0" smtClean="0"/>
                <a:t>Hello</a:t>
              </a:r>
              <a:r>
                <a:rPr lang="en-US" altLang="ko-KR" sz="1200" dirty="0"/>
                <a:t>"</a:t>
              </a:r>
              <a:r>
                <a:rPr lang="en-US" altLang="ko-KR" sz="1200" dirty="0" smtClean="0"/>
                <a:t>;</a:t>
              </a:r>
              <a:endParaRPr lang="en-US" altLang="ko-KR" sz="1200" dirty="0"/>
            </a:p>
            <a:p>
              <a:pPr defTabSz="180000"/>
              <a:r>
                <a:rPr lang="en-US" altLang="ko-KR" sz="1200" dirty="0"/>
                <a:t>	return 0;</a:t>
              </a:r>
            </a:p>
            <a:p>
              <a:pPr defTabSz="180000"/>
              <a:r>
                <a:rPr lang="en-US" altLang="ko-KR" sz="1200" dirty="0"/>
                <a:t>}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96136" y="1609636"/>
              <a:ext cx="2715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0070C0"/>
                  </a:solidFill>
                </a:rPr>
                <a:t>표준 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규칙에 따라</a:t>
              </a:r>
              <a:endParaRPr lang="en-US" altLang="ko-KR" sz="12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rgbClr val="0070C0"/>
                  </a:solidFill>
                </a:rPr>
                <a:t>작성되지 않는 </a:t>
              </a:r>
              <a:r>
                <a:rPr lang="ko-KR" altLang="en-US" sz="1200" dirty="0" err="1" smtClean="0">
                  <a:solidFill>
                    <a:srgbClr val="0070C0"/>
                  </a:solidFill>
                </a:rPr>
                <a:t>비주얼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프로그램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60230" y="4005064"/>
              <a:ext cx="1085962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볼랜드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C++</a:t>
              </a:r>
            </a:p>
            <a:p>
              <a:pPr algn="ctr"/>
              <a:r>
                <a:rPr lang="ko-KR" altLang="en-US" sz="1200" dirty="0" smtClean="0"/>
                <a:t>컴파일</a:t>
              </a:r>
              <a:r>
                <a:rPr lang="ko-KR" altLang="en-US" sz="1200" dirty="0"/>
                <a:t>러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58078" y="4005064"/>
              <a:ext cx="1095189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비주얼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C++</a:t>
              </a:r>
            </a:p>
            <a:p>
              <a:pPr algn="ctr"/>
              <a:r>
                <a:rPr lang="ko-KR" altLang="en-US" sz="1200" dirty="0" smtClean="0"/>
                <a:t>컴파일</a:t>
              </a:r>
              <a:r>
                <a:rPr lang="ko-KR" altLang="en-US" sz="1200" dirty="0"/>
                <a:t>러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88186" y="4005064"/>
              <a:ext cx="1055385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GNU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C++</a:t>
              </a:r>
            </a:p>
            <a:p>
              <a:pPr algn="ctr"/>
              <a:r>
                <a:rPr lang="ko-KR" altLang="en-US" sz="1200" dirty="0" smtClean="0"/>
                <a:t>컴파일</a:t>
              </a:r>
              <a:r>
                <a:rPr lang="ko-KR" altLang="en-US" sz="1200" dirty="0"/>
                <a:t>러</a:t>
              </a:r>
            </a:p>
          </p:txBody>
        </p:sp>
        <p:cxnSp>
          <p:nvCxnSpPr>
            <p:cNvPr id="70" name="직선 화살표 연결선 69"/>
            <p:cNvCxnSpPr>
              <a:stCxn id="65" idx="2"/>
            </p:cNvCxnSpPr>
            <p:nvPr/>
          </p:nvCxnSpPr>
          <p:spPr>
            <a:xfrm flipH="1">
              <a:off x="5703212" y="3148519"/>
              <a:ext cx="1391614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65" idx="2"/>
              <a:endCxn id="68" idx="0"/>
            </p:cNvCxnSpPr>
            <p:nvPr/>
          </p:nvCxnSpPr>
          <p:spPr>
            <a:xfrm>
              <a:off x="7094826" y="3148519"/>
              <a:ext cx="10847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65" idx="2"/>
              <a:endCxn id="69" idx="0"/>
            </p:cNvCxnSpPr>
            <p:nvPr/>
          </p:nvCxnSpPr>
          <p:spPr>
            <a:xfrm>
              <a:off x="7094826" y="3148519"/>
              <a:ext cx="1321053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/>
            <p:cNvSpPr/>
            <p:nvPr/>
          </p:nvSpPr>
          <p:spPr>
            <a:xfrm>
              <a:off x="5340250" y="5710447"/>
              <a:ext cx="3495308" cy="45485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컴퓨터</a:t>
              </a:r>
              <a:endParaRPr lang="ko-KR" altLang="en-US" sz="1200" dirty="0"/>
            </a:p>
          </p:txBody>
        </p:sp>
        <p:sp>
          <p:nvSpPr>
            <p:cNvPr id="74" name="타원 73"/>
            <p:cNvSpPr/>
            <p:nvPr/>
          </p:nvSpPr>
          <p:spPr>
            <a:xfrm>
              <a:off x="5361072" y="4833156"/>
              <a:ext cx="72592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실행파일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육각형 74"/>
            <p:cNvSpPr/>
            <p:nvPr/>
          </p:nvSpPr>
          <p:spPr>
            <a:xfrm>
              <a:off x="6737287" y="5121188"/>
              <a:ext cx="725924" cy="57606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실행파일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정오각형 75"/>
            <p:cNvSpPr/>
            <p:nvPr/>
          </p:nvSpPr>
          <p:spPr>
            <a:xfrm>
              <a:off x="7996198" y="4801228"/>
              <a:ext cx="839361" cy="64807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실행파일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77" name="직선 화살표 연결선 76"/>
            <p:cNvCxnSpPr>
              <a:stCxn id="67" idx="2"/>
              <a:endCxn id="74" idx="0"/>
            </p:cNvCxnSpPr>
            <p:nvPr/>
          </p:nvCxnSpPr>
          <p:spPr>
            <a:xfrm>
              <a:off x="5703211" y="4515842"/>
              <a:ext cx="20822" cy="317314"/>
            </a:xfrm>
            <a:prstGeom prst="straightConnector1">
              <a:avLst/>
            </a:prstGeom>
            <a:ln w="19050">
              <a:solidFill>
                <a:srgbClr val="92D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68" idx="2"/>
            </p:cNvCxnSpPr>
            <p:nvPr/>
          </p:nvCxnSpPr>
          <p:spPr>
            <a:xfrm>
              <a:off x="7105673" y="4515842"/>
              <a:ext cx="0" cy="6053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69" idx="2"/>
              <a:endCxn id="76" idx="0"/>
            </p:cNvCxnSpPr>
            <p:nvPr/>
          </p:nvCxnSpPr>
          <p:spPr>
            <a:xfrm>
              <a:off x="8415879" y="4515842"/>
              <a:ext cx="0" cy="285386"/>
            </a:xfrm>
            <a:prstGeom prst="straightConnector1">
              <a:avLst/>
            </a:prstGeom>
            <a:ln w="19050">
              <a:solidFill>
                <a:srgbClr val="92D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곱셈 기호 80"/>
            <p:cNvSpPr/>
            <p:nvPr/>
          </p:nvSpPr>
          <p:spPr>
            <a:xfrm>
              <a:off x="5226060" y="4615182"/>
              <a:ext cx="995946" cy="1020164"/>
            </a:xfrm>
            <a:prstGeom prst="mathMultiply">
              <a:avLst>
                <a:gd name="adj1" fmla="val 534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곱셈 기호 85"/>
            <p:cNvSpPr/>
            <p:nvPr/>
          </p:nvSpPr>
          <p:spPr>
            <a:xfrm>
              <a:off x="7888186" y="4658535"/>
              <a:ext cx="995946" cy="1020164"/>
            </a:xfrm>
            <a:prstGeom prst="mathMultiply">
              <a:avLst>
                <a:gd name="adj1" fmla="val 534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사각형 설명선 86"/>
            <p:cNvSpPr/>
            <p:nvPr/>
          </p:nvSpPr>
          <p:spPr>
            <a:xfrm>
              <a:off x="3519420" y="2309029"/>
              <a:ext cx="835576" cy="682635"/>
            </a:xfrm>
            <a:prstGeom prst="wedgeRoundRectCallout">
              <a:avLst>
                <a:gd name="adj1" fmla="val -88529"/>
                <a:gd name="adj2" fmla="val 3213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모든 </a:t>
              </a:r>
              <a:r>
                <a:rPr lang="en-US" altLang="ko-KR" sz="1000" dirty="0">
                  <a:solidFill>
                    <a:schemeClr val="tx1"/>
                  </a:solidFill>
                </a:rPr>
                <a:t>C++ </a:t>
              </a:r>
              <a:r>
                <a:rPr lang="ko-KR" altLang="en-US" sz="1000" dirty="0">
                  <a:solidFill>
                    <a:schemeClr val="tx1"/>
                  </a:solidFill>
                </a:rPr>
                <a:t>컴파일러에 의해 컴파일</a:t>
              </a:r>
            </a:p>
          </p:txBody>
        </p:sp>
        <p:sp>
          <p:nvSpPr>
            <p:cNvPr id="88" name="모서리가 둥근 사각형 설명선 87"/>
            <p:cNvSpPr/>
            <p:nvPr/>
          </p:nvSpPr>
          <p:spPr>
            <a:xfrm>
              <a:off x="5140557" y="2638098"/>
              <a:ext cx="835576" cy="682635"/>
            </a:xfrm>
            <a:prstGeom prst="wedgeRoundRectCallout">
              <a:avLst>
                <a:gd name="adj1" fmla="val 110958"/>
                <a:gd name="adj2" fmla="val -6274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비주얼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C++ </a:t>
              </a:r>
              <a:r>
                <a:rPr lang="ko-KR" altLang="en-US" sz="1000" dirty="0">
                  <a:solidFill>
                    <a:schemeClr val="tx1"/>
                  </a:solidFill>
                </a:rPr>
                <a:t>전용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키워드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5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언어의 주요한 설계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언어와의 호환성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언어의 문법 체계 계승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레벨 호환성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기존에 작성된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프로그램을 그대로 가져다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링크 레벨 호환성 </a:t>
            </a:r>
            <a:r>
              <a:rPr lang="en-US" altLang="ko-KR" dirty="0" smtClean="0"/>
              <a:t>–  C </a:t>
            </a:r>
            <a:r>
              <a:rPr lang="ko-KR" altLang="en-US" dirty="0" smtClean="0"/>
              <a:t>목적 파일과 라이브러리를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프로그램에서 링크</a:t>
            </a:r>
            <a:endParaRPr lang="en-US" altLang="ko-KR" dirty="0" smtClean="0"/>
          </a:p>
          <a:p>
            <a:r>
              <a:rPr lang="ko-KR" altLang="en-US" dirty="0" smtClean="0"/>
              <a:t>객체 지향 개념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소프트웨어의 </a:t>
            </a:r>
            <a:r>
              <a:rPr lang="ko-KR" altLang="en-US" dirty="0" smtClean="0"/>
              <a:t>재사용을 통해 생산성 향상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복잡하고 큰 규모의 </a:t>
            </a:r>
            <a:r>
              <a:rPr lang="ko-KR" altLang="en-US" dirty="0" smtClean="0"/>
              <a:t>소프트웨어의 작성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유지보수 용이</a:t>
            </a:r>
            <a:endParaRPr lang="ko-KR" altLang="en-US" dirty="0"/>
          </a:p>
          <a:p>
            <a:pPr fontAlgn="base"/>
            <a:r>
              <a:rPr lang="ko-KR" altLang="en-US" dirty="0" smtClean="0"/>
              <a:t>엄격한 타입 체크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실행 </a:t>
            </a:r>
            <a:r>
              <a:rPr lang="ko-KR" altLang="en-US" dirty="0"/>
              <a:t>시간 오류의 가능성을 </a:t>
            </a:r>
            <a:r>
              <a:rPr lang="ko-KR" altLang="en-US" dirty="0" smtClean="0"/>
              <a:t>줄임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디버깅</a:t>
            </a:r>
            <a:r>
              <a:rPr lang="en-US" altLang="ko-KR" dirty="0" smtClean="0"/>
              <a:t> </a:t>
            </a:r>
            <a:r>
              <a:rPr lang="ko-KR" altLang="en-US" dirty="0" smtClean="0"/>
              <a:t>편리</a:t>
            </a:r>
            <a:endParaRPr lang="en-US" altLang="ko-KR" dirty="0" smtClean="0"/>
          </a:p>
          <a:p>
            <a:pPr fontAlgn="base"/>
            <a:r>
              <a:rPr lang="ko-KR" altLang="en-US" dirty="0"/>
              <a:t>실행 시간의 효율성 </a:t>
            </a:r>
            <a:r>
              <a:rPr lang="ko-KR" altLang="en-US" dirty="0" smtClean="0"/>
              <a:t>저하 최소화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실행 시간을 저하시키는 요소와 해결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작은 크기의 멤버 함수 잦은 호출 가능성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함수로 실행 시간 저하 해소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7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2377</TotalTime>
  <Words>1579</Words>
  <Application>Microsoft Office PowerPoint</Application>
  <PresentationFormat>화면 슬라이드 쇼(4:3)</PresentationFormat>
  <Paragraphs>440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가을</vt:lpstr>
      <vt:lpstr>1장. C++ 시작</vt:lpstr>
      <vt:lpstr>학습 목표</vt:lpstr>
      <vt:lpstr>세상을 먹어 치우는 소프트웨어</vt:lpstr>
      <vt:lpstr>프로그래밍과 프로그래밍 언어</vt:lpstr>
      <vt:lpstr>사람과 컴퓨터, 기계어와 고급 언어</vt:lpstr>
      <vt:lpstr>프로그래밍 언어의 진화와 C++의 기원</vt:lpstr>
      <vt:lpstr>표준 C++ 프로그램의 중요성</vt:lpstr>
      <vt:lpstr>표준/비표준 C++ 프로그램의 비교</vt:lpstr>
      <vt:lpstr>C++ 언어의 주요한 설계 목적</vt:lpstr>
      <vt:lpstr>C 언어에 추가한 기능</vt:lpstr>
      <vt:lpstr>C++ 객체 지향 특성 - 캡슐화</vt:lpstr>
      <vt:lpstr>C++ 객체 지향 특성 - 상속성</vt:lpstr>
      <vt:lpstr>C++ 객체 지향 특성 - 다형성</vt:lpstr>
      <vt:lpstr>C ++ 언어에서 객체 지향을 도입한 목적</vt:lpstr>
      <vt:lpstr>절차 지향 프로그래밍과 객체 지향 프로그래밍</vt:lpstr>
      <vt:lpstr>C++와 제네릭 프로그래밍</vt:lpstr>
      <vt:lpstr>C++ 언어의 아킬레스</vt:lpstr>
      <vt:lpstr>C++ 프로그램 개발 과정</vt:lpstr>
      <vt:lpstr>C++ 프로그램 작성 및 컴파일</vt:lpstr>
      <vt:lpstr>PowerPoint 프레젠테이션</vt:lpstr>
      <vt:lpstr>링킹</vt:lpstr>
      <vt:lpstr>프로그램 실행과 디버깅</vt:lpstr>
      <vt:lpstr>C++ 표준 라이브러리</vt:lpstr>
      <vt:lpstr>Visual Studio 시작</vt:lpstr>
      <vt:lpstr>프로젝트 만들기</vt:lpstr>
      <vt:lpstr>생성된 프로젝트에 대한 확인 창</vt:lpstr>
      <vt:lpstr>Win32 응용프로그램 마법사</vt:lpstr>
      <vt:lpstr>Hello 프로젝트 생성 후</vt:lpstr>
      <vt:lpstr>새 항목 만드는 메뉴 선택</vt:lpstr>
      <vt:lpstr>hello.cpp 소스 파일 생성</vt:lpstr>
      <vt:lpstr>hello.cpp 파일이 생성된 초기 모습</vt:lpstr>
      <vt:lpstr>hello.cpp 작성</vt:lpstr>
      <vt:lpstr>솔루션 탐색기에서 컴파일 메뉴 선택</vt:lpstr>
      <vt:lpstr>Hello 프로젝트의 빌드로 Hello.exe 생성</vt:lpstr>
      <vt:lpstr>Ctrl+F5(디버깅하지 않고 실행하기 메뉴)로 실행할 때 빌드를 묻는 창</vt:lpstr>
      <vt:lpstr>Hello 프로젝트가 실행되는 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112</cp:revision>
  <cp:lastPrinted>2013-07-12T10:01:15Z</cp:lastPrinted>
  <dcterms:created xsi:type="dcterms:W3CDTF">2011-08-27T14:53:28Z</dcterms:created>
  <dcterms:modified xsi:type="dcterms:W3CDTF">2014-07-04T09:18:40Z</dcterms:modified>
</cp:coreProperties>
</file>