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sldIdLst>
    <p:sldId id="256" r:id="rId2"/>
    <p:sldId id="298" r:id="rId3"/>
    <p:sldId id="262" r:id="rId4"/>
    <p:sldId id="263" r:id="rId5"/>
    <p:sldId id="271" r:id="rId6"/>
    <p:sldId id="272" r:id="rId7"/>
    <p:sldId id="279" r:id="rId8"/>
    <p:sldId id="277" r:id="rId9"/>
    <p:sldId id="270" r:id="rId10"/>
    <p:sldId id="295" r:id="rId11"/>
    <p:sldId id="280" r:id="rId12"/>
    <p:sldId id="291" r:id="rId13"/>
    <p:sldId id="282" r:id="rId14"/>
    <p:sldId id="283" r:id="rId15"/>
    <p:sldId id="273" r:id="rId16"/>
    <p:sldId id="274" r:id="rId17"/>
    <p:sldId id="284" r:id="rId18"/>
    <p:sldId id="296" r:id="rId19"/>
    <p:sldId id="275" r:id="rId20"/>
    <p:sldId id="285" r:id="rId21"/>
    <p:sldId id="276" r:id="rId22"/>
    <p:sldId id="286" r:id="rId23"/>
    <p:sldId id="264" r:id="rId24"/>
    <p:sldId id="265" r:id="rId25"/>
    <p:sldId id="292" r:id="rId26"/>
    <p:sldId id="278" r:id="rId27"/>
    <p:sldId id="267" r:id="rId28"/>
    <p:sldId id="297" r:id="rId29"/>
    <p:sldId id="294" r:id="rId30"/>
    <p:sldId id="268" r:id="rId31"/>
    <p:sldId id="287" r:id="rId32"/>
    <p:sldId id="288" r:id="rId33"/>
    <p:sldId id="290" r:id="rId34"/>
    <p:sldId id="289" r:id="rId3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5359" autoAdjust="0"/>
  </p:normalViewPr>
  <p:slideViewPr>
    <p:cSldViewPr>
      <p:cViewPr varScale="1">
        <p:scale>
          <a:sx n="106" d="100"/>
          <a:sy n="106" d="100"/>
        </p:scale>
        <p:origin x="-10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2014-07-04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프로그래밍의 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이름 충돌 사례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771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5692606"/>
            <a:ext cx="5591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우리 아파트에 여러 명의 </a:t>
            </a:r>
            <a:r>
              <a:rPr lang="ko-KR" altLang="en-US" dirty="0" err="1" smtClean="0"/>
              <a:t>마이클이</a:t>
            </a:r>
            <a:r>
              <a:rPr lang="ko-KR" altLang="en-US" dirty="0" smtClean="0"/>
              <a:t> 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마이클을</a:t>
            </a:r>
            <a:r>
              <a:rPr lang="ko-KR" altLang="en-US" dirty="0" smtClean="0"/>
              <a:t> </a:t>
            </a:r>
            <a:r>
              <a:rPr lang="ko-KR" altLang="en-US" dirty="0"/>
              <a:t>부를 때</a:t>
            </a:r>
            <a:r>
              <a:rPr lang="en-US" altLang="ko-KR" dirty="0"/>
              <a:t>, 1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/>
              <a:t>마이클</a:t>
            </a:r>
            <a:r>
              <a:rPr lang="en-US" altLang="ko-KR" dirty="0"/>
              <a:t>, 2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 err="1" smtClean="0"/>
              <a:t>마이클로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(identifier)</a:t>
            </a:r>
            <a:r>
              <a:rPr lang="ko-KR" altLang="en-US" dirty="0" smtClean="0"/>
              <a:t> 충돌이 발생하는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명이 서로 나누어 프로젝트를 개발하는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오픈 </a:t>
            </a:r>
            <a:r>
              <a:rPr lang="ko-KR" altLang="en-US" dirty="0"/>
              <a:t>소스 혹은 다른 사람이 작성한 소스나 목적 파일을 가져와서 </a:t>
            </a:r>
            <a:r>
              <a:rPr lang="ko-KR" altLang="en-US" dirty="0" smtClean="0"/>
              <a:t>컴파일 하거나 링크하는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해결하는</a:t>
            </a:r>
            <a:r>
              <a:rPr lang="ko-KR" altLang="en-US" dirty="0"/>
              <a:t>데</a:t>
            </a:r>
            <a:r>
              <a:rPr lang="ko-KR" altLang="en-US" dirty="0" smtClean="0"/>
              <a:t> 많은 시간과 노력이 필요</a:t>
            </a:r>
            <a:endParaRPr lang="en-US" altLang="ko-KR" dirty="0" smtClean="0"/>
          </a:p>
          <a:p>
            <a:r>
              <a:rPr lang="en-US" altLang="ko-KR" dirty="0" smtClean="0"/>
              <a:t>namespace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충돌 해결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2003</a:t>
            </a:r>
            <a:r>
              <a:rPr lang="ko-KR" altLang="en-US" dirty="0" smtClean="0"/>
              <a:t>년 새로운 </a:t>
            </a:r>
            <a:r>
              <a:rPr lang="en-US" altLang="ko-KR" dirty="0" smtClean="0"/>
              <a:t>ANSI C++ </a:t>
            </a:r>
            <a:r>
              <a:rPr lang="ko-KR" altLang="en-US" dirty="0" smtClean="0"/>
              <a:t>표준에서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자신만의 이름 공간을 생성할 수 있도록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공간 안에 선언된 이름은 다른 이름공간과 별도 구분</a:t>
            </a:r>
            <a:endParaRPr lang="en-US" altLang="ko-KR" dirty="0" smtClean="0"/>
          </a:p>
          <a:p>
            <a:r>
              <a:rPr lang="ko-KR" altLang="en-US" dirty="0" smtClean="0"/>
              <a:t>이름 공간 생성 및 사용</a:t>
            </a:r>
            <a:r>
              <a:rPr lang="en-US" altLang="ko-KR" dirty="0" smtClean="0">
                <a:solidFill>
                  <a:srgbClr val="00B0F0"/>
                </a:solidFill>
              </a:rPr>
              <a:t>(</a:t>
            </a:r>
            <a:r>
              <a:rPr lang="ko-KR" altLang="en-US" dirty="0" smtClean="0">
                <a:solidFill>
                  <a:srgbClr val="00B0F0"/>
                </a:solidFill>
              </a:rPr>
              <a:t>자세한 것은 부록 </a:t>
            </a:r>
            <a:r>
              <a:rPr lang="en-US" altLang="ko-KR" dirty="0" smtClean="0">
                <a:solidFill>
                  <a:srgbClr val="00B0F0"/>
                </a:solidFill>
              </a:rPr>
              <a:t>B </a:t>
            </a:r>
            <a:r>
              <a:rPr lang="ko-KR" altLang="en-US" dirty="0" smtClean="0">
                <a:solidFill>
                  <a:srgbClr val="00B0F0"/>
                </a:solidFill>
              </a:rPr>
              <a:t>참고</a:t>
            </a:r>
            <a:r>
              <a:rPr lang="en-US" altLang="ko-KR" dirty="0" smtClean="0">
                <a:solidFill>
                  <a:srgbClr val="00B0F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이름 공간 사용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공간 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653136"/>
            <a:ext cx="640871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namespace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</a:t>
            </a:r>
            <a:r>
              <a:rPr lang="en-US" altLang="ko-KR" sz="1600" dirty="0" err="1" smtClean="0"/>
              <a:t>kitae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라는 이름 공간 생성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....... // </a:t>
            </a:r>
            <a:r>
              <a:rPr lang="ko-KR" altLang="en-US" sz="1600" dirty="0" smtClean="0"/>
              <a:t>이 곳에 선언된 모든 이름은 </a:t>
            </a:r>
            <a:r>
              <a:rPr lang="en-US" altLang="ko-KR" sz="1600" dirty="0" err="1" smtClean="0"/>
              <a:t>kitae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이름 공간에 생성된 이름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4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499992" y="764705"/>
            <a:ext cx="4032448" cy="4588860"/>
          </a:xfrm>
          <a:prstGeom prst="roundRect">
            <a:avLst>
              <a:gd name="adj" fmla="val 487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463279"/>
            <a:ext cx="2880320" cy="2867102"/>
          </a:xfrm>
          <a:prstGeom prst="roundRect">
            <a:avLst>
              <a:gd name="adj" fmla="val 118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923888"/>
            <a:ext cx="110572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void m()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f();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7859" y="473977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kitae.cpp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84905" y="2923888"/>
            <a:ext cx="1146935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1890" y="4524326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mike.cpp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122758" y="3159411"/>
            <a:ext cx="492601" cy="1219200"/>
          </a:xfrm>
          <a:custGeom>
            <a:avLst/>
            <a:gdLst>
              <a:gd name="connsiteX0" fmla="*/ 0 w 863319"/>
              <a:gd name="connsiteY0" fmla="*/ 1219200 h 1219200"/>
              <a:gd name="connsiteX1" fmla="*/ 862148 w 863319"/>
              <a:gd name="connsiteY1" fmla="*/ 740228 h 1219200"/>
              <a:gd name="connsiteX2" fmla="*/ 148045 w 863319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319" h="1219200">
                <a:moveTo>
                  <a:pt x="0" y="1219200"/>
                </a:moveTo>
                <a:cubicBezTo>
                  <a:pt x="418737" y="1081314"/>
                  <a:pt x="837474" y="943428"/>
                  <a:pt x="862148" y="740228"/>
                </a:cubicBezTo>
                <a:cubicBezTo>
                  <a:pt x="886822" y="537028"/>
                  <a:pt x="517433" y="268514"/>
                  <a:pt x="1480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096631" y="3150702"/>
            <a:ext cx="955089" cy="1245326"/>
          </a:xfrm>
          <a:custGeom>
            <a:avLst/>
            <a:gdLst>
              <a:gd name="connsiteX0" fmla="*/ 0 w 1776548"/>
              <a:gd name="connsiteY0" fmla="*/ 1245326 h 1245326"/>
              <a:gd name="connsiteX1" fmla="*/ 1314994 w 1776548"/>
              <a:gd name="connsiteY1" fmla="*/ 827314 h 1245326"/>
              <a:gd name="connsiteX2" fmla="*/ 1776548 w 1776548"/>
              <a:gd name="connsiteY2" fmla="*/ 0 h 12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48" h="1245326">
                <a:moveTo>
                  <a:pt x="0" y="1245326"/>
                </a:moveTo>
                <a:cubicBezTo>
                  <a:pt x="509451" y="1140097"/>
                  <a:pt x="1018903" y="1034868"/>
                  <a:pt x="1314994" y="827314"/>
                </a:cubicBezTo>
                <a:cubicBezTo>
                  <a:pt x="1611085" y="619760"/>
                  <a:pt x="1693816" y="309880"/>
                  <a:pt x="1776548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91551" y="39343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14842" y="2318627"/>
            <a:ext cx="785724" cy="314251"/>
          </a:xfrm>
          <a:prstGeom prst="wedgeRoundRectCallout">
            <a:avLst>
              <a:gd name="adj1" fmla="val 83812"/>
              <a:gd name="adj2" fmla="val 154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충돌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7" y="2318627"/>
            <a:ext cx="17401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#include “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mike.h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</a:p>
          <a:p>
            <a:pPr defTabSz="18000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b="1" dirty="0" smtClean="0"/>
              <a:t>namespace </a:t>
            </a:r>
            <a:r>
              <a:rPr lang="en-US" altLang="ko-KR" sz="1400" b="1" dirty="0" err="1" smtClean="0"/>
              <a:t>kitae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/>
              <a:t>	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m()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f();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mike::f();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91236" y="49962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kitae.cpp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2318627"/>
            <a:ext cx="1800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namespace mike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-1;</a:t>
            </a:r>
          </a:p>
          <a:p>
            <a:pPr defTabSz="180000"/>
            <a:r>
              <a:rPr lang="en-US" altLang="ko-KR" sz="1400" dirty="0" smtClean="0"/>
              <a:t> 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0;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60422" y="4349952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mike.cpp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5891978" y="2708921"/>
            <a:ext cx="984278" cy="1687108"/>
          </a:xfrm>
          <a:custGeom>
            <a:avLst/>
            <a:gdLst>
              <a:gd name="connsiteX0" fmla="*/ 0 w 1245326"/>
              <a:gd name="connsiteY0" fmla="*/ 1436914 h 1436914"/>
              <a:gd name="connsiteX1" fmla="*/ 714103 w 1245326"/>
              <a:gd name="connsiteY1" fmla="*/ 818606 h 1436914"/>
              <a:gd name="connsiteX2" fmla="*/ 1245326 w 1245326"/>
              <a:gd name="connsiteY2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26" h="1436914">
                <a:moveTo>
                  <a:pt x="0" y="1436914"/>
                </a:moveTo>
                <a:cubicBezTo>
                  <a:pt x="253274" y="1247503"/>
                  <a:pt x="506549" y="1058092"/>
                  <a:pt x="714103" y="818606"/>
                </a:cubicBezTo>
                <a:cubicBezTo>
                  <a:pt x="921657" y="579120"/>
                  <a:pt x="1083491" y="289560"/>
                  <a:pt x="124532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7544" y="5415607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en-US" altLang="ko-KR" sz="1200" dirty="0" err="1" smtClean="0"/>
              <a:t>kitae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mike</a:t>
            </a:r>
            <a:r>
              <a:rPr lang="ko-KR" altLang="en-US" sz="1200" dirty="0" smtClean="0"/>
              <a:t>에 의해 작성된 소스를 합치면 </a:t>
            </a:r>
            <a:r>
              <a:rPr lang="en-US" altLang="ko-KR" sz="1200" dirty="0" smtClean="0"/>
              <a:t>f() </a:t>
            </a:r>
            <a:r>
              <a:rPr lang="ko-KR" altLang="en-US" sz="1200" dirty="0" smtClean="0"/>
              <a:t>함수의 이름 충돌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컴파일 오류 발생</a:t>
            </a:r>
            <a:endParaRPr lang="en-US" altLang="ko-KR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499992" y="541560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/>
              <a:t>b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이름 공간을 사용하여 </a:t>
            </a:r>
            <a:r>
              <a:rPr lang="en-US" altLang="ko-KR" sz="1200" dirty="0" smtClean="0"/>
              <a:t>f() </a:t>
            </a:r>
            <a:r>
              <a:rPr lang="ko-KR" altLang="en-US" sz="1200" dirty="0" smtClean="0"/>
              <a:t>함수 이름의 충돌 문제 해결</a:t>
            </a:r>
            <a:endParaRPr lang="en-US" altLang="ko-KR" sz="1200" dirty="0" smtClean="0"/>
          </a:p>
        </p:txBody>
      </p:sp>
      <p:sp>
        <p:nvSpPr>
          <p:cNvPr id="29" name="오른쪽 화살표 28"/>
          <p:cNvSpPr/>
          <p:nvPr/>
        </p:nvSpPr>
        <p:spPr>
          <a:xfrm>
            <a:off x="3563888" y="3724107"/>
            <a:ext cx="648072" cy="25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19359" y="908720"/>
            <a:ext cx="176475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namespace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kitae</a:t>
            </a:r>
            <a:r>
              <a:rPr lang="en-US" altLang="ko-KR" sz="1400" dirty="0" smtClean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f();</a:t>
            </a:r>
          </a:p>
          <a:p>
            <a:pPr defTabSz="180000"/>
            <a:r>
              <a:rPr lang="en-US" altLang="ko-KR" sz="1400" dirty="0" smtClean="0"/>
              <a:t>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void m();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7980" y="908720"/>
            <a:ext cx="18104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namespace mike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f();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}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5365" y="186282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kitae.h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67958" y="1862827"/>
            <a:ext cx="716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mike.h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44007" y="404664"/>
            <a:ext cx="1476923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 err="1">
                <a:solidFill>
                  <a:schemeClr val="tx1"/>
                </a:solidFill>
              </a:rPr>
              <a:t>kitae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588224" y="404664"/>
            <a:ext cx="1475690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>
                <a:solidFill>
                  <a:schemeClr val="tx1"/>
                </a:solidFill>
              </a:rPr>
              <a:t>mike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8" name="자유형 17"/>
          <p:cNvSpPr/>
          <p:nvPr/>
        </p:nvSpPr>
        <p:spPr>
          <a:xfrm>
            <a:off x="5389581" y="3141233"/>
            <a:ext cx="835737" cy="1065007"/>
          </a:xfrm>
          <a:custGeom>
            <a:avLst/>
            <a:gdLst>
              <a:gd name="connsiteX0" fmla="*/ 0 w 835737"/>
              <a:gd name="connsiteY0" fmla="*/ 1065007 h 1065007"/>
              <a:gd name="connsiteX1" fmla="*/ 484094 w 835737"/>
              <a:gd name="connsiteY1" fmla="*/ 925158 h 1065007"/>
              <a:gd name="connsiteX2" fmla="*/ 796066 w 835737"/>
              <a:gd name="connsiteY2" fmla="*/ 656216 h 1065007"/>
              <a:gd name="connsiteX3" fmla="*/ 796066 w 835737"/>
              <a:gd name="connsiteY3" fmla="*/ 247426 h 1065007"/>
              <a:gd name="connsiteX4" fmla="*/ 473337 w 835737"/>
              <a:gd name="connsiteY4" fmla="*/ 53788 h 1065007"/>
              <a:gd name="connsiteX5" fmla="*/ 75304 w 835737"/>
              <a:gd name="connsiteY5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737" h="1065007">
                <a:moveTo>
                  <a:pt x="0" y="1065007"/>
                </a:moveTo>
                <a:cubicBezTo>
                  <a:pt x="175708" y="1029148"/>
                  <a:pt x="351416" y="993290"/>
                  <a:pt x="484094" y="925158"/>
                </a:cubicBezTo>
                <a:cubicBezTo>
                  <a:pt x="616772" y="857026"/>
                  <a:pt x="744071" y="769171"/>
                  <a:pt x="796066" y="656216"/>
                </a:cubicBezTo>
                <a:cubicBezTo>
                  <a:pt x="848061" y="543261"/>
                  <a:pt x="849854" y="347830"/>
                  <a:pt x="796066" y="247426"/>
                </a:cubicBezTo>
                <a:cubicBezTo>
                  <a:pt x="742278" y="147022"/>
                  <a:pt x="593464" y="95026"/>
                  <a:pt x="473337" y="53788"/>
                </a:cubicBezTo>
                <a:cubicBezTo>
                  <a:pt x="353210" y="12550"/>
                  <a:pt x="214257" y="6275"/>
                  <a:pt x="7530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187624" y="2618624"/>
            <a:ext cx="739092" cy="348354"/>
          </a:xfrm>
          <a:custGeom>
            <a:avLst/>
            <a:gdLst>
              <a:gd name="connsiteX0" fmla="*/ 725221 w 942936"/>
              <a:gd name="connsiteY0" fmla="*/ 8708 h 296101"/>
              <a:gd name="connsiteX1" fmla="*/ 2410 w 942936"/>
              <a:gd name="connsiteY1" fmla="*/ 296091 h 296101"/>
              <a:gd name="connsiteX2" fmla="*/ 942936 w 942936"/>
              <a:gd name="connsiteY2" fmla="*/ 0 h 29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36" h="296101">
                <a:moveTo>
                  <a:pt x="725221" y="8708"/>
                </a:moveTo>
                <a:cubicBezTo>
                  <a:pt x="345672" y="153125"/>
                  <a:pt x="-33876" y="297542"/>
                  <a:pt x="2410" y="296091"/>
                </a:cubicBezTo>
                <a:cubicBezTo>
                  <a:pt x="38696" y="294640"/>
                  <a:pt x="942936" y="0"/>
                  <a:pt x="94293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ANSI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표준에서 정의한 </a:t>
            </a:r>
            <a:r>
              <a:rPr lang="ko-KR" altLang="en-US" b="1" dirty="0" smtClean="0"/>
              <a:t>이름 공간</a:t>
            </a:r>
            <a:r>
              <a:rPr lang="en-US" altLang="ko-KR" b="1" dirty="0" smtClean="0"/>
              <a:t>(namespace)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파일에 선언된 모든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안에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공간에 선언된 이름을 접근하기 위해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사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endl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using </a:t>
            </a:r>
            <a:r>
              <a:rPr lang="ko-KR" altLang="en-US" dirty="0" smtClean="0"/>
              <a:t>지시어 사용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696" y="4437112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cout</a:t>
            </a:r>
            <a:r>
              <a:rPr lang="ko-KR" altLang="en-US" sz="1400" dirty="0" smtClean="0"/>
              <a:t>에 대해서만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smtClean="0"/>
              <a:t>Hello" </a:t>
            </a:r>
            <a:r>
              <a:rPr lang="en-US" altLang="ko-KR" sz="1400" dirty="0" smtClean="0"/>
              <a:t>&lt;&lt;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endl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cout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5373216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이름 공간에 선언된 모든 이름에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"Hello" &lt;&lt; 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6163967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75856" y="6160459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27584" y="4861525"/>
            <a:ext cx="792088" cy="314251"/>
          </a:xfrm>
          <a:prstGeom prst="wedgeRoundRectCallout">
            <a:avLst>
              <a:gd name="adj1" fmla="val 88565"/>
              <a:gd name="adj2" fmla="val 72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과 </a:t>
            </a:r>
            <a:r>
              <a:rPr lang="en-US" altLang="ko-KR" dirty="0" err="1" smtClean="0"/>
              <a:t>std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통째로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내에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사용하려면 다음 코드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278530"/>
            <a:ext cx="58326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b="1" dirty="0"/>
              <a:t>using namespace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65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2-3 C++ </a:t>
            </a:r>
            <a:r>
              <a:rPr lang="ko-KR" altLang="en-US" dirty="0" smtClean="0"/>
              <a:t>프로그램에서 키 입력 받기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556792"/>
            <a:ext cx="7497183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b="1" dirty="0" smtClean="0"/>
              <a:t>using </a:t>
            </a:r>
            <a:r>
              <a:rPr lang="en-US" altLang="ko-KR" sz="1400" b="1" dirty="0"/>
              <a:t>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</a:t>
            </a:r>
            <a:endParaRPr lang="ko-KR" altLang="en-US" sz="1400" b="1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너비를 입력하세요</a:t>
            </a:r>
            <a:r>
              <a:rPr lang="en-US" altLang="ko-KR" sz="1400" dirty="0"/>
              <a:t>&gt;&gt;";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width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width;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너비를 읽어 </a:t>
            </a:r>
            <a:r>
              <a:rPr lang="en-US" altLang="ko-KR" sz="1400" dirty="0"/>
              <a:t>width </a:t>
            </a:r>
            <a:r>
              <a:rPr lang="ko-KR" altLang="en-US" sz="1400" dirty="0"/>
              <a:t>변수에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높이를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height;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높이를 읽어 </a:t>
            </a:r>
            <a:r>
              <a:rPr lang="en-US" altLang="ko-KR" sz="1400" dirty="0"/>
              <a:t>height </a:t>
            </a:r>
            <a:r>
              <a:rPr lang="ko-KR" altLang="en-US" sz="1400" dirty="0"/>
              <a:t>변수에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area = width*height;</a:t>
            </a:r>
            <a:r>
              <a:rPr lang="ko-KR" altLang="en-US" sz="1400" dirty="0"/>
              <a:t>	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사각형의 </a:t>
            </a:r>
            <a:r>
              <a:rPr lang="ko-KR" altLang="en-US" sz="1400" dirty="0" smtClean="0"/>
              <a:t>면적 계산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area &lt;&lt; </a:t>
            </a:r>
            <a:r>
              <a:rPr lang="en-US" altLang="ko-KR" sz="1400" dirty="0" smtClean="0"/>
              <a:t>"\n"; </a:t>
            </a:r>
            <a:r>
              <a:rPr lang="en-US" altLang="ko-KR" sz="1400" dirty="0"/>
              <a:t>// </a:t>
            </a:r>
            <a:r>
              <a:rPr lang="ko-KR" altLang="en-US" sz="1400" dirty="0"/>
              <a:t>면적을 출력하고 </a:t>
            </a:r>
            <a:r>
              <a:rPr lang="ko-KR" altLang="en-US" sz="1400" dirty="0" smtClean="0"/>
              <a:t>다음 줄로 넘어감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57355" y="5426640"/>
            <a:ext cx="7483435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5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5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연산자를 이용한 키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03244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cin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입력 장치인 키보드를 연결하는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추출 연산자</a:t>
            </a:r>
            <a:r>
              <a:rPr lang="en-US" altLang="ko-KR" dirty="0" smtClean="0"/>
              <a:t>(stream extraction operator)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산술 시프트 </a:t>
            </a:r>
            <a:r>
              <a:rPr lang="ko-KR" altLang="en-US" dirty="0"/>
              <a:t>연산자</a:t>
            </a:r>
            <a:r>
              <a:rPr lang="en-US" altLang="ko-KR" dirty="0" smtClean="0"/>
              <a:t>(&gt;&gt;)</a:t>
            </a:r>
            <a:r>
              <a:rPr lang="ko-KR" altLang="en-US" dirty="0"/>
              <a:t>가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</a:t>
            </a:r>
            <a:r>
              <a:rPr lang="ko-KR" altLang="en-US" dirty="0" smtClean="0"/>
              <a:t>파일에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추출  </a:t>
            </a:r>
            <a:r>
              <a:rPr lang="ko-KR" altLang="en-US" dirty="0"/>
              <a:t>연산자로 재정의됨</a:t>
            </a:r>
          </a:p>
          <a:p>
            <a:pPr lvl="2"/>
            <a:r>
              <a:rPr lang="ko-KR" altLang="en-US" dirty="0" smtClean="0"/>
              <a:t>입력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값을 읽어 변수에 저장</a:t>
            </a:r>
            <a:endParaRPr lang="en-US" altLang="ko-KR" dirty="0"/>
          </a:p>
          <a:p>
            <a:pPr lvl="1"/>
            <a:r>
              <a:rPr lang="ko-KR" altLang="en-US" dirty="0" smtClean="0"/>
              <a:t>연속된 </a:t>
            </a:r>
            <a:r>
              <a:rPr lang="en-US" altLang="ko-KR" dirty="0" smtClean="0"/>
              <a:t>&gt;&gt; </a:t>
            </a:r>
            <a:r>
              <a:rPr lang="ko-KR" altLang="en-US" dirty="0"/>
              <a:t>연산자를 사용하여 여러 값 </a:t>
            </a:r>
            <a:r>
              <a:rPr lang="ko-KR" altLang="en-US" dirty="0" smtClean="0"/>
              <a:t>입력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66770" y="4509120"/>
            <a:ext cx="43204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너비와 높이를 입력하세요</a:t>
            </a:r>
            <a:r>
              <a:rPr lang="en-US" altLang="ko-KR" sz="1400" dirty="0" smtClean="0"/>
              <a:t>&gt;&gt;";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 smtClean="0"/>
              <a:t>cin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&gt;&gt; width &gt;&gt; height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fontAlgn="base" latinLnBrk="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width &lt;&lt; </a:t>
            </a:r>
            <a:r>
              <a:rPr lang="en-US" altLang="ko-KR" sz="1400" dirty="0" smtClean="0"/>
              <a:t>'\</a:t>
            </a:r>
            <a:r>
              <a:rPr lang="en-US" altLang="ko-KR" sz="1400" dirty="0"/>
              <a:t>n' </a:t>
            </a:r>
            <a:r>
              <a:rPr lang="en-US" altLang="ko-KR" sz="1400" dirty="0" smtClean="0"/>
              <a:t>&lt;&lt; height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'\</a:t>
            </a:r>
            <a:r>
              <a:rPr lang="en-US" altLang="ko-KR" sz="1400" dirty="0"/>
              <a:t>n';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1466770" y="5359552"/>
            <a:ext cx="43204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너비와 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23 36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/>
              <a:t>23</a:t>
            </a:r>
            <a:endParaRPr lang="ko-KR" altLang="en-US" sz="1400" dirty="0"/>
          </a:p>
          <a:p>
            <a:r>
              <a:rPr lang="en-US" altLang="ko-KR" sz="1400" dirty="0"/>
              <a:t>36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150056" y="5811397"/>
            <a:ext cx="792088" cy="314251"/>
          </a:xfrm>
          <a:prstGeom prst="wedgeRoundRectCallout">
            <a:avLst>
              <a:gd name="adj1" fmla="val 52778"/>
              <a:gd name="adj2" fmla="val -114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width</a:t>
            </a:r>
            <a:r>
              <a:rPr lang="ko-KR" altLang="en-US" sz="1000" dirty="0" smtClean="0">
                <a:solidFill>
                  <a:schemeClr val="tx1"/>
                </a:solidFill>
              </a:rPr>
              <a:t>에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92734" y="5811397"/>
            <a:ext cx="792088" cy="314251"/>
          </a:xfrm>
          <a:prstGeom prst="wedgeRoundRectCallout">
            <a:avLst>
              <a:gd name="adj1" fmla="val -43038"/>
              <a:gd name="adj2" fmla="val -1091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height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&lt;Enter&gt; </a:t>
            </a:r>
            <a:r>
              <a:rPr lang="ko-KR" altLang="en-US" dirty="0" smtClean="0"/>
              <a:t>키를 칠 때 변수에 값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버퍼를 내장하고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입력될 때까지 입력된 키를 입력 버퍼에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도중에 </a:t>
            </a:r>
            <a:r>
              <a:rPr lang="en-US" altLang="ko-KR" dirty="0" smtClean="0"/>
              <a:t>&lt;Backspace&gt; </a:t>
            </a:r>
            <a:r>
              <a:rPr lang="ko-KR" altLang="en-US" dirty="0" smtClean="0"/>
              <a:t>키를 입력하면 입력된 키 삭제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입력되면</a:t>
            </a:r>
            <a:r>
              <a:rPr lang="en-US" altLang="ko-KR" dirty="0"/>
              <a:t> </a:t>
            </a:r>
            <a:r>
              <a:rPr lang="ko-KR" altLang="en-US" dirty="0" smtClean="0"/>
              <a:t>비로소 </a:t>
            </a:r>
            <a:r>
              <a:rPr lang="en-US" altLang="ko-KR" dirty="0" err="1" smtClean="0"/>
              <a:t>cin</a:t>
            </a:r>
            <a:r>
              <a:rPr lang="ko-KR" altLang="en-US" dirty="0" smtClean="0"/>
              <a:t>의 입력 버퍼에서 키 값을 읽어 변수에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으로부터 키 입력 받는 과정</a:t>
            </a:r>
            <a:r>
              <a:rPr lang="en-US" altLang="ko-KR" dirty="0" smtClean="0"/>
              <a:t>(11.1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84784"/>
            <a:ext cx="7757567" cy="4750274"/>
            <a:chOff x="755576" y="1484784"/>
            <a:chExt cx="7757567" cy="47502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84784"/>
              <a:ext cx="7757567" cy="475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2123728" y="5085184"/>
              <a:ext cx="1080120" cy="43204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8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실행문</a:t>
            </a:r>
            <a:r>
              <a:rPr lang="ko-KR" altLang="en-US" dirty="0" smtClean="0"/>
              <a:t> 중간에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선언은 아무 곳이나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변수 선언 방식의 장점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에서와 같이 </a:t>
            </a:r>
            <a:r>
              <a:rPr lang="ko-KR" altLang="en-US" dirty="0"/>
              <a:t>변수 </a:t>
            </a:r>
            <a:r>
              <a:rPr lang="ko-KR" altLang="en-US" dirty="0" smtClean="0"/>
              <a:t>선언부과 실행 문 사이를 왔다 갔다 하는 번거로움 해</a:t>
            </a:r>
            <a:r>
              <a:rPr lang="ko-KR" altLang="en-US" dirty="0"/>
              <a:t>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변수를 사용하기 직전 선언함으로써 변수 이름에 대한 타이핑 오류 줄임</a:t>
            </a:r>
            <a:endParaRPr lang="en-US" altLang="ko-KR" dirty="0" smtClean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변수 선언 방식의 </a:t>
            </a:r>
            <a:r>
              <a:rPr lang="ko-KR" altLang="en-US" dirty="0" smtClean="0"/>
              <a:t>단점</a:t>
            </a:r>
            <a:endParaRPr lang="en-US" altLang="ko-KR" dirty="0"/>
          </a:p>
          <a:p>
            <a:pPr lvl="2"/>
            <a:r>
              <a:rPr lang="ko-KR" altLang="en-US" dirty="0" smtClean="0"/>
              <a:t>선언된 변수를 일괄적으로 보기 힘듦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 사이에 있는 변수 찾기 어려움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9885" y="2132856"/>
            <a:ext cx="594841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width;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width; // </a:t>
            </a:r>
            <a:r>
              <a:rPr lang="ko-KR" altLang="en-US" sz="1200" dirty="0"/>
              <a:t>키보드로부터 너비를 읽는다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높이를 입력하세요</a:t>
            </a:r>
            <a:r>
              <a:rPr lang="en-US" altLang="ko-KR" sz="1200" dirty="0" smtClean="0"/>
              <a:t>&gt;&gt;";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height;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height; // </a:t>
            </a:r>
            <a:r>
              <a:rPr lang="ko-KR" altLang="en-US" sz="1200" dirty="0"/>
              <a:t>키보드로부터 높이를 읽는다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// </a:t>
            </a:r>
            <a:r>
              <a:rPr lang="ko-KR" altLang="en-US" sz="1200" dirty="0"/>
              <a:t>너비와 높이로 구성되는 사각형의 면적을 계산한다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area = width*height</a:t>
            </a:r>
            <a:r>
              <a:rPr lang="en-US" altLang="ko-KR" sz="1200" b="1" dirty="0" smtClean="0"/>
              <a:t>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smtClean="0"/>
              <a:t>"\</a:t>
            </a:r>
            <a:r>
              <a:rPr lang="en-US" altLang="ko-KR" sz="1200" dirty="0"/>
              <a:t>n</a:t>
            </a:r>
            <a:r>
              <a:rPr lang="en-US" altLang="ko-KR" sz="1200" dirty="0" smtClean="0"/>
              <a:t>"; </a:t>
            </a:r>
            <a:r>
              <a:rPr lang="en-US" altLang="ko-KR" sz="1200" dirty="0"/>
              <a:t>// </a:t>
            </a:r>
            <a:r>
              <a:rPr lang="ko-KR" altLang="en-US" sz="1200" dirty="0"/>
              <a:t>면적을 출력하고 한 줄 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2874658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실행문</a:t>
            </a:r>
            <a:r>
              <a:rPr lang="ko-KR" altLang="en-US" sz="1000" dirty="0">
                <a:solidFill>
                  <a:schemeClr val="tx1"/>
                </a:solidFill>
              </a:rPr>
              <a:t> 중간에 변수 선언</a:t>
            </a:r>
          </a:p>
        </p:txBody>
      </p:sp>
    </p:spTree>
    <p:extLst>
      <p:ext uri="{BB962C8B-B14F-4D97-AF65-F5344CB8AC3E}">
        <p14:creationId xmlns:p14="http://schemas.microsoft.com/office/powerpoint/2010/main" val="31008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프로그램의 기본 요소를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namespace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ko-KR" altLang="en-US" dirty="0"/>
              <a:t> </a:t>
            </a:r>
            <a:r>
              <a:rPr lang="ko-KR" altLang="en-US" dirty="0" smtClean="0"/>
              <a:t>등 이름 공간을 사용할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키 입력 받는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문자열을 입력 받는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간단한 </a:t>
            </a:r>
            <a:r>
              <a:rPr lang="en-US" altLang="ko-KR" dirty="0" smtClean="0"/>
              <a:t>C</a:t>
            </a:r>
            <a:r>
              <a:rPr lang="en-US" altLang="ko-KR" dirty="0"/>
              <a:t>++ </a:t>
            </a:r>
            <a:r>
              <a:rPr lang="ko-KR" altLang="en-US" dirty="0" smtClean="0"/>
              <a:t>프로그램을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실체에 대해 이해한다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타이핑 오류 가능성 해소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선언부에</a:t>
            </a:r>
            <a:r>
              <a:rPr lang="ko-KR" altLang="en-US" dirty="0" smtClean="0"/>
              <a:t> 모든 변수를 선언하는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타이핑 오류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변수 사용 전에 변수를 선언하면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타이핑 오류 사전 발견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916832"/>
            <a:ext cx="69847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time</a:t>
            </a:r>
            <a:r>
              <a:rPr lang="en-US" altLang="ko-KR" sz="1400" dirty="0"/>
              <a:t>, timer;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발생하지 </a:t>
            </a:r>
            <a:r>
              <a:rPr lang="ko-KR" altLang="en-US" sz="1400" dirty="0" smtClean="0"/>
              <a:t>않음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그러나 잘못된 실행 결과 발</a:t>
            </a:r>
            <a:r>
              <a:rPr lang="ko-KR" altLang="en-US" sz="1400" dirty="0"/>
              <a:t>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timer = 3;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4203665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time;</a:t>
            </a:r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timer; </a:t>
            </a:r>
          </a:p>
          <a:p>
            <a:pPr fontAlgn="base" latinLnBrk="0"/>
            <a:r>
              <a:rPr lang="en-US" altLang="ko-KR" sz="1400" dirty="0"/>
              <a:t>timer = 3;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5315" y="4275673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</a:p>
        </p:txBody>
      </p:sp>
    </p:spTree>
    <p:extLst>
      <p:ext uri="{BB962C8B-B14F-4D97-AF65-F5344CB8AC3E}">
        <p14:creationId xmlns:p14="http://schemas.microsoft.com/office/powerpoint/2010/main" val="29283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문자열 표현 방식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가지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C-</a:t>
            </a:r>
            <a:r>
              <a:rPr lang="ko-KR" altLang="en-US" b="1" dirty="0" err="1" smtClean="0"/>
              <a:t>스트링</a:t>
            </a:r>
            <a:r>
              <a:rPr lang="ko-KR" altLang="en-US" b="1" dirty="0" smtClean="0"/>
              <a:t> 방식 </a:t>
            </a:r>
            <a:r>
              <a:rPr lang="en-US" altLang="ko-KR" dirty="0" smtClean="0"/>
              <a:t>– ‘\0’</a:t>
            </a:r>
            <a:r>
              <a:rPr lang="ko-KR" altLang="en-US" dirty="0" smtClean="0"/>
              <a:t>로 끝나는 문자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string </a:t>
            </a:r>
            <a:r>
              <a:rPr lang="ko-KR" altLang="en-US" b="1" dirty="0" smtClean="0"/>
              <a:t>클래스 이용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멤버 함수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5509"/>
              </p:ext>
            </p:extLst>
          </p:nvPr>
        </p:nvGraphicFramePr>
        <p:xfrm>
          <a:off x="2077391" y="4107402"/>
          <a:ext cx="465484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925"/>
                <a:gridCol w="459925"/>
                <a:gridCol w="459925"/>
                <a:gridCol w="459925"/>
                <a:gridCol w="459925"/>
                <a:gridCol w="459925"/>
                <a:gridCol w="459925"/>
                <a:gridCol w="459925"/>
                <a:gridCol w="459925"/>
                <a:gridCol w="515523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\0’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331562" y="3216483"/>
            <a:ext cx="277511" cy="2779433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506588" y="3695994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name5[0]    [1]    [2]    [3]    [4]    [5]    [6]    [7]    [8]     [9]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 rot="16200000">
            <a:off x="5679123" y="3720360"/>
            <a:ext cx="306035" cy="1800200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2981692" y="4714346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“Grace” </a:t>
            </a:r>
            <a:r>
              <a:rPr lang="ko-KR" altLang="en-US" sz="1400" dirty="0"/>
              <a:t>문자열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89175" y="4744955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‘\0’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47436" y="2337187"/>
            <a:ext cx="7573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name1[6] = </a:t>
            </a:r>
            <a:r>
              <a:rPr lang="en-US" altLang="ko-KR" sz="1400" dirty="0"/>
              <a:t>{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', '\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'}; </a:t>
            </a:r>
            <a:r>
              <a:rPr lang="en-US" altLang="ko-KR" sz="1400" dirty="0"/>
              <a:t>// </a:t>
            </a:r>
            <a:r>
              <a:rPr lang="en-US" altLang="ko-KR" sz="1400" b="1" dirty="0"/>
              <a:t>name1</a:t>
            </a:r>
            <a:r>
              <a:rPr lang="ko-KR" altLang="en-US" sz="1400" b="1" dirty="0"/>
              <a:t>은 문자열 </a:t>
            </a:r>
            <a:r>
              <a:rPr lang="ko-KR" altLang="en-US" sz="1400" dirty="0"/>
              <a:t>“</a:t>
            </a:r>
            <a:r>
              <a:rPr lang="en-US" altLang="ko-KR" sz="1400" dirty="0"/>
              <a:t>Grace”</a:t>
            </a:r>
          </a:p>
          <a:p>
            <a:pPr fontAlgn="base" latinLnBrk="0"/>
            <a:r>
              <a:rPr lang="en-US" altLang="ko-KR" sz="1400" dirty="0"/>
              <a:t>char </a:t>
            </a:r>
            <a:r>
              <a:rPr lang="en-US" altLang="ko-KR" sz="1400" dirty="0" smtClean="0"/>
              <a:t>name2[5] </a:t>
            </a:r>
            <a:r>
              <a:rPr lang="en-US" altLang="ko-KR" sz="1400" dirty="0"/>
              <a:t>= </a:t>
            </a:r>
            <a:r>
              <a:rPr lang="en-US" altLang="ko-KR" sz="1400" dirty="0"/>
              <a:t>{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'}; </a:t>
            </a:r>
            <a:r>
              <a:rPr lang="en-US" altLang="ko-KR" sz="1400" dirty="0"/>
              <a:t>// name2</a:t>
            </a:r>
            <a:r>
              <a:rPr lang="ko-KR" altLang="en-US" sz="1400" dirty="0"/>
              <a:t>는 문자열이 아니고 </a:t>
            </a:r>
            <a:r>
              <a:rPr lang="ko-KR" altLang="en-US" sz="1400" b="1" dirty="0"/>
              <a:t>단순 문자 배열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9734" y="2276872"/>
            <a:ext cx="795882" cy="288032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C-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문자열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19734" y="2686318"/>
            <a:ext cx="795882" cy="288032"/>
          </a:xfrm>
          <a:prstGeom prst="wedgeRoundRectCallout">
            <a:avLst>
              <a:gd name="adj1" fmla="val 73926"/>
              <a:gd name="adj2" fmla="val -424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단순 문자 배열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47061" y="3357439"/>
            <a:ext cx="2342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char name5[10] = “Grace”;</a:t>
            </a:r>
          </a:p>
        </p:txBody>
      </p:sp>
    </p:spTree>
    <p:extLst>
      <p:ext uri="{BB962C8B-B14F-4D97-AF65-F5344CB8AC3E}">
        <p14:creationId xmlns:p14="http://schemas.microsoft.com/office/powerpoint/2010/main" val="5524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언어에서 사용한 문자열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C-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문자열 다루기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 사용한 함수 사용 가능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strcmp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 </a:t>
            </a:r>
            <a:r>
              <a:rPr lang="en-US" altLang="ko-KR" dirty="0" smtClean="0"/>
              <a:t>include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사용하는 것이 바람직함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068960"/>
            <a:ext cx="554461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&gt; </a:t>
            </a:r>
            <a:r>
              <a:rPr lang="ko-KR" altLang="en-US" sz="1600" dirty="0"/>
              <a:t>또는</a:t>
            </a:r>
          </a:p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dirty="0"/>
              <a:t>...</a:t>
            </a:r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hello");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183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을 이용한 문자열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입력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57004"/>
              </p:ext>
            </p:extLst>
          </p:nvPr>
        </p:nvGraphicFramePr>
        <p:xfrm>
          <a:off x="3707900" y="4735779"/>
          <a:ext cx="307260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101"/>
                <a:gridCol w="512101"/>
                <a:gridCol w="512101"/>
                <a:gridCol w="512101"/>
                <a:gridCol w="471880"/>
                <a:gridCol w="55232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5091189" y="3784542"/>
            <a:ext cx="306035" cy="3072604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130149" y="4314051"/>
            <a:ext cx="3650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name [0]    [1]    [2]    [3]    [4]    [5]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6318" y="5473723"/>
            <a:ext cx="156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“Grace” </a:t>
            </a:r>
            <a:r>
              <a:rPr lang="ko-KR" altLang="en-US" sz="1600" dirty="0"/>
              <a:t>문자열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2434" y="1981435"/>
            <a:ext cx="700996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char name[6]; // 5 </a:t>
            </a:r>
            <a:r>
              <a:rPr lang="ko-KR" altLang="en-US" sz="1600" dirty="0"/>
              <a:t>개의 문자를 저장할 수 있는 </a:t>
            </a:r>
            <a:r>
              <a:rPr lang="en-US" altLang="ko-KR" sz="1600" dirty="0"/>
              <a:t>char </a:t>
            </a:r>
            <a:r>
              <a:rPr lang="ko-KR" altLang="en-US" sz="1600" dirty="0"/>
              <a:t>배열</a:t>
            </a:r>
          </a:p>
          <a:p>
            <a:pPr fontAlgn="base" latinLnBrk="0"/>
            <a:r>
              <a:rPr lang="en-US" altLang="ko-KR" sz="1600" dirty="0" err="1"/>
              <a:t>cin</a:t>
            </a:r>
            <a:r>
              <a:rPr lang="en-US" altLang="ko-KR" sz="1600" dirty="0"/>
              <a:t> &gt;&gt; name; // </a:t>
            </a:r>
            <a:r>
              <a:rPr lang="ko-KR" altLang="en-US" sz="1600" dirty="0"/>
              <a:t>키보드로부터 문자열을 읽어 </a:t>
            </a:r>
            <a:r>
              <a:rPr lang="en-US" altLang="ko-KR" sz="1600" dirty="0"/>
              <a:t>name </a:t>
            </a:r>
            <a:r>
              <a:rPr lang="ko-KR" altLang="en-US" sz="1600" dirty="0"/>
              <a:t>배열에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162434" y="2887697"/>
            <a:ext cx="700996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Grace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63345" y="3353947"/>
            <a:ext cx="795882" cy="288032"/>
          </a:xfrm>
          <a:prstGeom prst="wedgeRoundRectCallout">
            <a:avLst>
              <a:gd name="adj1" fmla="val -33833"/>
              <a:gd name="adj2" fmla="val -1147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키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841237">
            <a:off x="2372882" y="3759311"/>
            <a:ext cx="108012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2–4 </a:t>
            </a:r>
            <a:r>
              <a:rPr lang="ko-KR" altLang="en-US" dirty="0" smtClean="0"/>
              <a:t>키보드에서 문자열 입력 받고 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693220"/>
            <a:ext cx="705678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이름을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/>
              <a:t>char name[11]; </a:t>
            </a:r>
            <a:r>
              <a:rPr lang="en-US" altLang="ko-KR" sz="1400" dirty="0"/>
              <a:t>// </a:t>
            </a:r>
            <a:r>
              <a:rPr lang="ko-KR" altLang="en-US" sz="1400" dirty="0"/>
              <a:t>한글은 </a:t>
            </a:r>
            <a:r>
              <a:rPr lang="en-US" altLang="ko-KR" sz="1400" dirty="0"/>
              <a:t>5</a:t>
            </a:r>
            <a:r>
              <a:rPr lang="ko-KR" altLang="en-US" sz="1400" dirty="0"/>
              <a:t>개 글자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영문은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저장할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 smtClean="0"/>
              <a:t>cin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&gt;&gt; name;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문자열을 읽는다</a:t>
            </a:r>
            <a:r>
              <a:rPr lang="en-US" altLang="ko-KR" sz="1400" dirty="0" smtClean="0"/>
              <a:t>.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이름은 </a:t>
            </a:r>
            <a:r>
              <a:rPr lang="en-US" altLang="ko-KR" sz="1400" dirty="0"/>
              <a:t>" &lt;&lt; name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/>
              <a:t>이름을 출력한다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37888" y="4391526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마이클</a:t>
            </a:r>
          </a:p>
          <a:p>
            <a:r>
              <a:rPr lang="ko-KR" altLang="en-US" sz="1400" dirty="0"/>
              <a:t>이름은 </a:t>
            </a:r>
            <a:r>
              <a:rPr lang="ko-KR" altLang="en-US" sz="1400" dirty="0" err="1"/>
              <a:t>마이클입니다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37888" y="5183614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 이 클</a:t>
            </a:r>
          </a:p>
          <a:p>
            <a:r>
              <a:rPr lang="ko-KR" altLang="en-US" sz="1400" dirty="0"/>
              <a:t>이름은 마입니다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82216" y="4509120"/>
            <a:ext cx="1831122" cy="288032"/>
          </a:xfrm>
          <a:prstGeom prst="wedgeRoundRectCallout">
            <a:avLst>
              <a:gd name="adj1" fmla="val -83335"/>
              <a:gd name="adj2" fmla="val -339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796459" y="5805264"/>
            <a:ext cx="1427162" cy="360040"/>
          </a:xfrm>
          <a:prstGeom prst="wedgeRoundRectCallout">
            <a:avLst>
              <a:gd name="adj1" fmla="val -32249"/>
              <a:gd name="adj2" fmla="val -176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칸을 만나면 문자열 입력 종료</a:t>
            </a:r>
          </a:p>
        </p:txBody>
      </p:sp>
      <p:sp>
        <p:nvSpPr>
          <p:cNvPr id="3" name="타원 2"/>
          <p:cNvSpPr/>
          <p:nvPr/>
        </p:nvSpPr>
        <p:spPr>
          <a:xfrm>
            <a:off x="1657093" y="5445224"/>
            <a:ext cx="288032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2-5 C-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이용하여 암호가 입력되면 프로그램을 종료하는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467941"/>
            <a:ext cx="581439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cstring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</a:t>
            </a:r>
            <a:r>
              <a:rPr lang="en-US" altLang="ko-KR" sz="1200" b="1" dirty="0" smtClean="0"/>
              <a:t>password[11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</a:t>
            </a:r>
            <a:r>
              <a:rPr lang="en-US" altLang="ko-KR" sz="1200" b="1" dirty="0" smtClean="0"/>
              <a:t>password;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strcmp</a:t>
            </a:r>
            <a:r>
              <a:rPr lang="en-US" altLang="ko-KR" sz="1200" b="1" dirty="0" smtClean="0"/>
              <a:t>(password, </a:t>
            </a:r>
            <a:r>
              <a:rPr lang="en-US" altLang="ko-KR" sz="1200" b="1" dirty="0"/>
              <a:t>"C++") == 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암호가 틀립니다</a:t>
            </a:r>
            <a:r>
              <a:rPr lang="en-US" altLang="ko-KR" sz="1200" dirty="0"/>
              <a:t>~~"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5068340"/>
            <a:ext cx="581439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Java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C++</a:t>
            </a:r>
          </a:p>
          <a:p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5856" y="1539949"/>
            <a:ext cx="1427162" cy="373725"/>
          </a:xfrm>
          <a:prstGeom prst="wedgeRoundRectCallout">
            <a:avLst>
              <a:gd name="adj1" fmla="val -87606"/>
              <a:gd name="adj2" fmla="val 13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strcmp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함수를 사용하기 위한 헤더 파일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073876" y="5373216"/>
            <a:ext cx="1831122" cy="288032"/>
          </a:xfrm>
          <a:prstGeom prst="wedgeRoundRectCallout">
            <a:avLst>
              <a:gd name="adj1" fmla="val -97817"/>
              <a:gd name="adj2" fmla="val -46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cin.getline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이용한 문자열 입력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b="1" dirty="0" smtClean="0"/>
              <a:t>공백이 낀 문자열</a:t>
            </a:r>
            <a:r>
              <a:rPr lang="ko-KR" altLang="en-US" dirty="0" smtClean="0"/>
              <a:t>을 입력 받는 방법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cin.getline</a:t>
            </a:r>
            <a:r>
              <a:rPr lang="en-US" altLang="ko-KR" dirty="0" smtClean="0"/>
              <a:t>(char </a:t>
            </a:r>
            <a:r>
              <a:rPr lang="en-US" altLang="ko-KR" dirty="0" err="1"/>
              <a:t>buf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size, char </a:t>
            </a:r>
            <a:r>
              <a:rPr lang="en-US" altLang="ko-KR" dirty="0" err="1"/>
              <a:t>delimitChar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err="1" smtClean="0"/>
              <a:t>buf</a:t>
            </a:r>
            <a:r>
              <a:rPr lang="ko-KR" altLang="en-US" dirty="0" smtClean="0"/>
              <a:t>에 최대 </a:t>
            </a:r>
            <a:r>
              <a:rPr lang="en-US" altLang="ko-KR" dirty="0" smtClean="0"/>
              <a:t>size-1</a:t>
            </a:r>
            <a:r>
              <a:rPr lang="ko-KR" altLang="en-US" dirty="0" smtClean="0"/>
              <a:t>개의 문자 입력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‘\0’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delimitChar</a:t>
            </a:r>
            <a:r>
              <a:rPr lang="ko-KR" altLang="en-US" dirty="0" smtClean="0"/>
              <a:t>를 만나면 입력 중단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‘\</a:t>
            </a:r>
            <a:r>
              <a:rPr lang="en-US" altLang="ko-KR" dirty="0"/>
              <a:t>0’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delimitChar</a:t>
            </a:r>
            <a:r>
              <a:rPr lang="ko-KR" altLang="en-US" dirty="0" smtClean="0"/>
              <a:t>의 디폴트 값은 </a:t>
            </a:r>
            <a:r>
              <a:rPr lang="en-US" altLang="ko-KR" dirty="0" smtClean="0"/>
              <a:t>‘\n’(&lt;Enter&gt;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 fontAlgn="base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501008"/>
            <a:ext cx="2808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err="1" smtClean="0"/>
              <a:t>cin.getline</a:t>
            </a:r>
            <a:r>
              <a:rPr lang="en-US" altLang="ko-KR" sz="1400" dirty="0" smtClean="0"/>
              <a:t>(address</a:t>
            </a:r>
            <a:r>
              <a:rPr lang="en-US" altLang="ko-KR" sz="1400" dirty="0"/>
              <a:t>, 100, '\n');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2622"/>
              </p:ext>
            </p:extLst>
          </p:nvPr>
        </p:nvGraphicFramePr>
        <p:xfrm>
          <a:off x="1605389" y="5222230"/>
          <a:ext cx="601095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6"/>
                <a:gridCol w="357795"/>
                <a:gridCol w="357795"/>
                <a:gridCol w="429354"/>
                <a:gridCol w="357795"/>
                <a:gridCol w="357795"/>
                <a:gridCol w="380282"/>
                <a:gridCol w="380282"/>
                <a:gridCol w="380281"/>
                <a:gridCol w="380282"/>
                <a:gridCol w="380282"/>
                <a:gridCol w="593916"/>
                <a:gridCol w="399150"/>
                <a:gridCol w="860478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‘u’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‘l’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 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‘K’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811586" y="3448080"/>
            <a:ext cx="306035" cy="4718428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054678" y="4800502"/>
            <a:ext cx="642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address[0]    [1]    [2]    [3]    [4]   [5]    [6]   [7]    [8]    [9]   [10]   [11]     ................   [99]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472" y="5960313"/>
            <a:ext cx="1659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"Seoul Korea" </a:t>
            </a:r>
            <a:r>
              <a:rPr lang="ko-KR" altLang="en-US" sz="1200" dirty="0"/>
              <a:t>문자열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6939" y="4324907"/>
            <a:ext cx="381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‘Seoul Korea&lt;Enter&gt;’</a:t>
            </a:r>
            <a:r>
              <a:rPr lang="ko-KR" altLang="en-US" sz="1400" dirty="0" smtClean="0"/>
              <a:t>를 입력할 때</a:t>
            </a:r>
            <a:r>
              <a:rPr lang="en-US" altLang="ko-KR" sz="1400" dirty="0" smtClean="0"/>
              <a:t>, 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902361" y="3501008"/>
            <a:ext cx="2442116" cy="523220"/>
          </a:xfrm>
          <a:prstGeom prst="wedgeRoundRectCallout">
            <a:avLst>
              <a:gd name="adj1" fmla="val -89933"/>
              <a:gd name="adj2" fmla="val 246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최대 </a:t>
            </a:r>
            <a:r>
              <a:rPr lang="en-US" altLang="ko-KR" sz="1000" dirty="0">
                <a:solidFill>
                  <a:schemeClr val="tx1"/>
                </a:solidFill>
              </a:rPr>
              <a:t>99</a:t>
            </a:r>
            <a:r>
              <a:rPr lang="ko-KR" altLang="en-US" sz="1000" dirty="0">
                <a:solidFill>
                  <a:schemeClr val="tx1"/>
                </a:solidFill>
              </a:rPr>
              <a:t>개의 문자를 읽어 </a:t>
            </a:r>
            <a:r>
              <a:rPr lang="en-US" altLang="ko-KR" sz="1000" dirty="0">
                <a:solidFill>
                  <a:schemeClr val="tx1"/>
                </a:solidFill>
              </a:rPr>
              <a:t>address </a:t>
            </a:r>
            <a:r>
              <a:rPr lang="ko-KR" altLang="en-US" sz="1000" dirty="0">
                <a:solidFill>
                  <a:schemeClr val="tx1"/>
                </a:solidFill>
              </a:rPr>
              <a:t>배열에 저장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도중에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만나면 입력 중단</a:t>
            </a:r>
          </a:p>
        </p:txBody>
      </p:sp>
    </p:spTree>
    <p:extLst>
      <p:ext uri="{BB962C8B-B14F-4D97-AF65-F5344CB8AC3E}">
        <p14:creationId xmlns:p14="http://schemas.microsoft.com/office/powerpoint/2010/main" val="15739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2–6 </a:t>
            </a:r>
            <a:r>
              <a:rPr lang="en-US" altLang="ko-KR" dirty="0" err="1" smtClean="0"/>
              <a:t>cin.getline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이용한 문자</a:t>
            </a:r>
            <a:r>
              <a:rPr lang="ko-KR" altLang="en-US" dirty="0"/>
              <a:t>열</a:t>
            </a:r>
            <a:r>
              <a:rPr lang="ko-KR" altLang="en-US" dirty="0" smtClean="0"/>
              <a:t>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63903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주소를 입력하세요</a:t>
            </a:r>
            <a:r>
              <a:rPr lang="en-US" altLang="ko-KR" sz="1400" dirty="0"/>
              <a:t>&gt;&gt;</a:t>
            </a:r>
            <a:r>
              <a:rPr lang="ko-KR" altLang="en-US" sz="1400" dirty="0" err="1">
                <a:solidFill>
                  <a:srgbClr val="00B050"/>
                </a:solidFill>
              </a:rPr>
              <a:t>컴퓨터시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프로그램구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C++</a:t>
            </a:r>
            <a:r>
              <a:rPr lang="ko-KR" altLang="en-US" sz="1400" dirty="0">
                <a:solidFill>
                  <a:srgbClr val="00B050"/>
                </a:solidFill>
              </a:rPr>
              <a:t>동 </a:t>
            </a:r>
            <a:r>
              <a:rPr lang="ko-KR" altLang="en-US" sz="1400" dirty="0" err="1">
                <a:solidFill>
                  <a:srgbClr val="00B050"/>
                </a:solidFill>
              </a:rPr>
              <a:t>스트링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1-1</a:t>
            </a:r>
          </a:p>
          <a:p>
            <a:r>
              <a:rPr lang="ko-KR" altLang="en-US" sz="1400" dirty="0"/>
              <a:t>주소는 </a:t>
            </a:r>
            <a:r>
              <a:rPr lang="ko-KR" altLang="en-US" sz="1400" dirty="0" err="1"/>
              <a:t>컴퓨터시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프로그램구</a:t>
            </a:r>
            <a:r>
              <a:rPr lang="ko-KR" altLang="en-US" sz="1400" dirty="0"/>
              <a:t> </a:t>
            </a:r>
            <a:r>
              <a:rPr lang="en-US" altLang="ko-KR" sz="1400" dirty="0"/>
              <a:t>C++</a:t>
            </a:r>
            <a:r>
              <a:rPr lang="ko-KR" altLang="en-US" sz="1400" dirty="0"/>
              <a:t>동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1-1</a:t>
            </a:r>
            <a:r>
              <a:rPr lang="ko-KR" altLang="en-US" sz="1400" dirty="0"/>
              <a:t>입니다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1628800"/>
            <a:ext cx="6390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주소를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 smtClean="0"/>
              <a:t>cin.getline</a:t>
            </a:r>
            <a:r>
              <a:rPr lang="en-US" altLang="ko-KR" sz="1400" b="1" dirty="0" smtClean="0"/>
              <a:t>(address</a:t>
            </a:r>
            <a:r>
              <a:rPr lang="en-US" altLang="ko-KR" sz="1400" b="1" dirty="0"/>
              <a:t>, 100, '\n');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</a:t>
            </a:r>
            <a:r>
              <a:rPr lang="ko-KR" altLang="en-US" sz="1400" dirty="0" smtClean="0"/>
              <a:t>주소 읽기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주소는 </a:t>
            </a:r>
            <a:r>
              <a:rPr lang="en-US" altLang="ko-KR" sz="1400" dirty="0"/>
              <a:t>" &lt;&lt; address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 smtClean="0"/>
              <a:t>주소 출력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45845" y="4590710"/>
            <a:ext cx="2232248" cy="360040"/>
          </a:xfrm>
          <a:prstGeom prst="wedgeRoundRectCallout">
            <a:avLst>
              <a:gd name="adj1" fmla="val -61063"/>
              <a:gd name="adj2" fmla="val -249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빈칸이 있어도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키가 입력될 때까지 </a:t>
            </a:r>
            <a:r>
              <a:rPr lang="ko-KR" altLang="en-US" sz="1000" dirty="0" smtClean="0">
                <a:solidFill>
                  <a:schemeClr val="tx1"/>
                </a:solidFill>
              </a:rPr>
              <a:t>하나의 문자열로 </a:t>
            </a:r>
            <a:r>
              <a:rPr lang="ko-KR" altLang="en-US" sz="1000" dirty="0">
                <a:solidFill>
                  <a:schemeClr val="tx1"/>
                </a:solidFill>
              </a:rPr>
              <a:t>인식</a:t>
            </a:r>
          </a:p>
        </p:txBody>
      </p:sp>
    </p:spTree>
    <p:extLst>
      <p:ext uri="{BB962C8B-B14F-4D97-AF65-F5344CB8AC3E}">
        <p14:creationId xmlns:p14="http://schemas.microsoft.com/office/powerpoint/2010/main" val="28791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문자열을 다루는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강력 추천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크기에 따른 제약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</a:t>
            </a:r>
            <a:r>
              <a:rPr lang="ko-KR" altLang="en-US" dirty="0" smtClean="0"/>
              <a:t>클래스가 스스로 문자열 크기게 맞게 내부 버퍼 조절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등을 위한 다양한 함수와 연산자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지향적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#include &lt;string&gt;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스트링보다</a:t>
            </a:r>
            <a:r>
              <a:rPr lang="ko-KR" altLang="en-US" dirty="0" smtClean="0"/>
              <a:t> 다루기 쉬움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2-7 string </a:t>
            </a:r>
            <a:r>
              <a:rPr lang="ko-KR" altLang="en-US" dirty="0" smtClean="0"/>
              <a:t>클래스를 이용한 문자열 입력 및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5786100"/>
            <a:ext cx="66247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Falling in love with you</a:t>
            </a:r>
            <a:r>
              <a:rPr lang="ko-KR" altLang="en-US" sz="1400" dirty="0"/>
              <a:t>를 부른 가수는</a:t>
            </a:r>
            <a:r>
              <a:rPr lang="en-US" altLang="ko-KR" sz="1400" dirty="0"/>
              <a:t>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E)?</a:t>
            </a:r>
            <a:r>
              <a:rPr lang="en-US" altLang="ko-KR" sz="1400" dirty="0">
                <a:solidFill>
                  <a:srgbClr val="00B050"/>
                </a:solidFill>
              </a:rPr>
              <a:t>Elvis Pride</a:t>
            </a:r>
          </a:p>
          <a:p>
            <a:r>
              <a:rPr lang="ko-KR" altLang="en-US" sz="1400" dirty="0"/>
              <a:t>틀렸습니다</a:t>
            </a:r>
            <a:r>
              <a:rPr lang="en-US" altLang="ko-KR" sz="1400" dirty="0"/>
              <a:t>. Elvis Presley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63688" y="1465620"/>
            <a:ext cx="66247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string song("Falling in love with you");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song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elvis</a:t>
            </a:r>
            <a:r>
              <a:rPr lang="en-US" altLang="ko-KR" sz="1400" dirty="0"/>
              <a:t>("Elvis Presley"); // </a:t>
            </a:r>
            <a:r>
              <a:rPr lang="ko-KR" altLang="en-US" sz="1400" dirty="0"/>
              <a:t>문자열 </a:t>
            </a:r>
            <a:r>
              <a:rPr lang="en-US" altLang="ko-KR" sz="1400" dirty="0" err="1"/>
              <a:t>elvis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string singer; // </a:t>
            </a:r>
            <a:r>
              <a:rPr lang="ko-KR" altLang="en-US" sz="1400" dirty="0"/>
              <a:t>문자열 </a:t>
            </a:r>
            <a:r>
              <a:rPr lang="en-US" altLang="ko-KR" sz="1400" dirty="0" smtClean="0"/>
              <a:t>singer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song + "</a:t>
            </a:r>
            <a:r>
              <a:rPr lang="ko-KR" altLang="en-US" sz="1400" b="1" dirty="0"/>
              <a:t>를 부른 가수는</a:t>
            </a:r>
            <a:r>
              <a:rPr lang="en-US" altLang="ko-KR" sz="1400" b="1" dirty="0"/>
              <a:t>"</a:t>
            </a:r>
            <a:r>
              <a:rPr lang="en-US" altLang="ko-KR" sz="1400" dirty="0"/>
              <a:t>; // + 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" &lt;&lt;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[0]</a:t>
            </a:r>
            <a:r>
              <a:rPr lang="en-US" altLang="ko-KR" sz="1400" dirty="0"/>
              <a:t> &lt;&lt; ")?";  // [] </a:t>
            </a:r>
            <a:r>
              <a:rPr lang="ko-KR" altLang="en-US" sz="1400" dirty="0"/>
              <a:t>연산자 사용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getline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, singer);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입력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b="1" dirty="0"/>
              <a:t>singer == </a:t>
            </a:r>
            <a:r>
              <a:rPr lang="en-US" altLang="ko-KR" sz="1400" b="1" dirty="0" err="1"/>
              <a:t>elvis</a:t>
            </a:r>
            <a:r>
              <a:rPr lang="en-US" altLang="ko-KR" sz="1400" dirty="0"/>
              <a:t>)  // </a:t>
            </a:r>
            <a:r>
              <a:rPr lang="ko-KR" altLang="en-US" sz="1400" dirty="0"/>
              <a:t>문자열 비교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맞았습니다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틀렸습니다</a:t>
            </a:r>
            <a:r>
              <a:rPr lang="en-US" altLang="ko-KR" sz="1400" b="1" dirty="0"/>
              <a:t>. "+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 +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."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+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220072" y="3913892"/>
            <a:ext cx="1728192" cy="576064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getline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타입의 </a:t>
            </a:r>
            <a:r>
              <a:rPr lang="ko-KR" altLang="en-US" sz="1000" dirty="0" smtClean="0">
                <a:solidFill>
                  <a:schemeClr val="tx1"/>
                </a:solidFill>
              </a:rPr>
              <a:t>문자열을 </a:t>
            </a:r>
            <a:r>
              <a:rPr lang="ko-KR" altLang="en-US" sz="1000" dirty="0">
                <a:solidFill>
                  <a:schemeClr val="tx1"/>
                </a:solidFill>
              </a:rPr>
              <a:t>입력 받기 위해 제공되는 전역 함수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743442" y="1681644"/>
            <a:ext cx="2549339" cy="360040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위한 헤더 파일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4021904"/>
            <a:ext cx="1258512" cy="360040"/>
          </a:xfrm>
          <a:prstGeom prst="wedgeRoundRectCallout">
            <a:avLst>
              <a:gd name="adj1" fmla="val 81434"/>
              <a:gd name="adj2" fmla="val 8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빈칸을 포함하는 문자열 입력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6273316"/>
            <a:ext cx="864096" cy="360040"/>
          </a:xfrm>
          <a:prstGeom prst="wedgeRoundRectCallout">
            <a:avLst>
              <a:gd name="adj1" fmla="val -39731"/>
              <a:gd name="adj2" fmla="val -110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 포함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2-1: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96768" y="1772816"/>
            <a:ext cx="691276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solidFill>
                  <a:srgbClr val="00B050"/>
                </a:solidFill>
              </a:rPr>
              <a:t>/* 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	소스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en-US" altLang="ko-KR" sz="1400" dirty="0" smtClean="0">
                <a:solidFill>
                  <a:srgbClr val="00B050"/>
                </a:solidFill>
              </a:rPr>
              <a:t>SimpleC</a:t>
            </a:r>
            <a:r>
              <a:rPr lang="en-US" altLang="ko-KR" sz="1400" dirty="0">
                <a:solidFill>
                  <a:srgbClr val="00B050"/>
                </a:solidFill>
              </a:rPr>
              <a:t>++.</a:t>
            </a:r>
            <a:r>
              <a:rPr lang="en-US" altLang="ko-KR" sz="1400" dirty="0" smtClean="0">
                <a:solidFill>
                  <a:srgbClr val="00B050"/>
                </a:solidFill>
              </a:rPr>
              <a:t>cpp</a:t>
            </a:r>
          </a:p>
          <a:p>
            <a:pPr defTabSz="180000" fontAlgn="base" latinLnBrk="0"/>
            <a:r>
              <a:rPr lang="en-US" altLang="ko-KR" sz="1400" dirty="0" smtClean="0">
                <a:solidFill>
                  <a:srgbClr val="00B050"/>
                </a:solidFill>
              </a:rPr>
              <a:t> 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cout</a:t>
            </a:r>
            <a:r>
              <a:rPr lang="ko-KR" altLang="en-US" sz="1400" dirty="0" smtClean="0">
                <a:solidFill>
                  <a:srgbClr val="00B050"/>
                </a:solidFill>
              </a:rPr>
              <a:t>과 </a:t>
            </a:r>
            <a:r>
              <a:rPr lang="en-US" altLang="ko-KR" sz="1400" dirty="0" smtClean="0">
                <a:solidFill>
                  <a:srgbClr val="00B050"/>
                </a:solidFill>
              </a:rPr>
              <a:t>&lt;&lt; </a:t>
            </a:r>
            <a:r>
              <a:rPr lang="ko-KR" altLang="en-US" sz="1400" dirty="0" smtClean="0">
                <a:solidFill>
                  <a:srgbClr val="00B050"/>
                </a:solidFill>
              </a:rPr>
              <a:t>연산자를 이용하여 </a:t>
            </a:r>
            <a:r>
              <a:rPr lang="ko-KR" altLang="en-US" sz="1400" dirty="0">
                <a:solidFill>
                  <a:srgbClr val="00B050"/>
                </a:solidFill>
              </a:rPr>
              <a:t>화면에 출력한다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*</a:t>
            </a:r>
            <a:r>
              <a:rPr lang="en-US" altLang="ko-KR" sz="1400" dirty="0" smtClean="0">
                <a:solidFill>
                  <a:srgbClr val="00B050"/>
                </a:solidFill>
              </a:rPr>
              <a:t>/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>
                <a:solidFill>
                  <a:srgbClr val="0070C0"/>
                </a:solidFill>
              </a:rPr>
              <a:t>#include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cout</a:t>
            </a:r>
            <a:r>
              <a:rPr lang="ko-KR" altLang="en-US" sz="1400" dirty="0">
                <a:solidFill>
                  <a:srgbClr val="00B050"/>
                </a:solidFill>
              </a:rPr>
              <a:t>과 </a:t>
            </a:r>
            <a:r>
              <a:rPr lang="en-US" altLang="ko-KR" sz="1400" dirty="0" smtClean="0">
                <a:solidFill>
                  <a:srgbClr val="00B050"/>
                </a:solidFill>
              </a:rPr>
              <a:t>&lt;&lt; </a:t>
            </a:r>
            <a:r>
              <a:rPr lang="ko-KR" altLang="en-US" sz="1400" dirty="0" smtClean="0">
                <a:solidFill>
                  <a:srgbClr val="00B050"/>
                </a:solidFill>
              </a:rPr>
              <a:t>연산자 포함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defTabSz="180000"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>
                <a:solidFill>
                  <a:srgbClr val="00B050"/>
                </a:solidFill>
              </a:rPr>
              <a:t>// C++ </a:t>
            </a:r>
            <a:r>
              <a:rPr lang="ko-KR" altLang="en-US" sz="1400" dirty="0">
                <a:solidFill>
                  <a:srgbClr val="00B050"/>
                </a:solidFill>
              </a:rPr>
              <a:t>프로그램은 </a:t>
            </a:r>
            <a:r>
              <a:rPr lang="en-US" altLang="ko-KR" sz="1400" dirty="0">
                <a:solidFill>
                  <a:srgbClr val="00B050"/>
                </a:solidFill>
              </a:rPr>
              <a:t>main() </a:t>
            </a:r>
            <a:r>
              <a:rPr lang="ko-KR" altLang="en-US" sz="1400" dirty="0">
                <a:solidFill>
                  <a:srgbClr val="00B050"/>
                </a:solidFill>
              </a:rPr>
              <a:t>함수에서부터 실행을 시작한다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"Hello\n"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화면에 </a:t>
            </a:r>
            <a:r>
              <a:rPr lang="en-US" altLang="ko-KR" sz="1400" dirty="0">
                <a:solidFill>
                  <a:srgbClr val="00B050"/>
                </a:solidFill>
              </a:rPr>
              <a:t>Hello</a:t>
            </a:r>
            <a:r>
              <a:rPr lang="ko-KR" altLang="en-US" sz="1400" dirty="0">
                <a:solidFill>
                  <a:srgbClr val="00B050"/>
                </a:solidFill>
              </a:rPr>
              <a:t>를 출력하고 다음 줄로 </a:t>
            </a:r>
            <a:r>
              <a:rPr lang="ko-KR" altLang="en-US" sz="1400" dirty="0" smtClean="0">
                <a:solidFill>
                  <a:srgbClr val="00B050"/>
                </a:solidFill>
              </a:rPr>
              <a:t>넘어감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맛보기입니다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."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>
                <a:solidFill>
                  <a:srgbClr val="0070C0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main() </a:t>
            </a:r>
            <a:r>
              <a:rPr lang="ko-KR" altLang="en-US" sz="1400" dirty="0">
                <a:solidFill>
                  <a:srgbClr val="00B050"/>
                </a:solidFill>
              </a:rPr>
              <a:t>함수가 </a:t>
            </a:r>
            <a:r>
              <a:rPr lang="ko-KR" altLang="en-US" sz="1400" dirty="0" smtClean="0">
                <a:solidFill>
                  <a:srgbClr val="00B050"/>
                </a:solidFill>
              </a:rPr>
              <a:t>종료하면 </a:t>
            </a:r>
            <a:r>
              <a:rPr lang="ko-KR" altLang="en-US" sz="1400" dirty="0">
                <a:solidFill>
                  <a:srgbClr val="00B050"/>
                </a:solidFill>
              </a:rPr>
              <a:t>프로그램이 종료됨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96768" y="4921682"/>
            <a:ext cx="69127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Hello</a:t>
            </a:r>
          </a:p>
          <a:p>
            <a:r>
              <a:rPr lang="ko-KR" altLang="en-US" sz="1400" dirty="0"/>
              <a:t>첫 번째 맛보기입니다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4886002"/>
            <a:ext cx="271243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smtClean="0"/>
              <a:t>#include &lt;</a:t>
            </a:r>
            <a:r>
              <a:rPr lang="en-US" altLang="ko-KR" sz="1200" b="1" dirty="0" err="1" smtClean="0"/>
              <a:t>iostream</a:t>
            </a:r>
            <a:r>
              <a:rPr lang="en-US" altLang="ko-KR" sz="1200" b="1" dirty="0" smtClean="0"/>
              <a:t>&gt;</a:t>
            </a:r>
          </a:p>
          <a:p>
            <a:pPr defTabSz="180000" fontAlgn="base" latinLnBrk="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 </a:t>
            </a:r>
          </a:p>
          <a:p>
            <a:pPr defTabSz="180000" fontAlgn="base" latinLnBrk="0"/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"Hello\n"; 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첫 번째 맛보기입니다</a:t>
            </a:r>
            <a:r>
              <a:rPr lang="en-US" altLang="ko-KR" sz="1200" dirty="0" smtClean="0"/>
              <a:t>.";</a:t>
            </a:r>
            <a:endParaRPr lang="ko-KR" altLang="en-US" sz="1200" dirty="0" smtClean="0"/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return 0;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979758" y="1348086"/>
            <a:ext cx="2694188" cy="5112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"Hello\n";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첫 번째 맛보기입니다</a:t>
            </a:r>
            <a:r>
              <a:rPr lang="en-US" altLang="ko-KR" sz="1200" dirty="0"/>
              <a:t>.";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return 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02643" y="3789040"/>
            <a:ext cx="19466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3068960"/>
            <a:ext cx="19466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02643" y="2348880"/>
            <a:ext cx="194661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988840"/>
            <a:ext cx="194661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00185" y="4055672"/>
            <a:ext cx="1615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300185" y="3341032"/>
            <a:ext cx="1522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istream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67744" y="2533545"/>
            <a:ext cx="157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ostream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198884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5878" y="6451146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SimpleC++.cpp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77674" y="1422420"/>
            <a:ext cx="2459857" cy="3540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8306" y="4686102"/>
            <a:ext cx="101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206110" y="1759488"/>
            <a:ext cx="2162849" cy="25415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8306" y="4028781"/>
            <a:ext cx="1048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356305" y="2058297"/>
            <a:ext cx="1819898" cy="1345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307602" y="3127163"/>
            <a:ext cx="111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ostream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499079" y="2399173"/>
            <a:ext cx="1528839" cy="638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34019" y="2761118"/>
            <a:ext cx="94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420179" y="6470434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확장된 </a:t>
            </a:r>
            <a:r>
              <a:rPr lang="en-US" altLang="ko-KR" sz="1200" dirty="0" smtClean="0"/>
              <a:t>SimpleC++.cpp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3481538" y="5141485"/>
            <a:ext cx="1138180" cy="10586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err="1" smtClean="0"/>
              <a:t>전처리기</a:t>
            </a:r>
            <a:r>
              <a:rPr lang="en-US" altLang="ko-KR" sz="1000" dirty="0" smtClean="0"/>
              <a:t>(preprocessor)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5" idx="3"/>
            <a:endCxn id="27" idx="2"/>
          </p:cNvCxnSpPr>
          <p:nvPr/>
        </p:nvCxnSpPr>
        <p:spPr>
          <a:xfrm>
            <a:off x="3107970" y="5670832"/>
            <a:ext cx="3735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6"/>
          </p:cNvCxnSpPr>
          <p:nvPr/>
        </p:nvCxnSpPr>
        <p:spPr>
          <a:xfrm>
            <a:off x="4619718" y="5670832"/>
            <a:ext cx="360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95537" y="4886002"/>
            <a:ext cx="1800200" cy="2711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2195738" y="5034013"/>
            <a:ext cx="1627043" cy="308008"/>
          </a:xfrm>
          <a:custGeom>
            <a:avLst/>
            <a:gdLst>
              <a:gd name="connsiteX0" fmla="*/ 0 w 1549667"/>
              <a:gd name="connsiteY0" fmla="*/ 0 h 308008"/>
              <a:gd name="connsiteX1" fmla="*/ 827773 w 1549667"/>
              <a:gd name="connsiteY1" fmla="*/ 67376 h 308008"/>
              <a:gd name="connsiteX2" fmla="*/ 1549667 w 1549667"/>
              <a:gd name="connsiteY2" fmla="*/ 308008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667" h="308008">
                <a:moveTo>
                  <a:pt x="0" y="0"/>
                </a:moveTo>
                <a:cubicBezTo>
                  <a:pt x="284747" y="8020"/>
                  <a:pt x="569495" y="16041"/>
                  <a:pt x="827773" y="67376"/>
                </a:cubicBezTo>
                <a:cubicBezTo>
                  <a:pt x="1086051" y="118711"/>
                  <a:pt x="1549667" y="308008"/>
                  <a:pt x="1549667" y="308008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1992067" y="4360244"/>
            <a:ext cx="609855" cy="654518"/>
          </a:xfrm>
          <a:custGeom>
            <a:avLst/>
            <a:gdLst>
              <a:gd name="connsiteX0" fmla="*/ 0 w 609855"/>
              <a:gd name="connsiteY0" fmla="*/ 654518 h 654518"/>
              <a:gd name="connsiteX1" fmla="*/ 587141 w 609855"/>
              <a:gd name="connsiteY1" fmla="*/ 423512 h 654518"/>
              <a:gd name="connsiteX2" fmla="*/ 433136 w 609855"/>
              <a:gd name="connsiteY2" fmla="*/ 0 h 65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855" h="654518">
                <a:moveTo>
                  <a:pt x="0" y="654518"/>
                </a:moveTo>
                <a:cubicBezTo>
                  <a:pt x="257476" y="593558"/>
                  <a:pt x="514952" y="532598"/>
                  <a:pt x="587141" y="423512"/>
                </a:cubicBezTo>
                <a:cubicBezTo>
                  <a:pt x="659330" y="314426"/>
                  <a:pt x="546233" y="157213"/>
                  <a:pt x="43313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1915064" y="3638349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1941150" y="2909390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1646194" y="2206569"/>
            <a:ext cx="1228447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17622" y="5241754"/>
            <a:ext cx="792088" cy="8581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smtClean="0"/>
              <a:t>컴파일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>
            <a:off x="7673946" y="5670832"/>
            <a:ext cx="34367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파일은 어디에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파일은 텍스트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컴파일러가 </a:t>
            </a:r>
            <a:r>
              <a:rPr lang="ko-KR" altLang="en-US" dirty="0"/>
              <a:t>설치된 폴더 아래 </a:t>
            </a:r>
            <a:r>
              <a:rPr lang="en-US" altLang="ko-KR" dirty="0"/>
              <a:t>include </a:t>
            </a:r>
            <a:r>
              <a:rPr lang="ko-KR" altLang="en-US" dirty="0"/>
              <a:t>폴더에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C:\Program Files\Microsoft Visual Studio </a:t>
            </a:r>
            <a:r>
              <a:rPr lang="en-US" altLang="ko-KR" dirty="0" smtClean="0">
                <a:solidFill>
                  <a:srgbClr val="00B050"/>
                </a:solidFill>
              </a:rPr>
              <a:t>10.0\VC\include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3159696" descr="EMB000013c80c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46" y="2852936"/>
            <a:ext cx="687490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2852192" y="4406025"/>
            <a:ext cx="639688" cy="211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52192" y="5085184"/>
            <a:ext cx="639688" cy="208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과 </a:t>
            </a:r>
            <a:r>
              <a:rPr lang="en-US" altLang="ko-KR" dirty="0"/>
              <a:t>&lt;</a:t>
            </a:r>
            <a:r>
              <a:rPr lang="en-US" altLang="ko-KR" dirty="0" err="1"/>
              <a:t>iostream.h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구 표준의 </a:t>
            </a:r>
            <a:r>
              <a:rPr lang="en-US" altLang="ko-KR" dirty="0" smtClean="0"/>
              <a:t>C++</a:t>
            </a:r>
          </a:p>
          <a:p>
            <a:pPr lvl="1"/>
            <a:r>
              <a:rPr lang="en-US" altLang="ko-KR" dirty="0"/>
              <a:t>#include &lt;</a:t>
            </a:r>
            <a:r>
              <a:rPr lang="en-US" altLang="ko-KR" dirty="0" err="1"/>
              <a:t>iostream.h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2003</a:t>
            </a:r>
            <a:r>
              <a:rPr lang="ko-KR" altLang="en-US" dirty="0" smtClean="0"/>
              <a:t>년 표준 이후 버전의 </a:t>
            </a:r>
            <a:r>
              <a:rPr lang="en-US" altLang="ko-KR" dirty="0" smtClean="0"/>
              <a:t>C++</a:t>
            </a:r>
          </a:p>
          <a:p>
            <a:pPr lvl="1" fontAlgn="base" latinLnBrk="0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r>
              <a:rPr lang="ko-KR" altLang="en-US" dirty="0" smtClean="0"/>
              <a:t>헤더 파일의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8280920" cy="156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#include "</a:t>
            </a:r>
            <a:r>
              <a:rPr lang="ko-KR" altLang="en-US" dirty="0"/>
              <a:t>헤더파일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r>
              <a:rPr lang="ko-KR" altLang="en-US" dirty="0"/>
              <a:t>‘헤더파일’을 </a:t>
            </a:r>
            <a:r>
              <a:rPr lang="ko-KR" altLang="en-US" dirty="0" smtClean="0"/>
              <a:t>찾는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컴파일러가 </a:t>
            </a:r>
            <a:r>
              <a:rPr lang="ko-KR" altLang="en-US" dirty="0"/>
              <a:t>설치된 폴더에서 찾으라는 </a:t>
            </a:r>
            <a:r>
              <a:rPr lang="ko-KR" altLang="en-US" dirty="0" smtClean="0"/>
              <a:t>지시</a:t>
            </a:r>
            <a:endParaRPr lang="en-US" altLang="ko-KR" dirty="0" smtClean="0"/>
          </a:p>
          <a:p>
            <a:pPr lvl="1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파일은 컴파일러가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/>
              <a:t>#include “</a:t>
            </a:r>
            <a:r>
              <a:rPr lang="ko-KR" altLang="en-US" dirty="0"/>
              <a:t>헤더파일</a:t>
            </a:r>
            <a:r>
              <a:rPr lang="ko-KR" altLang="en-US" dirty="0" smtClean="0"/>
              <a:t>“</a:t>
            </a:r>
            <a:endParaRPr lang="en-US" altLang="ko-KR" dirty="0" smtClean="0"/>
          </a:p>
          <a:p>
            <a:pPr lvl="1"/>
            <a:r>
              <a:rPr lang="ko-KR" altLang="en-US" dirty="0"/>
              <a:t>‘헤더파일’을 </a:t>
            </a:r>
            <a:r>
              <a:rPr lang="ko-KR" altLang="en-US" dirty="0" smtClean="0"/>
              <a:t>찾는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개발자의 </a:t>
            </a:r>
            <a:r>
              <a:rPr lang="ko-KR" altLang="en-US" dirty="0"/>
              <a:t>프로젝트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</a:t>
            </a:r>
            <a:r>
              <a:rPr lang="ko-KR" altLang="en-US" dirty="0"/>
              <a:t>컴파일 옵션으로 지정한 </a:t>
            </a:r>
            <a:r>
              <a:rPr lang="en-US" altLang="ko-KR" dirty="0"/>
              <a:t>include </a:t>
            </a:r>
            <a:r>
              <a:rPr lang="ko-KR" altLang="en-US" dirty="0"/>
              <a:t>폴더에서 찾도록 지시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7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63688" y="2132856"/>
            <a:ext cx="7105650" cy="4124325"/>
            <a:chOff x="1763688" y="2132856"/>
            <a:chExt cx="7105650" cy="412432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132856"/>
              <a:ext cx="7105650" cy="412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자유형 10"/>
            <p:cNvSpPr/>
            <p:nvPr/>
          </p:nvSpPr>
          <p:spPr>
            <a:xfrm>
              <a:off x="4839277" y="3816611"/>
              <a:ext cx="923637" cy="27709"/>
            </a:xfrm>
            <a:custGeom>
              <a:avLst/>
              <a:gdLst>
                <a:gd name="connsiteX0" fmla="*/ 0 w 923637"/>
                <a:gd name="connsiteY0" fmla="*/ 0 h 27709"/>
                <a:gd name="connsiteX1" fmla="*/ 46182 w 923637"/>
                <a:gd name="connsiteY1" fmla="*/ 9236 h 27709"/>
                <a:gd name="connsiteX2" fmla="*/ 73891 w 923637"/>
                <a:gd name="connsiteY2" fmla="*/ 18473 h 27709"/>
                <a:gd name="connsiteX3" fmla="*/ 120073 w 923637"/>
                <a:gd name="connsiteY3" fmla="*/ 27709 h 27709"/>
                <a:gd name="connsiteX4" fmla="*/ 203200 w 923637"/>
                <a:gd name="connsiteY4" fmla="*/ 18473 h 27709"/>
                <a:gd name="connsiteX5" fmla="*/ 267855 w 923637"/>
                <a:gd name="connsiteY5" fmla="*/ 0 h 27709"/>
                <a:gd name="connsiteX6" fmla="*/ 378691 w 923637"/>
                <a:gd name="connsiteY6" fmla="*/ 9236 h 27709"/>
                <a:gd name="connsiteX7" fmla="*/ 434109 w 923637"/>
                <a:gd name="connsiteY7" fmla="*/ 18473 h 27709"/>
                <a:gd name="connsiteX8" fmla="*/ 729673 w 923637"/>
                <a:gd name="connsiteY8" fmla="*/ 27709 h 27709"/>
                <a:gd name="connsiteX9" fmla="*/ 923637 w 923637"/>
                <a:gd name="connsiteY9" fmla="*/ 18473 h 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3637" h="27709">
                  <a:moveTo>
                    <a:pt x="0" y="0"/>
                  </a:moveTo>
                  <a:cubicBezTo>
                    <a:pt x="15394" y="3079"/>
                    <a:pt x="30952" y="5428"/>
                    <a:pt x="46182" y="9236"/>
                  </a:cubicBezTo>
                  <a:cubicBezTo>
                    <a:pt x="55627" y="11597"/>
                    <a:pt x="64446" y="16112"/>
                    <a:pt x="73891" y="18473"/>
                  </a:cubicBezTo>
                  <a:cubicBezTo>
                    <a:pt x="89121" y="22281"/>
                    <a:pt x="104679" y="24630"/>
                    <a:pt x="120073" y="27709"/>
                  </a:cubicBezTo>
                  <a:cubicBezTo>
                    <a:pt x="147782" y="24630"/>
                    <a:pt x="175645" y="22712"/>
                    <a:pt x="203200" y="18473"/>
                  </a:cubicBezTo>
                  <a:cubicBezTo>
                    <a:pt x="224734" y="15160"/>
                    <a:pt x="247167" y="6896"/>
                    <a:pt x="267855" y="0"/>
                  </a:cubicBezTo>
                  <a:cubicBezTo>
                    <a:pt x="304800" y="3079"/>
                    <a:pt x="341844" y="5142"/>
                    <a:pt x="378691" y="9236"/>
                  </a:cubicBezTo>
                  <a:cubicBezTo>
                    <a:pt x="397304" y="11304"/>
                    <a:pt x="415407" y="17489"/>
                    <a:pt x="434109" y="18473"/>
                  </a:cubicBezTo>
                  <a:cubicBezTo>
                    <a:pt x="532542" y="23654"/>
                    <a:pt x="631152" y="24630"/>
                    <a:pt x="729673" y="27709"/>
                  </a:cubicBezTo>
                  <a:cubicBezTo>
                    <a:pt x="905150" y="17961"/>
                    <a:pt x="840424" y="18473"/>
                    <a:pt x="923637" y="1847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894695" y="4037977"/>
              <a:ext cx="1045457" cy="18779"/>
            </a:xfrm>
            <a:custGeom>
              <a:avLst/>
              <a:gdLst>
                <a:gd name="connsiteX0" fmla="*/ 0 w 1045457"/>
                <a:gd name="connsiteY0" fmla="*/ 9543 h 18779"/>
                <a:gd name="connsiteX1" fmla="*/ 471055 w 1045457"/>
                <a:gd name="connsiteY1" fmla="*/ 18779 h 18779"/>
                <a:gd name="connsiteX2" fmla="*/ 942110 w 1045457"/>
                <a:gd name="connsiteY2" fmla="*/ 9543 h 18779"/>
                <a:gd name="connsiteX3" fmla="*/ 997528 w 1045457"/>
                <a:gd name="connsiteY3" fmla="*/ 307 h 1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457" h="18779">
                  <a:moveTo>
                    <a:pt x="0" y="9543"/>
                  </a:moveTo>
                  <a:lnTo>
                    <a:pt x="471055" y="18779"/>
                  </a:lnTo>
                  <a:cubicBezTo>
                    <a:pt x="628104" y="18779"/>
                    <a:pt x="785169" y="15355"/>
                    <a:pt x="942110" y="9543"/>
                  </a:cubicBezTo>
                  <a:cubicBezTo>
                    <a:pt x="1270354" y="-2614"/>
                    <a:pt x="683282" y="307"/>
                    <a:pt x="997528" y="307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931641" y="4232247"/>
              <a:ext cx="923636" cy="55419"/>
            </a:xfrm>
            <a:custGeom>
              <a:avLst/>
              <a:gdLst>
                <a:gd name="connsiteX0" fmla="*/ 0 w 923636"/>
                <a:gd name="connsiteY0" fmla="*/ 18473 h 55419"/>
                <a:gd name="connsiteX1" fmla="*/ 184727 w 923636"/>
                <a:gd name="connsiteY1" fmla="*/ 9237 h 55419"/>
                <a:gd name="connsiteX2" fmla="*/ 240145 w 923636"/>
                <a:gd name="connsiteY2" fmla="*/ 0 h 55419"/>
                <a:gd name="connsiteX3" fmla="*/ 350982 w 923636"/>
                <a:gd name="connsiteY3" fmla="*/ 9237 h 55419"/>
                <a:gd name="connsiteX4" fmla="*/ 655782 w 923636"/>
                <a:gd name="connsiteY4" fmla="*/ 27709 h 55419"/>
                <a:gd name="connsiteX5" fmla="*/ 711200 w 923636"/>
                <a:gd name="connsiteY5" fmla="*/ 46182 h 55419"/>
                <a:gd name="connsiteX6" fmla="*/ 738909 w 923636"/>
                <a:gd name="connsiteY6" fmla="*/ 55419 h 55419"/>
                <a:gd name="connsiteX7" fmla="*/ 923636 w 923636"/>
                <a:gd name="connsiteY7" fmla="*/ 55419 h 5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36" h="55419">
                  <a:moveTo>
                    <a:pt x="0" y="18473"/>
                  </a:moveTo>
                  <a:cubicBezTo>
                    <a:pt x="61576" y="15394"/>
                    <a:pt x="123256" y="13966"/>
                    <a:pt x="184727" y="9237"/>
                  </a:cubicBezTo>
                  <a:cubicBezTo>
                    <a:pt x="203399" y="7801"/>
                    <a:pt x="221417" y="0"/>
                    <a:pt x="240145" y="0"/>
                  </a:cubicBezTo>
                  <a:cubicBezTo>
                    <a:pt x="277219" y="0"/>
                    <a:pt x="314036" y="6158"/>
                    <a:pt x="350982" y="9237"/>
                  </a:cubicBezTo>
                  <a:cubicBezTo>
                    <a:pt x="472408" y="49711"/>
                    <a:pt x="311592" y="-973"/>
                    <a:pt x="655782" y="27709"/>
                  </a:cubicBezTo>
                  <a:cubicBezTo>
                    <a:pt x="675187" y="29326"/>
                    <a:pt x="692727" y="40024"/>
                    <a:pt x="711200" y="46182"/>
                  </a:cubicBezTo>
                  <a:cubicBezTo>
                    <a:pt x="720436" y="49261"/>
                    <a:pt x="729173" y="55419"/>
                    <a:pt x="738909" y="55419"/>
                  </a:cubicBezTo>
                  <a:lnTo>
                    <a:pt x="923636" y="55419"/>
                  </a:ln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922405" y="4481629"/>
              <a:ext cx="960581" cy="27491"/>
            </a:xfrm>
            <a:custGeom>
              <a:avLst/>
              <a:gdLst>
                <a:gd name="connsiteX0" fmla="*/ 0 w 960581"/>
                <a:gd name="connsiteY0" fmla="*/ 0 h 27491"/>
                <a:gd name="connsiteX1" fmla="*/ 720436 w 960581"/>
                <a:gd name="connsiteY1" fmla="*/ 18473 h 27491"/>
                <a:gd name="connsiteX2" fmla="*/ 960581 w 960581"/>
                <a:gd name="connsiteY2" fmla="*/ 18473 h 2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0581" h="27491">
                  <a:moveTo>
                    <a:pt x="0" y="0"/>
                  </a:moveTo>
                  <a:cubicBezTo>
                    <a:pt x="265675" y="53140"/>
                    <a:pt x="43553" y="11636"/>
                    <a:pt x="720436" y="18473"/>
                  </a:cubicBezTo>
                  <a:cubicBezTo>
                    <a:pt x="800480" y="19281"/>
                    <a:pt x="880533" y="18473"/>
                    <a:pt x="960581" y="1847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은 어디에 선언되어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cout</a:t>
            </a:r>
            <a:r>
              <a:rPr lang="ko-KR" altLang="en-US" dirty="0"/>
              <a:t>이나 </a:t>
            </a:r>
            <a:r>
              <a:rPr lang="en-US" altLang="ko-KR" dirty="0" err="1"/>
              <a:t>cin</a:t>
            </a:r>
            <a:r>
              <a:rPr lang="ko-KR" altLang="en-US" dirty="0"/>
              <a:t>은 모두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에 선언된 객체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3183482"/>
            <a:ext cx="1557936" cy="261610"/>
          </a:xfrm>
          <a:prstGeom prst="wedgeRoundRectCallout">
            <a:avLst>
              <a:gd name="adj1" fmla="val 64354"/>
              <a:gd name="adj2" fmla="val -4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iostream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헤더 파일</a:t>
            </a:r>
          </a:p>
        </p:txBody>
      </p:sp>
    </p:spTree>
    <p:extLst>
      <p:ext uri="{BB962C8B-B14F-4D97-AF65-F5344CB8AC3E}">
        <p14:creationId xmlns:p14="http://schemas.microsoft.com/office/powerpoint/2010/main" val="1408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주석문과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29347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주석문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자유롭게 붙인 특이 사항의 메모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프로그램에 대한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실행에 영향을 미치지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줄 </a:t>
            </a:r>
            <a:r>
              <a:rPr lang="ko-KR" altLang="en-US" dirty="0" err="1" smtClean="0"/>
              <a:t>주석문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/* ... */</a:t>
            </a:r>
          </a:p>
          <a:p>
            <a:pPr lvl="2"/>
            <a:r>
              <a:rPr lang="ko-KR" altLang="en-US" dirty="0" smtClean="0"/>
              <a:t>한 줄 </a:t>
            </a:r>
            <a:r>
              <a:rPr lang="ko-KR" altLang="en-US" dirty="0" err="1" smtClean="0"/>
              <a:t>주석문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//</a:t>
            </a:r>
            <a:r>
              <a:rPr lang="ko-KR" altLang="en-US" dirty="0" smtClean="0"/>
              <a:t>를 만나면 이 줄의 끝까지 주석으로 처리</a:t>
            </a:r>
            <a:endParaRPr lang="en-US" altLang="ko-KR" dirty="0" smtClean="0"/>
          </a:p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프로그램의 실행을 시작하는 함수</a:t>
            </a:r>
            <a:endParaRPr lang="en-US" altLang="ko-KR" dirty="0" smtClean="0"/>
          </a:p>
          <a:p>
            <a:pPr lvl="2"/>
            <a:r>
              <a:rPr lang="en-US" altLang="ko-KR" dirty="0"/>
              <a:t>main()</a:t>
            </a:r>
            <a:r>
              <a:rPr lang="ko-KR" altLang="en-US" dirty="0"/>
              <a:t> 함수가 종료하면 </a:t>
            </a:r>
            <a:r>
              <a:rPr lang="en-US" altLang="ko-KR" dirty="0"/>
              <a:t>C++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모양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main()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문 생략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3501" y="3960058"/>
            <a:ext cx="39905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dirty="0"/>
              <a:t> main() { // </a:t>
            </a:r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의 리턴 타입 </a:t>
            </a:r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 // </a:t>
            </a:r>
            <a:r>
              <a:rPr lang="en-US" altLang="ko-KR" sz="1400" dirty="0" smtClean="0"/>
              <a:t>0</a:t>
            </a:r>
            <a:r>
              <a:rPr lang="ko-KR" altLang="en-US" sz="1400" dirty="0"/>
              <a:t>이 아닌 다른 값으로 리턴 가능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73499" y="5445224"/>
            <a:ext cx="6122369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smtClean="0"/>
              <a:t>// return </a:t>
            </a:r>
            <a:r>
              <a:rPr lang="en-US" altLang="ko-KR" sz="1400" b="1" dirty="0"/>
              <a:t>0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개발자의 편리를 위해 </a:t>
            </a:r>
            <a:r>
              <a:rPr lang="en-US" altLang="ko-KR" sz="1400" b="1" dirty="0" smtClean="0"/>
              <a:t>return </a:t>
            </a:r>
            <a:r>
              <a:rPr lang="ko-KR" altLang="en-US" sz="1400" b="1" dirty="0" smtClean="0"/>
              <a:t>문 생략 가능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40152" y="3988279"/>
            <a:ext cx="25922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void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 </a:t>
            </a:r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 smtClean="0">
                <a:solidFill>
                  <a:srgbClr val="FF0000"/>
                </a:solidFill>
              </a:rPr>
              <a:t>표준 아님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23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 smtClean="0"/>
              <a:t>전처리기</a:t>
            </a:r>
            <a:r>
              <a:rPr lang="en-US" altLang="ko-KR" dirty="0" smtClean="0"/>
              <a:t>(C++ Preprocessor)</a:t>
            </a:r>
            <a:r>
              <a:rPr lang="ko-KR" altLang="en-US" dirty="0" smtClean="0"/>
              <a:t>에</a:t>
            </a:r>
            <a:r>
              <a:rPr lang="ko-KR" altLang="en-US" dirty="0"/>
              <a:t>게</a:t>
            </a:r>
            <a:r>
              <a:rPr lang="ko-KR" altLang="en-US" dirty="0" smtClean="0"/>
              <a:t> 내리는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파일을 </a:t>
            </a:r>
            <a:r>
              <a:rPr lang="ko-KR" altLang="en-US" dirty="0" smtClean="0"/>
              <a:t>컴파일 전에 소스에 확장하도록 지시</a:t>
            </a: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입출력을 </a:t>
            </a:r>
            <a:r>
              <a:rPr lang="ko-KR" altLang="en-US" dirty="0" smtClean="0"/>
              <a:t>위한 </a:t>
            </a:r>
            <a:r>
              <a:rPr lang="ko-KR" altLang="en-US" dirty="0"/>
              <a:t>클래스와 객체</a:t>
            </a:r>
            <a:r>
              <a:rPr lang="en-US" altLang="ko-KR" dirty="0"/>
              <a:t>, </a:t>
            </a:r>
            <a:r>
              <a:rPr lang="ko-KR" altLang="en-US" dirty="0"/>
              <a:t>변수 등이 </a:t>
            </a:r>
            <a:r>
              <a:rPr lang="ko-KR" altLang="en-US" dirty="0" smtClean="0"/>
              <a:t>선언됨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선언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&lt;&lt;, &gt;&gt; </a:t>
            </a:r>
            <a:r>
              <a:rPr lang="ko-KR" altLang="en-US" dirty="0" smtClean="0"/>
              <a:t>등 연산자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</a:t>
            </a:r>
            <a:endParaRPr lang="en-US" altLang="ko-KR" dirty="0" smtClean="0"/>
          </a:p>
          <a:p>
            <a:pPr lvl="2"/>
            <a:r>
              <a:rPr lang="ko-KR" altLang="en-US" dirty="0"/>
              <a:t>구 버전의 </a:t>
            </a:r>
            <a:r>
              <a:rPr lang="en-US" altLang="ko-KR" dirty="0"/>
              <a:t>C++ </a:t>
            </a:r>
            <a:r>
              <a:rPr lang="ko-KR" altLang="en-US" dirty="0" smtClean="0"/>
              <a:t>표준에서 사용하던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 버전 컴파일러</a:t>
            </a:r>
            <a:r>
              <a:rPr lang="en-US" altLang="ko-KR" dirty="0" smtClean="0"/>
              <a:t>(Visual Studio 6.0)</a:t>
            </a:r>
            <a:r>
              <a:rPr lang="ko-KR" altLang="en-US" dirty="0" smtClean="0"/>
              <a:t>에서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3933056"/>
            <a:ext cx="684076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defTabSz="180000"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smtClean="0"/>
              <a:t>Hello\n"; 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9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 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스크린</a:t>
            </a:r>
            <a:r>
              <a:rPr lang="ko-KR" altLang="en-US" dirty="0" smtClean="0"/>
              <a:t> 출력 장치에 연결된 </a:t>
            </a:r>
            <a:r>
              <a:rPr lang="ko-KR" altLang="en-US" b="1" dirty="0" smtClean="0"/>
              <a:t>표준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공간에 선언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std</a:t>
            </a:r>
            <a:r>
              <a:rPr lang="en-US" altLang="ko-KR" b="1" dirty="0" smtClean="0"/>
              <a:t>::</a:t>
            </a:r>
            <a:r>
              <a:rPr lang="en-US" altLang="ko-KR" b="1" dirty="0" err="1" smtClean="0"/>
              <a:t>cout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삽입 연산자</a:t>
            </a:r>
            <a:r>
              <a:rPr lang="en-US" altLang="ko-KR" dirty="0" smtClean="0"/>
              <a:t>(stream insertion operator)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기본 산술 시프트 </a:t>
            </a:r>
            <a:r>
              <a:rPr lang="ko-KR" altLang="en-US" dirty="0"/>
              <a:t>연산자</a:t>
            </a:r>
            <a:r>
              <a:rPr lang="en-US" altLang="ko-KR" dirty="0" smtClean="0"/>
              <a:t>(&lt;&lt;)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삽입  연산자로 재정의됨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구현됨</a:t>
            </a:r>
            <a:endParaRPr lang="ko-KR" altLang="en-US" dirty="0"/>
          </a:p>
          <a:p>
            <a:pPr lvl="2"/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왼쪽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객체에 삽입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연결된 화면에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연산자로 여러 값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772816"/>
            <a:ext cx="6696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</a:t>
            </a:r>
            <a:r>
              <a:rPr lang="en-US" altLang="ko-KR" sz="1400" dirty="0"/>
              <a:t> "Hello\n</a:t>
            </a:r>
            <a:r>
              <a:rPr lang="en-US" altLang="ko-KR" sz="1400" dirty="0" smtClean="0"/>
              <a:t>"; // </a:t>
            </a:r>
            <a:r>
              <a:rPr lang="ko-KR" altLang="en-US" sz="1400" dirty="0" smtClean="0"/>
              <a:t>화면에 </a:t>
            </a:r>
            <a:r>
              <a:rPr lang="en-US" altLang="ko-KR" sz="1400" dirty="0" smtClean="0"/>
              <a:t>Hello</a:t>
            </a:r>
            <a:r>
              <a:rPr lang="ko-KR" altLang="en-US" sz="1400" dirty="0" smtClean="0"/>
              <a:t>를 출력하고 다음 줄로 넘어감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826750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"Hello\n"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65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33964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문자열 및 기본 타입의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, char, short, </a:t>
            </a:r>
            <a:r>
              <a:rPr lang="en-US" altLang="ko-KR" dirty="0" err="1"/>
              <a:t>int</a:t>
            </a:r>
            <a:r>
              <a:rPr lang="en-US" altLang="ko-KR" dirty="0"/>
              <a:t>, long, float,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 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연산식뿐</a:t>
            </a:r>
            <a:r>
              <a:rPr lang="ko-KR" altLang="en-US" dirty="0" smtClean="0"/>
              <a:t> 아니라 함수 호출도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줄로 넘어가기</a:t>
            </a:r>
            <a:endParaRPr lang="en-US" altLang="ko-KR" dirty="0" smtClean="0"/>
          </a:p>
          <a:p>
            <a:pPr lvl="1"/>
            <a:r>
              <a:rPr lang="en-US" altLang="ko-KR" dirty="0"/>
              <a:t>'\n</a:t>
            </a:r>
            <a:r>
              <a:rPr lang="en-US" altLang="ko-KR" dirty="0" smtClean="0"/>
              <a:t>'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endl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137792"/>
            <a:ext cx="526119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n=3;</a:t>
            </a:r>
          </a:p>
          <a:p>
            <a:r>
              <a:rPr lang="en-US" altLang="ko-KR" sz="1600" dirty="0"/>
              <a:t>char c</a:t>
            </a:r>
            <a:r>
              <a:rPr lang="en-US" altLang="ko-KR" sz="1600" dirty="0" smtClean="0"/>
              <a:t>='#';</a:t>
            </a:r>
            <a:endParaRPr lang="en-US" altLang="ko-KR" sz="1600" dirty="0"/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c &lt;&lt; 5.5 &lt;&lt; </a:t>
            </a:r>
            <a:r>
              <a:rPr lang="en-US" altLang="ko-KR" sz="1600" dirty="0" smtClean="0"/>
              <a:t>'-</a:t>
            </a:r>
            <a:r>
              <a:rPr lang="en-US" altLang="ko-KR" sz="1600" dirty="0"/>
              <a:t>'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n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true;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808859" y="2630235"/>
            <a:ext cx="158417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#5.5-3hello1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18022" y="3789039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/>
              <a:t>std::cout &lt;&lt; </a:t>
            </a:r>
            <a:r>
              <a:rPr lang="en-US" altLang="ko-KR" sz="1600" dirty="0" smtClean="0"/>
              <a:t>"</a:t>
            </a:r>
            <a:r>
              <a:rPr lang="pt-BR" altLang="ko-KR" sz="1600" dirty="0" smtClean="0"/>
              <a:t>n </a:t>
            </a:r>
            <a:r>
              <a:rPr lang="pt-BR" altLang="ko-KR" sz="1600" dirty="0"/>
              <a:t>+ 5 </a:t>
            </a:r>
            <a:r>
              <a:rPr lang="pt-BR" altLang="ko-KR" sz="1600" dirty="0" smtClean="0"/>
              <a:t>=</a:t>
            </a:r>
            <a:r>
              <a:rPr lang="en-US" altLang="ko-KR" sz="1600" dirty="0" smtClean="0"/>
              <a:t>"</a:t>
            </a:r>
            <a:r>
              <a:rPr lang="pt-BR" altLang="ko-KR" sz="1600" dirty="0" smtClean="0"/>
              <a:t> </a:t>
            </a:r>
            <a:r>
              <a:rPr lang="pt-BR" altLang="ko-KR" sz="1600" dirty="0"/>
              <a:t>&lt;&lt; n + 5;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f(); // </a:t>
            </a:r>
            <a:r>
              <a:rPr lang="ko-KR" altLang="en-US" sz="1600" dirty="0"/>
              <a:t>함수 </a:t>
            </a:r>
            <a:r>
              <a:rPr lang="en-US" altLang="ko-KR" sz="1600" dirty="0"/>
              <a:t>f()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리턴값을</a:t>
            </a:r>
            <a:r>
              <a:rPr lang="ko-KR" altLang="en-US" sz="1600" dirty="0"/>
              <a:t>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418022" y="5517232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</a:t>
            </a:r>
            <a:r>
              <a:rPr lang="en-US" altLang="ko-KR" sz="1600" b="1" dirty="0"/>
              <a:t>'</a:t>
            </a:r>
            <a:r>
              <a:rPr lang="en-US" altLang="ko-KR" sz="1600" b="1" dirty="0" smtClean="0"/>
              <a:t>\n</a:t>
            </a:r>
            <a:r>
              <a:rPr lang="en-US" altLang="ko-KR" sz="1600" b="1" dirty="0" smtClean="0"/>
              <a:t>'</a:t>
            </a:r>
            <a:r>
              <a:rPr lang="en-US" altLang="ko-KR" sz="1600" dirty="0" smtClean="0"/>
              <a:t>;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endl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17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2–2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를 이용한 화면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412776"/>
            <a:ext cx="655272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// </a:t>
            </a:r>
            <a:r>
              <a:rPr lang="ko-KR" altLang="en-US" sz="1400" dirty="0"/>
              <a:t>함수의 원형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return 3.14*r*r; // </a:t>
            </a:r>
            <a:r>
              <a:rPr lang="ko-KR" altLang="en-US" sz="1400" dirty="0"/>
              <a:t>반지름 </a:t>
            </a:r>
            <a:r>
              <a:rPr lang="en-US" altLang="ko-KR" sz="1400" dirty="0"/>
              <a:t>r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원면적 리턴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n=3;</a:t>
            </a:r>
          </a:p>
          <a:p>
            <a:pPr defTabSz="180000"/>
            <a:r>
              <a:rPr lang="en-US" altLang="ko-KR" sz="1400" dirty="0"/>
              <a:t>	char c='#';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</a:t>
            </a:r>
            <a:r>
              <a:rPr lang="en-US" altLang="ko-KR" sz="1400" dirty="0"/>
              <a:t>&lt;&lt; c &lt;&lt; 5.5 &lt;&lt; '-' &lt;&lt; n &lt;&lt; "hello" &lt;&lt; true &lt;&lt;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+ 5 = " &lt;&lt; n + 5 &lt;&lt; '\n'; </a:t>
            </a:r>
            <a:endParaRPr lang="en-US" altLang="ko-KR" sz="1400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area(n)</a:t>
            </a:r>
            <a:r>
              <a:rPr lang="en-US" altLang="ko-KR" sz="1400" dirty="0"/>
              <a:t>; 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area()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리턴 값 출력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869160"/>
            <a:ext cx="655272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#5.5-3hello1</a:t>
            </a:r>
          </a:p>
          <a:p>
            <a:r>
              <a:rPr lang="en-US" altLang="ko-KR" sz="1400" dirty="0"/>
              <a:t>n + 5 = 8</a:t>
            </a: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92080" y="3429000"/>
            <a:ext cx="785724" cy="314251"/>
          </a:xfrm>
          <a:prstGeom prst="wedgeRoundRectCallout">
            <a:avLst>
              <a:gd name="adj1" fmla="val -10347"/>
              <a:gd name="adj2" fmla="val 90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로 출력됨</a:t>
            </a:r>
          </a:p>
        </p:txBody>
      </p:sp>
    </p:spTree>
    <p:extLst>
      <p:ext uri="{BB962C8B-B14F-4D97-AF65-F5344CB8AC3E}">
        <p14:creationId xmlns:p14="http://schemas.microsoft.com/office/powerpoint/2010/main" val="21218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01" y="2276872"/>
            <a:ext cx="2809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잊어라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5537249" cy="471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1772815"/>
            <a:ext cx="1792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1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4822</TotalTime>
  <Words>2356</Words>
  <Application>Microsoft Office PowerPoint</Application>
  <PresentationFormat>화면 슬라이드 쇼(4:3)</PresentationFormat>
  <Paragraphs>699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가을</vt:lpstr>
      <vt:lpstr>2장.  C++ 프로그래밍의 기본</vt:lpstr>
      <vt:lpstr>학습 목표</vt:lpstr>
      <vt:lpstr>예제 2-1: 기본적인 C++ 프로그램</vt:lpstr>
      <vt:lpstr>주석문과 main() 함수</vt:lpstr>
      <vt:lpstr>#include &lt;iostream&gt;</vt:lpstr>
      <vt:lpstr>화면 출력</vt:lpstr>
      <vt:lpstr>&lt;&lt; 연산자 활용</vt:lpstr>
      <vt:lpstr>예제 2–2 cout과 &lt;&lt;를 이용한 화면 출력</vt:lpstr>
      <vt:lpstr>printf()는 잊어라!</vt:lpstr>
      <vt:lpstr>이름 충돌 사례</vt:lpstr>
      <vt:lpstr>namespace 개념</vt:lpstr>
      <vt:lpstr>PowerPoint 프레젠테이션</vt:lpstr>
      <vt:lpstr>std:: 란?</vt:lpstr>
      <vt:lpstr>#include &lt;iostream&gt;과 std</vt:lpstr>
      <vt:lpstr>예제 2-3 C++ 프로그램에서 키 입력 받기</vt:lpstr>
      <vt:lpstr>cin과 &gt;&gt; 연산자를 이용한 키 입력</vt:lpstr>
      <vt:lpstr>&lt;Enter&gt; 키를 칠 때 변수에 값 전달</vt:lpstr>
      <vt:lpstr>cin으로부터 키 입력 받는 과정(11.1절)</vt:lpstr>
      <vt:lpstr>실행문 중간에 변수 선언</vt:lpstr>
      <vt:lpstr>타이핑 오류 가능성 해소</vt:lpstr>
      <vt:lpstr>C++ 문자열</vt:lpstr>
      <vt:lpstr>C 언어에서 사용한 문자열 라이브러리</vt:lpstr>
      <vt:lpstr>cin을 이용한 문자열 입력</vt:lpstr>
      <vt:lpstr>예제 2–4 키보드에서 문자열 입력 받고 출력 </vt:lpstr>
      <vt:lpstr>예제 2-5 C-스트링을 이용하여 암호가 입력되면 프로그램을 종료하는 예</vt:lpstr>
      <vt:lpstr>cin.getline()을 이용한 문자열 입력</vt:lpstr>
      <vt:lpstr>예제 2–6 cin.getline()을 이용한 문자열 입력 </vt:lpstr>
      <vt:lpstr>C++에서 문자열을 다루는 string 클래스</vt:lpstr>
      <vt:lpstr>예제 2-7 string 클래스를 이용한 문자열 입력 및 다루기</vt:lpstr>
      <vt:lpstr>#include &lt;iostream&gt;와 전처리기</vt:lpstr>
      <vt:lpstr>&lt;iostream&gt; 헤더 파일은 어디에?</vt:lpstr>
      <vt:lpstr>&lt;iostream&gt;과 &lt;iostream.h&gt;의 차이</vt:lpstr>
      <vt:lpstr>#include &lt;헤더파일&gt;와 #include "헤더파일"</vt:lpstr>
      <vt:lpstr>cin과 cout은 어디에 선언되어 있는가?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155</cp:revision>
  <cp:lastPrinted>2013-07-12T10:03:23Z</cp:lastPrinted>
  <dcterms:created xsi:type="dcterms:W3CDTF">2011-08-27T14:53:28Z</dcterms:created>
  <dcterms:modified xsi:type="dcterms:W3CDTF">2014-07-04T09:28:46Z</dcterms:modified>
</cp:coreProperties>
</file>