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5"/>
  </p:notesMasterIdLst>
  <p:sldIdLst>
    <p:sldId id="256" r:id="rId2"/>
    <p:sldId id="348" r:id="rId3"/>
    <p:sldId id="261" r:id="rId4"/>
    <p:sldId id="264" r:id="rId5"/>
    <p:sldId id="338" r:id="rId6"/>
    <p:sldId id="345" r:id="rId7"/>
    <p:sldId id="333" r:id="rId8"/>
    <p:sldId id="346" r:id="rId9"/>
    <p:sldId id="266" r:id="rId10"/>
    <p:sldId id="347" r:id="rId11"/>
    <p:sldId id="286" r:id="rId12"/>
    <p:sldId id="287" r:id="rId13"/>
    <p:sldId id="288" r:id="rId14"/>
    <p:sldId id="289" r:id="rId15"/>
    <p:sldId id="321" r:id="rId16"/>
    <p:sldId id="291" r:id="rId17"/>
    <p:sldId id="292" r:id="rId18"/>
    <p:sldId id="327" r:id="rId19"/>
    <p:sldId id="290" r:id="rId20"/>
    <p:sldId id="299" r:id="rId21"/>
    <p:sldId id="293" r:id="rId22"/>
    <p:sldId id="294" r:id="rId23"/>
    <p:sldId id="322" r:id="rId24"/>
    <p:sldId id="342" r:id="rId25"/>
    <p:sldId id="343" r:id="rId26"/>
    <p:sldId id="298" r:id="rId27"/>
    <p:sldId id="300" r:id="rId28"/>
    <p:sldId id="295" r:id="rId29"/>
    <p:sldId id="302" r:id="rId30"/>
    <p:sldId id="296" r:id="rId31"/>
    <p:sldId id="301" r:id="rId32"/>
    <p:sldId id="303" r:id="rId33"/>
    <p:sldId id="324" r:id="rId34"/>
    <p:sldId id="304" r:id="rId35"/>
    <p:sldId id="334" r:id="rId36"/>
    <p:sldId id="325" r:id="rId37"/>
    <p:sldId id="310" r:id="rId38"/>
    <p:sldId id="329" r:id="rId39"/>
    <p:sldId id="314" r:id="rId40"/>
    <p:sldId id="283" r:id="rId41"/>
    <p:sldId id="315" r:id="rId42"/>
    <p:sldId id="335" r:id="rId43"/>
    <p:sldId id="316" r:id="rId44"/>
    <p:sldId id="284" r:id="rId45"/>
    <p:sldId id="317" r:id="rId46"/>
    <p:sldId id="331" r:id="rId47"/>
    <p:sldId id="311" r:id="rId48"/>
    <p:sldId id="332" r:id="rId49"/>
    <p:sldId id="337" r:id="rId50"/>
    <p:sldId id="320" r:id="rId51"/>
    <p:sldId id="319" r:id="rId52"/>
    <p:sldId id="341" r:id="rId53"/>
    <p:sldId id="344" r:id="rId5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D2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6441" autoAdjust="0"/>
  </p:normalViewPr>
  <p:slideViewPr>
    <p:cSldViewPr>
      <p:cViewPr varScale="1">
        <p:scale>
          <a:sx n="100" d="100"/>
          <a:sy n="100" d="100"/>
        </p:scale>
        <p:origin x="-102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2014-09-18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32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9184B85-4F40-4055-A6F9-21315C3F3ED1}" type="datetime1">
              <a:rPr lang="ko-KR" altLang="en-US" smtClean="0"/>
              <a:t>2014-09-18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62E6-40CF-4505-9F19-5FB2E0A0E98D}" type="datetime1">
              <a:rPr lang="ko-KR" altLang="en-US" smtClean="0"/>
              <a:t>2014-09-18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8F449B5-255B-47F0-8F6D-5A633A48B061}" type="datetime1">
              <a:rPr lang="ko-KR" altLang="en-US" smtClean="0"/>
              <a:t>2014-09-18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43A3-1F77-441B-BB19-2D6A9C3A3188}" type="datetime1">
              <a:rPr lang="ko-KR" altLang="en-US" smtClean="0"/>
              <a:t>2014-09-18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D262-4C0F-4B28-9BC0-E156B366CF8F}" type="datetime1">
              <a:rPr lang="ko-KR" altLang="en-US" smtClean="0"/>
              <a:t>2014-09-18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E305F86-65DD-418F-85B6-FED2AF1BAA0C}" type="datetime1">
              <a:rPr lang="ko-KR" altLang="en-US" smtClean="0"/>
              <a:t>2014-09-18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40C458-29DA-4401-B3CC-C705FAE8C410}" type="datetime1">
              <a:rPr lang="ko-KR" altLang="en-US" smtClean="0"/>
              <a:t>2014-09-18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F09-6D2F-48E2-BF27-A51867CBEBEB}" type="datetime1">
              <a:rPr lang="ko-KR" altLang="en-US" smtClean="0"/>
              <a:t>2014-09-18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B60A-C6FD-40D7-B67C-164DCF7AAFC6}" type="datetime1">
              <a:rPr lang="ko-KR" altLang="en-US" smtClean="0"/>
              <a:t>2014-09-18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C960-04FC-418C-86F4-5A1BDFD2914F}" type="datetime1">
              <a:rPr lang="ko-KR" altLang="en-US" smtClean="0"/>
              <a:t>2014-09-18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7F7EC64-E70E-445E-96CA-5888804AA498}" type="datetime1">
              <a:rPr lang="ko-KR" altLang="en-US" smtClean="0"/>
              <a:t>2014-09-18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919C10-F1EC-4FC1-8795-83185FAB9365}" type="datetime1">
              <a:rPr lang="ko-KR" altLang="en-US" smtClean="0"/>
              <a:t>2014-09-18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 클래스와 객체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3771"/>
            <a:ext cx="7416824" cy="459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51520" y="116632"/>
            <a:ext cx="2376264" cy="93610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클래스와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 관계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16632"/>
            <a:ext cx="5328592" cy="217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9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C++ </a:t>
            </a:r>
            <a:r>
              <a:rPr lang="ko-KR" altLang="en-US" smtClean="0"/>
              <a:t>클래스 만들기</a:t>
            </a:r>
            <a:endParaRPr lang="ko-KR" altLang="en-US" dirty="0"/>
          </a:p>
        </p:txBody>
      </p:sp>
      <p:sp>
        <p:nvSpPr>
          <p:cNvPr id="22" name="내용 개체 틀 2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 </a:t>
            </a:r>
            <a:r>
              <a:rPr lang="ko-KR" altLang="en-US" dirty="0"/>
              <a:t>변수와 멤버 함수로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</a:t>
            </a:r>
            <a:r>
              <a:rPr lang="ko-KR" altLang="en-US" dirty="0" err="1" smtClean="0"/>
              <a:t>선언부와</a:t>
            </a:r>
            <a:r>
              <a:rPr lang="ko-KR" altLang="en-US" dirty="0" smtClean="0"/>
              <a:t> 클래스 </a:t>
            </a:r>
            <a:r>
              <a:rPr lang="ko-KR" altLang="en-US" dirty="0" err="1" smtClean="0"/>
              <a:t>구현부로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r>
              <a:rPr lang="ko-KR" altLang="en-US" dirty="0" smtClean="0"/>
              <a:t>클래스 </a:t>
            </a:r>
            <a:r>
              <a:rPr lang="ko-KR" altLang="en-US" dirty="0" err="1"/>
              <a:t>선언부</a:t>
            </a:r>
            <a:r>
              <a:rPr lang="en-US" altLang="ko-KR" dirty="0"/>
              <a:t>(class declaration)</a:t>
            </a:r>
          </a:p>
          <a:p>
            <a:pPr lvl="1"/>
            <a:r>
              <a:rPr lang="en-US" altLang="ko-KR" dirty="0"/>
              <a:t>class </a:t>
            </a:r>
            <a:r>
              <a:rPr lang="ko-KR" altLang="en-US" dirty="0"/>
              <a:t>키워드를 이용하여 클래스 선언</a:t>
            </a:r>
            <a:endParaRPr lang="en-US" altLang="ko-KR" dirty="0"/>
          </a:p>
          <a:p>
            <a:pPr lvl="1"/>
            <a:r>
              <a:rPr lang="ko-KR" altLang="en-US" dirty="0"/>
              <a:t>멤버 변수와 멤버 함수 선언</a:t>
            </a:r>
            <a:endParaRPr lang="en-US" altLang="ko-KR" dirty="0"/>
          </a:p>
          <a:p>
            <a:pPr lvl="2"/>
            <a:r>
              <a:rPr lang="ko-KR" altLang="en-US" dirty="0"/>
              <a:t>멤버 변수는 클래스 선언 내에서 초기화할 수 없음</a:t>
            </a:r>
            <a:endParaRPr lang="en-US" altLang="ko-KR" dirty="0"/>
          </a:p>
          <a:p>
            <a:pPr lvl="2"/>
            <a:r>
              <a:rPr lang="ko-KR" altLang="en-US" dirty="0"/>
              <a:t>멤버 함수는 원형</a:t>
            </a:r>
            <a:r>
              <a:rPr lang="en-US" altLang="ko-KR" dirty="0"/>
              <a:t>(prototype)</a:t>
            </a:r>
            <a:r>
              <a:rPr lang="ko-KR" altLang="en-US" dirty="0"/>
              <a:t> 형태로 선언</a:t>
            </a:r>
            <a:endParaRPr lang="en-US" altLang="ko-KR" dirty="0"/>
          </a:p>
          <a:p>
            <a:pPr lvl="1"/>
            <a:r>
              <a:rPr lang="ko-KR" altLang="en-US" dirty="0"/>
              <a:t>멤버에 대한 접근 권한 지정</a:t>
            </a:r>
            <a:endParaRPr lang="en-US" altLang="ko-KR" dirty="0"/>
          </a:p>
          <a:p>
            <a:pPr lvl="2"/>
            <a:r>
              <a:rPr lang="en-US" altLang="ko-KR" dirty="0"/>
              <a:t>private, public, protected </a:t>
            </a:r>
            <a:r>
              <a:rPr lang="ko-KR" altLang="en-US" dirty="0"/>
              <a:t>중의 하나</a:t>
            </a:r>
            <a:endParaRPr lang="en-US" altLang="ko-KR" dirty="0"/>
          </a:p>
          <a:p>
            <a:pPr lvl="2"/>
            <a:r>
              <a:rPr lang="ko-KR" altLang="en-US" dirty="0"/>
              <a:t>디폴트는 </a:t>
            </a:r>
            <a:r>
              <a:rPr lang="en-US" altLang="ko-KR" dirty="0" smtClean="0"/>
              <a:t>private</a:t>
            </a:r>
          </a:p>
          <a:p>
            <a:pPr lvl="2"/>
            <a:r>
              <a:rPr lang="en-US" altLang="ko-KR" dirty="0"/>
              <a:t>public : </a:t>
            </a:r>
            <a:r>
              <a:rPr lang="ko-KR" altLang="en-US" dirty="0"/>
              <a:t>다른 모든 클래스나 객체에서 멤버의 접근이 가능함을 </a:t>
            </a:r>
            <a:r>
              <a:rPr lang="ko-KR" altLang="en-US" dirty="0" smtClean="0"/>
              <a:t>표시</a:t>
            </a:r>
            <a:endParaRPr lang="en-US" altLang="ko-KR" dirty="0"/>
          </a:p>
          <a:p>
            <a:r>
              <a:rPr lang="ko-KR" altLang="en-US" dirty="0"/>
              <a:t>클래스 </a:t>
            </a:r>
            <a:r>
              <a:rPr lang="ko-KR" altLang="en-US" dirty="0" err="1" smtClean="0"/>
              <a:t>구현부</a:t>
            </a:r>
            <a:r>
              <a:rPr lang="en-US" altLang="ko-KR" dirty="0" smtClean="0"/>
              <a:t>(</a:t>
            </a:r>
            <a:r>
              <a:rPr lang="en-US" altLang="ko-KR" dirty="0"/>
              <a:t>class implementation)</a:t>
            </a:r>
          </a:p>
          <a:p>
            <a:pPr lvl="1"/>
            <a:r>
              <a:rPr lang="ko-KR" altLang="en-US" dirty="0"/>
              <a:t>클래스에 정의된 모든 멤버 함수 구현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8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만들기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871700" y="4005737"/>
            <a:ext cx="4005996" cy="1511495"/>
            <a:chOff x="1475656" y="4943033"/>
            <a:chExt cx="4005996" cy="1511495"/>
          </a:xfrm>
        </p:grpSpPr>
        <p:sp>
          <p:nvSpPr>
            <p:cNvPr id="5" name="직사각형 4"/>
            <p:cNvSpPr/>
            <p:nvPr/>
          </p:nvSpPr>
          <p:spPr>
            <a:xfrm>
              <a:off x="1691680" y="5623531"/>
              <a:ext cx="37899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600" dirty="0" smtClean="0"/>
                <a:t>double </a:t>
              </a:r>
              <a:r>
                <a:rPr lang="en-US" altLang="ko-KR" sz="1600" b="1" dirty="0" smtClean="0">
                  <a:solidFill>
                    <a:srgbClr val="FF0000"/>
                  </a:solidFill>
                </a:rPr>
                <a:t>Circle ::  </a:t>
              </a:r>
              <a:r>
                <a:rPr lang="en-US" altLang="ko-KR" sz="1600" dirty="0" err="1" smtClean="0"/>
                <a:t>getArea</a:t>
              </a:r>
              <a:r>
                <a:rPr lang="en-US" altLang="ko-KR" sz="1600" dirty="0" smtClean="0"/>
                <a:t>() </a:t>
              </a:r>
              <a:r>
                <a:rPr lang="en-US" altLang="ko-KR" sz="1600" dirty="0"/>
                <a:t>{</a:t>
              </a:r>
            </a:p>
            <a:p>
              <a:pPr defTabSz="180000"/>
              <a:r>
                <a:rPr lang="en-US" altLang="ko-KR" sz="1600" dirty="0"/>
                <a:t>	</a:t>
              </a:r>
              <a:r>
                <a:rPr lang="en-US" altLang="ko-KR" sz="1600" dirty="0" smtClean="0"/>
                <a:t>return 3.14*radius*radius;</a:t>
              </a:r>
              <a:endParaRPr lang="en-US" altLang="ko-KR" sz="1600" dirty="0"/>
            </a:p>
            <a:p>
              <a:pPr defTabSz="180000"/>
              <a:r>
                <a:rPr lang="en-US" altLang="ko-KR" sz="1600" dirty="0"/>
                <a:t>}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763688" y="5589240"/>
              <a:ext cx="648072" cy="3555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555776" y="5589240"/>
              <a:ext cx="407958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117988" y="5589240"/>
              <a:ext cx="157868" cy="417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3419872" y="5589240"/>
              <a:ext cx="756084" cy="721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사각형 설명선 13"/>
            <p:cNvSpPr/>
            <p:nvPr/>
          </p:nvSpPr>
          <p:spPr>
            <a:xfrm>
              <a:off x="1475656" y="4943033"/>
              <a:ext cx="792088" cy="405492"/>
            </a:xfrm>
            <a:prstGeom prst="wedgeRoundRectCallout">
              <a:avLst>
                <a:gd name="adj1" fmla="val 29150"/>
                <a:gd name="adj2" fmla="val 10478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함수의 리턴 타입</a:t>
              </a:r>
            </a:p>
          </p:txBody>
        </p:sp>
        <p:sp>
          <p:nvSpPr>
            <p:cNvPr id="16" name="모서리가 둥근 사각형 설명선 15"/>
            <p:cNvSpPr/>
            <p:nvPr/>
          </p:nvSpPr>
          <p:spPr>
            <a:xfrm>
              <a:off x="2383933" y="4943033"/>
              <a:ext cx="636158" cy="405492"/>
            </a:xfrm>
            <a:prstGeom prst="wedgeRoundRectCallout">
              <a:avLst>
                <a:gd name="adj1" fmla="val -13979"/>
                <a:gd name="adj2" fmla="val 10318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클래스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20" name="모서리가 둥근 사각형 설명선 19"/>
            <p:cNvSpPr/>
            <p:nvPr/>
          </p:nvSpPr>
          <p:spPr>
            <a:xfrm>
              <a:off x="3117988" y="4943033"/>
              <a:ext cx="756084" cy="405492"/>
            </a:xfrm>
            <a:prstGeom prst="wedgeRoundRectCallout">
              <a:avLst>
                <a:gd name="adj1" fmla="val -37695"/>
                <a:gd name="adj2" fmla="val 9216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범위지정연산자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사각형 설명선 20"/>
            <p:cNvSpPr/>
            <p:nvPr/>
          </p:nvSpPr>
          <p:spPr>
            <a:xfrm>
              <a:off x="3991555" y="4943033"/>
              <a:ext cx="1080120" cy="405492"/>
            </a:xfrm>
            <a:prstGeom prst="wedgeRoundRectCallout">
              <a:avLst>
                <a:gd name="adj1" fmla="val -67366"/>
                <a:gd name="adj2" fmla="val 10002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멤버 함수명과 매개변수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모서리가 둥근 사각형 설명선 35"/>
          <p:cNvSpPr/>
          <p:nvPr/>
        </p:nvSpPr>
        <p:spPr>
          <a:xfrm>
            <a:off x="6813801" y="3608070"/>
            <a:ext cx="2160240" cy="874267"/>
          </a:xfrm>
          <a:prstGeom prst="wedgeRoundRectCallout">
            <a:avLst>
              <a:gd name="adj1" fmla="val -65292"/>
              <a:gd name="adj2" fmla="val -9676"/>
              <a:gd name="adj3" fmla="val 16667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클래스 선언과 클래스 구현으로 분리하는 이유는 클래스를 다른 파일에서 활용하기 위함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2105413" y="2304103"/>
            <a:ext cx="37722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b="1" dirty="0" smtClean="0">
                <a:solidFill>
                  <a:srgbClr val="FF0000"/>
                </a:solidFill>
              </a:rPr>
              <a:t>class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Circle </a:t>
            </a:r>
            <a:r>
              <a:rPr lang="en-US" altLang="ko-KR" sz="1600" b="1" dirty="0">
                <a:solidFill>
                  <a:srgbClr val="FF0000"/>
                </a:solidFill>
              </a:rPr>
              <a:t>{</a:t>
            </a:r>
          </a:p>
          <a:p>
            <a:pPr defTabSz="180000"/>
            <a:r>
              <a:rPr lang="en-US" altLang="ko-KR" sz="1600" dirty="0">
                <a:solidFill>
                  <a:srgbClr val="0070C0"/>
                </a:solidFill>
              </a:rPr>
              <a:t>public</a:t>
            </a:r>
            <a:r>
              <a:rPr lang="en-US" altLang="ko-KR" sz="1600" dirty="0"/>
              <a:t>: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</a:t>
            </a:r>
            <a:r>
              <a:rPr lang="en-US" altLang="ko-KR" sz="1600" dirty="0" smtClean="0"/>
              <a:t>; // </a:t>
            </a:r>
            <a:r>
              <a:rPr lang="ko-KR" altLang="en-US" sz="1600" dirty="0" smtClean="0"/>
              <a:t>멤버 변수</a:t>
            </a:r>
            <a:endParaRPr lang="en-US" altLang="ko-KR" sz="1600" dirty="0" smtClean="0"/>
          </a:p>
          <a:p>
            <a:pPr defTabSz="180000"/>
            <a:r>
              <a:rPr lang="ko-KR" altLang="en-US" sz="1600" dirty="0"/>
              <a:t>	</a:t>
            </a:r>
            <a:r>
              <a:rPr lang="en-US" altLang="ko-KR" sz="1600" dirty="0"/>
              <a:t>double </a:t>
            </a:r>
            <a:r>
              <a:rPr lang="en-US" altLang="ko-KR" sz="1600" dirty="0" err="1"/>
              <a:t>getArea</a:t>
            </a:r>
            <a:r>
              <a:rPr lang="en-US" altLang="ko-KR" sz="1600" dirty="0" smtClean="0"/>
              <a:t>(); // </a:t>
            </a:r>
            <a:r>
              <a:rPr lang="ko-KR" altLang="en-US" sz="1600" dirty="0" smtClean="0"/>
              <a:t>멤버 함수</a:t>
            </a:r>
            <a:endParaRPr lang="ko-KR" altLang="en-US" sz="1600" dirty="0"/>
          </a:p>
          <a:p>
            <a:pPr defTabSz="180000"/>
            <a:r>
              <a:rPr lang="en-US" altLang="ko-KR" sz="1600" b="1" dirty="0">
                <a:solidFill>
                  <a:srgbClr val="FF0000"/>
                </a:solidFill>
              </a:rPr>
              <a:t>};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676391" y="3310610"/>
            <a:ext cx="1314754" cy="316932"/>
          </a:xfrm>
          <a:prstGeom prst="wedgeRoundRectCallout">
            <a:avLst>
              <a:gd name="adj1" fmla="val 62681"/>
              <a:gd name="adj2" fmla="val 92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세미콜론으로 끝남</a:t>
            </a:r>
          </a:p>
        </p:txBody>
      </p:sp>
      <p:sp>
        <p:nvSpPr>
          <p:cNvPr id="33" name="오른쪽 중괄호 32"/>
          <p:cNvSpPr/>
          <p:nvPr/>
        </p:nvSpPr>
        <p:spPr>
          <a:xfrm>
            <a:off x="5877696" y="2304103"/>
            <a:ext cx="333743" cy="1323439"/>
          </a:xfrm>
          <a:prstGeom prst="rightBrace">
            <a:avLst>
              <a:gd name="adj1" fmla="val 79657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4" name="오른쪽 중괄호 33"/>
          <p:cNvSpPr/>
          <p:nvPr/>
        </p:nvSpPr>
        <p:spPr>
          <a:xfrm>
            <a:off x="5868144" y="4714434"/>
            <a:ext cx="347830" cy="802798"/>
          </a:xfrm>
          <a:prstGeom prst="rightBrace">
            <a:avLst>
              <a:gd name="adj1" fmla="val 71165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95817" y="487090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클래스</a:t>
            </a:r>
            <a:endParaRPr lang="en-US" altLang="ko-KR" sz="1200" dirty="0" smtClean="0"/>
          </a:p>
          <a:p>
            <a:r>
              <a:rPr lang="ko-KR" altLang="en-US" sz="1200" dirty="0" err="1" smtClean="0"/>
              <a:t>구현부</a:t>
            </a:r>
            <a:endParaRPr lang="en-US" altLang="ko-KR" sz="12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6167470" y="290083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클래스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선언부</a:t>
            </a:r>
            <a:endParaRPr lang="en-US" altLang="ko-KR" sz="1200" dirty="0" smtClean="0"/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1754209" y="1791965"/>
            <a:ext cx="1276558" cy="405492"/>
          </a:xfrm>
          <a:prstGeom prst="wedgeRoundRectCallout">
            <a:avLst>
              <a:gd name="adj1" fmla="val 725"/>
              <a:gd name="adj2" fmla="val 978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클래스의 선언은 </a:t>
            </a:r>
            <a:r>
              <a:rPr lang="en-US" altLang="ko-KR" sz="1000" dirty="0">
                <a:solidFill>
                  <a:schemeClr val="tx1"/>
                </a:solidFill>
              </a:rPr>
              <a:t>class </a:t>
            </a:r>
            <a:r>
              <a:rPr lang="ko-KR" altLang="en-US" sz="1000" dirty="0">
                <a:solidFill>
                  <a:schemeClr val="tx1"/>
                </a:solidFill>
              </a:rPr>
              <a:t>키워드 이용</a:t>
            </a:r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3249346" y="1791965"/>
            <a:ext cx="649362" cy="405492"/>
          </a:xfrm>
          <a:prstGeom prst="wedgeRoundRectCallout">
            <a:avLst>
              <a:gd name="adj1" fmla="val -79826"/>
              <a:gd name="adj2" fmla="val 939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클래스 이름</a:t>
            </a: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242041" y="2607679"/>
            <a:ext cx="1749104" cy="293158"/>
          </a:xfrm>
          <a:prstGeom prst="wedgeRoundRectCallout">
            <a:avLst>
              <a:gd name="adj1" fmla="val 59416"/>
              <a:gd name="adj2" fmla="val 78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멤버에 대한 접근 지정자</a:t>
            </a:r>
          </a:p>
        </p:txBody>
      </p:sp>
    </p:spTree>
    <p:extLst>
      <p:ext uri="{BB962C8B-B14F-4D97-AF65-F5344CB8AC3E}">
        <p14:creationId xmlns:p14="http://schemas.microsoft.com/office/powerpoint/2010/main" val="12086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3-1 Circle </a:t>
            </a:r>
            <a:r>
              <a:rPr lang="ko-KR" altLang="en-US" dirty="0" smtClean="0"/>
              <a:t>클래스의 객체 생성 및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83098" y="1410156"/>
            <a:ext cx="4927191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 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 </a:t>
            </a:r>
          </a:p>
          <a:p>
            <a:pPr defTabSz="180000"/>
            <a:r>
              <a:rPr lang="en-US" altLang="ko-KR" sz="1200" b="1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double Circle::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return 3.14*radius*radius;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donut; </a:t>
            </a:r>
            <a:endParaRPr lang="en-US" altLang="ko-KR" sz="1200" b="1" dirty="0" smtClean="0"/>
          </a:p>
          <a:p>
            <a:pPr defTabSz="180000"/>
            <a:r>
              <a:rPr lang="ko-KR" altLang="en-US" sz="1200" dirty="0" smtClean="0"/>
              <a:t>	</a:t>
            </a:r>
            <a:r>
              <a:rPr lang="en-US" altLang="ko-KR" sz="1200" b="1" dirty="0" err="1" smtClean="0"/>
              <a:t>donut.radius</a:t>
            </a:r>
            <a:r>
              <a:rPr lang="en-US" altLang="ko-KR" sz="1200" b="1" dirty="0" smtClean="0"/>
              <a:t> = 1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donut </a:t>
            </a:r>
            <a:r>
              <a:rPr lang="ko-KR" altLang="en-US" sz="1200" dirty="0"/>
              <a:t>객체의 반지름을 </a:t>
            </a:r>
            <a:r>
              <a:rPr lang="en-US" altLang="ko-KR" sz="1200" dirty="0"/>
              <a:t>1</a:t>
            </a:r>
            <a:r>
              <a:rPr lang="ko-KR" altLang="en-US" sz="1200" dirty="0"/>
              <a:t>로 설정</a:t>
            </a:r>
            <a:endParaRPr lang="ko-KR" altLang="en-US" sz="1200" dirty="0" smtClean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double area = </a:t>
            </a:r>
            <a:r>
              <a:rPr lang="en-US" altLang="ko-KR" sz="1200" b="1" dirty="0" err="1"/>
              <a:t>donut.getArea</a:t>
            </a:r>
            <a:r>
              <a:rPr lang="en-US" altLang="ko-KR" sz="1200" b="1" dirty="0"/>
              <a:t>();</a:t>
            </a:r>
            <a:r>
              <a:rPr lang="en-US" altLang="ko-KR" sz="1200" dirty="0"/>
              <a:t> // donut </a:t>
            </a:r>
            <a:r>
              <a:rPr lang="ko-KR" altLang="en-US" sz="1200" dirty="0"/>
              <a:t>객체의 면적 알아내기</a:t>
            </a:r>
            <a:endParaRPr lang="en-US" altLang="ko-KR" sz="1200" dirty="0" smtClean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en-US" altLang="ko-KR" sz="1200" dirty="0" smtClean="0"/>
              <a:t>donut </a:t>
            </a:r>
            <a:r>
              <a:rPr lang="ko-KR" altLang="en-US" sz="1200" dirty="0"/>
              <a:t>면적은 </a:t>
            </a:r>
            <a:r>
              <a:rPr lang="en-US" altLang="ko-KR" sz="1200" dirty="0"/>
              <a:t>" &lt;&lt; area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ko-KR" altLang="en-US" sz="1200" dirty="0"/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Circle pizza;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pizza.radius</a:t>
            </a:r>
            <a:r>
              <a:rPr lang="en-US" altLang="ko-KR" sz="1200" b="1" dirty="0"/>
              <a:t> = 30; </a:t>
            </a:r>
            <a:r>
              <a:rPr lang="en-US" altLang="ko-KR" sz="1200" dirty="0"/>
              <a:t>// pizza </a:t>
            </a:r>
            <a:r>
              <a:rPr lang="ko-KR" altLang="en-US" sz="1200" dirty="0"/>
              <a:t>객체의 반지름을 </a:t>
            </a:r>
            <a:r>
              <a:rPr lang="en-US" altLang="ko-KR" sz="1200" dirty="0"/>
              <a:t>30</a:t>
            </a:r>
            <a:r>
              <a:rPr lang="ko-KR" altLang="en-US" sz="1200" dirty="0"/>
              <a:t>으로 설정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area = </a:t>
            </a:r>
            <a:r>
              <a:rPr lang="en-US" altLang="ko-KR" sz="1200" b="1" dirty="0" err="1"/>
              <a:t>pizza.getArea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pizza </a:t>
            </a:r>
            <a:r>
              <a:rPr lang="ko-KR" altLang="en-US" sz="1200" dirty="0"/>
              <a:t>객체의 면적 알아내기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en-US" altLang="ko-KR" sz="1200" dirty="0" smtClean="0"/>
              <a:t>pizza </a:t>
            </a:r>
            <a:r>
              <a:rPr lang="ko-KR" altLang="en-US" sz="1200" dirty="0"/>
              <a:t>면적은 </a:t>
            </a:r>
            <a:r>
              <a:rPr lang="en-US" altLang="ko-KR" sz="1200" dirty="0"/>
              <a:t>" &lt;&lt; area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b="1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331640" y="3927517"/>
            <a:ext cx="1225255" cy="312396"/>
          </a:xfrm>
          <a:prstGeom prst="wedgeRoundRectCallout">
            <a:avLst>
              <a:gd name="adj1" fmla="val 100691"/>
              <a:gd name="adj2" fmla="val 246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donut </a:t>
            </a:r>
            <a:r>
              <a:rPr lang="ko-KR" altLang="en-US" sz="10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113544" y="4287557"/>
            <a:ext cx="1049472" cy="312396"/>
          </a:xfrm>
          <a:prstGeom prst="wedgeRoundRectCallout">
            <a:avLst>
              <a:gd name="adj1" fmla="val 131934"/>
              <a:gd name="adj2" fmla="val -376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donut</a:t>
            </a:r>
            <a:r>
              <a:rPr lang="ko-KR" altLang="en-US" sz="1000" dirty="0">
                <a:solidFill>
                  <a:schemeClr val="tx1"/>
                </a:solidFill>
              </a:rPr>
              <a:t>의 멤버 변수 접근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115806" y="4719605"/>
            <a:ext cx="1049472" cy="312396"/>
          </a:xfrm>
          <a:prstGeom prst="wedgeRoundRectCallout">
            <a:avLst>
              <a:gd name="adj1" fmla="val 135968"/>
              <a:gd name="adj2" fmla="val -1108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donut</a:t>
            </a:r>
            <a:r>
              <a:rPr lang="ko-KR" altLang="en-US" sz="1000" dirty="0">
                <a:solidFill>
                  <a:schemeClr val="tx1"/>
                </a:solidFill>
              </a:rPr>
              <a:t>의 멤버 함수 호출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883098" y="6133067"/>
            <a:ext cx="4927191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donut</a:t>
            </a:r>
            <a:r>
              <a:rPr lang="ko-KR" altLang="en-US" sz="1200" dirty="0"/>
              <a:t> 면적은 </a:t>
            </a:r>
            <a:r>
              <a:rPr lang="en-US" altLang="ko-KR" sz="1200" dirty="0"/>
              <a:t>3.14</a:t>
            </a:r>
          </a:p>
          <a:p>
            <a:r>
              <a:rPr lang="en-US" altLang="ko-KR" sz="1200" dirty="0"/>
              <a:t>pizza</a:t>
            </a:r>
            <a:r>
              <a:rPr lang="ko-KR" altLang="en-US" sz="1200" dirty="0"/>
              <a:t> 면적은 </a:t>
            </a:r>
            <a:r>
              <a:rPr lang="en-US" altLang="ko-KR" sz="1200" dirty="0"/>
              <a:t>2826</a:t>
            </a:r>
            <a:endParaRPr lang="ko-KR" altLang="en-US" sz="12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724128" y="2314019"/>
            <a:ext cx="973623" cy="312396"/>
          </a:xfrm>
          <a:prstGeom prst="wedgeRoundRectCallout">
            <a:avLst>
              <a:gd name="adj1" fmla="val -100611"/>
              <a:gd name="adj2" fmla="val -42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Circle </a:t>
            </a:r>
            <a:r>
              <a:rPr lang="ko-KR" altLang="en-US" sz="1000" dirty="0" err="1">
                <a:solidFill>
                  <a:schemeClr val="tx1"/>
                </a:solidFill>
              </a:rPr>
              <a:t>선언부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738900" y="3250442"/>
            <a:ext cx="973623" cy="312396"/>
          </a:xfrm>
          <a:prstGeom prst="wedgeRoundRectCallout">
            <a:avLst>
              <a:gd name="adj1" fmla="val -105910"/>
              <a:gd name="adj2" fmla="val 106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Circle </a:t>
            </a:r>
            <a:r>
              <a:rPr lang="ko-KR" altLang="en-US" sz="1000" dirty="0" err="1">
                <a:solidFill>
                  <a:schemeClr val="tx1"/>
                </a:solidFill>
              </a:rPr>
              <a:t>구현부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오른쪽 중괄호 2"/>
          <p:cNvSpPr/>
          <p:nvPr/>
        </p:nvSpPr>
        <p:spPr>
          <a:xfrm>
            <a:off x="4860032" y="2060848"/>
            <a:ext cx="288032" cy="792088"/>
          </a:xfrm>
          <a:prstGeom prst="rightBrace">
            <a:avLst>
              <a:gd name="adj1" fmla="val 3323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/>
          <p:cNvSpPr/>
          <p:nvPr/>
        </p:nvSpPr>
        <p:spPr>
          <a:xfrm>
            <a:off x="4860032" y="3140968"/>
            <a:ext cx="288032" cy="531345"/>
          </a:xfrm>
          <a:prstGeom prst="rightBrace">
            <a:avLst>
              <a:gd name="adj1" fmla="val 3323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0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생성 및 활용 설</a:t>
            </a:r>
            <a:r>
              <a:rPr lang="ko-KR" altLang="en-US" dirty="0"/>
              <a:t>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17646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객체 이름 </a:t>
            </a:r>
            <a:r>
              <a:rPr lang="ko-KR" altLang="en-US" dirty="0" smtClean="0"/>
              <a:t>및 객체 생성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객체의 멤버 변수 접근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객체의 멤버 함수 접근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6194" y="1712805"/>
            <a:ext cx="684018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Circle </a:t>
            </a:r>
            <a:r>
              <a:rPr lang="en-US" altLang="ko-KR" sz="1600" dirty="0" smtClean="0"/>
              <a:t> donut; // </a:t>
            </a:r>
            <a:r>
              <a:rPr lang="ko-KR" altLang="en-US" sz="1600" dirty="0" smtClean="0"/>
              <a:t>이름이 </a:t>
            </a:r>
            <a:r>
              <a:rPr lang="en-US" altLang="ko-KR" sz="1600" dirty="0" smtClean="0"/>
              <a:t>donut </a:t>
            </a:r>
            <a:r>
              <a:rPr lang="ko-KR" altLang="en-US" sz="1600" dirty="0" smtClean="0"/>
              <a:t>인 </a:t>
            </a:r>
            <a:r>
              <a:rPr lang="en-US" altLang="ko-KR" sz="1600" dirty="0" smtClean="0"/>
              <a:t>Circle </a:t>
            </a:r>
            <a:r>
              <a:rPr lang="ko-KR" altLang="en-US" sz="1600" dirty="0" smtClean="0"/>
              <a:t>타입의 객체 생성</a:t>
            </a:r>
            <a:endParaRPr lang="en-US" altLang="ko-KR" sz="1600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1848825" y="2072845"/>
            <a:ext cx="566131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사각형 설명선 6"/>
          <p:cNvSpPr/>
          <p:nvPr/>
        </p:nvSpPr>
        <p:spPr>
          <a:xfrm>
            <a:off x="2261468" y="2284400"/>
            <a:ext cx="870372" cy="288032"/>
          </a:xfrm>
          <a:prstGeom prst="wedgeRoundRectCallout">
            <a:avLst>
              <a:gd name="adj1" fmla="val -48384"/>
              <a:gd name="adj2" fmla="val -1178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객체 이름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926826" y="2285256"/>
            <a:ext cx="1080120" cy="351656"/>
          </a:xfrm>
          <a:prstGeom prst="wedgeRoundRectCallout">
            <a:avLst>
              <a:gd name="adj1" fmla="val -21556"/>
              <a:gd name="adj2" fmla="val -1097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객체의 타입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클래스 이름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131874" y="2072845"/>
            <a:ext cx="608939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115616" y="5301208"/>
            <a:ext cx="691276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smtClean="0"/>
              <a:t>double area = </a:t>
            </a:r>
            <a:r>
              <a:rPr lang="en-US" altLang="ko-KR" sz="1600" dirty="0" err="1" smtClean="0"/>
              <a:t>donut</a:t>
            </a:r>
            <a:r>
              <a:rPr lang="en-US" altLang="ko-KR" sz="1600" b="1" dirty="0" err="1" smtClean="0"/>
              <a:t>.</a:t>
            </a:r>
            <a:r>
              <a:rPr lang="en-US" altLang="ko-KR" sz="1600" dirty="0" err="1" smtClean="0"/>
              <a:t>getArea</a:t>
            </a:r>
            <a:r>
              <a:rPr lang="en-US" altLang="ko-KR" sz="1600" dirty="0" smtClean="0"/>
              <a:t>(); //donut </a:t>
            </a:r>
            <a:r>
              <a:rPr lang="ko-KR" altLang="en-US" sz="1600" dirty="0" smtClean="0"/>
              <a:t>객체의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면적 알아내기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1115616" y="3284984"/>
            <a:ext cx="684076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err="1" smtClean="0"/>
              <a:t>donut</a:t>
            </a:r>
            <a:r>
              <a:rPr lang="en-US" altLang="ko-KR" sz="1600" b="1" dirty="0" err="1" smtClean="0"/>
              <a:t>.</a:t>
            </a:r>
            <a:r>
              <a:rPr lang="en-US" altLang="ko-KR" sz="1600" dirty="0" err="1" smtClean="0"/>
              <a:t>radius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1; // </a:t>
            </a:r>
            <a:r>
              <a:rPr lang="en-US" altLang="ko-KR" sz="1600" dirty="0" smtClean="0"/>
              <a:t>donut </a:t>
            </a:r>
            <a:r>
              <a:rPr lang="ko-KR" altLang="en-US" sz="1600" dirty="0" smtClean="0"/>
              <a:t>객체의 </a:t>
            </a:r>
            <a:r>
              <a:rPr lang="en-US" altLang="ko-KR" sz="1600" dirty="0" smtClean="0"/>
              <a:t>radius </a:t>
            </a:r>
            <a:r>
              <a:rPr lang="ko-KR" altLang="en-US" sz="1600" dirty="0" smtClean="0"/>
              <a:t>멤버 값을 </a:t>
            </a:r>
            <a:r>
              <a:rPr lang="en-US" altLang="ko-KR" sz="1600" dirty="0" smtClean="0"/>
              <a:t>1</a:t>
            </a:r>
            <a:r>
              <a:rPr lang="ko-KR" altLang="en-US" sz="1600" dirty="0"/>
              <a:t>로 설정</a:t>
            </a: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2479303" y="3848885"/>
            <a:ext cx="831230" cy="288032"/>
          </a:xfrm>
          <a:prstGeom prst="wedgeRoundRectCallout">
            <a:avLst>
              <a:gd name="adj1" fmla="val -95832"/>
              <a:gd name="adj2" fmla="val -1178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멤버 변수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539552" y="3861048"/>
            <a:ext cx="792088" cy="275869"/>
          </a:xfrm>
          <a:prstGeom prst="wedgeRoundRectCallout">
            <a:avLst>
              <a:gd name="adj1" fmla="val 51984"/>
              <a:gd name="adj2" fmla="val -1159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객체 이름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1177585" y="3657187"/>
            <a:ext cx="478669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835696" y="3661214"/>
            <a:ext cx="57926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사각형 설명선 35"/>
          <p:cNvSpPr/>
          <p:nvPr/>
        </p:nvSpPr>
        <p:spPr>
          <a:xfrm>
            <a:off x="1511660" y="4221088"/>
            <a:ext cx="1043538" cy="504056"/>
          </a:xfrm>
          <a:prstGeom prst="wedgeRoundRectCallout">
            <a:avLst>
              <a:gd name="adj1" fmla="val -24066"/>
              <a:gd name="adj2" fmla="val -18209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객체 이름과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멤버 사이에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연산자</a:t>
            </a:r>
          </a:p>
        </p:txBody>
      </p:sp>
      <p:sp>
        <p:nvSpPr>
          <p:cNvPr id="37" name="모서리가 둥근 사각형 설명선 36"/>
          <p:cNvSpPr/>
          <p:nvPr/>
        </p:nvSpPr>
        <p:spPr>
          <a:xfrm>
            <a:off x="4067944" y="5849888"/>
            <a:ext cx="1070984" cy="288032"/>
          </a:xfrm>
          <a:prstGeom prst="wedgeRoundRectCallout">
            <a:avLst>
              <a:gd name="adj1" fmla="val -95895"/>
              <a:gd name="adj2" fmla="val -1237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멤버 함수 호출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2108443" y="5849887"/>
            <a:ext cx="792088" cy="275869"/>
          </a:xfrm>
          <a:prstGeom prst="wedgeRoundRectCallout">
            <a:avLst>
              <a:gd name="adj1" fmla="val 23124"/>
              <a:gd name="adj2" fmla="val -1097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객체 이름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2602081" y="5646027"/>
            <a:ext cx="529759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275856" y="5639762"/>
            <a:ext cx="79208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사각형 설명선 40"/>
          <p:cNvSpPr/>
          <p:nvPr/>
        </p:nvSpPr>
        <p:spPr>
          <a:xfrm>
            <a:off x="3244131" y="6209928"/>
            <a:ext cx="1081264" cy="459432"/>
          </a:xfrm>
          <a:prstGeom prst="wedgeRoundRectCallout">
            <a:avLst>
              <a:gd name="adj1" fmla="val -54519"/>
              <a:gd name="adj2" fmla="val -17229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객체 이름과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멤버 </a:t>
            </a:r>
            <a:r>
              <a:rPr lang="ko-KR" altLang="en-US" sz="1000" dirty="0" smtClean="0">
                <a:solidFill>
                  <a:schemeClr val="tx1"/>
                </a:solidFill>
              </a:rPr>
              <a:t>사이에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11449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이름과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접근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5"/>
            <a:ext cx="7416824" cy="496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3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3-2(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Rectangle </a:t>
            </a:r>
            <a:r>
              <a:rPr lang="ko-KR" altLang="en-US" dirty="0" smtClean="0"/>
              <a:t>클래스 만들</a:t>
            </a:r>
            <a:r>
              <a:rPr lang="ko-KR" altLang="en-US" dirty="0"/>
              <a:t>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main()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함수가 잘 작동하도록 너비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(width)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와 높이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(height)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가지고 면적 계산 기능을 가진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Rectangle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작성하고 전체 프로그램을 완성하라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95645" y="2852936"/>
            <a:ext cx="6264696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Rectangle </a:t>
            </a:r>
            <a:r>
              <a:rPr lang="en-US" altLang="ko-KR" sz="1400" dirty="0" err="1" smtClean="0"/>
              <a:t>rect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rect.width</a:t>
            </a:r>
            <a:r>
              <a:rPr lang="en-US" altLang="ko-KR" sz="1400" dirty="0" smtClean="0"/>
              <a:t> = 3;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rect.height</a:t>
            </a:r>
            <a:r>
              <a:rPr lang="en-US" altLang="ko-KR" sz="1400" dirty="0" smtClean="0"/>
              <a:t> = 5;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사각형의 </a:t>
            </a:r>
            <a:r>
              <a:rPr lang="ko-KR" altLang="en-US" sz="1400" dirty="0"/>
              <a:t>면적은 </a:t>
            </a:r>
            <a:r>
              <a:rPr lang="en-US" altLang="ko-KR" sz="1400" dirty="0"/>
              <a:t>" &lt;&lt; </a:t>
            </a:r>
            <a:r>
              <a:rPr lang="en-US" altLang="ko-KR" sz="1400" dirty="0" err="1" smtClean="0"/>
              <a:t>rect.getArea</a:t>
            </a:r>
            <a:r>
              <a:rPr lang="en-US" altLang="ko-KR" sz="1400" dirty="0"/>
              <a:t>()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algn="just"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595645" y="4423100"/>
            <a:ext cx="1765227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사각형의 면적은 </a:t>
            </a:r>
            <a:r>
              <a:rPr lang="en-US" altLang="ko-KR" sz="1400" dirty="0"/>
              <a:t>15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762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3-2(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정답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1476067"/>
            <a:ext cx="5184576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 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 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b="1" dirty="0" smtClean="0"/>
              <a:t>class </a:t>
            </a:r>
            <a:r>
              <a:rPr lang="en-US" altLang="ko-KR" sz="1400" b="1" dirty="0"/>
              <a:t>Rectangle </a:t>
            </a:r>
            <a:r>
              <a:rPr lang="en-US" altLang="ko-KR" sz="1400" b="1" dirty="0" smtClean="0"/>
              <a:t>{ </a:t>
            </a:r>
            <a:r>
              <a:rPr lang="en-US" altLang="ko-KR" sz="1400" dirty="0" smtClean="0"/>
              <a:t>// Rectangle </a:t>
            </a:r>
            <a:r>
              <a:rPr lang="ko-KR" altLang="en-US" sz="1400" dirty="0" smtClean="0"/>
              <a:t>클래스 </a:t>
            </a:r>
            <a:r>
              <a:rPr lang="ko-KR" altLang="en-US" sz="1400" dirty="0" err="1" smtClean="0"/>
              <a:t>선언부</a:t>
            </a:r>
            <a:endParaRPr lang="en-US" altLang="ko-KR" sz="1400" dirty="0"/>
          </a:p>
          <a:p>
            <a:pPr defTabSz="180000"/>
            <a:r>
              <a:rPr lang="en-US" altLang="ko-KR" sz="1400" b="1" dirty="0"/>
              <a:t>public: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width; </a:t>
            </a:r>
            <a:endParaRPr lang="ko-KR" altLang="en-US" sz="1400" b="1" dirty="0"/>
          </a:p>
          <a:p>
            <a:pPr defTabSz="180000"/>
            <a:r>
              <a:rPr lang="ko-KR" altLang="en-US" sz="1400" b="1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height</a:t>
            </a:r>
            <a:r>
              <a:rPr lang="en-US" altLang="ko-KR" sz="1400" b="1" dirty="0" smtClean="0"/>
              <a:t>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getArea</a:t>
            </a:r>
            <a:r>
              <a:rPr lang="en-US" altLang="ko-KR" sz="1400" b="1" dirty="0" smtClean="0"/>
              <a:t>();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면적을 </a:t>
            </a:r>
            <a:r>
              <a:rPr lang="ko-KR" altLang="en-US" sz="1400" dirty="0"/>
              <a:t>계산하여 </a:t>
            </a:r>
            <a:r>
              <a:rPr lang="ko-KR" altLang="en-US" sz="1400" dirty="0" err="1"/>
              <a:t>리턴하는</a:t>
            </a:r>
            <a:r>
              <a:rPr lang="ko-KR" altLang="en-US" sz="1400" dirty="0"/>
              <a:t> 함수</a:t>
            </a:r>
          </a:p>
          <a:p>
            <a:pPr defTabSz="180000"/>
            <a:r>
              <a:rPr lang="en-US" altLang="ko-KR" sz="1400" b="1" dirty="0" smtClean="0"/>
              <a:t>};</a:t>
            </a:r>
          </a:p>
          <a:p>
            <a:pPr defTabSz="180000"/>
            <a:endParaRPr lang="en-US" altLang="ko-KR" sz="1400" b="1" dirty="0" smtClean="0"/>
          </a:p>
          <a:p>
            <a:pPr defTabSz="180000"/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Rectangle::</a:t>
            </a:r>
            <a:r>
              <a:rPr lang="en-US" altLang="ko-KR" sz="1400" b="1" dirty="0" err="1" smtClean="0"/>
              <a:t>getArea</a:t>
            </a:r>
            <a:r>
              <a:rPr lang="en-US" altLang="ko-KR" sz="1400" b="1" dirty="0"/>
              <a:t>() </a:t>
            </a:r>
            <a:r>
              <a:rPr lang="en-US" altLang="ko-KR" sz="1400" b="1" dirty="0" smtClean="0"/>
              <a:t>{ </a:t>
            </a:r>
            <a:r>
              <a:rPr lang="en-US" altLang="ko-KR" sz="1400" dirty="0" smtClean="0"/>
              <a:t>// </a:t>
            </a:r>
            <a:r>
              <a:rPr lang="en-US" altLang="ko-KR" sz="1400" dirty="0"/>
              <a:t>Rectangle </a:t>
            </a:r>
            <a:r>
              <a:rPr lang="ko-KR" altLang="en-US" sz="1400" dirty="0"/>
              <a:t>클래스 </a:t>
            </a:r>
            <a:r>
              <a:rPr lang="ko-KR" altLang="en-US" sz="1400" dirty="0" err="1" smtClean="0"/>
              <a:t>구현부</a:t>
            </a:r>
            <a:endParaRPr lang="ko-KR" altLang="en-US" sz="1400" b="1" dirty="0"/>
          </a:p>
          <a:p>
            <a:pPr defTabSz="180000"/>
            <a:r>
              <a:rPr lang="ko-KR" altLang="en-US" sz="1400" b="1" dirty="0"/>
              <a:t>	</a:t>
            </a:r>
            <a:r>
              <a:rPr lang="en-US" altLang="ko-KR" sz="1400" b="1" dirty="0" smtClean="0"/>
              <a:t>return </a:t>
            </a:r>
            <a:r>
              <a:rPr lang="en-US" altLang="ko-KR" sz="1400" b="1" dirty="0"/>
              <a:t>width*height;</a:t>
            </a:r>
          </a:p>
          <a:p>
            <a:pPr defTabSz="180000"/>
            <a:r>
              <a:rPr lang="en-US" altLang="ko-KR" sz="1400" b="1" dirty="0" smtClean="0"/>
              <a:t>}</a:t>
            </a:r>
            <a:endParaRPr lang="en-US" altLang="ko-KR" sz="1400" b="1" dirty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/>
            <a:r>
              <a:rPr lang="en-US" altLang="ko-KR" sz="1400" dirty="0"/>
              <a:t>	Rectangle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rect.width</a:t>
            </a:r>
            <a:r>
              <a:rPr lang="en-US" altLang="ko-KR" sz="1400" dirty="0"/>
              <a:t> = 3;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rect.height</a:t>
            </a:r>
            <a:r>
              <a:rPr lang="en-US" altLang="ko-KR" sz="1400" dirty="0"/>
              <a:t> = 5;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사각형의 면적은 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rect.getArea</a:t>
            </a:r>
            <a:r>
              <a:rPr lang="en-US" altLang="ko-KR" sz="1400" dirty="0"/>
              <a:t>()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691679" y="6012571"/>
            <a:ext cx="5184577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사각형의 면적은 </a:t>
            </a:r>
            <a:r>
              <a:rPr lang="en-US" altLang="ko-KR" sz="1400" dirty="0"/>
              <a:t>15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496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탁구공 생산 장치와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6804248" y="4005064"/>
            <a:ext cx="1876359" cy="720080"/>
          </a:xfrm>
          <a:prstGeom prst="wedgeRoundRectCallout">
            <a:avLst>
              <a:gd name="adj1" fmla="val -91577"/>
              <a:gd name="adj2" fmla="val 81895"/>
              <a:gd name="adj3" fmla="val 16667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똑 같은 탁구공이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 생산되지만 페인트 색으로 초기화된다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5459782" cy="375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6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71715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생성자</a:t>
            </a:r>
            <a:r>
              <a:rPr lang="en-US" altLang="ko-KR" dirty="0"/>
              <a:t>(constructor)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객체가 </a:t>
            </a:r>
            <a:r>
              <a:rPr lang="ko-KR" altLang="en-US" dirty="0">
                <a:solidFill>
                  <a:srgbClr val="FF0000"/>
                </a:solidFill>
              </a:rPr>
              <a:t>생성</a:t>
            </a:r>
            <a:r>
              <a:rPr lang="ko-KR" altLang="en-US" dirty="0"/>
              <a:t>되는 시점에서 </a:t>
            </a:r>
            <a:r>
              <a:rPr lang="ko-KR" altLang="en-US" dirty="0">
                <a:solidFill>
                  <a:srgbClr val="FF0000"/>
                </a:solidFill>
              </a:rPr>
              <a:t>자동</a:t>
            </a:r>
            <a:r>
              <a:rPr lang="ko-KR" altLang="en-US" dirty="0"/>
              <a:t>으로 호출되는 </a:t>
            </a:r>
            <a:r>
              <a:rPr lang="ko-KR" altLang="en-US" dirty="0" smtClean="0">
                <a:solidFill>
                  <a:srgbClr val="FF0000"/>
                </a:solidFill>
              </a:rPr>
              <a:t>멤버 함수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클래스 이름과 동일한 멤버 함수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87824" y="2852936"/>
            <a:ext cx="37444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smtClean="0"/>
              <a:t>class Circle 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..............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b="1" dirty="0" smtClean="0"/>
              <a:t>Circle();</a:t>
            </a:r>
            <a:endParaRPr lang="ko-KR" altLang="en-US" sz="1600" b="1" dirty="0"/>
          </a:p>
          <a:p>
            <a:pPr defTabSz="180000"/>
            <a:r>
              <a:rPr lang="en-US" altLang="ko-KR" sz="1600" b="1" dirty="0" smtClean="0"/>
              <a:t>		Circle(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r);</a:t>
            </a:r>
          </a:p>
          <a:p>
            <a:pPr defTabSz="180000"/>
            <a:r>
              <a:rPr lang="en-US" altLang="ko-KR" sz="1600" dirty="0" smtClean="0"/>
              <a:t>		..........................................</a:t>
            </a:r>
          </a:p>
          <a:p>
            <a:pPr defTabSz="180000"/>
            <a:r>
              <a:rPr lang="en-US" altLang="ko-KR" sz="1600" dirty="0" smtClean="0"/>
              <a:t>};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smtClean="0"/>
              <a:t>Circle::Circle() {</a:t>
            </a:r>
          </a:p>
          <a:p>
            <a:pPr defTabSz="180000"/>
            <a:r>
              <a:rPr lang="en-US" altLang="ko-KR" sz="1600" dirty="0" smtClean="0"/>
              <a:t>		...............</a:t>
            </a:r>
          </a:p>
          <a:p>
            <a:pPr defTabSz="180000"/>
            <a:r>
              <a:rPr lang="en-US" altLang="ko-KR" sz="1600" dirty="0" smtClean="0"/>
              <a:t>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Circle::Circle(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r) 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smtClean="0"/>
              <a:t>...............</a:t>
            </a:r>
          </a:p>
          <a:p>
            <a:pPr defTabSz="180000"/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480476" y="3485076"/>
            <a:ext cx="1668750" cy="377094"/>
          </a:xfrm>
          <a:prstGeom prst="wedgeRoundRectCallout">
            <a:avLst>
              <a:gd name="adj1" fmla="val -105356"/>
              <a:gd name="adj2" fmla="val 200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리턴 </a:t>
            </a:r>
            <a:r>
              <a:rPr lang="ko-KR" altLang="en-US" sz="1000" dirty="0" smtClean="0">
                <a:solidFill>
                  <a:schemeClr val="tx1"/>
                </a:solidFill>
              </a:rPr>
              <a:t>타입 명기하지 </a:t>
            </a:r>
            <a:r>
              <a:rPr lang="ko-KR" altLang="en-US" sz="1000" dirty="0">
                <a:solidFill>
                  <a:schemeClr val="tx1"/>
                </a:solidFill>
              </a:rPr>
              <a:t>않음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480476" y="2935982"/>
            <a:ext cx="1435972" cy="361675"/>
          </a:xfrm>
          <a:prstGeom prst="wedgeRoundRectCallout">
            <a:avLst>
              <a:gd name="adj1" fmla="val -146908"/>
              <a:gd name="adj2" fmla="val 950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클래스 이름과 동일</a:t>
            </a:r>
          </a:p>
        </p:txBody>
      </p:sp>
      <p:sp>
        <p:nvSpPr>
          <p:cNvPr id="9" name="오른쪽 중괄호 8"/>
          <p:cNvSpPr/>
          <p:nvPr/>
        </p:nvSpPr>
        <p:spPr>
          <a:xfrm rot="10800000">
            <a:off x="2661242" y="4721258"/>
            <a:ext cx="360040" cy="1569296"/>
          </a:xfrm>
          <a:prstGeom prst="rightBrace">
            <a:avLst>
              <a:gd name="adj1" fmla="val 3856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299824" y="3430070"/>
            <a:ext cx="1221040" cy="377094"/>
          </a:xfrm>
          <a:prstGeom prst="wedgeRoundRectCallout">
            <a:avLst>
              <a:gd name="adj1" fmla="val 76646"/>
              <a:gd name="adj2" fmla="val -8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 </a:t>
            </a:r>
            <a:r>
              <a:rPr lang="ko-KR" altLang="en-US" sz="1000" dirty="0">
                <a:solidFill>
                  <a:schemeClr val="tx1"/>
                </a:solidFill>
              </a:rPr>
              <a:t>개의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중복 선언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964913" y="4622651"/>
            <a:ext cx="1591495" cy="300705"/>
          </a:xfrm>
          <a:prstGeom prst="wedgeRoundRectCallout">
            <a:avLst>
              <a:gd name="adj1" fmla="val -76251"/>
              <a:gd name="adj2" fmla="val -771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없는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116248" y="5522903"/>
            <a:ext cx="1728192" cy="300705"/>
          </a:xfrm>
          <a:prstGeom prst="wedgeRoundRectCallout">
            <a:avLst>
              <a:gd name="adj1" fmla="val -64871"/>
              <a:gd name="adj2" fmla="val 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변수를 가진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오른쪽 중괄호 12"/>
          <p:cNvSpPr/>
          <p:nvPr/>
        </p:nvSpPr>
        <p:spPr>
          <a:xfrm rot="10800000">
            <a:off x="2841263" y="3430070"/>
            <a:ext cx="360040" cy="406762"/>
          </a:xfrm>
          <a:prstGeom prst="rightBrace">
            <a:avLst>
              <a:gd name="adj1" fmla="val 3856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1011791" y="5351172"/>
            <a:ext cx="1293049" cy="309468"/>
          </a:xfrm>
          <a:prstGeom prst="wedgeRoundRectCallout">
            <a:avLst>
              <a:gd name="adj1" fmla="val 76646"/>
              <a:gd name="adj2" fmla="val -8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함수 구현</a:t>
            </a:r>
          </a:p>
        </p:txBody>
      </p:sp>
    </p:spTree>
    <p:extLst>
      <p:ext uri="{BB962C8B-B14F-4D97-AF65-F5344CB8AC3E}">
        <p14:creationId xmlns:p14="http://schemas.microsoft.com/office/powerpoint/2010/main" val="284978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269976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 smtClean="0"/>
              <a:t>실세계</a:t>
            </a:r>
            <a:r>
              <a:rPr lang="ko-KR" altLang="en-US" dirty="0" smtClean="0"/>
              <a:t> 객체와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객체에 대해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C++ </a:t>
            </a:r>
            <a:r>
              <a:rPr lang="ko-KR" altLang="en-US" dirty="0" smtClean="0"/>
              <a:t>클래스를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객체를 생성하고 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소멸자를</a:t>
            </a:r>
            <a:r>
              <a:rPr lang="ko-KR" altLang="en-US" dirty="0" smtClean="0"/>
              <a:t> 알고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private, protected, public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 지정자를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 smtClean="0"/>
              <a:t>인라인</a:t>
            </a:r>
            <a:r>
              <a:rPr lang="ko-KR" altLang="en-US" dirty="0" smtClean="0"/>
              <a:t> 함수의 목적을 이해하고 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C++ </a:t>
            </a:r>
            <a:r>
              <a:rPr lang="ko-KR" altLang="en-US" dirty="0" smtClean="0"/>
              <a:t>구조체를 작성하고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클래스와의 차이점을 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헤더 파일과 </a:t>
            </a:r>
            <a:r>
              <a:rPr lang="en-US" altLang="ko-KR" dirty="0" err="1" smtClean="0"/>
              <a:t>cpp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분리하여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프로그램을 작성할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9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생성자 함수의 특징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50595" y="1340768"/>
            <a:ext cx="8153400" cy="5112568"/>
          </a:xfrm>
        </p:spPr>
        <p:txBody>
          <a:bodyPr>
            <a:normAutofit lnSpcReduction="10000"/>
          </a:bodyPr>
          <a:lstStyle/>
          <a:p>
            <a:pPr lvl="1"/>
            <a:r>
              <a:rPr lang="ko-KR" altLang="en-US" dirty="0" smtClean="0"/>
              <a:t>생성자의 목적</a:t>
            </a:r>
            <a:endParaRPr lang="en-US" altLang="ko-KR" dirty="0" smtClean="0"/>
          </a:p>
          <a:p>
            <a:pPr lvl="2"/>
            <a:r>
              <a:rPr lang="ko-KR" altLang="en-US" dirty="0"/>
              <a:t>객체가 생성될 때 객체가 필요한 초기화를 위해</a:t>
            </a:r>
            <a:endParaRPr lang="en-US" altLang="ko-KR" dirty="0"/>
          </a:p>
          <a:p>
            <a:pPr lvl="3"/>
            <a:r>
              <a:rPr lang="ko-KR" altLang="en-US" dirty="0"/>
              <a:t>멤버 변수 값 초기화</a:t>
            </a:r>
            <a:r>
              <a:rPr lang="en-US" altLang="ko-KR" dirty="0"/>
              <a:t>, </a:t>
            </a:r>
            <a:r>
              <a:rPr lang="ko-KR" altLang="en-US" dirty="0"/>
              <a:t>메모리 할당</a:t>
            </a:r>
            <a:r>
              <a:rPr lang="en-US" altLang="ko-KR" dirty="0"/>
              <a:t>, </a:t>
            </a:r>
            <a:r>
              <a:rPr lang="ko-KR" altLang="en-US" dirty="0"/>
              <a:t>파일 열기</a:t>
            </a:r>
            <a:r>
              <a:rPr lang="en-US" altLang="ko-KR" dirty="0"/>
              <a:t>, </a:t>
            </a:r>
            <a:r>
              <a:rPr lang="ko-KR" altLang="en-US" dirty="0"/>
              <a:t>네트워크 연결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/>
              <a:t>이름</a:t>
            </a:r>
            <a:endParaRPr lang="en-US" altLang="ko-KR" dirty="0"/>
          </a:p>
          <a:p>
            <a:pPr lvl="2"/>
            <a:r>
              <a:rPr lang="ko-KR" altLang="en-US" dirty="0"/>
              <a:t>반드시 클래스 이름과 동일</a:t>
            </a:r>
            <a:endParaRPr lang="en-US" altLang="ko-KR" dirty="0"/>
          </a:p>
          <a:p>
            <a:pPr lvl="1"/>
            <a:r>
              <a:rPr lang="ko-KR" altLang="en-US" dirty="0" err="1"/>
              <a:t>생성자는</a:t>
            </a:r>
            <a:r>
              <a:rPr lang="ko-KR" altLang="en-US" dirty="0"/>
              <a:t> 리턴 타입을 선언하지 않는다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리턴 </a:t>
            </a:r>
            <a:r>
              <a:rPr lang="ko-KR" altLang="en-US" dirty="0" smtClean="0"/>
              <a:t>타입 없음</a:t>
            </a:r>
            <a:r>
              <a:rPr lang="en-US" altLang="ko-KR" dirty="0" smtClean="0"/>
              <a:t>. </a:t>
            </a:r>
            <a:r>
              <a:rPr lang="en-US" altLang="ko-KR" dirty="0"/>
              <a:t>void </a:t>
            </a:r>
            <a:r>
              <a:rPr lang="ko-KR" altLang="en-US" dirty="0"/>
              <a:t>타입도 안됨</a:t>
            </a:r>
            <a:endParaRPr lang="en-US" altLang="ko-KR" dirty="0"/>
          </a:p>
          <a:p>
            <a:pPr lvl="1"/>
            <a:r>
              <a:rPr lang="ko-KR" altLang="en-US" dirty="0"/>
              <a:t>객체 생성 시 오직 한 번만 호출</a:t>
            </a:r>
            <a:endParaRPr lang="en-US" altLang="ko-KR" dirty="0"/>
          </a:p>
          <a:p>
            <a:pPr lvl="2"/>
            <a:r>
              <a:rPr lang="ko-KR" altLang="en-US" dirty="0"/>
              <a:t>자동으로 호출됨</a:t>
            </a:r>
            <a:r>
              <a:rPr lang="en-US" altLang="ko-KR" dirty="0"/>
              <a:t>. </a:t>
            </a:r>
            <a:r>
              <a:rPr lang="ko-KR" altLang="en-US" dirty="0"/>
              <a:t>임의로 호출할 수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객체마다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실행</a:t>
            </a:r>
            <a:endParaRPr lang="en-US" altLang="ko-KR" dirty="0"/>
          </a:p>
          <a:p>
            <a:pPr lvl="1"/>
            <a:r>
              <a:rPr lang="ko-KR" altLang="en-US" dirty="0" err="1"/>
              <a:t>생성자는</a:t>
            </a:r>
            <a:r>
              <a:rPr lang="ko-KR" altLang="en-US" dirty="0"/>
              <a:t> 중복 가능</a:t>
            </a:r>
            <a:endParaRPr lang="en-US" altLang="ko-KR" dirty="0"/>
          </a:p>
          <a:p>
            <a:pPr lvl="2"/>
            <a:r>
              <a:rPr lang="ko-KR" altLang="en-US" dirty="0" err="1"/>
              <a:t>생성자는</a:t>
            </a:r>
            <a:r>
              <a:rPr lang="ko-KR" altLang="en-US" dirty="0"/>
              <a:t> 한 클래스 내에 여러 개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중복된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중 하나만 실행</a:t>
            </a:r>
            <a:endParaRPr lang="en-US" altLang="ko-KR" dirty="0"/>
          </a:p>
          <a:p>
            <a:pPr lvl="1"/>
            <a:r>
              <a:rPr lang="ko-KR" altLang="en-US" dirty="0"/>
              <a:t>생성자가 </a:t>
            </a:r>
            <a:r>
              <a:rPr lang="ko-KR" altLang="en-US" dirty="0" smtClean="0"/>
              <a:t>선언되어 있지 </a:t>
            </a:r>
            <a:r>
              <a:rPr lang="ko-KR" altLang="en-US" dirty="0"/>
              <a:t>않으면 기본 </a:t>
            </a:r>
            <a:r>
              <a:rPr lang="ko-KR" altLang="en-US" dirty="0" err="1"/>
              <a:t>생성자</a:t>
            </a:r>
            <a:r>
              <a:rPr lang="ko-KR" altLang="en-US" dirty="0"/>
              <a:t> 자동으로 생성</a:t>
            </a:r>
            <a:endParaRPr lang="en-US" altLang="ko-KR" dirty="0"/>
          </a:p>
          <a:p>
            <a:pPr lvl="2"/>
            <a:r>
              <a:rPr lang="ko-KR" altLang="en-US" dirty="0" smtClean="0"/>
              <a:t>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매개 변수 </a:t>
            </a:r>
            <a:r>
              <a:rPr lang="ko-KR" altLang="en-US" dirty="0"/>
              <a:t>없는 </a:t>
            </a:r>
            <a:r>
              <a:rPr lang="ko-KR" altLang="en-US" dirty="0" err="1"/>
              <a:t>생성자</a:t>
            </a:r>
            <a:endParaRPr lang="en-US" altLang="ko-KR" dirty="0"/>
          </a:p>
          <a:p>
            <a:pPr lvl="2"/>
            <a:r>
              <a:rPr lang="ko-KR" altLang="en-US" dirty="0"/>
              <a:t>컴파일러에 의해 자동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3–3 2 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가진 </a:t>
            </a:r>
            <a:r>
              <a:rPr lang="en-US" altLang="ko-KR" dirty="0"/>
              <a:t>Circle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556792"/>
            <a:ext cx="4248472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 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 </a:t>
            </a:r>
          </a:p>
          <a:p>
            <a:pPr defTabSz="180000"/>
            <a:endParaRPr lang="en-US" altLang="ko-KR" sz="1200" b="1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Circle();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매개 변수 없는 </a:t>
            </a:r>
            <a:r>
              <a:rPr lang="ko-KR" altLang="en-US" sz="1200" dirty="0" err="1" smtClean="0"/>
              <a:t>생성자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r); </a:t>
            </a:r>
            <a:r>
              <a:rPr lang="en-US" altLang="ko-KR" sz="1200" dirty="0"/>
              <a:t>// </a:t>
            </a:r>
            <a:r>
              <a:rPr lang="ko-KR" altLang="en-US" sz="1200" dirty="0"/>
              <a:t>매개 변수 있는 </a:t>
            </a:r>
            <a:r>
              <a:rPr lang="ko-KR" altLang="en-US" sz="1200" dirty="0" err="1"/>
              <a:t>생성자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반지름 </a:t>
            </a:r>
            <a:r>
              <a:rPr lang="en-US" altLang="ko-KR" sz="1200" dirty="0"/>
              <a:t>" &lt;&lt; radius &lt;&lt; " </a:t>
            </a:r>
            <a:r>
              <a:rPr lang="ko-KR" altLang="en-US" sz="1200" dirty="0"/>
              <a:t>원 </a:t>
            </a:r>
            <a:r>
              <a:rPr lang="ko-KR" altLang="en-US" sz="1200" dirty="0" smtClean="0"/>
              <a:t>생성</a:t>
            </a:r>
            <a:r>
              <a:rPr lang="en-US" altLang="ko-KR" sz="1200" dirty="0" smtClean="0"/>
              <a:t>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r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radius = </a:t>
            </a:r>
            <a:r>
              <a:rPr lang="en-US" altLang="ko-KR" sz="1200" b="1" dirty="0">
                <a:solidFill>
                  <a:srgbClr val="FF0000"/>
                </a:solidFill>
              </a:rPr>
              <a:t>r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반지름 </a:t>
            </a:r>
            <a:r>
              <a:rPr lang="en-US" altLang="ko-KR" sz="1200" dirty="0"/>
              <a:t>" &lt;&lt; radius &lt;&lt; " </a:t>
            </a:r>
            <a:r>
              <a:rPr lang="ko-KR" altLang="en-US" sz="1200" dirty="0"/>
              <a:t>원 </a:t>
            </a:r>
            <a:r>
              <a:rPr lang="ko-KR" altLang="en-US" sz="1200" dirty="0" smtClean="0"/>
              <a:t>생성</a:t>
            </a:r>
            <a:r>
              <a:rPr lang="en-US" altLang="ko-KR" sz="1200" dirty="0" smtClean="0"/>
              <a:t>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double Circle::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return 3.14*radius*radius;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56488" y="3056771"/>
            <a:ext cx="384796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donut;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매개 변수 없는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double area = </a:t>
            </a:r>
            <a:r>
              <a:rPr lang="en-US" altLang="ko-KR" sz="1200" dirty="0" err="1"/>
              <a:t>donut.getArea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en-US" altLang="ko-KR" sz="1200" dirty="0" smtClean="0"/>
              <a:t>donut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면적은 </a:t>
            </a:r>
            <a:r>
              <a:rPr lang="en-US" altLang="ko-KR" sz="1200" dirty="0"/>
              <a:t>" &lt;&lt; area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pizza(30); </a:t>
            </a:r>
            <a:r>
              <a:rPr lang="en-US" altLang="ko-KR" sz="1200" dirty="0"/>
              <a:t>// </a:t>
            </a:r>
            <a:r>
              <a:rPr lang="ko-KR" altLang="en-US" sz="1200" dirty="0"/>
              <a:t>매개 변수 있는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area = </a:t>
            </a:r>
            <a:r>
              <a:rPr lang="en-US" altLang="ko-KR" sz="1200" dirty="0" err="1"/>
              <a:t>pizza.getArea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en-US" altLang="ko-KR" sz="1200" dirty="0" smtClean="0"/>
              <a:t>pizza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면적은 </a:t>
            </a:r>
            <a:r>
              <a:rPr lang="en-US" altLang="ko-KR" sz="1200" dirty="0"/>
              <a:t>" &lt;&lt; area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924200" y="4495045"/>
            <a:ext cx="1656184" cy="288032"/>
          </a:xfrm>
          <a:prstGeom prst="wedgeRoundRectCallout">
            <a:avLst>
              <a:gd name="adj1" fmla="val -47819"/>
              <a:gd name="adj2" fmla="val -1245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Circle(30); </a:t>
            </a:r>
            <a:r>
              <a:rPr lang="ko-KR" altLang="en-US" sz="1000" dirty="0">
                <a:solidFill>
                  <a:schemeClr val="tx1"/>
                </a:solidFill>
              </a:rPr>
              <a:t>자동 호출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071436" y="3420541"/>
            <a:ext cx="1436940" cy="288032"/>
          </a:xfrm>
          <a:prstGeom prst="wedgeRoundRectCallout">
            <a:avLst>
              <a:gd name="adj1" fmla="val -48367"/>
              <a:gd name="adj2" fmla="val -1150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Circle(); </a:t>
            </a:r>
            <a:r>
              <a:rPr lang="ko-KR" altLang="en-US" sz="1000" dirty="0">
                <a:solidFill>
                  <a:schemeClr val="tx1"/>
                </a:solidFill>
              </a:rPr>
              <a:t>자동 호출</a:t>
            </a:r>
          </a:p>
        </p:txBody>
      </p:sp>
      <p:sp>
        <p:nvSpPr>
          <p:cNvPr id="14" name="TextBox 13"/>
          <p:cNvSpPr txBox="1"/>
          <p:nvPr/>
        </p:nvSpPr>
        <p:spPr>
          <a:xfrm rot="20285020">
            <a:off x="1654625" y="431391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sym typeface="Wingdings"/>
              </a:rPr>
              <a:t> </a:t>
            </a:r>
            <a:r>
              <a:rPr lang="en-US" altLang="ko-KR" sz="1400" dirty="0" smtClean="0">
                <a:solidFill>
                  <a:srgbClr val="FF0000"/>
                </a:solidFill>
              </a:rPr>
              <a:t>30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67812" y="4928979"/>
            <a:ext cx="3847960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반지름 </a:t>
            </a:r>
            <a:r>
              <a:rPr lang="en-US" altLang="ko-KR" sz="1200" dirty="0"/>
              <a:t>1 </a:t>
            </a:r>
            <a:r>
              <a:rPr lang="ko-KR" altLang="en-US" sz="1200" dirty="0"/>
              <a:t>원 생성</a:t>
            </a:r>
          </a:p>
          <a:p>
            <a:r>
              <a:rPr lang="en-US" altLang="ko-KR" sz="1200" dirty="0"/>
              <a:t>donut</a:t>
            </a:r>
            <a:r>
              <a:rPr lang="ko-KR" altLang="en-US" sz="1200" dirty="0"/>
              <a:t> 면적은 </a:t>
            </a:r>
            <a:r>
              <a:rPr lang="en-US" altLang="ko-KR" sz="1200" dirty="0"/>
              <a:t>3.14</a:t>
            </a:r>
          </a:p>
          <a:p>
            <a:r>
              <a:rPr lang="ko-KR" altLang="en-US" sz="1200" dirty="0"/>
              <a:t>반지름 </a:t>
            </a:r>
            <a:r>
              <a:rPr lang="en-US" altLang="ko-KR" sz="1200" dirty="0"/>
              <a:t>30 </a:t>
            </a:r>
            <a:r>
              <a:rPr lang="ko-KR" altLang="en-US" sz="1200" dirty="0"/>
              <a:t>원 생성</a:t>
            </a:r>
          </a:p>
          <a:p>
            <a:r>
              <a:rPr lang="en-US" altLang="ko-KR" sz="1200" dirty="0"/>
              <a:t>pizza</a:t>
            </a:r>
            <a:r>
              <a:rPr lang="ko-KR" altLang="en-US" sz="1200" dirty="0"/>
              <a:t> 면적은 </a:t>
            </a:r>
            <a:r>
              <a:rPr lang="en-US" altLang="ko-KR" sz="1200" dirty="0"/>
              <a:t>2826</a:t>
            </a:r>
            <a:endParaRPr lang="ko-KR" altLang="en-US" sz="1200" dirty="0"/>
          </a:p>
        </p:txBody>
      </p:sp>
      <p:sp>
        <p:nvSpPr>
          <p:cNvPr id="13" name="자유형 12"/>
          <p:cNvSpPr/>
          <p:nvPr/>
        </p:nvSpPr>
        <p:spPr>
          <a:xfrm>
            <a:off x="1570856" y="3183096"/>
            <a:ext cx="3450771" cy="474891"/>
          </a:xfrm>
          <a:custGeom>
            <a:avLst/>
            <a:gdLst>
              <a:gd name="connsiteX0" fmla="*/ 3243942 w 3243942"/>
              <a:gd name="connsiteY0" fmla="*/ 224520 h 474891"/>
              <a:gd name="connsiteX1" fmla="*/ 2231571 w 3243942"/>
              <a:gd name="connsiteY1" fmla="*/ 6805 h 474891"/>
              <a:gd name="connsiteX2" fmla="*/ 1175657 w 3243942"/>
              <a:gd name="connsiteY2" fmla="*/ 93891 h 474891"/>
              <a:gd name="connsiteX3" fmla="*/ 0 w 3243942"/>
              <a:gd name="connsiteY3" fmla="*/ 474891 h 47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3942" h="474891">
                <a:moveTo>
                  <a:pt x="3243942" y="224520"/>
                </a:moveTo>
                <a:cubicBezTo>
                  <a:pt x="2910113" y="126548"/>
                  <a:pt x="2576285" y="28576"/>
                  <a:pt x="2231571" y="6805"/>
                </a:cubicBezTo>
                <a:cubicBezTo>
                  <a:pt x="1886857" y="-14966"/>
                  <a:pt x="1547585" y="15877"/>
                  <a:pt x="1175657" y="93891"/>
                </a:cubicBezTo>
                <a:cubicBezTo>
                  <a:pt x="803728" y="171905"/>
                  <a:pt x="0" y="474891"/>
                  <a:pt x="0" y="474891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1331640" y="4126073"/>
            <a:ext cx="3744416" cy="413657"/>
          </a:xfrm>
          <a:custGeom>
            <a:avLst/>
            <a:gdLst>
              <a:gd name="connsiteX0" fmla="*/ 3505200 w 3505200"/>
              <a:gd name="connsiteY0" fmla="*/ 0 h 413657"/>
              <a:gd name="connsiteX1" fmla="*/ 3004457 w 3505200"/>
              <a:gd name="connsiteY1" fmla="*/ 195943 h 413657"/>
              <a:gd name="connsiteX2" fmla="*/ 2013857 w 3505200"/>
              <a:gd name="connsiteY2" fmla="*/ 141514 h 413657"/>
              <a:gd name="connsiteX3" fmla="*/ 620486 w 3505200"/>
              <a:gd name="connsiteY3" fmla="*/ 185057 h 413657"/>
              <a:gd name="connsiteX4" fmla="*/ 0 w 3505200"/>
              <a:gd name="connsiteY4" fmla="*/ 413657 h 4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413657">
                <a:moveTo>
                  <a:pt x="3505200" y="0"/>
                </a:moveTo>
                <a:cubicBezTo>
                  <a:pt x="3379107" y="86178"/>
                  <a:pt x="3253014" y="172357"/>
                  <a:pt x="3004457" y="195943"/>
                </a:cubicBezTo>
                <a:cubicBezTo>
                  <a:pt x="2755900" y="219529"/>
                  <a:pt x="2411185" y="143328"/>
                  <a:pt x="2013857" y="141514"/>
                </a:cubicBezTo>
                <a:cubicBezTo>
                  <a:pt x="1616528" y="139700"/>
                  <a:pt x="956129" y="139700"/>
                  <a:pt x="620486" y="185057"/>
                </a:cubicBezTo>
                <a:cubicBezTo>
                  <a:pt x="284843" y="230414"/>
                  <a:pt x="142421" y="322035"/>
                  <a:pt x="0" y="413657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63016" y="212214"/>
            <a:ext cx="3275923" cy="931413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객체 생성 및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생성자</a:t>
            </a:r>
            <a:r>
              <a:rPr lang="ko-KR" altLang="en-US" dirty="0" smtClean="0"/>
              <a:t> 실행 과정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10686" y="3207092"/>
            <a:ext cx="103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donut </a:t>
            </a:r>
            <a:r>
              <a:rPr lang="ko-KR" altLang="en-US" sz="1200" dirty="0" smtClean="0"/>
              <a:t>객체 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778774" y="1614058"/>
            <a:ext cx="151028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Circle donut;</a:t>
            </a:r>
            <a:endParaRPr lang="ko-KR" altLang="en-US" dirty="0"/>
          </a:p>
        </p:txBody>
      </p:sp>
      <p:sp>
        <p:nvSpPr>
          <p:cNvPr id="16" name="양쪽 모서리가 둥근 사각형 15"/>
          <p:cNvSpPr/>
          <p:nvPr/>
        </p:nvSpPr>
        <p:spPr>
          <a:xfrm rot="10800000">
            <a:off x="233774" y="2683023"/>
            <a:ext cx="1918982" cy="2244949"/>
          </a:xfrm>
          <a:prstGeom prst="round2Same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양쪽 모서리가 둥근 사각형 16"/>
          <p:cNvSpPr/>
          <p:nvPr/>
        </p:nvSpPr>
        <p:spPr>
          <a:xfrm>
            <a:off x="233774" y="2202913"/>
            <a:ext cx="1918982" cy="487737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544323" y="2340907"/>
            <a:ext cx="1066241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radius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7969" y="4921527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Circle </a:t>
            </a:r>
            <a:r>
              <a:rPr lang="ko-KR" altLang="en-US" sz="1400" dirty="0" smtClean="0"/>
              <a:t>클래스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24834" y="4113053"/>
            <a:ext cx="1584176" cy="553998"/>
          </a:xfrm>
          <a:prstGeom prst="rect">
            <a:avLst/>
          </a:prstGeo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/>
              <a:t>double </a:t>
            </a:r>
            <a:r>
              <a:rPr lang="en-US" altLang="ko-KR" sz="1000" dirty="0" err="1" smtClean="0"/>
              <a:t>getArea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....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24" name="오른쪽 화살표 23"/>
          <p:cNvSpPr/>
          <p:nvPr/>
        </p:nvSpPr>
        <p:spPr>
          <a:xfrm rot="20383802">
            <a:off x="2421283" y="2461741"/>
            <a:ext cx="803466" cy="226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339752" y="2705145"/>
            <a:ext cx="1342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ym typeface="Wingdings"/>
              </a:rPr>
              <a:t></a:t>
            </a:r>
            <a:endParaRPr lang="en-US" altLang="ko-KR" sz="1200" dirty="0" smtClean="0">
              <a:sym typeface="Wingdings"/>
            </a:endParaRPr>
          </a:p>
          <a:p>
            <a:pPr algn="ctr"/>
            <a:r>
              <a:rPr lang="ko-KR" altLang="en-US" sz="1200" dirty="0" smtClean="0"/>
              <a:t>객체 공간 할당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847289" y="152551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ym typeface="Wingdings"/>
              </a:rPr>
              <a:t></a:t>
            </a:r>
            <a:endParaRPr lang="en-US" altLang="ko-KR" sz="1200" dirty="0" smtClean="0">
              <a:sym typeface="Wingdings"/>
            </a:endParaRPr>
          </a:p>
          <a:p>
            <a:pPr algn="ctr"/>
            <a:r>
              <a:rPr lang="ko-KR" altLang="en-US" sz="1200" dirty="0" err="1" smtClean="0"/>
              <a:t>생성자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실행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24834" y="2854270"/>
            <a:ext cx="1584176" cy="553998"/>
          </a:xfrm>
          <a:prstGeom prst="rect">
            <a:avLst/>
          </a:prstGeo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/>
              <a:t>Circle()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radius = 1;</a:t>
            </a:r>
          </a:p>
          <a:p>
            <a:pPr defTabSz="180000"/>
            <a:r>
              <a:rPr lang="en-US" altLang="ko-KR" sz="1000" dirty="0" smtClean="0"/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5825" y="3484091"/>
            <a:ext cx="1593185" cy="553998"/>
          </a:xfrm>
          <a:prstGeom prst="rect">
            <a:avLst/>
          </a:prstGeo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/>
              <a:t>Circle(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r)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radius = r;</a:t>
            </a:r>
          </a:p>
          <a:p>
            <a:pPr defTabSz="180000"/>
            <a:r>
              <a:rPr lang="en-US" altLang="ko-KR" sz="1000" dirty="0" smtClean="0"/>
              <a:t>}</a:t>
            </a:r>
          </a:p>
        </p:txBody>
      </p:sp>
      <p:sp>
        <p:nvSpPr>
          <p:cNvPr id="44" name="양쪽 모서리가 둥근 사각형 43"/>
          <p:cNvSpPr/>
          <p:nvPr/>
        </p:nvSpPr>
        <p:spPr>
          <a:xfrm rot="10800000">
            <a:off x="3682156" y="972381"/>
            <a:ext cx="1918982" cy="2244949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5" name="양쪽 모서리가 둥근 사각형 44"/>
          <p:cNvSpPr/>
          <p:nvPr/>
        </p:nvSpPr>
        <p:spPr>
          <a:xfrm>
            <a:off x="3682156" y="492271"/>
            <a:ext cx="1918982" cy="487737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6" name="TextBox 45"/>
          <p:cNvSpPr txBox="1"/>
          <p:nvPr/>
        </p:nvSpPr>
        <p:spPr>
          <a:xfrm>
            <a:off x="3829700" y="630265"/>
            <a:ext cx="881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int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radius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860929" y="2402411"/>
            <a:ext cx="1593798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/>
              <a:t>double </a:t>
            </a:r>
            <a:r>
              <a:rPr lang="en-US" altLang="ko-KR" sz="1000" dirty="0" err="1" smtClean="0"/>
              <a:t>getArea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....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3860929" y="1143628"/>
            <a:ext cx="1593798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/>
              <a:t>Circle()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radius = 1;</a:t>
            </a:r>
          </a:p>
          <a:p>
            <a:pPr defTabSz="180000"/>
            <a:r>
              <a:rPr lang="en-US" altLang="ko-KR" sz="1000" dirty="0" smtClean="0"/>
              <a:t>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851920" y="1773449"/>
            <a:ext cx="1602807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/>
              <a:t>Circle(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r)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radius = r;</a:t>
            </a:r>
          </a:p>
          <a:p>
            <a:pPr defTabSz="180000"/>
            <a:r>
              <a:rPr lang="en-US" altLang="ko-KR" sz="1000" dirty="0" smtClean="0"/>
              <a:t>}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620098" y="664825"/>
            <a:ext cx="720559" cy="242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양쪽 모서리가 둥근 사각형 50"/>
          <p:cNvSpPr/>
          <p:nvPr/>
        </p:nvSpPr>
        <p:spPr>
          <a:xfrm rot="10800000">
            <a:off x="6808904" y="956782"/>
            <a:ext cx="1918982" cy="2244949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2" name="양쪽 모서리가 둥근 사각형 51"/>
          <p:cNvSpPr/>
          <p:nvPr/>
        </p:nvSpPr>
        <p:spPr>
          <a:xfrm>
            <a:off x="6808904" y="476672"/>
            <a:ext cx="1918982" cy="487737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3" name="TextBox 52"/>
          <p:cNvSpPr txBox="1"/>
          <p:nvPr/>
        </p:nvSpPr>
        <p:spPr>
          <a:xfrm>
            <a:off x="6956448" y="614666"/>
            <a:ext cx="881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int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radius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957273" y="2386812"/>
            <a:ext cx="1589354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/>
              <a:t>double </a:t>
            </a:r>
            <a:r>
              <a:rPr lang="en-US" altLang="ko-KR" sz="1000" dirty="0" err="1" smtClean="0"/>
              <a:t>getArea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....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6957273" y="1128029"/>
            <a:ext cx="1604482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b="1" dirty="0" smtClean="0"/>
              <a:t>Circle() {</a:t>
            </a:r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b="1" dirty="0" smtClean="0"/>
              <a:t>radius = 1;</a:t>
            </a:r>
          </a:p>
          <a:p>
            <a:pPr defTabSz="180000"/>
            <a:r>
              <a:rPr lang="en-US" altLang="ko-KR" sz="1000" b="1" dirty="0" smtClean="0"/>
              <a:t>}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948264" y="1757850"/>
            <a:ext cx="1613491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/>
              <a:t>Circle(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r)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radius = r;</a:t>
            </a:r>
          </a:p>
          <a:p>
            <a:pPr defTabSz="180000"/>
            <a:r>
              <a:rPr lang="en-US" altLang="ko-KR" sz="1000" dirty="0" smtClean="0"/>
              <a:t>}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746846" y="649226"/>
            <a:ext cx="720559" cy="242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50406" y="6450490"/>
            <a:ext cx="1014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pizza </a:t>
            </a:r>
            <a:r>
              <a:rPr lang="ko-KR" altLang="en-US" sz="1200" dirty="0" smtClean="0"/>
              <a:t>객체 </a:t>
            </a:r>
            <a:endParaRPr lang="ko-KR" altLang="en-US" sz="1200" dirty="0"/>
          </a:p>
        </p:txBody>
      </p:sp>
      <p:sp>
        <p:nvSpPr>
          <p:cNvPr id="62" name="양쪽 모서리가 둥근 사각형 61"/>
          <p:cNvSpPr/>
          <p:nvPr/>
        </p:nvSpPr>
        <p:spPr>
          <a:xfrm rot="10800000">
            <a:off x="3682156" y="4212741"/>
            <a:ext cx="1918982" cy="2244949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682156" y="3732631"/>
            <a:ext cx="1918982" cy="487737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4" name="TextBox 63"/>
          <p:cNvSpPr txBox="1"/>
          <p:nvPr/>
        </p:nvSpPr>
        <p:spPr>
          <a:xfrm>
            <a:off x="3829700" y="3870625"/>
            <a:ext cx="881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int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radius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3860929" y="5642771"/>
            <a:ext cx="1593798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/>
              <a:t>double </a:t>
            </a:r>
            <a:r>
              <a:rPr lang="en-US" altLang="ko-KR" sz="1000" dirty="0" err="1" smtClean="0"/>
              <a:t>getArea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....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3860928" y="4383988"/>
            <a:ext cx="1593799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/>
              <a:t>Circle()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radius = 1;</a:t>
            </a:r>
          </a:p>
          <a:p>
            <a:pPr defTabSz="180000"/>
            <a:r>
              <a:rPr lang="en-US" altLang="ko-KR" sz="1000" dirty="0" smtClean="0"/>
              <a:t>}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51920" y="5013809"/>
            <a:ext cx="1602807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/>
              <a:t>Circle(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r)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radius = r;</a:t>
            </a:r>
          </a:p>
          <a:p>
            <a:pPr defTabSz="180000"/>
            <a:r>
              <a:rPr lang="en-US" altLang="ko-KR" sz="1000" dirty="0" smtClean="0"/>
              <a:t>}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620098" y="3905185"/>
            <a:ext cx="720559" cy="242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9" name="양쪽 모서리가 둥근 사각형 68"/>
          <p:cNvSpPr/>
          <p:nvPr/>
        </p:nvSpPr>
        <p:spPr>
          <a:xfrm rot="10800000">
            <a:off x="6808904" y="4197142"/>
            <a:ext cx="1918982" cy="2244949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0" name="양쪽 모서리가 둥근 사각형 69"/>
          <p:cNvSpPr/>
          <p:nvPr/>
        </p:nvSpPr>
        <p:spPr>
          <a:xfrm>
            <a:off x="6808904" y="3717032"/>
            <a:ext cx="1918982" cy="487737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1" name="TextBox 70"/>
          <p:cNvSpPr txBox="1"/>
          <p:nvPr/>
        </p:nvSpPr>
        <p:spPr>
          <a:xfrm>
            <a:off x="6956448" y="3855026"/>
            <a:ext cx="881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int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radius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6956448" y="5627172"/>
            <a:ext cx="1647998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/>
              <a:t>double </a:t>
            </a:r>
            <a:r>
              <a:rPr lang="en-US" altLang="ko-KR" sz="1000" dirty="0" err="1" smtClean="0"/>
              <a:t>getArea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....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6956447" y="4368389"/>
            <a:ext cx="1647999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/>
              <a:t>Circle()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radius = 1;</a:t>
            </a:r>
          </a:p>
          <a:p>
            <a:pPr defTabSz="180000"/>
            <a:r>
              <a:rPr lang="en-US" altLang="ko-KR" sz="1000" dirty="0" smtClean="0"/>
              <a:t>}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56448" y="4998210"/>
            <a:ext cx="1647999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b="1" dirty="0" smtClean="0"/>
              <a:t>Circle(</a:t>
            </a:r>
            <a:r>
              <a:rPr lang="en-US" altLang="ko-KR" sz="1000" b="1" dirty="0" err="1" smtClean="0"/>
              <a:t>int</a:t>
            </a:r>
            <a:r>
              <a:rPr lang="en-US" altLang="ko-KR" sz="1000" b="1" dirty="0" smtClean="0"/>
              <a:t>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r</a:t>
            </a:r>
            <a:r>
              <a:rPr lang="en-US" altLang="ko-KR" sz="1000" b="1" dirty="0" smtClean="0"/>
              <a:t>) {</a:t>
            </a:r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b="1" dirty="0" smtClean="0"/>
              <a:t>radius =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r</a:t>
            </a:r>
            <a:r>
              <a:rPr lang="en-US" altLang="ko-KR" sz="1000" b="1" dirty="0" smtClean="0"/>
              <a:t>;</a:t>
            </a:r>
          </a:p>
          <a:p>
            <a:pPr defTabSz="180000"/>
            <a:r>
              <a:rPr lang="en-US" altLang="ko-KR" sz="1000" b="1" dirty="0" smtClean="0"/>
              <a:t>}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7746846" y="3889586"/>
            <a:ext cx="720559" cy="242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30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 rot="1370322">
            <a:off x="2466158" y="4091319"/>
            <a:ext cx="803466" cy="226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628892" y="5425783"/>
            <a:ext cx="181004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Circle pizza(30);</a:t>
            </a:r>
            <a:endParaRPr lang="ko-KR" altLang="en-US" dirty="0"/>
          </a:p>
        </p:txBody>
      </p:sp>
      <p:sp>
        <p:nvSpPr>
          <p:cNvPr id="80" name="오른쪽 화살표 79"/>
          <p:cNvSpPr/>
          <p:nvPr/>
        </p:nvSpPr>
        <p:spPr>
          <a:xfrm>
            <a:off x="5897695" y="5139932"/>
            <a:ext cx="576064" cy="226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862561" y="530294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ym typeface="Wingdings"/>
              </a:rPr>
              <a:t></a:t>
            </a:r>
            <a:endParaRPr lang="en-US" altLang="ko-KR" sz="1200" dirty="0" smtClean="0">
              <a:sym typeface="Wingdings"/>
            </a:endParaRPr>
          </a:p>
          <a:p>
            <a:pPr algn="ctr"/>
            <a:r>
              <a:rPr lang="ko-KR" altLang="en-US" sz="1200" dirty="0" err="1" smtClean="0"/>
              <a:t>생성자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실행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 rot="19842261">
            <a:off x="7556303" y="483296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 </a:t>
            </a:r>
            <a:r>
              <a:rPr lang="en-US" altLang="ko-KR" sz="1200" dirty="0" smtClean="0">
                <a:solidFill>
                  <a:srgbClr val="FF0000"/>
                </a:solidFill>
              </a:rPr>
              <a:t>30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5868144" y="1340768"/>
            <a:ext cx="576064" cy="226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339752" y="4392321"/>
            <a:ext cx="1342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ym typeface="Wingdings"/>
              </a:rPr>
              <a:t></a:t>
            </a:r>
            <a:endParaRPr lang="en-US" altLang="ko-KR" sz="1200" dirty="0" smtClean="0">
              <a:sym typeface="Wingdings"/>
            </a:endParaRPr>
          </a:p>
          <a:p>
            <a:pPr algn="ctr"/>
            <a:r>
              <a:rPr lang="ko-KR" altLang="en-US" sz="1200" dirty="0" smtClean="0"/>
              <a:t>객체 공간 할당</a:t>
            </a:r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7279038" y="3212976"/>
            <a:ext cx="103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donut </a:t>
            </a:r>
            <a:r>
              <a:rPr lang="ko-KR" altLang="en-US" sz="1200" dirty="0" smtClean="0"/>
              <a:t>객체 </a:t>
            </a:r>
            <a:endParaRPr lang="ko-KR" alt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7373581" y="6453336"/>
            <a:ext cx="1014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pizza </a:t>
            </a:r>
            <a:r>
              <a:rPr lang="ko-KR" altLang="en-US" sz="1200" dirty="0" smtClean="0"/>
              <a:t>객체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036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22" name="내용 개체 틀 2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ko-KR" altLang="en-US" i="1" dirty="0" err="1" smtClean="0">
                <a:solidFill>
                  <a:srgbClr val="00B0F0"/>
                </a:solidFill>
              </a:rPr>
              <a:t>생성자는</a:t>
            </a:r>
            <a:r>
              <a:rPr lang="ko-KR" altLang="en-US" i="1" dirty="0" smtClean="0">
                <a:solidFill>
                  <a:srgbClr val="00B0F0"/>
                </a:solidFill>
              </a:rPr>
              <a:t> 꼭 있어야 하는가</a:t>
            </a:r>
            <a:r>
              <a:rPr lang="en-US" altLang="ko-KR" i="1" dirty="0" smtClean="0">
                <a:solidFill>
                  <a:srgbClr val="00B0F0"/>
                </a:solidFill>
              </a:rPr>
              <a:t>?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예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컴파일러는 객체가 생성될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반드시 호출</a:t>
            </a:r>
            <a:endParaRPr lang="en-US" altLang="ko-KR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ko-KR" altLang="en-US" i="1" dirty="0" smtClean="0">
                <a:solidFill>
                  <a:srgbClr val="00B0F0"/>
                </a:solidFill>
              </a:rPr>
              <a:t>개발자가 클래스에 </a:t>
            </a:r>
            <a:r>
              <a:rPr lang="ko-KR" altLang="en-US" i="1" dirty="0" err="1" smtClean="0">
                <a:solidFill>
                  <a:srgbClr val="00B0F0"/>
                </a:solidFill>
              </a:rPr>
              <a:t>생성자를</a:t>
            </a:r>
            <a:r>
              <a:rPr lang="ko-KR" altLang="en-US" i="1" dirty="0" smtClean="0">
                <a:solidFill>
                  <a:srgbClr val="00B0F0"/>
                </a:solidFill>
              </a:rPr>
              <a:t> 작성해 놓지 않으면</a:t>
            </a:r>
            <a:r>
              <a:rPr lang="en-US" altLang="ko-KR" i="1" dirty="0" smtClean="0">
                <a:solidFill>
                  <a:srgbClr val="00B0F0"/>
                </a:solidFill>
              </a:rPr>
              <a:t>?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컴파일러에 의해 기본 생성자가 자동으로 생성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/>
              <a:t>기본 생성자란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매개 변수 없는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디폴트 생성자라고도 부름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475656" y="4725144"/>
            <a:ext cx="3528392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/>
              <a:t>class Circle </a:t>
            </a:r>
            <a:r>
              <a:rPr lang="en-US" altLang="ko-KR" sz="1600" dirty="0" smtClean="0"/>
              <a:t>{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smtClean="0"/>
              <a:t>.....</a:t>
            </a:r>
            <a:endParaRPr lang="en-US" altLang="ko-KR" sz="1600" dirty="0"/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b="1" dirty="0"/>
              <a:t>Circle(); // </a:t>
            </a:r>
            <a:r>
              <a:rPr lang="ko-KR" altLang="en-US" sz="1600" b="1" dirty="0"/>
              <a:t>기본 </a:t>
            </a:r>
            <a:r>
              <a:rPr lang="ko-KR" altLang="en-US" sz="1600" b="1" dirty="0" err="1" smtClean="0"/>
              <a:t>생성자</a:t>
            </a:r>
            <a:endParaRPr lang="en-US" altLang="ko-KR" sz="1600" b="1" dirty="0" smtClean="0"/>
          </a:p>
          <a:p>
            <a:pPr defTabSz="180000" fontAlgn="base" latinLnBrk="0"/>
            <a:r>
              <a:rPr lang="en-US" altLang="ko-KR" sz="1600" dirty="0" smtClean="0"/>
              <a:t>};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63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생성자가 자동으로 생성되는 경우</a:t>
            </a:r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생성자가 하나도 작성되어 있지 않은 클래스의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컴파일러가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자동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97829" y="2841170"/>
            <a:ext cx="1728191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class </a:t>
            </a:r>
            <a:r>
              <a:rPr lang="en-US" altLang="ko-KR" sz="1400" dirty="0"/>
              <a:t>Circle { 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</a:p>
          <a:p>
            <a:pPr defTabSz="180000" fontAlgn="base" latinLnBrk="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 </a:t>
            </a:r>
            <a:r>
              <a:rPr lang="en-US" altLang="ko-KR" sz="1400" b="1" dirty="0" smtClean="0"/>
              <a:t>donut</a:t>
            </a:r>
            <a:r>
              <a:rPr lang="en-US" altLang="ko-KR" sz="1400" dirty="0" smtClean="0"/>
              <a:t>; 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4944519" y="2818860"/>
            <a:ext cx="1771707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class </a:t>
            </a:r>
            <a:r>
              <a:rPr lang="en-US" altLang="ko-KR" sz="1400" dirty="0"/>
              <a:t>Circle { 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</a:p>
          <a:p>
            <a:pPr defTabSz="180000" fontAlgn="base" latinLnBrk="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 smtClean="0"/>
              <a:t>();</a:t>
            </a:r>
          </a:p>
          <a:p>
            <a:pPr defTabSz="180000" fontAlgn="base" latinLnBrk="0"/>
            <a:r>
              <a:rPr lang="en-US" altLang="ko-KR" sz="1400" dirty="0"/>
              <a:t>	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 </a:t>
            </a:r>
            <a:r>
              <a:rPr lang="en-US" altLang="ko-KR" sz="1400" b="1" dirty="0" smtClean="0"/>
              <a:t>donut</a:t>
            </a:r>
            <a:r>
              <a:rPr lang="en-US" altLang="ko-KR" sz="1400" dirty="0" smtClean="0"/>
              <a:t>; 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38131" y="3712300"/>
            <a:ext cx="69224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Circle();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991950" y="4191471"/>
            <a:ext cx="120783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Circle::Circle() {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794372" y="3429000"/>
            <a:ext cx="1217997" cy="566600"/>
          </a:xfrm>
          <a:prstGeom prst="wedgeRoundRectCallout">
            <a:avLst>
              <a:gd name="adj1" fmla="val -127246"/>
              <a:gd name="adj2" fmla="val 266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컴파일러에 의해 자동으로 삽입됨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9797" y="4988360"/>
            <a:ext cx="2451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ko-KR" altLang="en-US" sz="1400" dirty="0" err="1" smtClean="0"/>
              <a:t>생성자를</a:t>
            </a:r>
            <a:r>
              <a:rPr lang="ko-KR" altLang="en-US" sz="1400" dirty="0" smtClean="0"/>
              <a:t> 선언하지 않는</a:t>
            </a:r>
            <a:endParaRPr lang="en-US" altLang="ko-KR" sz="1400" dirty="0"/>
          </a:p>
          <a:p>
            <a:r>
              <a:rPr lang="en-US" altLang="ko-KR" sz="1400" dirty="0" smtClean="0"/>
              <a:t>    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Circle </a:t>
            </a:r>
            <a:r>
              <a:rPr lang="ko-KR" altLang="en-US" sz="1400" dirty="0" smtClean="0"/>
              <a:t>클래스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375404" y="5651375"/>
            <a:ext cx="3648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(b) </a:t>
            </a:r>
            <a:r>
              <a:rPr lang="ko-KR" altLang="en-US" sz="1400" dirty="0" smtClean="0"/>
              <a:t>컴파일러에 의해 기본 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자동 삽입</a:t>
            </a:r>
            <a:endParaRPr lang="ko-KR" altLang="en-US" sz="14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840821" y="4278331"/>
            <a:ext cx="923168" cy="428101"/>
          </a:xfrm>
          <a:prstGeom prst="wedgeRoundRectCallout">
            <a:avLst>
              <a:gd name="adj1" fmla="val 88180"/>
              <a:gd name="adj2" fmla="val 71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정상적으로 </a:t>
            </a:r>
            <a:r>
              <a:rPr lang="ko-KR" altLang="en-US" sz="1000" dirty="0" err="1">
                <a:solidFill>
                  <a:schemeClr val="tx1"/>
                </a:solidFill>
              </a:rPr>
              <a:t>컴파일됨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6121531" y="3936663"/>
            <a:ext cx="888866" cy="289465"/>
          </a:xfrm>
          <a:custGeom>
            <a:avLst/>
            <a:gdLst>
              <a:gd name="connsiteX0" fmla="*/ 580902 w 776845"/>
              <a:gd name="connsiteY0" fmla="*/ 0 h 289465"/>
              <a:gd name="connsiteX1" fmla="*/ 2404 w 776845"/>
              <a:gd name="connsiteY1" fmla="*/ 289249 h 289465"/>
              <a:gd name="connsiteX2" fmla="*/ 776845 w 776845"/>
              <a:gd name="connsiteY2" fmla="*/ 37323 h 289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6845" h="289465">
                <a:moveTo>
                  <a:pt x="580902" y="0"/>
                </a:moveTo>
                <a:cubicBezTo>
                  <a:pt x="275324" y="141514"/>
                  <a:pt x="-30253" y="283029"/>
                  <a:pt x="2404" y="289249"/>
                </a:cubicBezTo>
                <a:cubicBezTo>
                  <a:pt x="35061" y="295469"/>
                  <a:pt x="405953" y="166396"/>
                  <a:pt x="776845" y="37323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6199782" y="4353881"/>
            <a:ext cx="516444" cy="731302"/>
          </a:xfrm>
          <a:custGeom>
            <a:avLst/>
            <a:gdLst>
              <a:gd name="connsiteX0" fmla="*/ 0 w 970384"/>
              <a:gd name="connsiteY0" fmla="*/ 821094 h 821094"/>
              <a:gd name="connsiteX1" fmla="*/ 970384 w 970384"/>
              <a:gd name="connsiteY1" fmla="*/ 223935 h 821094"/>
              <a:gd name="connsiteX2" fmla="*/ 0 w 970384"/>
              <a:gd name="connsiteY2" fmla="*/ 0 h 82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384" h="821094">
                <a:moveTo>
                  <a:pt x="0" y="821094"/>
                </a:moveTo>
                <a:cubicBezTo>
                  <a:pt x="485192" y="590939"/>
                  <a:pt x="970384" y="360784"/>
                  <a:pt x="970384" y="223935"/>
                </a:cubicBezTo>
                <a:cubicBezTo>
                  <a:pt x="970384" y="87086"/>
                  <a:pt x="485192" y="43543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729504" y="435388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기본 </a:t>
            </a:r>
            <a:r>
              <a:rPr lang="ko-KR" altLang="en-US" sz="1200" dirty="0" err="1" smtClean="0"/>
              <a:t>생성자</a:t>
            </a:r>
            <a:r>
              <a:rPr lang="ko-KR" altLang="en-US" sz="1200" dirty="0" smtClean="0"/>
              <a:t> 호출</a:t>
            </a:r>
            <a:endParaRPr lang="ko-KR" altLang="en-US" sz="1200" dirty="0"/>
          </a:p>
        </p:txBody>
      </p:sp>
      <p:sp>
        <p:nvSpPr>
          <p:cNvPr id="3" name="오른쪽 화살표 2"/>
          <p:cNvSpPr/>
          <p:nvPr/>
        </p:nvSpPr>
        <p:spPr>
          <a:xfrm>
            <a:off x="3995936" y="3717032"/>
            <a:ext cx="576064" cy="219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2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기본 생성자가 자동으로 생성되지 않는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생성자가 하나라도 선언된 클래스의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컴파일러는 기본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자동 생성하지 않</a:t>
            </a:r>
            <a:r>
              <a:rPr lang="ko-KR" altLang="en-US" dirty="0"/>
              <a:t>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79696" y="2492896"/>
            <a:ext cx="2280858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class </a:t>
            </a:r>
            <a:r>
              <a:rPr lang="en-US" altLang="ko-KR" sz="1400" dirty="0"/>
              <a:t>Circle { 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</a:p>
          <a:p>
            <a:pPr defTabSz="180000" fontAlgn="base" latinLnBrk="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 smtClean="0"/>
              <a:t>();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/>
              <a:t>Circle(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r);</a:t>
            </a:r>
            <a:endParaRPr lang="en-US" altLang="ko-KR" sz="1400" b="1" dirty="0"/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 smtClean="0"/>
              <a:t>Circle::Circle(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r)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radius = r;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/>
              <a:t>Circle pizza(30);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strike="sngStrike" dirty="0"/>
              <a:t>Circle donut</a:t>
            </a:r>
            <a:r>
              <a:rPr lang="en-US" altLang="ko-KR" sz="1400" dirty="0"/>
              <a:t>; 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7" name="자유형 6"/>
          <p:cNvSpPr/>
          <p:nvPr/>
        </p:nvSpPr>
        <p:spPr>
          <a:xfrm>
            <a:off x="3635896" y="4154890"/>
            <a:ext cx="634482" cy="1084884"/>
          </a:xfrm>
          <a:custGeom>
            <a:avLst/>
            <a:gdLst>
              <a:gd name="connsiteX0" fmla="*/ 0 w 634482"/>
              <a:gd name="connsiteY0" fmla="*/ 867747 h 867747"/>
              <a:gd name="connsiteX1" fmla="*/ 634482 w 634482"/>
              <a:gd name="connsiteY1" fmla="*/ 363893 h 867747"/>
              <a:gd name="connsiteX2" fmla="*/ 0 w 634482"/>
              <a:gd name="connsiteY2" fmla="*/ 0 h 86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482" h="867747">
                <a:moveTo>
                  <a:pt x="0" y="867747"/>
                </a:moveTo>
                <a:cubicBezTo>
                  <a:pt x="317241" y="688132"/>
                  <a:pt x="634482" y="508517"/>
                  <a:pt x="634482" y="363893"/>
                </a:cubicBezTo>
                <a:cubicBezTo>
                  <a:pt x="634482" y="219269"/>
                  <a:pt x="317241" y="109634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355976" y="5251391"/>
            <a:ext cx="1296144" cy="397051"/>
          </a:xfrm>
          <a:prstGeom prst="wedgeRoundRectCallout">
            <a:avLst>
              <a:gd name="adj1" fmla="val -127559"/>
              <a:gd name="adj2" fmla="val 7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 오류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없음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139952" y="3140968"/>
            <a:ext cx="2448272" cy="627694"/>
          </a:xfrm>
          <a:prstGeom prst="wedgeRoundRectCallout">
            <a:avLst>
              <a:gd name="adj1" fmla="val -89403"/>
              <a:gd name="adj2" fmla="val 91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Circle </a:t>
            </a:r>
            <a:r>
              <a:rPr lang="ko-KR" altLang="en-US" sz="1000" dirty="0">
                <a:solidFill>
                  <a:schemeClr val="tx1"/>
                </a:solidFill>
              </a:rPr>
              <a:t>클래스에 생성자가 </a:t>
            </a:r>
            <a:r>
              <a:rPr lang="ko-KR" altLang="en-US" sz="1000" dirty="0" smtClean="0">
                <a:solidFill>
                  <a:schemeClr val="tx1"/>
                </a:solidFill>
              </a:rPr>
              <a:t>선언되어 </a:t>
            </a:r>
            <a:r>
              <a:rPr lang="ko-KR" altLang="en-US" sz="1000" dirty="0">
                <a:solidFill>
                  <a:schemeClr val="tx1"/>
                </a:solidFill>
              </a:rPr>
              <a:t>있기 때문에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컴파일러는 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생성자를</a:t>
            </a:r>
            <a:r>
              <a:rPr lang="ko-KR" altLang="en-US" sz="1000" dirty="0">
                <a:solidFill>
                  <a:schemeClr val="tx1"/>
                </a:solidFill>
              </a:rPr>
              <a:t> 자동 생성하지 않음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644008" y="4365104"/>
            <a:ext cx="495131" cy="397051"/>
          </a:xfrm>
          <a:prstGeom prst="wedgeRoundRectCallout">
            <a:avLst>
              <a:gd name="adj1" fmla="val -127559"/>
              <a:gd name="adj2" fmla="val 7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호출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4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3-4(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Rectangle </a:t>
            </a:r>
            <a:r>
              <a:rPr lang="ko-KR" altLang="en-US" dirty="0" smtClean="0"/>
              <a:t>클래스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8612" y="1412776"/>
            <a:ext cx="7128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main()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함수가 잘 작동하도록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Rectangle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작성하고 프로그램을 완성하라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fontAlgn="base"/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Rectangle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클래스는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width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height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두 멤버 변수와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개의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생성자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그리고 </a:t>
            </a: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isSquare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()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함수를 가진다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3738" y="2348880"/>
            <a:ext cx="5298541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Rectangle rect1; </a:t>
            </a:r>
          </a:p>
          <a:p>
            <a:pPr defTabSz="180000"/>
            <a:r>
              <a:rPr lang="en-US" altLang="ko-KR" sz="1400" dirty="0"/>
              <a:t>	Rectangle rect2(3, 5);</a:t>
            </a:r>
          </a:p>
          <a:p>
            <a:pPr defTabSz="180000"/>
            <a:r>
              <a:rPr lang="en-US" altLang="ko-KR" sz="1400" dirty="0"/>
              <a:t>	Rectangle rect3(3);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if(rect1.isSquare())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"rect1</a:t>
            </a:r>
            <a:r>
              <a:rPr lang="ko-KR" altLang="en-US" sz="1400" dirty="0"/>
              <a:t>은 정사각형이다</a:t>
            </a:r>
            <a:r>
              <a:rPr lang="en-US" altLang="ko-KR" sz="1400" dirty="0" smtClean="0"/>
              <a:t>."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if(rect2.isSquare())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"rect2</a:t>
            </a:r>
            <a:r>
              <a:rPr lang="ko-KR" altLang="en-US" sz="1400" dirty="0"/>
              <a:t>는 정사각형이다</a:t>
            </a:r>
            <a:r>
              <a:rPr lang="en-US" altLang="ko-KR" sz="1400" dirty="0" smtClean="0"/>
              <a:t>." </a:t>
            </a:r>
            <a:r>
              <a:rPr lang="en-US" altLang="ko-KR" sz="1400" dirty="0"/>
              <a:t>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if(rect3.isSquare())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"rect3</a:t>
            </a:r>
            <a:r>
              <a:rPr lang="ko-KR" altLang="en-US" sz="1400" dirty="0"/>
              <a:t>는 정사각형이다</a:t>
            </a:r>
            <a:r>
              <a:rPr lang="en-US" altLang="ko-KR" sz="1400" dirty="0" smtClean="0"/>
              <a:t>." </a:t>
            </a:r>
            <a:r>
              <a:rPr lang="en-US" altLang="ko-KR" sz="1400" dirty="0"/>
              <a:t>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812371" y="4479502"/>
            <a:ext cx="5279908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rect1</a:t>
            </a:r>
            <a:r>
              <a:rPr lang="ko-KR" altLang="en-US" sz="1400" dirty="0"/>
              <a:t>은 정사각형이다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rect3</a:t>
            </a:r>
            <a:r>
              <a:rPr lang="ko-KR" altLang="en-US" sz="1400" dirty="0"/>
              <a:t>는 정사각형이다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2416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644008" y="188640"/>
            <a:ext cx="4120952" cy="6794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3-4 </a:t>
            </a:r>
            <a:r>
              <a:rPr lang="ko-KR" altLang="en-US" dirty="0" smtClean="0"/>
              <a:t>정답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3528" y="532993"/>
            <a:ext cx="3408717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 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/>
              <a:t>Rectangle </a:t>
            </a:r>
            <a:r>
              <a:rPr lang="en-US" altLang="ko-KR" sz="1200" dirty="0" smtClean="0"/>
              <a:t>{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width, height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Rectangle();</a:t>
            </a:r>
          </a:p>
          <a:p>
            <a:pPr defTabSz="180000"/>
            <a:r>
              <a:rPr lang="en-US" altLang="ko-KR" sz="1200" dirty="0"/>
              <a:t>	Rectangle(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w,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h);</a:t>
            </a:r>
          </a:p>
          <a:p>
            <a:pPr defTabSz="180000"/>
            <a:r>
              <a:rPr lang="en-US" altLang="ko-KR" sz="1200" dirty="0"/>
              <a:t>	Rectangle(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length);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bool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isSquare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smtClean="0"/>
              <a:t>Rectangle</a:t>
            </a:r>
            <a:r>
              <a:rPr lang="en-US" altLang="ko-KR" sz="1200" b="1" dirty="0"/>
              <a:t>::Rectangle() {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dirty="0"/>
              <a:t>width = height = 1;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b="1" dirty="0"/>
          </a:p>
          <a:p>
            <a:pPr defTabSz="180000"/>
            <a:r>
              <a:rPr lang="en-US" altLang="ko-KR" sz="1200" b="1" dirty="0"/>
              <a:t>Rectangle::Rectangle(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w,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h) {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dirty="0"/>
              <a:t>width = w</a:t>
            </a:r>
            <a:r>
              <a:rPr lang="en-US" altLang="ko-KR" sz="1200" dirty="0" smtClean="0"/>
              <a:t>; height </a:t>
            </a:r>
            <a:r>
              <a:rPr lang="en-US" altLang="ko-KR" sz="1200" dirty="0"/>
              <a:t>= h;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b="1" dirty="0"/>
          </a:p>
          <a:p>
            <a:pPr defTabSz="180000"/>
            <a:r>
              <a:rPr lang="en-US" altLang="ko-KR" sz="1200" b="1" dirty="0"/>
              <a:t>Rectangle::Rectangle(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length) {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dirty="0"/>
              <a:t>width = height = length;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정사각형이면 </a:t>
            </a:r>
            <a:r>
              <a:rPr lang="en-US" altLang="ko-KR" sz="1200" dirty="0"/>
              <a:t>true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리턴하는</a:t>
            </a:r>
            <a:r>
              <a:rPr lang="ko-KR" altLang="en-US" sz="1200" dirty="0"/>
              <a:t> 멤버 함수</a:t>
            </a:r>
            <a:endParaRPr lang="en-US" altLang="ko-KR" sz="1200" dirty="0"/>
          </a:p>
          <a:p>
            <a:pPr defTabSz="180000"/>
            <a:r>
              <a:rPr lang="en-US" altLang="ko-KR" sz="1200" b="1" dirty="0" err="1"/>
              <a:t>bool</a:t>
            </a:r>
            <a:r>
              <a:rPr lang="en-US" altLang="ko-KR" sz="1200" b="1" dirty="0"/>
              <a:t> Rectangle::</a:t>
            </a:r>
            <a:r>
              <a:rPr lang="en-US" altLang="ko-KR" sz="1200" b="1" dirty="0" err="1"/>
              <a:t>isSquare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if(width == height) return true;</a:t>
            </a:r>
          </a:p>
          <a:p>
            <a:pPr defTabSz="180000"/>
            <a:r>
              <a:rPr lang="en-US" altLang="ko-KR" sz="1200" dirty="0"/>
              <a:t>	else </a:t>
            </a:r>
            <a:r>
              <a:rPr lang="en-US" altLang="ko-KR" sz="1200" dirty="0" smtClean="0"/>
              <a:t>return </a:t>
            </a:r>
            <a:r>
              <a:rPr lang="en-US" altLang="ko-KR" sz="1200" dirty="0"/>
              <a:t>false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4139952" y="3801412"/>
            <a:ext cx="4752528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Rectangle rect1; </a:t>
            </a:r>
          </a:p>
          <a:p>
            <a:pPr defTabSz="180000"/>
            <a:r>
              <a:rPr lang="en-US" altLang="ko-KR" sz="1200" b="1" dirty="0"/>
              <a:t>	Rectangle rect2(3, 5);</a:t>
            </a:r>
          </a:p>
          <a:p>
            <a:pPr defTabSz="180000"/>
            <a:r>
              <a:rPr lang="en-US" altLang="ko-KR" sz="1200" b="1" dirty="0"/>
              <a:t>	Rectangle rect3(3);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/>
              <a:t>rect1.isSquare()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"rect1</a:t>
            </a:r>
            <a:r>
              <a:rPr lang="ko-KR" altLang="en-US" sz="1200" dirty="0"/>
              <a:t>은 정사각형이다</a:t>
            </a:r>
            <a:r>
              <a:rPr lang="en-US" altLang="ko-KR" sz="1200" dirty="0" smtClean="0"/>
              <a:t>."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 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if(rect2.isSquare())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"rect2</a:t>
            </a:r>
            <a:r>
              <a:rPr lang="ko-KR" altLang="en-US" sz="1200" dirty="0"/>
              <a:t>는 정사각형이다</a:t>
            </a:r>
            <a:r>
              <a:rPr lang="en-US" altLang="ko-KR" sz="1200" dirty="0" smtClean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if(rect3.isSquare())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"rect3</a:t>
            </a:r>
            <a:r>
              <a:rPr lang="ko-KR" altLang="en-US" sz="1200" dirty="0"/>
              <a:t>는 정사각형이다</a:t>
            </a:r>
            <a:r>
              <a:rPr lang="en-US" altLang="ko-KR" sz="1200" dirty="0" smtClean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139952" y="5703639"/>
            <a:ext cx="475252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rect1</a:t>
            </a:r>
            <a:r>
              <a:rPr lang="ko-KR" altLang="en-US" sz="1200" dirty="0"/>
              <a:t>은 정사각형이다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rect3</a:t>
            </a:r>
            <a:r>
              <a:rPr lang="ko-KR" altLang="en-US" sz="1200" dirty="0"/>
              <a:t>는 정사각형이다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715000" y="4089443"/>
            <a:ext cx="1728192" cy="329435"/>
          </a:xfrm>
          <a:prstGeom prst="wedgeRoundRectCallout">
            <a:avLst>
              <a:gd name="adj1" fmla="val -71119"/>
              <a:gd name="adj2" fmla="val 2021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 </a:t>
            </a:r>
            <a:r>
              <a:rPr lang="ko-KR" altLang="en-US" sz="1000" dirty="0">
                <a:solidFill>
                  <a:schemeClr val="tx1"/>
                </a:solidFill>
              </a:rPr>
              <a:t>개의 생성자가 필요함</a:t>
            </a:r>
          </a:p>
        </p:txBody>
      </p:sp>
      <p:sp>
        <p:nvSpPr>
          <p:cNvPr id="3" name="오른쪽 중괄호 2"/>
          <p:cNvSpPr/>
          <p:nvPr/>
        </p:nvSpPr>
        <p:spPr>
          <a:xfrm>
            <a:off x="6012160" y="4089444"/>
            <a:ext cx="288032" cy="432048"/>
          </a:xfrm>
          <a:prstGeom prst="rightBrace">
            <a:avLst>
              <a:gd name="adj1" fmla="val 3424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2123728" y="3068960"/>
            <a:ext cx="2376264" cy="102048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2915816" y="3801412"/>
            <a:ext cx="1584176" cy="50405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915816" y="4521492"/>
            <a:ext cx="1584176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7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232248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소멸자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객체가 </a:t>
            </a:r>
            <a:r>
              <a:rPr lang="ko-KR" altLang="en-US" dirty="0">
                <a:solidFill>
                  <a:srgbClr val="FF0000"/>
                </a:solidFill>
              </a:rPr>
              <a:t>소멸</a:t>
            </a:r>
            <a:r>
              <a:rPr lang="ko-KR" altLang="en-US" dirty="0"/>
              <a:t>되는 시점에서 </a:t>
            </a:r>
            <a:r>
              <a:rPr lang="ko-KR" altLang="en-US" dirty="0">
                <a:solidFill>
                  <a:srgbClr val="FF0000"/>
                </a:solidFill>
              </a:rPr>
              <a:t>자동</a:t>
            </a:r>
            <a:r>
              <a:rPr lang="ko-KR" altLang="en-US" dirty="0"/>
              <a:t>으로 호출되는 </a:t>
            </a:r>
            <a:r>
              <a:rPr lang="ko-KR" altLang="en-US" dirty="0" smtClean="0">
                <a:solidFill>
                  <a:srgbClr val="FF0000"/>
                </a:solidFill>
              </a:rPr>
              <a:t>함수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ko-KR" altLang="en-US" dirty="0"/>
              <a:t>오직 한번만 자동 호출</a:t>
            </a:r>
            <a:r>
              <a:rPr lang="en-US" altLang="ko-KR" dirty="0"/>
              <a:t>, </a:t>
            </a:r>
            <a:r>
              <a:rPr lang="ko-KR" altLang="en-US" dirty="0"/>
              <a:t>임의로 호출할 수 없음</a:t>
            </a:r>
            <a:endParaRPr lang="en-US" altLang="ko-KR" dirty="0"/>
          </a:p>
          <a:p>
            <a:pPr lvl="2"/>
            <a:r>
              <a:rPr lang="ko-KR" altLang="en-US" dirty="0" smtClean="0"/>
              <a:t>객체 </a:t>
            </a:r>
            <a:r>
              <a:rPr lang="ko-KR" altLang="en-US" dirty="0"/>
              <a:t>메모리 </a:t>
            </a:r>
            <a:r>
              <a:rPr lang="ko-KR" altLang="en-US" dirty="0" smtClean="0"/>
              <a:t>소멸 </a:t>
            </a:r>
            <a:r>
              <a:rPr lang="ko-KR" altLang="en-US" dirty="0"/>
              <a:t>직전 호출됨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57206" y="3356992"/>
            <a:ext cx="374441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 smtClean="0"/>
              <a:t>class Circle {</a:t>
            </a:r>
          </a:p>
          <a:p>
            <a:pPr defTabSz="180000"/>
            <a:r>
              <a:rPr lang="en-US" altLang="ko-KR" dirty="0"/>
              <a:t>		Circle();</a:t>
            </a:r>
            <a:endParaRPr lang="ko-KR" altLang="en-US" dirty="0"/>
          </a:p>
          <a:p>
            <a:pPr defTabSz="180000"/>
            <a:r>
              <a:rPr lang="en-US" altLang="ko-KR" dirty="0"/>
              <a:t>		Circle(</a:t>
            </a:r>
            <a:r>
              <a:rPr lang="en-US" altLang="ko-KR" dirty="0" err="1"/>
              <a:t>int</a:t>
            </a:r>
            <a:r>
              <a:rPr lang="en-US" altLang="ko-KR" dirty="0"/>
              <a:t> r);</a:t>
            </a:r>
          </a:p>
          <a:p>
            <a:pPr defTabSz="180000"/>
            <a:r>
              <a:rPr lang="en-US" altLang="ko-KR" dirty="0"/>
              <a:t>	</a:t>
            </a:r>
            <a:r>
              <a:rPr lang="en-US" altLang="ko-KR" dirty="0" smtClean="0"/>
              <a:t>	..............</a:t>
            </a:r>
            <a:endParaRPr lang="en-US" altLang="ko-KR" dirty="0"/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rgbClr val="FF0000"/>
                </a:solidFill>
              </a:rPr>
              <a:t>~Circle();</a:t>
            </a:r>
            <a:endParaRPr lang="ko-KR" altLang="en-US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dirty="0" smtClean="0"/>
              <a:t>};</a:t>
            </a:r>
          </a:p>
          <a:p>
            <a:pPr defTabSz="180000"/>
            <a:endParaRPr lang="en-US" altLang="ko-KR" dirty="0"/>
          </a:p>
          <a:p>
            <a:pPr defTabSz="180000"/>
            <a:r>
              <a:rPr lang="en-US" altLang="ko-KR" dirty="0" smtClean="0">
                <a:solidFill>
                  <a:srgbClr val="FF0000"/>
                </a:solidFill>
              </a:rPr>
              <a:t>Circle::~Circle() {</a:t>
            </a:r>
          </a:p>
          <a:p>
            <a:pPr defTabSz="180000"/>
            <a:r>
              <a:rPr lang="en-US" altLang="ko-KR" dirty="0" smtClean="0">
                <a:solidFill>
                  <a:srgbClr val="FF0000"/>
                </a:solidFill>
              </a:rPr>
              <a:t>		...............</a:t>
            </a:r>
          </a:p>
          <a:p>
            <a:pPr defTabSz="180000"/>
            <a:r>
              <a:rPr lang="en-US" altLang="ko-KR" dirty="0" smtClean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928599" y="3767522"/>
            <a:ext cx="1304521" cy="389012"/>
          </a:xfrm>
          <a:prstGeom prst="wedgeRoundRectCallout">
            <a:avLst>
              <a:gd name="adj1" fmla="val -105449"/>
              <a:gd name="adj2" fmla="val 1609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리턴 타입도 없고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매개 변수도 없음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403648" y="4450362"/>
            <a:ext cx="1253610" cy="322539"/>
          </a:xfrm>
          <a:prstGeom prst="wedgeRoundRectCallout">
            <a:avLst>
              <a:gd name="adj1" fmla="val 82263"/>
              <a:gd name="adj2" fmla="val 91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소멸자</a:t>
            </a:r>
            <a:r>
              <a:rPr lang="ko-KR" altLang="en-US" sz="1000" dirty="0">
                <a:solidFill>
                  <a:schemeClr val="tx1"/>
                </a:solidFill>
              </a:rPr>
              <a:t> 함수 선언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563423" y="4469617"/>
            <a:ext cx="1876397" cy="318536"/>
          </a:xfrm>
          <a:prstGeom prst="wedgeRoundRectCallout">
            <a:avLst>
              <a:gd name="adj1" fmla="val -121567"/>
              <a:gd name="adj2" fmla="val 101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소멸자는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오직 하나만 </a:t>
            </a:r>
            <a:r>
              <a:rPr lang="ko-KR" altLang="en-US" sz="1000" dirty="0">
                <a:solidFill>
                  <a:schemeClr val="tx1"/>
                </a:solidFill>
              </a:rPr>
              <a:t>존재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115616" y="5301208"/>
            <a:ext cx="1273533" cy="360040"/>
          </a:xfrm>
          <a:prstGeom prst="wedgeRoundRectCallout">
            <a:avLst>
              <a:gd name="adj1" fmla="val 85589"/>
              <a:gd name="adj2" fmla="val -4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소멸자</a:t>
            </a:r>
            <a:r>
              <a:rPr lang="ko-KR" altLang="en-US" sz="1000" dirty="0">
                <a:solidFill>
                  <a:schemeClr val="tx1"/>
                </a:solidFill>
              </a:rPr>
              <a:t> 함수 구현</a:t>
            </a:r>
          </a:p>
        </p:txBody>
      </p:sp>
    </p:spTree>
    <p:extLst>
      <p:ext uri="{BB962C8B-B14F-4D97-AF65-F5344CB8AC3E}">
        <p14:creationId xmlns:p14="http://schemas.microsoft.com/office/powerpoint/2010/main" val="223725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소멸자</a:t>
            </a:r>
            <a:r>
              <a:rPr lang="ko-KR" altLang="en-US" dirty="0" smtClean="0"/>
              <a:t> 특</a:t>
            </a:r>
            <a:r>
              <a:rPr lang="ko-KR" altLang="en-US" dirty="0"/>
              <a:t>징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소멸자의 목적</a:t>
            </a:r>
            <a:endParaRPr lang="en-US" altLang="ko-KR" dirty="0"/>
          </a:p>
          <a:p>
            <a:pPr lvl="2"/>
            <a:r>
              <a:rPr lang="ko-KR" altLang="en-US" dirty="0"/>
              <a:t>객체가 </a:t>
            </a:r>
            <a:r>
              <a:rPr lang="ko-KR" altLang="en-US" dirty="0" smtClean="0"/>
              <a:t>사라질 때 마무리 작업을 위함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 </a:t>
            </a:r>
            <a:r>
              <a:rPr lang="ko-KR" altLang="en-US" dirty="0"/>
              <a:t>도중 동적으로 할당 받은 메모리 해제</a:t>
            </a:r>
            <a:r>
              <a:rPr lang="en-US" altLang="ko-KR" dirty="0"/>
              <a:t>, </a:t>
            </a:r>
            <a:r>
              <a:rPr lang="ko-KR" altLang="en-US" dirty="0"/>
              <a:t>파일 저장 및 닫기</a:t>
            </a:r>
            <a:r>
              <a:rPr lang="en-US" altLang="ko-KR" dirty="0"/>
              <a:t>, </a:t>
            </a:r>
            <a:r>
              <a:rPr lang="ko-KR" altLang="en-US" dirty="0"/>
              <a:t>네트워크 닫기 등</a:t>
            </a:r>
            <a:endParaRPr lang="en-US" altLang="ko-KR" dirty="0"/>
          </a:p>
          <a:p>
            <a:pPr lvl="1"/>
            <a:r>
              <a:rPr lang="ko-KR" altLang="en-US" dirty="0" err="1" smtClean="0"/>
              <a:t>소멸자</a:t>
            </a:r>
            <a:r>
              <a:rPr lang="ko-KR" altLang="en-US" dirty="0" smtClean="0"/>
              <a:t> 함수의 </a:t>
            </a:r>
            <a:r>
              <a:rPr lang="ko-KR" altLang="en-US" dirty="0"/>
              <a:t>이름은 클래스 이름 앞에 </a:t>
            </a:r>
            <a:r>
              <a:rPr lang="en-US" altLang="ko-KR" dirty="0"/>
              <a:t>~</a:t>
            </a:r>
            <a:r>
              <a:rPr lang="ko-KR" altLang="en-US" dirty="0"/>
              <a:t>를 </a:t>
            </a:r>
            <a:r>
              <a:rPr lang="ko-KR" altLang="en-US" dirty="0" smtClean="0"/>
              <a:t>붙인다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Circle::~Circle() { ... }</a:t>
            </a:r>
          </a:p>
          <a:p>
            <a:pPr lvl="1"/>
            <a:r>
              <a:rPr lang="ko-KR" altLang="en-US" dirty="0" err="1" smtClean="0"/>
              <a:t>소멸자는</a:t>
            </a:r>
            <a:r>
              <a:rPr lang="ko-KR" altLang="en-US" dirty="0" smtClean="0"/>
              <a:t> </a:t>
            </a:r>
            <a:r>
              <a:rPr lang="ko-KR" altLang="en-US" dirty="0"/>
              <a:t>리턴 </a:t>
            </a:r>
            <a:r>
              <a:rPr lang="ko-KR" altLang="en-US" dirty="0" smtClean="0"/>
              <a:t>타입이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값도 </a:t>
            </a:r>
            <a:r>
              <a:rPr lang="ko-KR" altLang="en-US" dirty="0" err="1" smtClean="0"/>
              <a:t>리턴하면</a:t>
            </a:r>
            <a:r>
              <a:rPr lang="ko-KR" altLang="en-US" dirty="0" smtClean="0"/>
              <a:t> 안됨</a:t>
            </a:r>
            <a:endParaRPr lang="en-US" altLang="ko-KR" dirty="0"/>
          </a:p>
          <a:p>
            <a:pPr lvl="2"/>
            <a:r>
              <a:rPr lang="ko-KR" altLang="en-US" dirty="0"/>
              <a:t>리턴 </a:t>
            </a:r>
            <a:r>
              <a:rPr lang="ko-KR" altLang="en-US" dirty="0" smtClean="0"/>
              <a:t>타입 선언 불가</a:t>
            </a:r>
            <a:endParaRPr lang="en-US" altLang="ko-KR" dirty="0"/>
          </a:p>
          <a:p>
            <a:pPr lvl="1"/>
            <a:r>
              <a:rPr lang="ko-KR" altLang="en-US" dirty="0" smtClean="0"/>
              <a:t>중복 </a:t>
            </a:r>
            <a:r>
              <a:rPr lang="ko-KR" altLang="en-US" dirty="0"/>
              <a:t>불가능</a:t>
            </a:r>
            <a:endParaRPr lang="en-US" altLang="ko-KR" dirty="0"/>
          </a:p>
          <a:p>
            <a:pPr lvl="2"/>
            <a:r>
              <a:rPr lang="ko-KR" altLang="en-US" dirty="0" err="1"/>
              <a:t>소멸자는</a:t>
            </a:r>
            <a:r>
              <a:rPr lang="ko-KR" altLang="en-US" dirty="0"/>
              <a:t> 한 클래스 내에 오직 </a:t>
            </a:r>
            <a:r>
              <a:rPr lang="ko-KR" altLang="en-US" dirty="0" smtClean="0"/>
              <a:t>한 개만 작성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2"/>
            <a:r>
              <a:rPr lang="ko-KR" altLang="en-US" dirty="0" err="1" smtClean="0"/>
              <a:t>소멸자는</a:t>
            </a:r>
            <a:r>
              <a:rPr lang="ko-KR" altLang="en-US" dirty="0" smtClean="0"/>
              <a:t> 매개 변수 없는 함수</a:t>
            </a:r>
            <a:endParaRPr lang="en-US" altLang="ko-KR" dirty="0"/>
          </a:p>
          <a:p>
            <a:pPr lvl="1"/>
            <a:r>
              <a:rPr lang="ko-KR" altLang="en-US" dirty="0"/>
              <a:t>소멸자가 </a:t>
            </a:r>
            <a:r>
              <a:rPr lang="ko-KR" altLang="en-US" dirty="0" smtClean="0"/>
              <a:t>선언되어 </a:t>
            </a:r>
            <a:r>
              <a:rPr lang="ko-KR" altLang="en-US" dirty="0"/>
              <a:t>있지 않으면 </a:t>
            </a:r>
            <a:r>
              <a:rPr lang="ko-KR" altLang="en-US" dirty="0" smtClean="0"/>
              <a:t>기본 소멸자가 자동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컴파일러에 의해 기본 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코드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컴파일러가 생성한 기본 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아무 것도 하지 않고 단순 리턴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슬라이드 번호 개체 틀 3"/>
          <p:cNvSpPr txBox="1">
            <a:spLocks/>
          </p:cNvSpPr>
          <p:nvPr/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00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세상의 모든 것이 객체이다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세상 모든 것이 객체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767030" y="2276872"/>
            <a:ext cx="7774633" cy="1741725"/>
            <a:chOff x="706139" y="2132856"/>
            <a:chExt cx="7774633" cy="17417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139" y="2132856"/>
              <a:ext cx="7731721" cy="1371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971600" y="3505249"/>
              <a:ext cx="75091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TV </a:t>
              </a:r>
              <a:r>
                <a:rPr lang="en-US" altLang="ko-KR" dirty="0" smtClean="0"/>
                <a:t>                </a:t>
              </a:r>
              <a:r>
                <a:rPr lang="ko-KR" altLang="en-US" dirty="0" smtClean="0"/>
                <a:t>의자        책             집            카메라        컴퓨터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64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 예제 </a:t>
            </a:r>
            <a:r>
              <a:rPr lang="en-US" altLang="ko-KR" dirty="0" smtClean="0"/>
              <a:t>3-5</a:t>
            </a:r>
            <a:r>
              <a:rPr lang="ko-KR" altLang="en-US" dirty="0" smtClean="0"/>
              <a:t> </a:t>
            </a:r>
            <a:r>
              <a:rPr lang="en-US" altLang="ko-KR" dirty="0" smtClean="0"/>
              <a:t>Circle </a:t>
            </a:r>
            <a:r>
              <a:rPr lang="ko-KR" altLang="en-US" dirty="0" smtClean="0"/>
              <a:t>클래스에 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작성 및 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7666" y="1362976"/>
            <a:ext cx="4274374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 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/>
              <a:t>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Circle();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</a:t>
            </a:r>
            <a:r>
              <a:rPr lang="en-US" altLang="ko-KR" sz="1200" dirty="0" smtClean="0"/>
              <a:t>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~Circle();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소멸자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Circle::Circle() {</a:t>
            </a:r>
          </a:p>
          <a:p>
            <a:pPr defTabSz="180000"/>
            <a:r>
              <a:rPr lang="en-US" altLang="ko-KR" sz="1200" dirty="0"/>
              <a:t>	radius = 1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반지름 </a:t>
            </a:r>
            <a:r>
              <a:rPr lang="en-US" altLang="ko-KR" sz="1200" dirty="0"/>
              <a:t>" &lt;&lt; radius &lt;&lt; " </a:t>
            </a:r>
            <a:r>
              <a:rPr lang="ko-KR" altLang="en-US" sz="1200" dirty="0"/>
              <a:t>원</a:t>
            </a:r>
            <a:r>
              <a:rPr lang="ko-KR" altLang="en-US" sz="1200" dirty="0" smtClean="0"/>
              <a:t> 생성</a:t>
            </a:r>
            <a:r>
              <a:rPr lang="en-US" altLang="ko-KR" sz="1200" dirty="0" smtClean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</a:t>
            </a:r>
            <a:r>
              <a:rPr lang="en-US" altLang="ko-KR" sz="1200" dirty="0" smtClean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r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반지름 </a:t>
            </a:r>
            <a:r>
              <a:rPr lang="en-US" altLang="ko-KR" sz="1200" dirty="0"/>
              <a:t>" &lt;&lt; radius &lt;&lt; " </a:t>
            </a:r>
            <a:r>
              <a:rPr lang="ko-KR" altLang="en-US" sz="1200" dirty="0"/>
              <a:t>원 </a:t>
            </a:r>
            <a:r>
              <a:rPr lang="ko-KR" altLang="en-US" sz="1200" dirty="0" smtClean="0"/>
              <a:t>생성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Circle::~Circle() {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cout</a:t>
            </a:r>
            <a:r>
              <a:rPr lang="en-US" altLang="ko-KR" sz="1200" b="1" dirty="0"/>
              <a:t> &lt;&lt; "</a:t>
            </a:r>
            <a:r>
              <a:rPr lang="ko-KR" altLang="en-US" sz="1200" b="1" dirty="0"/>
              <a:t>반지름 </a:t>
            </a:r>
            <a:r>
              <a:rPr lang="en-US" altLang="ko-KR" sz="1200" b="1" dirty="0"/>
              <a:t>" &lt;&lt; radius </a:t>
            </a:r>
            <a:r>
              <a:rPr lang="en-US" altLang="ko-KR" sz="1200" b="1" dirty="0" smtClean="0"/>
              <a:t>&lt;&lt; </a:t>
            </a:r>
            <a:r>
              <a:rPr lang="en-US" altLang="ko-KR" sz="1200" b="1" dirty="0"/>
              <a:t>" </a:t>
            </a:r>
            <a:r>
              <a:rPr lang="ko-KR" altLang="en-US" sz="1200" b="1" dirty="0"/>
              <a:t>원 </a:t>
            </a:r>
            <a:r>
              <a:rPr lang="ko-KR" altLang="en-US" sz="1200" b="1" dirty="0" smtClean="0"/>
              <a:t>소멸</a:t>
            </a:r>
            <a:r>
              <a:rPr lang="en-US" altLang="ko-KR" sz="1200" b="1" dirty="0" smtClean="0"/>
              <a:t>"</a:t>
            </a:r>
            <a:r>
              <a:rPr lang="en-US" altLang="ko-KR" sz="1200" b="1" dirty="0"/>
              <a:t> &lt;&lt; </a:t>
            </a:r>
            <a:r>
              <a:rPr lang="en-US" altLang="ko-KR" sz="1200" b="1" dirty="0" err="1"/>
              <a:t>endl</a:t>
            </a:r>
            <a:r>
              <a:rPr lang="en-US" altLang="ko-KR" sz="1200" b="1" dirty="0" smtClean="0"/>
              <a:t>;</a:t>
            </a:r>
          </a:p>
          <a:p>
            <a:pPr defTabSz="180000"/>
            <a:r>
              <a:rPr lang="en-US" altLang="ko-KR" sz="1200" b="1" dirty="0" smtClean="0"/>
              <a:t>}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5134744" y="1388242"/>
            <a:ext cx="2088232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double Circle::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return 3.14*radius*radius;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main() {</a:t>
            </a:r>
          </a:p>
          <a:p>
            <a:pPr defTabSz="180000"/>
            <a:r>
              <a:rPr lang="en-US" altLang="ko-KR" sz="1200" dirty="0"/>
              <a:t>	Circle </a:t>
            </a:r>
            <a:r>
              <a:rPr lang="en-US" altLang="ko-KR" sz="1200" dirty="0" smtClean="0"/>
              <a:t>donut;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Circle </a:t>
            </a:r>
            <a:r>
              <a:rPr lang="en-US" altLang="ko-KR" sz="1200" dirty="0" smtClean="0"/>
              <a:t>pizza(30</a:t>
            </a:r>
            <a:r>
              <a:rPr lang="en-US" altLang="ko-KR" sz="1200" dirty="0"/>
              <a:t>); </a:t>
            </a:r>
            <a:endParaRPr lang="ko-KR" altLang="en-US" sz="1200" dirty="0"/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return 0</a:t>
            </a:r>
            <a:r>
              <a:rPr lang="en-US" altLang="ko-KR" sz="1200" b="1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646912" y="2684386"/>
            <a:ext cx="2029544" cy="504056"/>
          </a:xfrm>
          <a:prstGeom prst="wedgeRoundRectCallout">
            <a:avLst>
              <a:gd name="adj1" fmla="val -77384"/>
              <a:gd name="adj2" fmla="val 93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main() </a:t>
            </a:r>
            <a:r>
              <a:rPr lang="ko-KR" altLang="en-US" sz="1000" dirty="0">
                <a:solidFill>
                  <a:schemeClr val="tx1"/>
                </a:solidFill>
              </a:rPr>
              <a:t>함수가 종료하면 </a:t>
            </a:r>
            <a:r>
              <a:rPr lang="en-US" altLang="ko-KR" sz="1000" dirty="0">
                <a:solidFill>
                  <a:schemeClr val="tx1"/>
                </a:solidFill>
              </a:rPr>
              <a:t>main() </a:t>
            </a:r>
            <a:r>
              <a:rPr lang="ko-KR" altLang="en-US" sz="1000" dirty="0">
                <a:solidFill>
                  <a:schemeClr val="tx1"/>
                </a:solidFill>
              </a:rPr>
              <a:t>함수의 </a:t>
            </a:r>
            <a:r>
              <a:rPr lang="ko-KR" altLang="en-US" sz="1000" dirty="0" err="1">
                <a:solidFill>
                  <a:schemeClr val="tx1"/>
                </a:solidFill>
              </a:rPr>
              <a:t>스택에</a:t>
            </a:r>
            <a:r>
              <a:rPr lang="ko-KR" altLang="en-US" sz="1000" dirty="0">
                <a:solidFill>
                  <a:schemeClr val="tx1"/>
                </a:solidFill>
              </a:rPr>
              <a:t> 생성된 </a:t>
            </a:r>
            <a:r>
              <a:rPr lang="en-US" altLang="ko-KR" sz="1000" dirty="0">
                <a:solidFill>
                  <a:schemeClr val="tx1"/>
                </a:solidFill>
              </a:rPr>
              <a:t>pizza, donut </a:t>
            </a:r>
            <a:r>
              <a:rPr lang="ko-KR" altLang="en-US" sz="1000" dirty="0">
                <a:solidFill>
                  <a:schemeClr val="tx1"/>
                </a:solidFill>
              </a:rPr>
              <a:t>객체가 소멸된다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34744" y="3534107"/>
            <a:ext cx="2088232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반지름 </a:t>
            </a:r>
            <a:r>
              <a:rPr lang="en-US" altLang="ko-KR" sz="1200" dirty="0"/>
              <a:t>1</a:t>
            </a:r>
            <a:r>
              <a:rPr lang="ko-KR" altLang="en-US" sz="1200" dirty="0"/>
              <a:t> 원 생성</a:t>
            </a:r>
          </a:p>
          <a:p>
            <a:r>
              <a:rPr lang="ko-KR" altLang="en-US" sz="1200" dirty="0"/>
              <a:t>반지름 </a:t>
            </a:r>
            <a:r>
              <a:rPr lang="en-US" altLang="ko-KR" sz="1200" dirty="0"/>
              <a:t>30 </a:t>
            </a:r>
            <a:r>
              <a:rPr lang="ko-KR" altLang="en-US" sz="1200" dirty="0"/>
              <a:t>원 생성</a:t>
            </a:r>
          </a:p>
          <a:p>
            <a:r>
              <a:rPr lang="ko-KR" altLang="en-US" sz="1200" dirty="0"/>
              <a:t>반지름 </a:t>
            </a:r>
            <a:r>
              <a:rPr lang="en-US" altLang="ko-KR" sz="1200" dirty="0"/>
              <a:t>30 </a:t>
            </a:r>
            <a:r>
              <a:rPr lang="ko-KR" altLang="en-US" sz="1200" dirty="0"/>
              <a:t>원 소멸</a:t>
            </a:r>
          </a:p>
          <a:p>
            <a:r>
              <a:rPr lang="ko-KR" altLang="en-US" sz="1200" dirty="0"/>
              <a:t>반지름 </a:t>
            </a:r>
            <a:r>
              <a:rPr lang="en-US" altLang="ko-KR" sz="1200" dirty="0"/>
              <a:t>1 </a:t>
            </a:r>
            <a:r>
              <a:rPr lang="ko-KR" altLang="en-US" sz="1200" dirty="0"/>
              <a:t>원 소멸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977608" y="3697577"/>
            <a:ext cx="1368152" cy="504056"/>
          </a:xfrm>
          <a:prstGeom prst="wedgeRoundRectCallout">
            <a:avLst>
              <a:gd name="adj1" fmla="val -77384"/>
              <a:gd name="adj2" fmla="val 93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객체는 생성의 </a:t>
            </a:r>
            <a:r>
              <a:rPr lang="ko-KR" altLang="en-US" sz="1000" dirty="0" err="1">
                <a:solidFill>
                  <a:schemeClr val="tx1"/>
                </a:solidFill>
              </a:rPr>
              <a:t>반대순으로</a:t>
            </a:r>
            <a:r>
              <a:rPr lang="ko-KR" altLang="en-US" sz="1000" dirty="0">
                <a:solidFill>
                  <a:schemeClr val="tx1"/>
                </a:solidFill>
              </a:rPr>
              <a:t>  소멸된다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6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실행 순</a:t>
            </a:r>
            <a:r>
              <a:rPr lang="ko-KR" altLang="en-US" dirty="0"/>
              <a:t>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객체가 선언된 위치에 따른 분류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지역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2"/>
            <a:r>
              <a:rPr lang="ko-KR" altLang="en-US" dirty="0" smtClean="0"/>
              <a:t>함수 내에 선언된 객체로서</a:t>
            </a:r>
            <a:r>
              <a:rPr lang="en-US" altLang="ko-KR" dirty="0"/>
              <a:t>, </a:t>
            </a:r>
            <a:r>
              <a:rPr lang="ko-KR" altLang="en-US" dirty="0"/>
              <a:t>함수가 종료하면 </a:t>
            </a:r>
            <a:r>
              <a:rPr lang="ko-KR" altLang="en-US" dirty="0" smtClean="0"/>
              <a:t>소멸된다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전역 객체</a:t>
            </a:r>
            <a:endParaRPr lang="en-US" altLang="ko-KR" dirty="0"/>
          </a:p>
          <a:p>
            <a:pPr lvl="2"/>
            <a:r>
              <a:rPr lang="ko-KR" altLang="en-US" dirty="0"/>
              <a:t>함수의 </a:t>
            </a:r>
            <a:r>
              <a:rPr lang="ko-KR" altLang="en-US" dirty="0" smtClean="0"/>
              <a:t>바깥에 선언된 </a:t>
            </a:r>
            <a:r>
              <a:rPr lang="ko-KR" altLang="en-US" dirty="0"/>
              <a:t>객체로서</a:t>
            </a:r>
            <a:r>
              <a:rPr lang="en-US" altLang="ko-KR" dirty="0"/>
              <a:t>, </a:t>
            </a:r>
            <a:r>
              <a:rPr lang="ko-KR" altLang="en-US" dirty="0"/>
              <a:t>프로그램이 종료할 때 </a:t>
            </a:r>
            <a:r>
              <a:rPr lang="ko-KR" altLang="en-US" dirty="0" smtClean="0"/>
              <a:t>소멸된다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객체 생성 순서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 객체는 프로그램에 선언된 순서로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지역 객체는 함수가 호출되는 순간에 순서대로 생성</a:t>
            </a:r>
            <a:endParaRPr lang="en-US" altLang="ko-KR" dirty="0" smtClean="0"/>
          </a:p>
          <a:p>
            <a:r>
              <a:rPr lang="ko-KR" altLang="en-US" dirty="0" smtClean="0"/>
              <a:t>객체 소멸 순서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함수가 종료하면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지역 객체가 생성된 순서의 역순으로 소멸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프로그램이 종료하면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전역 객체가 생성된 순서의 역순으로 소멸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new</a:t>
            </a:r>
            <a:r>
              <a:rPr lang="ko-KR" altLang="en-US" dirty="0" smtClean="0"/>
              <a:t>를 이용하여 동적으로 생성된 객체의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</a:t>
            </a:r>
            <a:r>
              <a:rPr lang="ko-KR" altLang="en-US" dirty="0" smtClean="0"/>
              <a:t>를 실행하는 순간 객체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delete </a:t>
            </a:r>
            <a:r>
              <a:rPr lang="ko-KR" altLang="en-US" dirty="0" smtClean="0"/>
              <a:t>연산자를 실행할 때 객체 소멸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1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3-6 </a:t>
            </a:r>
            <a:r>
              <a:rPr lang="ko-KR" altLang="en-US" dirty="0"/>
              <a:t>지역 객체와 전역 객체의 생성 및 소멸 순서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3679" y="1293722"/>
            <a:ext cx="4059967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 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Circle();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~Circle();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}; </a:t>
            </a:r>
            <a:endParaRPr lang="ko-KR" altLang="en-US" sz="1200" dirty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Circle::Circle() 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반지름 </a:t>
            </a:r>
            <a:r>
              <a:rPr lang="en-US" altLang="ko-KR" sz="1200" dirty="0"/>
              <a:t>" &lt;&lt; radius &lt;&lt; "</a:t>
            </a:r>
            <a:r>
              <a:rPr lang="ko-KR" altLang="en-US" sz="1200" dirty="0"/>
              <a:t> 원 생성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반지름 </a:t>
            </a:r>
            <a:r>
              <a:rPr lang="en-US" altLang="ko-KR" sz="1200" dirty="0"/>
              <a:t>" &lt;&lt; radius &lt;&lt; "</a:t>
            </a:r>
            <a:r>
              <a:rPr lang="ko-KR" altLang="en-US" sz="1200" dirty="0"/>
              <a:t> 원 생성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Circle::~Circle()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반지름 </a:t>
            </a:r>
            <a:r>
              <a:rPr lang="en-US" altLang="ko-KR" sz="1200" dirty="0"/>
              <a:t>" &lt;&lt; radius &lt;&lt; " </a:t>
            </a:r>
            <a:r>
              <a:rPr lang="ko-KR" altLang="en-US" sz="1200" dirty="0"/>
              <a:t>원 소멸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double Circle::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return </a:t>
            </a:r>
            <a:r>
              <a:rPr lang="en-US" altLang="ko-KR" sz="1200" dirty="0" smtClean="0"/>
              <a:t>3.14*radius*radius;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788024" y="1800106"/>
            <a:ext cx="2286000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Circle </a:t>
            </a:r>
            <a:r>
              <a:rPr lang="en-US" altLang="ko-KR" sz="1200" b="1" dirty="0" err="1"/>
              <a:t>globalDonut</a:t>
            </a:r>
            <a:r>
              <a:rPr lang="en-US" altLang="ko-KR" sz="1200" b="1" dirty="0"/>
              <a:t>(1000);</a:t>
            </a:r>
          </a:p>
          <a:p>
            <a:pPr defTabSz="180000"/>
            <a:r>
              <a:rPr lang="en-US" altLang="ko-KR" sz="1200" b="1" dirty="0"/>
              <a:t>Circle </a:t>
            </a:r>
            <a:r>
              <a:rPr lang="en-US" altLang="ko-KR" sz="1200" b="1" dirty="0" err="1"/>
              <a:t>globalPizza</a:t>
            </a:r>
            <a:r>
              <a:rPr lang="en-US" altLang="ko-KR" sz="1200" b="1" dirty="0"/>
              <a:t>(2000);</a:t>
            </a:r>
          </a:p>
          <a:p>
            <a:pPr defTabSz="180000"/>
            <a:endParaRPr lang="en-US" altLang="ko-KR" sz="1200" b="1" dirty="0"/>
          </a:p>
          <a:p>
            <a:pPr defTabSz="180000"/>
            <a:r>
              <a:rPr lang="en-US" altLang="ko-KR" sz="1200" dirty="0"/>
              <a:t>void f() {</a:t>
            </a:r>
          </a:p>
          <a:p>
            <a:pPr defTabSz="180000"/>
            <a:r>
              <a:rPr lang="en-US" altLang="ko-KR" sz="1200" b="1" dirty="0"/>
              <a:t>	Circle </a:t>
            </a:r>
            <a:r>
              <a:rPr lang="en-US" altLang="ko-KR" sz="1200" b="1" dirty="0" err="1"/>
              <a:t>fDonut</a:t>
            </a:r>
            <a:r>
              <a:rPr lang="en-US" altLang="ko-KR" sz="1200" b="1" dirty="0"/>
              <a:t>(100);</a:t>
            </a:r>
          </a:p>
          <a:p>
            <a:pPr defTabSz="180000"/>
            <a:r>
              <a:rPr lang="en-US" altLang="ko-KR" sz="1200" b="1" dirty="0"/>
              <a:t>	Circle </a:t>
            </a:r>
            <a:r>
              <a:rPr lang="en-US" altLang="ko-KR" sz="1200" b="1" dirty="0" err="1" smtClean="0"/>
              <a:t>fPizza</a:t>
            </a:r>
            <a:r>
              <a:rPr lang="en-US" altLang="ko-KR" sz="1200" b="1" dirty="0" smtClean="0"/>
              <a:t>(200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b="1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b="1" dirty="0"/>
              <a:t>	Circle </a:t>
            </a:r>
            <a:r>
              <a:rPr lang="en-US" altLang="ko-KR" sz="1200" b="1" dirty="0" err="1"/>
              <a:t>mainDonut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b="1" dirty="0"/>
              <a:t>	Circle </a:t>
            </a:r>
            <a:r>
              <a:rPr lang="en-US" altLang="ko-KR" sz="1200" b="1" dirty="0" err="1" smtClean="0"/>
              <a:t>mainPizza</a:t>
            </a:r>
            <a:r>
              <a:rPr lang="en-US" altLang="ko-KR" sz="1200" b="1" dirty="0" smtClean="0"/>
              <a:t>(30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	f();</a:t>
            </a:r>
          </a:p>
          <a:p>
            <a:pPr defTabSz="180000"/>
            <a:r>
              <a:rPr lang="en-US" altLang="ko-KR" sz="1200" b="1" dirty="0" smtClean="0"/>
              <a:t>}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4771316" y="4433044"/>
            <a:ext cx="2302708" cy="230832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반지름 </a:t>
            </a:r>
            <a:r>
              <a:rPr lang="en-US" altLang="ko-KR" sz="1200" dirty="0"/>
              <a:t>1000 </a:t>
            </a:r>
            <a:r>
              <a:rPr lang="ko-KR" altLang="en-US" sz="1200" dirty="0"/>
              <a:t>원 생성</a:t>
            </a:r>
          </a:p>
          <a:p>
            <a:r>
              <a:rPr lang="ko-KR" altLang="en-US" sz="1200" dirty="0"/>
              <a:t>반지름 </a:t>
            </a:r>
            <a:r>
              <a:rPr lang="en-US" altLang="ko-KR" sz="1200" dirty="0"/>
              <a:t>2000 </a:t>
            </a:r>
            <a:r>
              <a:rPr lang="ko-KR" altLang="en-US" sz="1200" dirty="0"/>
              <a:t>원 생성</a:t>
            </a:r>
          </a:p>
          <a:p>
            <a:r>
              <a:rPr lang="ko-KR" altLang="en-US" sz="1200" dirty="0"/>
              <a:t>반지름 </a:t>
            </a:r>
            <a:r>
              <a:rPr lang="en-US" altLang="ko-KR" sz="1200" dirty="0"/>
              <a:t>1 </a:t>
            </a:r>
            <a:r>
              <a:rPr lang="ko-KR" altLang="en-US" sz="1200" dirty="0"/>
              <a:t>원 생성</a:t>
            </a:r>
          </a:p>
          <a:p>
            <a:r>
              <a:rPr lang="ko-KR" altLang="en-US" sz="1200" dirty="0"/>
              <a:t>반지름 </a:t>
            </a:r>
            <a:r>
              <a:rPr lang="en-US" altLang="ko-KR" sz="1200" dirty="0"/>
              <a:t>30 </a:t>
            </a:r>
            <a:r>
              <a:rPr lang="ko-KR" altLang="en-US" sz="1200" dirty="0"/>
              <a:t>원 생성</a:t>
            </a:r>
          </a:p>
          <a:p>
            <a:r>
              <a:rPr lang="ko-KR" altLang="en-US" sz="1200" dirty="0"/>
              <a:t>반지름 </a:t>
            </a:r>
            <a:r>
              <a:rPr lang="en-US" altLang="ko-KR" sz="1200" dirty="0"/>
              <a:t>100 </a:t>
            </a:r>
            <a:r>
              <a:rPr lang="ko-KR" altLang="en-US" sz="1200" dirty="0"/>
              <a:t>원 생성</a:t>
            </a:r>
          </a:p>
          <a:p>
            <a:r>
              <a:rPr lang="ko-KR" altLang="en-US" sz="1200" dirty="0"/>
              <a:t>반지름 </a:t>
            </a:r>
            <a:r>
              <a:rPr lang="en-US" altLang="ko-KR" sz="1200" dirty="0"/>
              <a:t>200 </a:t>
            </a:r>
            <a:r>
              <a:rPr lang="ko-KR" altLang="en-US" sz="1200" dirty="0"/>
              <a:t>원 생성</a:t>
            </a:r>
          </a:p>
          <a:p>
            <a:r>
              <a:rPr lang="ko-KR" altLang="en-US" sz="1200" dirty="0"/>
              <a:t>반지름 </a:t>
            </a:r>
            <a:r>
              <a:rPr lang="en-US" altLang="ko-KR" sz="1200" dirty="0"/>
              <a:t>200 </a:t>
            </a:r>
            <a:r>
              <a:rPr lang="ko-KR" altLang="en-US" sz="1200" dirty="0"/>
              <a:t>원 소멸</a:t>
            </a:r>
          </a:p>
          <a:p>
            <a:r>
              <a:rPr lang="ko-KR" altLang="en-US" sz="1200" dirty="0"/>
              <a:t>반지름 </a:t>
            </a:r>
            <a:r>
              <a:rPr lang="en-US" altLang="ko-KR" sz="1200" dirty="0"/>
              <a:t>100 </a:t>
            </a:r>
            <a:r>
              <a:rPr lang="ko-KR" altLang="en-US" sz="1200" dirty="0"/>
              <a:t>원 소멸</a:t>
            </a:r>
          </a:p>
          <a:p>
            <a:r>
              <a:rPr lang="ko-KR" altLang="en-US" sz="1200" dirty="0"/>
              <a:t>반지름 </a:t>
            </a:r>
            <a:r>
              <a:rPr lang="en-US" altLang="ko-KR" sz="1200" dirty="0"/>
              <a:t>30 </a:t>
            </a:r>
            <a:r>
              <a:rPr lang="ko-KR" altLang="en-US" sz="1200" dirty="0"/>
              <a:t>원 소멸</a:t>
            </a:r>
          </a:p>
          <a:p>
            <a:r>
              <a:rPr lang="ko-KR" altLang="en-US" sz="1200" dirty="0"/>
              <a:t>반지름 </a:t>
            </a:r>
            <a:r>
              <a:rPr lang="en-US" altLang="ko-KR" sz="1200" dirty="0"/>
              <a:t>1 </a:t>
            </a:r>
            <a:r>
              <a:rPr lang="ko-KR" altLang="en-US" sz="1200" dirty="0"/>
              <a:t>원 소멸</a:t>
            </a:r>
          </a:p>
          <a:p>
            <a:r>
              <a:rPr lang="ko-KR" altLang="en-US" sz="1200" dirty="0"/>
              <a:t>반지름 </a:t>
            </a:r>
            <a:r>
              <a:rPr lang="en-US" altLang="ko-KR" sz="1200" dirty="0"/>
              <a:t>2000 </a:t>
            </a:r>
            <a:r>
              <a:rPr lang="ko-KR" altLang="en-US" sz="1200" dirty="0"/>
              <a:t>원 소멸</a:t>
            </a:r>
          </a:p>
          <a:p>
            <a:r>
              <a:rPr lang="ko-KR" altLang="en-US" sz="1200" dirty="0"/>
              <a:t>반지름 </a:t>
            </a:r>
            <a:r>
              <a:rPr lang="en-US" altLang="ko-KR" sz="1200" dirty="0"/>
              <a:t>1000 </a:t>
            </a:r>
            <a:r>
              <a:rPr lang="ko-KR" altLang="en-US" sz="1200" dirty="0"/>
              <a:t>원 소멸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299063" y="1890776"/>
            <a:ext cx="1296144" cy="288032"/>
          </a:xfrm>
          <a:prstGeom prst="wedgeRoundRectCallout">
            <a:avLst>
              <a:gd name="adj1" fmla="val -68386"/>
              <a:gd name="adj2" fmla="val -124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전역 객체 생성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305959" y="2690617"/>
            <a:ext cx="1289248" cy="288033"/>
          </a:xfrm>
          <a:prstGeom prst="wedgeRoundRectCallout">
            <a:avLst>
              <a:gd name="adj1" fmla="val -69699"/>
              <a:gd name="adj2" fmla="val -146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지역 객체 생성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299063" y="3600305"/>
            <a:ext cx="1305385" cy="288033"/>
          </a:xfrm>
          <a:prstGeom prst="wedgeRoundRectCallout">
            <a:avLst>
              <a:gd name="adj1" fmla="val -72365"/>
              <a:gd name="adj2" fmla="val -146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지역 </a:t>
            </a:r>
            <a:r>
              <a:rPr lang="ko-KR" altLang="en-US" sz="1000" dirty="0">
                <a:solidFill>
                  <a:schemeClr val="tx1"/>
                </a:solidFill>
              </a:rPr>
              <a:t>객체 생성</a:t>
            </a:r>
          </a:p>
        </p:txBody>
      </p:sp>
      <p:sp>
        <p:nvSpPr>
          <p:cNvPr id="3" name="오른쪽 중괄호 2"/>
          <p:cNvSpPr/>
          <p:nvPr/>
        </p:nvSpPr>
        <p:spPr>
          <a:xfrm>
            <a:off x="6773764" y="1890776"/>
            <a:ext cx="200294" cy="288033"/>
          </a:xfrm>
          <a:prstGeom prst="rightBrace">
            <a:avLst>
              <a:gd name="adj1" fmla="val 4396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6773629" y="2666658"/>
            <a:ext cx="200294" cy="288033"/>
          </a:xfrm>
          <a:prstGeom prst="rightBrace">
            <a:avLst>
              <a:gd name="adj1" fmla="val 4396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/>
          <p:cNvSpPr/>
          <p:nvPr/>
        </p:nvSpPr>
        <p:spPr>
          <a:xfrm>
            <a:off x="6761188" y="3565511"/>
            <a:ext cx="200294" cy="288033"/>
          </a:xfrm>
          <a:prstGeom prst="rightBrace">
            <a:avLst>
              <a:gd name="adj1" fmla="val 4396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60609" y="1308494"/>
            <a:ext cx="397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프로그램의 실행 결과는 무엇인가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49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3-6</a:t>
            </a:r>
            <a:r>
              <a:rPr lang="ko-KR" altLang="en-US" dirty="0" smtClean="0"/>
              <a:t>의 지역 객체와 전역 객체의 생성과 소멸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1137" y="1849615"/>
            <a:ext cx="1162498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프로그램 로딩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91017" y="1420448"/>
            <a:ext cx="1539523" cy="306467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프로그램 실행 명령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465926" y="1849615"/>
            <a:ext cx="22455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 err="1" smtClean="0">
                <a:solidFill>
                  <a:schemeClr val="bg2">
                    <a:lumMod val="25000"/>
                  </a:schemeClr>
                </a:solidFill>
              </a:rPr>
              <a:t>globalDonut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객체 생성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</a:p>
          <a:p>
            <a:pPr fontAlgn="base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altLang="ko-KR" sz="1200" dirty="0" err="1" smtClean="0">
                <a:solidFill>
                  <a:schemeClr val="bg2">
                    <a:lumMod val="25000"/>
                  </a:schemeClr>
                </a:solidFill>
              </a:rPr>
              <a:t>globalPizza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객체 생성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59169" y="2704490"/>
            <a:ext cx="1345240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main() </a:t>
            </a:r>
            <a:r>
              <a:rPr lang="ko-KR" altLang="en-US" sz="1200" dirty="0" smtClean="0"/>
              <a:t>함수 시작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861601" y="2704490"/>
            <a:ext cx="2430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dirty="0" err="1" smtClean="0">
                <a:solidFill>
                  <a:schemeClr val="bg2">
                    <a:lumMod val="25000"/>
                  </a:schemeClr>
                </a:solidFill>
              </a:rPr>
              <a:t>mainDonut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객체 생성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fontAlgn="base" latinLnBrk="0"/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ko-KR" sz="1200" dirty="0" err="1" smtClean="0">
                <a:solidFill>
                  <a:schemeClr val="bg2">
                    <a:lumMod val="25000"/>
                  </a:schemeClr>
                </a:solidFill>
              </a:rPr>
              <a:t>mainPizza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객체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생성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5927" y="3492208"/>
            <a:ext cx="1050288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f() </a:t>
            </a:r>
            <a:r>
              <a:rPr lang="ko-KR" altLang="en-US" sz="1200" dirty="0" smtClean="0"/>
              <a:t>함수 실</a:t>
            </a:r>
            <a:r>
              <a:rPr lang="ko-KR" altLang="en-US" sz="1200" dirty="0"/>
              <a:t>행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797705" y="3492208"/>
            <a:ext cx="2430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dirty="0" err="1" smtClean="0">
                <a:solidFill>
                  <a:schemeClr val="bg2">
                    <a:lumMod val="25000"/>
                  </a:schemeClr>
                </a:solidFill>
              </a:rPr>
              <a:t>fDonut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객체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생성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  <a:p>
            <a:pPr fontAlgn="base" latinLnBrk="0"/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ko-KR" sz="1200" dirty="0" err="1" smtClean="0">
                <a:solidFill>
                  <a:schemeClr val="bg2">
                    <a:lumMod val="25000"/>
                  </a:schemeClr>
                </a:solidFill>
              </a:rPr>
              <a:t>fPizza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객체 생성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65927" y="4195246"/>
            <a:ext cx="1050288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f() </a:t>
            </a:r>
            <a:r>
              <a:rPr lang="ko-KR" altLang="en-US" sz="1200" dirty="0" smtClean="0"/>
              <a:t>함수 종</a:t>
            </a:r>
            <a:r>
              <a:rPr lang="ko-KR" altLang="en-US" sz="1200" dirty="0"/>
              <a:t>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797705" y="4195246"/>
            <a:ext cx="2430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ko-KR" sz="1200" dirty="0" err="1" smtClean="0">
                <a:solidFill>
                  <a:schemeClr val="bg2">
                    <a:lumMod val="25000"/>
                  </a:schemeClr>
                </a:solidFill>
              </a:rPr>
              <a:t>fPizza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객체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소멸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fontAlgn="base" latinLnBrk="0"/>
            <a:r>
              <a:rPr lang="en-US" altLang="ko-KR" sz="1200" dirty="0" err="1" smtClean="0">
                <a:solidFill>
                  <a:schemeClr val="bg2">
                    <a:lumMod val="25000"/>
                  </a:schemeClr>
                </a:solidFill>
              </a:rPr>
              <a:t>fDonut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객체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소멸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9" y="4960291"/>
            <a:ext cx="1345240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main() </a:t>
            </a:r>
            <a:r>
              <a:rPr lang="ko-KR" altLang="en-US" sz="1200" dirty="0" smtClean="0"/>
              <a:t>함수 종료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3942184" y="4960291"/>
            <a:ext cx="2430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altLang="ko-KR" sz="1200" dirty="0" err="1" smtClean="0">
                <a:solidFill>
                  <a:schemeClr val="bg2">
                    <a:lumMod val="25000"/>
                  </a:schemeClr>
                </a:solidFill>
              </a:rPr>
              <a:t>mainPizza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객체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소멸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fontAlgn="base" latinLnBrk="0"/>
            <a:r>
              <a:rPr lang="en-US" altLang="ko-KR" sz="1200" dirty="0" err="1" smtClean="0">
                <a:solidFill>
                  <a:schemeClr val="bg2">
                    <a:lumMod val="25000"/>
                  </a:schemeClr>
                </a:solidFill>
              </a:rPr>
              <a:t>mainDonut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객체 소멸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71137" y="5851430"/>
            <a:ext cx="1162498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프로그램 종료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3546510" y="5851430"/>
            <a:ext cx="2321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ko-KR" sz="1200" dirty="0" err="1" smtClean="0">
                <a:solidFill>
                  <a:schemeClr val="bg2">
                    <a:lumMod val="25000"/>
                  </a:schemeClr>
                </a:solidFill>
              </a:rPr>
              <a:t>globalPizza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객체 소멸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  <a:p>
            <a:pPr fontAlgn="base"/>
            <a:r>
              <a:rPr lang="en-US" altLang="ko-KR" sz="1200" dirty="0" err="1" smtClean="0">
                <a:solidFill>
                  <a:schemeClr val="bg2">
                    <a:lumMod val="25000"/>
                  </a:schemeClr>
                </a:solidFill>
              </a:rPr>
              <a:t>globalDonut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객체 소멸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4" name="구부러진 연결선 23"/>
          <p:cNvCxnSpPr>
            <a:endCxn id="5" idx="1"/>
          </p:cNvCxnSpPr>
          <p:nvPr/>
        </p:nvCxnSpPr>
        <p:spPr>
          <a:xfrm rot="16200000" flipH="1">
            <a:off x="1685358" y="1702336"/>
            <a:ext cx="261200" cy="310358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5" idx="1"/>
            <a:endCxn id="9" idx="1"/>
          </p:cNvCxnSpPr>
          <p:nvPr/>
        </p:nvCxnSpPr>
        <p:spPr>
          <a:xfrm rot="10800000" flipH="1" flipV="1">
            <a:off x="1971137" y="1988114"/>
            <a:ext cx="288032" cy="854875"/>
          </a:xfrm>
          <a:prstGeom prst="curvedConnector3">
            <a:avLst>
              <a:gd name="adj1" fmla="val -79366"/>
            </a:avLst>
          </a:prstGeom>
          <a:ln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>
            <a:stCxn id="9" idx="2"/>
            <a:endCxn id="11" idx="1"/>
          </p:cNvCxnSpPr>
          <p:nvPr/>
        </p:nvCxnSpPr>
        <p:spPr>
          <a:xfrm rot="16200000" flipH="1">
            <a:off x="2874249" y="3039029"/>
            <a:ext cx="649219" cy="534138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stCxn id="13" idx="1"/>
            <a:endCxn id="11" idx="1"/>
          </p:cNvCxnSpPr>
          <p:nvPr/>
        </p:nvCxnSpPr>
        <p:spPr>
          <a:xfrm rot="10800000">
            <a:off x="3465927" y="3630708"/>
            <a:ext cx="12700" cy="703038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 47"/>
          <p:cNvCxnSpPr>
            <a:stCxn id="13" idx="1"/>
            <a:endCxn id="15" idx="1"/>
          </p:cNvCxnSpPr>
          <p:nvPr/>
        </p:nvCxnSpPr>
        <p:spPr>
          <a:xfrm rot="10800000" flipV="1">
            <a:off x="2259169" y="4333745"/>
            <a:ext cx="1206758" cy="765045"/>
          </a:xfrm>
          <a:prstGeom prst="curvedConnector3">
            <a:avLst>
              <a:gd name="adj1" fmla="val 112757"/>
            </a:avLst>
          </a:prstGeom>
          <a:ln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 50"/>
          <p:cNvCxnSpPr>
            <a:stCxn id="15" idx="1"/>
            <a:endCxn id="21" idx="1"/>
          </p:cNvCxnSpPr>
          <p:nvPr/>
        </p:nvCxnSpPr>
        <p:spPr>
          <a:xfrm rot="10800000" flipV="1">
            <a:off x="1971137" y="5098790"/>
            <a:ext cx="288032" cy="891139"/>
          </a:xfrm>
          <a:prstGeom prst="curvedConnector3">
            <a:avLst>
              <a:gd name="adj1" fmla="val 179366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5657123" y="6174595"/>
            <a:ext cx="134888" cy="923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0070C0"/>
              </a:solidFill>
            </a:endParaRPr>
          </a:p>
        </p:txBody>
      </p:sp>
      <p:cxnSp>
        <p:nvCxnSpPr>
          <p:cNvPr id="67" name="구부러진 연결선 66"/>
          <p:cNvCxnSpPr>
            <a:endCxn id="65" idx="6"/>
          </p:cNvCxnSpPr>
          <p:nvPr/>
        </p:nvCxnSpPr>
        <p:spPr>
          <a:xfrm>
            <a:off x="5792011" y="1988115"/>
            <a:ext cx="12700" cy="4232647"/>
          </a:xfrm>
          <a:prstGeom prst="curvedConnector3">
            <a:avLst>
              <a:gd name="adj1" fmla="val 1010204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사각형 설명선 69"/>
          <p:cNvSpPr/>
          <p:nvPr/>
        </p:nvSpPr>
        <p:spPr>
          <a:xfrm>
            <a:off x="7445645" y="3901698"/>
            <a:ext cx="864096" cy="432048"/>
          </a:xfrm>
          <a:prstGeom prst="wedgeRoundRectCallout">
            <a:avLst>
              <a:gd name="adj1" fmla="val -97901"/>
              <a:gd name="adj2" fmla="val -189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순서대로 실행됨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6373" y="6020706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  <a:sym typeface="Wingdings"/>
              </a:rPr>
              <a:t>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0083" y="4195246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sym typeface="Wingdings"/>
              </a:rPr>
              <a:t>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57600" y="4398930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sym typeface="Wingdings"/>
              </a:rPr>
              <a:t>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49111" y="4960291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sym typeface="Wingdings"/>
              </a:rPr>
              <a:t>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53395" y="5120171"/>
            <a:ext cx="407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  <a:sym typeface="Wingdings"/>
              </a:rPr>
              <a:t> 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79601" y="5820652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sym typeface="Wingdings"/>
              </a:rPr>
              <a:t>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30083" y="3644763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sym typeface="Wingdings"/>
              </a:rPr>
              <a:t>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223562" y="1827920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B050"/>
                </a:solidFill>
                <a:sym typeface="Wingdings"/>
              </a:rPr>
              <a:t>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372812" y="2009143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B050"/>
                </a:solidFill>
                <a:sym typeface="Wingdings"/>
              </a:rPr>
              <a:t>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471501" y="2686428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B050"/>
                </a:solidFill>
                <a:sym typeface="Wingdings"/>
              </a:rPr>
              <a:t>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615078" y="2888336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B050"/>
                </a:solidFill>
                <a:sym typeface="Wingdings"/>
              </a:rPr>
              <a:t>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357675" y="3449739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B050"/>
                </a:solidFill>
                <a:sym typeface="Wingdings"/>
              </a:rPr>
              <a:t>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7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 지정자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88843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캡슐화의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보호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</a:t>
            </a:r>
            <a:r>
              <a:rPr lang="ko-KR" altLang="en-US" dirty="0" smtClean="0"/>
              <a:t>에서 객체의 캡슐화 전략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객체의 상태를 나타내는 데이터 멤버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멤버 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 보호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중요한 멤버는 다른 클래스나 객체에서 접근할 수 없도록 보호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외부와의 인터페이스를 위해서 일부 멤버는 외부에 접근 허용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멤버에 대한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가지 접근 지정자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private </a:t>
            </a:r>
            <a:endParaRPr lang="en-US" altLang="ko-KR" dirty="0"/>
          </a:p>
          <a:p>
            <a:pPr lvl="2"/>
            <a:r>
              <a:rPr lang="ko-KR" altLang="en-US" dirty="0" smtClean="0"/>
              <a:t>동일한 클래스의 멤버 함수에만 제한함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</a:t>
            </a:r>
          </a:p>
          <a:p>
            <a:pPr lvl="2"/>
            <a:r>
              <a:rPr lang="ko-KR" altLang="en-US" dirty="0" smtClean="0"/>
              <a:t>모든 다른 클래스에 허용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protected </a:t>
            </a:r>
          </a:p>
          <a:p>
            <a:pPr lvl="2"/>
            <a:r>
              <a:rPr lang="ko-KR" altLang="en-US" dirty="0" smtClean="0"/>
              <a:t>클래스 자신과 상속받은 자식 클래스에만 허용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25616" y="3212976"/>
            <a:ext cx="305094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Sample {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b="1" dirty="0"/>
              <a:t>private:</a:t>
            </a:r>
            <a:endParaRPr lang="ko-KR" altLang="en-US" sz="1400" b="1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// </a:t>
            </a:r>
            <a:r>
              <a:rPr lang="en-US" altLang="ko-KR" sz="1400" dirty="0" smtClean="0"/>
              <a:t>private </a:t>
            </a:r>
            <a:r>
              <a:rPr lang="ko-KR" altLang="en-US" sz="1400" dirty="0" smtClean="0"/>
              <a:t>멤버 선</a:t>
            </a:r>
            <a:r>
              <a:rPr lang="ko-KR" altLang="en-US" sz="1400" dirty="0"/>
              <a:t>언</a:t>
            </a:r>
          </a:p>
          <a:p>
            <a:pPr defTabSz="180000" fontAlgn="base" latinLnBrk="0"/>
            <a:r>
              <a:rPr lang="en-US" altLang="ko-KR" sz="1400" b="1" dirty="0"/>
              <a:t>public:</a:t>
            </a:r>
            <a:endParaRPr lang="ko-KR" altLang="en-US" sz="1400" b="1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// </a:t>
            </a:r>
            <a:r>
              <a:rPr lang="en-US" altLang="ko-KR" sz="1400" dirty="0" smtClean="0"/>
              <a:t>public </a:t>
            </a:r>
            <a:r>
              <a:rPr lang="ko-KR" altLang="en-US" sz="1400" dirty="0" smtClean="0"/>
              <a:t>멤버 선언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b="1" dirty="0" smtClean="0"/>
              <a:t>protected:</a:t>
            </a:r>
            <a:endParaRPr lang="ko-KR" altLang="en-US" sz="1400" b="1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// </a:t>
            </a:r>
            <a:r>
              <a:rPr lang="en-US" altLang="ko-KR" sz="1400" dirty="0" smtClean="0"/>
              <a:t>protected </a:t>
            </a:r>
            <a:r>
              <a:rPr lang="ko-KR" altLang="en-US" sz="1400" dirty="0" smtClean="0"/>
              <a:t>멤버 선언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76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중복 접근 지정과 디폴트 접근 지정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68484" y="4365104"/>
            <a:ext cx="305094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Circle </a:t>
            </a:r>
            <a:r>
              <a:rPr lang="en-US" altLang="ko-KR" sz="1400" dirty="0" smtClean="0"/>
              <a:t>{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radius</a:t>
            </a:r>
            <a:r>
              <a:rPr lang="en-US" altLang="ko-KR" sz="1400" dirty="0"/>
              <a:t>; </a:t>
            </a:r>
            <a:endParaRPr lang="ko-KR" altLang="en-US" sz="1400" dirty="0"/>
          </a:p>
          <a:p>
            <a:pPr defTabSz="180000"/>
            <a:r>
              <a:rPr lang="en-US" altLang="ko-KR" sz="1400" b="1" dirty="0"/>
              <a:t>public: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Circle(); 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r); 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 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}; 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79512" y="4509120"/>
            <a:ext cx="1039964" cy="373844"/>
          </a:xfrm>
          <a:prstGeom prst="wedgeRoundRectCallout">
            <a:avLst>
              <a:gd name="adj1" fmla="val 74261"/>
              <a:gd name="adj2" fmla="val 30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디폴트 접근 지정은 </a:t>
            </a:r>
            <a:r>
              <a:rPr lang="en-US" altLang="ko-KR" sz="1000" dirty="0">
                <a:solidFill>
                  <a:schemeClr val="tx1"/>
                </a:solidFill>
              </a:rPr>
              <a:t>private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68484" y="1741458"/>
            <a:ext cx="305094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Sample {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b="1" dirty="0"/>
              <a:t>private:</a:t>
            </a:r>
            <a:endParaRPr lang="ko-KR" altLang="en-US" sz="1400" b="1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// </a:t>
            </a:r>
            <a:r>
              <a:rPr lang="en-US" altLang="ko-KR" sz="1400" dirty="0" smtClean="0"/>
              <a:t>private </a:t>
            </a:r>
            <a:r>
              <a:rPr lang="ko-KR" altLang="en-US" sz="1400" dirty="0" smtClean="0"/>
              <a:t>멤버 선</a:t>
            </a:r>
            <a:r>
              <a:rPr lang="ko-KR" altLang="en-US" sz="1400" dirty="0"/>
              <a:t>언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// </a:t>
            </a:r>
            <a:r>
              <a:rPr lang="en-US" altLang="ko-KR" sz="1400" dirty="0" smtClean="0"/>
              <a:t>public </a:t>
            </a:r>
            <a:r>
              <a:rPr lang="ko-KR" altLang="en-US" sz="1400" dirty="0" smtClean="0"/>
              <a:t>멤버 선언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b="1" dirty="0" smtClean="0"/>
              <a:t>private:</a:t>
            </a:r>
            <a:endParaRPr lang="ko-KR" altLang="en-US" sz="1400" b="1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// </a:t>
            </a:r>
            <a:r>
              <a:rPr lang="en-US" altLang="ko-KR" sz="1400" dirty="0" smtClean="0"/>
              <a:t>private </a:t>
            </a:r>
            <a:r>
              <a:rPr lang="ko-KR" altLang="en-US" sz="1400" dirty="0" smtClean="0"/>
              <a:t>멤버 선언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};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278778" y="1734438"/>
            <a:ext cx="3050940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Sample {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b="1" dirty="0"/>
              <a:t>private:</a:t>
            </a:r>
            <a:endParaRPr lang="ko-KR" altLang="en-US" sz="1400" b="1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x, y;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public: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smtClean="0"/>
              <a:t>Sample();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b="1" dirty="0" smtClean="0"/>
              <a:t>private:</a:t>
            </a:r>
            <a:endParaRPr lang="ko-KR" altLang="en-US" sz="1400" b="1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bool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checkXY</a:t>
            </a:r>
            <a:r>
              <a:rPr lang="en-US" altLang="ko-KR" sz="1400" dirty="0" smtClean="0"/>
              <a:t>();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1362913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접근 지정의 중복 사용 가능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25140" y="137443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접근 지정의 </a:t>
            </a:r>
            <a:r>
              <a:rPr lang="ko-KR" altLang="en-US" smtClean="0">
                <a:solidFill>
                  <a:srgbClr val="FF0000"/>
                </a:solidFill>
              </a:rPr>
              <a:t>중복 사례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6235" y="3995772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디폴트 접근 지정은 </a:t>
            </a:r>
            <a:r>
              <a:rPr lang="en-US" altLang="ko-KR" dirty="0" smtClean="0"/>
              <a:t>private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406832" y="4348842"/>
            <a:ext cx="305094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Circle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b="1" dirty="0" smtClean="0"/>
              <a:t>private:</a:t>
            </a:r>
            <a:endParaRPr lang="en-US" altLang="ko-KR" sz="1400" b="1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radius</a:t>
            </a:r>
            <a:r>
              <a:rPr lang="en-US" altLang="ko-KR" sz="1400" dirty="0"/>
              <a:t>; </a:t>
            </a:r>
            <a:endParaRPr lang="ko-KR" altLang="en-US" sz="1400" dirty="0"/>
          </a:p>
          <a:p>
            <a:pPr defTabSz="180000"/>
            <a:r>
              <a:rPr lang="en-US" altLang="ko-KR" sz="1400" b="1" dirty="0"/>
              <a:t>public: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Circle(); 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r); 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 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}; </a:t>
            </a:r>
            <a:endParaRPr lang="ko-KR" altLang="en-US" sz="1400" dirty="0"/>
          </a:p>
        </p:txBody>
      </p:sp>
      <p:sp>
        <p:nvSpPr>
          <p:cNvPr id="15" name="등호 14"/>
          <p:cNvSpPr/>
          <p:nvPr/>
        </p:nvSpPr>
        <p:spPr>
          <a:xfrm>
            <a:off x="4572000" y="5085184"/>
            <a:ext cx="504056" cy="288032"/>
          </a:xfrm>
          <a:prstGeom prst="mathEqual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499992" y="2492896"/>
            <a:ext cx="504056" cy="15650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1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멤버 변수는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 지정이 바람직함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16326" y="1621299"/>
            <a:ext cx="200888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FF0000"/>
                </a:solidFill>
              </a:rPr>
              <a:t>int</a:t>
            </a:r>
            <a:r>
              <a:rPr lang="en-US" altLang="ko-KR" sz="1200" dirty="0">
                <a:solidFill>
                  <a:srgbClr val="FF0000"/>
                </a:solidFill>
              </a:rPr>
              <a:t> radius; 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Circle();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}; </a:t>
            </a:r>
            <a:endParaRPr lang="en-US" altLang="ko-KR" sz="1200" dirty="0" smtClean="0"/>
          </a:p>
          <a:p>
            <a:pPr defTabSz="180000"/>
            <a:endParaRPr lang="en-US" altLang="ko-KR" sz="1200" dirty="0" smtClean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Circle::Circle()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radius = 1;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/>
              <a:t>Circle::Circle(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431284" y="4590121"/>
            <a:ext cx="19939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Circle waffle;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 smtClean="0"/>
              <a:t>waffle.radius</a:t>
            </a:r>
            <a:r>
              <a:rPr lang="en-US" altLang="ko-KR" sz="1200" b="1" dirty="0" smtClean="0"/>
              <a:t> = 5;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885152" y="1844824"/>
            <a:ext cx="1080120" cy="480917"/>
          </a:xfrm>
          <a:prstGeom prst="wedgeRoundRectCallout">
            <a:avLst>
              <a:gd name="adj1" fmla="val -96792"/>
              <a:gd name="adj2" fmla="val 67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멤버 변수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보호받지 못함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800702" y="1613997"/>
            <a:ext cx="344370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class Circle </a:t>
            </a:r>
            <a:r>
              <a:rPr lang="en-US" altLang="ko-KR" sz="1200" dirty="0" smtClean="0"/>
              <a:t>{</a:t>
            </a:r>
            <a:endParaRPr lang="en-US" altLang="ko-KR" sz="1200" dirty="0"/>
          </a:p>
          <a:p>
            <a:pPr defTabSz="180000"/>
            <a:r>
              <a:rPr lang="en-US" altLang="ko-KR" sz="1200" b="1" dirty="0" smtClean="0">
                <a:solidFill>
                  <a:srgbClr val="FF0000"/>
                </a:solidFill>
              </a:rPr>
              <a:t>private: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200" dirty="0">
                <a:solidFill>
                  <a:srgbClr val="FF0000"/>
                </a:solidFill>
              </a:rPr>
              <a:t>	</a:t>
            </a:r>
            <a:r>
              <a:rPr lang="en-US" altLang="ko-KR" sz="1200" dirty="0" err="1">
                <a:solidFill>
                  <a:srgbClr val="FF0000"/>
                </a:solidFill>
              </a:rPr>
              <a:t>int</a:t>
            </a:r>
            <a:r>
              <a:rPr lang="en-US" altLang="ko-KR" sz="1200" dirty="0">
                <a:solidFill>
                  <a:srgbClr val="FF0000"/>
                </a:solidFill>
              </a:rPr>
              <a:t> radius; 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Circle();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}; </a:t>
            </a:r>
            <a:endParaRPr lang="en-US" altLang="ko-KR" sz="1200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Circle::Circle() 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/>
              <a:t>Circle::</a:t>
            </a:r>
            <a:r>
              <a:rPr lang="en-US" altLang="ko-KR" sz="1200" dirty="0" smtClean="0"/>
              <a:t>Circle(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r)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</a:t>
            </a:r>
            <a:r>
              <a:rPr lang="en-US" altLang="ko-KR" sz="1200" dirty="0" smtClean="0"/>
              <a:t>r;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264761" y="1868930"/>
            <a:ext cx="1080119" cy="480916"/>
          </a:xfrm>
          <a:prstGeom prst="wedgeRoundRectCallout">
            <a:avLst>
              <a:gd name="adj1" fmla="val -99566"/>
              <a:gd name="adj2" fmla="val 35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멤버 변수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보호받고 있음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0702" y="4614227"/>
            <a:ext cx="344370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Circle waffle(5); </a:t>
            </a:r>
            <a:r>
              <a:rPr lang="en-US" altLang="ko-KR" sz="1200" dirty="0" smtClean="0"/>
              <a:t>// </a:t>
            </a:r>
            <a:r>
              <a:rPr lang="ko-KR" altLang="en-US" sz="1200" dirty="0" err="1" smtClean="0"/>
              <a:t>생성자에서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radius </a:t>
            </a:r>
            <a:r>
              <a:rPr lang="ko-KR" altLang="en-US" sz="1200" dirty="0" smtClean="0"/>
              <a:t>설정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strike="sngStrike" dirty="0" err="1" smtClean="0"/>
              <a:t>waffle.radius</a:t>
            </a:r>
            <a:r>
              <a:rPr lang="en-US" altLang="ko-KR" sz="1200" strike="sngStrike" dirty="0" smtClean="0"/>
              <a:t> = 5;</a:t>
            </a:r>
            <a:r>
              <a:rPr lang="en-US" altLang="ko-KR" sz="1200" dirty="0" smtClean="0"/>
              <a:t> // private </a:t>
            </a:r>
            <a:r>
              <a:rPr lang="ko-KR" altLang="en-US" sz="1200" dirty="0" smtClean="0"/>
              <a:t>멤버 접근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불가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오른쪽 화살표 2"/>
          <p:cNvSpPr/>
          <p:nvPr/>
        </p:nvSpPr>
        <p:spPr>
          <a:xfrm>
            <a:off x="3720582" y="3534107"/>
            <a:ext cx="720080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162983" y="4789266"/>
            <a:ext cx="1296030" cy="480917"/>
          </a:xfrm>
          <a:prstGeom prst="wedgeRoundRectCallout">
            <a:avLst>
              <a:gd name="adj1" fmla="val 67142"/>
              <a:gd name="adj2" fmla="val 1980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노출된 멤버는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마음대로 접근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나쁜 사례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7738" y="5589240"/>
            <a:ext cx="20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LcParenBoth"/>
            </a:pPr>
            <a:r>
              <a:rPr lang="ko-KR" altLang="en-US" sz="1200" dirty="0" smtClean="0"/>
              <a:t>멤버 변수를 </a:t>
            </a:r>
            <a:r>
              <a:rPr lang="en-US" altLang="ko-KR" sz="1200" dirty="0" smtClean="0"/>
              <a:t>public</a:t>
            </a:r>
            <a:r>
              <a:rPr lang="ko-KR" altLang="en-US" sz="1200" dirty="0" smtClean="0"/>
              <a:t>으로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선언한 나쁜 사례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692690" y="5589239"/>
            <a:ext cx="365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(b) </a:t>
            </a:r>
            <a:r>
              <a:rPr lang="ko-KR" altLang="en-US" sz="1200" dirty="0" smtClean="0"/>
              <a:t>멤버 변수를 </a:t>
            </a:r>
            <a:r>
              <a:rPr lang="en-US" altLang="ko-KR" sz="1200" dirty="0" smtClean="0"/>
              <a:t>private</a:t>
            </a:r>
            <a:r>
              <a:rPr lang="ko-KR" altLang="en-US" sz="1200" dirty="0" smtClean="0"/>
              <a:t>으로 선언한 바람직한 사례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85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202720" y="260648"/>
            <a:ext cx="4329720" cy="1152128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3–7 </a:t>
            </a:r>
            <a:r>
              <a:rPr lang="ko-KR" altLang="en-US" sz="2400" dirty="0" smtClean="0"/>
              <a:t>다음 소스의 컴파일 오류가 발생하는 곳은 어디인가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539552" y="332656"/>
            <a:ext cx="3312368" cy="6186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#</a:t>
            </a:r>
            <a:r>
              <a:rPr lang="en-US" altLang="ko-KR" sz="1200" dirty="0"/>
              <a:t>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 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PrivateAccessError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b="1" dirty="0"/>
              <a:t>private: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a;</a:t>
            </a:r>
          </a:p>
          <a:p>
            <a:pPr defTabSz="180000"/>
            <a:r>
              <a:rPr lang="en-US" altLang="ko-KR" sz="1200" dirty="0"/>
              <a:t>	void f();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PrivateAccessError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b="1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PrivateAccessError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x);</a:t>
            </a:r>
          </a:p>
          <a:p>
            <a:pPr defTabSz="180000"/>
            <a:r>
              <a:rPr lang="en-US" altLang="ko-KR" sz="1200" dirty="0"/>
              <a:t>	void g();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PrivateAccessError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PrivateAccessError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a = 1; </a:t>
            </a:r>
            <a:r>
              <a:rPr lang="en-US" altLang="ko-KR" sz="1200" dirty="0" smtClean="0"/>
              <a:t>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dirty="0">
                <a:solidFill>
                  <a:srgbClr val="FF0000"/>
                </a:solidFill>
              </a:rPr>
              <a:t>(1)</a:t>
            </a:r>
          </a:p>
          <a:p>
            <a:pPr defTabSz="180000"/>
            <a:r>
              <a:rPr lang="en-US" altLang="ko-KR" sz="1200" dirty="0"/>
              <a:t>	b = 1; </a:t>
            </a:r>
            <a:r>
              <a:rPr lang="en-US" altLang="ko-KR" sz="1200" dirty="0" smtClean="0"/>
              <a:t>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dirty="0">
                <a:solidFill>
                  <a:srgbClr val="FF0000"/>
                </a:solidFill>
              </a:rPr>
              <a:t>(2)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PrivateAccessError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PrivateAccessError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x) {</a:t>
            </a:r>
          </a:p>
          <a:p>
            <a:pPr defTabSz="180000"/>
            <a:r>
              <a:rPr lang="en-US" altLang="ko-KR" sz="1200" dirty="0"/>
              <a:t>	a = x; </a:t>
            </a:r>
            <a:r>
              <a:rPr lang="en-US" altLang="ko-KR" sz="1200" dirty="0" smtClean="0"/>
              <a:t>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dirty="0">
                <a:solidFill>
                  <a:srgbClr val="FF0000"/>
                </a:solidFill>
              </a:rPr>
              <a:t>(3)</a:t>
            </a:r>
          </a:p>
          <a:p>
            <a:pPr defTabSz="180000"/>
            <a:r>
              <a:rPr lang="en-US" altLang="ko-KR" sz="1200" dirty="0"/>
              <a:t>	b = x; </a:t>
            </a:r>
            <a:r>
              <a:rPr lang="en-US" altLang="ko-KR" sz="1200" dirty="0" smtClean="0"/>
              <a:t>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dirty="0">
                <a:solidFill>
                  <a:srgbClr val="FF0000"/>
                </a:solidFill>
              </a:rPr>
              <a:t>(4)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PrivateAccessError</a:t>
            </a:r>
            <a:r>
              <a:rPr lang="en-US" altLang="ko-KR" sz="1200" dirty="0"/>
              <a:t>::f() {</a:t>
            </a:r>
          </a:p>
          <a:p>
            <a:pPr defTabSz="180000"/>
            <a:r>
              <a:rPr lang="en-US" altLang="ko-KR" sz="1200" dirty="0"/>
              <a:t>	a = 5; </a:t>
            </a:r>
            <a:r>
              <a:rPr lang="en-US" altLang="ko-KR" sz="1200" dirty="0" smtClean="0"/>
              <a:t>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dirty="0">
                <a:solidFill>
                  <a:srgbClr val="FF0000"/>
                </a:solidFill>
              </a:rPr>
              <a:t>(5)</a:t>
            </a:r>
          </a:p>
          <a:p>
            <a:pPr defTabSz="180000"/>
            <a:r>
              <a:rPr lang="en-US" altLang="ko-KR" sz="1200" dirty="0"/>
              <a:t>	b = 5; </a:t>
            </a:r>
            <a:r>
              <a:rPr lang="en-US" altLang="ko-KR" sz="1200" dirty="0" smtClean="0"/>
              <a:t>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dirty="0">
                <a:solidFill>
                  <a:srgbClr val="FF0000"/>
                </a:solidFill>
              </a:rPr>
              <a:t>(6)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PrivateAccessError</a:t>
            </a:r>
            <a:r>
              <a:rPr lang="en-US" altLang="ko-KR" sz="1200" dirty="0"/>
              <a:t>::g() {</a:t>
            </a:r>
          </a:p>
          <a:p>
            <a:pPr defTabSz="180000"/>
            <a:r>
              <a:rPr lang="en-US" altLang="ko-KR" sz="1200" dirty="0"/>
              <a:t>	a = 6; </a:t>
            </a:r>
            <a:r>
              <a:rPr lang="en-US" altLang="ko-KR" sz="1200" dirty="0" smtClean="0"/>
              <a:t>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dirty="0">
                <a:solidFill>
                  <a:srgbClr val="FF0000"/>
                </a:solidFill>
              </a:rPr>
              <a:t>(7)</a:t>
            </a:r>
          </a:p>
          <a:p>
            <a:pPr defTabSz="180000"/>
            <a:r>
              <a:rPr lang="en-US" altLang="ko-KR" sz="1200" dirty="0"/>
              <a:t>	b = 6; </a:t>
            </a:r>
            <a:r>
              <a:rPr lang="en-US" altLang="ko-KR" sz="1200" dirty="0" smtClean="0"/>
              <a:t>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dirty="0">
                <a:solidFill>
                  <a:srgbClr val="FF0000"/>
                </a:solidFill>
              </a:rPr>
              <a:t>(8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5976" y="1856150"/>
            <a:ext cx="331236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PrivateAccessError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objA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dirty="0">
                <a:solidFill>
                  <a:srgbClr val="FF0000"/>
                </a:solidFill>
              </a:rPr>
              <a:t>(9)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PrivateAccessError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objB</a:t>
            </a:r>
            <a:r>
              <a:rPr lang="en-US" altLang="ko-KR" sz="1200" dirty="0" smtClean="0"/>
              <a:t>(100);	</a:t>
            </a:r>
            <a:r>
              <a:rPr lang="en-US" altLang="ko-KR" sz="1200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dirty="0">
                <a:solidFill>
                  <a:srgbClr val="FF0000"/>
                </a:solidFill>
              </a:rPr>
              <a:t>(10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objB.a</a:t>
            </a:r>
            <a:r>
              <a:rPr lang="en-US" altLang="ko-KR" sz="1200" dirty="0"/>
              <a:t> = 10; </a:t>
            </a:r>
            <a:r>
              <a:rPr lang="en-US" altLang="ko-KR" sz="1200" dirty="0" smtClean="0"/>
              <a:t>					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dirty="0">
                <a:solidFill>
                  <a:srgbClr val="FF0000"/>
                </a:solidFill>
              </a:rPr>
              <a:t>(11)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objB.b</a:t>
            </a:r>
            <a:r>
              <a:rPr lang="en-US" altLang="ko-KR" sz="1200" dirty="0"/>
              <a:t> = 20; </a:t>
            </a:r>
            <a:r>
              <a:rPr lang="en-US" altLang="ko-KR" sz="1200" dirty="0" smtClean="0"/>
              <a:t>				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dirty="0">
                <a:solidFill>
                  <a:srgbClr val="FF0000"/>
                </a:solidFill>
              </a:rPr>
              <a:t>(12)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objB.f</a:t>
            </a:r>
            <a:r>
              <a:rPr lang="en-US" altLang="ko-KR" sz="1200" dirty="0"/>
              <a:t>(); </a:t>
            </a:r>
            <a:r>
              <a:rPr lang="en-US" altLang="ko-KR" sz="1200" dirty="0" smtClean="0"/>
              <a:t>						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dirty="0">
                <a:solidFill>
                  <a:srgbClr val="FF0000"/>
                </a:solidFill>
              </a:rPr>
              <a:t>(13)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objB.g</a:t>
            </a:r>
            <a:r>
              <a:rPr lang="en-US" altLang="ko-KR" sz="1200" dirty="0"/>
              <a:t>(); </a:t>
            </a:r>
            <a:r>
              <a:rPr lang="en-US" altLang="ko-KR" sz="1200" dirty="0" smtClean="0"/>
              <a:t>						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dirty="0">
                <a:solidFill>
                  <a:srgbClr val="FF0000"/>
                </a:solidFill>
              </a:rPr>
              <a:t>(14)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380588" y="4221088"/>
            <a:ext cx="418941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(9) </a:t>
            </a:r>
            <a:r>
              <a:rPr lang="ko-KR" altLang="en-US" sz="1200" dirty="0" err="1" smtClean="0"/>
              <a:t>생성자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PrivateAccessError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private </a:t>
            </a:r>
            <a:r>
              <a:rPr lang="ko-KR" altLang="en-US" sz="1200" dirty="0" smtClean="0"/>
              <a:t>이므로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main()</a:t>
            </a:r>
            <a:r>
              <a:rPr lang="ko-KR" altLang="en-US" sz="1200" dirty="0" smtClean="0"/>
              <a:t>에서 호출할 수 없다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(11) a</a:t>
            </a:r>
            <a:r>
              <a:rPr lang="ko-KR" altLang="en-US" sz="1200" dirty="0" smtClean="0"/>
              <a:t>는 </a:t>
            </a:r>
            <a:r>
              <a:rPr lang="en-US" altLang="ko-KR" sz="1200" dirty="0" err="1" smtClean="0"/>
              <a:t>PrivateAccessError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클래스의 </a:t>
            </a:r>
            <a:r>
              <a:rPr lang="en-US" altLang="ko-KR" sz="1200" dirty="0"/>
              <a:t>private </a:t>
            </a:r>
            <a:r>
              <a:rPr lang="ko-KR" altLang="en-US" sz="1200" dirty="0" smtClean="0"/>
              <a:t>멤버이므로 </a:t>
            </a:r>
            <a:endParaRPr lang="en-US" altLang="ko-KR" sz="1200" dirty="0"/>
          </a:p>
          <a:p>
            <a:r>
              <a:rPr lang="en-US" altLang="ko-KR" sz="1200" dirty="0"/>
              <a:t>     main()</a:t>
            </a:r>
            <a:r>
              <a:rPr lang="ko-KR" altLang="en-US" sz="1200" dirty="0"/>
              <a:t>에서 </a:t>
            </a:r>
            <a:r>
              <a:rPr lang="ko-KR" altLang="en-US" sz="1200" dirty="0" smtClean="0"/>
              <a:t>접</a:t>
            </a:r>
            <a:r>
              <a:rPr lang="ko-KR" altLang="en-US" sz="1200" dirty="0"/>
              <a:t>근</a:t>
            </a:r>
            <a:r>
              <a:rPr lang="ko-KR" altLang="en-US" sz="1200" dirty="0" smtClean="0"/>
              <a:t>할 </a:t>
            </a:r>
            <a:r>
              <a:rPr lang="ko-KR" altLang="en-US" sz="1200" dirty="0"/>
              <a:t>수 없다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smtClean="0"/>
              <a:t>(13) f()</a:t>
            </a:r>
            <a:r>
              <a:rPr lang="ko-KR" altLang="en-US" sz="1200" dirty="0" smtClean="0"/>
              <a:t>는 </a:t>
            </a:r>
            <a:r>
              <a:rPr lang="en-US" altLang="ko-KR" sz="1200" dirty="0" err="1" smtClean="0"/>
              <a:t>PrivateAccessError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클래스의 </a:t>
            </a:r>
            <a:r>
              <a:rPr lang="en-US" altLang="ko-KR" sz="1200" dirty="0" smtClean="0"/>
              <a:t>private </a:t>
            </a:r>
            <a:r>
              <a:rPr lang="ko-KR" altLang="en-US" sz="1200" dirty="0" smtClean="0"/>
              <a:t>멤버이므로 </a:t>
            </a:r>
            <a:endParaRPr lang="en-US" altLang="ko-KR" sz="1200" dirty="0"/>
          </a:p>
          <a:p>
            <a:r>
              <a:rPr lang="en-US" altLang="ko-KR" sz="1200" dirty="0"/>
              <a:t>     main()</a:t>
            </a:r>
            <a:r>
              <a:rPr lang="ko-KR" altLang="en-US" sz="1200" dirty="0"/>
              <a:t>에서 호출할 수 없다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070175" y="5700216"/>
            <a:ext cx="460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200" dirty="0" err="1" smtClean="0">
                <a:solidFill>
                  <a:srgbClr val="0070C0"/>
                </a:solidFill>
              </a:rPr>
              <a:t>생성자도</a:t>
            </a:r>
            <a:r>
              <a:rPr lang="ko-KR" altLang="en-US" sz="1200" dirty="0" smtClean="0">
                <a:solidFill>
                  <a:srgbClr val="0070C0"/>
                </a:solidFill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</a:rPr>
              <a:t>private</a:t>
            </a:r>
            <a:r>
              <a:rPr lang="ko-KR" altLang="en-US" sz="1200" dirty="0" smtClean="0">
                <a:solidFill>
                  <a:srgbClr val="0070C0"/>
                </a:solidFill>
              </a:rPr>
              <a:t>으로 선언할 수 있다</a:t>
            </a:r>
            <a:r>
              <a:rPr lang="en-US" altLang="ko-KR" sz="1200" dirty="0" smtClean="0">
                <a:solidFill>
                  <a:srgbClr val="0070C0"/>
                </a:solidFill>
              </a:rPr>
              <a:t>.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생성자를</a:t>
            </a:r>
            <a:r>
              <a:rPr lang="ko-KR" altLang="en-US" sz="1200" dirty="0" smtClean="0">
                <a:solidFill>
                  <a:srgbClr val="0070C0"/>
                </a:solidFill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</a:rPr>
              <a:t>private</a:t>
            </a:r>
            <a:r>
              <a:rPr lang="ko-KR" altLang="en-US" sz="1200" dirty="0" smtClean="0">
                <a:solidFill>
                  <a:srgbClr val="0070C0"/>
                </a:solidFill>
              </a:rPr>
              <a:t>으로 선언하는 경우는 한 클래스에서 오직 하나의 객체만 생성할 수 있도록 하기 위한 것으로 부록 </a:t>
            </a:r>
            <a:r>
              <a:rPr lang="en-US" altLang="ko-KR" sz="1200" dirty="0" smtClean="0">
                <a:solidFill>
                  <a:srgbClr val="0070C0"/>
                </a:solidFill>
              </a:rPr>
              <a:t>D</a:t>
            </a:r>
            <a:r>
              <a:rPr lang="ko-KR" altLang="en-US" sz="1200" dirty="0" smtClean="0">
                <a:solidFill>
                  <a:srgbClr val="0070C0"/>
                </a:solidFill>
              </a:rPr>
              <a:t>의 </a:t>
            </a:r>
            <a:r>
              <a:rPr lang="en-US" altLang="ko-KR" sz="1200" dirty="0" smtClean="0">
                <a:solidFill>
                  <a:srgbClr val="0070C0"/>
                </a:solidFill>
              </a:rPr>
              <a:t>singleton </a:t>
            </a:r>
            <a:r>
              <a:rPr lang="ko-KR" altLang="en-US" sz="1200" dirty="0" smtClean="0">
                <a:solidFill>
                  <a:srgbClr val="0070C0"/>
                </a:solidFill>
              </a:rPr>
              <a:t>패턴을 참조하라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355976" y="391331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정답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2744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호출에 따른 시간</a:t>
            </a:r>
            <a:r>
              <a:rPr lang="en-US" altLang="ko-KR" dirty="0" smtClean="0"/>
              <a:t> </a:t>
            </a:r>
            <a:r>
              <a:rPr lang="ko-KR" altLang="en-US" dirty="0"/>
              <a:t>오버헤드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82923" y="1954519"/>
            <a:ext cx="1117748" cy="7150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200" dirty="0" smtClean="0"/>
              <a:t>돌아올</a:t>
            </a:r>
            <a:endParaRPr lang="en-US" altLang="ko-KR" sz="1200" dirty="0"/>
          </a:p>
          <a:p>
            <a:pPr algn="ctr" fontAlgn="base"/>
            <a:r>
              <a:rPr lang="ko-KR" altLang="en-US" sz="1200" dirty="0" smtClean="0"/>
              <a:t>리턴 주소 저장</a:t>
            </a:r>
            <a:endParaRPr lang="ko-KR" altLang="en-US" sz="1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29628" y="1954520"/>
            <a:ext cx="1249985" cy="7150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200" dirty="0" smtClean="0"/>
              <a:t>CPU </a:t>
            </a:r>
          </a:p>
          <a:p>
            <a:pPr algn="ctr" fontAlgn="base"/>
            <a:r>
              <a:rPr lang="ko-KR" altLang="en-US" sz="1200" dirty="0" smtClean="0"/>
              <a:t> 레지스터 값</a:t>
            </a:r>
            <a:endParaRPr lang="en-US" altLang="ko-KR" sz="1200" dirty="0" smtClean="0"/>
          </a:p>
          <a:p>
            <a:pPr algn="ctr" fontAlgn="base"/>
            <a:r>
              <a:rPr lang="ko-KR" altLang="en-US" sz="1200" dirty="0" smtClean="0"/>
              <a:t>저장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507718" y="2463829"/>
            <a:ext cx="900195" cy="6047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함수 호출</a:t>
            </a:r>
            <a:endParaRPr lang="ko-KR" altLang="en-US" sz="1400" dirty="0"/>
          </a:p>
        </p:txBody>
      </p:sp>
      <p:cxnSp>
        <p:nvCxnSpPr>
          <p:cNvPr id="9" name="직선 화살표 연결선 8"/>
          <p:cNvCxnSpPr>
            <a:stCxn id="5" idx="3"/>
            <a:endCxn id="6" idx="1"/>
          </p:cNvCxnSpPr>
          <p:nvPr/>
        </p:nvCxnSpPr>
        <p:spPr>
          <a:xfrm>
            <a:off x="3500671" y="2312064"/>
            <a:ext cx="32895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236296" y="2708559"/>
            <a:ext cx="1107654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함수 실행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13" idx="3"/>
            <a:endCxn id="10" idx="0"/>
          </p:cNvCxnSpPr>
          <p:nvPr/>
        </p:nvCxnSpPr>
        <p:spPr>
          <a:xfrm>
            <a:off x="6612078" y="2319269"/>
            <a:ext cx="1178045" cy="389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3829628" y="3290941"/>
            <a:ext cx="1270281" cy="7150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200" dirty="0" smtClean="0"/>
              <a:t>저장한</a:t>
            </a:r>
            <a:endParaRPr lang="en-US" altLang="ko-KR" sz="1200" dirty="0" smtClean="0"/>
          </a:p>
          <a:p>
            <a:pPr algn="ctr" fontAlgn="base"/>
            <a:r>
              <a:rPr lang="ko-KR" altLang="en-US" sz="1200" dirty="0" smtClean="0"/>
              <a:t> 레지스터 값</a:t>
            </a:r>
            <a:endParaRPr lang="en-US" altLang="ko-KR" sz="1200" dirty="0" smtClean="0"/>
          </a:p>
          <a:p>
            <a:pPr algn="ctr" fontAlgn="base"/>
            <a:r>
              <a:rPr lang="ko-KR" altLang="en-US" sz="1200" dirty="0" smtClean="0"/>
              <a:t> </a:t>
            </a:r>
            <a:r>
              <a:rPr lang="en-US" altLang="ko-KR" sz="1200" dirty="0" smtClean="0"/>
              <a:t>CPU</a:t>
            </a:r>
            <a:r>
              <a:rPr lang="ko-KR" altLang="en-US" sz="1200" dirty="0" smtClean="0"/>
              <a:t>에 복귀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41797" y="1961724"/>
            <a:ext cx="1270281" cy="7150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200" dirty="0" smtClean="0"/>
              <a:t>함수의 </a:t>
            </a:r>
            <a:endParaRPr lang="en-US" altLang="ko-KR" sz="1200" dirty="0" smtClean="0"/>
          </a:p>
          <a:p>
            <a:pPr algn="ctr" fontAlgn="base"/>
            <a:r>
              <a:rPr lang="ko-KR" altLang="en-US" sz="1200" dirty="0" smtClean="0"/>
              <a:t>매개 변수를 </a:t>
            </a:r>
            <a:endParaRPr lang="en-US" altLang="ko-KR" sz="1200" dirty="0" smtClean="0"/>
          </a:p>
          <a:p>
            <a:pPr algn="ctr" fontAlgn="base"/>
            <a:r>
              <a:rPr lang="ko-KR" altLang="en-US" sz="1200" dirty="0" err="1" smtClean="0"/>
              <a:t>스택에</a:t>
            </a:r>
            <a:r>
              <a:rPr lang="ko-KR" altLang="en-US" sz="1200" dirty="0" smtClean="0"/>
              <a:t> 저장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>
            <a:endCxn id="13" idx="1"/>
          </p:cNvCxnSpPr>
          <p:nvPr/>
        </p:nvCxnSpPr>
        <p:spPr>
          <a:xfrm>
            <a:off x="5079614" y="2319269"/>
            <a:ext cx="2621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2"/>
            <a:endCxn id="18" idx="3"/>
          </p:cNvCxnSpPr>
          <p:nvPr/>
        </p:nvCxnSpPr>
        <p:spPr>
          <a:xfrm flipH="1">
            <a:off x="6668418" y="3068599"/>
            <a:ext cx="1121705" cy="579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1"/>
            <a:endCxn id="20" idx="3"/>
          </p:cNvCxnSpPr>
          <p:nvPr/>
        </p:nvCxnSpPr>
        <p:spPr>
          <a:xfrm flipH="1">
            <a:off x="3500671" y="3648486"/>
            <a:ext cx="328957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396142" y="3290943"/>
            <a:ext cx="1272276" cy="7150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200" dirty="0" smtClean="0"/>
              <a:t>함수의 리턴 값을 임시 저장소에 저장</a:t>
            </a:r>
            <a:endParaRPr lang="ko-KR" altLang="en-US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369871" y="3290943"/>
            <a:ext cx="1130800" cy="7150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200" dirty="0" smtClean="0"/>
              <a:t>돌아갈 주소를 알아내어 </a:t>
            </a:r>
            <a:endParaRPr lang="en-US" altLang="ko-KR" sz="1200" dirty="0" smtClean="0"/>
          </a:p>
          <a:p>
            <a:pPr algn="ctr" fontAlgn="base"/>
            <a:r>
              <a:rPr lang="ko-KR" altLang="en-US" sz="1200" dirty="0" smtClean="0"/>
              <a:t>리턴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>
            <a:stCxn id="18" idx="1"/>
            <a:endCxn id="12" idx="3"/>
          </p:cNvCxnSpPr>
          <p:nvPr/>
        </p:nvCxnSpPr>
        <p:spPr>
          <a:xfrm flipH="1" flipV="1">
            <a:off x="5099909" y="3648486"/>
            <a:ext cx="29623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4354" y="4273351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함수 호출에 따른 시간 오버헤드</a:t>
            </a:r>
            <a:endParaRPr lang="ko-KR" altLang="en-US" sz="1400" b="1"/>
          </a:p>
        </p:txBody>
      </p:sp>
      <p:cxnSp>
        <p:nvCxnSpPr>
          <p:cNvPr id="118" name="직선 화살표 연결선 117"/>
          <p:cNvCxnSpPr>
            <a:stCxn id="7" idx="6"/>
            <a:endCxn id="5" idx="1"/>
          </p:cNvCxnSpPr>
          <p:nvPr/>
        </p:nvCxnSpPr>
        <p:spPr>
          <a:xfrm flipV="1">
            <a:off x="1407913" y="2312064"/>
            <a:ext cx="975010" cy="45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20" idx="1"/>
            <a:endCxn id="7" idx="5"/>
          </p:cNvCxnSpPr>
          <p:nvPr/>
        </p:nvCxnSpPr>
        <p:spPr>
          <a:xfrm flipH="1" flipV="1">
            <a:off x="1276082" y="2980032"/>
            <a:ext cx="1093789" cy="668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모서리가 둥근 직사각형 157"/>
          <p:cNvSpPr/>
          <p:nvPr/>
        </p:nvSpPr>
        <p:spPr>
          <a:xfrm>
            <a:off x="1907704" y="1740223"/>
            <a:ext cx="4968552" cy="2520280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76875" y="5069416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작은 크기의 함수를 호출하면</a:t>
            </a:r>
            <a:r>
              <a:rPr lang="en-US" altLang="ko-KR" dirty="0" smtClean="0">
                <a:solidFill>
                  <a:srgbClr val="00B0F0"/>
                </a:solidFill>
              </a:rPr>
              <a:t>, </a:t>
            </a:r>
            <a:r>
              <a:rPr lang="ko-KR" altLang="en-US" dirty="0" smtClean="0">
                <a:solidFill>
                  <a:srgbClr val="00B0F0"/>
                </a:solidFill>
              </a:rPr>
              <a:t>함수 실행 시간에 비해</a:t>
            </a:r>
            <a:r>
              <a:rPr lang="en-US" altLang="ko-KR" dirty="0" smtClean="0">
                <a:solidFill>
                  <a:srgbClr val="00B0F0"/>
                </a:solidFill>
              </a:rPr>
              <a:t>, </a:t>
            </a:r>
            <a:r>
              <a:rPr lang="ko-KR" altLang="en-US" dirty="0" smtClean="0">
                <a:solidFill>
                  <a:srgbClr val="00B0F0"/>
                </a:solidFill>
              </a:rPr>
              <a:t>호출을 위해 소요되는 부가적인 시간 오버헤드가 상대적으로 크다</a:t>
            </a:r>
            <a:r>
              <a:rPr lang="en-US" altLang="ko-KR" dirty="0" smtClean="0">
                <a:solidFill>
                  <a:srgbClr val="00B0F0"/>
                </a:solidFill>
              </a:rPr>
              <a:t>.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70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호출에 따른 오버헤드가 심각한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40696" y="1771696"/>
            <a:ext cx="3779376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iostream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using namespace std;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odd(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x)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return (x%2);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sum = 0;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// 1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10000</a:t>
            </a:r>
            <a:r>
              <a:rPr lang="ko-KR" altLang="en-US" sz="1400" dirty="0" smtClean="0"/>
              <a:t>까지의 </a:t>
            </a:r>
            <a:r>
              <a:rPr lang="ko-KR" altLang="en-US" sz="1400" dirty="0"/>
              <a:t>홀</a:t>
            </a:r>
            <a:r>
              <a:rPr lang="ko-KR" altLang="en-US" sz="1400" dirty="0" smtClean="0"/>
              <a:t>수의 합 계</a:t>
            </a:r>
            <a:r>
              <a:rPr lang="ko-KR" altLang="en-US" sz="1400" dirty="0"/>
              <a:t>산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i=1; i&lt;=10000; i++)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if(</a:t>
            </a:r>
            <a:r>
              <a:rPr lang="en-US" altLang="ko-KR" sz="1400" b="1" dirty="0" smtClean="0"/>
              <a:t>odd(i)</a:t>
            </a:r>
            <a:r>
              <a:rPr lang="en-US" altLang="ko-KR" sz="1400" dirty="0" smtClean="0"/>
              <a:t>)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	sum += i;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sum;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6" name="자유형 5"/>
          <p:cNvSpPr/>
          <p:nvPr/>
        </p:nvSpPr>
        <p:spPr>
          <a:xfrm>
            <a:off x="2632205" y="2610805"/>
            <a:ext cx="2408891" cy="1930400"/>
          </a:xfrm>
          <a:custGeom>
            <a:avLst/>
            <a:gdLst>
              <a:gd name="connsiteX0" fmla="*/ 0 w 3488463"/>
              <a:gd name="connsiteY0" fmla="*/ 1930400 h 1930400"/>
              <a:gd name="connsiteX1" fmla="*/ 3488267 w 3488463"/>
              <a:gd name="connsiteY1" fmla="*/ 1498600 h 1930400"/>
              <a:gd name="connsiteX2" fmla="*/ 177800 w 3488463"/>
              <a:gd name="connsiteY2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8463" h="1930400">
                <a:moveTo>
                  <a:pt x="0" y="1930400"/>
                </a:moveTo>
                <a:cubicBezTo>
                  <a:pt x="1729317" y="1875366"/>
                  <a:pt x="3458634" y="1820333"/>
                  <a:pt x="3488267" y="1498600"/>
                </a:cubicBezTo>
                <a:cubicBezTo>
                  <a:pt x="3517900" y="1176867"/>
                  <a:pt x="177800" y="0"/>
                  <a:pt x="177800" y="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528928" y="2348879"/>
            <a:ext cx="1550730" cy="479811"/>
          </a:xfrm>
          <a:prstGeom prst="wedgeRoundRectCallout">
            <a:avLst>
              <a:gd name="adj1" fmla="val -76748"/>
              <a:gd name="adj2" fmla="val 431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10000</a:t>
            </a:r>
            <a:r>
              <a:rPr lang="ko-KR" altLang="en-US" sz="1000" dirty="0">
                <a:solidFill>
                  <a:schemeClr val="tx1"/>
                </a:solidFill>
              </a:rPr>
              <a:t>번의 함수 호출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호출에 따른 엄청난 오버헤드 시간이 소모됨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0696" y="5661248"/>
            <a:ext cx="3779376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25000000</a:t>
            </a:r>
            <a:endParaRPr lang="ko-KR" altLang="en-US" sz="1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88840"/>
            <a:ext cx="2305159" cy="2377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70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_x162956832" descr="EMB0000142c739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81933"/>
            <a:ext cx="54006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객체는 캡슐화된다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캡슐화</a:t>
            </a:r>
            <a:r>
              <a:rPr lang="en-US" altLang="ko-KR" dirty="0" smtClean="0"/>
              <a:t>(encapsulation)</a:t>
            </a:r>
          </a:p>
          <a:p>
            <a:pPr lvl="1"/>
            <a:r>
              <a:rPr lang="ko-KR" altLang="en-US" dirty="0" smtClean="0"/>
              <a:t>객체의 본질적인 특성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객체를 캡슐로 싸서 그 내부를 보호하고 볼 수 없게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캡슐에 든 약은 어떤 색인지 어떤 성분인지 보이지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외부로부터 안전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캡슐화 사례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캡슐화의 목적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 내 데이터에 대한 보안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 접근 제한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5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inline </a:t>
            </a:r>
            <a:r>
              <a:rPr lang="ko-KR" altLang="en-US" dirty="0" smtClean="0"/>
              <a:t>키워드로 선언된 함수</a:t>
            </a:r>
            <a:endParaRPr lang="en-US" altLang="ko-KR" dirty="0" smtClean="0"/>
          </a:p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함수에 대한 처리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인라인</a:t>
            </a:r>
            <a:r>
              <a:rPr lang="ko-KR" altLang="en-US" dirty="0" smtClean="0"/>
              <a:t> 함수를 호출하는 곳에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함수 코드를 확장 삽입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매크로와 유사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코드 확장 후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함수는 사라짐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인라인</a:t>
            </a:r>
            <a:r>
              <a:rPr lang="ko-KR" altLang="en-US" dirty="0" smtClean="0"/>
              <a:t> 함수 호출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</a:t>
            </a:r>
            <a:r>
              <a:rPr lang="ko-KR" altLang="en-US" dirty="0"/>
              <a:t>호출에 따른 오버헤드 존재하지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프로그램의 실행 속도 개선</a:t>
            </a:r>
            <a:endParaRPr lang="en-US" altLang="ko-KR" dirty="0" smtClean="0"/>
          </a:p>
          <a:p>
            <a:pPr lvl="1"/>
            <a:r>
              <a:rPr lang="ko-KR" altLang="en-US" dirty="0"/>
              <a:t>컴파일러에 의해 </a:t>
            </a:r>
            <a:r>
              <a:rPr lang="ko-KR" altLang="en-US" dirty="0" smtClean="0"/>
              <a:t>이루어짐</a:t>
            </a:r>
            <a:endParaRPr lang="en-US" altLang="ko-KR" dirty="0" smtClean="0"/>
          </a:p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함수의 목적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프로그램</a:t>
            </a:r>
            <a:r>
              <a:rPr lang="ko-KR" altLang="en-US" dirty="0"/>
              <a:t>의</a:t>
            </a:r>
            <a:r>
              <a:rPr lang="ko-KR" altLang="en-US" dirty="0" smtClean="0"/>
              <a:t> 실행 속도 향상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자주 호출되는 짧은 코드의 함수 호출에 대한 시간 소모를 줄임</a:t>
            </a:r>
            <a:endParaRPr lang="en-US" altLang="ko-KR" dirty="0"/>
          </a:p>
          <a:p>
            <a:pPr lvl="2"/>
            <a:r>
              <a:rPr lang="en-US" altLang="ko-KR" dirty="0" smtClean="0"/>
              <a:t>C++</a:t>
            </a:r>
            <a:r>
              <a:rPr lang="ko-KR" altLang="en-US" dirty="0" smtClean="0"/>
              <a:t>에는 짧은 코드의 멤버 함수가 많기 때문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15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함수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484784"/>
            <a:ext cx="336157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iostream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using namespace 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inline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</a:rPr>
              <a:t> odd(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</a:rPr>
              <a:t> x) </a:t>
            </a:r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   return (</a:t>
            </a:r>
            <a:r>
              <a:rPr lang="en-US" altLang="ko-KR" sz="1400" b="1" dirty="0" smtClean="0"/>
              <a:t>x%2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sum = 0;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i=1; </a:t>
            </a:r>
            <a:r>
              <a:rPr lang="en-US" altLang="ko-KR" sz="1400" dirty="0" err="1"/>
              <a:t>i</a:t>
            </a:r>
            <a:r>
              <a:rPr lang="en-US" altLang="ko-KR" sz="1400" dirty="0" smtClean="0"/>
              <a:t>&lt;=10000</a:t>
            </a:r>
            <a:r>
              <a:rPr lang="en-US" altLang="ko-KR" sz="1400" dirty="0"/>
              <a:t>; i++)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smtClean="0"/>
              <a:t>if(</a:t>
            </a:r>
            <a:r>
              <a:rPr lang="en-US" altLang="ko-KR" sz="1400" dirty="0" smtClean="0">
                <a:solidFill>
                  <a:srgbClr val="FF0000"/>
                </a:solidFill>
              </a:rPr>
              <a:t>odd(i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en-US" altLang="ko-KR" sz="1400" dirty="0"/>
              <a:t>)</a:t>
            </a:r>
          </a:p>
          <a:p>
            <a:pPr defTabSz="180000"/>
            <a:r>
              <a:rPr lang="en-US" altLang="ko-KR" sz="1400" dirty="0"/>
              <a:t>			sum += i;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sum;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13360" y="2346558"/>
            <a:ext cx="285752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iostream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using namespace std;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sum = 0;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i=1; </a:t>
            </a:r>
            <a:r>
              <a:rPr lang="en-US" altLang="ko-KR" sz="1400" dirty="0" err="1"/>
              <a:t>i</a:t>
            </a:r>
            <a:r>
              <a:rPr lang="en-US" altLang="ko-KR" sz="1400" dirty="0" smtClean="0"/>
              <a:t>&lt;=10000</a:t>
            </a:r>
            <a:r>
              <a:rPr lang="en-US" altLang="ko-KR" sz="1400" dirty="0"/>
              <a:t>; i++)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smtClean="0"/>
              <a:t>if(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(i%2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	sum += i;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sum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4067944" y="3865675"/>
            <a:ext cx="1331102" cy="1428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13586" y="4008551"/>
            <a:ext cx="143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컴파일러에 의해</a:t>
            </a:r>
            <a:endParaRPr lang="en-US" altLang="ko-KR" sz="1200" dirty="0" smtClean="0"/>
          </a:p>
          <a:p>
            <a:r>
              <a:rPr lang="en-US" altLang="ko-KR" sz="1200" dirty="0" smtClean="0"/>
              <a:t>inline </a:t>
            </a:r>
            <a:r>
              <a:rPr lang="ko-KR" altLang="en-US" sz="1200" dirty="0" smtClean="0"/>
              <a:t>함수의 코드</a:t>
            </a:r>
            <a:endParaRPr lang="en-US" altLang="ko-KR" sz="1200" dirty="0" smtClean="0"/>
          </a:p>
          <a:p>
            <a:r>
              <a:rPr lang="ko-KR" altLang="en-US" sz="1200" dirty="0" smtClean="0"/>
              <a:t>확장 삽입 </a:t>
            </a:r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763688" y="5477568"/>
            <a:ext cx="6552728" cy="95410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rgbClr val="0070C0"/>
                </a:solidFill>
              </a:rPr>
              <a:t>인라인</a:t>
            </a:r>
            <a:r>
              <a:rPr lang="ko-KR" altLang="en-US" sz="1400" dirty="0" smtClean="0">
                <a:solidFill>
                  <a:srgbClr val="0070C0"/>
                </a:solidFill>
              </a:rPr>
              <a:t> 제약 사항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 - inline</a:t>
            </a:r>
            <a:r>
              <a:rPr lang="ko-KR" altLang="en-US" sz="1400" dirty="0" smtClean="0">
                <a:solidFill>
                  <a:srgbClr val="0070C0"/>
                </a:solidFill>
              </a:rPr>
              <a:t>은 컴파일러에게 주는 요구 메시지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- </a:t>
            </a:r>
            <a:r>
              <a:rPr lang="ko-KR" altLang="en-US" sz="1400" dirty="0" smtClean="0">
                <a:solidFill>
                  <a:srgbClr val="0070C0"/>
                </a:solidFill>
              </a:rPr>
              <a:t>컴파일러가 판단하여 </a:t>
            </a:r>
            <a:r>
              <a:rPr lang="en-US" altLang="ko-KR" sz="1400" dirty="0" smtClean="0">
                <a:solidFill>
                  <a:srgbClr val="0070C0"/>
                </a:solidFill>
              </a:rPr>
              <a:t>inline </a:t>
            </a:r>
            <a:r>
              <a:rPr lang="ko-KR" altLang="en-US" sz="1400" dirty="0" smtClean="0">
                <a:solidFill>
                  <a:srgbClr val="0070C0"/>
                </a:solidFill>
              </a:rPr>
              <a:t>요구를 수용할 지 결정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- recursion, </a:t>
            </a:r>
            <a:r>
              <a:rPr lang="ko-KR" altLang="en-US" sz="1400" dirty="0" smtClean="0">
                <a:solidFill>
                  <a:srgbClr val="0070C0"/>
                </a:solidFill>
              </a:rPr>
              <a:t>긴 함수</a:t>
            </a:r>
            <a:r>
              <a:rPr lang="en-US" altLang="ko-KR" sz="1400" dirty="0" smtClean="0">
                <a:solidFill>
                  <a:srgbClr val="0070C0"/>
                </a:solidFill>
              </a:rPr>
              <a:t>, static,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반복문</a:t>
            </a:r>
            <a:r>
              <a:rPr lang="en-US" altLang="ko-KR" sz="1400" dirty="0" smtClean="0">
                <a:solidFill>
                  <a:srgbClr val="0070C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goto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문 등을 가진 함수는 수용하지 않음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665615" y="1495103"/>
            <a:ext cx="1805265" cy="504056"/>
          </a:xfrm>
          <a:prstGeom prst="wedgeRoundRectCallout">
            <a:avLst>
              <a:gd name="adj1" fmla="val -54695"/>
              <a:gd name="adj2" fmla="val 1146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컴파일러는 </a:t>
            </a:r>
            <a:r>
              <a:rPr lang="en-US" altLang="ko-KR" sz="1000" dirty="0">
                <a:solidFill>
                  <a:schemeClr val="tx1"/>
                </a:solidFill>
              </a:rPr>
              <a:t>inline </a:t>
            </a:r>
            <a:r>
              <a:rPr lang="ko-KR" altLang="en-US" sz="1000" dirty="0">
                <a:solidFill>
                  <a:schemeClr val="tx1"/>
                </a:solidFill>
              </a:rPr>
              <a:t>처리 후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확장된 </a:t>
            </a:r>
            <a:r>
              <a:rPr lang="en-US" altLang="ko-KR" sz="1000" dirty="0">
                <a:solidFill>
                  <a:schemeClr val="tx1"/>
                </a:solidFill>
              </a:rPr>
              <a:t>C++ </a:t>
            </a:r>
            <a:r>
              <a:rPr lang="ko-KR" altLang="en-US" sz="1000" dirty="0">
                <a:solidFill>
                  <a:schemeClr val="tx1"/>
                </a:solidFill>
              </a:rPr>
              <a:t>소스 파일을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컴파일 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1628060" y="2590800"/>
            <a:ext cx="4648915" cy="1343025"/>
          </a:xfrm>
          <a:custGeom>
            <a:avLst/>
            <a:gdLst>
              <a:gd name="connsiteX0" fmla="*/ 715 w 4648915"/>
              <a:gd name="connsiteY0" fmla="*/ 0 h 1343025"/>
              <a:gd name="connsiteX1" fmla="*/ 476965 w 4648915"/>
              <a:gd name="connsiteY1" fmla="*/ 180975 h 1343025"/>
              <a:gd name="connsiteX2" fmla="*/ 2905840 w 4648915"/>
              <a:gd name="connsiteY2" fmla="*/ 371475 h 1343025"/>
              <a:gd name="connsiteX3" fmla="*/ 4077415 w 4648915"/>
              <a:gd name="connsiteY3" fmla="*/ 1133475 h 1343025"/>
              <a:gd name="connsiteX4" fmla="*/ 4648915 w 4648915"/>
              <a:gd name="connsiteY4" fmla="*/ 134302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915" h="1343025">
                <a:moveTo>
                  <a:pt x="715" y="0"/>
                </a:moveTo>
                <a:cubicBezTo>
                  <a:pt x="-3254" y="59531"/>
                  <a:pt x="-7222" y="119063"/>
                  <a:pt x="476965" y="180975"/>
                </a:cubicBezTo>
                <a:cubicBezTo>
                  <a:pt x="961152" y="242887"/>
                  <a:pt x="2305765" y="212725"/>
                  <a:pt x="2905840" y="371475"/>
                </a:cubicBezTo>
                <a:cubicBezTo>
                  <a:pt x="3505915" y="530225"/>
                  <a:pt x="3786903" y="971550"/>
                  <a:pt x="4077415" y="1133475"/>
                </a:cubicBezTo>
                <a:cubicBezTo>
                  <a:pt x="4367927" y="1295400"/>
                  <a:pt x="4508421" y="1319212"/>
                  <a:pt x="4648915" y="1343025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3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함수 장단점 및 자동 </a:t>
            </a:r>
            <a:r>
              <a:rPr lang="ko-KR" altLang="en-US" dirty="0" err="1" smtClean="0"/>
              <a:t>인라인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프로그램의 </a:t>
            </a:r>
            <a:r>
              <a:rPr lang="ko-KR" altLang="en-US" dirty="0"/>
              <a:t>실행 시간이 빨라진다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ko-KR" altLang="en-US" dirty="0"/>
              <a:t>함수 코드의 삽입으로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</a:t>
            </a:r>
            <a:r>
              <a:rPr lang="ko-KR" altLang="en-US" dirty="0"/>
              <a:t>전체 </a:t>
            </a:r>
            <a:r>
              <a:rPr lang="ko-KR" altLang="en-US" dirty="0" smtClean="0"/>
              <a:t>코드 크기 증가</a:t>
            </a:r>
            <a:endParaRPr lang="en-US" altLang="ko-KR" dirty="0"/>
          </a:p>
          <a:p>
            <a:pPr lvl="2"/>
            <a:r>
              <a:rPr lang="ko-KR" altLang="en-US" dirty="0"/>
              <a:t>통계적으로 최대 </a:t>
            </a:r>
            <a:r>
              <a:rPr lang="en-US" altLang="ko-KR" dirty="0"/>
              <a:t>30% </a:t>
            </a:r>
            <a:r>
              <a:rPr lang="ko-KR" altLang="en-US" dirty="0"/>
              <a:t>증가</a:t>
            </a:r>
            <a:endParaRPr lang="en-US" altLang="ko-KR" dirty="0"/>
          </a:p>
          <a:p>
            <a:pPr lvl="2"/>
            <a:r>
              <a:rPr lang="ko-KR" altLang="en-US" dirty="0" smtClean="0"/>
              <a:t>짧은 </a:t>
            </a:r>
            <a:r>
              <a:rPr lang="ko-KR" altLang="en-US" dirty="0"/>
              <a:t>코드의 함수를 </a:t>
            </a:r>
            <a:r>
              <a:rPr lang="ko-KR" altLang="en-US" dirty="0" err="1"/>
              <a:t>인라인으로</a:t>
            </a:r>
            <a:r>
              <a:rPr lang="ko-KR" altLang="en-US" dirty="0"/>
              <a:t> 선언하는 것이 </a:t>
            </a:r>
            <a:r>
              <a:rPr lang="ko-KR" altLang="en-US" dirty="0" smtClean="0"/>
              <a:t>좋음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32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자동 인라인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286869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smtClean="0"/>
              <a:t>자동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선언부에</a:t>
            </a:r>
            <a:r>
              <a:rPr lang="ko-KR" altLang="en-US" dirty="0" smtClean="0"/>
              <a:t> 구현된 멤버 함수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inline</a:t>
            </a:r>
            <a:r>
              <a:rPr lang="ko-KR" altLang="en-US" dirty="0" smtClean="0"/>
              <a:t>으로 선언할 필요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컴파일러에 의해 자동으로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처리</a:t>
            </a:r>
          </a:p>
          <a:p>
            <a:pPr lvl="2"/>
            <a:r>
              <a:rPr lang="ko-KR" altLang="en-US" dirty="0" err="1" smtClean="0"/>
              <a:t>생성자를</a:t>
            </a:r>
            <a:r>
              <a:rPr lang="ko-KR" altLang="en-US" dirty="0" smtClean="0"/>
              <a:t> 포함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함수가 자동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함수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59103" y="3160965"/>
            <a:ext cx="3354466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dirty="0"/>
              <a:t>Circle {</a:t>
            </a:r>
          </a:p>
          <a:p>
            <a:pPr defTabSz="180000"/>
            <a:r>
              <a:rPr lang="en-US" altLang="ko-KR" sz="1200" dirty="0" smtClean="0"/>
              <a:t>private: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Circle() { // </a:t>
            </a:r>
            <a:r>
              <a:rPr lang="ko-KR" altLang="en-US" sz="1200" b="1" dirty="0" smtClean="0"/>
              <a:t>자동 </a:t>
            </a:r>
            <a:r>
              <a:rPr lang="ko-KR" altLang="en-US" sz="1200" b="1" dirty="0" err="1" smtClean="0"/>
              <a:t>인라인</a:t>
            </a:r>
            <a:r>
              <a:rPr lang="ko-KR" altLang="en-US" sz="1200" b="1" dirty="0" smtClean="0"/>
              <a:t> 함수</a:t>
            </a:r>
            <a:endParaRPr lang="en-US" altLang="ko-KR" sz="1200" b="1" dirty="0"/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/>
              <a:t>	radius = 1;</a:t>
            </a:r>
          </a:p>
          <a:p>
            <a:pPr defTabSz="180000"/>
            <a:r>
              <a:rPr lang="en-US" altLang="ko-KR" sz="1200" b="1" dirty="0" smtClean="0"/>
              <a:t>	}</a:t>
            </a:r>
            <a:endParaRPr lang="en-US" altLang="ko-KR" sz="1200" b="1" dirty="0"/>
          </a:p>
          <a:p>
            <a:pPr defTabSz="180000"/>
            <a:endParaRPr lang="ko-KR" altLang="en-US" sz="1200" b="1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r);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double 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b="1" dirty="0" smtClean="0"/>
              <a:t>{ // </a:t>
            </a:r>
            <a:r>
              <a:rPr lang="ko-KR" altLang="en-US" sz="1200" b="1" dirty="0" smtClean="0"/>
              <a:t>자동 </a:t>
            </a:r>
            <a:r>
              <a:rPr lang="ko-KR" altLang="en-US" sz="1200" b="1" dirty="0" err="1" smtClean="0"/>
              <a:t>인라인</a:t>
            </a:r>
            <a:r>
              <a:rPr lang="ko-KR" altLang="en-US" sz="1200" b="1" dirty="0" smtClean="0"/>
              <a:t> 함수</a:t>
            </a:r>
            <a:endParaRPr lang="en-US" altLang="ko-KR" sz="1200" b="1" dirty="0"/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/>
              <a:t>	return 3.14*radius*radius;</a:t>
            </a:r>
          </a:p>
          <a:p>
            <a:pPr defTabSz="180000"/>
            <a:r>
              <a:rPr lang="en-US" altLang="ko-KR" sz="1200" b="1" dirty="0" smtClean="0"/>
              <a:t>	}</a:t>
            </a:r>
            <a:endParaRPr lang="en-US" altLang="ko-KR" sz="1200" b="1" dirty="0"/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  <a:p>
            <a:pPr defTabSz="180000"/>
            <a:endParaRPr lang="en-US" altLang="ko-KR" sz="1200" b="1" dirty="0"/>
          </a:p>
          <a:p>
            <a:pPr defTabSz="180000"/>
            <a:r>
              <a:rPr lang="en-US" altLang="ko-KR" sz="1200" dirty="0"/>
              <a:t>Circle::Circle(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</a:t>
            </a:r>
            <a:r>
              <a:rPr lang="en-US" altLang="ko-KR" sz="1200" dirty="0" smtClean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r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1148259" y="2636912"/>
            <a:ext cx="256237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dirty="0"/>
              <a:t>Circle {</a:t>
            </a:r>
          </a:p>
          <a:p>
            <a:pPr defTabSz="180000"/>
            <a:r>
              <a:rPr lang="en-US" altLang="ko-KR" sz="1200" dirty="0"/>
              <a:t>private: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</a:t>
            </a:r>
            <a:r>
              <a:rPr lang="en-US" altLang="ko-KR" sz="1200" dirty="0" smtClean="0"/>
              <a:t>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 </a:t>
            </a:r>
            <a:endParaRPr lang="en-US" altLang="ko-KR" sz="1200" dirty="0" smtClean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 smtClean="0"/>
              <a:t>();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}; </a:t>
            </a:r>
            <a:endParaRPr lang="ko-KR" altLang="en-US" sz="1200" dirty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 smtClean="0">
                <a:solidFill>
                  <a:srgbClr val="FF0000"/>
                </a:solidFill>
              </a:rPr>
              <a:t>inline</a:t>
            </a:r>
            <a:r>
              <a:rPr lang="en-US" altLang="ko-KR" sz="1200" b="1" dirty="0" smtClean="0"/>
              <a:t> Circle</a:t>
            </a:r>
            <a:r>
              <a:rPr lang="en-US" altLang="ko-KR" sz="1200" b="1" dirty="0"/>
              <a:t>::Circle() {</a:t>
            </a:r>
          </a:p>
          <a:p>
            <a:pPr defTabSz="180000"/>
            <a:r>
              <a:rPr lang="en-US" altLang="ko-KR" sz="1200" b="1" dirty="0"/>
              <a:t>	radius = 1;</a:t>
            </a:r>
          </a:p>
          <a:p>
            <a:pPr defTabSz="180000"/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smtClean="0">
                <a:solidFill>
                  <a:srgbClr val="FF0000"/>
                </a:solidFill>
              </a:rPr>
              <a:t>inline</a:t>
            </a:r>
            <a:r>
              <a:rPr lang="en-US" altLang="ko-KR" sz="1200" b="1" dirty="0" smtClean="0"/>
              <a:t> double </a:t>
            </a:r>
            <a:r>
              <a:rPr lang="en-US" altLang="ko-KR" sz="1200" b="1" dirty="0"/>
              <a:t>Circle::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{</a:t>
            </a:r>
          </a:p>
          <a:p>
            <a:pPr defTabSz="180000"/>
            <a:r>
              <a:rPr lang="en-US" altLang="ko-KR" sz="1200" b="1" dirty="0"/>
              <a:t>	return 3.14*radius*radius;</a:t>
            </a:r>
          </a:p>
          <a:p>
            <a:pPr defTabSz="180000"/>
            <a:r>
              <a:rPr lang="en-US" altLang="ko-KR" sz="1200" b="1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3588" y="6422564"/>
            <a:ext cx="3409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(a) </a:t>
            </a:r>
            <a:r>
              <a:rPr lang="ko-KR" altLang="en-US" sz="1400" dirty="0" smtClean="0"/>
              <a:t>멤버함수를 </a:t>
            </a:r>
            <a:r>
              <a:rPr lang="en-US" altLang="ko-KR" sz="1400" dirty="0" smtClean="0"/>
              <a:t>inline</a:t>
            </a:r>
            <a:r>
              <a:rPr lang="ko-KR" altLang="en-US" sz="1400" dirty="0" smtClean="0"/>
              <a:t>으로 선언하는 경우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099360" y="6392619"/>
            <a:ext cx="3227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(b) </a:t>
            </a:r>
            <a:r>
              <a:rPr lang="ko-KR" altLang="en-US" sz="1400" dirty="0" smtClean="0"/>
              <a:t>자동 </a:t>
            </a:r>
            <a:r>
              <a:rPr lang="ko-KR" altLang="en-US" sz="1400" dirty="0" err="1" smtClean="0"/>
              <a:t>인라인</a:t>
            </a:r>
            <a:r>
              <a:rPr lang="ko-KR" altLang="en-US" sz="1400" dirty="0" smtClean="0"/>
              <a:t> 함수로 처리되는 경우</a:t>
            </a:r>
            <a:endParaRPr lang="ko-KR" altLang="en-US" sz="1400" dirty="0"/>
          </a:p>
        </p:txBody>
      </p:sp>
      <p:sp>
        <p:nvSpPr>
          <p:cNvPr id="9" name="등호 8"/>
          <p:cNvSpPr/>
          <p:nvPr/>
        </p:nvSpPr>
        <p:spPr>
          <a:xfrm>
            <a:off x="3949460" y="4529738"/>
            <a:ext cx="648072" cy="360040"/>
          </a:xfrm>
          <a:prstGeom prst="mathEqual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191018" y="5661248"/>
            <a:ext cx="792087" cy="401945"/>
          </a:xfrm>
          <a:prstGeom prst="wedgeRoundRectCallout">
            <a:avLst>
              <a:gd name="adj1" fmla="val 77264"/>
              <a:gd name="adj2" fmla="val 70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inline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멤버 함수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161111" y="4221088"/>
            <a:ext cx="792087" cy="401945"/>
          </a:xfrm>
          <a:prstGeom prst="wedgeRoundRectCallout">
            <a:avLst>
              <a:gd name="adj1" fmla="val 77264"/>
              <a:gd name="adj2" fmla="val 70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inline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멤버 함수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58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구조체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멤버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접근 지정 등 모든 것이 클래스와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클래스와 유일하게 다른 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구조체의 디폴트 접근 지정 </a:t>
            </a:r>
            <a:r>
              <a:rPr lang="en-US" altLang="ko-KR" dirty="0" smtClean="0"/>
              <a:t>– public</a:t>
            </a:r>
          </a:p>
          <a:p>
            <a:pPr lvl="2"/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ko-KR" altLang="en-US" dirty="0" smtClean="0"/>
              <a:t>의 </a:t>
            </a:r>
            <a:r>
              <a:rPr lang="ko-KR" altLang="en-US" dirty="0"/>
              <a:t>디폴트 접근 지정 </a:t>
            </a:r>
            <a:r>
              <a:rPr lang="en-US" altLang="ko-KR" dirty="0" smtClean="0"/>
              <a:t>– private</a:t>
            </a:r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에서 구조체를 수용한 이유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언어와의 호환성 때문</a:t>
            </a:r>
            <a:endParaRPr lang="en-US" altLang="ko-KR" dirty="0" smtClean="0"/>
          </a:p>
          <a:p>
            <a:pPr lvl="2"/>
            <a:r>
              <a:rPr lang="en-US" altLang="ko-KR" dirty="0"/>
              <a:t>C</a:t>
            </a:r>
            <a:r>
              <a:rPr lang="ko-KR" altLang="en-US" dirty="0"/>
              <a:t>의 구조체 </a:t>
            </a:r>
            <a:r>
              <a:rPr lang="en-US" altLang="ko-KR" dirty="0"/>
              <a:t>100% </a:t>
            </a:r>
            <a:r>
              <a:rPr lang="ko-KR" altLang="en-US" dirty="0"/>
              <a:t>호환 수용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</a:t>
            </a:r>
            <a:r>
              <a:rPr lang="ko-KR" altLang="en-US" dirty="0"/>
              <a:t> </a:t>
            </a:r>
            <a:r>
              <a:rPr lang="ko-KR" altLang="en-US" dirty="0" smtClean="0"/>
              <a:t>소스를 그대로 가져다 쓰기 위해</a:t>
            </a:r>
            <a:endParaRPr lang="en-US" altLang="ko-KR" dirty="0" smtClean="0"/>
          </a:p>
          <a:p>
            <a:r>
              <a:rPr lang="ko-KR" altLang="en-US" dirty="0" smtClean="0"/>
              <a:t>구조체 객체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ko-KR" altLang="en-US" dirty="0"/>
              <a:t>키워드 생략</a:t>
            </a:r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36096" y="3789040"/>
            <a:ext cx="25202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StructName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b="1" dirty="0" smtClean="0"/>
              <a:t>private</a:t>
            </a:r>
            <a:r>
              <a:rPr lang="en-US" altLang="ko-KR" sz="1400" dirty="0" smtClean="0"/>
              <a:t>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// private </a:t>
            </a:r>
            <a:r>
              <a:rPr lang="ko-KR" altLang="en-US" sz="1400" dirty="0" smtClean="0"/>
              <a:t>멤버 선언</a:t>
            </a:r>
            <a:endParaRPr lang="en-US" altLang="ko-KR" sz="1400" dirty="0" smtClean="0"/>
          </a:p>
          <a:p>
            <a:pPr defTabSz="180000"/>
            <a:r>
              <a:rPr lang="en-US" altLang="ko-KR" sz="1400" b="1" dirty="0" smtClean="0"/>
              <a:t>protected</a:t>
            </a:r>
            <a:r>
              <a:rPr lang="en-US" altLang="ko-KR" sz="1400" dirty="0" smtClean="0"/>
              <a:t>: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// protected </a:t>
            </a:r>
            <a:r>
              <a:rPr lang="ko-KR" altLang="en-US" sz="1400" dirty="0"/>
              <a:t>멤버 선언</a:t>
            </a:r>
            <a:endParaRPr lang="en-US" altLang="ko-KR" sz="1400" dirty="0"/>
          </a:p>
          <a:p>
            <a:pPr defTabSz="180000"/>
            <a:r>
              <a:rPr lang="en-US" altLang="ko-KR" sz="1400" b="1" dirty="0" smtClean="0"/>
              <a:t>public</a:t>
            </a:r>
            <a:r>
              <a:rPr lang="en-US" altLang="ko-KR" sz="1400" dirty="0" smtClean="0"/>
              <a:t>: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// public </a:t>
            </a:r>
            <a:r>
              <a:rPr lang="ko-KR" altLang="en-US" sz="1400" dirty="0"/>
              <a:t>멤버 </a:t>
            </a:r>
            <a:r>
              <a:rPr lang="ko-KR" altLang="en-US" sz="1400" dirty="0" smtClean="0"/>
              <a:t>선언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}; 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911967" y="5805264"/>
            <a:ext cx="504401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b="1" dirty="0" err="1" smtClean="0"/>
              <a:t>structName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stObj</a:t>
            </a:r>
            <a:r>
              <a:rPr lang="en-US" altLang="ko-KR" sz="1400" b="1" dirty="0" smtClean="0"/>
              <a:t>;</a:t>
            </a:r>
            <a:r>
              <a:rPr lang="en-US" altLang="ko-KR" sz="1400" dirty="0" smtClean="0"/>
              <a:t>				// (0), C++ </a:t>
            </a:r>
            <a:r>
              <a:rPr lang="ko-KR" altLang="en-US" sz="1400" dirty="0" smtClean="0"/>
              <a:t>구조체 객체 생성</a:t>
            </a:r>
            <a:endParaRPr lang="en-US" altLang="ko-KR" sz="1400" dirty="0" smtClean="0"/>
          </a:p>
          <a:p>
            <a:pPr defTabSz="180000"/>
            <a:r>
              <a:rPr lang="en-US" altLang="ko-KR" sz="1400" strike="sngStrike" dirty="0" err="1" smtClean="0"/>
              <a:t>struct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structName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stObj</a:t>
            </a:r>
            <a:r>
              <a:rPr lang="en-US" altLang="ko-KR" sz="1400" dirty="0" smtClean="0"/>
              <a:t>;	// (X), C </a:t>
            </a:r>
            <a:r>
              <a:rPr lang="ko-KR" altLang="en-US" sz="1400" dirty="0" smtClean="0"/>
              <a:t>언어의 구조체 객체 생성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312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클래스의 디폴트 접근 지정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93848" y="1036860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220072" y="2292131"/>
            <a:ext cx="252028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>
                <a:solidFill>
                  <a:srgbClr val="FF0000"/>
                </a:solidFill>
              </a:rPr>
              <a:t>class</a:t>
            </a:r>
            <a:r>
              <a:rPr lang="en-US" altLang="ko-KR" sz="1400" dirty="0"/>
              <a:t> Circle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  <a:endParaRPr lang="ko-KR" altLang="en-US" sz="1400" dirty="0"/>
          </a:p>
          <a:p>
            <a:pPr defTabSz="180000"/>
            <a:r>
              <a:rPr lang="en-US" altLang="ko-KR" sz="1400" b="1" dirty="0"/>
              <a:t>public</a:t>
            </a:r>
            <a:r>
              <a:rPr lang="en-US" altLang="ko-KR" sz="1400" dirty="0"/>
              <a:t>: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Circle(); 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r); 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 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}; 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763688" y="2292131"/>
            <a:ext cx="252028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Circle {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Circle(); 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r); 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 </a:t>
            </a:r>
            <a:endParaRPr lang="en-US" altLang="ko-KR" sz="1400" dirty="0" smtClean="0"/>
          </a:p>
          <a:p>
            <a:pPr defTabSz="180000"/>
            <a:r>
              <a:rPr lang="en-US" altLang="ko-KR" sz="1400" b="1" dirty="0" smtClean="0"/>
              <a:t>private</a:t>
            </a:r>
            <a:r>
              <a:rPr lang="en-US" altLang="ko-KR" sz="1400" dirty="0" smtClean="0"/>
              <a:t>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}; </a:t>
            </a:r>
            <a:endParaRPr lang="ko-KR" altLang="en-US" sz="14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380312" y="2471166"/>
            <a:ext cx="1368152" cy="648072"/>
          </a:xfrm>
          <a:prstGeom prst="wedgeRoundRectCallout">
            <a:avLst>
              <a:gd name="adj1" fmla="val -108084"/>
              <a:gd name="adj2" fmla="val -140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클래스에서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디폴트 접근 지정은 </a:t>
            </a:r>
            <a:r>
              <a:rPr lang="en-US" altLang="ko-KR" sz="1000" b="1" dirty="0">
                <a:solidFill>
                  <a:schemeClr val="tx1"/>
                </a:solidFill>
              </a:rPr>
              <a:t>private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11416" y="2561412"/>
            <a:ext cx="1368152" cy="648072"/>
          </a:xfrm>
          <a:prstGeom prst="wedgeRoundRectCallout">
            <a:avLst>
              <a:gd name="adj1" fmla="val 74772"/>
              <a:gd name="adj2" fmla="val -137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구조체에서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디폴트 접근 지정은 </a:t>
            </a:r>
            <a:r>
              <a:rPr lang="en-US" altLang="ko-KR" sz="1000" b="1" dirty="0">
                <a:solidFill>
                  <a:schemeClr val="tx1"/>
                </a:solidFill>
              </a:rPr>
              <a:t>public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왼쪽/오른쪽 화살표 11"/>
          <p:cNvSpPr/>
          <p:nvPr/>
        </p:nvSpPr>
        <p:spPr>
          <a:xfrm>
            <a:off x="4471758" y="3092350"/>
            <a:ext cx="612068" cy="184666"/>
          </a:xfrm>
          <a:prstGeom prst="left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71757" y="32770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동</a:t>
            </a:r>
            <a:r>
              <a:rPr lang="ko-KR" altLang="en-US" sz="140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49590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3-8 Circle </a:t>
            </a:r>
            <a:r>
              <a:rPr lang="ko-KR" altLang="en-US" dirty="0" smtClean="0"/>
              <a:t>클래스를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구조체를 이용하여 </a:t>
            </a:r>
            <a:r>
              <a:rPr lang="ko-KR" altLang="en-US" dirty="0" err="1" smtClean="0"/>
              <a:t>재작성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74917" y="1484784"/>
            <a:ext cx="504056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// C++ </a:t>
            </a:r>
            <a:r>
              <a:rPr lang="ko-KR" altLang="en-US" sz="1400" dirty="0"/>
              <a:t>구조체 선언</a:t>
            </a:r>
          </a:p>
          <a:p>
            <a:pPr defTabSz="180000"/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StructCircle</a:t>
            </a:r>
            <a:r>
              <a:rPr lang="en-US" altLang="ko-KR" sz="1400" b="1" dirty="0"/>
              <a:t>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private: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radius;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StructCircle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</a:t>
            </a:r>
            <a:r>
              <a:rPr lang="en-US" altLang="ko-KR" sz="1400" b="1" dirty="0" smtClean="0"/>
              <a:t>) 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 radius </a:t>
            </a:r>
            <a:r>
              <a:rPr lang="en-US" altLang="ko-KR" sz="1400" dirty="0"/>
              <a:t>= r</a:t>
            </a:r>
            <a:r>
              <a:rPr lang="en-US" altLang="ko-KR" sz="1400" dirty="0" smtClean="0"/>
              <a:t>; } </a:t>
            </a:r>
            <a:r>
              <a:rPr lang="en-US" altLang="ko-KR" sz="1400" b="1" dirty="0" smtClean="0"/>
              <a:t> </a:t>
            </a:r>
            <a:r>
              <a:rPr lang="en-US" altLang="ko-KR" sz="1400" dirty="0"/>
              <a:t>// </a:t>
            </a:r>
            <a:r>
              <a:rPr lang="ko-KR" altLang="en-US" sz="1400" dirty="0"/>
              <a:t>구조체의 </a:t>
            </a:r>
            <a:r>
              <a:rPr lang="ko-KR" altLang="en-US" sz="1400" dirty="0" err="1"/>
              <a:t>생성자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 </a:t>
            </a:r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double </a:t>
            </a:r>
            <a:r>
              <a:rPr lang="en-US" altLang="ko-KR" sz="1400" dirty="0" err="1"/>
              <a:t>StructCircle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return 3.14*radius*radius;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StructCircle</a:t>
            </a:r>
            <a:r>
              <a:rPr lang="en-US" altLang="ko-KR" sz="1400" b="1" dirty="0"/>
              <a:t> waffle(3);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면적은 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waffle.getArea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574917" y="6021807"/>
            <a:ext cx="5040560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면적은 </a:t>
            </a:r>
            <a:r>
              <a:rPr lang="en-US" altLang="ko-KR" sz="1400" dirty="0"/>
              <a:t>28.26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9382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바람직한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프로그램 작성</a:t>
            </a:r>
            <a:r>
              <a:rPr lang="ko-KR" altLang="en-US" dirty="0"/>
              <a:t>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클래스를 헤더 파일과 </a:t>
            </a:r>
            <a:r>
              <a:rPr lang="en-US" altLang="ko-KR" dirty="0" err="1" smtClean="0"/>
              <a:t>cpp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 분리하여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클래스마다 분리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선언 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헤더 파일</a:t>
            </a:r>
            <a:r>
              <a:rPr lang="en-US" altLang="ko-KR" dirty="0" smtClean="0"/>
              <a:t>(.h)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구현 부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cpp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클래스가 선언된 헤더 파일 </a:t>
            </a:r>
            <a:r>
              <a:rPr lang="en-US" altLang="ko-KR" dirty="0" smtClean="0"/>
              <a:t>include</a:t>
            </a:r>
          </a:p>
          <a:p>
            <a:pPr lvl="1"/>
            <a:r>
              <a:rPr lang="en-US" altLang="ko-KR" dirty="0" smtClean="0"/>
              <a:t>main() </a:t>
            </a:r>
            <a:r>
              <a:rPr lang="ko-KR" altLang="en-US" dirty="0" smtClean="0"/>
              <a:t>등 전역 함수나 변수는 다른 </a:t>
            </a:r>
            <a:r>
              <a:rPr lang="en-US" altLang="ko-KR" dirty="0" err="1" smtClean="0"/>
              <a:t>cpp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분산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필요하면 클래스가 선언된 헤더 </a:t>
            </a:r>
            <a:r>
              <a:rPr lang="ko-KR" altLang="en-US" dirty="0"/>
              <a:t>파일 </a:t>
            </a:r>
            <a:r>
              <a:rPr lang="en-US" altLang="ko-KR" dirty="0" smtClean="0"/>
              <a:t>include</a:t>
            </a:r>
          </a:p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재사용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60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71157" y="244985"/>
            <a:ext cx="1927917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class </a:t>
            </a:r>
            <a:r>
              <a:rPr lang="en-US" altLang="ko-KR" sz="1000" dirty="0"/>
              <a:t>Circle {</a:t>
            </a:r>
          </a:p>
          <a:p>
            <a:pPr defTabSz="180000"/>
            <a:r>
              <a:rPr lang="en-US" altLang="ko-KR" sz="1000" dirty="0"/>
              <a:t>private: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radius;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Circle();</a:t>
            </a:r>
          </a:p>
          <a:p>
            <a:pPr defTabSz="180000"/>
            <a:r>
              <a:rPr lang="en-US" altLang="ko-KR" sz="1000" dirty="0"/>
              <a:t>	Circle(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r);</a:t>
            </a:r>
          </a:p>
          <a:p>
            <a:pPr defTabSz="180000"/>
            <a:r>
              <a:rPr lang="en-US" altLang="ko-KR" sz="1000" dirty="0"/>
              <a:t>	double </a:t>
            </a:r>
            <a:r>
              <a:rPr lang="en-US" altLang="ko-KR" sz="1000" dirty="0" err="1"/>
              <a:t>getArea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};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45159" y="1966517"/>
            <a:ext cx="2594590" cy="317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 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 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>
                <a:solidFill>
                  <a:srgbClr val="FF0000"/>
                </a:solidFill>
              </a:rPr>
              <a:t>#include "</a:t>
            </a:r>
            <a:r>
              <a:rPr lang="en-US" altLang="ko-KR" sz="1000" b="1" dirty="0" err="1">
                <a:solidFill>
                  <a:srgbClr val="FF0000"/>
                </a:solidFill>
              </a:rPr>
              <a:t>Circle.h</a:t>
            </a:r>
            <a:r>
              <a:rPr lang="en-US" altLang="ko-KR" sz="1000" b="1" dirty="0">
                <a:solidFill>
                  <a:srgbClr val="FF0000"/>
                </a:solidFill>
              </a:rPr>
              <a:t>"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Circle::Circle() {</a:t>
            </a:r>
          </a:p>
          <a:p>
            <a:pPr defTabSz="180000"/>
            <a:r>
              <a:rPr lang="en-US" altLang="ko-KR" sz="1000" dirty="0"/>
              <a:t>	radius = 1;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</a:t>
            </a:r>
            <a:r>
              <a:rPr lang="ko-KR" altLang="en-US" sz="1000" dirty="0"/>
              <a:t>반지름 </a:t>
            </a:r>
            <a:r>
              <a:rPr lang="en-US" altLang="ko-KR" sz="1000" dirty="0"/>
              <a:t>" &lt;&lt; radius;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 </a:t>
            </a:r>
            <a:r>
              <a:rPr lang="ko-KR" altLang="en-US" sz="1000" dirty="0"/>
              <a:t>원 </a:t>
            </a:r>
            <a:r>
              <a:rPr lang="ko-KR" altLang="en-US" sz="1000" dirty="0" smtClean="0"/>
              <a:t>생성</a:t>
            </a:r>
            <a:r>
              <a:rPr lang="en-US" altLang="ko-KR" sz="1000" dirty="0"/>
              <a:t>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 smtClean="0"/>
              <a:t>}</a:t>
            </a:r>
            <a:endParaRPr lang="en-US" altLang="ko-KR" sz="1000" dirty="0"/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Circle::Circle(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r) {</a:t>
            </a:r>
          </a:p>
          <a:p>
            <a:pPr defTabSz="180000"/>
            <a:r>
              <a:rPr lang="en-US" altLang="ko-KR" sz="1000" dirty="0"/>
              <a:t>	radius = r;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</a:t>
            </a:r>
            <a:r>
              <a:rPr lang="ko-KR" altLang="en-US" sz="1000" dirty="0"/>
              <a:t>반지름 </a:t>
            </a:r>
            <a:r>
              <a:rPr lang="en-US" altLang="ko-KR" sz="1000" dirty="0"/>
              <a:t>" &lt;&lt; radius;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 </a:t>
            </a:r>
            <a:r>
              <a:rPr lang="ko-KR" altLang="en-US" sz="1000" dirty="0"/>
              <a:t>원 </a:t>
            </a:r>
            <a:r>
              <a:rPr lang="ko-KR" altLang="en-US" sz="1000" dirty="0" smtClean="0"/>
              <a:t>생성</a:t>
            </a:r>
            <a:r>
              <a:rPr lang="en-US" altLang="ko-KR" sz="1000" dirty="0"/>
              <a:t>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double Circle::</a:t>
            </a:r>
            <a:r>
              <a:rPr lang="en-US" altLang="ko-KR" sz="1000" dirty="0" err="1"/>
              <a:t>getArea</a:t>
            </a:r>
            <a:r>
              <a:rPr lang="en-US" altLang="ko-KR" sz="1000" dirty="0"/>
              <a:t>() {</a:t>
            </a:r>
          </a:p>
          <a:p>
            <a:pPr defTabSz="180000"/>
            <a:r>
              <a:rPr lang="en-US" altLang="ko-KR" sz="1000" dirty="0"/>
              <a:t>	return </a:t>
            </a:r>
            <a:r>
              <a:rPr lang="en-US" altLang="ko-KR" sz="1000" dirty="0" smtClean="0"/>
              <a:t>3.14*radius*radius;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5645087" y="1924326"/>
            <a:ext cx="295232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 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 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>
                <a:solidFill>
                  <a:srgbClr val="FF0000"/>
                </a:solidFill>
              </a:rPr>
              <a:t>#include "</a:t>
            </a:r>
            <a:r>
              <a:rPr lang="en-US" altLang="ko-KR" sz="1000" b="1" dirty="0" err="1">
                <a:solidFill>
                  <a:srgbClr val="FF0000"/>
                </a:solidFill>
              </a:rPr>
              <a:t>Circle.h</a:t>
            </a:r>
            <a:r>
              <a:rPr lang="en-US" altLang="ko-KR" sz="1000" b="1" dirty="0">
                <a:solidFill>
                  <a:srgbClr val="FF0000"/>
                </a:solidFill>
              </a:rPr>
              <a:t>"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Circle donut; </a:t>
            </a:r>
          </a:p>
          <a:p>
            <a:pPr defTabSz="180000"/>
            <a:r>
              <a:rPr lang="en-US" altLang="ko-KR" sz="1000" dirty="0"/>
              <a:t>	double area = </a:t>
            </a:r>
            <a:r>
              <a:rPr lang="en-US" altLang="ko-KR" sz="1000" dirty="0" err="1"/>
              <a:t>donut.getArea</a:t>
            </a:r>
            <a:r>
              <a:rPr lang="en-US" altLang="ko-KR" sz="1000" dirty="0"/>
              <a:t>(); 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"donut </a:t>
            </a:r>
            <a:r>
              <a:rPr lang="ko-KR" altLang="en-US" sz="1000" dirty="0"/>
              <a:t>면적은 </a:t>
            </a:r>
            <a:r>
              <a:rPr lang="en-US" altLang="ko-KR" sz="1000" dirty="0"/>
              <a:t>";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area </a:t>
            </a:r>
            <a:r>
              <a:rPr lang="en-US" altLang="ko-KR" sz="1000" dirty="0" smtClean="0"/>
              <a:t>&lt;&lt; </a:t>
            </a:r>
            <a:r>
              <a:rPr lang="en-US" altLang="ko-KR" sz="1000" dirty="0" err="1" smtClean="0"/>
              <a:t>endl</a:t>
            </a:r>
            <a:r>
              <a:rPr lang="en-US" altLang="ko-KR" sz="1000" dirty="0" smtClean="0"/>
              <a:t>;</a:t>
            </a:r>
            <a:endParaRPr lang="en-US" altLang="ko-KR" sz="1000" dirty="0"/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Circle pizza(30); </a:t>
            </a:r>
          </a:p>
          <a:p>
            <a:pPr defTabSz="180000"/>
            <a:r>
              <a:rPr lang="en-US" altLang="ko-KR" sz="1000" dirty="0"/>
              <a:t>	area = </a:t>
            </a:r>
            <a:r>
              <a:rPr lang="en-US" altLang="ko-KR" sz="1000" dirty="0" err="1"/>
              <a:t>pizza.getArea</a:t>
            </a:r>
            <a:r>
              <a:rPr lang="en-US" altLang="ko-KR" sz="1000" dirty="0"/>
              <a:t>(); 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"pizza </a:t>
            </a:r>
            <a:r>
              <a:rPr lang="ko-KR" altLang="en-US" sz="1000" dirty="0"/>
              <a:t>면적은 </a:t>
            </a:r>
            <a:r>
              <a:rPr lang="en-US" altLang="ko-KR" sz="1000" dirty="0"/>
              <a:t>";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area &lt;&lt; </a:t>
            </a:r>
            <a:r>
              <a:rPr lang="en-US" altLang="ko-KR" sz="1000" dirty="0" err="1" smtClean="0"/>
              <a:t>endl</a:t>
            </a:r>
            <a:r>
              <a:rPr lang="en-US" altLang="ko-KR" sz="1000" dirty="0"/>
              <a:t>; 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821896" y="1298632"/>
            <a:ext cx="689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Circle.h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0464" y="5141309"/>
            <a:ext cx="857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</a:t>
            </a:r>
            <a:r>
              <a:rPr lang="en-US" altLang="ko-KR" sz="1200" dirty="0" smtClean="0"/>
              <a:t>ircle.cpp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11523" y="4470901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main.cpp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>
            <a:stCxn id="10" idx="2"/>
            <a:endCxn id="13" idx="0"/>
          </p:cNvCxnSpPr>
          <p:nvPr/>
        </p:nvCxnSpPr>
        <p:spPr>
          <a:xfrm>
            <a:off x="3239140" y="5418308"/>
            <a:ext cx="16832" cy="40317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44128" y="5821478"/>
            <a:ext cx="823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Circle.obj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45185" y="5781144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main.obj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>
            <a:stCxn id="11" idx="2"/>
            <a:endCxn id="14" idx="0"/>
          </p:cNvCxnSpPr>
          <p:nvPr/>
        </p:nvCxnSpPr>
        <p:spPr>
          <a:xfrm>
            <a:off x="7121251" y="4747900"/>
            <a:ext cx="16831" cy="103324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87555" y="542070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</a:rPr>
              <a:t>컴파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38346" y="599924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링킹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0" name="직선 화살표 연결선 19"/>
          <p:cNvCxnSpPr>
            <a:stCxn id="13" idx="2"/>
            <a:endCxn id="22" idx="0"/>
          </p:cNvCxnSpPr>
          <p:nvPr/>
        </p:nvCxnSpPr>
        <p:spPr>
          <a:xfrm>
            <a:off x="3255972" y="6098477"/>
            <a:ext cx="1928597" cy="30267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4" idx="2"/>
            <a:endCxn id="22" idx="0"/>
          </p:cNvCxnSpPr>
          <p:nvPr/>
        </p:nvCxnSpPr>
        <p:spPr>
          <a:xfrm flipH="1">
            <a:off x="5184569" y="6058143"/>
            <a:ext cx="1953513" cy="3430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86703" y="6401148"/>
            <a:ext cx="795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main.exe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303130" y="48228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</a:rPr>
              <a:t>컴파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일</a:t>
            </a:r>
          </a:p>
        </p:txBody>
      </p:sp>
      <p:cxnSp>
        <p:nvCxnSpPr>
          <p:cNvPr id="36" name="직선 화살표 연결선 35"/>
          <p:cNvCxnSpPr>
            <a:stCxn id="6" idx="2"/>
          </p:cNvCxnSpPr>
          <p:nvPr/>
        </p:nvCxnSpPr>
        <p:spPr>
          <a:xfrm flipH="1">
            <a:off x="3365283" y="1568424"/>
            <a:ext cx="1469833" cy="9887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6" idx="2"/>
          </p:cNvCxnSpPr>
          <p:nvPr/>
        </p:nvCxnSpPr>
        <p:spPr>
          <a:xfrm>
            <a:off x="4835116" y="1568424"/>
            <a:ext cx="891950" cy="90880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26465" y="4433423"/>
            <a:ext cx="1596165" cy="70788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반지름 </a:t>
            </a:r>
            <a:r>
              <a:rPr lang="en-US" altLang="ko-KR" sz="1000" dirty="0"/>
              <a:t>1 </a:t>
            </a:r>
            <a:r>
              <a:rPr lang="ko-KR" altLang="en-US" sz="1000" dirty="0"/>
              <a:t>원 생성</a:t>
            </a:r>
          </a:p>
          <a:p>
            <a:r>
              <a:rPr lang="en-US" altLang="ko-KR" sz="1000" dirty="0"/>
              <a:t>donut</a:t>
            </a:r>
            <a:r>
              <a:rPr lang="ko-KR" altLang="en-US" sz="1000" dirty="0"/>
              <a:t> 면적은 </a:t>
            </a:r>
            <a:r>
              <a:rPr lang="en-US" altLang="ko-KR" sz="1000" dirty="0"/>
              <a:t>3.14</a:t>
            </a:r>
          </a:p>
          <a:p>
            <a:r>
              <a:rPr lang="ko-KR" altLang="en-US" sz="1000" dirty="0"/>
              <a:t>반지름 </a:t>
            </a:r>
            <a:r>
              <a:rPr lang="en-US" altLang="ko-KR" sz="1000" dirty="0"/>
              <a:t>30 </a:t>
            </a:r>
            <a:r>
              <a:rPr lang="ko-KR" altLang="en-US" sz="1000" dirty="0"/>
              <a:t>원 생성</a:t>
            </a:r>
          </a:p>
          <a:p>
            <a:r>
              <a:rPr lang="en-US" altLang="ko-KR" sz="1000" dirty="0"/>
              <a:t>pizza</a:t>
            </a:r>
            <a:r>
              <a:rPr lang="ko-KR" altLang="en-US" sz="1000" dirty="0"/>
              <a:t> 면적은 </a:t>
            </a:r>
            <a:r>
              <a:rPr lang="en-US" altLang="ko-KR" sz="1000" dirty="0"/>
              <a:t>2826</a:t>
            </a:r>
            <a:endParaRPr lang="ko-KR" altLang="en-US" sz="1000" dirty="0"/>
          </a:p>
        </p:txBody>
      </p:sp>
      <p:sp>
        <p:nvSpPr>
          <p:cNvPr id="55" name="제목 1"/>
          <p:cNvSpPr txBox="1">
            <a:spLocks/>
          </p:cNvSpPr>
          <p:nvPr/>
        </p:nvSpPr>
        <p:spPr>
          <a:xfrm>
            <a:off x="107504" y="332656"/>
            <a:ext cx="3341350" cy="68012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smtClean="0"/>
              <a:t>예제</a:t>
            </a:r>
            <a:r>
              <a:rPr lang="en-US" altLang="ko-KR" sz="1600" dirty="0" smtClean="0"/>
              <a:t>3-3</a:t>
            </a:r>
            <a:r>
              <a:rPr lang="ko-KR" altLang="en-US" sz="1600" dirty="0" smtClean="0"/>
              <a:t>의 소스를 헤더 파일과 </a:t>
            </a:r>
            <a:r>
              <a:rPr lang="en-US" altLang="ko-KR" sz="1600" dirty="0" err="1" smtClean="0"/>
              <a:t>cpp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파일로 분리하여 작성한 사례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60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 파일의 중복 </a:t>
            </a:r>
            <a:r>
              <a:rPr lang="en-US" altLang="ko-KR" dirty="0" smtClean="0"/>
              <a:t>include </a:t>
            </a:r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헤더 파일을 중복 </a:t>
            </a:r>
            <a:r>
              <a:rPr lang="en-US" altLang="ko-KR" dirty="0" smtClean="0"/>
              <a:t>include </a:t>
            </a:r>
            <a:r>
              <a:rPr lang="ko-KR" altLang="en-US" dirty="0" smtClean="0"/>
              <a:t>할 때 생기는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74235" y="1988840"/>
            <a:ext cx="457200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base" latinLnBrk="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 </a:t>
            </a:r>
          </a:p>
          <a:p>
            <a:pPr fontAlgn="base" latinLnBrk="0"/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 smtClean="0"/>
              <a:t>;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#include </a:t>
            </a:r>
            <a:r>
              <a:rPr lang="en-US" altLang="ko-KR" sz="1600" dirty="0" smtClean="0"/>
              <a:t>"</a:t>
            </a:r>
            <a:r>
              <a:rPr lang="en-US" altLang="ko-KR" sz="1600" dirty="0" err="1" smtClean="0"/>
              <a:t>Circle.h</a:t>
            </a:r>
            <a:r>
              <a:rPr lang="en-US" altLang="ko-KR" sz="1600" dirty="0" smtClean="0"/>
              <a:t>"</a:t>
            </a:r>
            <a:endParaRPr lang="en-US" altLang="ko-KR" sz="1600" dirty="0"/>
          </a:p>
          <a:p>
            <a:pPr fontAlgn="base" latinLnBrk="0"/>
            <a:r>
              <a:rPr lang="en-US" altLang="ko-KR" sz="1600" b="1" dirty="0"/>
              <a:t>#include </a:t>
            </a:r>
            <a:r>
              <a:rPr lang="en-US" altLang="ko-KR" sz="1600" b="1" dirty="0" smtClean="0"/>
              <a:t>"</a:t>
            </a:r>
            <a:r>
              <a:rPr lang="en-US" altLang="ko-KR" sz="1600" b="1" dirty="0" err="1" smtClean="0"/>
              <a:t>Circle.h</a:t>
            </a:r>
            <a:r>
              <a:rPr lang="en-US" altLang="ko-KR" sz="1600" b="1" dirty="0"/>
              <a:t>" // </a:t>
            </a:r>
            <a:r>
              <a:rPr lang="ko-KR" altLang="en-US" sz="1600" b="1" dirty="0"/>
              <a:t>컴파일 오류 발생 </a:t>
            </a:r>
          </a:p>
          <a:p>
            <a:pPr fontAlgn="base" latinLnBrk="0"/>
            <a:r>
              <a:rPr lang="en-US" altLang="ko-KR" sz="1600" b="1" dirty="0"/>
              <a:t>#include </a:t>
            </a:r>
            <a:r>
              <a:rPr lang="en-US" altLang="ko-KR" sz="1600" b="1" dirty="0" smtClean="0"/>
              <a:t>"</a:t>
            </a:r>
            <a:r>
              <a:rPr lang="en-US" altLang="ko-KR" sz="1600" b="1" dirty="0" err="1" smtClean="0"/>
              <a:t>Circle.h</a:t>
            </a:r>
            <a:r>
              <a:rPr lang="en-US" altLang="ko-KR" sz="1600" b="1" dirty="0" smtClean="0"/>
              <a:t>"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main() {</a:t>
            </a:r>
          </a:p>
          <a:p>
            <a:pPr fontAlgn="base" latinLnBrk="0"/>
            <a:r>
              <a:rPr lang="en-US" altLang="ko-KR" sz="1600" dirty="0"/>
              <a:t>	...........</a:t>
            </a:r>
          </a:p>
          <a:p>
            <a:pPr fontAlgn="base" latinLnBrk="0"/>
            <a:r>
              <a:rPr lang="en-US" altLang="ko-KR" sz="16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03848" y="4891316"/>
            <a:ext cx="49685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</a:rPr>
              <a:t>circle.h</a:t>
            </a:r>
            <a:r>
              <a:rPr lang="en-US" altLang="ko-KR" sz="1400" dirty="0" smtClean="0">
                <a:solidFill>
                  <a:srgbClr val="FF0000"/>
                </a:solidFill>
              </a:rPr>
              <a:t>(4</a:t>
            </a:r>
            <a:r>
              <a:rPr lang="en-US" altLang="ko-KR" sz="1400" dirty="0">
                <a:solidFill>
                  <a:srgbClr val="FF0000"/>
                </a:solidFill>
              </a:rPr>
              <a:t>): error C2011: 'Circle' : 'class' </a:t>
            </a:r>
            <a:r>
              <a:rPr lang="ko-KR" altLang="en-US" sz="1400" dirty="0">
                <a:solidFill>
                  <a:srgbClr val="FF0000"/>
                </a:solidFill>
              </a:rPr>
              <a:t>형식 </a:t>
            </a:r>
            <a:r>
              <a:rPr lang="ko-KR" altLang="en-US" sz="1400" dirty="0" smtClean="0">
                <a:solidFill>
                  <a:srgbClr val="FF0000"/>
                </a:solidFill>
              </a:rPr>
              <a:t>재정의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6051176" y="3209365"/>
            <a:ext cx="1211876" cy="1703294"/>
          </a:xfrm>
          <a:custGeom>
            <a:avLst/>
            <a:gdLst>
              <a:gd name="connsiteX0" fmla="*/ 0 w 1211876"/>
              <a:gd name="connsiteY0" fmla="*/ 0 h 1703294"/>
              <a:gd name="connsiteX1" fmla="*/ 1138518 w 1211876"/>
              <a:gd name="connsiteY1" fmla="*/ 726141 h 1703294"/>
              <a:gd name="connsiteX2" fmla="*/ 1004048 w 1211876"/>
              <a:gd name="connsiteY2" fmla="*/ 1703294 h 1703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1876" h="1703294">
                <a:moveTo>
                  <a:pt x="0" y="0"/>
                </a:moveTo>
                <a:cubicBezTo>
                  <a:pt x="485588" y="221129"/>
                  <a:pt x="971177" y="442259"/>
                  <a:pt x="1138518" y="726141"/>
                </a:cubicBezTo>
                <a:cubicBezTo>
                  <a:pt x="1305859" y="1010023"/>
                  <a:pt x="1154953" y="1356658"/>
                  <a:pt x="1004048" y="1703294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22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토끼의 간과 객체의 캡슐화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14" y="2060848"/>
            <a:ext cx="793432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08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헤더 파일의 중복 </a:t>
            </a:r>
            <a:r>
              <a:rPr lang="en-US" altLang="ko-KR" dirty="0" smtClean="0"/>
              <a:t>include</a:t>
            </a:r>
            <a:r>
              <a:rPr lang="ko-KR" altLang="en-US" dirty="0" smtClean="0"/>
              <a:t> 문제를 조건 컴파일로 해결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50</a:t>
            </a:fld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048400" y="2646535"/>
            <a:ext cx="2088232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#</a:t>
            </a:r>
            <a:r>
              <a:rPr lang="en-US" altLang="ko-KR" sz="1400" dirty="0" err="1">
                <a:solidFill>
                  <a:srgbClr val="FF0000"/>
                </a:solidFill>
              </a:rPr>
              <a:t>ifndef</a:t>
            </a:r>
            <a:r>
              <a:rPr lang="en-US" altLang="ko-KR" sz="1400" dirty="0">
                <a:solidFill>
                  <a:srgbClr val="FF0000"/>
                </a:solidFill>
              </a:rPr>
              <a:t> CIRCLE_H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#define CIRCLE_H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/>
              <a:t>Circle {</a:t>
            </a:r>
          </a:p>
          <a:p>
            <a:pPr defTabSz="180000"/>
            <a:r>
              <a:rPr lang="en-US" altLang="ko-KR" sz="1400" dirty="0"/>
              <a:t>private: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Circle(); 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r); 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}; </a:t>
            </a:r>
            <a:endParaRPr lang="ko-KR" altLang="en-US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#</a:t>
            </a:r>
            <a:r>
              <a:rPr lang="en-US" altLang="ko-KR" sz="1400" dirty="0" err="1">
                <a:solidFill>
                  <a:srgbClr val="FF0000"/>
                </a:solidFill>
              </a:rPr>
              <a:t>endif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044924" y="2780928"/>
            <a:ext cx="1080120" cy="42846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0381" y="2820714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조건 컴파일 문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err="1" smtClean="0"/>
              <a:t>Circle.h</a:t>
            </a:r>
            <a:r>
              <a:rPr lang="ko-KR" altLang="en-US" sz="1200" dirty="0" smtClean="0"/>
              <a:t>를 여러 번 </a:t>
            </a:r>
            <a:r>
              <a:rPr lang="en-US" altLang="ko-KR" sz="1200" dirty="0" smtClean="0"/>
              <a:t>include</a:t>
            </a:r>
            <a:r>
              <a:rPr lang="ko-KR" altLang="en-US" sz="1200" dirty="0" smtClean="0"/>
              <a:t>해도 문제</a:t>
            </a:r>
            <a:endParaRPr lang="en-US" altLang="ko-KR" sz="1200" dirty="0" smtClean="0"/>
          </a:p>
          <a:p>
            <a:r>
              <a:rPr lang="ko-KR" altLang="en-US" sz="1200" dirty="0" smtClean="0"/>
              <a:t>없게 하기 위함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615414" y="5539635"/>
            <a:ext cx="689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Circle.h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5713680" y="2646535"/>
            <a:ext cx="2314704" cy="22775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 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 </a:t>
            </a:r>
          </a:p>
          <a:p>
            <a:pPr defTabSz="180000"/>
            <a:endParaRPr lang="en-US" altLang="ko-KR" sz="1400" dirty="0"/>
          </a:p>
          <a:p>
            <a:pPr fontAlgn="base" latinLnBrk="0"/>
            <a:r>
              <a:rPr lang="en-US" altLang="ko-KR" sz="1400" dirty="0">
                <a:solidFill>
                  <a:srgbClr val="FF0000"/>
                </a:solidFill>
              </a:rPr>
              <a:t>#include 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Circle.h</a:t>
            </a:r>
            <a:r>
              <a:rPr lang="en-US" altLang="ko-KR" sz="1400" dirty="0" smtClean="0">
                <a:solidFill>
                  <a:srgbClr val="FF0000"/>
                </a:solidFill>
              </a:rPr>
              <a:t>"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fontAlgn="base" latinLnBrk="0"/>
            <a:r>
              <a:rPr lang="en-US" altLang="ko-KR" sz="1400" dirty="0">
                <a:solidFill>
                  <a:srgbClr val="FF0000"/>
                </a:solidFill>
              </a:rPr>
              <a:t>#include "</a:t>
            </a:r>
            <a:r>
              <a:rPr lang="en-US" altLang="ko-KR" sz="1400" dirty="0" err="1">
                <a:solidFill>
                  <a:srgbClr val="FF0000"/>
                </a:solidFill>
              </a:rPr>
              <a:t>Circle.h</a:t>
            </a:r>
            <a:r>
              <a:rPr lang="en-US" altLang="ko-KR" sz="1400" dirty="0" smtClean="0">
                <a:solidFill>
                  <a:srgbClr val="FF0000"/>
                </a:solidFill>
              </a:rPr>
              <a:t>"</a:t>
            </a:r>
            <a:endParaRPr lang="ko-KR" altLang="en-US" sz="1400" dirty="0">
              <a:solidFill>
                <a:srgbClr val="FF0000"/>
              </a:solidFill>
            </a:endParaRPr>
          </a:p>
          <a:p>
            <a:pPr fontAlgn="base" latinLnBrk="0"/>
            <a:r>
              <a:rPr lang="en-US" altLang="ko-KR" sz="1400" dirty="0">
                <a:solidFill>
                  <a:srgbClr val="FF0000"/>
                </a:solidFill>
              </a:rPr>
              <a:t>#include 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Circle.h</a:t>
            </a:r>
            <a:r>
              <a:rPr lang="en-US" altLang="ko-KR" sz="1400" dirty="0" smtClean="0">
                <a:solidFill>
                  <a:srgbClr val="FF0000"/>
                </a:solidFill>
              </a:rPr>
              <a:t>"</a:t>
            </a:r>
          </a:p>
          <a:p>
            <a:pPr fontAlgn="base" latinLnBrk="0"/>
            <a:endParaRPr lang="ko-KR" altLang="en-US" sz="1400" dirty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...........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044924" y="3345316"/>
            <a:ext cx="1080120" cy="205535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사각형 설명선 20"/>
          <p:cNvSpPr/>
          <p:nvPr/>
        </p:nvSpPr>
        <p:spPr>
          <a:xfrm>
            <a:off x="2619252" y="1916832"/>
            <a:ext cx="2869872" cy="513678"/>
          </a:xfrm>
          <a:prstGeom prst="wedgeRoundRectCallout">
            <a:avLst>
              <a:gd name="adj1" fmla="val 6069"/>
              <a:gd name="adj2" fmla="val 932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조건 컴파일 문의 상수</a:t>
            </a:r>
            <a:r>
              <a:rPr lang="en-US" altLang="ko-KR" sz="1000" dirty="0">
                <a:solidFill>
                  <a:schemeClr val="tx1"/>
                </a:solidFill>
              </a:rPr>
              <a:t>(CIRCLE_H)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다른 조건 컴파일 상수와 충돌을 피하기 위해 클래스의 이름으로 하는 것이 좋음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7411347" y="3645024"/>
            <a:ext cx="1512168" cy="418319"/>
          </a:xfrm>
          <a:prstGeom prst="wedgeRoundRectCallout">
            <a:avLst>
              <a:gd name="adj1" fmla="val -60172"/>
              <a:gd name="adj2" fmla="val -436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컴파일 오류 없음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61304" y="4893304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main.cpp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47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8165" y="935063"/>
            <a:ext cx="1568612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>
                <a:solidFill>
                  <a:srgbClr val="FF0000"/>
                </a:solidFill>
              </a:rPr>
              <a:t>#</a:t>
            </a:r>
            <a:r>
              <a:rPr lang="en-US" altLang="ko-KR" sz="1000" dirty="0" err="1">
                <a:solidFill>
                  <a:srgbClr val="FF0000"/>
                </a:solidFill>
              </a:rPr>
              <a:t>ifndef</a:t>
            </a:r>
            <a:r>
              <a:rPr lang="en-US" altLang="ko-KR" sz="1000" dirty="0">
                <a:solidFill>
                  <a:srgbClr val="FF0000"/>
                </a:solidFill>
              </a:rPr>
              <a:t> CIRCLE_H</a:t>
            </a:r>
          </a:p>
          <a:p>
            <a:pPr defTabSz="180000"/>
            <a:r>
              <a:rPr lang="en-US" altLang="ko-KR" sz="1000" dirty="0">
                <a:solidFill>
                  <a:srgbClr val="FF0000"/>
                </a:solidFill>
              </a:rPr>
              <a:t>#define CIRCLE_H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// Circle </a:t>
            </a:r>
            <a:r>
              <a:rPr lang="ko-KR" altLang="en-US" sz="1000" dirty="0"/>
              <a:t>클래스 선언</a:t>
            </a:r>
          </a:p>
          <a:p>
            <a:pPr defTabSz="180000"/>
            <a:r>
              <a:rPr lang="en-US" altLang="ko-KR" sz="1000" dirty="0"/>
              <a:t>class Circle {</a:t>
            </a:r>
          </a:p>
          <a:p>
            <a:pPr defTabSz="180000"/>
            <a:r>
              <a:rPr lang="en-US" altLang="ko-KR" sz="1000" dirty="0"/>
              <a:t>private: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radius</a:t>
            </a:r>
            <a:r>
              <a:rPr lang="en-US" altLang="ko-KR" sz="1000" dirty="0" smtClean="0"/>
              <a:t>;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Circle();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Circle(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r);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double </a:t>
            </a:r>
            <a:r>
              <a:rPr lang="en-US" altLang="ko-KR" sz="1000" dirty="0" err="1"/>
              <a:t>getArea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}; </a:t>
            </a:r>
            <a:endParaRPr lang="ko-KR" altLang="en-US" sz="1000" dirty="0"/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>
                <a:solidFill>
                  <a:srgbClr val="FF0000"/>
                </a:solidFill>
              </a:rPr>
              <a:t>#</a:t>
            </a:r>
            <a:r>
              <a:rPr lang="en-US" altLang="ko-KR" sz="1000" dirty="0" err="1">
                <a:solidFill>
                  <a:srgbClr val="FF0000"/>
                </a:solidFill>
              </a:rPr>
              <a:t>endif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64671" y="916846"/>
            <a:ext cx="3158489" cy="30162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 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 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>
                <a:solidFill>
                  <a:srgbClr val="FF0000"/>
                </a:solidFill>
              </a:rPr>
              <a:t>#include </a:t>
            </a:r>
            <a:r>
              <a:rPr lang="en-US" altLang="ko-KR" sz="1000" dirty="0" smtClean="0">
                <a:solidFill>
                  <a:srgbClr val="FF0000"/>
                </a:solidFill>
              </a:rPr>
              <a:t>“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circle.h</a:t>
            </a:r>
            <a:r>
              <a:rPr lang="en-US" altLang="ko-KR" sz="1000" dirty="0">
                <a:solidFill>
                  <a:srgbClr val="FF0000"/>
                </a:solidFill>
              </a:rPr>
              <a:t>"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// </a:t>
            </a:r>
            <a:r>
              <a:rPr lang="en-US" altLang="ko-KR" sz="1000" dirty="0" err="1"/>
              <a:t>Clrcle</a:t>
            </a:r>
            <a:r>
              <a:rPr lang="en-US" altLang="ko-KR" sz="1000" dirty="0"/>
              <a:t> </a:t>
            </a:r>
            <a:r>
              <a:rPr lang="ko-KR" altLang="en-US" sz="1000" dirty="0"/>
              <a:t>클래스 구현</a:t>
            </a:r>
            <a:r>
              <a:rPr lang="en-US" altLang="ko-KR" sz="1000" dirty="0"/>
              <a:t>. </a:t>
            </a:r>
            <a:r>
              <a:rPr lang="ko-KR" altLang="en-US" sz="1000" dirty="0"/>
              <a:t>모든 멤버 함수를 작성한다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Circle::Circle() {</a:t>
            </a:r>
          </a:p>
          <a:p>
            <a:pPr defTabSz="180000"/>
            <a:r>
              <a:rPr lang="en-US" altLang="ko-KR" sz="1000" dirty="0"/>
              <a:t>	radius = 1;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</a:t>
            </a:r>
            <a:r>
              <a:rPr lang="ko-KR" altLang="en-US" sz="1000" dirty="0"/>
              <a:t>반지름 </a:t>
            </a:r>
            <a:r>
              <a:rPr lang="en-US" altLang="ko-KR" sz="1000" dirty="0"/>
              <a:t>" &lt;&lt; radius &lt;&lt; "</a:t>
            </a:r>
            <a:r>
              <a:rPr lang="ko-KR" altLang="en-US" sz="1000" dirty="0"/>
              <a:t> 원 생성</a:t>
            </a:r>
            <a:r>
              <a:rPr lang="en-US" altLang="ko-KR" sz="1000" dirty="0"/>
              <a:t>\n";</a:t>
            </a:r>
          </a:p>
          <a:p>
            <a:pPr defTabSz="180000"/>
            <a:r>
              <a:rPr lang="en-US" altLang="ko-KR" sz="1000" dirty="0" smtClean="0"/>
              <a:t>}</a:t>
            </a:r>
            <a:endParaRPr lang="en-US" altLang="ko-KR" sz="1000" dirty="0"/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Circle::Circle(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r) {</a:t>
            </a:r>
          </a:p>
          <a:p>
            <a:pPr defTabSz="180000"/>
            <a:r>
              <a:rPr lang="en-US" altLang="ko-KR" sz="1000" dirty="0"/>
              <a:t>	radius = r;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</a:t>
            </a:r>
            <a:r>
              <a:rPr lang="ko-KR" altLang="en-US" sz="1000" dirty="0"/>
              <a:t>반지름 </a:t>
            </a:r>
            <a:r>
              <a:rPr lang="en-US" altLang="ko-KR" sz="1000" dirty="0"/>
              <a:t>" &lt;&lt; radius &lt;&lt; "</a:t>
            </a:r>
            <a:r>
              <a:rPr lang="ko-KR" altLang="en-US" sz="1000" dirty="0"/>
              <a:t> 원 생성</a:t>
            </a:r>
            <a:r>
              <a:rPr lang="en-US" altLang="ko-KR" sz="1000" dirty="0"/>
              <a:t>\n";</a:t>
            </a:r>
          </a:p>
          <a:p>
            <a:pPr defTabSz="180000"/>
            <a:r>
              <a:rPr lang="en-US" altLang="ko-KR" sz="1000" dirty="0" smtClean="0"/>
              <a:t>}</a:t>
            </a:r>
            <a:endParaRPr lang="en-US" altLang="ko-KR" sz="1000" dirty="0"/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double Circle::</a:t>
            </a:r>
            <a:r>
              <a:rPr lang="en-US" altLang="ko-KR" sz="1000" dirty="0" err="1"/>
              <a:t>getArea</a:t>
            </a:r>
            <a:r>
              <a:rPr lang="en-US" altLang="ko-KR" sz="1000" dirty="0"/>
              <a:t>() {</a:t>
            </a:r>
          </a:p>
          <a:p>
            <a:pPr defTabSz="180000"/>
            <a:r>
              <a:rPr lang="en-US" altLang="ko-KR" sz="1000" dirty="0"/>
              <a:t>	return 3.14*radius*radius;</a:t>
            </a:r>
          </a:p>
          <a:p>
            <a:pPr defTabSz="180000"/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5470217" y="926270"/>
            <a:ext cx="3384376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 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 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>
                <a:solidFill>
                  <a:srgbClr val="FF0000"/>
                </a:solidFill>
              </a:rPr>
              <a:t>#include </a:t>
            </a:r>
            <a:r>
              <a:rPr lang="en-US" altLang="ko-KR" sz="1000" dirty="0" smtClean="0">
                <a:solidFill>
                  <a:srgbClr val="FF0000"/>
                </a:solidFill>
              </a:rPr>
              <a:t>“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circle.h</a:t>
            </a:r>
            <a:r>
              <a:rPr lang="en-US" altLang="ko-KR" sz="1000" dirty="0">
                <a:solidFill>
                  <a:srgbClr val="FF0000"/>
                </a:solidFill>
              </a:rPr>
              <a:t>"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main() {</a:t>
            </a:r>
          </a:p>
          <a:p>
            <a:pPr defTabSz="180000"/>
            <a:r>
              <a:rPr lang="en-US" altLang="ko-KR" sz="1000" dirty="0"/>
              <a:t>	Circle </a:t>
            </a:r>
            <a:r>
              <a:rPr lang="en-US" altLang="ko-KR" sz="1000" dirty="0" smtClean="0"/>
              <a:t>donut;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double area = </a:t>
            </a:r>
            <a:r>
              <a:rPr lang="en-US" altLang="ko-KR" sz="1000" dirty="0" err="1"/>
              <a:t>donut.getArea</a:t>
            </a:r>
            <a:r>
              <a:rPr lang="en-US" altLang="ko-KR" sz="1000" dirty="0"/>
              <a:t>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 </a:t>
            </a:r>
            <a:r>
              <a:rPr lang="en-US" altLang="ko-KR" sz="1000" dirty="0" smtClean="0"/>
              <a:t>donut</a:t>
            </a:r>
            <a:r>
              <a:rPr lang="ko-KR" altLang="en-US" sz="1000" dirty="0" smtClean="0"/>
              <a:t>의 </a:t>
            </a:r>
            <a:r>
              <a:rPr lang="ko-KR" altLang="en-US" sz="1000" dirty="0"/>
              <a:t>면적은 </a:t>
            </a:r>
            <a:r>
              <a:rPr lang="en-US" altLang="ko-KR" sz="1000" dirty="0"/>
              <a:t>" &lt;&lt; area &lt;&lt; "\n"; </a:t>
            </a:r>
            <a:endParaRPr lang="ko-KR" altLang="en-US" sz="1000" dirty="0"/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Circle </a:t>
            </a:r>
            <a:r>
              <a:rPr lang="en-US" altLang="ko-KR" sz="1000" dirty="0" smtClean="0"/>
              <a:t>pizza(30</a:t>
            </a:r>
            <a:r>
              <a:rPr lang="en-US" altLang="ko-KR" sz="1000" dirty="0"/>
              <a:t>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area = </a:t>
            </a:r>
            <a:r>
              <a:rPr lang="en-US" altLang="ko-KR" sz="1000" dirty="0" err="1"/>
              <a:t>pizza.getArea</a:t>
            </a:r>
            <a:r>
              <a:rPr lang="en-US" altLang="ko-KR" sz="1000" dirty="0"/>
              <a:t>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"pizza</a:t>
            </a:r>
            <a:r>
              <a:rPr lang="ko-KR" altLang="en-US" sz="1000" dirty="0" smtClean="0"/>
              <a:t>의 </a:t>
            </a:r>
            <a:r>
              <a:rPr lang="ko-KR" altLang="en-US" sz="1000" dirty="0"/>
              <a:t>면적은 </a:t>
            </a:r>
            <a:r>
              <a:rPr lang="en-US" altLang="ko-KR" sz="1000" dirty="0"/>
              <a:t>" &lt;&lt; area &lt;&lt; "\n"; </a:t>
            </a:r>
            <a:endParaRPr lang="ko-KR" altLang="en-US" sz="1000" dirty="0"/>
          </a:p>
          <a:p>
            <a:pPr defTabSz="180000"/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70384" y="3181832"/>
            <a:ext cx="746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circle.h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352286" y="3950980"/>
            <a:ext cx="941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circle.cpp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755877" y="3181832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main.cpp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891217" y="4320312"/>
            <a:ext cx="1" cy="54884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72324" y="4881632"/>
            <a:ext cx="901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circle.obj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775915" y="4869160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main.obj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0" idx="2"/>
            <a:endCxn id="14" idx="0"/>
          </p:cNvCxnSpPr>
          <p:nvPr/>
        </p:nvCxnSpPr>
        <p:spPr>
          <a:xfrm>
            <a:off x="7218504" y="3489609"/>
            <a:ext cx="1" cy="13795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199029" y="4594736"/>
            <a:ext cx="683746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76505" y="442964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컴파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일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2164671" y="5620598"/>
            <a:ext cx="683746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18743" y="54452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링킹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6" name="직선 화살표 연결선 25"/>
          <p:cNvCxnSpPr>
            <a:stCxn id="13" idx="2"/>
            <a:endCxn id="29" idx="0"/>
          </p:cNvCxnSpPr>
          <p:nvPr/>
        </p:nvCxnSpPr>
        <p:spPr>
          <a:xfrm>
            <a:off x="3823249" y="5189409"/>
            <a:ext cx="1661746" cy="83187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4" idx="2"/>
            <a:endCxn id="29" idx="0"/>
          </p:cNvCxnSpPr>
          <p:nvPr/>
        </p:nvCxnSpPr>
        <p:spPr>
          <a:xfrm flipH="1">
            <a:off x="5484995" y="5176937"/>
            <a:ext cx="1733510" cy="8443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35128" y="6021288"/>
            <a:ext cx="899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main.exe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925023" y="223255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include </a:t>
            </a:r>
            <a:r>
              <a:rPr lang="ko-KR" altLang="en-US" dirty="0" smtClean="0"/>
              <a:t>됨</a:t>
            </a:r>
            <a:endParaRPr lang="ko-KR" altLang="en-US" dirty="0"/>
          </a:p>
        </p:txBody>
      </p:sp>
      <p:sp>
        <p:nvSpPr>
          <p:cNvPr id="2" name="자유형 1"/>
          <p:cNvSpPr/>
          <p:nvPr/>
        </p:nvSpPr>
        <p:spPr>
          <a:xfrm>
            <a:off x="1574800" y="1268759"/>
            <a:ext cx="668867" cy="289107"/>
          </a:xfrm>
          <a:custGeom>
            <a:avLst/>
            <a:gdLst>
              <a:gd name="connsiteX0" fmla="*/ 0 w 668867"/>
              <a:gd name="connsiteY0" fmla="*/ 398978 h 398978"/>
              <a:gd name="connsiteX1" fmla="*/ 347133 w 668867"/>
              <a:gd name="connsiteY1" fmla="*/ 1044 h 398978"/>
              <a:gd name="connsiteX2" fmla="*/ 668867 w 668867"/>
              <a:gd name="connsiteY2" fmla="*/ 305844 h 39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867" h="398978">
                <a:moveTo>
                  <a:pt x="0" y="398978"/>
                </a:moveTo>
                <a:cubicBezTo>
                  <a:pt x="117827" y="207772"/>
                  <a:pt x="235655" y="16566"/>
                  <a:pt x="347133" y="1044"/>
                </a:cubicBezTo>
                <a:cubicBezTo>
                  <a:pt x="458611" y="-14478"/>
                  <a:pt x="563739" y="145683"/>
                  <a:pt x="668867" y="305844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1549400" y="223255"/>
            <a:ext cx="4030133" cy="1283813"/>
          </a:xfrm>
          <a:custGeom>
            <a:avLst/>
            <a:gdLst>
              <a:gd name="connsiteX0" fmla="*/ 0 w 4030133"/>
              <a:gd name="connsiteY0" fmla="*/ 889003 h 889003"/>
              <a:gd name="connsiteX1" fmla="*/ 1913467 w 4030133"/>
              <a:gd name="connsiteY1" fmla="*/ 3 h 889003"/>
              <a:gd name="connsiteX2" fmla="*/ 4030133 w 4030133"/>
              <a:gd name="connsiteY2" fmla="*/ 880536 h 88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0133" h="889003">
                <a:moveTo>
                  <a:pt x="0" y="889003"/>
                </a:moveTo>
                <a:cubicBezTo>
                  <a:pt x="620889" y="445208"/>
                  <a:pt x="1241778" y="1414"/>
                  <a:pt x="1913467" y="3"/>
                </a:cubicBezTo>
                <a:cubicBezTo>
                  <a:pt x="2585156" y="-1408"/>
                  <a:pt x="3307644" y="439564"/>
                  <a:pt x="4030133" y="880536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3–9 </a:t>
            </a:r>
            <a:r>
              <a:rPr lang="ko-KR" altLang="en-US" dirty="0" smtClean="0"/>
              <a:t>헤더 파일과 </a:t>
            </a:r>
            <a:r>
              <a:rPr lang="en-US" altLang="ko-KR" dirty="0" err="1" smtClean="0"/>
              <a:t>cpp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 분리하기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90256" y="5847655"/>
            <a:ext cx="3510136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두 개의 수를 입력하세요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5 -20</a:t>
            </a:r>
          </a:p>
          <a:p>
            <a:r>
              <a:rPr lang="en-US" altLang="ko-KR" sz="1400" dirty="0"/>
              <a:t>-15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773832" y="1877337"/>
            <a:ext cx="3096344" cy="3754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class Adder </a:t>
            </a:r>
            <a:r>
              <a:rPr lang="en-US" altLang="ko-KR" sz="1400" dirty="0"/>
              <a:t>{ // </a:t>
            </a:r>
            <a:r>
              <a:rPr lang="ko-KR" altLang="en-US" sz="1400" dirty="0"/>
              <a:t>덧셈 모듈 클래스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op1, op2;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Adder(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process();</a:t>
            </a:r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Adder::Adder(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 {</a:t>
            </a:r>
          </a:p>
          <a:p>
            <a:pPr defTabSz="180000"/>
            <a:r>
              <a:rPr lang="en-US" altLang="ko-KR" sz="1400" dirty="0"/>
              <a:t>	op1 = a; op2 = b;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Adder::process() {</a:t>
            </a:r>
          </a:p>
          <a:p>
            <a:pPr defTabSz="180000"/>
            <a:r>
              <a:rPr lang="en-US" altLang="ko-KR" sz="1400" dirty="0"/>
              <a:t>	return op1 + op2;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7" name="직사각형 6"/>
          <p:cNvSpPr/>
          <p:nvPr/>
        </p:nvSpPr>
        <p:spPr>
          <a:xfrm>
            <a:off x="4590256" y="1877337"/>
            <a:ext cx="3510136" cy="3754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class Calculator </a:t>
            </a:r>
            <a:r>
              <a:rPr lang="en-US" altLang="ko-KR" sz="1400" dirty="0"/>
              <a:t>{ // </a:t>
            </a:r>
            <a:r>
              <a:rPr lang="ko-KR" altLang="en-US" sz="1400" dirty="0"/>
              <a:t>계산기 클래스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void run();</a:t>
            </a:r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void Calculator::run()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두 개의 수를 입력하세요</a:t>
            </a:r>
            <a:r>
              <a:rPr lang="en-US" altLang="ko-KR" sz="1400" dirty="0"/>
              <a:t>&gt;&gt;";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b;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&gt;&gt; a &gt;&gt; b; // </a:t>
            </a:r>
            <a:r>
              <a:rPr lang="ko-KR" altLang="en-US" sz="1400" dirty="0"/>
              <a:t>정수 두 개 입력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Adder adder(a, b); // </a:t>
            </a:r>
            <a:r>
              <a:rPr lang="ko-KR" altLang="en-US" sz="1400" dirty="0" err="1"/>
              <a:t>덧셈기</a:t>
            </a:r>
            <a:r>
              <a:rPr lang="ko-KR" altLang="en-US" sz="1400" dirty="0"/>
              <a:t> 생성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adder.process</a:t>
            </a:r>
            <a:r>
              <a:rPr lang="en-US" altLang="ko-KR" sz="1400" dirty="0"/>
              <a:t>(); // </a:t>
            </a:r>
            <a:r>
              <a:rPr lang="ko-KR" altLang="en-US" sz="1400" dirty="0"/>
              <a:t>덧셈 계산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/>
              <a:t>int</a:t>
            </a:r>
            <a:r>
              <a:rPr lang="en-US" altLang="ko-KR" sz="1400" b="1" dirty="0"/>
              <a:t> main()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Calculator </a:t>
            </a:r>
            <a:r>
              <a:rPr lang="en-US" altLang="ko-KR" sz="1400" dirty="0" err="1"/>
              <a:t>calc</a:t>
            </a:r>
            <a:r>
              <a:rPr lang="en-US" altLang="ko-KR" sz="1400" dirty="0"/>
              <a:t>; // </a:t>
            </a:r>
            <a:r>
              <a:rPr lang="en-US" altLang="ko-KR" sz="1400" dirty="0" err="1"/>
              <a:t>calc</a:t>
            </a:r>
            <a:r>
              <a:rPr lang="en-US" altLang="ko-KR" sz="1400" dirty="0"/>
              <a:t> </a:t>
            </a:r>
            <a:r>
              <a:rPr lang="ko-KR" altLang="en-US" sz="1400" dirty="0"/>
              <a:t>객체 생성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calc.run</a:t>
            </a:r>
            <a:r>
              <a:rPr lang="en-US" altLang="ko-KR" sz="1400" dirty="0"/>
              <a:t>(); // </a:t>
            </a:r>
            <a:r>
              <a:rPr lang="ko-KR" altLang="en-US" sz="1400" dirty="0"/>
              <a:t>계산기 시작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39856" y="1412776"/>
            <a:ext cx="644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아래의 소스를 헤더 파일과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cpp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파일로 분리하여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재작성하라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95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-15459" y="0"/>
            <a:ext cx="3797424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3-9 </a:t>
            </a:r>
            <a:r>
              <a:rPr lang="ko-KR" altLang="en-US" dirty="0" smtClean="0"/>
              <a:t>정답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27741" y="1073059"/>
            <a:ext cx="2634143" cy="21357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b="1" dirty="0" smtClean="0"/>
              <a:t>#</a:t>
            </a:r>
            <a:r>
              <a:rPr lang="en-US" altLang="ko-KR" sz="1200" b="1" dirty="0" err="1" smtClean="0"/>
              <a:t>ifndef</a:t>
            </a:r>
            <a:r>
              <a:rPr lang="en-US" altLang="ko-KR" sz="1200" b="1" dirty="0" smtClean="0"/>
              <a:t> ADDER_H</a:t>
            </a:r>
          </a:p>
          <a:p>
            <a:pPr defTabSz="180000"/>
            <a:r>
              <a:rPr lang="en-US" altLang="ko-KR" sz="1200" b="1" dirty="0" smtClean="0"/>
              <a:t>#define ADDER_H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class Adder </a:t>
            </a:r>
            <a:r>
              <a:rPr lang="en-US" altLang="ko-KR" sz="1200" dirty="0" smtClean="0"/>
              <a:t>{ // </a:t>
            </a:r>
            <a:r>
              <a:rPr lang="ko-KR" altLang="en-US" sz="1200" dirty="0" smtClean="0"/>
              <a:t>덧셈 모듈 클래스</a:t>
            </a:r>
          </a:p>
          <a:p>
            <a:pPr defTabSz="180000"/>
            <a:r>
              <a:rPr lang="ko-KR" altLang="en-US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op1, op2;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Adder(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a,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b);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process();</a:t>
            </a:r>
          </a:p>
          <a:p>
            <a:pPr defTabSz="180000"/>
            <a:r>
              <a:rPr lang="en-US" altLang="ko-KR" sz="1200" dirty="0" smtClean="0"/>
              <a:t>};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#</a:t>
            </a:r>
            <a:r>
              <a:rPr lang="en-US" altLang="ko-KR" sz="1200" b="1" dirty="0" err="1" smtClean="0"/>
              <a:t>endif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4586402" y="1076125"/>
            <a:ext cx="2721902" cy="2132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b="1" dirty="0"/>
              <a:t>#</a:t>
            </a:r>
            <a:r>
              <a:rPr lang="en-US" altLang="ko-KR" sz="1200" b="1" dirty="0" err="1"/>
              <a:t>ifndef</a:t>
            </a:r>
            <a:r>
              <a:rPr lang="en-US" altLang="ko-KR" sz="1200" b="1" dirty="0"/>
              <a:t> CALCULATOR_H</a:t>
            </a:r>
          </a:p>
          <a:p>
            <a:pPr defTabSz="180000"/>
            <a:r>
              <a:rPr lang="en-US" altLang="ko-KR" sz="1200" b="1" dirty="0"/>
              <a:t>#define CALCULATOR_H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Calculator </a:t>
            </a:r>
            <a:r>
              <a:rPr lang="en-US" altLang="ko-KR" sz="1200" dirty="0"/>
              <a:t>{ // </a:t>
            </a:r>
            <a:r>
              <a:rPr lang="ko-KR" altLang="en-US" sz="1200" dirty="0"/>
              <a:t>계산기 클래스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void run();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#</a:t>
            </a:r>
            <a:r>
              <a:rPr lang="en-US" altLang="ko-KR" sz="1200" b="1" dirty="0" err="1"/>
              <a:t>endif</a:t>
            </a:r>
            <a:endParaRPr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179512" y="3761458"/>
            <a:ext cx="2520280" cy="1718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b="1" dirty="0"/>
              <a:t>#include "</a:t>
            </a:r>
            <a:r>
              <a:rPr lang="en-US" altLang="ko-KR" sz="1200" b="1" dirty="0" err="1"/>
              <a:t>Adder.h</a:t>
            </a:r>
            <a:r>
              <a:rPr lang="en-US" altLang="ko-KR" sz="1200" b="1" dirty="0"/>
              <a:t>"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Adder::Adder(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</a:t>
            </a:r>
          </a:p>
          <a:p>
            <a:pPr defTabSz="180000"/>
            <a:r>
              <a:rPr lang="en-US" altLang="ko-KR" sz="1200" dirty="0"/>
              <a:t>	op1 = a; op2 = b;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Adder::process() {</a:t>
            </a:r>
          </a:p>
          <a:p>
            <a:pPr defTabSz="180000"/>
            <a:r>
              <a:rPr lang="en-US" altLang="ko-KR" sz="1200" dirty="0"/>
              <a:t>	return op1 + op2;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15816" y="3761458"/>
            <a:ext cx="3082113" cy="24758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#include "</a:t>
            </a:r>
            <a:r>
              <a:rPr lang="en-US" altLang="ko-KR" sz="1200" b="1" dirty="0" err="1"/>
              <a:t>Calculator.h</a:t>
            </a:r>
            <a:r>
              <a:rPr lang="en-US" altLang="ko-KR" sz="1200" b="1" dirty="0"/>
              <a:t>"</a:t>
            </a:r>
          </a:p>
          <a:p>
            <a:pPr defTabSz="180000"/>
            <a:r>
              <a:rPr lang="en-US" altLang="ko-KR" sz="1200" b="1" dirty="0"/>
              <a:t>#include "</a:t>
            </a:r>
            <a:r>
              <a:rPr lang="en-US" altLang="ko-KR" sz="1200" b="1" dirty="0" err="1"/>
              <a:t>Adder.h</a:t>
            </a:r>
            <a:r>
              <a:rPr lang="en-US" altLang="ko-KR" sz="1200" b="1" dirty="0"/>
              <a:t>"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Calculator::run()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두 개의 수를 입력하세요</a:t>
            </a:r>
            <a:r>
              <a:rPr lang="en-US" altLang="ko-KR" sz="1200" dirty="0"/>
              <a:t>&gt;&gt;";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a &gt;&gt; b; // </a:t>
            </a:r>
            <a:r>
              <a:rPr lang="ko-KR" altLang="en-US" sz="1200" dirty="0"/>
              <a:t>정수 두 개 입력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Adder adder(a, b); // </a:t>
            </a:r>
            <a:r>
              <a:rPr lang="ko-KR" altLang="en-US" sz="1200" dirty="0" err="1"/>
              <a:t>덧셈기</a:t>
            </a:r>
            <a:r>
              <a:rPr lang="ko-KR" altLang="en-US" sz="1200" dirty="0"/>
              <a:t>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adder.process</a:t>
            </a:r>
            <a:r>
              <a:rPr lang="en-US" altLang="ko-KR" sz="1200" dirty="0"/>
              <a:t>(); // </a:t>
            </a:r>
            <a:r>
              <a:rPr lang="ko-KR" altLang="en-US" sz="1200" dirty="0"/>
              <a:t>덧셈 </a:t>
            </a:r>
            <a:r>
              <a:rPr lang="ko-KR" altLang="en-US" sz="1200" dirty="0" smtClean="0"/>
              <a:t>계산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169216" y="3741870"/>
            <a:ext cx="2736304" cy="1257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b="1" dirty="0"/>
              <a:t>#include "</a:t>
            </a:r>
            <a:r>
              <a:rPr lang="en-US" altLang="ko-KR" sz="1200" b="1" dirty="0" err="1"/>
              <a:t>Calculator.h</a:t>
            </a:r>
            <a:r>
              <a:rPr lang="en-US" altLang="ko-KR" sz="1200" b="1" dirty="0"/>
              <a:t>"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Calculator </a:t>
            </a:r>
            <a:r>
              <a:rPr lang="en-US" altLang="ko-KR" sz="1200" dirty="0" err="1"/>
              <a:t>calc</a:t>
            </a:r>
            <a:r>
              <a:rPr lang="en-US" altLang="ko-KR" sz="1200" dirty="0"/>
              <a:t>; // </a:t>
            </a:r>
            <a:r>
              <a:rPr lang="en-US" altLang="ko-KR" sz="1200" dirty="0" err="1"/>
              <a:t>calc</a:t>
            </a:r>
            <a:r>
              <a:rPr lang="en-US" altLang="ko-KR" sz="1200" dirty="0"/>
              <a:t>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calc.run</a:t>
            </a:r>
            <a:r>
              <a:rPr lang="en-US" altLang="ko-KR" sz="1200" dirty="0"/>
              <a:t>(); // </a:t>
            </a:r>
            <a:r>
              <a:rPr lang="ko-KR" altLang="en-US" sz="1200" dirty="0"/>
              <a:t>계산기 시작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082977" y="796060"/>
            <a:ext cx="990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Calculator.h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330582" y="799126"/>
            <a:ext cx="717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Adder.h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27221" y="3482294"/>
            <a:ext cx="885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Adder.cpp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003298" y="3484459"/>
            <a:ext cx="1158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Calculator.cpp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116653" y="3459662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main.cpp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169216" y="5218399"/>
            <a:ext cx="2736304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두 개의 수를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5 -20</a:t>
            </a:r>
          </a:p>
          <a:p>
            <a:r>
              <a:rPr lang="en-US" altLang="ko-KR" sz="1200" dirty="0"/>
              <a:t>-15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4308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일부 요소는 공개된다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객체의 일부분 공개</a:t>
            </a:r>
            <a:endParaRPr lang="en-US" altLang="ko-KR" dirty="0"/>
          </a:p>
          <a:p>
            <a:pPr lvl="1"/>
            <a:r>
              <a:rPr lang="ko-KR" altLang="en-US" dirty="0"/>
              <a:t>외부와의 인터페이스</a:t>
            </a:r>
            <a:r>
              <a:rPr lang="en-US" altLang="ko-KR" dirty="0"/>
              <a:t>(</a:t>
            </a:r>
            <a:r>
              <a:rPr lang="ko-KR" altLang="en-US" dirty="0"/>
              <a:t>정보 교환 및 통신</a:t>
            </a:r>
            <a:r>
              <a:rPr lang="en-US" altLang="ko-KR" dirty="0"/>
              <a:t>)</a:t>
            </a:r>
            <a:r>
              <a:rPr lang="ko-KR" altLang="en-US" dirty="0"/>
              <a:t>를 위해 객체의 일부분 공개</a:t>
            </a:r>
            <a:endParaRPr lang="en-US" altLang="ko-KR" dirty="0"/>
          </a:p>
          <a:p>
            <a:pPr lvl="1"/>
            <a:r>
              <a:rPr lang="en-US" altLang="ko-KR" dirty="0"/>
              <a:t>TV </a:t>
            </a:r>
            <a:r>
              <a:rPr lang="ko-KR" altLang="en-US" dirty="0"/>
              <a:t>객체의 경우</a:t>
            </a:r>
            <a:r>
              <a:rPr lang="en-US" altLang="ko-KR" dirty="0"/>
              <a:t>, On/Off 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밝기 조절</a:t>
            </a:r>
            <a:r>
              <a:rPr lang="en-US" altLang="ko-KR" dirty="0"/>
              <a:t>, </a:t>
            </a:r>
            <a:r>
              <a:rPr lang="ko-KR" altLang="en-US" dirty="0"/>
              <a:t>채널 조절</a:t>
            </a:r>
            <a:r>
              <a:rPr lang="en-US" altLang="ko-KR" dirty="0"/>
              <a:t>, </a:t>
            </a:r>
            <a:r>
              <a:rPr lang="ko-KR" altLang="en-US" dirty="0"/>
              <a:t>음량 조절 버튼 노출</a:t>
            </a:r>
            <a:r>
              <a:rPr lang="en-US" altLang="ko-KR" dirty="0"/>
              <a:t>. </a:t>
            </a:r>
            <a:r>
              <a:rPr lang="ko-KR" altLang="en-US" dirty="0" err="1"/>
              <a:t>리모콘</a:t>
            </a:r>
            <a:r>
              <a:rPr lang="ko-KR" altLang="en-US" dirty="0"/>
              <a:t> 객체와 통신하기 위함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84984"/>
            <a:ext cx="54102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8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객체는 멤버 함수와 멤버 변수로 구성된다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객체는 상태</a:t>
            </a:r>
            <a:r>
              <a:rPr lang="en-US" altLang="ko-KR" dirty="0" smtClean="0"/>
              <a:t>(state)</a:t>
            </a:r>
            <a:r>
              <a:rPr lang="ko-KR" altLang="en-US" dirty="0" smtClean="0"/>
              <a:t>와 행동</a:t>
            </a:r>
            <a:r>
              <a:rPr lang="en-US" altLang="ko-KR" dirty="0" smtClean="0"/>
              <a:t>(behavior)</a:t>
            </a:r>
            <a:r>
              <a:rPr lang="ko-KR" altLang="en-US" dirty="0" smtClean="0"/>
              <a:t>으로 구성</a:t>
            </a:r>
            <a:endParaRPr lang="en-US" altLang="ko-KR" dirty="0" smtClean="0"/>
          </a:p>
          <a:p>
            <a:r>
              <a:rPr lang="en-US" altLang="ko-KR" dirty="0" smtClean="0"/>
              <a:t>TV </a:t>
            </a:r>
            <a:r>
              <a:rPr lang="ko-KR" altLang="en-US" dirty="0" smtClean="0"/>
              <a:t>객체 사례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on/off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현재 작동 중인지 표시</a:t>
            </a:r>
            <a:endParaRPr lang="ko-KR" altLang="en-US" dirty="0"/>
          </a:p>
          <a:p>
            <a:pPr lvl="2" fontAlgn="base"/>
            <a:r>
              <a:rPr lang="ko-KR" altLang="en-US" dirty="0"/>
              <a:t>채널</a:t>
            </a:r>
            <a:r>
              <a:rPr lang="en-US" altLang="ko-KR" dirty="0"/>
              <a:t>(channel)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현재 </a:t>
            </a:r>
            <a:r>
              <a:rPr lang="ko-KR" altLang="en-US" dirty="0" smtClean="0"/>
              <a:t>방송중인 채널</a:t>
            </a:r>
            <a:endParaRPr lang="ko-KR" altLang="en-US" dirty="0"/>
          </a:p>
          <a:p>
            <a:pPr lvl="2" fontAlgn="base"/>
            <a:r>
              <a:rPr lang="ko-KR" altLang="en-US" dirty="0"/>
              <a:t>음량</a:t>
            </a:r>
            <a:r>
              <a:rPr lang="en-US" altLang="ko-KR" dirty="0"/>
              <a:t>(</a:t>
            </a:r>
            <a:r>
              <a:rPr lang="en-US" altLang="ko-KR" dirty="0" smtClean="0"/>
              <a:t>volume) – </a:t>
            </a:r>
            <a:r>
              <a:rPr lang="ko-KR" altLang="en-US" dirty="0" smtClean="0"/>
              <a:t>현재 출력되는 소리 크기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행동</a:t>
            </a:r>
            <a:endParaRPr lang="en-US" altLang="ko-KR" dirty="0" smtClean="0"/>
          </a:p>
          <a:p>
            <a:pPr lvl="2" fontAlgn="base"/>
            <a:r>
              <a:rPr lang="ko-KR" altLang="en-US" dirty="0"/>
              <a:t>켜기</a:t>
            </a:r>
            <a:r>
              <a:rPr lang="en-US" altLang="ko-KR" dirty="0"/>
              <a:t>(power on) </a:t>
            </a:r>
          </a:p>
          <a:p>
            <a:pPr lvl="2" fontAlgn="base"/>
            <a:r>
              <a:rPr lang="ko-KR" altLang="en-US" dirty="0"/>
              <a:t>끄기</a:t>
            </a:r>
            <a:r>
              <a:rPr lang="en-US" altLang="ko-KR" dirty="0"/>
              <a:t>(power off) </a:t>
            </a:r>
          </a:p>
          <a:p>
            <a:pPr lvl="2" fontAlgn="base"/>
            <a:r>
              <a:rPr lang="ko-KR" altLang="en-US" dirty="0"/>
              <a:t>채널 증가</a:t>
            </a:r>
            <a:r>
              <a:rPr lang="en-US" altLang="ko-KR" dirty="0"/>
              <a:t>(increase channel)</a:t>
            </a:r>
          </a:p>
          <a:p>
            <a:pPr lvl="2" fontAlgn="base"/>
            <a:r>
              <a:rPr lang="ko-KR" altLang="en-US" dirty="0"/>
              <a:t>채널 감소</a:t>
            </a:r>
            <a:r>
              <a:rPr lang="en-US" altLang="ko-KR" dirty="0"/>
              <a:t>(decrease channel)</a:t>
            </a:r>
          </a:p>
          <a:p>
            <a:pPr lvl="2" fontAlgn="base"/>
            <a:r>
              <a:rPr lang="ko-KR" altLang="en-US" dirty="0"/>
              <a:t>음량 증가</a:t>
            </a:r>
            <a:r>
              <a:rPr lang="en-US" altLang="ko-KR" dirty="0"/>
              <a:t>(increase </a:t>
            </a:r>
            <a:r>
              <a:rPr lang="en-US" altLang="ko-KR" dirty="0" smtClean="0"/>
              <a:t>volume)</a:t>
            </a:r>
            <a:endParaRPr lang="en-US" altLang="ko-KR" dirty="0"/>
          </a:p>
          <a:p>
            <a:pPr lvl="2" fontAlgn="base"/>
            <a:r>
              <a:rPr lang="ko-KR" altLang="en-US" dirty="0"/>
              <a:t>음량 줄이기</a:t>
            </a:r>
            <a:r>
              <a:rPr lang="en-US" altLang="ko-KR" dirty="0"/>
              <a:t>(decrease </a:t>
            </a:r>
            <a:r>
              <a:rPr lang="en-US" altLang="ko-KR" dirty="0" smtClean="0"/>
              <a:t>volume)</a:t>
            </a:r>
            <a:endParaRPr lang="en-US" altLang="ko-KR" dirty="0"/>
          </a:p>
          <a:p>
            <a:pPr lvl="1"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40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TV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로 설계된 </a:t>
            </a:r>
            <a:r>
              <a:rPr lang="en-US" altLang="ko-KR" dirty="0" smtClean="0"/>
              <a:t>TV </a:t>
            </a:r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378924" cy="4374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25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C++</a:t>
            </a:r>
            <a:r>
              <a:rPr lang="ko-KR" altLang="en-US" smtClean="0"/>
              <a:t>클래스와 </a:t>
            </a:r>
            <a:r>
              <a:rPr lang="en-US" altLang="ko-KR" smtClean="0"/>
              <a:t>C++</a:t>
            </a:r>
            <a:r>
              <a:rPr lang="ko-KR" altLang="en-US" smtClean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endParaRPr lang="en-US" altLang="ko-KR" smtClean="0"/>
          </a:p>
          <a:p>
            <a:pPr lvl="1"/>
            <a:r>
              <a:rPr lang="ko-KR" altLang="en-US" smtClean="0"/>
              <a:t>객체를 만들어내기 위해 정의된 설계도</a:t>
            </a:r>
            <a:r>
              <a:rPr lang="en-US" altLang="ko-KR" smtClean="0"/>
              <a:t>, </a:t>
            </a:r>
            <a:r>
              <a:rPr lang="ko-KR" altLang="en-US" smtClean="0"/>
              <a:t>틀 </a:t>
            </a:r>
            <a:endParaRPr lang="en-US" altLang="ko-KR" smtClean="0"/>
          </a:p>
          <a:p>
            <a:pPr lvl="1"/>
            <a:r>
              <a:rPr lang="ko-KR" altLang="en-US" smtClean="0"/>
              <a:t>클래스는 객체가 아님</a:t>
            </a:r>
            <a:r>
              <a:rPr lang="en-US" altLang="ko-KR" smtClean="0"/>
              <a:t>. </a:t>
            </a:r>
            <a:r>
              <a:rPr lang="ko-KR" altLang="en-US" smtClean="0"/>
              <a:t>실체도 아님</a:t>
            </a:r>
            <a:endParaRPr lang="en-US" altLang="ko-KR" smtClean="0"/>
          </a:p>
          <a:p>
            <a:pPr lvl="1"/>
            <a:r>
              <a:rPr lang="ko-KR" altLang="en-US" smtClean="0"/>
              <a:t>멤버 변수와 멤버 함수 선언</a:t>
            </a:r>
            <a:endParaRPr lang="en-US" altLang="ko-KR" smtClean="0"/>
          </a:p>
          <a:p>
            <a:r>
              <a:rPr lang="ko-KR" altLang="en-US" smtClean="0"/>
              <a:t>객체</a:t>
            </a:r>
            <a:endParaRPr lang="en-US" altLang="ko-KR" smtClean="0"/>
          </a:p>
          <a:p>
            <a:pPr lvl="1"/>
            <a:r>
              <a:rPr lang="ko-KR" altLang="en-US" smtClean="0"/>
              <a:t>객체는 생성될 때 클래스의 모양을 그대로 가지고 탄생</a:t>
            </a:r>
            <a:endParaRPr lang="en-US" altLang="ko-KR" smtClean="0"/>
          </a:p>
          <a:p>
            <a:pPr lvl="1"/>
            <a:r>
              <a:rPr lang="ko-KR" altLang="en-US" smtClean="0"/>
              <a:t>멤버 변수와 멤버 함수로 구성</a:t>
            </a:r>
            <a:endParaRPr lang="en-US" altLang="ko-KR" smtClean="0"/>
          </a:p>
          <a:p>
            <a:pPr lvl="1"/>
            <a:r>
              <a:rPr lang="ko-KR" altLang="en-US" smtClean="0"/>
              <a:t>메모리에 생성</a:t>
            </a:r>
            <a:r>
              <a:rPr lang="en-US" altLang="ko-KR" smtClean="0"/>
              <a:t>, </a:t>
            </a:r>
            <a:r>
              <a:rPr lang="ko-KR" altLang="en-US" smtClean="0"/>
              <a:t>실체</a:t>
            </a:r>
            <a:r>
              <a:rPr lang="en-US" altLang="ko-KR" smtClean="0"/>
              <a:t>(instance)</a:t>
            </a:r>
            <a:r>
              <a:rPr lang="ko-KR" altLang="en-US" smtClean="0"/>
              <a:t>라고도 부름</a:t>
            </a:r>
            <a:endParaRPr lang="en-US" altLang="ko-KR" smtClean="0"/>
          </a:p>
          <a:p>
            <a:pPr lvl="1"/>
            <a:r>
              <a:rPr lang="ko-KR" altLang="en-US" smtClean="0"/>
              <a:t>하나의 클래스 틀에서 찍어낸 여러 개의 객체 생성 가능</a:t>
            </a:r>
            <a:endParaRPr lang="en-US" altLang="ko-KR" smtClean="0"/>
          </a:p>
          <a:p>
            <a:pPr lvl="1"/>
            <a:r>
              <a:rPr lang="ko-KR" altLang="en-US" smtClean="0"/>
              <a:t>객체들은 상호 별도의 공간에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33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6954</TotalTime>
  <Words>3016</Words>
  <Application>Microsoft Office PowerPoint</Application>
  <PresentationFormat>화면 슬라이드 쇼(4:3)</PresentationFormat>
  <Paragraphs>1348</Paragraphs>
  <Slides>53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가을</vt:lpstr>
      <vt:lpstr>3장.  클래스와 객체</vt:lpstr>
      <vt:lpstr>학습 목표</vt:lpstr>
      <vt:lpstr>세상의 모든 것이 객체이다.</vt:lpstr>
      <vt:lpstr>객체는 캡슐화된다.</vt:lpstr>
      <vt:lpstr>토끼의 간과 객체의 캡슐화</vt:lpstr>
      <vt:lpstr>객체의 일부 요소는 공개된다.</vt:lpstr>
      <vt:lpstr>C++ 객체는 멤버 함수와 멤버 변수로 구성된다.</vt:lpstr>
      <vt:lpstr>TV와 C++로 설계된 TV 객체</vt:lpstr>
      <vt:lpstr>C++클래스와 C++객체</vt:lpstr>
      <vt:lpstr>클래스와 객체 관계</vt:lpstr>
      <vt:lpstr>C++ 클래스 만들기</vt:lpstr>
      <vt:lpstr>클래스 만들기 설명</vt:lpstr>
      <vt:lpstr>예제 3-1 Circle 클래스의 객체 생성 및 활용</vt:lpstr>
      <vt:lpstr>객체 생성 및 활용 설명</vt:lpstr>
      <vt:lpstr>객체 이름과 생성, 접근 과정</vt:lpstr>
      <vt:lpstr>예제 3-2(실습) – Rectangle 클래스 만들기</vt:lpstr>
      <vt:lpstr>예제 3-2(실습) 정답</vt:lpstr>
      <vt:lpstr>탁구공 생산 장치와 생성자</vt:lpstr>
      <vt:lpstr>생성자</vt:lpstr>
      <vt:lpstr>생성자 함수의 특징</vt:lpstr>
      <vt:lpstr>예제 3–3 2 개의 생성자를 가진 Circle 클래스</vt:lpstr>
      <vt:lpstr>객체 생성 및  생성자 실행 과정</vt:lpstr>
      <vt:lpstr>기본 생성자</vt:lpstr>
      <vt:lpstr>기본 생성자가 자동으로 생성되는 경우</vt:lpstr>
      <vt:lpstr>기본 생성자가 자동으로 생성되지 않는 경우</vt:lpstr>
      <vt:lpstr>예제 3-4(실습) – Rectangle 클래스 만들기</vt:lpstr>
      <vt:lpstr>예제 3-4 정답</vt:lpstr>
      <vt:lpstr>소멸자</vt:lpstr>
      <vt:lpstr>소멸자 특징</vt:lpstr>
      <vt:lpstr> 예제 3-5 Circle 클래스에 소멸자 작성 및 실행</vt:lpstr>
      <vt:lpstr>생성자/소멸자 실행 순서</vt:lpstr>
      <vt:lpstr>예제 3-6 지역 객체와 전역 객체의 생성 및 소멸 순서</vt:lpstr>
      <vt:lpstr>예제 3-6의 지역 객체와 전역 객체의 생성과 소멸 과정</vt:lpstr>
      <vt:lpstr>접근 지정자</vt:lpstr>
      <vt:lpstr>중복 접근 지정과 디폴트 접근 지정 </vt:lpstr>
      <vt:lpstr>멤버 변수는 private 지정이 바람직함</vt:lpstr>
      <vt:lpstr>예제 3–7 다음 소스의 컴파일 오류가 발생하는 곳은 어디인가?</vt:lpstr>
      <vt:lpstr>함수 호출에 따른 시간 오버헤드</vt:lpstr>
      <vt:lpstr>함수 호출에 따른 오버헤드가 심각한 사례</vt:lpstr>
      <vt:lpstr>인라인 함수</vt:lpstr>
      <vt:lpstr>인라인 함수 사례</vt:lpstr>
      <vt:lpstr>인라인 함수 장단점 및 자동 인라인</vt:lpstr>
      <vt:lpstr>자동 인라인 함수</vt:lpstr>
      <vt:lpstr>C++ 구조체</vt:lpstr>
      <vt:lpstr>구조체와 클래스의 디폴트 접근 지정 비교</vt:lpstr>
      <vt:lpstr>예제 3-8 Circle 클래스를 C++ 구조체를 이용하여 재작성</vt:lpstr>
      <vt:lpstr>바람직한 C++ 프로그램 작성법</vt:lpstr>
      <vt:lpstr>PowerPoint 프레젠테이션</vt:lpstr>
      <vt:lpstr>헤더 파일의 중복 include 문제</vt:lpstr>
      <vt:lpstr>헤더 파일의 중복 include 문제를 조건 컴파일로 해결</vt:lpstr>
      <vt:lpstr>PowerPoint 프레젠테이션</vt:lpstr>
      <vt:lpstr>예제 3–9 헤더 파일과 cpp 파일로 분리하기</vt:lpstr>
      <vt:lpstr>예제 3-9 정답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327</cp:revision>
  <dcterms:created xsi:type="dcterms:W3CDTF">2011-08-27T14:53:28Z</dcterms:created>
  <dcterms:modified xsi:type="dcterms:W3CDTF">2014-09-18T05:50:04Z</dcterms:modified>
</cp:coreProperties>
</file>