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403" r:id="rId3"/>
    <p:sldId id="353" r:id="rId4"/>
    <p:sldId id="354" r:id="rId5"/>
    <p:sldId id="379" r:id="rId6"/>
    <p:sldId id="391" r:id="rId7"/>
    <p:sldId id="357" r:id="rId8"/>
    <p:sldId id="358" r:id="rId9"/>
    <p:sldId id="359" r:id="rId10"/>
    <p:sldId id="360" r:id="rId11"/>
    <p:sldId id="361" r:id="rId12"/>
    <p:sldId id="362" r:id="rId13"/>
    <p:sldId id="393" r:id="rId14"/>
    <p:sldId id="400" r:id="rId15"/>
    <p:sldId id="399" r:id="rId16"/>
    <p:sldId id="401" r:id="rId17"/>
    <p:sldId id="363" r:id="rId18"/>
    <p:sldId id="366" r:id="rId19"/>
    <p:sldId id="382" r:id="rId20"/>
    <p:sldId id="367" r:id="rId21"/>
    <p:sldId id="383" r:id="rId22"/>
    <p:sldId id="368" r:id="rId23"/>
    <p:sldId id="369" r:id="rId24"/>
    <p:sldId id="402" r:id="rId25"/>
    <p:sldId id="370" r:id="rId26"/>
    <p:sldId id="371" r:id="rId27"/>
    <p:sldId id="372" r:id="rId28"/>
    <p:sldId id="394" r:id="rId29"/>
    <p:sldId id="385" r:id="rId30"/>
    <p:sldId id="374" r:id="rId31"/>
    <p:sldId id="387" r:id="rId32"/>
    <p:sldId id="396" r:id="rId33"/>
    <p:sldId id="386" r:id="rId34"/>
    <p:sldId id="395" r:id="rId35"/>
    <p:sldId id="388" r:id="rId36"/>
    <p:sldId id="389" r:id="rId3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B8"/>
    <a:srgbClr val="EAF896"/>
    <a:srgbClr val="E2F571"/>
    <a:srgbClr val="94B6D2"/>
    <a:srgbClr val="FF9900"/>
    <a:srgbClr val="EDE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102" autoAdjust="0"/>
  </p:normalViewPr>
  <p:slideViewPr>
    <p:cSldViewPr>
      <p:cViewPr varScale="1">
        <p:scale>
          <a:sx n="110" d="100"/>
          <a:sy n="110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프렌드와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 생활에서의 기호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더하기 </a:t>
            </a:r>
            <a:r>
              <a:rPr lang="en-US" altLang="ko-KR" dirty="0" smtClean="0"/>
              <a:t>: 2 + 3 = 5</a:t>
            </a:r>
          </a:p>
          <a:p>
            <a:pPr lvl="2"/>
            <a:r>
              <a:rPr lang="ko-KR" altLang="en-US" dirty="0" smtClean="0"/>
              <a:t>색 혼합 </a:t>
            </a:r>
            <a:r>
              <a:rPr lang="en-US" altLang="ko-KR" dirty="0" smtClean="0"/>
              <a:t>:	     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생활 </a:t>
            </a:r>
            <a:r>
              <a:rPr lang="en-US" altLang="ko-KR" dirty="0" smtClean="0"/>
              <a:t>:  	     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결혼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숫자와 물체에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중복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숫자가 아닌 곳에도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의미 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언어에서도 연산자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언어에 본래부터 있든 연산자에 새로운 의미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프로그램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사례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연산자에 대해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 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색 섞기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 합치기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44824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a=2, b=3,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5. </a:t>
            </a:r>
            <a:r>
              <a:rPr lang="ko-KR" altLang="en-US" sz="1600" dirty="0"/>
              <a:t>정수가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0664" y="3284984"/>
            <a:ext cx="76775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a="C",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"++“;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ko-KR" altLang="en-US" sz="1600" dirty="0"/>
              <a:t>“</a:t>
            </a:r>
            <a:r>
              <a:rPr lang="en-US" altLang="ko-KR" sz="1600" dirty="0"/>
              <a:t>C++". </a:t>
            </a:r>
            <a:r>
              <a:rPr lang="ko-KR" altLang="en-US" sz="1600" dirty="0"/>
              <a:t>문자열이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3344" y="4585483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c = VIOLET. a, b</a:t>
            </a:r>
            <a:r>
              <a:rPr lang="ko-KR" altLang="en-US" sz="1600" dirty="0"/>
              <a:t>의 두 색을 섞은 새로운 </a:t>
            </a:r>
            <a:r>
              <a:rPr lang="en-US" altLang="ko-KR" sz="1600" dirty="0"/>
              <a:t>Color </a:t>
            </a:r>
            <a:r>
              <a:rPr lang="ko-KR" altLang="en-US" sz="1600" dirty="0"/>
              <a:t>객체 </a:t>
            </a:r>
            <a:r>
              <a:rPr lang="en-US" altLang="ko-KR" sz="1600" dirty="0"/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3344" y="5949280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SortedArray</a:t>
            </a:r>
            <a:r>
              <a:rPr lang="en-US" altLang="ko-KR" sz="1600" dirty="0"/>
              <a:t> a(2,5,9), b(3,7,10),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</a:t>
            </a:r>
            <a:r>
              <a:rPr lang="en-US" altLang="ko-KR" sz="1600" dirty="0"/>
              <a:t>; // c = {2,3,5,7,9,10}. </a:t>
            </a:r>
            <a:r>
              <a:rPr lang="ko-KR" altLang="en-US" sz="1600" dirty="0"/>
              <a:t>정렬된 두 배열을 결합한</a:t>
            </a:r>
            <a:r>
              <a:rPr lang="en-US" altLang="ko-KR" sz="1600" dirty="0"/>
              <a:t>(merge) </a:t>
            </a:r>
            <a:r>
              <a:rPr lang="ko-KR" altLang="en-US" sz="1600" dirty="0"/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3006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 본래 있는 연산자만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3%%5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6## 7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r>
              <a:rPr lang="ko-KR" altLang="en-US" dirty="0" smtClean="0"/>
              <a:t>피 연산자 타입이 다른 새로운 연산 정의</a:t>
            </a:r>
            <a:endParaRPr lang="en-US" altLang="ko-KR" dirty="0" smtClean="0"/>
          </a:p>
          <a:p>
            <a:r>
              <a:rPr lang="ko-KR" altLang="en-US" dirty="0" smtClean="0"/>
              <a:t>연산자는 함수 형태로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 함수</a:t>
            </a:r>
            <a:r>
              <a:rPr lang="en-US" altLang="ko-KR" dirty="0" smtClean="0"/>
              <a:t>(operator function)</a:t>
            </a:r>
          </a:p>
          <a:p>
            <a:r>
              <a:rPr lang="ko-KR" altLang="en-US" dirty="0" smtClean="0"/>
              <a:t>반드시 클래스와 관계를 가짐</a:t>
            </a:r>
            <a:endParaRPr lang="en-US" altLang="ko-KR" dirty="0" smtClean="0"/>
          </a:p>
          <a:p>
            <a:r>
              <a:rPr lang="ko-KR" altLang="en-US" dirty="0" err="1" smtClean="0"/>
              <a:t>피연산자의</a:t>
            </a:r>
            <a:r>
              <a:rPr lang="ko-KR" altLang="en-US" dirty="0" smtClean="0"/>
              <a:t> 개수를 바꿀 수 없음</a:t>
            </a:r>
            <a:endParaRPr lang="en-US" altLang="ko-KR" dirty="0" smtClean="0"/>
          </a:p>
          <a:p>
            <a:r>
              <a:rPr lang="ko-KR" altLang="en-US" dirty="0" smtClean="0"/>
              <a:t>연산의 우선 순위 변경 안됨</a:t>
            </a:r>
            <a:endParaRPr lang="en-US" altLang="ko-KR" dirty="0" smtClean="0"/>
          </a:p>
          <a:p>
            <a:r>
              <a:rPr lang="ko-KR" altLang="en-US" dirty="0" smtClean="0"/>
              <a:t>모든 연산자가 중복 가능하지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43" y="392346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674" y="603759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불가능한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30" y="3923465"/>
            <a:ext cx="6789619" cy="197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79" y="6172091"/>
            <a:ext cx="6777870" cy="3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580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 함수 구현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클래스의 멤버 함수로 구현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외부 함수로 구현하고 클래스에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선언</a:t>
            </a:r>
            <a:endParaRPr lang="en-US" altLang="ko-KR" dirty="0" smtClean="0"/>
          </a:p>
          <a:p>
            <a:r>
              <a:rPr lang="ko-KR" altLang="en-US" dirty="0" smtClean="0"/>
              <a:t>연산자 함수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123222"/>
            <a:ext cx="47233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i="1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i="1" dirty="0"/>
              <a:t>매개변수리스트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연산자의 작성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4250363"/>
            <a:ext cx="34318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35384" y="3850908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클래스의 멤버 함수로 작성되는 경우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217020"/>
            <a:ext cx="400173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Color operator + (Color op1, Color op2</a:t>
            </a:r>
            <a:r>
              <a:rPr lang="en-US" altLang="ko-KR" sz="1200" dirty="0" smtClean="0"/>
              <a:t>); // </a:t>
            </a:r>
            <a:r>
              <a:rPr lang="ko-KR" altLang="en-US" sz="1200" dirty="0" smtClean="0"/>
              <a:t>외부 함수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operator </a:t>
            </a:r>
            <a:r>
              <a:rPr lang="en-US" altLang="ko-KR" sz="1200" dirty="0" smtClean="0"/>
              <a:t>== </a:t>
            </a:r>
            <a:r>
              <a:rPr lang="en-US" altLang="ko-KR" sz="1200" dirty="0"/>
              <a:t>(Color op1, Color op2</a:t>
            </a:r>
            <a:r>
              <a:rPr lang="en-US" altLang="ko-KR" sz="1200" dirty="0"/>
              <a:t>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 smtClean="0"/>
              <a:t>	...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</a:t>
            </a:r>
            <a:r>
              <a:rPr lang="en-US" altLang="ko-KR" sz="1200" b="1" dirty="0" smtClean="0"/>
              <a:t>op1, 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46567" y="3577359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함수로 구현되고 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클래스에 </a:t>
            </a:r>
            <a:r>
              <a:rPr lang="ko-KR" altLang="en-US" sz="1600" dirty="0" err="1" smtClean="0"/>
              <a:t>프렌드로</a:t>
            </a:r>
            <a:r>
              <a:rPr lang="ko-KR" altLang="en-US" sz="1600" dirty="0" smtClean="0"/>
              <a:t> 선언되는 경우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715324"/>
            <a:ext cx="5976664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 = </a:t>
            </a:r>
            <a:r>
              <a:rPr lang="en-US" altLang="ko-KR" sz="1600" b="1" dirty="0"/>
              <a:t>a + b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 // 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를 더하기 위한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 작성 필요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 smtClean="0"/>
              <a:t>if(</a:t>
            </a:r>
            <a:r>
              <a:rPr lang="en-US" altLang="ko-KR" sz="1600" b="1" dirty="0" smtClean="0"/>
              <a:t>a == b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 //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비교하기 </a:t>
            </a:r>
            <a:r>
              <a:rPr lang="ko-KR" altLang="en-US" sz="1600" dirty="0"/>
              <a:t>위한 </a:t>
            </a:r>
            <a:r>
              <a:rPr lang="en-US" altLang="ko-KR" sz="1600" dirty="0" smtClean="0"/>
              <a:t>==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 smtClean="0"/>
              <a:t>	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0935" y="1325049"/>
            <a:ext cx="36231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연산자 함수 작성이 필요한 코드 사례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앞으로 연산자 함수 작성에 사용할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772816"/>
            <a:ext cx="402533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 // </a:t>
            </a:r>
            <a:r>
              <a:rPr lang="ko-KR" altLang="en-US" sz="1400" dirty="0"/>
              <a:t>에너지를 표현하는 파워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kick; // </a:t>
            </a:r>
            <a:r>
              <a:rPr lang="ko-KR" altLang="en-US" sz="1400" dirty="0"/>
              <a:t>발로 차는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punch; // </a:t>
            </a:r>
            <a:r>
              <a:rPr lang="ko-KR" altLang="en-US" sz="1400" dirty="0"/>
              <a:t>주먹으로 치는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punch=0)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&gt;kick = kick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&gt;punch = 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 }</a:t>
            </a:r>
          </a:p>
          <a:p>
            <a:pPr defTabSz="180000" fontAlgn="base" latinLnBrk="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7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멤버 함수로 이항 연산자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연산자 중복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456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9299" y="2333548"/>
            <a:ext cx="3135922" cy="1770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kick;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punch;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400" dirty="0" smtClean="0">
                <a:solidFill>
                  <a:srgbClr val="FF0000"/>
                </a:solidFill>
              </a:rPr>
              <a:t>(Power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op2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 = </a:t>
            </a:r>
            <a:r>
              <a:rPr lang="en-US" altLang="ko-KR" sz="2400" dirty="0" smtClean="0">
                <a:solidFill>
                  <a:srgbClr val="FF0000"/>
                </a:solidFill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31840" y="351146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925182" y="2899599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02654" y="4725144"/>
            <a:ext cx="3685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this-&gt;kick + op2.kick;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this-&gt;punch + op2.punch;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305" y="410424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058" y="6110139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556792"/>
            <a:ext cx="502205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(Power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Power::operator+(Power op2) </a:t>
            </a:r>
            <a:r>
              <a:rPr lang="en-US" altLang="ko-KR" sz="1200" dirty="0"/>
              <a:t>{</a:t>
            </a:r>
            <a:r>
              <a:rPr lang="en-US" altLang="ko-KR" sz="1200" b="1" dirty="0"/>
              <a:t> 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this-&gt;kick + op2.kick; // </a:t>
            </a:r>
            <a:r>
              <a:rPr lang="en-US" altLang="ko-KR" sz="1200" dirty="0" smtClean="0"/>
              <a:t>kick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this-&gt;punch + op2.punch;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더한 결과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5092" y="3789139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35092" y="5446965"/>
            <a:ext cx="338437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4749945"/>
            <a:ext cx="1701674" cy="315562"/>
          </a:xfrm>
          <a:prstGeom prst="wedgeRoundRectCallout">
            <a:avLst>
              <a:gd name="adj1" fmla="val -67751"/>
              <a:gd name="adj2" fmla="val 30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52320" y="5559433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08256" y="4589357"/>
            <a:ext cx="1288128" cy="476149"/>
          </a:xfrm>
          <a:prstGeom prst="wedgeRoundRectCallout">
            <a:avLst>
              <a:gd name="adj1" fmla="val -87879"/>
              <a:gd name="adj2" fmla="val -94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operator+() </a:t>
            </a:r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672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2064" y="2135541"/>
            <a:ext cx="313408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</a:rPr>
              <a:t> operator==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1969" y="4149080"/>
            <a:ext cx="388854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bool</a:t>
            </a:r>
            <a:r>
              <a:rPr lang="en-US" altLang="ko-KR" sz="1400" b="1" dirty="0"/>
              <a:t> Power::operator==(Power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if(kick==op2.kick &amp;&amp; punch==op2.punch)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/>
              <a:t>	else</a:t>
            </a:r>
          </a:p>
          <a:p>
            <a:pPr defTabSz="180000" fontAlgn="base" latinLnBrk="0"/>
            <a:r>
              <a:rPr lang="en-US" altLang="ko-KR" sz="1400" dirty="0"/>
              <a:t>		return false;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340768"/>
            <a:ext cx="11801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353990"/>
            <a:ext cx="176362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55787" y="1571601"/>
            <a:ext cx="2752553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533077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2231" y="3429512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1671576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120" y="1671576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1671576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3009961" y="290878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937958" y="2290178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0032" y="5589240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==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6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함수의 개념을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 중복의 개념을 이해하고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연산자를 클래스 멤버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연산자를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이항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연산자를 중복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연산자에서 전위 연산자와 후위 연산자를 구분하여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비교하는 </a:t>
            </a:r>
            <a:r>
              <a:rPr lang="en-US" altLang="ko-KR" dirty="0" smtClean="0"/>
              <a:t>==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820" y="1710065"/>
            <a:ext cx="44831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operator== (Power op2);</a:t>
            </a:r>
            <a:r>
              <a:rPr lang="en-US" altLang="ko-KR" sz="1200" dirty="0"/>
              <a:t>  // ==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Power::operator==(Power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if(kick==op2.kick &amp;&amp; punch==op2.punch)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933056"/>
            <a:ext cx="39920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b(3,5); // 2 </a:t>
            </a:r>
            <a:r>
              <a:rPr lang="ko-KR" altLang="en-US" sz="1200" dirty="0"/>
              <a:t>개의 동일한 파워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a == 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같지 않다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5410090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02414" y="4921507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301662" y="4346253"/>
            <a:ext cx="1939850" cy="315562"/>
          </a:xfrm>
          <a:prstGeom prst="wedgeRoundRectCallout">
            <a:avLst>
              <a:gd name="adj1" fmla="val -82440"/>
              <a:gd name="adj2" fmla="val 72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operator==()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13898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3968" y="2333704"/>
            <a:ext cx="3240360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operator+=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1652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39198" y="1751330"/>
            <a:ext cx="233685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139953" y="4293096"/>
            <a:ext cx="36004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</a:t>
            </a:r>
            <a:r>
              <a:rPr lang="en-US" altLang="ko-KR" sz="1400" b="1" dirty="0"/>
              <a:t>Power::operator+=(Power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kick = kick + op2.kick;</a:t>
            </a:r>
          </a:p>
          <a:p>
            <a:pPr defTabSz="180000" fontAlgn="base" latinLnBrk="0"/>
            <a:r>
              <a:rPr lang="en-US" altLang="ko-KR" sz="1400" dirty="0"/>
              <a:t>	punch = punch + op2.punch;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*this;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0762" y="364460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959718" y="1876234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78451" y="187623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235936" y="306896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164289" y="2494836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511" y="546985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47864" y="4941168"/>
            <a:ext cx="504056" cy="315562"/>
          </a:xfrm>
          <a:prstGeom prst="wedgeRoundRectCallout">
            <a:avLst>
              <a:gd name="adj1" fmla="val 157305"/>
              <a:gd name="adj2" fmla="val 29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Power </a:t>
            </a:r>
            <a:r>
              <a:rPr lang="ko-KR" altLang="en-US" dirty="0" smtClean="0"/>
              <a:t>객체를 더하는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3797" y="1537622"/>
            <a:ext cx="453650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operator+= (Power op2); </a:t>
            </a:r>
            <a:r>
              <a:rPr lang="en-US" altLang="ko-KR" sz="1200" dirty="0"/>
              <a:t>// +=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Power::operator+=(Power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kick = 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punch = 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*this; // </a:t>
            </a:r>
            <a:r>
              <a:rPr lang="ko-KR" altLang="en-US" sz="1200" dirty="0"/>
              <a:t>합한 결과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401" y="3546206"/>
            <a:ext cx="28202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+=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56401" y="5241879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2878" y="5373216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7412" y="5735072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1266" y="472514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64477" y="537321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782412" y="571532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701565" y="401547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782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en-US" altLang="ko-KR" dirty="0"/>
              <a:t>= a + 2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89654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kick + op2; // kick</a:t>
            </a:r>
            <a:r>
              <a:rPr lang="ko-KR" altLang="en-US" sz="1200" dirty="0"/>
              <a:t>에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punch + op2; // </a:t>
            </a:r>
            <a:r>
              <a:rPr lang="en-US" altLang="ko-KR" sz="1200" dirty="0" smtClean="0"/>
              <a:t>punch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342900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 + 2;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객체와 정수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5118283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398633" y="5236457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3167" y="560898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60232" y="5236457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678167" y="558924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339752" y="4437112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660232" y="386359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171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멤버 함수로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ko-KR" altLang="en-US" dirty="0"/>
              <a:t>연산자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피연산자가</a:t>
            </a:r>
            <a:r>
              <a:rPr lang="ko-KR" altLang="en-US" dirty="0" smtClean="0"/>
              <a:t> 하나 뿐인 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중복 방식은 이항 연산자의 경우와 거의 유사함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전위 연산자</a:t>
            </a:r>
            <a:r>
              <a:rPr lang="en-US" altLang="ko-KR" dirty="0" smtClean="0"/>
              <a:t>(prefix operator)</a:t>
            </a:r>
          </a:p>
          <a:p>
            <a:pPr lvl="3"/>
            <a:r>
              <a:rPr lang="en-US" altLang="ko-KR" dirty="0" smtClean="0"/>
              <a:t>!op, ~op, ++op, --op</a:t>
            </a:r>
          </a:p>
          <a:p>
            <a:pPr lvl="2"/>
            <a:r>
              <a:rPr lang="ko-KR" altLang="en-US" dirty="0" smtClean="0"/>
              <a:t>후위 연산자</a:t>
            </a:r>
            <a:r>
              <a:rPr lang="en-US" altLang="ko-KR" dirty="0" smtClean="0"/>
              <a:t>(postfix operator)</a:t>
            </a:r>
          </a:p>
          <a:p>
            <a:pPr lvl="3"/>
            <a:r>
              <a:rPr lang="en-US" altLang="ko-KR" dirty="0" smtClean="0"/>
              <a:t>op++, op--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44311" y="2311204"/>
            <a:ext cx="263164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operator++ (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341769" y="1715617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8095" y="167709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52224" y="4176716"/>
            <a:ext cx="408812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Power::operator++( 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// kick</a:t>
            </a:r>
            <a:r>
              <a:rPr lang="ko-KR" altLang="en-US" sz="1400" dirty="0"/>
              <a:t>과 </a:t>
            </a:r>
            <a:r>
              <a:rPr lang="en-US" altLang="ko-KR" sz="1400" dirty="0"/>
              <a:t>punch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멤버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punch++;</a:t>
            </a:r>
          </a:p>
          <a:p>
            <a:pPr defTabSz="180000" fontAlgn="base" latinLnBrk="0"/>
            <a:r>
              <a:rPr lang="en-US" altLang="ko-KR" sz="1400" dirty="0"/>
              <a:t>	return *this; // </a:t>
            </a:r>
            <a:r>
              <a:rPr lang="ko-KR" altLang="en-US" sz="1400" dirty="0"/>
              <a:t>변경된 객체 자신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/>
              <a:t>a)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3314" y="3598675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40456" y="184482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008074" y="184482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3330999" y="3082028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24159" y="2528925"/>
            <a:ext cx="1152127" cy="315562"/>
          </a:xfrm>
          <a:prstGeom prst="wedgeRoundRectCallout">
            <a:avLst>
              <a:gd name="adj1" fmla="val -42884"/>
              <a:gd name="adj2" fmla="val 13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9817" y="564150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7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</a:t>
            </a:r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operator++ ();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Power::operator++()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변경된 객체 자신</a:t>
            </a:r>
            <a:r>
              <a:rPr lang="en-US" altLang="ko-KR" sz="1200" dirty="0"/>
              <a:t>(</a:t>
            </a:r>
            <a:r>
              <a:rPr lang="ko-KR" altLang="en-US" sz="1200" dirty="0"/>
              <a:t>객체 </a:t>
            </a:r>
            <a:r>
              <a:rPr lang="en-US" altLang="ko-KR" sz="1200" dirty="0"/>
              <a:t>a)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3365" y="3226899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5099113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52234" y="519710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854" y="556949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56430" y="519710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50854" y="554974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4802381"/>
            <a:ext cx="2191551" cy="315562"/>
          </a:xfrm>
          <a:prstGeom prst="wedgeRoundRectCallout">
            <a:avLst>
              <a:gd name="adj1" fmla="val -64114"/>
              <a:gd name="adj2" fmla="val 2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720815" y="3696167"/>
            <a:ext cx="1587503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397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Power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1" y="1359932"/>
            <a:ext cx="657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!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연산자를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멤버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!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kick, punch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파워가 모두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true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아니면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false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914" y="2226344"/>
            <a:ext cx="505019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operator! ();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Power::operator!()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 == 0 &amp;&amp; punch == 0)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2384654"/>
            <a:ext cx="46805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/>
            <a:r>
              <a:rPr lang="en-US" altLang="ko-KR" sz="1200" dirty="0"/>
              <a:t>	Power a(0,0), b(5,5);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!a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 smtClean="0"/>
              <a:t>."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245621" y="3927430"/>
            <a:ext cx="17908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22995" y="5373216"/>
            <a:ext cx="1604988" cy="315562"/>
          </a:xfrm>
          <a:prstGeom prst="wedgeRoundRectCallout">
            <a:avLst>
              <a:gd name="adj1" fmla="val -80868"/>
              <a:gd name="adj2" fmla="val 3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!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94942" y="2904628"/>
            <a:ext cx="1505050" cy="315562"/>
          </a:xfrm>
          <a:prstGeom prst="wedgeRoundRectCallout">
            <a:avLst>
              <a:gd name="adj1" fmla="val 70319"/>
              <a:gd name="adj2" fmla="val -322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operator!()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099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5022" y="4293096"/>
            <a:ext cx="437163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Power::operator++(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 = *this; // </a:t>
            </a:r>
            <a:r>
              <a:rPr lang="ko-KR" altLang="en-US" sz="1400" dirty="0" smtClean="0"/>
              <a:t>증가 이전 객체 상태 저장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kick++;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punch++;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증가 이전의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a)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3234421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 ++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x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</a:t>
            </a:r>
            <a:r>
              <a:rPr lang="ko-KR" altLang="en-US" sz="2400" dirty="0" smtClean="0">
                <a:solidFill>
                  <a:srgbClr val="FF0000"/>
                </a:solidFill>
              </a:rPr>
              <a:t>임의의 정수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5441" y="1721866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93793" y="369728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6105" y="1860365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3045520" y="3137179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711989" y="2640288"/>
            <a:ext cx="798027" cy="315562"/>
          </a:xfrm>
          <a:prstGeom prst="wedgeRoundRectCallout">
            <a:avLst>
              <a:gd name="adj1" fmla="val -74091"/>
              <a:gd name="adj2" fmla="val 130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429896" y="1914536"/>
            <a:ext cx="144016" cy="12984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5680" y="570170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20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54" y="2039034"/>
            <a:ext cx="5631582" cy="439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1316682" y="3695218"/>
            <a:ext cx="108012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우리 집 냉장고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32706" y="5855458"/>
            <a:ext cx="72008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내 침대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89290" y="3557229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</a:t>
            </a:r>
            <a:r>
              <a:rPr lang="en-US" altLang="ko-KR" sz="1000" dirty="0" smtClean="0">
                <a:solidFill>
                  <a:schemeClr val="tx1"/>
                </a:solidFill>
              </a:rPr>
              <a:t>TV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509370" y="5854204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식탁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780545" y="5135378"/>
            <a:ext cx="496578" cy="275978"/>
          </a:xfrm>
          <a:prstGeom prst="wedgeRoundRectCallout">
            <a:avLst>
              <a:gd name="adj1" fmla="val -15614"/>
              <a:gd name="adj2" fmla="val -952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친구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76028"/>
            <a:ext cx="8701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친구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dirty="0" smtClean="0"/>
              <a:t>내 </a:t>
            </a:r>
            <a:r>
              <a:rPr lang="ko-KR" altLang="en-US" dirty="0" smtClean="0">
                <a:solidFill>
                  <a:srgbClr val="FF0000"/>
                </a:solidFill>
              </a:rPr>
              <a:t>가족</a:t>
            </a:r>
            <a:r>
              <a:rPr lang="ko-KR" altLang="en-US" dirty="0" smtClean="0"/>
              <a:t>의 일원은 </a:t>
            </a:r>
            <a:r>
              <a:rPr lang="ko-KR" altLang="en-US" dirty="0" smtClean="0">
                <a:solidFill>
                  <a:srgbClr val="FF0000"/>
                </a:solidFill>
              </a:rPr>
              <a:t>아니지만</a:t>
            </a:r>
            <a:r>
              <a:rPr lang="ko-KR" altLang="en-US" dirty="0" smtClean="0"/>
              <a:t> 내 가족과 </a:t>
            </a:r>
            <a:r>
              <a:rPr lang="ko-KR" altLang="en-US" dirty="0" smtClean="0">
                <a:solidFill>
                  <a:srgbClr val="FF0000"/>
                </a:solidFill>
              </a:rPr>
              <a:t>동일한 권한을 </a:t>
            </a:r>
            <a:r>
              <a:rPr lang="ko-KR" altLang="en-US" dirty="0" smtClean="0"/>
              <a:t>가진 일원으로 인정받은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600339"/>
            <a:ext cx="44081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&lt;&lt; </a:t>
            </a:r>
            <a:r>
              <a:rPr lang="en-US" altLang="ko-KR" sz="1200" dirty="0"/>
              <a:t>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증가 이전 객체 상태를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증가 이전 객체 상태 리턴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56892" y="3497172"/>
            <a:ext cx="364693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	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// a</a:t>
            </a:r>
            <a:r>
              <a:rPr lang="ko-KR" altLang="en-US" sz="1200" dirty="0"/>
              <a:t>의 파워는 </a:t>
            </a:r>
            <a:r>
              <a:rPr lang="en-US" altLang="ko-KR" sz="1200" dirty="0"/>
              <a:t>1 </a:t>
            </a:r>
            <a:r>
              <a:rPr lang="ko-KR" altLang="en-US" sz="1200" dirty="0"/>
              <a:t>증가됨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 // b</a:t>
            </a:r>
            <a:r>
              <a:rPr lang="ko-KR" altLang="en-US" sz="1200" dirty="0"/>
              <a:t>는 </a:t>
            </a:r>
            <a:r>
              <a:rPr lang="en-US" altLang="ko-KR" sz="1200" dirty="0"/>
              <a:t>a</a:t>
            </a:r>
            <a:r>
              <a:rPr lang="ko-KR" altLang="en-US" sz="1200" dirty="0"/>
              <a:t>가 증가되기 이전 상태를 가짐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6893" y="5458159"/>
            <a:ext cx="364693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kick=3,punch=5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23988" y="555681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6256" y="5926723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28184" y="555681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228184" y="591685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483768" y="4804214"/>
            <a:ext cx="2191551" cy="315562"/>
          </a:xfrm>
          <a:prstGeom prst="wedgeRoundRectCallout">
            <a:avLst>
              <a:gd name="adj1" fmla="val -64043"/>
              <a:gd name="adj2" fmla="val 58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50596" y="3931770"/>
            <a:ext cx="1860276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810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+ a </a:t>
            </a:r>
            <a:r>
              <a:rPr lang="ko-KR" altLang="en-US" dirty="0" smtClean="0"/>
              <a:t>덧셈</a:t>
            </a:r>
            <a:r>
              <a:rPr lang="ko-KR" altLang="en-US" dirty="0"/>
              <a:t>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위한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65987" y="246986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9088" y="1593755"/>
            <a:ext cx="165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trike="sngStrike" dirty="0" smtClean="0"/>
              <a:t>b </a:t>
            </a:r>
            <a:r>
              <a:rPr lang="en-US" altLang="ko-KR" strike="sngStrike" dirty="0"/>
              <a:t>= </a:t>
            </a:r>
            <a:r>
              <a:rPr lang="en-US" altLang="ko-KR" strike="sngStrike" dirty="0" smtClean="0"/>
              <a:t>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7269" y="2041818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79088" y="236392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+ ( 2 , a )</a:t>
            </a:r>
            <a:r>
              <a:rPr lang="en-US" altLang="ko-KR" dirty="0" smtClean="0"/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618771" y="1778421"/>
            <a:ext cx="2760317" cy="44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618771" y="2226484"/>
            <a:ext cx="2760317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646" y="161722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/>
              </a:rPr>
              <a:t></a:t>
            </a:r>
            <a:r>
              <a:rPr lang="ko-KR" altLang="en-US" sz="1400" strike="sngStrike" dirty="0" smtClean="0">
                <a:solidFill>
                  <a:srgbClr val="FF0000"/>
                </a:solidFill>
                <a:sym typeface="Wingdings"/>
              </a:rPr>
              <a:t> 변환 불가</a:t>
            </a:r>
            <a:r>
              <a:rPr lang="ko-KR" altLang="en-US" sz="1400" strike="sngStrike" dirty="0">
                <a:solidFill>
                  <a:srgbClr val="FF0000"/>
                </a:solidFill>
                <a:sym typeface="Wingdings"/>
              </a:rPr>
              <a:t>능</a:t>
            </a:r>
            <a:endParaRPr lang="ko-KR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2646" y="24111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 </a:t>
            </a:r>
            <a:r>
              <a:rPr lang="ko-KR" altLang="en-US" sz="1400" dirty="0" smtClean="0">
                <a:sym typeface="Wingdings"/>
              </a:rPr>
              <a:t>변환 가능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628" y="295462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외부 연산자 </a:t>
            </a:r>
            <a:r>
              <a:rPr lang="ko-KR" altLang="en-US" sz="1000" dirty="0" err="1">
                <a:solidFill>
                  <a:schemeClr val="tx1"/>
                </a:solidFill>
              </a:rPr>
              <a:t>함수명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06148" y="295462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왼쪽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06116" y="295462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6" y="1902262"/>
            <a:ext cx="1879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Power a(3,4), b;</a:t>
            </a:r>
          </a:p>
          <a:p>
            <a:pPr fontAlgn="base" latinLnBrk="0"/>
            <a:r>
              <a:rPr lang="en-US" altLang="ko-KR" dirty="0"/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9160" y="5068341"/>
            <a:ext cx="3753884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 operator+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op1, Power op2)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0" y="4077072"/>
            <a:ext cx="162416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35963" y="4077072"/>
            <a:ext cx="220284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+ ( 2 , a );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2955803" y="430790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2483768" y="5225860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503044" y="4592053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18779" y="4478181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940152" y="4478181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13292" y="447818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085" y="4305818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29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7-11 2+a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kick;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 + op2.kick; // kick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 + op2.punch; // punch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52666" y="5097670"/>
            <a:ext cx="31683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52666" y="3284984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2 + a;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8035" y="4437112"/>
            <a:ext cx="2304256" cy="315562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외부 함수로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18522" y="6133586"/>
            <a:ext cx="3132348" cy="459022"/>
          </a:xfrm>
          <a:prstGeom prst="wedgeRoundRectCallout">
            <a:avLst>
              <a:gd name="adj1" fmla="val -63395"/>
              <a:gd name="adj2" fmla="val -1907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속성인 </a:t>
            </a:r>
            <a:r>
              <a:rPr lang="en-US" altLang="ko-KR" sz="1000" dirty="0">
                <a:solidFill>
                  <a:schemeClr val="tx1"/>
                </a:solidFill>
              </a:rPr>
              <a:t>kick, punch</a:t>
            </a:r>
            <a:r>
              <a:rPr lang="ko-KR" altLang="en-US" sz="1000" dirty="0">
                <a:solidFill>
                  <a:schemeClr val="tx1"/>
                </a:solidFill>
              </a:rPr>
              <a:t>를 접근하도록 하기 위해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</a:t>
            </a:r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선언해야 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72060" y="5214684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431256" y="5594470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2+a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6876256" y="521468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876256" y="557472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91354" y="3754252"/>
            <a:ext cx="1760822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operator+(2, a)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804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외부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5371" y="2924944"/>
            <a:ext cx="4124941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 (Power op1, 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op1.kick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op1.punch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4501" y="1988840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+ ( a , b )</a:t>
            </a:r>
            <a:r>
              <a:rPr lang="en-US" altLang="ko-KR" sz="2400" dirty="0"/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974619" y="2219673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2130620" y="3084162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359028" y="2462752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774763" y="2348880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96136" y="2348880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69276" y="2348880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5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7-12 </a:t>
            </a:r>
            <a:r>
              <a:rPr lang="en-US" altLang="ko-KR" dirty="0" err="1" smtClean="0"/>
              <a:t>a+b</a:t>
            </a:r>
            <a:r>
              <a:rPr lang="ko-KR" altLang="en-US" dirty="0" smtClean="0"/>
              <a:t>를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054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640989"/>
            <a:ext cx="501420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operator+(Power op1, Power op2);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operator+(Power op1, 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op1.kick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op1.punch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69618" y="3988221"/>
            <a:ext cx="26749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69618" y="5518973"/>
            <a:ext cx="267499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935" y="4824011"/>
            <a:ext cx="1485650" cy="315562"/>
          </a:xfrm>
          <a:prstGeom prst="wedgeRoundRectCallout">
            <a:avLst>
              <a:gd name="adj1" fmla="val -65644"/>
              <a:gd name="adj2" fmla="val 189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8343" y="5631441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7518" y="4793304"/>
            <a:ext cx="1660946" cy="315562"/>
          </a:xfrm>
          <a:prstGeom prst="wedgeRoundRectCallout">
            <a:avLst>
              <a:gd name="adj1" fmla="val -76760"/>
              <a:gd name="adj2" fmla="val -1170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a,b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05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103" y="4200922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0017" y="4200922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15993" y="1593826"/>
            <a:ext cx="259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19880" y="4431755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63343" y="2330887"/>
            <a:ext cx="326099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op;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19754" y="5137026"/>
            <a:ext cx="3672408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op;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8558" y="156188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2815" y="4446430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600210" y="3650684"/>
            <a:ext cx="1436286" cy="510891"/>
          </a:xfrm>
          <a:prstGeom prst="wedgeRoundRectCallout">
            <a:avLst>
              <a:gd name="adj1" fmla="val -74806"/>
              <a:gd name="adj2" fmla="val 87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의미 없는 값으로 </a:t>
            </a:r>
            <a:r>
              <a:rPr lang="ko-KR" altLang="en-US" sz="1000" dirty="0" smtClean="0">
                <a:solidFill>
                  <a:schemeClr val="tx1"/>
                </a:solidFill>
              </a:rPr>
              <a:t>전위 </a:t>
            </a:r>
            <a:r>
              <a:rPr lang="ko-KR" altLang="en-US" sz="1000" dirty="0">
                <a:solidFill>
                  <a:schemeClr val="tx1"/>
                </a:solidFill>
              </a:rPr>
              <a:t>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089" y="13878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</a:t>
            </a:r>
            <a:r>
              <a:rPr lang="ko-KR" altLang="en-US" dirty="0" smtClean="0"/>
              <a:t>전위 연산자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26363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후위 연산자</a:t>
            </a:r>
            <a:endParaRPr lang="ko-KR" altLang="en-US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936030" y="2448063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713819" y="1700384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48272" y="1700384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843816" y="5308595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621605" y="4560916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56058" y="456091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216098" y="4576574"/>
            <a:ext cx="112789" cy="73202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85254"/>
            <a:ext cx="4248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7-13 ++</a:t>
            </a:r>
            <a:r>
              <a:rPr lang="ko-KR" altLang="en-US" dirty="0" smtClean="0"/>
              <a:t>연산자를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작성한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633698"/>
            <a:ext cx="640656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 this-&gt;kick = kick; this-&gt;punch = punch; 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operator++(Power&amp; op);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friend Power 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282421"/>
            <a:ext cx="51278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Power </a:t>
            </a:r>
            <a:r>
              <a:rPr lang="en-US" altLang="ko-KR" sz="1200" b="1" dirty="0"/>
              <a:t>operator++(Power&amp; op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op; // </a:t>
            </a:r>
            <a:r>
              <a:rPr lang="ko-KR" altLang="en-US" sz="1200" dirty="0"/>
              <a:t>연산 결과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smtClean="0"/>
              <a:t>Power </a:t>
            </a:r>
            <a:r>
              <a:rPr lang="en-US" altLang="ko-KR" sz="1200" b="1" dirty="0"/>
              <a:t>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smtClean="0"/>
              <a:t>구현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op; // </a:t>
            </a:r>
            <a:r>
              <a:rPr lang="ko-KR" altLang="en-US" sz="1200" dirty="0"/>
              <a:t>변경하기 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상태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 smtClean="0"/>
              <a:t>변경 이전의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a++;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4341644"/>
            <a:ext cx="31116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kick=5,punch=7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03980" y="4293096"/>
            <a:ext cx="1332516" cy="412982"/>
          </a:xfrm>
          <a:prstGeom prst="wedgeRoundRectCallout">
            <a:avLst>
              <a:gd name="adj1" fmla="val -80568"/>
              <a:gd name="adj2" fmla="val 14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03980" y="4816897"/>
            <a:ext cx="1332516" cy="344848"/>
          </a:xfrm>
          <a:prstGeom prst="wedgeRoundRectCallout">
            <a:avLst>
              <a:gd name="adj1" fmla="val -79523"/>
              <a:gd name="adj2" fmla="val -19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148980" y="445056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148980" y="479715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48548" y="548680"/>
            <a:ext cx="1332516" cy="344848"/>
          </a:xfrm>
          <a:prstGeom prst="wedgeRoundRectCallout">
            <a:avLst>
              <a:gd name="adj1" fmla="val -79523"/>
              <a:gd name="adj2" fmla="val -64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148548" y="1031418"/>
            <a:ext cx="1332516" cy="344848"/>
          </a:xfrm>
          <a:prstGeom prst="wedgeRoundRectCallout">
            <a:avLst>
              <a:gd name="adj1" fmla="val -83467"/>
              <a:gd name="adj2" fmla="val 7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</p:spTree>
    <p:extLst>
      <p:ext uri="{BB962C8B-B14F-4D97-AF65-F5344CB8AC3E}">
        <p14:creationId xmlns:p14="http://schemas.microsoft.com/office/powerpoint/2010/main" val="4231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프렌드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710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프렌드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ko-KR" altLang="en-US" dirty="0"/>
              <a:t>클</a:t>
            </a:r>
            <a:r>
              <a:rPr lang="ko-KR" altLang="en-US" dirty="0" smtClean="0"/>
              <a:t>래스의 </a:t>
            </a:r>
            <a:r>
              <a:rPr lang="ko-KR" altLang="en-US" dirty="0"/>
              <a:t>멤버 함수가 </a:t>
            </a:r>
            <a:r>
              <a:rPr lang="ko-KR" altLang="en-US" dirty="0" smtClean="0"/>
              <a:t>아닌 외부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클래스의 멤버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friend </a:t>
            </a:r>
            <a:r>
              <a:rPr lang="ko-KR" altLang="en-US" dirty="0" smtClean="0"/>
              <a:t>키워드로 클래스 내에 선언된 함수</a:t>
            </a:r>
            <a:endParaRPr lang="en-US" altLang="ko-KR" dirty="0" smtClean="0"/>
          </a:p>
          <a:p>
            <a:pPr lvl="2"/>
            <a:r>
              <a:rPr lang="ko-KR" altLang="en-US" dirty="0"/>
              <a:t>클래스의 모든 멤버를 접근할 수 있는 권한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프렌드</a:t>
            </a:r>
            <a:r>
              <a:rPr lang="ko-KR" altLang="en-US" dirty="0" smtClean="0"/>
              <a:t> 함수라고 부름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선언의 필요성</a:t>
            </a:r>
            <a:endParaRPr lang="en-US" altLang="ko-KR" dirty="0"/>
          </a:p>
          <a:p>
            <a:pPr lvl="2"/>
            <a:r>
              <a:rPr lang="ko-KR" altLang="en-US" dirty="0"/>
              <a:t>클래스의 멤버로 선언하기에는 무리가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/>
              <a:t>모든 </a:t>
            </a:r>
            <a:r>
              <a:rPr lang="ko-KR" altLang="en-US" dirty="0" smtClean="0"/>
              <a:t>멤버를 자유롭게 접근할 수 있는 일부 외부 함수 작성 시</a:t>
            </a: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6" y="4581128"/>
            <a:ext cx="7207660" cy="20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프렌드로</a:t>
            </a:r>
            <a:r>
              <a:rPr lang="ko-KR" altLang="en-US" dirty="0" smtClean="0"/>
              <a:t> 초대하는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함수가 되는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전역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외부에 선언된 </a:t>
            </a:r>
            <a:r>
              <a:rPr lang="ko-KR" altLang="en-US" dirty="0" smtClean="0"/>
              <a:t>전역 함수</a:t>
            </a:r>
            <a:endParaRPr lang="en-US" altLang="ko-KR" dirty="0"/>
          </a:p>
          <a:p>
            <a:pPr lvl="2"/>
            <a:r>
              <a:rPr lang="ko-KR" altLang="en-US" dirty="0"/>
              <a:t>다른 클래스의 멤버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특정 멤버 함수</a:t>
            </a:r>
            <a:endParaRPr lang="en-US" altLang="ko-KR" dirty="0"/>
          </a:p>
          <a:p>
            <a:pPr lvl="2"/>
            <a:r>
              <a:rPr lang="ko-KR" altLang="en-US" dirty="0"/>
              <a:t>다른 클래스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모든 멤버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338989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238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048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외부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equals()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5139769"/>
            <a:ext cx="62001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692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클래스의 모든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7–1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 만들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02805"/>
            <a:ext cx="648072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s); // equals() </a:t>
            </a:r>
            <a:r>
              <a:rPr lang="ko-KR" altLang="en-US" sz="1400" dirty="0"/>
              <a:t>함수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 { 	</a:t>
            </a:r>
            <a:r>
              <a:rPr lang="en-US" altLang="ko-KR" sz="1400" dirty="0" smtClean="0"/>
              <a:t>this-</a:t>
            </a:r>
            <a:r>
              <a:rPr lang="en-US" altLang="ko-KR" sz="1400" dirty="0"/>
              <a:t>&gt;width = width; this-&gt;height = height;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 smtClean="0"/>
              <a:t>bool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 </a:t>
            </a:r>
            <a:r>
              <a:rPr lang="en-US" altLang="ko-KR" sz="1400" dirty="0"/>
              <a:t>{ // </a:t>
            </a:r>
            <a:r>
              <a:rPr lang="ko-KR" altLang="en-US" sz="1400" dirty="0"/>
              <a:t>외부 함수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b(4,5);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equals(a,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7308304" y="6142564"/>
            <a:ext cx="966931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3691357"/>
            <a:ext cx="1224136" cy="352907"/>
          </a:xfrm>
          <a:prstGeom prst="wedgeRoundRectCallout">
            <a:avLst>
              <a:gd name="adj1" fmla="val -86396"/>
              <a:gd name="adj2" fmla="val -35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23928" y="4851913"/>
            <a:ext cx="2304256" cy="504056"/>
          </a:xfrm>
          <a:prstGeom prst="wedgeRoundRectCallout">
            <a:avLst>
              <a:gd name="adj1" fmla="val -69975"/>
              <a:gd name="adj2" fmla="val -94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함수는 </a:t>
            </a:r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속성을 가진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에 접근할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03848" y="1772816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선언문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11649" y="5589240"/>
            <a:ext cx="2160240" cy="403772"/>
          </a:xfrm>
          <a:prstGeom prst="wedgeRoundRectCallout">
            <a:avLst>
              <a:gd name="adj1" fmla="val 2487"/>
              <a:gd name="adj2" fmla="val 82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“not 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7–2 </a:t>
            </a:r>
            <a:r>
              <a:rPr lang="ko-KR" altLang="en-US" dirty="0" smtClean="0"/>
              <a:t>다른 클래스의 멤버 함수를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9469" y="1037049"/>
            <a:ext cx="5771003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::equals(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b(3,4);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257381" y="639236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10106" y="4730707"/>
            <a:ext cx="1427447" cy="536494"/>
          </a:xfrm>
          <a:prstGeom prst="wedgeRoundRectCallout">
            <a:avLst>
              <a:gd name="adj1" fmla="val -69461"/>
              <a:gd name="adj2" fmla="val -55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멤버를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5213" y="5759441"/>
            <a:ext cx="1944216" cy="403772"/>
          </a:xfrm>
          <a:prstGeom prst="wedgeRoundRectCallout">
            <a:avLst>
              <a:gd name="adj1" fmla="val 41173"/>
              <a:gd name="adj2" fmla="val 108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425733" y="1294945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선언문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7–3 </a:t>
            </a:r>
            <a:r>
              <a:rPr lang="ko-KR" altLang="en-US" dirty="0" smtClean="0"/>
              <a:t>다른 클래스 전체를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0" y="1559689"/>
            <a:ext cx="597666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s);</a:t>
            </a:r>
          </a:p>
          <a:p>
            <a:pPr defTabSz="180000"/>
            <a:r>
              <a:rPr lang="en-US" altLang="ko-KR" sz="1200" dirty="0"/>
              <a:t>	void 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// r</a:t>
            </a:r>
            <a:r>
              <a:rPr lang="ko-KR" altLang="en-US" sz="1200" dirty="0"/>
              <a:t>과 </a:t>
            </a:r>
            <a:r>
              <a:rPr lang="en-US" altLang="ko-KR" sz="1200" dirty="0"/>
              <a:t>s</a:t>
            </a:r>
            <a:r>
              <a:rPr lang="ko-KR" altLang="en-US" sz="1200" dirty="0"/>
              <a:t>가 같으면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src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dest</a:t>
            </a:r>
            <a:r>
              <a:rPr lang="ko-KR" altLang="en-US" sz="1200" dirty="0"/>
              <a:t>에 복사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dest.width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src.width</a:t>
            </a:r>
            <a:r>
              <a:rPr lang="en-US" altLang="ko-KR" sz="1200" dirty="0"/>
              <a:t>;  </a:t>
            </a:r>
            <a:r>
              <a:rPr lang="en-US" altLang="ko-KR" sz="1200" dirty="0" err="1"/>
              <a:t>dest.height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src.height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57709" y="1919729"/>
            <a:ext cx="40324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b(5,6);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man.copy</a:t>
            </a:r>
            <a:r>
              <a:rPr lang="en-US" altLang="ko-KR" sz="1200" b="1" dirty="0"/>
              <a:t>(b, a); </a:t>
            </a:r>
            <a:r>
              <a:rPr lang="en-US" altLang="ko-KR" sz="1200" dirty="0"/>
              <a:t>// a</a:t>
            </a:r>
            <a:r>
              <a:rPr lang="ko-KR" altLang="en-US" sz="1200" dirty="0"/>
              <a:t>를 </a:t>
            </a:r>
            <a:r>
              <a:rPr lang="en-US" altLang="ko-KR" sz="1200" dirty="0"/>
              <a:t>b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422373" y="3543764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12955" y="2227546"/>
            <a:ext cx="1584175" cy="392478"/>
          </a:xfrm>
          <a:prstGeom prst="wedgeRoundRectCallout">
            <a:avLst>
              <a:gd name="adj1" fmla="val -88471"/>
              <a:gd name="adj2" fmla="val 797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 값이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같아진다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84368" y="4159216"/>
            <a:ext cx="1198530" cy="781951"/>
          </a:xfrm>
          <a:prstGeom prst="wedgeRoundRectCallout">
            <a:avLst>
              <a:gd name="adj1" fmla="val 31593"/>
              <a:gd name="adj2" fmla="val -896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man.copy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b,a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통해 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 크기가 동일하므로 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95736" y="1775713"/>
            <a:ext cx="2520280" cy="504056"/>
          </a:xfrm>
          <a:prstGeom prst="wedgeRoundRectCallout">
            <a:avLst>
              <a:gd name="adj1" fmla="val -95414"/>
              <a:gd name="adj2" fmla="val 51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선언문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63788" y="4368001"/>
            <a:ext cx="1584176" cy="440987"/>
          </a:xfrm>
          <a:prstGeom prst="wedgeRoundRectCallout">
            <a:avLst>
              <a:gd name="adj1" fmla="val -94672"/>
              <a:gd name="adj2" fmla="val -291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클래스를 </a:t>
            </a:r>
            <a:r>
              <a:rPr lang="ko-KR" altLang="en-US" sz="1000" dirty="0" err="1">
                <a:solidFill>
                  <a:schemeClr val="tx1"/>
                </a:solidFill>
              </a:rPr>
              <a:t>프렌드</a:t>
            </a:r>
            <a:r>
              <a:rPr lang="ko-KR" altLang="en-US" sz="1000" dirty="0">
                <a:solidFill>
                  <a:schemeClr val="tx1"/>
                </a:solidFill>
              </a:rPr>
              <a:t> 함수로 선언</a:t>
            </a:r>
          </a:p>
        </p:txBody>
      </p:sp>
    </p:spTree>
    <p:extLst>
      <p:ext uri="{BB962C8B-B14F-4D97-AF65-F5344CB8AC3E}">
        <p14:creationId xmlns:p14="http://schemas.microsoft.com/office/powerpoint/2010/main" val="58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9230</TotalTime>
  <Words>1887</Words>
  <Application>Microsoft Office PowerPoint</Application>
  <PresentationFormat>화면 슬라이드 쇼(4:3)</PresentationFormat>
  <Paragraphs>847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7장 프렌드와 연산자 중복</vt:lpstr>
      <vt:lpstr>학습 목표</vt:lpstr>
      <vt:lpstr>친구란?</vt:lpstr>
      <vt:lpstr>C++ 프렌드</vt:lpstr>
      <vt:lpstr>프렌드로 초대하는 3 가지 유형</vt:lpstr>
      <vt:lpstr>프렌드 선언 3 종류</vt:lpstr>
      <vt:lpstr>예제 7–1 프렌드 함수 만들기</vt:lpstr>
      <vt:lpstr>예제 7–2 다른 클래스의 멤버 함수를 프렌드로 선언</vt:lpstr>
      <vt:lpstr>예제 7–3 다른 클래스 전체를 프렌드로 선언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앞으로 연산자 함수 작성에 사용할 클래스</vt:lpstr>
      <vt:lpstr>멤버 함수로 이항 연산자 구현</vt:lpstr>
      <vt:lpstr>이항 연산자 중복 : + 연산자</vt:lpstr>
      <vt:lpstr>예제 7-4 두 개의 Power 객체를 더하는 + 연산자 작성</vt:lpstr>
      <vt:lpstr>== 연산자 중복</vt:lpstr>
      <vt:lpstr>예제 7-5 두 개의 Power 객체를 비교하는 == 연산자 작성</vt:lpstr>
      <vt:lpstr>+= 연산자 중복</vt:lpstr>
      <vt:lpstr>예제 7-6 두 Power 객체를 더하는 += 연산자 작성 </vt:lpstr>
      <vt:lpstr>+ 연산자 작성(실습): b = a + 2;</vt:lpstr>
      <vt:lpstr>멤버 함수로 단항 연산자 구현</vt:lpstr>
      <vt:lpstr>단항 연산자 중복</vt:lpstr>
      <vt:lpstr>전위 ++ 연산자 중복</vt:lpstr>
      <vt:lpstr>예제 7-8 전위 ++ 연산자 작성</vt:lpstr>
      <vt:lpstr>예제 7-9(실습) Power 클래스에 ! 연산자 작성</vt:lpstr>
      <vt:lpstr>후위 연산자 중복, ++ 연산자</vt:lpstr>
      <vt:lpstr>예제 7-10 후위 ++ 연산자 작성</vt:lpstr>
      <vt:lpstr>2 + a 덧셈을 위한 + 연산자 함수 작성</vt:lpstr>
      <vt:lpstr>예제 7-11 2+a를 위한 + 연산자 함수를 프렌드로 작성</vt:lpstr>
      <vt:lpstr>+ 연산자를 외부 프렌드 함수로 구현</vt:lpstr>
      <vt:lpstr>예제 7-12 a+b를 위한 연산자 함수를 프렌드로 작성</vt:lpstr>
      <vt:lpstr>단항 연산자 ++를 프렌드로 작성하기</vt:lpstr>
      <vt:lpstr>예제 7-13 ++연산자를 프렌드로 작성한 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408</cp:revision>
  <cp:lastPrinted>2013-06-05T04:01:18Z</cp:lastPrinted>
  <dcterms:created xsi:type="dcterms:W3CDTF">2011-08-27T14:53:28Z</dcterms:created>
  <dcterms:modified xsi:type="dcterms:W3CDTF">2014-10-15T11:31:50Z</dcterms:modified>
</cp:coreProperties>
</file>