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5"/>
  </p:notesMasterIdLst>
  <p:sldIdLst>
    <p:sldId id="256" r:id="rId2"/>
    <p:sldId id="433" r:id="rId3"/>
    <p:sldId id="377" r:id="rId4"/>
    <p:sldId id="379" r:id="rId5"/>
    <p:sldId id="376" r:id="rId6"/>
    <p:sldId id="380" r:id="rId7"/>
    <p:sldId id="414" r:id="rId8"/>
    <p:sldId id="378" r:id="rId9"/>
    <p:sldId id="415" r:id="rId10"/>
    <p:sldId id="358" r:id="rId11"/>
    <p:sldId id="411" r:id="rId12"/>
    <p:sldId id="402" r:id="rId13"/>
    <p:sldId id="416" r:id="rId14"/>
    <p:sldId id="386" r:id="rId15"/>
    <p:sldId id="417" r:id="rId16"/>
    <p:sldId id="383" r:id="rId17"/>
    <p:sldId id="385" r:id="rId18"/>
    <p:sldId id="388" r:id="rId19"/>
    <p:sldId id="418" r:id="rId20"/>
    <p:sldId id="405" r:id="rId21"/>
    <p:sldId id="404" r:id="rId22"/>
    <p:sldId id="419" r:id="rId23"/>
    <p:sldId id="420" r:id="rId24"/>
    <p:sldId id="390" r:id="rId25"/>
    <p:sldId id="425" r:id="rId26"/>
    <p:sldId id="424" r:id="rId27"/>
    <p:sldId id="423" r:id="rId28"/>
    <p:sldId id="392" r:id="rId29"/>
    <p:sldId id="396" r:id="rId30"/>
    <p:sldId id="426" r:id="rId31"/>
    <p:sldId id="393" r:id="rId32"/>
    <p:sldId id="413" r:id="rId33"/>
    <p:sldId id="394" r:id="rId34"/>
    <p:sldId id="407" r:id="rId35"/>
    <p:sldId id="427" r:id="rId36"/>
    <p:sldId id="397" r:id="rId37"/>
    <p:sldId id="428" r:id="rId38"/>
    <p:sldId id="398" r:id="rId39"/>
    <p:sldId id="429" r:id="rId40"/>
    <p:sldId id="432" r:id="rId41"/>
    <p:sldId id="430" r:id="rId42"/>
    <p:sldId id="431" r:id="rId43"/>
    <p:sldId id="400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C5BCD"/>
    <a:srgbClr val="92D050"/>
    <a:srgbClr val="94B6D2"/>
    <a:srgbClr val="FFFF00"/>
    <a:srgbClr val="FF3399"/>
    <a:srgbClr val="EFE0BE"/>
    <a:srgbClr val="EDEEE6"/>
    <a:srgbClr val="E2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441" autoAdjust="0"/>
  </p:normalViewPr>
  <p:slideViewPr>
    <p:cSldViewPr>
      <p:cViewPr varScale="1">
        <p:scale>
          <a:sx n="108" d="100"/>
          <a:sy n="108" d="100"/>
        </p:scale>
        <p:origin x="-7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6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8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9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7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표준 파일 입출력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72008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입출력 방식 지원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84066" y="2168282"/>
            <a:ext cx="8590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ios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590230" y="3320043"/>
            <a:ext cx="119383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istream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534446" y="3320042"/>
            <a:ext cx="118947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ostream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3588444" y="3994325"/>
            <a:ext cx="125024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iostream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514139" y="5153068"/>
            <a:ext cx="123941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ifstream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43066" y="5153068"/>
            <a:ext cx="12643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ofstream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598341" y="5740185"/>
            <a:ext cx="132847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fstream</a:t>
            </a:r>
            <a:endParaRPr lang="ko-KR" altLang="en-US" sz="1200" dirty="0"/>
          </a:p>
        </p:txBody>
      </p:sp>
      <p:cxnSp>
        <p:nvCxnSpPr>
          <p:cNvPr id="103" name="직선 화살표 연결선 102"/>
          <p:cNvCxnSpPr>
            <a:stCxn id="97" idx="0"/>
            <a:endCxn id="96" idx="2"/>
          </p:cNvCxnSpPr>
          <p:nvPr/>
        </p:nvCxnSpPr>
        <p:spPr>
          <a:xfrm flipV="1">
            <a:off x="3187148" y="2445281"/>
            <a:ext cx="1026418" cy="8747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8" idx="0"/>
            <a:endCxn id="96" idx="2"/>
          </p:cNvCxnSpPr>
          <p:nvPr/>
        </p:nvCxnSpPr>
        <p:spPr>
          <a:xfrm flipH="1" flipV="1">
            <a:off x="4213566" y="2445281"/>
            <a:ext cx="915620" cy="87476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0"/>
            <a:endCxn id="97" idx="2"/>
          </p:cNvCxnSpPr>
          <p:nvPr/>
        </p:nvCxnSpPr>
        <p:spPr>
          <a:xfrm flipH="1" flipV="1">
            <a:off x="3187148" y="3597042"/>
            <a:ext cx="1026418" cy="39728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9" idx="0"/>
            <a:endCxn id="98" idx="2"/>
          </p:cNvCxnSpPr>
          <p:nvPr/>
        </p:nvCxnSpPr>
        <p:spPr>
          <a:xfrm flipV="1">
            <a:off x="4213566" y="3597041"/>
            <a:ext cx="915620" cy="39728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0" idx="0"/>
            <a:endCxn id="97" idx="2"/>
          </p:cNvCxnSpPr>
          <p:nvPr/>
        </p:nvCxnSpPr>
        <p:spPr>
          <a:xfrm flipV="1">
            <a:off x="3133846" y="3597042"/>
            <a:ext cx="53302" cy="155602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1" idx="0"/>
            <a:endCxn id="98" idx="2"/>
          </p:cNvCxnSpPr>
          <p:nvPr/>
        </p:nvCxnSpPr>
        <p:spPr>
          <a:xfrm flipH="1" flipV="1">
            <a:off x="5129186" y="3597041"/>
            <a:ext cx="146049" cy="155602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2" idx="0"/>
            <a:endCxn id="99" idx="2"/>
          </p:cNvCxnSpPr>
          <p:nvPr/>
        </p:nvCxnSpPr>
        <p:spPr>
          <a:xfrm flipH="1" flipV="1">
            <a:off x="4213566" y="4271324"/>
            <a:ext cx="49013" cy="146886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사각형 설명선 43"/>
          <p:cNvSpPr/>
          <p:nvPr/>
        </p:nvSpPr>
        <p:spPr>
          <a:xfrm>
            <a:off x="1187624" y="4952582"/>
            <a:ext cx="864096" cy="400972"/>
          </a:xfrm>
          <a:prstGeom prst="wedgeRoundRectCallout">
            <a:avLst>
              <a:gd name="adj1" fmla="val 98609"/>
              <a:gd name="adj2" fmla="val 28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 읽기 시에 사용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6444208" y="4890595"/>
            <a:ext cx="864096" cy="400972"/>
          </a:xfrm>
          <a:prstGeom prst="wedgeRoundRectCallout">
            <a:avLst>
              <a:gd name="adj1" fmla="val -104757"/>
              <a:gd name="adj2" fmla="val 454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파일 </a:t>
            </a:r>
            <a:r>
              <a:rPr lang="ko-KR" altLang="en-US" sz="1000" smtClean="0">
                <a:solidFill>
                  <a:schemeClr val="tx1"/>
                </a:solidFill>
              </a:rPr>
              <a:t>쓰기 </a:t>
            </a:r>
            <a:r>
              <a:rPr lang="ko-KR" altLang="en-US" sz="1000">
                <a:solidFill>
                  <a:schemeClr val="tx1"/>
                </a:solidFill>
              </a:rPr>
              <a:t>시에 사용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5275235" y="5616341"/>
            <a:ext cx="1817045" cy="524908"/>
          </a:xfrm>
          <a:prstGeom prst="wedgeRoundRectCallout">
            <a:avLst>
              <a:gd name="adj1" fmla="val -65157"/>
              <a:gd name="adj2" fmla="val -32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하나의 파일에 대해 읽기와 쓰기를 동시에 할 때 사용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템플릿에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타입으로 구체화한 클래스들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791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6066355" y="3818500"/>
            <a:ext cx="1886531" cy="329371"/>
          </a:xfrm>
          <a:prstGeom prst="wedgeRoundRectCallout">
            <a:avLst>
              <a:gd name="adj1" fmla="val -53027"/>
              <a:gd name="adj2" fmla="val 881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typedef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선언된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fstream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191605" y="3238173"/>
            <a:ext cx="1440160" cy="329371"/>
          </a:xfrm>
          <a:prstGeom prst="wedgeRoundRectCallout">
            <a:avLst>
              <a:gd name="adj1" fmla="val -74884"/>
              <a:gd name="adj2" fmla="val 947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char </a:t>
            </a:r>
            <a:r>
              <a:rPr lang="ko-KR" altLang="en-US" sz="1000" dirty="0" smtClean="0">
                <a:solidFill>
                  <a:schemeClr val="tx1"/>
                </a:solidFill>
              </a:rPr>
              <a:t>타입으로 구체화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26931" y="5589240"/>
            <a:ext cx="1879481" cy="329371"/>
          </a:xfrm>
          <a:prstGeom prst="wedgeRoundRectCallout">
            <a:avLst>
              <a:gd name="adj1" fmla="val -6643"/>
              <a:gd name="adj2" fmla="val -1212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 </a:t>
            </a:r>
            <a:r>
              <a:rPr lang="ko-KR" altLang="en-US" sz="1000" dirty="0" smtClean="0">
                <a:solidFill>
                  <a:schemeClr val="tx1"/>
                </a:solidFill>
              </a:rPr>
              <a:t>바이트의 문자를 표현하는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wchar_t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타입으로 구체화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763688" y="4298634"/>
            <a:ext cx="4336330" cy="68160"/>
          </a:xfrm>
          <a:custGeom>
            <a:avLst/>
            <a:gdLst>
              <a:gd name="connsiteX0" fmla="*/ 0 w 4336330"/>
              <a:gd name="connsiteY0" fmla="*/ 37707 h 68160"/>
              <a:gd name="connsiteX1" fmla="*/ 245097 w 4336330"/>
              <a:gd name="connsiteY1" fmla="*/ 28280 h 68160"/>
              <a:gd name="connsiteX2" fmla="*/ 367646 w 4336330"/>
              <a:gd name="connsiteY2" fmla="*/ 37707 h 68160"/>
              <a:gd name="connsiteX3" fmla="*/ 1395167 w 4336330"/>
              <a:gd name="connsiteY3" fmla="*/ 28280 h 68160"/>
              <a:gd name="connsiteX4" fmla="*/ 1489436 w 4336330"/>
              <a:gd name="connsiteY4" fmla="*/ 0 h 68160"/>
              <a:gd name="connsiteX5" fmla="*/ 1593130 w 4336330"/>
              <a:gd name="connsiteY5" fmla="*/ 9427 h 68160"/>
              <a:gd name="connsiteX6" fmla="*/ 1649691 w 4336330"/>
              <a:gd name="connsiteY6" fmla="*/ 28280 h 68160"/>
              <a:gd name="connsiteX7" fmla="*/ 1894788 w 4336330"/>
              <a:gd name="connsiteY7" fmla="*/ 18853 h 68160"/>
              <a:gd name="connsiteX8" fmla="*/ 1960776 w 4336330"/>
              <a:gd name="connsiteY8" fmla="*/ 28280 h 68160"/>
              <a:gd name="connsiteX9" fmla="*/ 1989056 w 4336330"/>
              <a:gd name="connsiteY9" fmla="*/ 37707 h 68160"/>
              <a:gd name="connsiteX10" fmla="*/ 2394409 w 4336330"/>
              <a:gd name="connsiteY10" fmla="*/ 47134 h 68160"/>
              <a:gd name="connsiteX11" fmla="*/ 2639506 w 4336330"/>
              <a:gd name="connsiteY11" fmla="*/ 56561 h 68160"/>
              <a:gd name="connsiteX12" fmla="*/ 2856322 w 4336330"/>
              <a:gd name="connsiteY12" fmla="*/ 56561 h 68160"/>
              <a:gd name="connsiteX13" fmla="*/ 2941163 w 4336330"/>
              <a:gd name="connsiteY13" fmla="*/ 47134 h 68160"/>
              <a:gd name="connsiteX14" fmla="*/ 2969444 w 4336330"/>
              <a:gd name="connsiteY14" fmla="*/ 37707 h 68160"/>
              <a:gd name="connsiteX15" fmla="*/ 3007151 w 4336330"/>
              <a:gd name="connsiteY15" fmla="*/ 18853 h 68160"/>
              <a:gd name="connsiteX16" fmla="*/ 3091992 w 4336330"/>
              <a:gd name="connsiteY16" fmla="*/ 37707 h 68160"/>
              <a:gd name="connsiteX17" fmla="*/ 3223967 w 4336330"/>
              <a:gd name="connsiteY17" fmla="*/ 47134 h 68160"/>
              <a:gd name="connsiteX18" fmla="*/ 3252248 w 4336330"/>
              <a:gd name="connsiteY18" fmla="*/ 56561 h 68160"/>
              <a:gd name="connsiteX19" fmla="*/ 3572759 w 4336330"/>
              <a:gd name="connsiteY19" fmla="*/ 28280 h 68160"/>
              <a:gd name="connsiteX20" fmla="*/ 3667027 w 4336330"/>
              <a:gd name="connsiteY20" fmla="*/ 18853 h 68160"/>
              <a:gd name="connsiteX21" fmla="*/ 3723588 w 4336330"/>
              <a:gd name="connsiteY21" fmla="*/ 47134 h 68160"/>
              <a:gd name="connsiteX22" fmla="*/ 3902697 w 4336330"/>
              <a:gd name="connsiteY22" fmla="*/ 28280 h 68160"/>
              <a:gd name="connsiteX23" fmla="*/ 4081807 w 4336330"/>
              <a:gd name="connsiteY23" fmla="*/ 37707 h 68160"/>
              <a:gd name="connsiteX24" fmla="*/ 4232636 w 4336330"/>
              <a:gd name="connsiteY24" fmla="*/ 56561 h 68160"/>
              <a:gd name="connsiteX25" fmla="*/ 4336330 w 4336330"/>
              <a:gd name="connsiteY25" fmla="*/ 37707 h 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336330" h="68160">
                <a:moveTo>
                  <a:pt x="0" y="37707"/>
                </a:moveTo>
                <a:cubicBezTo>
                  <a:pt x="81699" y="34565"/>
                  <a:pt x="163338" y="28280"/>
                  <a:pt x="245097" y="28280"/>
                </a:cubicBezTo>
                <a:cubicBezTo>
                  <a:pt x="286067" y="28280"/>
                  <a:pt x="326676" y="37707"/>
                  <a:pt x="367646" y="37707"/>
                </a:cubicBezTo>
                <a:lnTo>
                  <a:pt x="1395167" y="28280"/>
                </a:lnTo>
                <a:cubicBezTo>
                  <a:pt x="1464019" y="5330"/>
                  <a:pt x="1432448" y="14247"/>
                  <a:pt x="1489436" y="0"/>
                </a:cubicBezTo>
                <a:cubicBezTo>
                  <a:pt x="1524001" y="3142"/>
                  <a:pt x="1558951" y="3395"/>
                  <a:pt x="1593130" y="9427"/>
                </a:cubicBezTo>
                <a:cubicBezTo>
                  <a:pt x="1612701" y="12881"/>
                  <a:pt x="1649691" y="28280"/>
                  <a:pt x="1649691" y="28280"/>
                </a:cubicBezTo>
                <a:cubicBezTo>
                  <a:pt x="1731390" y="25138"/>
                  <a:pt x="1813029" y="18853"/>
                  <a:pt x="1894788" y="18853"/>
                </a:cubicBezTo>
                <a:cubicBezTo>
                  <a:pt x="1917007" y="18853"/>
                  <a:pt x="1938988" y="23922"/>
                  <a:pt x="1960776" y="28280"/>
                </a:cubicBezTo>
                <a:cubicBezTo>
                  <a:pt x="1970520" y="30229"/>
                  <a:pt x="1979129" y="37275"/>
                  <a:pt x="1989056" y="37707"/>
                </a:cubicBezTo>
                <a:cubicBezTo>
                  <a:pt x="2124083" y="43578"/>
                  <a:pt x="2259291" y="43992"/>
                  <a:pt x="2394409" y="47134"/>
                </a:cubicBezTo>
                <a:cubicBezTo>
                  <a:pt x="2524780" y="79726"/>
                  <a:pt x="2443951" y="67424"/>
                  <a:pt x="2639506" y="56561"/>
                </a:cubicBezTo>
                <a:cubicBezTo>
                  <a:pt x="2788746" y="35240"/>
                  <a:pt x="2607629" y="56561"/>
                  <a:pt x="2856322" y="56561"/>
                </a:cubicBezTo>
                <a:cubicBezTo>
                  <a:pt x="2884776" y="56561"/>
                  <a:pt x="2912883" y="50276"/>
                  <a:pt x="2941163" y="47134"/>
                </a:cubicBezTo>
                <a:cubicBezTo>
                  <a:pt x="2950590" y="43992"/>
                  <a:pt x="2960311" y="41621"/>
                  <a:pt x="2969444" y="37707"/>
                </a:cubicBezTo>
                <a:cubicBezTo>
                  <a:pt x="2982360" y="32171"/>
                  <a:pt x="2993184" y="20405"/>
                  <a:pt x="3007151" y="18853"/>
                </a:cubicBezTo>
                <a:cubicBezTo>
                  <a:pt x="3024376" y="16939"/>
                  <a:pt x="3073198" y="35619"/>
                  <a:pt x="3091992" y="37707"/>
                </a:cubicBezTo>
                <a:cubicBezTo>
                  <a:pt x="3135826" y="42578"/>
                  <a:pt x="3179975" y="43992"/>
                  <a:pt x="3223967" y="47134"/>
                </a:cubicBezTo>
                <a:cubicBezTo>
                  <a:pt x="3233394" y="50276"/>
                  <a:pt x="3242326" y="57097"/>
                  <a:pt x="3252248" y="56561"/>
                </a:cubicBezTo>
                <a:cubicBezTo>
                  <a:pt x="3359344" y="50772"/>
                  <a:pt x="3572759" y="28280"/>
                  <a:pt x="3572759" y="28280"/>
                </a:cubicBezTo>
                <a:cubicBezTo>
                  <a:pt x="3641611" y="5330"/>
                  <a:pt x="3610040" y="4607"/>
                  <a:pt x="3667027" y="18853"/>
                </a:cubicBezTo>
                <a:cubicBezTo>
                  <a:pt x="3681325" y="28385"/>
                  <a:pt x="3704074" y="47134"/>
                  <a:pt x="3723588" y="47134"/>
                </a:cubicBezTo>
                <a:cubicBezTo>
                  <a:pt x="3735846" y="47134"/>
                  <a:pt x="3885875" y="30149"/>
                  <a:pt x="3902697" y="28280"/>
                </a:cubicBezTo>
                <a:lnTo>
                  <a:pt x="4081807" y="37707"/>
                </a:lnTo>
                <a:cubicBezTo>
                  <a:pt x="4207208" y="45545"/>
                  <a:pt x="4167198" y="34748"/>
                  <a:pt x="4232636" y="56561"/>
                </a:cubicBezTo>
                <a:cubicBezTo>
                  <a:pt x="4329985" y="37091"/>
                  <a:pt x="4294859" y="37707"/>
                  <a:pt x="4336330" y="3770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파일을 프로그램과 연결한다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3933056"/>
            <a:ext cx="8153400" cy="24482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&gt;&gt; </a:t>
            </a:r>
            <a:r>
              <a:rPr lang="ko-KR" altLang="en-US" dirty="0" smtClean="0"/>
              <a:t>연산자와 </a:t>
            </a:r>
            <a:r>
              <a:rPr lang="en-US" altLang="ko-KR" dirty="0" err="1" smtClean="0"/>
              <a:t>istream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get, read()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연결된 장치로부터 읽는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키보드에 연결되면 키 입력을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파일에 연결되면 파일에서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&lt;&lt; </a:t>
            </a:r>
            <a:r>
              <a:rPr lang="ko-KR" altLang="en-US" dirty="0" smtClean="0"/>
              <a:t>연산자와</a:t>
            </a:r>
            <a:r>
              <a:rPr lang="en-US" altLang="ko-KR" dirty="0"/>
              <a:t> </a:t>
            </a:r>
            <a:r>
              <a:rPr lang="en-US" altLang="ko-KR" dirty="0" err="1" smtClean="0"/>
              <a:t>ostream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put(), write()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ko-KR" altLang="en-US" dirty="0"/>
              <a:t>연결된 </a:t>
            </a:r>
            <a:r>
              <a:rPr lang="ko-KR" altLang="en-US" dirty="0" smtClean="0"/>
              <a:t>장치에 쓰는 함수</a:t>
            </a:r>
            <a:endParaRPr lang="en-US" altLang="ko-KR" dirty="0"/>
          </a:p>
          <a:p>
            <a:pPr lvl="2"/>
            <a:r>
              <a:rPr lang="ko-KR" altLang="en-US" dirty="0" smtClean="0"/>
              <a:t>스크린에 </a:t>
            </a:r>
            <a:r>
              <a:rPr lang="ko-KR" altLang="en-US" dirty="0"/>
              <a:t>연결되면 </a:t>
            </a:r>
            <a:r>
              <a:rPr lang="ko-KR" altLang="en-US" dirty="0" smtClean="0"/>
              <a:t>화면에</a:t>
            </a:r>
            <a:r>
              <a:rPr lang="en-US" altLang="ko-KR" dirty="0" smtClean="0"/>
              <a:t>, </a:t>
            </a:r>
            <a:r>
              <a:rPr lang="ko-KR" altLang="en-US" dirty="0"/>
              <a:t>파일에 연결되면 </a:t>
            </a:r>
            <a:r>
              <a:rPr lang="ko-KR" altLang="en-US" dirty="0" smtClean="0"/>
              <a:t>파일에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85694"/>
            <a:ext cx="8179346" cy="259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3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 파일과 </a:t>
            </a:r>
            <a:r>
              <a:rPr lang="en-US" altLang="ko-KR" dirty="0" smtClean="0"/>
              <a:t>namespace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파일 입출력 라이브러리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파일과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공간의 선언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420888"/>
            <a:ext cx="49685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#include &lt;</a:t>
            </a:r>
            <a:r>
              <a:rPr lang="en-US" altLang="ko-KR" dirty="0" err="1"/>
              <a:t>fstream</a:t>
            </a:r>
            <a:r>
              <a:rPr lang="en-US" altLang="ko-KR" dirty="0"/>
              <a:t>&gt; </a:t>
            </a:r>
          </a:p>
          <a:p>
            <a:pPr fontAlgn="base" latinLnBrk="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18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 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바이너리 </a:t>
            </a:r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파일 입출력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의 두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파일 입출력 클래스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ifstream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ofstream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)</a:t>
            </a:r>
            <a:r>
              <a:rPr lang="ko-KR" altLang="en-US" dirty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방식 지원</a:t>
            </a:r>
            <a:endParaRPr lang="en-US" altLang="ko-KR" dirty="0" smtClean="0"/>
          </a:p>
          <a:p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</a:p>
          <a:p>
            <a:pPr lvl="1"/>
            <a:r>
              <a:rPr lang="ko-KR" altLang="en-US" dirty="0" smtClean="0"/>
              <a:t>문자 단위로 파일에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파일에서 읽기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문자를 기록하고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읽은 바이트를 문자로 해석</a:t>
            </a:r>
            <a:endParaRPr lang="en-US" altLang="ko-KR" dirty="0"/>
          </a:p>
          <a:p>
            <a:pPr lvl="1"/>
            <a:r>
              <a:rPr lang="ko-KR" altLang="en-US" dirty="0" smtClean="0"/>
              <a:t>텍스트 파일에만 적용</a:t>
            </a:r>
            <a:endParaRPr lang="en-US" altLang="ko-KR" dirty="0" smtClean="0"/>
          </a:p>
          <a:p>
            <a:r>
              <a:rPr lang="ko-KR" altLang="en-US" dirty="0" smtClean="0"/>
              <a:t>바이너리 </a:t>
            </a:r>
            <a:r>
              <a:rPr lang="en-US" altLang="ko-KR" dirty="0" smtClean="0"/>
              <a:t>I/O</a:t>
            </a:r>
          </a:p>
          <a:p>
            <a:pPr lvl="1"/>
            <a:r>
              <a:rPr lang="ko-KR" altLang="en-US" dirty="0" smtClean="0"/>
              <a:t>바이트 단위로 파일에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파일에서 읽기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문자로 해석하지 않고 있는 </a:t>
            </a:r>
            <a:r>
              <a:rPr lang="ko-KR" altLang="en-US" dirty="0"/>
              <a:t>그대로 </a:t>
            </a:r>
            <a:r>
              <a:rPr lang="ko-KR" altLang="en-US" dirty="0" smtClean="0"/>
              <a:t>기록하거나 </a:t>
            </a:r>
            <a:r>
              <a:rPr lang="ko-KR" altLang="en-US" dirty="0"/>
              <a:t>읽음</a:t>
            </a:r>
            <a:endParaRPr lang="en-US" altLang="ko-KR" dirty="0"/>
          </a:p>
          <a:p>
            <a:pPr lvl="1"/>
            <a:r>
              <a:rPr lang="ko-KR" altLang="en-US" dirty="0" smtClean="0"/>
              <a:t>텍스트 파일과 바이너리 파일</a:t>
            </a:r>
            <a:r>
              <a:rPr lang="en-US" altLang="ko-KR" dirty="0"/>
              <a:t> </a:t>
            </a:r>
            <a:r>
              <a:rPr lang="ko-KR" altLang="en-US" dirty="0" smtClean="0"/>
              <a:t>모두 입출력 가</a:t>
            </a:r>
            <a:r>
              <a:rPr lang="ko-KR" altLang="en-US" dirty="0"/>
              <a:t>능</a:t>
            </a:r>
            <a:endParaRPr lang="en-US" altLang="ko-KR" dirty="0" smtClean="0"/>
          </a:p>
          <a:p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입출력 시 차이점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개형</a:t>
            </a:r>
            <a:r>
              <a:rPr lang="ko-KR" altLang="en-US" dirty="0" smtClean="0"/>
              <a:t> 문자</a:t>
            </a:r>
            <a:r>
              <a:rPr lang="en-US" altLang="ko-KR" dirty="0" smtClean="0"/>
              <a:t>(‘\n’)</a:t>
            </a:r>
            <a:r>
              <a:rPr lang="ko-KR" altLang="en-US" dirty="0" smtClean="0"/>
              <a:t>를 다루는데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뒤에서 설명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연산자를 이용한 간단한 파일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051720" y="1510770"/>
            <a:ext cx="518457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ofstream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; 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 err="1"/>
              <a:t>fout.open</a:t>
            </a:r>
            <a:r>
              <a:rPr lang="en-US" altLang="ko-KR" sz="1200" b="1" dirty="0"/>
              <a:t>("song.txt"); </a:t>
            </a:r>
            <a:r>
              <a:rPr lang="en-US" altLang="ko-KR" sz="1200" dirty="0"/>
              <a:t>// song.txt </a:t>
            </a:r>
            <a:r>
              <a:rPr lang="ko-KR" altLang="en-US" sz="1200" dirty="0"/>
              <a:t>파일 열기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if(</a:t>
            </a:r>
            <a:r>
              <a:rPr lang="en-US" altLang="ko-KR" sz="1200" b="1" dirty="0"/>
              <a:t>!</a:t>
            </a:r>
            <a:r>
              <a:rPr lang="en-US" altLang="ko-KR" sz="1200" b="1" dirty="0" err="1"/>
              <a:t>fout</a:t>
            </a:r>
            <a:r>
              <a:rPr lang="en-US" altLang="ko-KR" sz="1200" dirty="0"/>
              <a:t>) { // 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스트림의</a:t>
            </a:r>
            <a:r>
              <a:rPr lang="ko-KR" altLang="en-US" sz="1200" dirty="0"/>
              <a:t> 파일 열기가 실패한 경우</a:t>
            </a:r>
          </a:p>
          <a:p>
            <a:pPr defTabSz="180000" fontAlgn="base" latinLnBrk="0"/>
            <a:r>
              <a:rPr lang="en-US" altLang="ko-KR" sz="1200" dirty="0" smtClean="0"/>
              <a:t>	// </a:t>
            </a:r>
            <a:r>
              <a:rPr lang="ko-KR" altLang="en-US" sz="1200" dirty="0"/>
              <a:t>파일 열기 실패를 처리하는 코드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age = 21;</a:t>
            </a:r>
          </a:p>
          <a:p>
            <a:pPr defTabSz="180000" fontAlgn="base" latinLnBrk="0"/>
            <a:r>
              <a:rPr lang="en-US" altLang="ko-KR" sz="1200" dirty="0"/>
              <a:t>char* singer = "Kim";</a:t>
            </a:r>
          </a:p>
          <a:p>
            <a:pPr defTabSz="180000" fontAlgn="base" latinLnBrk="0"/>
            <a:r>
              <a:rPr lang="en-US" altLang="ko-KR" sz="1200" dirty="0"/>
              <a:t>char* song = "Yesterday";</a:t>
            </a:r>
          </a:p>
          <a:p>
            <a:pPr defTabSz="180000" fontAlgn="base" latinLnBrk="0"/>
            <a:r>
              <a:rPr lang="en-US" altLang="ko-KR" sz="1200" b="1" dirty="0" err="1"/>
              <a:t>fout</a:t>
            </a:r>
            <a:r>
              <a:rPr lang="en-US" altLang="ko-KR" sz="1200" b="1" dirty="0"/>
              <a:t> &lt;&lt; age &lt;&lt; '\n';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파일에 </a:t>
            </a:r>
            <a:r>
              <a:rPr lang="en-US" altLang="ko-KR" sz="1200" dirty="0"/>
              <a:t>21</a:t>
            </a:r>
            <a:r>
              <a:rPr lang="ko-KR" altLang="en-US" sz="1200" dirty="0"/>
              <a:t>과 </a:t>
            </a:r>
            <a:r>
              <a:rPr lang="en-US" altLang="ko-KR" sz="1200" dirty="0"/>
              <a:t>'\n'</a:t>
            </a:r>
            <a:r>
              <a:rPr lang="ko-KR" altLang="en-US" sz="1200" dirty="0"/>
              <a:t>을 기록한다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fout</a:t>
            </a:r>
            <a:r>
              <a:rPr lang="en-US" altLang="ko-KR" sz="1200" dirty="0"/>
              <a:t> &lt;&lt; singer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ko-KR" altLang="en-US" sz="1200" dirty="0"/>
              <a:t>파일에 </a:t>
            </a:r>
            <a:r>
              <a:rPr lang="en-US" altLang="ko-KR" sz="1200" dirty="0"/>
              <a:t>"Kim"</a:t>
            </a:r>
            <a:r>
              <a:rPr lang="ko-KR" altLang="en-US" sz="1200" dirty="0"/>
              <a:t>과 </a:t>
            </a:r>
            <a:r>
              <a:rPr lang="en-US" altLang="ko-KR" sz="1200" dirty="0"/>
              <a:t>'\n'</a:t>
            </a:r>
            <a:r>
              <a:rPr lang="ko-KR" altLang="en-US" sz="1200" dirty="0"/>
              <a:t>을 덧붙여 기록한다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fout</a:t>
            </a:r>
            <a:r>
              <a:rPr lang="en-US" altLang="ko-KR" sz="1200" dirty="0"/>
              <a:t> &lt;&lt; song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ko-KR" altLang="en-US" sz="1200" dirty="0"/>
              <a:t>파일에 </a:t>
            </a:r>
            <a:r>
              <a:rPr lang="en-US" altLang="ko-KR" sz="1200" dirty="0"/>
              <a:t>"Yesterday"</a:t>
            </a:r>
            <a:r>
              <a:rPr lang="ko-KR" altLang="en-US" sz="1200" dirty="0"/>
              <a:t>와 </a:t>
            </a:r>
            <a:r>
              <a:rPr lang="en-US" altLang="ko-KR" sz="1200" dirty="0"/>
              <a:t>'\n'</a:t>
            </a:r>
            <a:r>
              <a:rPr lang="ko-KR" altLang="en-US" sz="1200" dirty="0"/>
              <a:t>을 덧붙여 기록한다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 err="1"/>
              <a:t>fout.close</a:t>
            </a:r>
            <a:r>
              <a:rPr lang="en-US" altLang="ko-KR" sz="1200" b="1" dirty="0"/>
              <a:t>();</a:t>
            </a:r>
          </a:p>
          <a:p>
            <a:pPr defTabSz="180000" fontAlgn="base" latinLnBrk="0"/>
            <a:endParaRPr lang="ko-KR" altLang="en-US" sz="12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50274" y="1474641"/>
            <a:ext cx="1165892" cy="329371"/>
          </a:xfrm>
          <a:prstGeom prst="wedgeRoundRectCallout">
            <a:avLst>
              <a:gd name="adj1" fmla="val 87864"/>
              <a:gd name="adj2" fmla="val 10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쓰기를 위한 </a:t>
            </a:r>
            <a:r>
              <a:rPr lang="ko-KR" altLang="en-US" sz="1000" dirty="0" err="1">
                <a:solidFill>
                  <a:schemeClr val="tx1"/>
                </a:solidFill>
              </a:rPr>
              <a:t>스트림</a:t>
            </a:r>
            <a:r>
              <a:rPr lang="ko-KR" altLang="en-US" sz="1000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728771" y="1866985"/>
            <a:ext cx="887395" cy="329371"/>
          </a:xfrm>
          <a:prstGeom prst="wedgeRoundRectCallout">
            <a:avLst>
              <a:gd name="adj1" fmla="val 100651"/>
              <a:gd name="adj2" fmla="val 1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열기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07504" y="2276872"/>
            <a:ext cx="1508663" cy="432048"/>
          </a:xfrm>
          <a:prstGeom prst="wedgeRoundRectCallout">
            <a:avLst>
              <a:gd name="adj1" fmla="val 88767"/>
              <a:gd name="adj2" fmla="val -153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열기 성공 검사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operator !()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28770" y="4221088"/>
            <a:ext cx="887395" cy="329371"/>
          </a:xfrm>
          <a:prstGeom prst="wedgeRoundRectCallout">
            <a:avLst>
              <a:gd name="adj1" fmla="val 100651"/>
              <a:gd name="adj2" fmla="val 1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닫기</a:t>
            </a:r>
          </a:p>
        </p:txBody>
      </p:sp>
      <p:sp>
        <p:nvSpPr>
          <p:cNvPr id="20" name="오른쪽 중괄호 19"/>
          <p:cNvSpPr/>
          <p:nvPr/>
        </p:nvSpPr>
        <p:spPr>
          <a:xfrm>
            <a:off x="5220072" y="1565689"/>
            <a:ext cx="288032" cy="476645"/>
          </a:xfrm>
          <a:prstGeom prst="rightBrace">
            <a:avLst>
              <a:gd name="adj1" fmla="val 3248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62" y="5847184"/>
            <a:ext cx="5676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152921" y="53881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'2'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737025" y="508086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singer</a:t>
            </a:r>
            <a:endParaRPr lang="ko-KR" altLang="en-US" sz="1200" dirty="0"/>
          </a:p>
        </p:txBody>
      </p:sp>
      <p:sp>
        <p:nvSpPr>
          <p:cNvPr id="24" name="오른쪽 중괄호 23"/>
          <p:cNvSpPr/>
          <p:nvPr/>
        </p:nvSpPr>
        <p:spPr>
          <a:xfrm rot="5400000" flipH="1" flipV="1">
            <a:off x="3620893" y="5627279"/>
            <a:ext cx="132632" cy="307178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 rot="5400000" flipH="1" flipV="1">
            <a:off x="4543864" y="5545742"/>
            <a:ext cx="129861" cy="473022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 rot="5400000" flipH="1" flipV="1">
            <a:off x="5109616" y="5631430"/>
            <a:ext cx="122246" cy="309262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05588" y="5080869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endl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147523" y="508086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age</a:t>
            </a:r>
            <a:endParaRPr lang="ko-KR" altLang="en-US" sz="1200" dirty="0"/>
          </a:p>
        </p:txBody>
      </p:sp>
      <p:sp>
        <p:nvSpPr>
          <p:cNvPr id="29" name="자유형 28"/>
          <p:cNvSpPr/>
          <p:nvPr/>
        </p:nvSpPr>
        <p:spPr>
          <a:xfrm>
            <a:off x="3342685" y="5296678"/>
            <a:ext cx="364704" cy="382555"/>
          </a:xfrm>
          <a:custGeom>
            <a:avLst/>
            <a:gdLst>
              <a:gd name="connsiteX0" fmla="*/ 0 w 354563"/>
              <a:gd name="connsiteY0" fmla="*/ 0 h 354564"/>
              <a:gd name="connsiteX1" fmla="*/ 83976 w 354563"/>
              <a:gd name="connsiteY1" fmla="*/ 261258 h 354564"/>
              <a:gd name="connsiteX2" fmla="*/ 279918 w 354563"/>
              <a:gd name="connsiteY2" fmla="*/ 307911 h 354564"/>
              <a:gd name="connsiteX3" fmla="*/ 354563 w 354563"/>
              <a:gd name="connsiteY3" fmla="*/ 354564 h 35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63" h="354564">
                <a:moveTo>
                  <a:pt x="0" y="0"/>
                </a:moveTo>
                <a:cubicBezTo>
                  <a:pt x="18661" y="104970"/>
                  <a:pt x="37323" y="209940"/>
                  <a:pt x="83976" y="261258"/>
                </a:cubicBezTo>
                <a:cubicBezTo>
                  <a:pt x="130629" y="312576"/>
                  <a:pt x="234820" y="292360"/>
                  <a:pt x="279918" y="307911"/>
                </a:cubicBezTo>
                <a:cubicBezTo>
                  <a:pt x="325016" y="323462"/>
                  <a:pt x="339789" y="339013"/>
                  <a:pt x="354563" y="354564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37338" y="5080869"/>
            <a:ext cx="508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'\n'</a:t>
            </a:r>
            <a:endParaRPr lang="ko-KR" altLang="en-US" sz="1200" dirty="0"/>
          </a:p>
        </p:txBody>
      </p:sp>
      <p:sp>
        <p:nvSpPr>
          <p:cNvPr id="31" name="자유형 30"/>
          <p:cNvSpPr/>
          <p:nvPr/>
        </p:nvSpPr>
        <p:spPr>
          <a:xfrm>
            <a:off x="4075545" y="5323129"/>
            <a:ext cx="60118" cy="402758"/>
          </a:xfrm>
          <a:custGeom>
            <a:avLst/>
            <a:gdLst>
              <a:gd name="connsiteX0" fmla="*/ 261258 w 261258"/>
              <a:gd name="connsiteY0" fmla="*/ 0 h 774441"/>
              <a:gd name="connsiteX1" fmla="*/ 158621 w 261258"/>
              <a:gd name="connsiteY1" fmla="*/ 195943 h 774441"/>
              <a:gd name="connsiteX2" fmla="*/ 0 w 261258"/>
              <a:gd name="connsiteY2" fmla="*/ 774441 h 77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774441">
                <a:moveTo>
                  <a:pt x="261258" y="0"/>
                </a:moveTo>
                <a:cubicBezTo>
                  <a:pt x="231711" y="33435"/>
                  <a:pt x="202164" y="66870"/>
                  <a:pt x="158621" y="195943"/>
                </a:cubicBezTo>
                <a:cubicBezTo>
                  <a:pt x="115078" y="325016"/>
                  <a:pt x="0" y="774441"/>
                  <a:pt x="0" y="774441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중괄호 31"/>
          <p:cNvSpPr/>
          <p:nvPr/>
        </p:nvSpPr>
        <p:spPr>
          <a:xfrm rot="5400000" flipH="1" flipV="1">
            <a:off x="4029496" y="5631430"/>
            <a:ext cx="122246" cy="309262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4592382" y="5323128"/>
            <a:ext cx="430623" cy="402758"/>
          </a:xfrm>
          <a:custGeom>
            <a:avLst/>
            <a:gdLst>
              <a:gd name="connsiteX0" fmla="*/ 430623 w 430623"/>
              <a:gd name="connsiteY0" fmla="*/ 0 h 429208"/>
              <a:gd name="connsiteX1" fmla="*/ 150704 w 430623"/>
              <a:gd name="connsiteY1" fmla="*/ 121298 h 429208"/>
              <a:gd name="connsiteX2" fmla="*/ 10745 w 430623"/>
              <a:gd name="connsiteY2" fmla="*/ 242595 h 429208"/>
              <a:gd name="connsiteX3" fmla="*/ 20076 w 430623"/>
              <a:gd name="connsiteY3" fmla="*/ 429208 h 42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23" h="429208">
                <a:moveTo>
                  <a:pt x="430623" y="0"/>
                </a:moveTo>
                <a:cubicBezTo>
                  <a:pt x="325653" y="40433"/>
                  <a:pt x="220684" y="80866"/>
                  <a:pt x="150704" y="121298"/>
                </a:cubicBezTo>
                <a:cubicBezTo>
                  <a:pt x="80724" y="161731"/>
                  <a:pt x="32516" y="191277"/>
                  <a:pt x="10745" y="242595"/>
                </a:cubicBezTo>
                <a:cubicBezTo>
                  <a:pt x="-11026" y="293913"/>
                  <a:pt x="4525" y="361560"/>
                  <a:pt x="20076" y="429208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181626" y="5347995"/>
            <a:ext cx="642220" cy="359230"/>
          </a:xfrm>
          <a:custGeom>
            <a:avLst/>
            <a:gdLst>
              <a:gd name="connsiteX0" fmla="*/ 1324947 w 1324947"/>
              <a:gd name="connsiteY0" fmla="*/ 0 h 167951"/>
              <a:gd name="connsiteX1" fmla="*/ 643812 w 1324947"/>
              <a:gd name="connsiteY1" fmla="*/ 55984 h 167951"/>
              <a:gd name="connsiteX2" fmla="*/ 205274 w 1324947"/>
              <a:gd name="connsiteY2" fmla="*/ 102637 h 167951"/>
              <a:gd name="connsiteX3" fmla="*/ 0 w 1324947"/>
              <a:gd name="connsiteY3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947" h="167951">
                <a:moveTo>
                  <a:pt x="1324947" y="0"/>
                </a:moveTo>
                <a:lnTo>
                  <a:pt x="643812" y="55984"/>
                </a:lnTo>
                <a:cubicBezTo>
                  <a:pt x="457200" y="73090"/>
                  <a:pt x="312576" y="83976"/>
                  <a:pt x="205274" y="102637"/>
                </a:cubicBezTo>
                <a:cubicBezTo>
                  <a:pt x="97972" y="121298"/>
                  <a:pt x="0" y="167951"/>
                  <a:pt x="0" y="167951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04" y="5066134"/>
            <a:ext cx="21240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394546" y="539892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'1'</a:t>
            </a:r>
            <a:endParaRPr lang="ko-KR" altLang="en-US" sz="1000" dirty="0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6012160" y="1628662"/>
            <a:ext cx="1838918" cy="403008"/>
          </a:xfrm>
          <a:prstGeom prst="wedgeRoundRectCallout">
            <a:avLst>
              <a:gd name="adj1" fmla="val -76311"/>
              <a:gd name="adj2" fmla="val -76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ofstream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fout</a:t>
            </a:r>
            <a:r>
              <a:rPr lang="en-US" altLang="ko-KR" sz="1000" dirty="0">
                <a:solidFill>
                  <a:schemeClr val="tx1"/>
                </a:solidFill>
              </a:rPr>
              <a:t>("song.txt"); </a:t>
            </a:r>
            <a:r>
              <a:rPr lang="ko-KR" altLang="en-US" sz="1000" dirty="0">
                <a:solidFill>
                  <a:schemeClr val="tx1"/>
                </a:solidFill>
              </a:rPr>
              <a:t>한 줄로 줄여 쓸 수 있음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164560" y="2404739"/>
            <a:ext cx="1838918" cy="403008"/>
          </a:xfrm>
          <a:prstGeom prst="wedgeRoundRectCallout">
            <a:avLst>
              <a:gd name="adj1" fmla="val -74849"/>
              <a:gd name="adj2" fmla="val -521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if(!</a:t>
            </a:r>
            <a:r>
              <a:rPr lang="en-US" altLang="ko-KR" sz="1000" dirty="0" err="1">
                <a:solidFill>
                  <a:schemeClr val="tx1"/>
                </a:solidFill>
              </a:rPr>
              <a:t>fout.is_open</a:t>
            </a:r>
            <a:r>
              <a:rPr lang="en-US" altLang="ko-KR" sz="1000" dirty="0">
                <a:solidFill>
                  <a:schemeClr val="tx1"/>
                </a:solidFill>
              </a:rPr>
              <a:t>())</a:t>
            </a:r>
            <a:r>
              <a:rPr lang="ko-KR" altLang="en-US" sz="1000" dirty="0">
                <a:solidFill>
                  <a:schemeClr val="tx1"/>
                </a:solidFill>
              </a:rPr>
              <a:t>과 동일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818535" y="3501008"/>
            <a:ext cx="887395" cy="329371"/>
          </a:xfrm>
          <a:prstGeom prst="wedgeRoundRectCallout">
            <a:avLst>
              <a:gd name="adj1" fmla="val 100651"/>
              <a:gd name="adj2" fmla="val 1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</a:t>
            </a:r>
            <a:r>
              <a:rPr lang="ko-KR" altLang="en-US" sz="1000" dirty="0" smtClean="0">
                <a:solidFill>
                  <a:schemeClr val="tx1"/>
                </a:solidFill>
              </a:rPr>
              <a:t>쓰</a:t>
            </a:r>
            <a:r>
              <a:rPr lang="ko-KR" altLang="en-US" sz="1000" dirty="0">
                <a:solidFill>
                  <a:schemeClr val="tx1"/>
                </a:solidFill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20932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12–1 </a:t>
            </a:r>
            <a:r>
              <a:rPr lang="ko-KR" altLang="en-US" dirty="0" smtClean="0"/>
              <a:t>키보드로 입력 받아 텍스트 파일 저장하기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424847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fstream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char name[10],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[20];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키보드로부터 읽기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name; // </a:t>
            </a:r>
            <a:r>
              <a:rPr lang="ko-KR" altLang="en-US" sz="1200" dirty="0"/>
              <a:t>키보드에서 이름 입력 받음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학번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; // </a:t>
            </a:r>
            <a:r>
              <a:rPr lang="ko-KR" altLang="en-US" sz="1200" dirty="0"/>
              <a:t>키보드에서 학번 입력 받음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학과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; // </a:t>
            </a:r>
            <a:r>
              <a:rPr lang="ko-KR" altLang="en-US" sz="1200" dirty="0"/>
              <a:t>키보드에서 학과 입력 받음</a:t>
            </a:r>
          </a:p>
          <a:p>
            <a:pPr defTabSz="180000"/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516854" y="4077072"/>
            <a:ext cx="437562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</a:t>
            </a:r>
            <a:r>
              <a:rPr lang="en-US" altLang="ko-KR" sz="1200" dirty="0"/>
              <a:t>&gt;&gt;</a:t>
            </a:r>
            <a:r>
              <a:rPr lang="en-US" altLang="ko-KR" sz="1200" dirty="0" err="1">
                <a:solidFill>
                  <a:srgbClr val="00B050"/>
                </a:solidFill>
              </a:rPr>
              <a:t>kitae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학번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20131111</a:t>
            </a:r>
          </a:p>
          <a:p>
            <a:r>
              <a:rPr lang="ko-KR" altLang="en-US" sz="1200" dirty="0"/>
              <a:t>학과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computer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16854" y="1340768"/>
            <a:ext cx="437562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열기</a:t>
            </a:r>
            <a:r>
              <a:rPr lang="en-US" altLang="ko-KR" sz="1200" dirty="0"/>
              <a:t>. student.txt </a:t>
            </a:r>
            <a:r>
              <a:rPr lang="ko-KR" altLang="en-US" sz="1200" dirty="0"/>
              <a:t>파일을 열고</a:t>
            </a:r>
            <a:r>
              <a:rPr lang="en-US" altLang="ko-KR" sz="1200" dirty="0"/>
              <a:t>, </a:t>
            </a:r>
            <a:r>
              <a:rPr lang="ko-KR" altLang="en-US" sz="1200" dirty="0"/>
              <a:t>출력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ofstream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("c:\\student.txt"); 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if(!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// </a:t>
            </a:r>
            <a:r>
              <a:rPr lang="ko-KR" altLang="en-US" sz="1200" dirty="0"/>
              <a:t>열기 실패 검사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"student.txt </a:t>
            </a:r>
            <a:r>
              <a:rPr lang="ko-KR" altLang="en-US" sz="1200" dirty="0"/>
              <a:t>파일을 열 수 없다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파일 쓰기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 &lt;&lt; name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name </a:t>
            </a:r>
            <a:r>
              <a:rPr lang="ko-KR" altLang="en-US" sz="1200" dirty="0"/>
              <a:t>쓰기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 </a:t>
            </a:r>
            <a:r>
              <a:rPr lang="ko-KR" altLang="en-US" sz="1200" dirty="0"/>
              <a:t>쓰기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</a:t>
            </a:r>
            <a:r>
              <a:rPr lang="ko-KR" altLang="en-US" sz="1200" dirty="0"/>
              <a:t>쓰기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fout.close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닫기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733256"/>
            <a:ext cx="5838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19873" y="5733256"/>
            <a:ext cx="1008112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84346" y="518584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kitae</a:t>
            </a:r>
            <a:endParaRPr lang="ko-KR" altLang="en-US" sz="1200" dirty="0"/>
          </a:p>
        </p:txBody>
      </p:sp>
      <p:sp>
        <p:nvSpPr>
          <p:cNvPr id="11" name="오른쪽 중괄호 10"/>
          <p:cNvSpPr/>
          <p:nvPr/>
        </p:nvSpPr>
        <p:spPr>
          <a:xfrm rot="16200000">
            <a:off x="3841892" y="5047201"/>
            <a:ext cx="170791" cy="1014829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 rot="16200000">
            <a:off x="5551716" y="4747516"/>
            <a:ext cx="170790" cy="1614197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04941" y="518584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20131111</a:t>
            </a:r>
            <a:endParaRPr lang="ko-KR" altLang="en-US" sz="1200" dirty="0"/>
          </a:p>
        </p:txBody>
      </p:sp>
      <p:sp>
        <p:nvSpPr>
          <p:cNvPr id="14" name="오른쪽 중괄호 13"/>
          <p:cNvSpPr/>
          <p:nvPr/>
        </p:nvSpPr>
        <p:spPr>
          <a:xfrm rot="5400000">
            <a:off x="4342876" y="5427968"/>
            <a:ext cx="216023" cy="1607735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56042" y="6364061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computer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823520" y="5733256"/>
            <a:ext cx="1620689" cy="170141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47020" y="5912297"/>
            <a:ext cx="1607735" cy="12575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051563"/>
            <a:ext cx="19145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둥근 사각형 설명선 18"/>
          <p:cNvSpPr/>
          <p:nvPr/>
        </p:nvSpPr>
        <p:spPr>
          <a:xfrm>
            <a:off x="6522393" y="4978442"/>
            <a:ext cx="2016224" cy="576064"/>
          </a:xfrm>
          <a:prstGeom prst="wedgeRoundRectCallout">
            <a:avLst>
              <a:gd name="adj1" fmla="val -73464"/>
              <a:gd name="adj2" fmla="val 46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20131111</a:t>
            </a:r>
            <a:r>
              <a:rPr lang="ko-KR" altLang="en-US" sz="1000" dirty="0">
                <a:solidFill>
                  <a:schemeClr val="tx1"/>
                </a:solidFill>
              </a:rPr>
              <a:t>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‘2',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en-US" altLang="ko-KR" sz="1000" dirty="0" smtClean="0">
                <a:solidFill>
                  <a:schemeClr val="tx1"/>
                </a:solidFill>
              </a:rPr>
              <a:t>0‘</a:t>
            </a:r>
            <a:r>
              <a:rPr lang="en-US" altLang="ko-KR" sz="1000" dirty="0" smtClean="0"/>
              <a:t>'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smtClean="0">
                <a:solidFill>
                  <a:schemeClr val="tx1"/>
                </a:solidFill>
              </a:rPr>
              <a:t>‘1‘, </a:t>
            </a:r>
            <a:r>
              <a:rPr lang="en-US" altLang="ko-KR" sz="1000" dirty="0">
                <a:solidFill>
                  <a:schemeClr val="tx1"/>
                </a:solidFill>
              </a:rPr>
              <a:t>‘3’, ‘1’, ‘1’, ‘1’, ‘1’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문자들로 변환되어 저장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7524328" y="2996952"/>
            <a:ext cx="1420741" cy="432048"/>
          </a:xfrm>
          <a:prstGeom prst="wedgeRoundRectCallout">
            <a:avLst>
              <a:gd name="adj1" fmla="val -81448"/>
              <a:gd name="adj2" fmla="val -159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정수 </a:t>
            </a:r>
            <a:r>
              <a:rPr lang="en-US" altLang="ko-KR" sz="1000" dirty="0" err="1">
                <a:solidFill>
                  <a:schemeClr val="tx1"/>
                </a:solidFill>
              </a:rPr>
              <a:t>sid</a:t>
            </a:r>
            <a:r>
              <a:rPr lang="ko-KR" altLang="en-US" sz="1000" dirty="0">
                <a:solidFill>
                  <a:schemeClr val="tx1"/>
                </a:solidFill>
              </a:rPr>
              <a:t>가 문자열로 변환되어 저장됨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12–2 </a:t>
            </a:r>
            <a:r>
              <a:rPr lang="en-US" altLang="ko-KR" dirty="0" err="1" smtClean="0"/>
              <a:t>ifstream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연산자로 텍스트 파일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2820" y="1340768"/>
            <a:ext cx="507605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fstream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객체 생성 및 파일 열기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ifstream</a:t>
            </a:r>
            <a:r>
              <a:rPr lang="en-US" altLang="ko-KR" sz="1200" dirty="0"/>
              <a:t> fin; 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fin.open</a:t>
            </a:r>
            <a:r>
              <a:rPr lang="en-US" altLang="ko-KR" sz="1200" b="1" dirty="0"/>
              <a:t>("c:\\student.txt"); </a:t>
            </a:r>
          </a:p>
          <a:p>
            <a:pPr defTabSz="180000"/>
            <a:r>
              <a:rPr lang="en-US" altLang="ko-KR" sz="1200" dirty="0"/>
              <a:t>	if(!fin) {  // </a:t>
            </a:r>
            <a:r>
              <a:rPr lang="ko-KR" altLang="en-US" sz="1200" dirty="0"/>
              <a:t>파일 열기 실패 확인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파일을 열 수 없다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char name[10],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[20];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파일 읽기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fin &gt;&gt; name;</a:t>
            </a:r>
            <a:r>
              <a:rPr lang="en-US" altLang="ko-KR" sz="1200" dirty="0"/>
              <a:t> // </a:t>
            </a:r>
            <a:r>
              <a:rPr lang="ko-KR" altLang="en-US" sz="1200" dirty="0"/>
              <a:t>파일에 있는 문자열을 읽어서 </a:t>
            </a:r>
            <a:r>
              <a:rPr lang="en-US" altLang="ko-KR" sz="1200" dirty="0"/>
              <a:t>name </a:t>
            </a:r>
            <a:r>
              <a:rPr lang="ko-KR" altLang="en-US" sz="1200" dirty="0"/>
              <a:t>배열에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fin &gt;&gt; </a:t>
            </a:r>
            <a:r>
              <a:rPr lang="en-US" altLang="ko-KR" sz="1200" b="1" dirty="0" err="1"/>
              <a:t>sid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정수를 읽어서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 </a:t>
            </a:r>
            <a:r>
              <a:rPr lang="ko-KR" altLang="en-US" sz="1200" dirty="0"/>
              <a:t>정수형 변수에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fin &gt;&gt; </a:t>
            </a:r>
            <a:r>
              <a:rPr lang="en-US" altLang="ko-KR" sz="1200" b="1" dirty="0" err="1"/>
              <a:t>dept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문자열을 읽고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</a:t>
            </a:r>
            <a:r>
              <a:rPr lang="ko-KR" altLang="en-US" sz="1200" dirty="0"/>
              <a:t>배열에 저장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읽은 텍스트를 화면에 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sid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fin.close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읽기를 마치고 파일을 닫는다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172433" y="5956048"/>
            <a:ext cx="163992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kitae</a:t>
            </a:r>
            <a:endParaRPr lang="en-US" altLang="ko-KR" sz="1200" dirty="0"/>
          </a:p>
          <a:p>
            <a:r>
              <a:rPr lang="en-US" altLang="ko-KR" sz="1200" dirty="0" smtClean="0"/>
              <a:t>20131111</a:t>
            </a:r>
            <a:endParaRPr lang="en-US" altLang="ko-KR" sz="1200" dirty="0"/>
          </a:p>
          <a:p>
            <a:r>
              <a:rPr lang="en-US" altLang="ko-KR" sz="1200" dirty="0" smtClean="0"/>
              <a:t>computer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886908" y="2326253"/>
            <a:ext cx="1872208" cy="608321"/>
          </a:xfrm>
          <a:prstGeom prst="wedgeRoundRectCallout">
            <a:avLst>
              <a:gd name="adj1" fmla="val -83542"/>
              <a:gd name="adj2" fmla="val 242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파일의 경로명이 틀리거나 존재하지 않는 파일을 열려고 하면 열기가 실패한다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4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모드</a:t>
            </a:r>
            <a:r>
              <a:rPr lang="en-US" altLang="ko-KR" dirty="0" smtClean="0"/>
              <a:t>(file mode)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8083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파일 모드란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파일 입출력에 대한 구체적인 작업 행태에 대한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파일에서 읽을 작업을 할 것인지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 작업을 할 것인지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파일의 데이터를 모두 지우고 쓸 것인지</a:t>
            </a:r>
            <a:r>
              <a:rPr lang="en-US" altLang="ko-KR" dirty="0" smtClean="0"/>
              <a:t>, </a:t>
            </a:r>
            <a:r>
              <a:rPr lang="ko-KR" altLang="en-US" dirty="0"/>
              <a:t>파일의 끝 </a:t>
            </a:r>
            <a:r>
              <a:rPr lang="ko-KR" altLang="en-US" dirty="0" smtClean="0"/>
              <a:t>부분에 </a:t>
            </a:r>
            <a:r>
              <a:rPr lang="ko-KR" altLang="en-US" dirty="0"/>
              <a:t>쓸 </a:t>
            </a:r>
            <a:r>
              <a:rPr lang="ko-KR" altLang="en-US" dirty="0" smtClean="0"/>
              <a:t>것인지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방식인지 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방식 인지</a:t>
            </a:r>
            <a:endParaRPr lang="en-US" altLang="ko-KR" dirty="0" smtClean="0"/>
          </a:p>
          <a:p>
            <a:r>
              <a:rPr lang="ko-KR" altLang="en-US" dirty="0" smtClean="0"/>
              <a:t>파일 모드 지정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open(“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파일모드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ifstream</a:t>
            </a:r>
            <a:r>
              <a:rPr lang="en-US" altLang="ko-KR" dirty="0" smtClean="0"/>
              <a:t>(</a:t>
            </a: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”, </a:t>
            </a:r>
            <a:r>
              <a:rPr lang="ko-KR" altLang="en-US" dirty="0"/>
              <a:t>파일모드</a:t>
            </a:r>
            <a:r>
              <a:rPr lang="en-US" altLang="ko-KR" dirty="0" smtClean="0"/>
              <a:t>), </a:t>
            </a:r>
          </a:p>
          <a:p>
            <a:pPr lvl="2"/>
            <a:r>
              <a:rPr lang="en-US" altLang="ko-KR" dirty="0" err="1" smtClean="0"/>
              <a:t>ofstream</a:t>
            </a:r>
            <a:r>
              <a:rPr lang="en-US" altLang="ko-KR" dirty="0" smtClean="0"/>
              <a:t>(</a:t>
            </a: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”, </a:t>
            </a:r>
            <a:r>
              <a:rPr lang="ko-KR" altLang="en-US" dirty="0"/>
              <a:t>파일모드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05109"/>
              </p:ext>
            </p:extLst>
          </p:nvPr>
        </p:nvGraphicFramePr>
        <p:xfrm>
          <a:off x="539552" y="4149080"/>
          <a:ext cx="7920880" cy="25215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9524"/>
                <a:gridCol w="6911356"/>
              </a:tblGrid>
              <a:tr h="196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 모드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ios</a:t>
                      </a:r>
                      <a:r>
                        <a:rPr lang="en-US" altLang="ko-KR" sz="1200" dirty="0" smtClean="0"/>
                        <a:t>::in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읽기 위해 파일을 연다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ios</a:t>
                      </a:r>
                      <a:r>
                        <a:rPr lang="en-US" altLang="ko-KR" sz="1200" dirty="0" smtClean="0"/>
                        <a:t>::out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쓰기 위해 파일을 연다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ios</a:t>
                      </a:r>
                      <a:r>
                        <a:rPr lang="en-US" altLang="ko-KR" sz="1200" dirty="0" smtClean="0"/>
                        <a:t>::ate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(at end) </a:t>
                      </a:r>
                      <a:r>
                        <a:rPr lang="ko-KR" altLang="en-US" sz="1200" dirty="0" smtClean="0"/>
                        <a:t>파일을 쓰기 위해 연다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그리고 </a:t>
                      </a:r>
                      <a:r>
                        <a:rPr lang="ko-KR" altLang="en-US" sz="1200" baseline="0" dirty="0" smtClean="0"/>
                        <a:t>열기 후 파일 포인트를 파일 끝에 둔다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파일 포인터를 옮겨 파일 내의 임의의 위치에 쓸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ios</a:t>
                      </a:r>
                      <a:r>
                        <a:rPr lang="en-US" altLang="ko-KR" sz="1200" dirty="0" smtClean="0"/>
                        <a:t>::app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200" kern="1200" dirty="0" smtClean="0">
                          <a:effectLst/>
                        </a:rPr>
                        <a:t>파일 쓰기 시에만 적용된다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. 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파일 쓰기 시마다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, 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자동으로 파일 포인트가 파일 끝으로 옮겨져서 항상 파일의 끝에 쓰기가 이루어진다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.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ios</a:t>
                      </a:r>
                      <a:r>
                        <a:rPr lang="en-US" altLang="ko-KR" sz="1200" dirty="0" smtClean="0"/>
                        <a:t>::</a:t>
                      </a:r>
                      <a:r>
                        <a:rPr lang="en-US" altLang="ko-KR" sz="1200" dirty="0" err="1" smtClean="0"/>
                        <a:t>trunc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200" kern="1200" dirty="0" smtClean="0">
                          <a:effectLst/>
                        </a:rPr>
                        <a:t>파일을 열 때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, 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파일이 존재하면 파일의 내용을 모두 지워 파일 크기가 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0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인 상태로 만든다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. </a:t>
                      </a:r>
                      <a:r>
                        <a:rPr kumimoji="0" lang="en-US" altLang="ko-KR" sz="1200" kern="1200" dirty="0" err="1" smtClean="0">
                          <a:effectLst/>
                        </a:rPr>
                        <a:t>ios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::out 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모드를 지정하면 디폴트로 함께 지정된다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.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ios</a:t>
                      </a:r>
                      <a:r>
                        <a:rPr lang="en-US" altLang="ko-KR" sz="1200" dirty="0" smtClean="0"/>
                        <a:t>::binary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kumimoji="0" lang="ko-KR" altLang="en-US" sz="1200" kern="1200" dirty="0" smtClean="0">
                          <a:effectLst/>
                        </a:rPr>
                        <a:t>바이너리 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I/O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로 파일을 연다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. 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이 파일 모드가 지정되지 않으면 텍스트 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I/O</a:t>
                      </a:r>
                      <a:r>
                        <a:rPr kumimoji="0" lang="ko-KR" altLang="en-US" sz="1200" kern="1200" dirty="0" smtClean="0">
                          <a:effectLst/>
                        </a:rPr>
                        <a:t>로 지정된다</a:t>
                      </a:r>
                      <a:r>
                        <a:rPr kumimoji="0" lang="en-US" altLang="ko-KR" sz="1200" kern="1200" dirty="0" smtClean="0">
                          <a:effectLst/>
                        </a:rPr>
                        <a:t>.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5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모드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188" y="1484784"/>
            <a:ext cx="58864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void open(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char * filename, </a:t>
            </a:r>
            <a:r>
              <a:rPr lang="en-US" altLang="ko-KR" sz="1600" dirty="0" err="1"/>
              <a:t>ios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openmode</a:t>
            </a:r>
            <a:r>
              <a:rPr lang="en-US" altLang="ko-KR" sz="1600" dirty="0"/>
              <a:t> mode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796136" y="1916832"/>
            <a:ext cx="1152128" cy="360040"/>
          </a:xfrm>
          <a:prstGeom prst="wedgeRoundRectCallout">
            <a:avLst>
              <a:gd name="adj1" fmla="val -73464"/>
              <a:gd name="adj2" fmla="val -1023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파일 모드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28198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 fontAlgn="base">
              <a:buFont typeface="Arial" pitchFamily="34" charset="0"/>
              <a:buChar char="•"/>
            </a:pPr>
            <a:r>
              <a:rPr lang="en-US" altLang="ko-KR" sz="1400" dirty="0" smtClean="0"/>
              <a:t>student.txt </a:t>
            </a:r>
            <a:r>
              <a:rPr lang="ko-KR" altLang="en-US" sz="1400" dirty="0" smtClean="0"/>
              <a:t>파일에서 처음부터 읽고자 하는 경우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285188" y="2562604"/>
            <a:ext cx="221399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ifstream</a:t>
            </a:r>
            <a:r>
              <a:rPr lang="en-US" altLang="ko-KR" sz="1200" dirty="0"/>
              <a:t> fin;</a:t>
            </a:r>
            <a:endParaRPr lang="ko-KR" altLang="en-US" sz="1200" dirty="0"/>
          </a:p>
          <a:p>
            <a:pPr fontAlgn="base" latinLnBrk="0"/>
            <a:r>
              <a:rPr lang="en-US" altLang="ko-KR" sz="1200" dirty="0" err="1" smtClean="0"/>
              <a:t>fin.open</a:t>
            </a:r>
            <a:r>
              <a:rPr lang="en-US" altLang="ko-KR" sz="1200" dirty="0" smtClean="0"/>
              <a:t>("</a:t>
            </a:r>
            <a:r>
              <a:rPr lang="en-US" altLang="ko-KR" sz="1200" dirty="0"/>
              <a:t>student.txt");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08713" y="2562604"/>
            <a:ext cx="243062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ifstream</a:t>
            </a:r>
            <a:r>
              <a:rPr lang="en-US" altLang="ko-KR" sz="1200" dirty="0"/>
              <a:t> fin;</a:t>
            </a:r>
          </a:p>
          <a:p>
            <a:pPr fontAlgn="base" latinLnBrk="0"/>
            <a:r>
              <a:rPr lang="en-US" altLang="ko-KR" sz="1200" dirty="0" err="1" smtClean="0"/>
              <a:t>fin.open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student.txt",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::in);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2026" y="3212976"/>
            <a:ext cx="4352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buFont typeface="Arial" pitchFamily="34" charset="0"/>
              <a:buChar char="•"/>
            </a:pPr>
            <a:r>
              <a:rPr lang="en-US" altLang="ko-KR" sz="1400" dirty="0"/>
              <a:t>student.txt </a:t>
            </a:r>
            <a:r>
              <a:rPr lang="ko-KR" altLang="en-US" sz="1400" dirty="0"/>
              <a:t>파일의 끝에 데이터를 저장하는 경우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85188" y="3557844"/>
            <a:ext cx="659917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ofstream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;</a:t>
            </a:r>
          </a:p>
          <a:p>
            <a:pPr fontAlgn="base" latinLnBrk="0"/>
            <a:r>
              <a:rPr lang="en-US" altLang="ko-KR" sz="1200" dirty="0" err="1" smtClean="0"/>
              <a:t>fout.open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student.txt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::out |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::app);</a:t>
            </a:r>
          </a:p>
          <a:p>
            <a:pPr fontAlgn="base" latinLnBrk="0"/>
            <a:r>
              <a:rPr lang="en-US" altLang="ko-KR" sz="1200" dirty="0" err="1"/>
              <a:t>fout</a:t>
            </a:r>
            <a:r>
              <a:rPr lang="en-US" altLang="ko-KR" sz="1200" dirty="0"/>
              <a:t> &lt;&lt; "</a:t>
            </a:r>
            <a:r>
              <a:rPr lang="en-US" altLang="ko-KR" sz="1200" dirty="0" smtClean="0"/>
              <a:t>tel:0104447777</a:t>
            </a:r>
            <a:r>
              <a:rPr lang="en-US" altLang="ko-KR" sz="1200" dirty="0"/>
              <a:t>"; // </a:t>
            </a:r>
            <a:r>
              <a:rPr lang="ko-KR" altLang="en-US" sz="1200" dirty="0"/>
              <a:t>기존의 </a:t>
            </a:r>
            <a:r>
              <a:rPr lang="en-US" altLang="ko-KR" sz="1200" dirty="0"/>
              <a:t>student.txt </a:t>
            </a:r>
            <a:r>
              <a:rPr lang="ko-KR" altLang="en-US" sz="1200" dirty="0"/>
              <a:t>끝에 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tel:0104447777</a:t>
            </a:r>
            <a:r>
              <a:rPr lang="en-US" altLang="ko-KR" sz="1200" dirty="0"/>
              <a:t>"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추가하여 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2026" y="4365104"/>
            <a:ext cx="500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buFont typeface="Arial" pitchFamily="34" charset="0"/>
              <a:buChar char="•"/>
            </a:pPr>
            <a:r>
              <a:rPr lang="ko-KR" altLang="en-US" sz="1400" dirty="0" smtClean="0"/>
              <a:t>바이너리 </a:t>
            </a:r>
            <a:r>
              <a:rPr lang="en-US" altLang="ko-KR" sz="1400" dirty="0" smtClean="0"/>
              <a:t>I/O</a:t>
            </a:r>
            <a:r>
              <a:rPr lang="ko-KR" altLang="en-US" sz="1400" dirty="0" smtClean="0"/>
              <a:t>로 </a:t>
            </a:r>
            <a:r>
              <a:rPr lang="en-US" altLang="ko-KR" sz="1400" dirty="0" err="1" smtClean="0"/>
              <a:t>data.bin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파일을 기록하는 경우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285188" y="4735893"/>
            <a:ext cx="659897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fstream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fbinout</a:t>
            </a:r>
            <a:r>
              <a:rPr lang="en-US" altLang="ko-KR" sz="1200" dirty="0"/>
              <a:t>;</a:t>
            </a:r>
          </a:p>
          <a:p>
            <a:pPr fontAlgn="base" latinLnBrk="0"/>
            <a:r>
              <a:rPr lang="en-US" altLang="ko-KR" sz="1200" dirty="0" err="1" smtClean="0"/>
              <a:t>fbinout.open</a:t>
            </a:r>
            <a:r>
              <a:rPr lang="en-US" altLang="ko-KR" sz="1200" dirty="0"/>
              <a:t>("</a:t>
            </a:r>
            <a:r>
              <a:rPr lang="en-US" altLang="ko-KR" sz="1200" dirty="0" err="1" smtClean="0"/>
              <a:t>data.bin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::out |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::binary);</a:t>
            </a:r>
          </a:p>
          <a:p>
            <a:pPr fontAlgn="base" latinLnBrk="0"/>
            <a:r>
              <a:rPr lang="en-US" altLang="ko-KR" sz="1200" dirty="0"/>
              <a:t>char 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[128];</a:t>
            </a:r>
          </a:p>
          <a:p>
            <a:pPr fontAlgn="base" latinLnBrk="0"/>
            <a:r>
              <a:rPr lang="en-US" altLang="ko-KR" sz="1200" dirty="0"/>
              <a:t>....</a:t>
            </a:r>
          </a:p>
          <a:p>
            <a:pPr fontAlgn="base" latinLnBrk="0"/>
            <a:r>
              <a:rPr lang="en-US" altLang="ko-KR" sz="1200" dirty="0" err="1"/>
              <a:t>fbinout.write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, 128); // </a:t>
            </a:r>
            <a:r>
              <a:rPr lang="en-US" altLang="ko-KR" sz="1200" dirty="0" err="1"/>
              <a:t>buf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128 </a:t>
            </a:r>
            <a:r>
              <a:rPr lang="ko-KR" altLang="en-US" sz="1200" dirty="0"/>
              <a:t>바이트를 파일에 기록</a:t>
            </a:r>
          </a:p>
        </p:txBody>
      </p:sp>
    </p:spTree>
    <p:extLst>
      <p:ext uri="{BB962C8B-B14F-4D97-AF65-F5344CB8AC3E}">
        <p14:creationId xmlns:p14="http://schemas.microsoft.com/office/powerpoint/2010/main" val="37704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텍스트 파일과 바이너리 파일의 차이점을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</a:t>
            </a:r>
            <a:r>
              <a:rPr lang="ko-KR" altLang="en-US" dirty="0" smtClean="0"/>
              <a:t>에서 파일입출력을 위한 표준 파일 입출력 라이브러리에 대해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&lt;&lt;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&gt;&gt;</a:t>
            </a:r>
            <a:r>
              <a:rPr lang="ko-KR" altLang="en-US" dirty="0" smtClean="0"/>
              <a:t>를 이용하여 간단히 텍스트 파일을 읽고 쓰는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파일 모드에 대해 이해한다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텍스트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모드로 파일을 읽고 쓰는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모드로 파일을 읽고 쓰는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의 차이점을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파일 입출력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상태를 검사하는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임의 접근 방법으로 파일을 읽고 쓰는 방법을 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4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12–3 </a:t>
            </a:r>
            <a:r>
              <a:rPr lang="en-US" altLang="ko-KR" dirty="0"/>
              <a:t>get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/>
              <a:t>이용한 텍스트 파일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20183"/>
            <a:ext cx="468052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fstream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char* file = "c:\\windows\\system.ini";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ifstream</a:t>
            </a:r>
            <a:r>
              <a:rPr lang="en-US" altLang="ko-KR" sz="1200" b="1" dirty="0"/>
              <a:t> fin(file);</a:t>
            </a:r>
          </a:p>
          <a:p>
            <a:pPr defTabSz="180000"/>
            <a:r>
              <a:rPr lang="en-US" altLang="ko-KR" sz="1200" dirty="0"/>
              <a:t>	if(!fin)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file &lt;&lt; " </a:t>
            </a:r>
            <a:r>
              <a:rPr lang="ko-KR" altLang="en-US" sz="1200" dirty="0"/>
              <a:t>열기 오류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count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defTabSz="180000"/>
            <a:r>
              <a:rPr lang="en-US" altLang="ko-KR" sz="1200" dirty="0"/>
              <a:t>	while((</a:t>
            </a:r>
            <a:r>
              <a:rPr lang="en-US" altLang="ko-KR" sz="1200" b="1" dirty="0"/>
              <a:t>c=</a:t>
            </a:r>
            <a:r>
              <a:rPr lang="en-US" altLang="ko-KR" sz="1200" b="1" dirty="0" err="1"/>
              <a:t>fin.get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EOF)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EOF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만날 때까지 문자 읽기</a:t>
            </a:r>
            <a:r>
              <a:rPr lang="en-US" altLang="ko-KR" sz="1200" dirty="0"/>
              <a:t>	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(char)c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	count++;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읽은 바이트 수는 </a:t>
            </a:r>
            <a:r>
              <a:rPr lang="en-US" altLang="ko-KR" sz="1200" dirty="0" smtClean="0"/>
              <a:t>" &lt;&lt; count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fin.close</a:t>
            </a:r>
            <a:r>
              <a:rPr lang="en-US" altLang="ko-KR" sz="1200" dirty="0"/>
              <a:t>(); // </a:t>
            </a:r>
            <a:r>
              <a:rPr lang="ko-KR" altLang="en-US" sz="1200" dirty="0"/>
              <a:t>파일 닫기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194278" y="3012845"/>
            <a:ext cx="2657715" cy="267765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</a:t>
            </a:r>
            <a:r>
              <a:rPr lang="en-US" altLang="ko-KR" sz="1200" dirty="0" smtClean="0"/>
              <a:t>]</a:t>
            </a:r>
          </a:p>
          <a:p>
            <a:r>
              <a:rPr lang="ko-KR" altLang="en-US" sz="1200" dirty="0" smtClean="0"/>
              <a:t>읽은 바이트 수는 </a:t>
            </a:r>
            <a:r>
              <a:rPr lang="en-US" altLang="ko-KR" sz="1200" dirty="0" smtClean="0"/>
              <a:t>206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195736" y="3858432"/>
            <a:ext cx="1364860" cy="360040"/>
          </a:xfrm>
          <a:prstGeom prst="wedgeRoundRectCallout">
            <a:avLst>
              <a:gd name="adj1" fmla="val -115276"/>
              <a:gd name="adj2" fmla="val 953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파일에서 문자 읽기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194278" y="5837295"/>
            <a:ext cx="3849137" cy="832065"/>
          </a:xfrm>
          <a:prstGeom prst="wedgeRoundRectCallout">
            <a:avLst>
              <a:gd name="adj1" fmla="val -12385"/>
              <a:gd name="adj2" fmla="val -494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텍스트 </a:t>
            </a:r>
            <a:r>
              <a:rPr lang="en-US" altLang="ko-KR" sz="1000" dirty="0">
                <a:solidFill>
                  <a:schemeClr val="tx1"/>
                </a:solidFill>
              </a:rPr>
              <a:t>I/O </a:t>
            </a:r>
            <a:r>
              <a:rPr lang="ko-KR" altLang="en-US" sz="1000" dirty="0">
                <a:solidFill>
                  <a:schemeClr val="tx1"/>
                </a:solidFill>
              </a:rPr>
              <a:t>모드로 읽을 때</a:t>
            </a:r>
            <a:r>
              <a:rPr lang="en-US" altLang="ko-KR" sz="1000" dirty="0">
                <a:solidFill>
                  <a:schemeClr val="tx1"/>
                </a:solidFill>
              </a:rPr>
              <a:t>, get() </a:t>
            </a:r>
            <a:r>
              <a:rPr lang="ko-KR" altLang="en-US" sz="1000" dirty="0">
                <a:solidFill>
                  <a:schemeClr val="tx1"/>
                </a:solidFill>
              </a:rPr>
              <a:t>은 라인의 끝에 있는 </a:t>
            </a:r>
            <a:r>
              <a:rPr lang="en-US" altLang="ko-KR" sz="1000" dirty="0">
                <a:solidFill>
                  <a:schemeClr val="tx1"/>
                </a:solidFill>
              </a:rPr>
              <a:t>‘\r\n’</a:t>
            </a:r>
            <a:r>
              <a:rPr lang="ko-KR" altLang="en-US" sz="1000" dirty="0">
                <a:solidFill>
                  <a:schemeClr val="tx1"/>
                </a:solidFill>
              </a:rPr>
              <a:t>의 두 바이트를 </a:t>
            </a:r>
            <a:r>
              <a:rPr lang="en-US" altLang="ko-KR" sz="1000" dirty="0">
                <a:solidFill>
                  <a:schemeClr val="tx1"/>
                </a:solidFill>
              </a:rPr>
              <a:t>‘\n’</a:t>
            </a:r>
            <a:r>
              <a:rPr lang="ko-KR" altLang="en-US" sz="1000" dirty="0">
                <a:solidFill>
                  <a:schemeClr val="tx1"/>
                </a:solidFill>
              </a:rPr>
              <a:t>의 한 바이트로 </a:t>
            </a:r>
            <a:r>
              <a:rPr lang="ko-KR" altLang="en-US" sz="1000" dirty="0" err="1">
                <a:solidFill>
                  <a:schemeClr val="tx1"/>
                </a:solidFill>
              </a:rPr>
              <a:t>리턴한다</a:t>
            </a:r>
            <a:r>
              <a:rPr lang="en-US" altLang="ko-KR" sz="1000" dirty="0">
                <a:solidFill>
                  <a:schemeClr val="tx1"/>
                </a:solidFill>
              </a:rPr>
              <a:t>. c:\windows\system.ini</a:t>
            </a:r>
            <a:r>
              <a:rPr lang="ko-KR" altLang="en-US" sz="1000" dirty="0">
                <a:solidFill>
                  <a:schemeClr val="tx1"/>
                </a:solidFill>
              </a:rPr>
              <a:t>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총 </a:t>
            </a:r>
            <a:r>
              <a:rPr lang="en-US" altLang="ko-KR" sz="1000" dirty="0">
                <a:solidFill>
                  <a:schemeClr val="tx1"/>
                </a:solidFill>
              </a:rPr>
              <a:t>13 </a:t>
            </a:r>
            <a:r>
              <a:rPr lang="ko-KR" altLang="en-US" sz="1000" dirty="0">
                <a:solidFill>
                  <a:schemeClr val="tx1"/>
                </a:solidFill>
              </a:rPr>
              <a:t>라인의 </a:t>
            </a:r>
            <a:r>
              <a:rPr lang="en-US" altLang="ko-KR" sz="1000" dirty="0">
                <a:solidFill>
                  <a:schemeClr val="tx1"/>
                </a:solidFill>
              </a:rPr>
              <a:t>219 </a:t>
            </a:r>
            <a:r>
              <a:rPr lang="ko-KR" altLang="en-US" sz="1000" dirty="0">
                <a:solidFill>
                  <a:schemeClr val="tx1"/>
                </a:solidFill>
              </a:rPr>
              <a:t>바이트이지만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실제 읽은 바이트 수는 각 라인의 </a:t>
            </a:r>
            <a:r>
              <a:rPr lang="en-US" altLang="ko-KR" sz="1000" dirty="0">
                <a:solidFill>
                  <a:schemeClr val="tx1"/>
                </a:solidFill>
              </a:rPr>
              <a:t>‘\r’ </a:t>
            </a:r>
            <a:r>
              <a:rPr lang="ko-KR" altLang="en-US" sz="1000" dirty="0">
                <a:solidFill>
                  <a:schemeClr val="tx1"/>
                </a:solidFill>
              </a:rPr>
              <a:t>개수 만큼 </a:t>
            </a:r>
            <a:r>
              <a:rPr lang="en-US" altLang="ko-KR" sz="1000" dirty="0">
                <a:solidFill>
                  <a:schemeClr val="tx1"/>
                </a:solidFill>
              </a:rPr>
              <a:t>13</a:t>
            </a:r>
            <a:r>
              <a:rPr lang="ko-KR" altLang="en-US" sz="1000" dirty="0">
                <a:solidFill>
                  <a:schemeClr val="tx1"/>
                </a:solidFill>
              </a:rPr>
              <a:t>개 모자란 </a:t>
            </a:r>
            <a:r>
              <a:rPr lang="en-US" altLang="ko-KR" sz="1000" dirty="0">
                <a:solidFill>
                  <a:schemeClr val="tx1"/>
                </a:solidFill>
              </a:rPr>
              <a:t>206</a:t>
            </a:r>
            <a:r>
              <a:rPr lang="ko-KR" altLang="en-US" sz="1000" dirty="0">
                <a:solidFill>
                  <a:schemeClr val="tx1"/>
                </a:solidFill>
              </a:rPr>
              <a:t>으로 카운트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987824" y="6045437"/>
            <a:ext cx="1512168" cy="567680"/>
          </a:xfrm>
          <a:prstGeom prst="wedgeRoundRectCallout">
            <a:avLst>
              <a:gd name="adj1" fmla="val 106835"/>
              <a:gd name="adj2" fmla="val -1249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예제 </a:t>
            </a:r>
            <a:r>
              <a:rPr lang="en-US" altLang="ko-KR" sz="1000" dirty="0">
                <a:solidFill>
                  <a:schemeClr val="tx1"/>
                </a:solidFill>
              </a:rPr>
              <a:t>12-8</a:t>
            </a:r>
            <a:r>
              <a:rPr lang="ko-KR" altLang="en-US" sz="1000" dirty="0">
                <a:solidFill>
                  <a:schemeClr val="tx1"/>
                </a:solidFill>
              </a:rPr>
              <a:t>에서는 </a:t>
            </a:r>
            <a:r>
              <a:rPr lang="en-US" altLang="ko-KR" sz="1000" dirty="0">
                <a:solidFill>
                  <a:schemeClr val="tx1"/>
                </a:solidFill>
              </a:rPr>
              <a:t>219 </a:t>
            </a:r>
            <a:r>
              <a:rPr lang="ko-KR" altLang="en-US" sz="1000" dirty="0">
                <a:solidFill>
                  <a:schemeClr val="tx1"/>
                </a:solidFill>
              </a:rPr>
              <a:t>바이트로 카운트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02" y="1272065"/>
            <a:ext cx="820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get()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텍스트 파일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c:\windows\system.ini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읽어 화면에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6580094" y="5585000"/>
            <a:ext cx="143435" cy="268953"/>
          </a:xfrm>
          <a:custGeom>
            <a:avLst/>
            <a:gdLst>
              <a:gd name="connsiteX0" fmla="*/ 0 w 143435"/>
              <a:gd name="connsiteY0" fmla="*/ 268953 h 268953"/>
              <a:gd name="connsiteX1" fmla="*/ 35859 w 143435"/>
              <a:gd name="connsiteY1" fmla="*/ 12 h 268953"/>
              <a:gd name="connsiteX2" fmla="*/ 143435 w 143435"/>
              <a:gd name="connsiteY2" fmla="*/ 259988 h 26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435" h="268953">
                <a:moveTo>
                  <a:pt x="0" y="268953"/>
                </a:moveTo>
                <a:cubicBezTo>
                  <a:pt x="5976" y="135229"/>
                  <a:pt x="11953" y="1506"/>
                  <a:pt x="35859" y="12"/>
                </a:cubicBezTo>
                <a:cubicBezTo>
                  <a:pt x="59765" y="-1482"/>
                  <a:pt x="101600" y="129253"/>
                  <a:pt x="143435" y="25998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EOF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7705" y="2508206"/>
            <a:ext cx="41640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smtClean="0">
                <a:sym typeface="Wingdings"/>
              </a:rPr>
              <a:t> </a:t>
            </a:r>
            <a:r>
              <a:rPr lang="en-US" altLang="ko-KR" sz="1400" dirty="0">
                <a:sym typeface="Wingdings"/>
              </a:rPr>
              <a:t>       </a:t>
            </a:r>
            <a:r>
              <a:rPr lang="en-US" altLang="ko-KR" sz="1400" dirty="0" smtClean="0">
                <a:sym typeface="Wingdings"/>
              </a:rPr>
              <a:t> </a:t>
            </a:r>
            <a:r>
              <a:rPr lang="en-US" altLang="ko-KR" sz="1400" dirty="0" smtClean="0"/>
              <a:t>49 </a:t>
            </a:r>
            <a:r>
              <a:rPr lang="en-US" altLang="ko-KR" sz="1400" dirty="0"/>
              <a:t>20 6C 69 6B 65 20 43  2B </a:t>
            </a:r>
            <a:r>
              <a:rPr lang="en-US" altLang="ko-KR" sz="1400" dirty="0" err="1">
                <a:solidFill>
                  <a:srgbClr val="FF0000"/>
                </a:solidFill>
              </a:rPr>
              <a:t>2B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796137" y="2148166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0032" y="205514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 포인터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04976" y="298202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err="1" smtClean="0"/>
              <a:t>fin.get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 호출하면 </a:t>
            </a:r>
            <a:r>
              <a:rPr lang="en-US" altLang="ko-KR" sz="1200" dirty="0" smtClean="0">
                <a:solidFill>
                  <a:srgbClr val="FF0000"/>
                </a:solidFill>
              </a:rPr>
              <a:t>0x2B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리턴</a:t>
            </a:r>
            <a:endParaRPr lang="en-US" altLang="ko-KR" sz="1200" dirty="0" smtClean="0"/>
          </a:p>
          <a:p>
            <a:pPr algn="r"/>
            <a:r>
              <a:rPr lang="ko-KR" altLang="en-US" sz="1200" dirty="0" smtClean="0"/>
              <a:t>파일 포인터 이동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907704" y="3892730"/>
            <a:ext cx="416353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smtClean="0">
                <a:sym typeface="Wingdings"/>
              </a:rPr>
              <a:t> </a:t>
            </a:r>
            <a:r>
              <a:rPr lang="en-US" altLang="ko-KR" sz="1400" dirty="0">
                <a:sym typeface="Wingdings"/>
              </a:rPr>
              <a:t>       </a:t>
            </a:r>
            <a:r>
              <a:rPr lang="en-US" altLang="ko-KR" sz="1400" dirty="0" smtClean="0">
                <a:sym typeface="Wingdings"/>
              </a:rPr>
              <a:t> </a:t>
            </a:r>
            <a:r>
              <a:rPr lang="en-US" altLang="ko-KR" sz="1400" dirty="0" smtClean="0"/>
              <a:t>49 </a:t>
            </a:r>
            <a:r>
              <a:rPr lang="en-US" altLang="ko-KR" sz="1400" dirty="0"/>
              <a:t>20 6C 69 6B 65 20 43  2B </a:t>
            </a:r>
            <a:r>
              <a:rPr lang="en-US" altLang="ko-KR" sz="1400" dirty="0" err="1"/>
              <a:t>2B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071239" y="3541289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9897" y="344431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 포인터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07704" y="4325197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err="1" smtClean="0"/>
              <a:t>fin.get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호출하면 </a:t>
            </a:r>
            <a:r>
              <a:rPr lang="en-US" altLang="ko-KR" sz="1200" dirty="0" smtClean="0">
                <a:solidFill>
                  <a:srgbClr val="FF0000"/>
                </a:solidFill>
              </a:rPr>
              <a:t>EOF(-1) </a:t>
            </a:r>
            <a:r>
              <a:rPr lang="ko-KR" altLang="en-US" sz="1200" dirty="0" smtClean="0"/>
              <a:t>리턴</a:t>
            </a:r>
            <a:endParaRPr lang="en-US" altLang="ko-KR" sz="1200" dirty="0" smtClean="0"/>
          </a:p>
          <a:p>
            <a:pPr algn="r"/>
            <a:r>
              <a:rPr lang="en-US" altLang="ko-KR" sz="1200" dirty="0" err="1" smtClean="0"/>
              <a:t>eofbit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플래그 셋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73577" y="2538849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eofbit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플래그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298296" y="3923507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eofbit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플래그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298296" y="542380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eofbit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플래그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336975" y="2538848"/>
            <a:ext cx="500458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false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383910" y="3923507"/>
            <a:ext cx="500458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false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7389753" y="5435676"/>
            <a:ext cx="463588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2419" y="25388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 바이트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66575" y="392350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파일 바이트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427984" y="2983069"/>
            <a:ext cx="0" cy="70763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427984" y="4452422"/>
            <a:ext cx="0" cy="70763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905374" y="5404898"/>
            <a:ext cx="416353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smtClean="0">
                <a:sym typeface="Wingdings"/>
              </a:rPr>
              <a:t> </a:t>
            </a:r>
            <a:r>
              <a:rPr lang="en-US" altLang="ko-KR" sz="1400" dirty="0">
                <a:sym typeface="Wingdings"/>
              </a:rPr>
              <a:t>       </a:t>
            </a:r>
            <a:r>
              <a:rPr lang="en-US" altLang="ko-KR" sz="1400" dirty="0" smtClean="0">
                <a:sym typeface="Wingdings"/>
              </a:rPr>
              <a:t> </a:t>
            </a:r>
            <a:r>
              <a:rPr lang="en-US" altLang="ko-KR" sz="1400" dirty="0" smtClean="0"/>
              <a:t>49 </a:t>
            </a:r>
            <a:r>
              <a:rPr lang="en-US" altLang="ko-KR" sz="1400" dirty="0"/>
              <a:t>20 6C 69 6B 65 20 43  2B </a:t>
            </a:r>
            <a:r>
              <a:rPr lang="en-US" altLang="ko-KR" sz="1400" dirty="0" err="1"/>
              <a:t>2B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068909" y="5053457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47567" y="495647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 포인터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972175" y="54356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파일 바이트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80453" y="5816297"/>
            <a:ext cx="2526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fin.get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 호출하면 </a:t>
            </a:r>
            <a:r>
              <a:rPr lang="en-US" altLang="ko-KR" sz="1200" dirty="0" smtClean="0">
                <a:solidFill>
                  <a:srgbClr val="FF0000"/>
                </a:solidFill>
              </a:rPr>
              <a:t>EOF(-1)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1057412" y="2952055"/>
            <a:ext cx="858625" cy="339025"/>
          </a:xfrm>
          <a:prstGeom prst="wedgeRoundRectCallout">
            <a:avLst>
              <a:gd name="adj1" fmla="val 48771"/>
              <a:gd name="adj2" fmla="val -901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시작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158506" y="2931547"/>
            <a:ext cx="858625" cy="339025"/>
          </a:xfrm>
          <a:prstGeom prst="wedgeRoundRectCallout">
            <a:avLst>
              <a:gd name="adj1" fmla="val -57725"/>
              <a:gd name="adj2" fmla="val -874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69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파일의 끝을 만나면 읽기를 멈추어야 하는데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은 파일의 끝을 어떻게 인식할까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</a:p>
          <a:p>
            <a:pPr algn="r"/>
            <a:r>
              <a:rPr lang="ko-KR" altLang="en-US" sz="1600" dirty="0" smtClean="0">
                <a:solidFill>
                  <a:srgbClr val="9C5BCD"/>
                </a:solidFill>
                <a:latin typeface="HY강B" pitchFamily="18" charset="-127"/>
                <a:ea typeface="HY강B" pitchFamily="18" charset="-127"/>
              </a:rPr>
              <a:t>파일의 끝에서 읽기를 시도하면 </a:t>
            </a:r>
            <a:r>
              <a:rPr lang="en-US" altLang="ko-KR" sz="1600" dirty="0" smtClean="0">
                <a:solidFill>
                  <a:srgbClr val="9C5BCD"/>
                </a:solidFill>
                <a:latin typeface="HY강B" pitchFamily="18" charset="-127"/>
                <a:ea typeface="HY강B" pitchFamily="18" charset="-127"/>
              </a:rPr>
              <a:t>get()</a:t>
            </a:r>
            <a:r>
              <a:rPr lang="ko-KR" altLang="en-US" sz="1600" dirty="0" smtClean="0">
                <a:solidFill>
                  <a:srgbClr val="9C5BCD"/>
                </a:solidFill>
                <a:latin typeface="HY강B" pitchFamily="18" charset="-127"/>
                <a:ea typeface="HY강B" pitchFamily="18" charset="-127"/>
              </a:rPr>
              <a:t>은 </a:t>
            </a:r>
            <a:r>
              <a:rPr lang="en-US" altLang="ko-KR" sz="1600" dirty="0" smtClean="0">
                <a:solidFill>
                  <a:srgbClr val="9C5BCD"/>
                </a:solidFill>
                <a:latin typeface="HY강B" pitchFamily="18" charset="-127"/>
                <a:ea typeface="HY강B" pitchFamily="18" charset="-127"/>
              </a:rPr>
              <a:t>EOF(-1</a:t>
            </a:r>
            <a:r>
              <a:rPr lang="ko-KR" altLang="en-US" sz="1600" dirty="0" smtClean="0">
                <a:solidFill>
                  <a:srgbClr val="9C5BCD"/>
                </a:solidFill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sz="1600" dirty="0" smtClean="0">
                <a:solidFill>
                  <a:srgbClr val="9C5BCD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600" dirty="0" smtClean="0">
                <a:solidFill>
                  <a:srgbClr val="9C5BCD"/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sz="1600" dirty="0" err="1" smtClean="0">
                <a:solidFill>
                  <a:srgbClr val="9C5BCD"/>
                </a:solidFill>
                <a:latin typeface="HY강B" pitchFamily="18" charset="-127"/>
                <a:ea typeface="HY강B" pitchFamily="18" charset="-127"/>
              </a:rPr>
              <a:t>리턴한다</a:t>
            </a:r>
            <a:r>
              <a:rPr lang="en-US" altLang="ko-KR" sz="1600" dirty="0" smtClean="0">
                <a:solidFill>
                  <a:srgbClr val="9C5BCD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rgbClr val="9C5BCD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453082" y="5739316"/>
            <a:ext cx="0" cy="48750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get()</a:t>
            </a:r>
            <a:r>
              <a:rPr lang="ko-KR" altLang="en-US" smtClean="0"/>
              <a:t>으로 파일의 끝을 인지하는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1556792"/>
            <a:ext cx="554461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while(true)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 = </a:t>
            </a:r>
            <a:r>
              <a:rPr lang="en-US" altLang="ko-KR" sz="1400" b="1" dirty="0" err="1"/>
              <a:t>fin.get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파일에서 문자</a:t>
            </a:r>
            <a:r>
              <a:rPr lang="en-US" altLang="ko-KR" sz="1400" dirty="0"/>
              <a:t>(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를 읽는다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/>
              <a:t>if(c == EOF) </a:t>
            </a:r>
            <a:r>
              <a:rPr lang="en-US" altLang="ko-KR" sz="1400" dirty="0"/>
              <a:t>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dirty="0" smtClean="0"/>
              <a:t>......		// </a:t>
            </a:r>
            <a:r>
              <a:rPr lang="ko-KR" altLang="en-US" sz="1400" dirty="0"/>
              <a:t>파일의 끝을 만난 경우</a:t>
            </a:r>
            <a:r>
              <a:rPr lang="en-US" altLang="ko-KR" sz="1400" dirty="0"/>
              <a:t>. </a:t>
            </a:r>
            <a:r>
              <a:rPr lang="ko-KR" altLang="en-US" sz="1400" dirty="0"/>
              <a:t>이에 대응하는 코드를 작성</a:t>
            </a:r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dirty="0"/>
              <a:t>break; // while </a:t>
            </a:r>
            <a:r>
              <a:rPr lang="ko-KR" altLang="en-US" sz="1400" dirty="0"/>
              <a:t>루프에서 </a:t>
            </a:r>
            <a:r>
              <a:rPr lang="ko-KR" altLang="en-US" sz="1400" dirty="0" err="1"/>
              <a:t>빠져나온다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else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dirty="0" smtClean="0"/>
              <a:t>......		// </a:t>
            </a:r>
            <a:r>
              <a:rPr lang="ko-KR" altLang="en-US" sz="1400" dirty="0"/>
              <a:t>읽은 문자</a:t>
            </a:r>
            <a:r>
              <a:rPr lang="en-US" altLang="ko-KR" sz="1400" dirty="0"/>
              <a:t>(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 c</a:t>
            </a:r>
            <a:r>
              <a:rPr lang="ko-KR" altLang="en-US" sz="1400" dirty="0"/>
              <a:t>를 처리한다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440158" y="4706560"/>
            <a:ext cx="558011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while(</a:t>
            </a:r>
            <a:r>
              <a:rPr lang="en-US" altLang="ko-KR" sz="1400" b="1" dirty="0"/>
              <a:t>(c = </a:t>
            </a:r>
            <a:r>
              <a:rPr lang="en-US" altLang="ko-KR" sz="1400" b="1" dirty="0" err="1"/>
              <a:t>fin.get</a:t>
            </a:r>
            <a:r>
              <a:rPr lang="en-US" altLang="ko-KR" sz="1400" b="1" dirty="0"/>
              <a:t>()) != EOF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// </a:t>
            </a:r>
            <a:r>
              <a:rPr lang="ko-KR" altLang="en-US" sz="1400" dirty="0" smtClean="0"/>
              <a:t>파일의 끝을 만나면 루프 종료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smtClean="0"/>
              <a:t>......		// </a:t>
            </a:r>
            <a:r>
              <a:rPr lang="ko-KR" altLang="en-US" sz="1400" dirty="0"/>
              <a:t>파일에서 읽은 값 </a:t>
            </a:r>
            <a:r>
              <a:rPr lang="en-US" altLang="ko-KR" sz="1400" dirty="0"/>
              <a:t>c</a:t>
            </a:r>
            <a:r>
              <a:rPr lang="ko-KR" altLang="en-US" sz="1400" dirty="0"/>
              <a:t>를 처리하는 코드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등호 2"/>
          <p:cNvSpPr/>
          <p:nvPr/>
        </p:nvSpPr>
        <p:spPr>
          <a:xfrm rot="5400000">
            <a:off x="3795809" y="4041068"/>
            <a:ext cx="648072" cy="288032"/>
          </a:xfrm>
          <a:prstGeom prst="mathEqual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40050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동일한 코드</a:t>
            </a:r>
            <a:endParaRPr lang="ko-KR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끝을 잘못 인지하는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628800"/>
            <a:ext cx="58864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while(!</a:t>
            </a:r>
            <a:r>
              <a:rPr lang="en-US" altLang="ko-KR" sz="1400" dirty="0" err="1"/>
              <a:t>fin.eof</a:t>
            </a:r>
            <a:r>
              <a:rPr lang="en-US" altLang="ko-KR" sz="1400" dirty="0"/>
              <a:t>())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 = </a:t>
            </a:r>
            <a:r>
              <a:rPr lang="en-US" altLang="ko-KR" sz="1400" dirty="0" err="1"/>
              <a:t>fin.get</a:t>
            </a:r>
            <a:r>
              <a:rPr lang="en-US" altLang="ko-KR" sz="1400" dirty="0"/>
              <a:t>(); // </a:t>
            </a:r>
            <a:r>
              <a:rPr lang="ko-KR" altLang="en-US" sz="1400" dirty="0"/>
              <a:t>마지막 읽은 </a:t>
            </a:r>
            <a:r>
              <a:rPr lang="en-US" altLang="ko-KR" sz="1400" dirty="0"/>
              <a:t>EOF(-1) </a:t>
            </a:r>
            <a:r>
              <a:rPr lang="ko-KR" altLang="en-US" sz="1400" dirty="0"/>
              <a:t>값이 </a:t>
            </a:r>
            <a:r>
              <a:rPr lang="en-US" altLang="ko-KR" sz="1400" dirty="0"/>
              <a:t>c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리턴된다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smtClean="0"/>
              <a:t>......		// </a:t>
            </a:r>
            <a:r>
              <a:rPr lang="ko-KR" altLang="en-US" sz="1400" dirty="0"/>
              <a:t>읽은 값 </a:t>
            </a:r>
            <a:r>
              <a:rPr lang="en-US" altLang="ko-KR" sz="1400" dirty="0"/>
              <a:t>c</a:t>
            </a:r>
            <a:r>
              <a:rPr lang="ko-KR" altLang="en-US" sz="1400" dirty="0"/>
              <a:t>를 처리하는 </a:t>
            </a:r>
            <a:r>
              <a:rPr lang="ko-KR" altLang="en-US" sz="1400" dirty="0" smtClean="0"/>
              <a:t>코드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344633" y="2924944"/>
            <a:ext cx="587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ea typeface="HY강B" pitchFamily="18" charset="-127"/>
              </a:rPr>
              <a:t>EOF </a:t>
            </a:r>
            <a:r>
              <a:rPr lang="ko-KR" altLang="en-US" sz="1400" dirty="0" smtClean="0">
                <a:ea typeface="HY강B" pitchFamily="18" charset="-127"/>
              </a:rPr>
              <a:t>값을 </a:t>
            </a:r>
            <a:r>
              <a:rPr lang="en-US" altLang="ko-KR" sz="1400" dirty="0" smtClean="0">
                <a:ea typeface="HY강B" pitchFamily="18" charset="-127"/>
              </a:rPr>
              <a:t>c</a:t>
            </a:r>
            <a:r>
              <a:rPr lang="ko-KR" altLang="en-US" sz="1400" dirty="0" smtClean="0">
                <a:ea typeface="HY강B" pitchFamily="18" charset="-127"/>
              </a:rPr>
              <a:t>에 읽어 사용한 후 다음 루프의 </a:t>
            </a:r>
            <a:r>
              <a:rPr lang="en-US" altLang="ko-KR" sz="1400" dirty="0" smtClean="0">
                <a:ea typeface="HY강B" pitchFamily="18" charset="-127"/>
              </a:rPr>
              <a:t>while </a:t>
            </a:r>
            <a:r>
              <a:rPr lang="ko-KR" altLang="en-US" sz="1400" dirty="0" err="1" smtClean="0">
                <a:ea typeface="HY강B" pitchFamily="18" charset="-127"/>
              </a:rPr>
              <a:t>조건문에서</a:t>
            </a:r>
            <a:r>
              <a:rPr lang="ko-KR" altLang="en-US" sz="1400" dirty="0" smtClean="0">
                <a:ea typeface="HY강B" pitchFamily="18" charset="-127"/>
              </a:rPr>
              <a:t> </a:t>
            </a:r>
            <a:r>
              <a:rPr lang="en-US" altLang="ko-KR" sz="1400" dirty="0" smtClean="0">
                <a:ea typeface="HY강B" pitchFamily="18" charset="-127"/>
              </a:rPr>
              <a:t>EOF</a:t>
            </a:r>
            <a:r>
              <a:rPr lang="ko-KR" altLang="en-US" sz="1400" dirty="0" smtClean="0">
                <a:ea typeface="HY강B" pitchFamily="18" charset="-127"/>
              </a:rPr>
              <a:t>에 도달한 사실을 알게 된다</a:t>
            </a:r>
            <a:r>
              <a:rPr lang="en-US" altLang="ko-KR" sz="1400" dirty="0" smtClean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9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12-4  </a:t>
            </a:r>
            <a:r>
              <a:rPr lang="ko-KR" altLang="en-US" dirty="0" smtClean="0"/>
              <a:t>텍스트 파일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5135" y="1839785"/>
            <a:ext cx="4968552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char* </a:t>
            </a:r>
            <a:r>
              <a:rPr lang="en-US" altLang="ko-KR" sz="1100" dirty="0" err="1"/>
              <a:t>firstFile</a:t>
            </a:r>
            <a:r>
              <a:rPr lang="en-US" altLang="ko-KR" sz="1100" dirty="0"/>
              <a:t> = "c</a:t>
            </a:r>
            <a:r>
              <a:rPr lang="en-US" altLang="ko-KR" sz="1100" dirty="0" smtClean="0"/>
              <a:t>:\\student.txt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char* </a:t>
            </a:r>
            <a:r>
              <a:rPr lang="en-US" altLang="ko-KR" sz="1100" dirty="0" err="1"/>
              <a:t>secondFile</a:t>
            </a:r>
            <a:r>
              <a:rPr lang="en-US" altLang="ko-KR" sz="1100" dirty="0"/>
              <a:t> = "c:\\windows\\system.ini";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fout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firstFile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::out |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::app</a:t>
            </a:r>
            <a:r>
              <a:rPr lang="en-US" altLang="ko-KR" sz="1100" dirty="0"/>
              <a:t>); // </a:t>
            </a:r>
            <a:r>
              <a:rPr lang="ko-KR" altLang="en-US" sz="1100" dirty="0"/>
              <a:t>쓰기 모드로 파일 열기</a:t>
            </a:r>
          </a:p>
          <a:p>
            <a:pPr defTabSz="180000"/>
            <a:r>
              <a:rPr lang="en-US" altLang="ko-KR" sz="1100" dirty="0"/>
              <a:t>	if(!</a:t>
            </a:r>
            <a:r>
              <a:rPr lang="en-US" altLang="ko-KR" sz="1100" dirty="0" err="1"/>
              <a:t>fout</a:t>
            </a:r>
            <a:r>
              <a:rPr lang="en-US" altLang="ko-KR" sz="1100" dirty="0"/>
              <a:t>) 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firstFile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오류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 fin(</a:t>
            </a:r>
            <a:r>
              <a:rPr lang="en-US" altLang="ko-KR" sz="1100" dirty="0" err="1"/>
              <a:t>secondFile</a:t>
            </a:r>
            <a:r>
              <a:rPr lang="en-US" altLang="ko-KR" sz="1100" dirty="0"/>
              <a:t>,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::in</a:t>
            </a:r>
            <a:r>
              <a:rPr lang="en-US" altLang="ko-KR" sz="1100" dirty="0"/>
              <a:t>); // </a:t>
            </a:r>
            <a:r>
              <a:rPr lang="ko-KR" altLang="en-US" sz="1100" dirty="0"/>
              <a:t>읽기 모드로 파일 열기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if(!fin) 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secondFile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오류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c;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while((c=</a:t>
            </a:r>
            <a:r>
              <a:rPr lang="en-US" altLang="ko-KR" sz="1100" b="1" dirty="0" err="1"/>
              <a:t>fin.get</a:t>
            </a:r>
            <a:r>
              <a:rPr lang="en-US" altLang="ko-KR" sz="1100" b="1" dirty="0"/>
              <a:t>()) != EOF) { </a:t>
            </a:r>
            <a:r>
              <a:rPr lang="en-US" altLang="ko-KR" sz="1100" dirty="0"/>
              <a:t>// </a:t>
            </a:r>
            <a:r>
              <a:rPr lang="ko-KR" altLang="en-US" sz="1100" dirty="0" smtClean="0"/>
              <a:t>파일 끝까지 문자 읽기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fout.put</a:t>
            </a:r>
            <a:r>
              <a:rPr lang="en-US" altLang="ko-KR" sz="1100" b="1" dirty="0"/>
              <a:t>(c); </a:t>
            </a:r>
            <a:r>
              <a:rPr lang="en-US" altLang="ko-KR" sz="1100" dirty="0"/>
              <a:t>// </a:t>
            </a:r>
            <a:r>
              <a:rPr lang="ko-KR" altLang="en-US" sz="1100" dirty="0"/>
              <a:t>읽은 </a:t>
            </a:r>
            <a:r>
              <a:rPr lang="ko-KR" altLang="en-US" sz="1100" dirty="0" smtClean="0"/>
              <a:t>문자 기록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fin.close</a:t>
            </a:r>
            <a:r>
              <a:rPr lang="en-US" altLang="ko-KR" sz="1100" dirty="0"/>
              <a:t>(); // </a:t>
            </a:r>
            <a:r>
              <a:rPr lang="ko-KR" altLang="en-US" sz="1100" dirty="0"/>
              <a:t>입력 파일 닫기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fout.close</a:t>
            </a:r>
            <a:r>
              <a:rPr lang="en-US" altLang="ko-KR" sz="1100" dirty="0"/>
              <a:t>(); // </a:t>
            </a:r>
            <a:r>
              <a:rPr lang="ko-KR" altLang="en-US" sz="1100" dirty="0"/>
              <a:t>출력 파일 </a:t>
            </a:r>
            <a:r>
              <a:rPr lang="ko-KR" altLang="en-US" sz="1100" dirty="0" smtClean="0"/>
              <a:t>닫기 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02310"/>
            <a:ext cx="28765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39785"/>
            <a:ext cx="19145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중괄호 6"/>
          <p:cNvSpPr/>
          <p:nvPr/>
        </p:nvSpPr>
        <p:spPr>
          <a:xfrm>
            <a:off x="7350562" y="4653136"/>
            <a:ext cx="360040" cy="1558965"/>
          </a:xfrm>
          <a:prstGeom prst="rightBrace">
            <a:avLst>
              <a:gd name="adj1" fmla="val 7053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01645" y="3078204"/>
            <a:ext cx="134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c:\windows</a:t>
            </a:r>
          </a:p>
          <a:p>
            <a:r>
              <a:rPr lang="en-US" altLang="ko-KR" sz="1200" dirty="0" smtClean="0"/>
              <a:t>\system.ini </a:t>
            </a:r>
            <a:r>
              <a:rPr lang="ko-KR" altLang="en-US" sz="1200" dirty="0" smtClean="0"/>
              <a:t>파일</a:t>
            </a:r>
            <a:endParaRPr lang="ko-KR" altLang="en-US" sz="1200" dirty="0"/>
          </a:p>
        </p:txBody>
      </p:sp>
      <p:sp>
        <p:nvSpPr>
          <p:cNvPr id="10" name="자유형 9"/>
          <p:cNvSpPr/>
          <p:nvPr/>
        </p:nvSpPr>
        <p:spPr>
          <a:xfrm flipV="1">
            <a:off x="7721297" y="3539868"/>
            <a:ext cx="667127" cy="1906669"/>
          </a:xfrm>
          <a:custGeom>
            <a:avLst/>
            <a:gdLst>
              <a:gd name="connsiteX0" fmla="*/ 177282 w 209594"/>
              <a:gd name="connsiteY0" fmla="*/ 1287624 h 1287624"/>
              <a:gd name="connsiteX1" fmla="*/ 195943 w 209594"/>
              <a:gd name="connsiteY1" fmla="*/ 373224 h 1287624"/>
              <a:gd name="connsiteX2" fmla="*/ 0 w 209594"/>
              <a:gd name="connsiteY2" fmla="*/ 0 h 128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94" h="1287624">
                <a:moveTo>
                  <a:pt x="177282" y="1287624"/>
                </a:moveTo>
                <a:cubicBezTo>
                  <a:pt x="201386" y="937726"/>
                  <a:pt x="225490" y="587828"/>
                  <a:pt x="195943" y="373224"/>
                </a:cubicBezTo>
                <a:cubicBezTo>
                  <a:pt x="166396" y="158620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95936" y="2708920"/>
            <a:ext cx="1728192" cy="339025"/>
          </a:xfrm>
          <a:prstGeom prst="wedgeRoundRectCallout">
            <a:avLst>
              <a:gd name="adj1" fmla="val -100775"/>
              <a:gd name="adj2" fmla="val 1057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c:\student.txt</a:t>
            </a:r>
            <a:r>
              <a:rPr lang="ko-KR" altLang="en-US" sz="1000" dirty="0">
                <a:solidFill>
                  <a:schemeClr val="tx1"/>
                </a:solidFill>
              </a:rPr>
              <a:t>를 덧붙여 쓰기 모드로 열기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491880" y="3789040"/>
            <a:ext cx="1728192" cy="339025"/>
          </a:xfrm>
          <a:prstGeom prst="wedgeRoundRectCallout">
            <a:avLst>
              <a:gd name="adj1" fmla="val -103369"/>
              <a:gd name="adj2" fmla="val 898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c:\windows\system.ini</a:t>
            </a:r>
            <a:r>
              <a:rPr lang="ko-KR" altLang="en-US" sz="1000" dirty="0" err="1">
                <a:solidFill>
                  <a:schemeClr val="tx1"/>
                </a:solidFill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</a:rPr>
              <a:t> 읽기 모드로 열기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017" y="1366029"/>
            <a:ext cx="885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fstream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c:\student.txt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파일에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c:\windows\system.ini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덧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붙이는프로그램을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파일의 라인 단위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두 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istream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getline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char* line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getline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ifstream</a:t>
            </a:r>
            <a:r>
              <a:rPr lang="en-US" altLang="ko-KR" dirty="0" smtClean="0"/>
              <a:t> fin, </a:t>
            </a:r>
            <a:r>
              <a:rPr lang="en-US" altLang="ko-KR" b="1" dirty="0" smtClean="0"/>
              <a:t>string line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 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4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12-5 </a:t>
            </a:r>
            <a:r>
              <a:rPr lang="en-US" altLang="ko-KR" dirty="0" err="1" smtClean="0"/>
              <a:t>istream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텍스트 파일을 읽고 화면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980123"/>
            <a:ext cx="554461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fstream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ifstream</a:t>
            </a:r>
            <a:r>
              <a:rPr lang="en-US" altLang="ko-KR" sz="1400" dirty="0"/>
              <a:t> fin("c:\\windows\\system.ini");</a:t>
            </a:r>
          </a:p>
          <a:p>
            <a:pPr defTabSz="180000"/>
            <a:r>
              <a:rPr lang="en-US" altLang="ko-KR" sz="1400" dirty="0"/>
              <a:t>	if(!fin)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"c:\\windows\\system.ini </a:t>
            </a:r>
            <a:r>
              <a:rPr lang="ko-KR" altLang="en-US" sz="1400" dirty="0"/>
              <a:t>열기 실패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char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[81]; // </a:t>
            </a:r>
            <a:r>
              <a:rPr lang="ko-KR" altLang="en-US" sz="1400" dirty="0"/>
              <a:t>한 라인이 최대 </a:t>
            </a:r>
            <a:r>
              <a:rPr lang="en-US" altLang="ko-KR" sz="1400" dirty="0"/>
              <a:t>80</a:t>
            </a:r>
            <a:r>
              <a:rPr lang="ko-KR" altLang="en-US" sz="1400" dirty="0"/>
              <a:t>개의 문자로 구성된다고 가정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while(true)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fin.getline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buf</a:t>
            </a:r>
            <a:r>
              <a:rPr lang="en-US" altLang="ko-KR" sz="1400" b="1" dirty="0"/>
              <a:t>, 81</a:t>
            </a:r>
            <a:r>
              <a:rPr lang="en-US" altLang="ko-KR" sz="1400" dirty="0"/>
              <a:t>); // </a:t>
            </a:r>
            <a:r>
              <a:rPr lang="ko-KR" altLang="en-US" sz="1400" dirty="0"/>
              <a:t>한 라인이 최대 </a:t>
            </a:r>
            <a:r>
              <a:rPr lang="en-US" altLang="ko-KR" sz="1400" dirty="0"/>
              <a:t>80</a:t>
            </a:r>
            <a:r>
              <a:rPr lang="ko-KR" altLang="en-US" sz="1400" dirty="0"/>
              <a:t>개의 문자로 구성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fin.eof</a:t>
            </a:r>
            <a:r>
              <a:rPr lang="en-US" altLang="ko-KR" sz="1400" dirty="0"/>
              <a:t>()) break; // </a:t>
            </a:r>
            <a:r>
              <a:rPr lang="ko-KR" altLang="en-US" sz="1400" dirty="0"/>
              <a:t>읽기 종료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/>
              <a:t>라인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156176" y="3888338"/>
            <a:ext cx="2657715" cy="249299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</a:t>
            </a:r>
            <a:r>
              <a:rPr lang="en-US" altLang="ko-KR" sz="1200" dirty="0" smtClean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017" y="1366029"/>
            <a:ext cx="885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c:\windows\system.ini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istream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getline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함수를 이용하여 한 줄 단위로 읽어 화면에 출력하라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1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2650" y="44624"/>
            <a:ext cx="3672408" cy="165618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12-6 </a:t>
            </a:r>
            <a:r>
              <a:rPr lang="en-US" altLang="ko-KR" sz="2400" dirty="0" err="1" smtClean="0"/>
              <a:t>getline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ifstream</a:t>
            </a:r>
            <a:r>
              <a:rPr lang="en-US" altLang="ko-KR" sz="2400" dirty="0" smtClean="0"/>
              <a:t>, string)</a:t>
            </a:r>
            <a:br>
              <a:rPr lang="en-US" altLang="ko-KR" sz="2400" dirty="0" smtClean="0"/>
            </a:br>
            <a:r>
              <a:rPr lang="ko-KR" altLang="en-US" sz="2400" dirty="0" smtClean="0"/>
              <a:t>으로 </a:t>
            </a:r>
            <a:r>
              <a:rPr lang="en-US" altLang="ko-KR" sz="2400" dirty="0" smtClean="0"/>
              <a:t>words.txt </a:t>
            </a:r>
            <a:r>
              <a:rPr lang="ko-KR" altLang="en-US" sz="2400" dirty="0" smtClean="0"/>
              <a:t>파일을 읽고 단어 검색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27411" y="3433917"/>
            <a:ext cx="2149948" cy="255454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words.txt </a:t>
            </a:r>
            <a:r>
              <a:rPr lang="ko-KR" altLang="en-US" sz="1000" dirty="0"/>
              <a:t>파일을 읽었습니다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검색할 단어를 입력하세요 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love</a:t>
            </a:r>
          </a:p>
          <a:p>
            <a:r>
              <a:rPr lang="en-US" altLang="ko-KR" sz="1000" dirty="0" err="1"/>
              <a:t>belove</a:t>
            </a:r>
            <a:endParaRPr lang="en-US" altLang="ko-KR" sz="1000" dirty="0"/>
          </a:p>
          <a:p>
            <a:r>
              <a:rPr lang="en-US" altLang="ko-KR" sz="1000" dirty="0"/>
              <a:t>clove</a:t>
            </a:r>
          </a:p>
          <a:p>
            <a:r>
              <a:rPr lang="en-US" altLang="ko-KR" sz="1000" dirty="0"/>
              <a:t>cloven</a:t>
            </a:r>
          </a:p>
          <a:p>
            <a:r>
              <a:rPr lang="en-US" altLang="ko-KR" sz="1000" dirty="0"/>
              <a:t>foxglove</a:t>
            </a:r>
          </a:p>
          <a:p>
            <a:r>
              <a:rPr lang="en-US" altLang="ko-KR" sz="1000" dirty="0"/>
              <a:t>glove</a:t>
            </a:r>
          </a:p>
          <a:p>
            <a:r>
              <a:rPr lang="en-US" altLang="ko-KR" sz="1000" dirty="0"/>
              <a:t>love</a:t>
            </a:r>
          </a:p>
          <a:p>
            <a:r>
              <a:rPr lang="en-US" altLang="ko-KR" sz="1000" dirty="0"/>
              <a:t>lovebird</a:t>
            </a:r>
          </a:p>
          <a:p>
            <a:r>
              <a:rPr lang="en-US" altLang="ko-KR" sz="1000" dirty="0"/>
              <a:t>lovelorn</a:t>
            </a:r>
          </a:p>
          <a:p>
            <a:r>
              <a:rPr lang="en-US" altLang="ko-KR" sz="1000" dirty="0"/>
              <a:t>plover</a:t>
            </a:r>
          </a:p>
          <a:p>
            <a:r>
              <a:rPr lang="en-US" altLang="ko-KR" sz="1000" dirty="0"/>
              <a:t>pullover</a:t>
            </a:r>
          </a:p>
          <a:p>
            <a:r>
              <a:rPr lang="en-US" altLang="ko-KR" sz="1000" dirty="0" err="1"/>
              <a:t>sloven</a:t>
            </a:r>
            <a:endParaRPr lang="en-US" altLang="ko-KR" sz="1000" dirty="0"/>
          </a:p>
          <a:p>
            <a:r>
              <a:rPr lang="en-US" altLang="ko-KR" sz="1000" dirty="0"/>
              <a:t>Slovenia</a:t>
            </a:r>
          </a:p>
          <a:p>
            <a:r>
              <a:rPr lang="ko-KR" altLang="en-US" sz="1000" dirty="0"/>
              <a:t>검색할 단어를 입력하세요 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000" dirty="0"/>
              <a:t>프로그램을 종료합니다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23928" y="44624"/>
            <a:ext cx="5112568" cy="6709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fstream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b="1" dirty="0"/>
              <a:t>#include &lt;string&gt;</a:t>
            </a:r>
          </a:p>
          <a:p>
            <a:pPr defTabSz="180000"/>
            <a:r>
              <a:rPr lang="en-US" altLang="ko-KR" sz="1000" b="1" dirty="0"/>
              <a:t>#include &lt;vector&gt;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</a:t>
            </a:r>
            <a:r>
              <a:rPr lang="en-US" altLang="ko-KR" sz="1000" dirty="0" err="1"/>
              <a:t>fileRead</a:t>
            </a:r>
            <a:r>
              <a:rPr lang="en-US" altLang="ko-KR" sz="1000" dirty="0"/>
              <a:t>(vector&lt;string&gt; &amp;v, </a:t>
            </a:r>
            <a:r>
              <a:rPr lang="en-US" altLang="ko-KR" sz="1000" dirty="0" err="1"/>
              <a:t>ifstream</a:t>
            </a:r>
            <a:r>
              <a:rPr lang="en-US" altLang="ko-KR" sz="1000" dirty="0"/>
              <a:t> &amp;fin) { // </a:t>
            </a:r>
            <a:r>
              <a:rPr lang="en-US" altLang="ko-KR" sz="1000" dirty="0" smtClean="0"/>
              <a:t>fin</a:t>
            </a:r>
            <a:r>
              <a:rPr lang="ko-KR" altLang="en-US" sz="1000" dirty="0" smtClean="0"/>
              <a:t>으로부터 </a:t>
            </a:r>
            <a:r>
              <a:rPr lang="ko-KR" altLang="en-US" sz="1000" dirty="0"/>
              <a:t>벡터 </a:t>
            </a:r>
            <a:r>
              <a:rPr lang="en-US" altLang="ko-KR" sz="1000" dirty="0"/>
              <a:t>v</a:t>
            </a:r>
            <a:r>
              <a:rPr lang="ko-KR" altLang="en-US" sz="1000" dirty="0"/>
              <a:t>에 </a:t>
            </a:r>
            <a:r>
              <a:rPr lang="ko-KR" altLang="en-US" sz="1000" dirty="0" smtClean="0"/>
              <a:t>읽어 들임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string line;</a:t>
            </a:r>
          </a:p>
          <a:p>
            <a:pPr defTabSz="180000"/>
            <a:r>
              <a:rPr lang="en-US" altLang="ko-KR" sz="1000" dirty="0"/>
              <a:t>	while(true)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getline</a:t>
            </a:r>
            <a:r>
              <a:rPr lang="en-US" altLang="ko-KR" sz="1000" b="1" dirty="0"/>
              <a:t>(fin, line</a:t>
            </a:r>
            <a:r>
              <a:rPr lang="en-US" altLang="ko-KR" sz="1000" dirty="0"/>
              <a:t>); // fin </a:t>
            </a:r>
            <a:r>
              <a:rPr lang="ko-KR" altLang="en-US" sz="1000" dirty="0"/>
              <a:t>파일에서 한 라인 읽기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fin.eof</a:t>
            </a:r>
            <a:r>
              <a:rPr lang="en-US" altLang="ko-KR" sz="1000" dirty="0"/>
              <a:t>()) break; // </a:t>
            </a:r>
            <a:r>
              <a:rPr lang="ko-KR" altLang="en-US" sz="1000" dirty="0"/>
              <a:t>끝까지 읽었음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v.push_back</a:t>
            </a:r>
            <a:r>
              <a:rPr lang="en-US" altLang="ko-KR" sz="1000" dirty="0"/>
              <a:t>(line); // </a:t>
            </a:r>
            <a:r>
              <a:rPr lang="ko-KR" altLang="en-US" sz="1000" dirty="0"/>
              <a:t>읽은 라인을 벡터에 저장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void search(vector&lt;string&gt; &amp;v, string word) { // </a:t>
            </a:r>
            <a:r>
              <a:rPr lang="ko-KR" altLang="en-US" sz="1000" dirty="0"/>
              <a:t>벡터 </a:t>
            </a:r>
            <a:r>
              <a:rPr lang="en-US" altLang="ko-KR" sz="1000" dirty="0"/>
              <a:t>v</a:t>
            </a:r>
            <a:r>
              <a:rPr lang="ko-KR" altLang="en-US" sz="1000" dirty="0"/>
              <a:t>에서 </a:t>
            </a:r>
            <a:r>
              <a:rPr lang="en-US" altLang="ko-KR" sz="1000" dirty="0"/>
              <a:t>word</a:t>
            </a:r>
            <a:r>
              <a:rPr lang="ko-KR" altLang="en-US" sz="1000" dirty="0"/>
              <a:t>를 찾아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v.size</a:t>
            </a:r>
            <a:r>
              <a:rPr lang="en-US" altLang="ko-KR" sz="1000" dirty="0"/>
              <a:t>();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index = v[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].find(word);</a:t>
            </a:r>
          </a:p>
          <a:p>
            <a:pPr defTabSz="180000"/>
            <a:r>
              <a:rPr lang="en-US" altLang="ko-KR" sz="1000" dirty="0"/>
              <a:t>		if(index != -1</a:t>
            </a:r>
            <a:r>
              <a:rPr lang="en-US" altLang="ko-KR" sz="1000" dirty="0" smtClean="0"/>
              <a:t>) </a:t>
            </a:r>
            <a:r>
              <a:rPr lang="en-US" altLang="ko-KR" sz="1000" dirty="0"/>
              <a:t>// found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cout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&lt;&lt; v[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&lt;&lt; </a:t>
            </a:r>
            <a:r>
              <a:rPr lang="en-US" altLang="ko-KR" sz="1000" dirty="0" err="1"/>
              <a:t>endl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vector&lt;string&gt; </a:t>
            </a:r>
            <a:r>
              <a:rPr lang="en-US" altLang="ko-KR" sz="1000" b="1" dirty="0" err="1"/>
              <a:t>wordVector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ifstream</a:t>
            </a:r>
            <a:r>
              <a:rPr lang="en-US" altLang="ko-KR" sz="1000" b="1" dirty="0"/>
              <a:t> fin("words.txt");</a:t>
            </a:r>
          </a:p>
          <a:p>
            <a:pPr defTabSz="180000"/>
            <a:r>
              <a:rPr lang="en-US" altLang="ko-KR" sz="1000" dirty="0"/>
              <a:t>	if(!fin)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"words.txt </a:t>
            </a:r>
            <a:r>
              <a:rPr lang="ko-KR" altLang="en-US" sz="1000" dirty="0"/>
              <a:t>파일을 열 수 없습니다</a:t>
            </a:r>
            <a:r>
              <a:rPr lang="en-US" altLang="ko-KR" sz="1000" dirty="0"/>
              <a:t>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	return 0; // </a:t>
            </a:r>
            <a:r>
              <a:rPr lang="ko-KR" altLang="en-US" sz="1000" dirty="0"/>
              <a:t>열기 오류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fileRead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wordVector</a:t>
            </a:r>
            <a:r>
              <a:rPr lang="en-US" altLang="ko-KR" sz="1000" b="1" dirty="0"/>
              <a:t>, fin); </a:t>
            </a:r>
            <a:r>
              <a:rPr lang="en-US" altLang="ko-KR" sz="1000" dirty="0"/>
              <a:t>// </a:t>
            </a:r>
            <a:r>
              <a:rPr lang="ko-KR" altLang="en-US" sz="1000" dirty="0" smtClean="0"/>
              <a:t>파일 전체를 </a:t>
            </a:r>
            <a:r>
              <a:rPr lang="en-US" altLang="ko-KR" sz="1000" dirty="0" err="1" smtClean="0"/>
              <a:t>wordVector</a:t>
            </a:r>
            <a:r>
              <a:rPr lang="ko-KR" altLang="en-US" sz="1000" dirty="0"/>
              <a:t>에 라인 별로 읽기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"words.txt </a:t>
            </a:r>
            <a:r>
              <a:rPr lang="ko-KR" altLang="en-US" sz="1000" dirty="0"/>
              <a:t>파일을 읽었습니다</a:t>
            </a:r>
            <a:r>
              <a:rPr lang="en-US" altLang="ko-KR" sz="1000" dirty="0"/>
              <a:t>." &lt;&lt; </a:t>
            </a:r>
            <a:r>
              <a:rPr lang="en-US" altLang="ko-KR" sz="1000" dirty="0" err="1"/>
              <a:t>endl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fin.close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while(true)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검색할 단어를 입력하세요 </a:t>
            </a:r>
            <a:r>
              <a:rPr lang="en-US" altLang="ko-KR" sz="1000" dirty="0"/>
              <a:t>&gt;&gt;";</a:t>
            </a:r>
          </a:p>
          <a:p>
            <a:pPr defTabSz="180000"/>
            <a:r>
              <a:rPr lang="en-US" altLang="ko-KR" sz="1000" dirty="0"/>
              <a:t>		string word;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getline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cin</a:t>
            </a:r>
            <a:r>
              <a:rPr lang="en-US" altLang="ko-KR" sz="1000" b="1" dirty="0"/>
              <a:t>, word); </a:t>
            </a:r>
            <a:r>
              <a:rPr lang="en-US" altLang="ko-KR" sz="1000" dirty="0"/>
              <a:t>// </a:t>
            </a:r>
            <a:r>
              <a:rPr lang="ko-KR" altLang="en-US" sz="1000" dirty="0"/>
              <a:t>키보드로부터 문자열 읽기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if(word == "exit") </a:t>
            </a:r>
          </a:p>
          <a:p>
            <a:pPr defTabSz="180000"/>
            <a:r>
              <a:rPr lang="en-US" altLang="ko-KR" sz="1000" dirty="0"/>
              <a:t>			break; // </a:t>
            </a:r>
            <a:r>
              <a:rPr lang="ko-KR" altLang="en-US" sz="1000" dirty="0"/>
              <a:t>프로그램 종료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search(</a:t>
            </a:r>
            <a:r>
              <a:rPr lang="en-US" altLang="ko-KR" sz="1000" b="1" dirty="0" err="1"/>
              <a:t>wordVector</a:t>
            </a:r>
            <a:r>
              <a:rPr lang="en-US" altLang="ko-KR" sz="1000" b="1" dirty="0"/>
              <a:t>, word); </a:t>
            </a:r>
            <a:r>
              <a:rPr lang="en-US" altLang="ko-KR" sz="1000" dirty="0"/>
              <a:t>// </a:t>
            </a:r>
            <a:r>
              <a:rPr lang="ko-KR" altLang="en-US" sz="1000" dirty="0" smtClean="0"/>
              <a:t>벡터에서 문자열을 검색하여 </a:t>
            </a:r>
            <a:r>
              <a:rPr lang="ko-KR" altLang="en-US" sz="1000" dirty="0"/>
              <a:t>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프로그램을 종료합니다</a:t>
            </a:r>
            <a:r>
              <a:rPr lang="en-US" altLang="ko-KR" sz="1000" dirty="0"/>
              <a:t>."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444208" y="3655027"/>
            <a:ext cx="1800200" cy="389682"/>
          </a:xfrm>
          <a:prstGeom prst="wedgeRoundRectCallout">
            <a:avLst>
              <a:gd name="adj1" fmla="val -91451"/>
              <a:gd name="adj2" fmla="val 37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words.txt </a:t>
            </a:r>
            <a:r>
              <a:rPr lang="ko-KR" altLang="en-US" sz="1000" dirty="0">
                <a:solidFill>
                  <a:schemeClr val="tx1"/>
                </a:solidFill>
              </a:rPr>
              <a:t>파일이 소스 파일과 같은 폴더에 있음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672976" y="2636912"/>
            <a:ext cx="2091753" cy="504056"/>
          </a:xfrm>
          <a:prstGeom prst="wedgeRoundRectCallout">
            <a:avLst>
              <a:gd name="adj1" fmla="val -82037"/>
              <a:gd name="adj2" fmla="val -238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v[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r>
              <a:rPr lang="ko-KR" altLang="en-US" sz="1000" dirty="0">
                <a:solidFill>
                  <a:schemeClr val="tx1"/>
                </a:solidFill>
              </a:rPr>
              <a:t>  단어가 </a:t>
            </a:r>
            <a:r>
              <a:rPr lang="en-US" altLang="ko-KR" sz="1000" dirty="0">
                <a:solidFill>
                  <a:schemeClr val="tx1"/>
                </a:solidFill>
              </a:rPr>
              <a:t>word</a:t>
            </a:r>
            <a:r>
              <a:rPr lang="ko-KR" altLang="en-US" sz="1000" dirty="0">
                <a:solidFill>
                  <a:schemeClr val="tx1"/>
                </a:solidFill>
              </a:rPr>
              <a:t>의 문자열을 포함하는지 검사</a:t>
            </a:r>
            <a:r>
              <a:rPr lang="en-US" altLang="ko-KR" sz="1000" dirty="0">
                <a:solidFill>
                  <a:schemeClr val="tx1"/>
                </a:solidFill>
              </a:rPr>
              <a:t>. -1</a:t>
            </a:r>
            <a:r>
              <a:rPr lang="ko-KR" altLang="en-US" sz="1000" dirty="0">
                <a:solidFill>
                  <a:schemeClr val="tx1"/>
                </a:solidFill>
              </a:rPr>
              <a:t>이 </a:t>
            </a:r>
            <a:r>
              <a:rPr lang="ko-KR" altLang="en-US" sz="1000" dirty="0" err="1">
                <a:solidFill>
                  <a:schemeClr val="tx1"/>
                </a:solidFill>
              </a:rPr>
              <a:t>리턴되면</a:t>
            </a:r>
            <a:r>
              <a:rPr lang="ko-KR" altLang="en-US" sz="1000" dirty="0">
                <a:solidFill>
                  <a:schemeClr val="tx1"/>
                </a:solidFill>
              </a:rPr>
              <a:t> 포함하지 않음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92190" y="4437112"/>
            <a:ext cx="1170338" cy="389682"/>
          </a:xfrm>
          <a:prstGeom prst="wedgeRoundRectCallout">
            <a:avLst>
              <a:gd name="adj1" fmla="val -99442"/>
              <a:gd name="adj2" fmla="val -7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love </a:t>
            </a:r>
            <a:r>
              <a:rPr lang="ko-KR" altLang="en-US" sz="1000" dirty="0">
                <a:solidFill>
                  <a:schemeClr val="tx1"/>
                </a:solidFill>
              </a:rPr>
              <a:t>문자열을 포함하는 단어들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09574" y="5517232"/>
            <a:ext cx="1170338" cy="389682"/>
          </a:xfrm>
          <a:prstGeom prst="wedgeRoundRectCallout">
            <a:avLst>
              <a:gd name="adj1" fmla="val -72806"/>
              <a:gd name="adj2" fmla="val 5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exit</a:t>
            </a:r>
            <a:r>
              <a:rPr lang="ko-KR" altLang="en-US" sz="1000" dirty="0">
                <a:solidFill>
                  <a:schemeClr val="tx1"/>
                </a:solidFill>
              </a:rPr>
              <a:t>을 입력하면 프로그램 종료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</a:t>
            </a:r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바이너리 값을 그대로 파일에 저장하거나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파일의 바이너리 값을 그대로 읽어서 변수나 버퍼에 저장하는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파일이든 바이너리 파일이든 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로 입출력가능</a:t>
            </a:r>
            <a:endParaRPr lang="en-US" altLang="ko-KR" dirty="0" smtClean="0"/>
          </a:p>
          <a:p>
            <a:r>
              <a:rPr lang="ko-KR" altLang="en-US" dirty="0" smtClean="0"/>
              <a:t>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모드 열기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ios</a:t>
            </a:r>
            <a:r>
              <a:rPr lang="en-US" altLang="ko-KR" dirty="0" smtClean="0"/>
              <a:t>::binary </a:t>
            </a:r>
            <a:r>
              <a:rPr lang="ko-KR" altLang="en-US" dirty="0" smtClean="0"/>
              <a:t>모드 속성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ios</a:t>
            </a:r>
            <a:r>
              <a:rPr lang="en-US" altLang="ko-KR" dirty="0" smtClean="0"/>
              <a:t>::binary</a:t>
            </a:r>
            <a:r>
              <a:rPr lang="ko-KR" altLang="en-US" dirty="0" smtClean="0"/>
              <a:t>가 설정되지 않으면 디폴트가 텍스트 </a:t>
            </a:r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358" y="4293096"/>
            <a:ext cx="662473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ifstream</a:t>
            </a:r>
            <a:r>
              <a:rPr lang="en-US" altLang="ko-KR" sz="1400" dirty="0"/>
              <a:t> fin; </a:t>
            </a:r>
          </a:p>
          <a:p>
            <a:pPr fontAlgn="base" latinLnBrk="0"/>
            <a:r>
              <a:rPr lang="en-US" altLang="ko-KR" sz="1400" dirty="0" err="1" smtClean="0"/>
              <a:t>fin.open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desert.jpg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::in | </a:t>
            </a:r>
            <a:r>
              <a:rPr lang="en-US" altLang="ko-KR" sz="1400" b="1" dirty="0" err="1"/>
              <a:t>ios</a:t>
            </a:r>
            <a:r>
              <a:rPr lang="en-US" altLang="ko-KR" sz="1400" b="1" dirty="0"/>
              <a:t>::binary</a:t>
            </a:r>
            <a:r>
              <a:rPr lang="en-US" altLang="ko-KR" sz="1400" dirty="0"/>
              <a:t>); // </a:t>
            </a:r>
            <a:r>
              <a:rPr lang="ko-KR" altLang="en-US" sz="1400" dirty="0"/>
              <a:t>바이너리 </a:t>
            </a:r>
            <a:r>
              <a:rPr lang="en-US" altLang="ko-KR" sz="1400" dirty="0"/>
              <a:t>I/O</a:t>
            </a:r>
            <a:r>
              <a:rPr lang="ko-KR" altLang="en-US" sz="1400" dirty="0"/>
              <a:t>로 파일 </a:t>
            </a:r>
            <a:r>
              <a:rPr lang="ko-KR" altLang="en-US" sz="1400" dirty="0" smtClean="0"/>
              <a:t>읽기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ofstream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fout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desert.jpg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::out | </a:t>
            </a:r>
            <a:r>
              <a:rPr lang="en-US" altLang="ko-KR" sz="1400" b="1" dirty="0" err="1"/>
              <a:t>ios</a:t>
            </a:r>
            <a:r>
              <a:rPr lang="en-US" altLang="ko-KR" sz="1400" b="1" dirty="0"/>
              <a:t>::binary</a:t>
            </a:r>
            <a:r>
              <a:rPr lang="en-US" altLang="ko-KR" sz="1400" dirty="0"/>
              <a:t>); // </a:t>
            </a:r>
            <a:r>
              <a:rPr lang="ko-KR" altLang="en-US" sz="1400" dirty="0"/>
              <a:t>바이너리 </a:t>
            </a:r>
            <a:r>
              <a:rPr lang="en-US" altLang="ko-KR" sz="1400" dirty="0"/>
              <a:t>I/O</a:t>
            </a:r>
            <a:r>
              <a:rPr lang="ko-KR" altLang="en-US" sz="1400" dirty="0"/>
              <a:t>로 파일 쓰기</a:t>
            </a:r>
          </a:p>
          <a:p>
            <a:pPr fontAlgn="base" latinLnBrk="0"/>
            <a:r>
              <a:rPr lang="en-US" altLang="ko-KR" sz="1400" dirty="0" err="1"/>
              <a:t>fstream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fsin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desert.jpg",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::in | </a:t>
            </a:r>
            <a:r>
              <a:rPr lang="en-US" altLang="ko-KR" sz="1400" b="1" dirty="0" err="1"/>
              <a:t>ios</a:t>
            </a:r>
            <a:r>
              <a:rPr lang="en-US" altLang="ko-KR" sz="1400" b="1" dirty="0"/>
              <a:t>::binary</a:t>
            </a:r>
            <a:r>
              <a:rPr lang="en-US" altLang="ko-KR" sz="1400" dirty="0"/>
              <a:t>) // </a:t>
            </a:r>
            <a:r>
              <a:rPr lang="ko-KR" altLang="en-US" sz="1400" dirty="0"/>
              <a:t>바이너리 </a:t>
            </a:r>
            <a:r>
              <a:rPr lang="en-US" altLang="ko-KR" sz="1400" dirty="0"/>
              <a:t>I/O</a:t>
            </a:r>
            <a:r>
              <a:rPr lang="ko-KR" altLang="en-US" sz="1400" dirty="0"/>
              <a:t>로 파일 읽기</a:t>
            </a:r>
          </a:p>
        </p:txBody>
      </p:sp>
    </p:spTree>
    <p:extLst>
      <p:ext uri="{BB962C8B-B14F-4D97-AF65-F5344CB8AC3E}">
        <p14:creationId xmlns:p14="http://schemas.microsoft.com/office/powerpoint/2010/main" val="2657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44624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12–7 </a:t>
            </a:r>
            <a:r>
              <a:rPr lang="ko-KR" altLang="en-US" dirty="0" smtClean="0"/>
              <a:t>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로 파일 복사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124744"/>
            <a:ext cx="5587414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소스 파일과 목적 파일의 이름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char* 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 = "c:\\users\\public\\pictures\\sample pictures\\desert.jpg";</a:t>
            </a:r>
          </a:p>
          <a:p>
            <a:pPr defTabSz="180000"/>
            <a:r>
              <a:rPr lang="en-US" altLang="ko-KR" sz="1100" dirty="0"/>
              <a:t>	char* 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 = "c:\\copydesert.jpg";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소스 파일 열기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ifstream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fsrc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::in |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::binary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if(!</a:t>
            </a:r>
            <a:r>
              <a:rPr lang="en-US" altLang="ko-KR" sz="1100" dirty="0" err="1" smtClean="0"/>
              <a:t>fsrc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오류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목적 파일 열기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ofstream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fdest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::out |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::binary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if(!</a:t>
            </a:r>
            <a:r>
              <a:rPr lang="en-US" altLang="ko-KR" sz="1100" dirty="0" err="1" smtClean="0"/>
              <a:t>fdest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</a:t>
            </a:r>
            <a:r>
              <a:rPr lang="ko-KR" altLang="en-US" sz="1100" dirty="0" smtClean="0"/>
              <a:t>오류</a:t>
            </a:r>
            <a:r>
              <a:rPr lang="en-US" altLang="ko-KR" sz="1100" dirty="0" smtClean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소스 파일에서 목적 파일로 복사하기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c;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while((c=</a:t>
            </a:r>
            <a:r>
              <a:rPr lang="en-US" altLang="ko-KR" sz="1100" b="1" dirty="0" err="1"/>
              <a:t>fsrc.get</a:t>
            </a:r>
            <a:r>
              <a:rPr lang="en-US" altLang="ko-KR" sz="1100" b="1" dirty="0"/>
              <a:t>()) != EOF) { </a:t>
            </a:r>
            <a:r>
              <a:rPr lang="en-US" altLang="ko-KR" sz="1100" dirty="0"/>
              <a:t>// </a:t>
            </a:r>
            <a:r>
              <a:rPr lang="ko-KR" altLang="en-US" sz="1100" dirty="0"/>
              <a:t>소스 파일을 끝까지 한 바이트씩 읽는다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fdest.put</a:t>
            </a:r>
            <a:r>
              <a:rPr lang="en-US" altLang="ko-KR" sz="1100" b="1" dirty="0"/>
              <a:t>(c); </a:t>
            </a:r>
            <a:r>
              <a:rPr lang="en-US" altLang="ko-KR" sz="1100" dirty="0"/>
              <a:t>// </a:t>
            </a:r>
            <a:r>
              <a:rPr lang="ko-KR" altLang="en-US" sz="1100" dirty="0"/>
              <a:t>읽은 바이트를 파일에 출력한다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b="1" dirty="0"/>
              <a:t>	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을 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로 복사 완료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fsrc.close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fdest.close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851919" y="1395531"/>
            <a:ext cx="2275047" cy="504056"/>
          </a:xfrm>
          <a:prstGeom prst="wedgeRoundRectCallout">
            <a:avLst>
              <a:gd name="adj1" fmla="val -74644"/>
              <a:gd name="adj2" fmla="val 1076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윈도우의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사진 샘플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폴더에 있는 </a:t>
            </a:r>
            <a:r>
              <a:rPr lang="en-US" altLang="ko-KR" sz="1000" dirty="0">
                <a:solidFill>
                  <a:schemeClr val="tx1"/>
                </a:solidFill>
              </a:rPr>
              <a:t>desert.jpg</a:t>
            </a:r>
            <a:r>
              <a:rPr lang="ko-KR" altLang="en-US" sz="1000" dirty="0">
                <a:solidFill>
                  <a:schemeClr val="tx1"/>
                </a:solidFill>
              </a:rPr>
              <a:t>의 경로명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735077"/>
            <a:ext cx="2344958" cy="17587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461675"/>
            <a:ext cx="2344958" cy="17587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4208" y="3493796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윈도</a:t>
            </a:r>
            <a:r>
              <a:rPr lang="ko-KR" altLang="en-US" sz="1200" dirty="0"/>
              <a:t>우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사진 샘플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폴더에</a:t>
            </a:r>
            <a:endParaRPr lang="en-US" altLang="ko-KR" sz="1200" dirty="0" smtClean="0"/>
          </a:p>
          <a:p>
            <a:r>
              <a:rPr lang="ko-KR" altLang="en-US" sz="1200" dirty="0" smtClean="0"/>
              <a:t> 있는 </a:t>
            </a:r>
            <a:r>
              <a:rPr lang="en-US" altLang="ko-KR" sz="1200" dirty="0" smtClean="0"/>
              <a:t>desert.jpg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635896" y="2537048"/>
            <a:ext cx="1813099" cy="335071"/>
          </a:xfrm>
          <a:prstGeom prst="wedgeRoundRectCallout">
            <a:avLst>
              <a:gd name="adj1" fmla="val -66990"/>
              <a:gd name="adj2" fmla="val -838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c:\copydesert.jpg</a:t>
            </a:r>
            <a:r>
              <a:rPr lang="ko-KR" altLang="en-US" sz="1000" dirty="0">
                <a:solidFill>
                  <a:schemeClr val="tx1"/>
                </a:solidFill>
              </a:rPr>
              <a:t>로 복사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3014" y="6248345"/>
            <a:ext cx="195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복사한 </a:t>
            </a:r>
            <a:r>
              <a:rPr lang="en-US" altLang="ko-KR" sz="1200" dirty="0" smtClean="0"/>
              <a:t>c:\copydesert.jpg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953" y="764704"/>
            <a:ext cx="885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get(),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put()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함수를 이용하여 윈도우의 사진폴더에 있는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desert.jpg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c:\copydesert.jpg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복사하라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3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파일과 바이너리 파일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가로로 말린 두루마리 모양 4"/>
          <p:cNvSpPr/>
          <p:nvPr/>
        </p:nvSpPr>
        <p:spPr>
          <a:xfrm rot="5400000">
            <a:off x="2155515" y="2133808"/>
            <a:ext cx="1872208" cy="2288703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가로로 말린 두루마리 모양 10"/>
          <p:cNvSpPr/>
          <p:nvPr/>
        </p:nvSpPr>
        <p:spPr>
          <a:xfrm rot="5400000">
            <a:off x="5456421" y="2146357"/>
            <a:ext cx="1872207" cy="2263607"/>
          </a:xfrm>
          <a:prstGeom prst="horizont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C:\Users\Kitae\AppData\Local\Microsoft\Windows\Temporary Internet Files\Content.IE5\JB1LX632\MC9002671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72" y="3559164"/>
            <a:ext cx="291759" cy="47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Kitae\AppData\Local\Microsoft\Windows\Temporary Internet Files\Content.IE5\O3RL11LC\MC90026718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34" y="3603725"/>
            <a:ext cx="287164" cy="48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Kitae\AppData\Local\Microsoft\Windows\Temporary Internet Files\Content.IE5\F2JW7Z4E\MC90026719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69" y="2630756"/>
            <a:ext cx="397929" cy="3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itae\AppData\Local\Microsoft\Windows\Temporary Internet Files\Content.IE5\5P0VQN7T\MC90033612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98" y="3278160"/>
            <a:ext cx="571633" cy="7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Kitae\AppData\Local\Microsoft\Windows\Temporary Internet Files\Content.IE5\JB1LX632\MC90021593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29" y="3065623"/>
            <a:ext cx="883942" cy="5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Kitae\AppData\Local\Microsoft\Windows\Temporary Internet Files\Content.IE5\MZ0H379T\MC90021505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65" y="2786811"/>
            <a:ext cx="722666" cy="5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23691" y="42774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 파일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31917" y="435581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바이너리 파일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4934" y="2803326"/>
            <a:ext cx="184377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길을 걷고 산들 무엇 하나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꽃이 내가 아니듯</a:t>
            </a:r>
            <a:endParaRPr lang="en-US" altLang="ko-KR" sz="1100" dirty="0" smtClean="0"/>
          </a:p>
          <a:p>
            <a:r>
              <a:rPr lang="ko-KR" altLang="en-US" sz="1100" dirty="0" smtClean="0"/>
              <a:t>내가 꽃이 될 수 없는 지금</a:t>
            </a:r>
            <a:endParaRPr lang="en-US" altLang="ko-KR" sz="1100" dirty="0" smtClean="0"/>
          </a:p>
          <a:p>
            <a:r>
              <a:rPr lang="ko-KR" altLang="en-US" sz="1100" dirty="0" smtClean="0"/>
              <a:t>물빛 몸매를 가진 </a:t>
            </a:r>
            <a:endParaRPr lang="en-US" altLang="ko-KR" sz="1100" dirty="0" smtClean="0"/>
          </a:p>
          <a:p>
            <a:r>
              <a:rPr lang="ko-KR" altLang="en-US" sz="1100" dirty="0" smtClean="0"/>
              <a:t>한 마리 학으로</a:t>
            </a:r>
            <a:endParaRPr lang="en-US" altLang="ko-KR" sz="1100" dirty="0" smtClean="0"/>
          </a:p>
          <a:p>
            <a:r>
              <a:rPr lang="ko-KR" altLang="en-US" sz="1100" dirty="0" smtClean="0"/>
              <a:t>살아 무엇 하나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650626" y="5374089"/>
            <a:ext cx="966711" cy="560963"/>
          </a:xfrm>
          <a:prstGeom prst="wedgeRoundRectCallout">
            <a:avLst>
              <a:gd name="adj1" fmla="val 20566"/>
              <a:gd name="adj2" fmla="val -1107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문자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만으로구성된</a:t>
            </a:r>
            <a:r>
              <a:rPr lang="ko-KR" altLang="en-US" sz="1000" dirty="0" smtClean="0">
                <a:solidFill>
                  <a:schemeClr val="tx1"/>
                </a:solidFill>
              </a:rPr>
              <a:t> 문서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697885" y="5387441"/>
            <a:ext cx="1389277" cy="547611"/>
          </a:xfrm>
          <a:prstGeom prst="wedgeRoundRectCallout">
            <a:avLst>
              <a:gd name="adj1" fmla="val 15059"/>
              <a:gd name="adj2" fmla="val -994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문자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그림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사운드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동영산</a:t>
            </a:r>
            <a:r>
              <a:rPr lang="ko-KR" altLang="en-US" sz="1000" dirty="0" smtClean="0">
                <a:solidFill>
                  <a:schemeClr val="tx1"/>
                </a:solidFill>
              </a:rPr>
              <a:t> 등으로 구성된 문서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read()/write()</a:t>
            </a:r>
            <a:r>
              <a:rPr lang="ko-KR" altLang="en-US" dirty="0" smtClean="0"/>
              <a:t>로 블록 단위 파일 입출력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00200"/>
          </a:xfrm>
        </p:spPr>
        <p:txBody>
          <a:bodyPr/>
          <a:lstStyle/>
          <a:p>
            <a:r>
              <a:rPr lang="en-US" altLang="ko-KR" dirty="0" smtClean="0"/>
              <a:t>get()/put()</a:t>
            </a:r>
          </a:p>
          <a:p>
            <a:pPr lvl="1"/>
            <a:r>
              <a:rPr lang="ko-KR" altLang="en-US" dirty="0" smtClean="0"/>
              <a:t>문자 혹은 바이트 단위로 파일 입출력</a:t>
            </a:r>
            <a:endParaRPr lang="en-US" altLang="ko-KR" dirty="0" smtClean="0"/>
          </a:p>
          <a:p>
            <a:r>
              <a:rPr lang="en-US" altLang="ko-KR" dirty="0" smtClean="0"/>
              <a:t>read()/write()</a:t>
            </a:r>
          </a:p>
          <a:p>
            <a:pPr lvl="1"/>
            <a:r>
              <a:rPr lang="ko-KR" altLang="en-US" dirty="0" smtClean="0"/>
              <a:t>블록 단위로 파일 입출력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7272808" cy="187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1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12–8 read()</a:t>
            </a:r>
            <a:r>
              <a:rPr lang="ko-KR" altLang="en-US" dirty="0" smtClean="0"/>
              <a:t>로 텍스트 파일을 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로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8472" y="1830687"/>
            <a:ext cx="496855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fstream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char* file = "c:\\windows\\system.ini";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ifstream</a:t>
            </a:r>
            <a:r>
              <a:rPr lang="en-US" altLang="ko-KR" sz="1200" dirty="0"/>
              <a:t> fin;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fin.open</a:t>
            </a:r>
            <a:r>
              <a:rPr lang="en-US" altLang="ko-KR" sz="1200" dirty="0"/>
              <a:t>(file,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::in | </a:t>
            </a:r>
            <a:r>
              <a:rPr lang="en-US" altLang="ko-KR" sz="1200" b="1" dirty="0" err="1"/>
              <a:t>ios</a:t>
            </a:r>
            <a:r>
              <a:rPr lang="en-US" altLang="ko-KR" sz="1200" b="1" dirty="0"/>
              <a:t>::binary</a:t>
            </a:r>
            <a:r>
              <a:rPr lang="en-US" altLang="ko-KR" sz="1200" dirty="0"/>
              <a:t>); // </a:t>
            </a:r>
            <a:r>
              <a:rPr lang="ko-KR" altLang="en-US" sz="1200" dirty="0"/>
              <a:t>읽기 모드로 파일 열기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if(!fin) { // </a:t>
            </a:r>
            <a:r>
              <a:rPr lang="ko-KR" altLang="en-US" sz="1200" dirty="0"/>
              <a:t>열기 실패 검사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파일 열기 오류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char s[32];</a:t>
            </a:r>
          </a:p>
          <a:p>
            <a:pPr defTabSz="180000"/>
            <a:r>
              <a:rPr lang="en-US" altLang="ko-KR" sz="1200" dirty="0"/>
              <a:t>	while(!</a:t>
            </a:r>
            <a:r>
              <a:rPr lang="en-US" altLang="ko-KR" sz="1200" dirty="0" err="1"/>
              <a:t>fin.eof</a:t>
            </a:r>
            <a:r>
              <a:rPr lang="en-US" altLang="ko-KR" sz="1200" dirty="0"/>
              <a:t>()) { // </a:t>
            </a:r>
            <a:r>
              <a:rPr lang="ko-KR" altLang="en-US" sz="1200" dirty="0" smtClean="0"/>
              <a:t>파일 끝까지 </a:t>
            </a:r>
            <a:r>
              <a:rPr lang="ko-KR" altLang="en-US" sz="1200" dirty="0"/>
              <a:t>읽는다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fin.read</a:t>
            </a:r>
            <a:r>
              <a:rPr lang="en-US" altLang="ko-KR" sz="1200" b="1" dirty="0"/>
              <a:t>(s, 32); </a:t>
            </a:r>
            <a:r>
              <a:rPr lang="en-US" altLang="ko-KR" sz="1200" dirty="0"/>
              <a:t>// </a:t>
            </a:r>
            <a:r>
              <a:rPr lang="ko-KR" altLang="en-US" sz="1200" dirty="0"/>
              <a:t>최대 </a:t>
            </a:r>
            <a:r>
              <a:rPr lang="en-US" altLang="ko-KR" sz="1200" dirty="0"/>
              <a:t>32 </a:t>
            </a:r>
            <a:r>
              <a:rPr lang="ko-KR" altLang="en-US" sz="1200" dirty="0"/>
              <a:t>바이트를 읽어 배열 </a:t>
            </a:r>
            <a:r>
              <a:rPr lang="en-US" altLang="ko-KR" sz="1200" dirty="0"/>
              <a:t>s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fin.gcount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실제 읽은 바이트 수 알아냄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cout.write</a:t>
            </a:r>
            <a:r>
              <a:rPr lang="en-US" altLang="ko-KR" sz="1200" b="1" dirty="0"/>
              <a:t>(s, n); </a:t>
            </a:r>
            <a:r>
              <a:rPr lang="en-US" altLang="ko-KR" sz="1200" dirty="0"/>
              <a:t>// </a:t>
            </a:r>
            <a:r>
              <a:rPr lang="ko-KR" altLang="en-US" sz="1200" dirty="0"/>
              <a:t>버퍼에 있는 </a:t>
            </a:r>
            <a:r>
              <a:rPr lang="en-US" altLang="ko-KR" sz="1200" dirty="0"/>
              <a:t>n </a:t>
            </a:r>
            <a:r>
              <a:rPr lang="ko-KR" altLang="en-US" sz="1200" dirty="0"/>
              <a:t>개의 바이트를 화면에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count += n;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읽은 바이트 수는 </a:t>
            </a:r>
            <a:r>
              <a:rPr lang="en-US" altLang="ko-KR" sz="1200" dirty="0"/>
              <a:t>" &lt;&lt; count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fin.close</a:t>
            </a:r>
            <a:r>
              <a:rPr lang="en-US" altLang="ko-KR" sz="1200" dirty="0"/>
              <a:t>(); // </a:t>
            </a:r>
            <a:r>
              <a:rPr lang="ko-KR" altLang="en-US" sz="1200" dirty="0"/>
              <a:t>입력 파일 닫기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21040" y="4046678"/>
            <a:ext cx="2657715" cy="267765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[mci]</a:t>
            </a:r>
          </a:p>
          <a:p>
            <a:r>
              <a:rPr lang="ko-KR" altLang="en-US" sz="1200" dirty="0"/>
              <a:t>읽은 바이트 수는 </a:t>
            </a:r>
            <a:r>
              <a:rPr lang="en-US" altLang="ko-KR" sz="1200" dirty="0"/>
              <a:t>219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033208" y="5949280"/>
            <a:ext cx="1931280" cy="335071"/>
          </a:xfrm>
          <a:prstGeom prst="wedgeRoundRectCallout">
            <a:avLst>
              <a:gd name="adj1" fmla="val -59806"/>
              <a:gd name="adj2" fmla="val 1074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파일의 크기는 </a:t>
            </a:r>
            <a:r>
              <a:rPr lang="en-US" altLang="ko-KR" sz="1000" dirty="0">
                <a:solidFill>
                  <a:schemeClr val="tx1"/>
                </a:solidFill>
              </a:rPr>
              <a:t>219 </a:t>
            </a:r>
            <a:r>
              <a:rPr lang="ko-KR" altLang="en-US" sz="1000" dirty="0">
                <a:solidFill>
                  <a:schemeClr val="tx1"/>
                </a:solidFill>
              </a:rPr>
              <a:t>바이트임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268760"/>
            <a:ext cx="885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read()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한번에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32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바이트씩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c:\windows\system.ini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읽어 화면에 출력하는 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6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12-9 read()/write()</a:t>
            </a:r>
            <a:r>
              <a:rPr lang="ko-KR" altLang="en-US" dirty="0" smtClean="0"/>
              <a:t>로 이미지 파일 복사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304176"/>
            <a:ext cx="55446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소스 파일과 목적 파일의 이름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char* 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 = "c:\\users\\public\\pictures\\sample pictures</a:t>
            </a:r>
            <a:r>
              <a:rPr lang="en-US" altLang="ko-KR" sz="1100" dirty="0" smtClean="0"/>
              <a:t>\\tulips.jpg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char* 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 = "c:\\</a:t>
            </a:r>
            <a:r>
              <a:rPr lang="en-US" altLang="ko-KR" sz="1100" dirty="0" smtClean="0"/>
              <a:t>copytulips.jpg</a:t>
            </a:r>
            <a:r>
              <a:rPr lang="en-US" altLang="ko-KR" sz="1100" dirty="0"/>
              <a:t>";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소스 파일 열기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ifstream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fsrc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::in |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::binary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if(!</a:t>
            </a:r>
            <a:r>
              <a:rPr lang="en-US" altLang="ko-KR" sz="1100" dirty="0" err="1" smtClean="0"/>
              <a:t>fsrc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오류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목적 파일 열기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ofstream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fdest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::out |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::binary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if(!</a:t>
            </a:r>
            <a:r>
              <a:rPr lang="en-US" altLang="ko-KR" sz="1100" dirty="0" err="1" smtClean="0"/>
              <a:t>fdest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오류</a:t>
            </a:r>
            <a:r>
              <a:rPr lang="en-US" altLang="ko-KR" sz="1100" dirty="0" smtClean="0"/>
              <a:t>"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소스 파일에서 목적 파일로 복사하기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/>
              <a:t>char </a:t>
            </a:r>
            <a:r>
              <a:rPr lang="en-US" altLang="ko-KR" sz="1100" b="1" dirty="0" err="1"/>
              <a:t>buf</a:t>
            </a:r>
            <a:r>
              <a:rPr lang="en-US" altLang="ko-KR" sz="1100" b="1" dirty="0"/>
              <a:t>[1024];</a:t>
            </a:r>
          </a:p>
          <a:p>
            <a:pPr defTabSz="180000"/>
            <a:r>
              <a:rPr lang="en-US" altLang="ko-KR" sz="1100" dirty="0"/>
              <a:t>	while(!</a:t>
            </a:r>
            <a:r>
              <a:rPr lang="en-US" altLang="ko-KR" sz="1100" dirty="0" err="1"/>
              <a:t>fsrc.eof</a:t>
            </a:r>
            <a:r>
              <a:rPr lang="en-US" altLang="ko-KR" sz="1100" dirty="0"/>
              <a:t>()) { // </a:t>
            </a:r>
            <a:r>
              <a:rPr lang="ko-KR" altLang="en-US" sz="1100" dirty="0" smtClean="0"/>
              <a:t>파일 끝까지 </a:t>
            </a:r>
            <a:r>
              <a:rPr lang="ko-KR" altLang="en-US" sz="1100" dirty="0"/>
              <a:t>읽는다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fsrc.read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buf</a:t>
            </a:r>
            <a:r>
              <a:rPr lang="en-US" altLang="ko-KR" sz="1100" b="1" dirty="0"/>
              <a:t>, 1024); </a:t>
            </a:r>
            <a:r>
              <a:rPr lang="en-US" altLang="ko-KR" sz="1100" dirty="0"/>
              <a:t>// </a:t>
            </a:r>
            <a:r>
              <a:rPr lang="ko-KR" altLang="en-US" sz="1100" dirty="0"/>
              <a:t>최대 </a:t>
            </a:r>
            <a:r>
              <a:rPr lang="en-US" altLang="ko-KR" sz="1100" dirty="0"/>
              <a:t>1024 </a:t>
            </a:r>
            <a:r>
              <a:rPr lang="ko-KR" altLang="en-US" sz="1100" dirty="0"/>
              <a:t>바이트를 읽어 배열 </a:t>
            </a:r>
            <a:r>
              <a:rPr lang="en-US" altLang="ko-KR" sz="1100" dirty="0"/>
              <a:t>s</a:t>
            </a:r>
            <a:r>
              <a:rPr lang="ko-KR" altLang="en-US" sz="1100" dirty="0"/>
              <a:t>에 저장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n = </a:t>
            </a:r>
            <a:r>
              <a:rPr lang="en-US" altLang="ko-KR" sz="1100" b="1" dirty="0" err="1"/>
              <a:t>fsrc.gcount</a:t>
            </a:r>
            <a:r>
              <a:rPr lang="en-US" altLang="ko-KR" sz="1100" b="1" dirty="0"/>
              <a:t>(); </a:t>
            </a:r>
            <a:r>
              <a:rPr lang="en-US" altLang="ko-KR" sz="1100" dirty="0"/>
              <a:t>// </a:t>
            </a:r>
            <a:r>
              <a:rPr lang="ko-KR" altLang="en-US" sz="1100" dirty="0"/>
              <a:t>실제 읽은 바이트 수 알아냄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b="1" dirty="0" err="1"/>
              <a:t>fdest.write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buf</a:t>
            </a:r>
            <a:r>
              <a:rPr lang="en-US" altLang="ko-KR" sz="1100" b="1" dirty="0"/>
              <a:t>, n); </a:t>
            </a:r>
            <a:r>
              <a:rPr lang="en-US" altLang="ko-KR" sz="1100" dirty="0"/>
              <a:t>// </a:t>
            </a:r>
            <a:r>
              <a:rPr lang="ko-KR" altLang="en-US" sz="1100" dirty="0"/>
              <a:t>읽은 바이트 수 만큼 버퍼에서 목적 파일에 기록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srcFile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을 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destFile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로 복사 완료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fsrc.close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fdest.close</a:t>
            </a:r>
            <a:r>
              <a:rPr lang="en-US" altLang="ko-KR" sz="1100" dirty="0" smtClean="0"/>
              <a:t>(); 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3651444"/>
            <a:ext cx="247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윈도우의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사진 샘플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폴더에 있는 </a:t>
            </a:r>
            <a:r>
              <a:rPr lang="en-US" altLang="ko-KR" sz="1200" dirty="0" smtClean="0"/>
              <a:t>tulips.jpg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38998" y="6405993"/>
            <a:ext cx="1895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복사한 </a:t>
            </a:r>
            <a:r>
              <a:rPr lang="en-US" altLang="ko-KR" sz="1200" dirty="0" smtClean="0"/>
              <a:t>c:\copytulips.jpg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820756" y="1771643"/>
            <a:ext cx="3335420" cy="307750"/>
          </a:xfrm>
          <a:prstGeom prst="wedgeRoundRectCallout">
            <a:avLst>
              <a:gd name="adj1" fmla="val -39180"/>
              <a:gd name="adj2" fmla="val 1359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윈도우의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사진 샘플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폴더에 있는 </a:t>
            </a:r>
            <a:r>
              <a:rPr lang="en-US" altLang="ko-KR" sz="1000" dirty="0">
                <a:solidFill>
                  <a:schemeClr val="tx1"/>
                </a:solidFill>
              </a:rPr>
              <a:t>tulips.jpg</a:t>
            </a:r>
            <a:r>
              <a:rPr lang="ko-KR" altLang="en-US" sz="1000" dirty="0">
                <a:solidFill>
                  <a:schemeClr val="tx1"/>
                </a:solidFill>
              </a:rPr>
              <a:t>의 경로명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653924" y="2703361"/>
            <a:ext cx="1813099" cy="335071"/>
          </a:xfrm>
          <a:prstGeom prst="wedgeRoundRectCallout">
            <a:avLst>
              <a:gd name="adj1" fmla="val -74407"/>
              <a:gd name="adj2" fmla="val -757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c:\copytulips.jpg</a:t>
            </a:r>
            <a:r>
              <a:rPr lang="ko-KR" altLang="en-US" sz="1000" dirty="0">
                <a:solidFill>
                  <a:schemeClr val="tx1"/>
                </a:solidFill>
              </a:rPr>
              <a:t>로 복사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06" y="1925518"/>
            <a:ext cx="2342344" cy="175675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8" y="4675421"/>
            <a:ext cx="2342344" cy="175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12-10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배열과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값을 바이너리 파일에 저장하고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80112" y="4133092"/>
            <a:ext cx="3303239" cy="43088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0 1 2 3 4 5 6 7 8 9</a:t>
            </a:r>
          </a:p>
          <a:p>
            <a:r>
              <a:rPr lang="en-US" altLang="ko-KR" sz="1100" dirty="0"/>
              <a:t>3.15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45228" y="1315502"/>
            <a:ext cx="4997152" cy="398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char* file = "c</a:t>
            </a:r>
            <a:r>
              <a:rPr lang="en-US" altLang="ko-KR" sz="1100" dirty="0" smtClean="0"/>
              <a:t>:\\data.dat</a:t>
            </a:r>
            <a:r>
              <a:rPr lang="en-US" altLang="ko-KR" sz="1100" dirty="0"/>
              <a:t>";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ofstream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fout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fout.open</a:t>
            </a:r>
            <a:r>
              <a:rPr lang="en-US" altLang="ko-KR" sz="1100" dirty="0"/>
              <a:t>(file,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::out | </a:t>
            </a:r>
            <a:r>
              <a:rPr lang="en-US" altLang="ko-KR" sz="1100" b="1" dirty="0" err="1"/>
              <a:t>ios</a:t>
            </a:r>
            <a:r>
              <a:rPr lang="en-US" altLang="ko-KR" sz="1100" b="1" dirty="0"/>
              <a:t>::binary</a:t>
            </a:r>
            <a:r>
              <a:rPr lang="en-US" altLang="ko-KR" sz="1100" dirty="0"/>
              <a:t>); // </a:t>
            </a:r>
            <a:r>
              <a:rPr lang="ko-KR" altLang="en-US" sz="1100" dirty="0"/>
              <a:t>읽기 모드로 파일 열기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smtClean="0"/>
              <a:t>if(!</a:t>
            </a:r>
            <a:r>
              <a:rPr lang="en-US" altLang="ko-KR" sz="1100" dirty="0" err="1" smtClean="0"/>
              <a:t>fout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파일 열기 오류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n[] = {0,1,2,3,4,5,6,7,8,9};</a:t>
            </a:r>
          </a:p>
          <a:p>
            <a:pPr defTabSz="180000"/>
            <a:r>
              <a:rPr lang="en-US" altLang="ko-KR" sz="1100" dirty="0"/>
              <a:t>	double d = 3.15;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fout.write</a:t>
            </a:r>
            <a:r>
              <a:rPr lang="en-US" altLang="ko-KR" sz="1100" b="1" dirty="0"/>
              <a:t>((char*)n, </a:t>
            </a:r>
            <a:r>
              <a:rPr lang="en-US" altLang="ko-KR" sz="1100" b="1" dirty="0" err="1"/>
              <a:t>sizeof</a:t>
            </a:r>
            <a:r>
              <a:rPr lang="en-US" altLang="ko-KR" sz="1100" b="1" dirty="0"/>
              <a:t>(n)); </a:t>
            </a:r>
            <a:r>
              <a:rPr lang="en-US" altLang="ko-KR" sz="1100" dirty="0"/>
              <a:t>//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ko-KR" altLang="en-US" sz="1100" dirty="0"/>
              <a:t>배열 </a:t>
            </a:r>
            <a:r>
              <a:rPr lang="en-US" altLang="ko-KR" sz="1100" dirty="0" smtClean="0"/>
              <a:t>n</a:t>
            </a:r>
            <a:r>
              <a:rPr lang="ko-KR" altLang="en-US" sz="1100" dirty="0" smtClean="0"/>
              <a:t>을 한번에 파일에 </a:t>
            </a:r>
            <a:r>
              <a:rPr lang="ko-KR" altLang="en-US" sz="1100" dirty="0"/>
              <a:t>쓴다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fout.write</a:t>
            </a:r>
            <a:r>
              <a:rPr lang="en-US" altLang="ko-KR" sz="1100" dirty="0"/>
              <a:t>((char*)(&amp;d), </a:t>
            </a:r>
            <a:r>
              <a:rPr lang="en-US" altLang="ko-KR" sz="1100" dirty="0" err="1"/>
              <a:t>sizeof</a:t>
            </a:r>
            <a:r>
              <a:rPr lang="en-US" altLang="ko-KR" sz="1100" dirty="0"/>
              <a:t>(d)); // double </a:t>
            </a:r>
            <a:r>
              <a:rPr lang="ko-KR" altLang="en-US" sz="1100" dirty="0"/>
              <a:t>값 하나를 파일에 쓴다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fout.close</a:t>
            </a:r>
            <a:r>
              <a:rPr lang="en-US" altLang="ko-KR" sz="1100" dirty="0"/>
              <a:t>();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배열 </a:t>
            </a:r>
            <a:r>
              <a:rPr lang="en-US" altLang="ko-KR" sz="1100" dirty="0"/>
              <a:t>n</a:t>
            </a:r>
            <a:r>
              <a:rPr lang="ko-KR" altLang="en-US" sz="1100" dirty="0"/>
              <a:t>과 </a:t>
            </a:r>
            <a:r>
              <a:rPr lang="en-US" altLang="ko-KR" sz="1100" dirty="0"/>
              <a:t>d </a:t>
            </a:r>
            <a:r>
              <a:rPr lang="ko-KR" altLang="en-US" sz="1100" dirty="0"/>
              <a:t>값을 임의의 값으로 변경시킨다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&lt;10;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n[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]=99;</a:t>
            </a:r>
          </a:p>
          <a:p>
            <a:pPr defTabSz="180000"/>
            <a:r>
              <a:rPr lang="en-US" altLang="ko-KR" sz="1100" dirty="0"/>
              <a:t>	d = 8.15</a:t>
            </a:r>
            <a:r>
              <a:rPr lang="en-US" altLang="ko-KR" sz="1100" dirty="0" smtClean="0"/>
              <a:t>;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5580112" y="1353644"/>
            <a:ext cx="3303240" cy="2631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배열 </a:t>
            </a:r>
            <a:r>
              <a:rPr lang="en-US" altLang="ko-KR" sz="1100" dirty="0"/>
              <a:t>n</a:t>
            </a:r>
            <a:r>
              <a:rPr lang="ko-KR" altLang="en-US" sz="1100" dirty="0"/>
              <a:t>과 </a:t>
            </a:r>
            <a:r>
              <a:rPr lang="en-US" altLang="ko-KR" sz="1100" dirty="0"/>
              <a:t>d </a:t>
            </a:r>
            <a:r>
              <a:rPr lang="ko-KR" altLang="en-US" sz="1100" dirty="0"/>
              <a:t>값을 파일에서 </a:t>
            </a:r>
            <a:r>
              <a:rPr lang="ko-KR" altLang="en-US" sz="1100" dirty="0" smtClean="0"/>
              <a:t>읽어 </a:t>
            </a:r>
            <a:r>
              <a:rPr lang="ko-KR" altLang="en-US" sz="1100" dirty="0"/>
              <a:t>온다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ifstream</a:t>
            </a:r>
            <a:r>
              <a:rPr lang="en-US" altLang="ko-KR" sz="1100" dirty="0"/>
              <a:t> fin(file,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::in |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::binary);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if(!fin)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파일 열기 오류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	return 0;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fin.read</a:t>
            </a:r>
            <a:r>
              <a:rPr lang="en-US" altLang="ko-KR" sz="1100" b="1" dirty="0"/>
              <a:t>((char*)n, </a:t>
            </a:r>
            <a:r>
              <a:rPr lang="en-US" altLang="ko-KR" sz="1100" b="1" dirty="0" err="1"/>
              <a:t>sizeof</a:t>
            </a:r>
            <a:r>
              <a:rPr lang="en-US" altLang="ko-KR" sz="1100" b="1" dirty="0"/>
              <a:t>(n));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fin.read</a:t>
            </a:r>
            <a:r>
              <a:rPr lang="en-US" altLang="ko-KR" sz="1100" dirty="0"/>
              <a:t>((char*)(&amp;d), </a:t>
            </a:r>
            <a:r>
              <a:rPr lang="en-US" altLang="ko-KR" sz="1100" dirty="0" err="1"/>
              <a:t>sizeof</a:t>
            </a:r>
            <a:r>
              <a:rPr lang="en-US" altLang="ko-KR" sz="1100" dirty="0"/>
              <a:t>(d));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&lt;10;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n[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&lt;&lt; ' ';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 &lt;&lt; d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fin.close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897" y="5643235"/>
            <a:ext cx="67722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685846" y="5643235"/>
            <a:ext cx="785542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43804" y="52197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2" name="오른쪽 중괄호 11"/>
          <p:cNvSpPr/>
          <p:nvPr/>
        </p:nvSpPr>
        <p:spPr>
          <a:xfrm rot="16200000">
            <a:off x="2993222" y="5153335"/>
            <a:ext cx="170791" cy="78554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6200000" flipH="1" flipV="1">
            <a:off x="5088489" y="5518447"/>
            <a:ext cx="150430" cy="1446449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56598" y="624167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3.15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529327" y="5943796"/>
            <a:ext cx="699408" cy="16118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46229" y="62483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</a:t>
            </a:r>
            <a:endParaRPr lang="ko-KR" altLang="en-US" sz="1200" dirty="0"/>
          </a:p>
        </p:txBody>
      </p:sp>
      <p:sp>
        <p:nvSpPr>
          <p:cNvPr id="20" name="오른쪽 중괄호 19"/>
          <p:cNvSpPr/>
          <p:nvPr/>
        </p:nvSpPr>
        <p:spPr>
          <a:xfrm rot="16200000" flipH="1">
            <a:off x="3804824" y="5890961"/>
            <a:ext cx="150428" cy="701418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83922" y="6453336"/>
            <a:ext cx="2147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c:\\data.dat </a:t>
            </a:r>
            <a:r>
              <a:rPr lang="ko-KR" altLang="en-US" sz="1400" dirty="0" smtClean="0"/>
              <a:t>파일 내부</a:t>
            </a:r>
            <a:endParaRPr lang="ko-KR" altLang="en-US" sz="14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07504" y="6138242"/>
            <a:ext cx="2836300" cy="622872"/>
          </a:xfrm>
          <a:prstGeom prst="wedgeRoundRectCallout">
            <a:avLst>
              <a:gd name="adj1" fmla="val 80351"/>
              <a:gd name="adj2" fmla="val -664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타입의 정수는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바이트로 구성되므로 최하위 바이트부터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바이트를 기록한다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그러므로 </a:t>
            </a:r>
            <a:r>
              <a:rPr lang="en-US" altLang="ko-KR" sz="1000" dirty="0">
                <a:solidFill>
                  <a:schemeClr val="tx1"/>
                </a:solidFill>
              </a:rPr>
              <a:t>09 00 00 00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바이트는 거꾸로 조합하면 </a:t>
            </a:r>
            <a:r>
              <a:rPr lang="en-US" altLang="ko-KR" sz="1000" dirty="0">
                <a:solidFill>
                  <a:schemeClr val="tx1"/>
                </a:solidFill>
              </a:rPr>
              <a:t>00000009</a:t>
            </a:r>
            <a:r>
              <a:rPr lang="ko-KR" altLang="en-US" sz="1000" dirty="0">
                <a:solidFill>
                  <a:schemeClr val="tx1"/>
                </a:solidFill>
              </a:rPr>
              <a:t>의 값이다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3177372" y="2266562"/>
            <a:ext cx="1813099" cy="335071"/>
          </a:xfrm>
          <a:prstGeom prst="wedgeRoundRectCallout">
            <a:avLst>
              <a:gd name="adj1" fmla="val -71002"/>
              <a:gd name="adj2" fmla="val 658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바이너리 </a:t>
            </a:r>
            <a:r>
              <a:rPr lang="en-US" altLang="ko-KR" sz="1000" dirty="0">
                <a:solidFill>
                  <a:schemeClr val="tx1"/>
                </a:solidFill>
              </a:rPr>
              <a:t>I/O </a:t>
            </a:r>
            <a:r>
              <a:rPr lang="ko-KR" altLang="en-US" sz="1000" dirty="0">
                <a:solidFill>
                  <a:schemeClr val="tx1"/>
                </a:solidFill>
              </a:rPr>
              <a:t>모드 설정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2775007" y="3650063"/>
            <a:ext cx="1998965" cy="335071"/>
          </a:xfrm>
          <a:prstGeom prst="wedgeRoundRectCallout">
            <a:avLst>
              <a:gd name="adj1" fmla="val -85842"/>
              <a:gd name="adj2" fmla="val 790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write()</a:t>
            </a:r>
            <a:r>
              <a:rPr lang="ko-KR" altLang="en-US" sz="1000" dirty="0">
                <a:solidFill>
                  <a:schemeClr val="tx1"/>
                </a:solidFill>
              </a:rPr>
              <a:t>로 한번에 배열을 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749631" y="2157825"/>
            <a:ext cx="1998965" cy="335071"/>
          </a:xfrm>
          <a:prstGeom prst="wedgeRoundRectCallout">
            <a:avLst>
              <a:gd name="adj1" fmla="val -67598"/>
              <a:gd name="adj2" fmla="val 614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read()</a:t>
            </a:r>
            <a:r>
              <a:rPr lang="ko-KR" altLang="en-US" sz="1000" dirty="0">
                <a:solidFill>
                  <a:schemeClr val="tx1"/>
                </a:solidFill>
              </a:rPr>
              <a:t>로 한번에 배열을 읽는다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8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텍스트 </a:t>
            </a:r>
            <a:r>
              <a:rPr lang="en-US" altLang="ko-KR" smtClean="0"/>
              <a:t>I/O</a:t>
            </a:r>
            <a:r>
              <a:rPr lang="ko-KR" altLang="en-US" smtClean="0"/>
              <a:t>와 바이너리 </a:t>
            </a:r>
            <a:r>
              <a:rPr lang="en-US" altLang="ko-KR" smtClean="0"/>
              <a:t>I/O</a:t>
            </a:r>
            <a:r>
              <a:rPr lang="ko-KR" altLang="en-US" smtClean="0"/>
              <a:t>의 확실한 차이점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7"/>
            <a:ext cx="8153400" cy="139974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파일의 끝을 처리하는 방법에는 차이가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텍스트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든 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든 파일의 끝을 만나면 </a:t>
            </a:r>
            <a:r>
              <a:rPr lang="en-US" altLang="ko-KR" dirty="0" smtClean="0"/>
              <a:t>EOF </a:t>
            </a:r>
            <a:r>
              <a:rPr lang="ko-KR" altLang="en-US" dirty="0" smtClean="0"/>
              <a:t>리턴</a:t>
            </a:r>
          </a:p>
          <a:p>
            <a:pPr lvl="0"/>
            <a:r>
              <a:rPr lang="ko-KR" altLang="en-US" dirty="0" err="1" smtClean="0"/>
              <a:t>개행</a:t>
            </a:r>
            <a:r>
              <a:rPr lang="ko-KR" altLang="en-US" dirty="0" smtClean="0"/>
              <a:t> 문자 ‘</a:t>
            </a:r>
            <a:r>
              <a:rPr lang="en-US" altLang="ko-KR" dirty="0" smtClean="0"/>
              <a:t>\n’</a:t>
            </a:r>
            <a:r>
              <a:rPr lang="ko-KR" altLang="en-US" dirty="0" smtClean="0"/>
              <a:t>를 읽고 쓸 때 서로 다르게 작동한다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5" y="3066801"/>
            <a:ext cx="6932821" cy="27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0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의 실행 결과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40342" y="1603543"/>
            <a:ext cx="536408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char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[] = {</a:t>
            </a:r>
            <a:r>
              <a:rPr lang="en-US" altLang="ko-KR" sz="1400" b="1" dirty="0"/>
              <a:t>'a', 'b', '\n</a:t>
            </a:r>
            <a:r>
              <a:rPr lang="en-US" altLang="ko-KR" sz="1400" b="1" dirty="0" smtClean="0"/>
              <a:t>'</a:t>
            </a:r>
            <a:r>
              <a:rPr lang="en-US" altLang="ko-KR" sz="1400" dirty="0" smtClean="0"/>
              <a:t>};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// </a:t>
            </a:r>
            <a:r>
              <a:rPr lang="ko-KR" altLang="en-US" sz="1400" dirty="0"/>
              <a:t>파일에 </a:t>
            </a:r>
            <a:r>
              <a:rPr lang="ko-KR" altLang="en-US" sz="1400" b="1" dirty="0"/>
              <a:t>‘</a:t>
            </a:r>
            <a:r>
              <a:rPr lang="en-US" altLang="ko-KR" sz="1400" b="1" dirty="0"/>
              <a:t>a’, ‘b’, ‘\r’, ‘\n’</a:t>
            </a:r>
            <a:r>
              <a:rPr lang="ko-KR" altLang="en-US" sz="1400" b="1" dirty="0"/>
              <a:t>의 </a:t>
            </a:r>
            <a:r>
              <a:rPr lang="en-US" altLang="ko-KR" sz="1400" b="1" dirty="0">
                <a:solidFill>
                  <a:srgbClr val="FF0000"/>
                </a:solidFill>
              </a:rPr>
              <a:t>4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개의 바이트 저장</a:t>
            </a:r>
          </a:p>
        </p:txBody>
      </p:sp>
      <p:pic>
        <p:nvPicPr>
          <p:cNvPr id="6" name="_x163488368" descr="EMB000014d02c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42" y="2503363"/>
            <a:ext cx="5364088" cy="68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640342" y="4010724"/>
            <a:ext cx="53640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ofstream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("c</a:t>
            </a:r>
            <a:r>
              <a:rPr lang="en-US" altLang="ko-KR" sz="1400" dirty="0" smtClean="0"/>
              <a:t>:\\student3.txt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::out | </a:t>
            </a:r>
            <a:r>
              <a:rPr lang="en-US" altLang="ko-KR" sz="1400" b="1" dirty="0" err="1"/>
              <a:t>ios</a:t>
            </a:r>
            <a:r>
              <a:rPr lang="en-US" altLang="ko-KR" sz="1400" b="1" dirty="0"/>
              <a:t>::binary</a:t>
            </a:r>
            <a:r>
              <a:rPr lang="en-US" altLang="ko-KR" sz="1400" dirty="0"/>
              <a:t>); </a:t>
            </a:r>
          </a:p>
          <a:p>
            <a:pPr fontAlgn="base" latinLnBrk="0"/>
            <a:r>
              <a:rPr lang="en-US" altLang="ko-KR" sz="1400" dirty="0"/>
              <a:t>char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[] = {</a:t>
            </a:r>
            <a:r>
              <a:rPr lang="en-US" altLang="ko-KR" sz="1400" b="1" dirty="0"/>
              <a:t>'a', 'b', '\n</a:t>
            </a:r>
            <a:r>
              <a:rPr lang="en-US" altLang="ko-KR" sz="1400" b="1" dirty="0" smtClean="0"/>
              <a:t>'</a:t>
            </a:r>
            <a:r>
              <a:rPr lang="en-US" altLang="ko-KR" sz="1400" dirty="0" smtClean="0"/>
              <a:t>};</a:t>
            </a:r>
            <a:endParaRPr lang="en-US" altLang="ko-KR" sz="1400" dirty="0"/>
          </a:p>
          <a:p>
            <a:pPr fontAlgn="base" latinLnBrk="0"/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// </a:t>
            </a:r>
            <a:r>
              <a:rPr lang="ko-KR" altLang="en-US" sz="1400" dirty="0"/>
              <a:t>파일에 </a:t>
            </a:r>
            <a:r>
              <a:rPr lang="ko-KR" altLang="en-US" sz="1400" b="1" dirty="0"/>
              <a:t>‘</a:t>
            </a:r>
            <a:r>
              <a:rPr lang="en-US" altLang="ko-KR" sz="1400" b="1" dirty="0"/>
              <a:t>a’, ‘b’, ‘\n’</a:t>
            </a:r>
            <a:r>
              <a:rPr lang="ko-KR" altLang="en-US" sz="1400" b="1" dirty="0"/>
              <a:t>의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개의 바이트 저장</a:t>
            </a:r>
          </a:p>
        </p:txBody>
      </p:sp>
      <p:pic>
        <p:nvPicPr>
          <p:cNvPr id="8" name="_x161976024" descr="EMB000014d02c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42" y="5124018"/>
            <a:ext cx="5364089" cy="68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3607" y="1603543"/>
            <a:ext cx="151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텍스트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I/O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모드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744" y="3985319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바이너리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I/O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모드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스트림 상태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입출력이 진행되는 동안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열어 놓은 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관한 입출력 오류 저장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스트림</a:t>
            </a:r>
            <a:r>
              <a:rPr lang="ko-KR" altLang="en-US" dirty="0" smtClean="0"/>
              <a:t> 상태를 저장하는 멤버 변수 이용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28" y="3284984"/>
            <a:ext cx="6672039" cy="130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상태를 나타내는 비트 정보와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상태를 검사하는 멤버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01817" cy="20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52011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4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39552" y="36184"/>
            <a:ext cx="6491884" cy="681038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12–11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상태 검사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81595" y="3764210"/>
            <a:ext cx="1726755" cy="297004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100" dirty="0"/>
              <a:t>c</a:t>
            </a:r>
            <a:r>
              <a:rPr lang="en-US" altLang="ko-KR" sz="1100" dirty="0" smtClean="0"/>
              <a:t>:\noexist.txt </a:t>
            </a:r>
            <a:r>
              <a:rPr lang="ko-KR" altLang="en-US" sz="1100" dirty="0"/>
              <a:t>열기 오류</a:t>
            </a:r>
          </a:p>
          <a:p>
            <a:r>
              <a:rPr lang="en-US" altLang="ko-KR" sz="1100" dirty="0" err="1"/>
              <a:t>eof</a:t>
            </a:r>
            <a:r>
              <a:rPr lang="en-US" altLang="ko-KR" sz="1100" dirty="0"/>
              <a:t>() 0</a:t>
            </a:r>
          </a:p>
          <a:p>
            <a:r>
              <a:rPr lang="en-US" altLang="ko-KR" sz="1100" dirty="0"/>
              <a:t>fail() 1</a:t>
            </a:r>
          </a:p>
          <a:p>
            <a:r>
              <a:rPr lang="en-US" altLang="ko-KR" sz="1100" dirty="0"/>
              <a:t>bad() 0</a:t>
            </a:r>
          </a:p>
          <a:p>
            <a:r>
              <a:rPr lang="en-US" altLang="ko-KR" sz="1100" dirty="0"/>
              <a:t>good() 0</a:t>
            </a:r>
          </a:p>
          <a:p>
            <a:r>
              <a:rPr lang="en-US" altLang="ko-KR" sz="1100" dirty="0"/>
              <a:t>c</a:t>
            </a:r>
            <a:r>
              <a:rPr lang="en-US" altLang="ko-KR" sz="1100" dirty="0" smtClean="0"/>
              <a:t>:\student.txt </a:t>
            </a:r>
            <a:r>
              <a:rPr lang="ko-KR" altLang="en-US" sz="1100" dirty="0"/>
              <a:t>파일 열기</a:t>
            </a:r>
          </a:p>
          <a:p>
            <a:r>
              <a:rPr lang="en-US" altLang="ko-KR" sz="1100" dirty="0" err="1"/>
              <a:t>eof</a:t>
            </a:r>
            <a:r>
              <a:rPr lang="en-US" altLang="ko-KR" sz="1100" dirty="0"/>
              <a:t>() 0</a:t>
            </a:r>
          </a:p>
          <a:p>
            <a:r>
              <a:rPr lang="en-US" altLang="ko-KR" sz="1100" dirty="0"/>
              <a:t>fail() 0</a:t>
            </a:r>
          </a:p>
          <a:p>
            <a:r>
              <a:rPr lang="en-US" altLang="ko-KR" sz="1100" dirty="0"/>
              <a:t>bad() 0</a:t>
            </a:r>
          </a:p>
          <a:p>
            <a:r>
              <a:rPr lang="en-US" altLang="ko-KR" sz="1100" dirty="0"/>
              <a:t>good() 1</a:t>
            </a:r>
          </a:p>
          <a:p>
            <a:r>
              <a:rPr lang="en-US" altLang="ko-KR" sz="1100" dirty="0" err="1" smtClean="0"/>
              <a:t>kitae</a:t>
            </a:r>
            <a:endParaRPr lang="en-US" altLang="ko-KR" sz="1100" dirty="0" smtClean="0"/>
          </a:p>
          <a:p>
            <a:r>
              <a:rPr lang="en-US" altLang="ko-KR" sz="1100" dirty="0" smtClean="0"/>
              <a:t>20131111</a:t>
            </a:r>
          </a:p>
          <a:p>
            <a:r>
              <a:rPr lang="en-US" altLang="ko-KR" sz="1100" dirty="0" smtClean="0"/>
              <a:t>computer</a:t>
            </a:r>
            <a:endParaRPr lang="en-US" altLang="ko-KR" sz="1100" dirty="0"/>
          </a:p>
          <a:p>
            <a:r>
              <a:rPr lang="en-US" altLang="ko-KR" sz="1100" dirty="0" err="1"/>
              <a:t>eof</a:t>
            </a:r>
            <a:r>
              <a:rPr lang="en-US" altLang="ko-KR" sz="1100" dirty="0"/>
              <a:t>() 1</a:t>
            </a:r>
          </a:p>
          <a:p>
            <a:r>
              <a:rPr lang="en-US" altLang="ko-KR" sz="1100" dirty="0"/>
              <a:t>fail() 1</a:t>
            </a:r>
          </a:p>
          <a:p>
            <a:r>
              <a:rPr lang="en-US" altLang="ko-KR" sz="1100" dirty="0"/>
              <a:t>bad() 0</a:t>
            </a:r>
          </a:p>
          <a:p>
            <a:r>
              <a:rPr lang="en-US" altLang="ko-KR" sz="1100" dirty="0"/>
              <a:t>good() 0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717222"/>
            <a:ext cx="4824536" cy="6017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fstream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void </a:t>
            </a:r>
            <a:r>
              <a:rPr lang="en-US" altLang="ko-KR" sz="1100" dirty="0" err="1"/>
              <a:t>showStreamState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&amp; stream)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eof</a:t>
            </a:r>
            <a:r>
              <a:rPr lang="en-US" altLang="ko-KR" sz="1100" dirty="0"/>
              <a:t>() " &lt;&lt; </a:t>
            </a:r>
            <a:r>
              <a:rPr lang="en-US" altLang="ko-KR" sz="1100" dirty="0" err="1"/>
              <a:t>stream.eof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"fail() " &lt;&lt; </a:t>
            </a:r>
            <a:r>
              <a:rPr lang="en-US" altLang="ko-KR" sz="1100" dirty="0" err="1"/>
              <a:t>stream.fail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"bad() " &lt;&lt; </a:t>
            </a:r>
            <a:r>
              <a:rPr lang="en-US" altLang="ko-KR" sz="1100" dirty="0" err="1"/>
              <a:t>stream.bad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"good() " &lt;&lt; </a:t>
            </a:r>
            <a:r>
              <a:rPr lang="en-US" altLang="ko-KR" sz="1100" dirty="0" err="1"/>
              <a:t>stream.good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char* </a:t>
            </a:r>
            <a:r>
              <a:rPr lang="en-US" altLang="ko-KR" sz="1100" dirty="0" err="1"/>
              <a:t>noExistFile</a:t>
            </a:r>
            <a:r>
              <a:rPr lang="en-US" altLang="ko-KR" sz="1100" dirty="0"/>
              <a:t> = "c</a:t>
            </a:r>
            <a:r>
              <a:rPr lang="en-US" altLang="ko-KR" sz="1100" dirty="0" smtClean="0"/>
              <a:t>:\\noexist.txt</a:t>
            </a:r>
            <a:r>
              <a:rPr lang="en-US" altLang="ko-KR" sz="1100" dirty="0"/>
              <a:t>"; // </a:t>
            </a:r>
            <a:r>
              <a:rPr lang="ko-KR" altLang="en-US" sz="1100" dirty="0"/>
              <a:t>존재하지 않는 파일명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char* </a:t>
            </a:r>
            <a:r>
              <a:rPr lang="en-US" altLang="ko-KR" sz="1100" dirty="0" err="1"/>
              <a:t>existFile</a:t>
            </a:r>
            <a:r>
              <a:rPr lang="en-US" altLang="ko-KR" sz="1100" dirty="0"/>
              <a:t> = "c</a:t>
            </a:r>
            <a:r>
              <a:rPr lang="en-US" altLang="ko-KR" sz="1100" dirty="0" smtClean="0"/>
              <a:t>:\\student.txt</a:t>
            </a:r>
            <a:r>
              <a:rPr lang="en-US" altLang="ko-KR" sz="1100" dirty="0"/>
              <a:t>"; // </a:t>
            </a:r>
            <a:r>
              <a:rPr lang="ko-KR" altLang="en-US" sz="1100" dirty="0"/>
              <a:t>존재하는 파일명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ifstream</a:t>
            </a:r>
            <a:r>
              <a:rPr lang="en-US" altLang="ko-KR" sz="1100" dirty="0"/>
              <a:t> fin(</a:t>
            </a:r>
            <a:r>
              <a:rPr lang="en-US" altLang="ko-KR" sz="1100" dirty="0" err="1"/>
              <a:t>noExistFile</a:t>
            </a:r>
            <a:r>
              <a:rPr lang="en-US" altLang="ko-KR" sz="1100" dirty="0"/>
              <a:t>); // </a:t>
            </a:r>
            <a:r>
              <a:rPr lang="ko-KR" altLang="en-US" sz="1100" dirty="0"/>
              <a:t>존재하지 않는 파일 열기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smtClean="0"/>
              <a:t>if(!fin) </a:t>
            </a:r>
            <a:r>
              <a:rPr lang="en-US" altLang="ko-KR" sz="1100" dirty="0"/>
              <a:t>{ // </a:t>
            </a:r>
            <a:r>
              <a:rPr lang="ko-KR" altLang="en-US" sz="1100" dirty="0"/>
              <a:t>열기 실패 검사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noExistFile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열기 오류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showStreamState</a:t>
            </a:r>
            <a:r>
              <a:rPr lang="en-US" altLang="ko-KR" sz="1100" b="1" dirty="0"/>
              <a:t>(fin); // </a:t>
            </a:r>
            <a:r>
              <a:rPr lang="ko-KR" altLang="en-US" sz="1100" b="1" dirty="0" err="1"/>
              <a:t>스트림</a:t>
            </a:r>
            <a:r>
              <a:rPr lang="ko-KR" altLang="en-US" sz="1100" b="1" dirty="0"/>
              <a:t> 상태 출력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existFile</a:t>
            </a:r>
            <a:r>
              <a:rPr lang="en-US" altLang="ko-KR" sz="1100" dirty="0"/>
              <a:t> &lt;&lt; " </a:t>
            </a:r>
            <a:r>
              <a:rPr lang="ko-KR" altLang="en-US" sz="1100" dirty="0"/>
              <a:t>파일 열기</a:t>
            </a:r>
            <a:r>
              <a:rPr lang="en-US" altLang="ko-KR" sz="1100" dirty="0"/>
              <a:t>"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fin.open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existFile</a:t>
            </a:r>
            <a:r>
              <a:rPr lang="en-US" altLang="ko-KR" sz="1100" dirty="0"/>
              <a:t>);	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showStreamState</a:t>
            </a:r>
            <a:r>
              <a:rPr lang="en-US" altLang="ko-KR" sz="1100" b="1" dirty="0"/>
              <a:t>(fin); // </a:t>
            </a:r>
            <a:r>
              <a:rPr lang="ko-KR" altLang="en-US" sz="1100" b="1" dirty="0" err="1"/>
              <a:t>스트림</a:t>
            </a:r>
            <a:r>
              <a:rPr lang="ko-KR" altLang="en-US" sz="1100" b="1" dirty="0"/>
              <a:t> 상태 출력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 err="1"/>
              <a:t>스트림을</a:t>
            </a:r>
            <a:r>
              <a:rPr lang="ko-KR" altLang="en-US" sz="1100" dirty="0"/>
              <a:t> 끝까지 읽고 화면에 출력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c;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while((c=</a:t>
            </a:r>
            <a:r>
              <a:rPr lang="en-US" altLang="ko-KR" sz="1100" b="1" dirty="0" err="1"/>
              <a:t>fin.get</a:t>
            </a:r>
            <a:r>
              <a:rPr lang="en-US" altLang="ko-KR" sz="1100" b="1" dirty="0"/>
              <a:t>()) != EOF) 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cout.put</a:t>
            </a:r>
            <a:r>
              <a:rPr lang="en-US" altLang="ko-KR" sz="1100" b="1" dirty="0"/>
              <a:t>((char)c);</a:t>
            </a:r>
          </a:p>
          <a:p>
            <a:pPr defTabSz="180000"/>
            <a:r>
              <a:rPr lang="en-US" altLang="ko-KR" sz="1100" dirty="0"/>
              <a:t>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showStreamState</a:t>
            </a:r>
            <a:r>
              <a:rPr lang="en-US" altLang="ko-KR" sz="1100" b="1" dirty="0"/>
              <a:t>(fin); // </a:t>
            </a:r>
            <a:r>
              <a:rPr lang="ko-KR" altLang="en-US" sz="1100" b="1" dirty="0" err="1"/>
              <a:t>스트림</a:t>
            </a:r>
            <a:r>
              <a:rPr lang="ko-KR" altLang="en-US" sz="1100" b="1" dirty="0"/>
              <a:t> 출력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fin.close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11" name="왼쪽 중괄호 10"/>
          <p:cNvSpPr/>
          <p:nvPr/>
        </p:nvSpPr>
        <p:spPr>
          <a:xfrm>
            <a:off x="6300192" y="4070747"/>
            <a:ext cx="288032" cy="482693"/>
          </a:xfrm>
          <a:prstGeom prst="leftBrace">
            <a:avLst>
              <a:gd name="adj1" fmla="val 4720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V="1">
            <a:off x="4696341" y="3899972"/>
            <a:ext cx="1593793" cy="401440"/>
          </a:xfrm>
          <a:custGeom>
            <a:avLst/>
            <a:gdLst>
              <a:gd name="connsiteX0" fmla="*/ 0 w 1595534"/>
              <a:gd name="connsiteY0" fmla="*/ 1147665 h 1147665"/>
              <a:gd name="connsiteX1" fmla="*/ 970383 w 1595534"/>
              <a:gd name="connsiteY1" fmla="*/ 961053 h 1147665"/>
              <a:gd name="connsiteX2" fmla="*/ 1315616 w 1595534"/>
              <a:gd name="connsiteY2" fmla="*/ 382555 h 1147665"/>
              <a:gd name="connsiteX3" fmla="*/ 1595534 w 1595534"/>
              <a:gd name="connsiteY3" fmla="*/ 0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5534" h="1147665">
                <a:moveTo>
                  <a:pt x="0" y="1147665"/>
                </a:moveTo>
                <a:cubicBezTo>
                  <a:pt x="375557" y="1118118"/>
                  <a:pt x="751114" y="1088571"/>
                  <a:pt x="970383" y="961053"/>
                </a:cubicBezTo>
                <a:cubicBezTo>
                  <a:pt x="1189652" y="833535"/>
                  <a:pt x="1211424" y="542731"/>
                  <a:pt x="1315616" y="382555"/>
                </a:cubicBezTo>
                <a:cubicBezTo>
                  <a:pt x="1419808" y="222379"/>
                  <a:pt x="1507671" y="111189"/>
                  <a:pt x="1595534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>
            <a:off x="6290134" y="4869160"/>
            <a:ext cx="298090" cy="576064"/>
          </a:xfrm>
          <a:prstGeom prst="leftBrace">
            <a:avLst>
              <a:gd name="adj1" fmla="val 4720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V="1">
            <a:off x="4757763" y="4553440"/>
            <a:ext cx="1558213" cy="603752"/>
          </a:xfrm>
          <a:custGeom>
            <a:avLst/>
            <a:gdLst>
              <a:gd name="connsiteX0" fmla="*/ 0 w 1567543"/>
              <a:gd name="connsiteY0" fmla="*/ 979714 h 979714"/>
              <a:gd name="connsiteX1" fmla="*/ 905069 w 1567543"/>
              <a:gd name="connsiteY1" fmla="*/ 643812 h 979714"/>
              <a:gd name="connsiteX2" fmla="*/ 1259632 w 1567543"/>
              <a:gd name="connsiteY2" fmla="*/ 158620 h 979714"/>
              <a:gd name="connsiteX3" fmla="*/ 1567543 w 1567543"/>
              <a:gd name="connsiteY3" fmla="*/ 0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7543" h="979714">
                <a:moveTo>
                  <a:pt x="0" y="979714"/>
                </a:moveTo>
                <a:cubicBezTo>
                  <a:pt x="347565" y="880187"/>
                  <a:pt x="695130" y="780661"/>
                  <a:pt x="905069" y="643812"/>
                </a:cubicBezTo>
                <a:cubicBezTo>
                  <a:pt x="1115008" y="506963"/>
                  <a:pt x="1149220" y="265922"/>
                  <a:pt x="1259632" y="158620"/>
                </a:cubicBezTo>
                <a:cubicBezTo>
                  <a:pt x="1370044" y="51318"/>
                  <a:pt x="1468793" y="25659"/>
                  <a:pt x="156754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>
            <a:off x="6273620" y="6020471"/>
            <a:ext cx="288032" cy="648072"/>
          </a:xfrm>
          <a:prstGeom prst="leftBrace">
            <a:avLst>
              <a:gd name="adj1" fmla="val 4720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flipV="1">
            <a:off x="3131840" y="6146010"/>
            <a:ext cx="3189475" cy="181704"/>
          </a:xfrm>
          <a:custGeom>
            <a:avLst/>
            <a:gdLst>
              <a:gd name="connsiteX0" fmla="*/ 0 w 2146041"/>
              <a:gd name="connsiteY0" fmla="*/ 1520890 h 1520890"/>
              <a:gd name="connsiteX1" fmla="*/ 699796 w 2146041"/>
              <a:gd name="connsiteY1" fmla="*/ 503853 h 1520890"/>
              <a:gd name="connsiteX2" fmla="*/ 2146041 w 2146041"/>
              <a:gd name="connsiteY2" fmla="*/ 0 h 15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041" h="1520890">
                <a:moveTo>
                  <a:pt x="0" y="1520890"/>
                </a:moveTo>
                <a:cubicBezTo>
                  <a:pt x="171061" y="1139112"/>
                  <a:pt x="342122" y="757335"/>
                  <a:pt x="699796" y="503853"/>
                </a:cubicBezTo>
                <a:cubicBezTo>
                  <a:pt x="1057470" y="250371"/>
                  <a:pt x="1601755" y="125185"/>
                  <a:pt x="2146041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 flipV="1">
            <a:off x="3251200" y="5553609"/>
            <a:ext cx="3064776" cy="194673"/>
          </a:xfrm>
          <a:custGeom>
            <a:avLst/>
            <a:gdLst>
              <a:gd name="connsiteX0" fmla="*/ 0 w 3068669"/>
              <a:gd name="connsiteY0" fmla="*/ 1330111 h 1330111"/>
              <a:gd name="connsiteX1" fmla="*/ 1209963 w 3068669"/>
              <a:gd name="connsiteY1" fmla="*/ 738983 h 1330111"/>
              <a:gd name="connsiteX2" fmla="*/ 2807854 w 3068669"/>
              <a:gd name="connsiteY2" fmla="*/ 92438 h 1330111"/>
              <a:gd name="connsiteX3" fmla="*/ 3048000 w 3068669"/>
              <a:gd name="connsiteY3" fmla="*/ 18547 h 133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669" h="1330111">
                <a:moveTo>
                  <a:pt x="0" y="1330111"/>
                </a:moveTo>
                <a:cubicBezTo>
                  <a:pt x="370993" y="1137686"/>
                  <a:pt x="741987" y="945262"/>
                  <a:pt x="1209963" y="738983"/>
                </a:cubicBezTo>
                <a:cubicBezTo>
                  <a:pt x="1677939" y="532704"/>
                  <a:pt x="2501515" y="212511"/>
                  <a:pt x="2807854" y="92438"/>
                </a:cubicBezTo>
                <a:cubicBezTo>
                  <a:pt x="3114194" y="-27635"/>
                  <a:pt x="3081097" y="-4544"/>
                  <a:pt x="3048000" y="1854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>
            <a:off x="6273620" y="5532258"/>
            <a:ext cx="288032" cy="432048"/>
          </a:xfrm>
          <a:prstGeom prst="leftBrace">
            <a:avLst>
              <a:gd name="adj1" fmla="val 4720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5" y="1260503"/>
            <a:ext cx="2084008" cy="16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둥근 사각형 설명선 18"/>
          <p:cNvSpPr/>
          <p:nvPr/>
        </p:nvSpPr>
        <p:spPr>
          <a:xfrm>
            <a:off x="94944" y="2780928"/>
            <a:ext cx="1561578" cy="688879"/>
          </a:xfrm>
          <a:prstGeom prst="wedgeRoundRectCallout">
            <a:avLst>
              <a:gd name="adj1" fmla="val 60996"/>
              <a:gd name="adj2" fmla="val 332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존재하지 않는 </a:t>
            </a:r>
            <a:r>
              <a:rPr lang="ko-KR" altLang="en-US" sz="1000" dirty="0" smtClean="0">
                <a:solidFill>
                  <a:schemeClr val="tx1"/>
                </a:solidFill>
              </a:rPr>
              <a:t>파일을 </a:t>
            </a:r>
            <a:r>
              <a:rPr lang="ko-KR" altLang="en-US" sz="1000" dirty="0">
                <a:solidFill>
                  <a:schemeClr val="tx1"/>
                </a:solidFill>
              </a:rPr>
              <a:t>열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스트림의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상태가 어떻게 변하는지 알기 위한 시도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125760" y="4049384"/>
            <a:ext cx="1561578" cy="504056"/>
          </a:xfrm>
          <a:prstGeom prst="wedgeRoundRectCallout">
            <a:avLst>
              <a:gd name="adj1" fmla="val 61856"/>
              <a:gd name="adj2" fmla="val 20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정상적인 파일을 열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스트림의</a:t>
            </a:r>
            <a:r>
              <a:rPr lang="ko-KR" altLang="en-US" sz="1000" dirty="0">
                <a:solidFill>
                  <a:schemeClr val="tx1"/>
                </a:solidFill>
              </a:rPr>
              <a:t> 상태가 어떠한지 보기 위한 시도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25760" y="5672911"/>
            <a:ext cx="1277888" cy="504056"/>
          </a:xfrm>
          <a:prstGeom prst="wedgeRoundRectCallout">
            <a:avLst>
              <a:gd name="adj1" fmla="val 78693"/>
              <a:gd name="adj2" fmla="val 20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EOF</a:t>
            </a:r>
            <a:r>
              <a:rPr lang="ko-KR" altLang="en-US" sz="1000" dirty="0">
                <a:solidFill>
                  <a:schemeClr val="tx1"/>
                </a:solidFill>
              </a:rPr>
              <a:t>를 만났을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스트림</a:t>
            </a:r>
            <a:r>
              <a:rPr lang="ko-KR" altLang="en-US" sz="1000" dirty="0" smtClean="0">
                <a:solidFill>
                  <a:schemeClr val="tx1"/>
                </a:solidFill>
              </a:rPr>
              <a:t> 상태 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임의 접근과 파일 포인터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파일 입출력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읽은 다음 위치에서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쓴 다음 위치에 쓰는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 파일 입출력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내의 임의의 위치로 옮겨 다니면서 읽고 쓸 수 있는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포인터를 옮겨 파일 입출력</a:t>
            </a:r>
            <a:endParaRPr lang="en-US" altLang="ko-KR" dirty="0" smtClean="0"/>
          </a:p>
          <a:p>
            <a:r>
              <a:rPr lang="ko-KR" altLang="en-US" dirty="0" smtClean="0"/>
              <a:t>파일 포인터</a:t>
            </a:r>
            <a:r>
              <a:rPr lang="en-US" altLang="ko-KR" dirty="0" smtClean="0"/>
              <a:t>(file pointer)</a:t>
            </a:r>
          </a:p>
          <a:p>
            <a:pPr lvl="1"/>
            <a:r>
              <a:rPr lang="ko-KR" altLang="en-US" dirty="0" smtClean="0"/>
              <a:t>파일은 연속된 바이트의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포인터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파일에서 다음에 읽거나 쓸 위치를 표시하는 특별한 마크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/>
              <a:t>는</a:t>
            </a:r>
            <a:r>
              <a:rPr lang="ko-KR" altLang="en-US" dirty="0" smtClean="0"/>
              <a:t> 열려진 파일마다 두 개의 파일 포인터 유지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get pointer : </a:t>
            </a:r>
            <a:r>
              <a:rPr lang="ko-KR" altLang="en-US" dirty="0" smtClean="0"/>
              <a:t>파일 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다음에 읽을 위치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put pointer : </a:t>
            </a:r>
            <a:r>
              <a:rPr lang="ko-KR" altLang="en-US" dirty="0" smtClean="0"/>
              <a:t>파일 내에 다음에 쓸 위치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52028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텍스트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사람들이 사용하는 글자 혹은 문자들로만 구성되는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알파벳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% # @ &lt; ? </a:t>
            </a:r>
            <a:r>
              <a:rPr lang="ko-KR" altLang="en-US" dirty="0" smtClean="0"/>
              <a:t>등의 기호 문자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'\n', '\t' </a:t>
            </a:r>
            <a:r>
              <a:rPr lang="ko-KR" altLang="en-US" dirty="0" smtClean="0"/>
              <a:t>등의 특수 문자도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문자마다 문자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이진수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ASCII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유니코드</a:t>
            </a:r>
            <a:endParaRPr lang="en-US" altLang="ko-KR" dirty="0" smtClean="0"/>
          </a:p>
          <a:p>
            <a:pPr lvl="1"/>
            <a:r>
              <a:rPr lang="ko-KR" altLang="en-US" dirty="0"/>
              <a:t>텍스트 파일의 종류</a:t>
            </a:r>
            <a:endParaRPr lang="en-US" altLang="ko-KR" dirty="0"/>
          </a:p>
          <a:p>
            <a:pPr lvl="2"/>
            <a:r>
              <a:rPr lang="en-US" altLang="ko-KR" dirty="0"/>
              <a:t>txt </a:t>
            </a:r>
            <a:r>
              <a:rPr lang="ko-KR" altLang="en-US" dirty="0"/>
              <a:t>파일</a:t>
            </a:r>
            <a:r>
              <a:rPr lang="en-US" altLang="ko-KR" dirty="0"/>
              <a:t>, HTML </a:t>
            </a:r>
            <a:r>
              <a:rPr lang="ko-KR" altLang="en-US" dirty="0"/>
              <a:t>파일</a:t>
            </a:r>
            <a:r>
              <a:rPr lang="en-US" altLang="ko-KR" dirty="0"/>
              <a:t>, XML </a:t>
            </a:r>
            <a:r>
              <a:rPr lang="ko-KR" altLang="en-US" dirty="0"/>
              <a:t>파일</a:t>
            </a:r>
            <a:r>
              <a:rPr lang="en-US" altLang="ko-KR" dirty="0"/>
              <a:t>, C++ </a:t>
            </a:r>
            <a:r>
              <a:rPr lang="ko-KR" altLang="en-US" dirty="0"/>
              <a:t>소스 파일</a:t>
            </a:r>
            <a:r>
              <a:rPr lang="en-US" altLang="ko-KR" dirty="0"/>
              <a:t>, C </a:t>
            </a:r>
            <a:r>
              <a:rPr lang="ko-KR" altLang="en-US" dirty="0"/>
              <a:t>소스 파일</a:t>
            </a:r>
            <a:r>
              <a:rPr lang="en-US" altLang="ko-KR" dirty="0"/>
              <a:t>, </a:t>
            </a:r>
            <a:r>
              <a:rPr lang="ko-KR" altLang="en-US" dirty="0"/>
              <a:t>자바 소스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ko-KR" altLang="en-US" dirty="0" smtClean="0"/>
              <a:t>텍스트 파일과 </a:t>
            </a:r>
            <a:r>
              <a:rPr lang="en-US" altLang="ko-KR" dirty="0" smtClean="0"/>
              <a:t>&lt;Enter&gt;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&lt;Enter</a:t>
            </a:r>
            <a:r>
              <a:rPr lang="en-US" altLang="ko-KR" dirty="0"/>
              <a:t>&gt;</a:t>
            </a:r>
            <a:r>
              <a:rPr lang="ko-KR" altLang="en-US" dirty="0"/>
              <a:t>키를 입력하면 텍스트 파일에는 </a:t>
            </a:r>
            <a:r>
              <a:rPr lang="en-US" altLang="ko-KR" dirty="0"/>
              <a:t>‘\r’, ‘\n’</a:t>
            </a:r>
            <a:r>
              <a:rPr lang="ko-KR" altLang="en-US" dirty="0"/>
              <a:t>의 두 코드가 기록됨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87494" y="5949280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ASCII </a:t>
            </a:r>
            <a:r>
              <a:rPr lang="ko-KR" altLang="en-US" sz="1400" dirty="0" smtClean="0"/>
              <a:t>코드 표 샘플</a:t>
            </a:r>
            <a:endParaRPr lang="ko-KR" alt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91672"/>
            <a:ext cx="5397228" cy="278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6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모드와 파일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34481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임의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5591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파일 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절대 위치로 이동시키는 방법과 상대 위치로 이동시키는 두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43" y="1896679"/>
            <a:ext cx="679691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43" y="5236649"/>
            <a:ext cx="6913349" cy="150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자유형 5"/>
          <p:cNvSpPr/>
          <p:nvPr/>
        </p:nvSpPr>
        <p:spPr>
          <a:xfrm>
            <a:off x="2770094" y="2510118"/>
            <a:ext cx="645459" cy="0"/>
          </a:xfrm>
          <a:custGeom>
            <a:avLst/>
            <a:gdLst>
              <a:gd name="connsiteX0" fmla="*/ 0 w 645459"/>
              <a:gd name="connsiteY0" fmla="*/ 0 h 0"/>
              <a:gd name="connsiteX1" fmla="*/ 645459 w 64545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459">
                <a:moveTo>
                  <a:pt x="0" y="0"/>
                </a:moveTo>
                <a:lnTo>
                  <a:pt x="645459" y="0"/>
                </a:lnTo>
              </a:path>
            </a:pathLst>
          </a:cu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770094" y="3552863"/>
            <a:ext cx="645459" cy="0"/>
          </a:xfrm>
          <a:custGeom>
            <a:avLst/>
            <a:gdLst>
              <a:gd name="connsiteX0" fmla="*/ 0 w 645459"/>
              <a:gd name="connsiteY0" fmla="*/ 0 h 0"/>
              <a:gd name="connsiteX1" fmla="*/ 645459 w 64545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459">
                <a:moveTo>
                  <a:pt x="0" y="0"/>
                </a:moveTo>
                <a:lnTo>
                  <a:pt x="645459" y="0"/>
                </a:lnTo>
              </a:path>
            </a:pathLst>
          </a:cu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seekg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get pointer</a:t>
            </a:r>
            <a:r>
              <a:rPr lang="ko-KR" altLang="en-US" dirty="0" smtClean="0"/>
              <a:t>의 이동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4235"/>
            <a:ext cx="8399780" cy="517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12–12 </a:t>
            </a:r>
            <a:r>
              <a:rPr lang="ko-KR" altLang="en-US" dirty="0" smtClean="0"/>
              <a:t>파일 크기 알아내기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075" y="2282239"/>
            <a:ext cx="365440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1532" y="1965744"/>
            <a:ext cx="4752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fstream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long </a:t>
            </a:r>
            <a:r>
              <a:rPr lang="en-US" altLang="ko-KR" sz="1200" dirty="0" err="1"/>
              <a:t>getFileSize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ifstream</a:t>
            </a:r>
            <a:r>
              <a:rPr lang="en-US" altLang="ko-KR" sz="1200" dirty="0"/>
              <a:t>&amp; fin)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fin.seekg</a:t>
            </a:r>
            <a:r>
              <a:rPr lang="en-US" altLang="ko-KR" sz="1200" b="1" dirty="0"/>
              <a:t>(0, </a:t>
            </a:r>
            <a:r>
              <a:rPr lang="en-US" altLang="ko-KR" sz="1200" b="1" dirty="0" err="1"/>
              <a:t>ios</a:t>
            </a:r>
            <a:r>
              <a:rPr lang="en-US" altLang="ko-KR" sz="1200" b="1" dirty="0"/>
              <a:t>::end);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get pointer</a:t>
            </a:r>
            <a:r>
              <a:rPr lang="ko-KR" altLang="en-US" sz="1200" dirty="0" smtClean="0"/>
              <a:t>를 </a:t>
            </a:r>
            <a:r>
              <a:rPr lang="ko-KR" altLang="en-US" sz="1200" dirty="0"/>
              <a:t>파일의 맨 끝으로 </a:t>
            </a:r>
            <a:r>
              <a:rPr lang="ko-KR" altLang="en-US" sz="1200" dirty="0" smtClean="0"/>
              <a:t>옮김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long length = </a:t>
            </a:r>
            <a:r>
              <a:rPr lang="en-US" altLang="ko-KR" sz="1200" b="1" dirty="0" err="1"/>
              <a:t>fin.tellg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get pointer</a:t>
            </a:r>
            <a:r>
              <a:rPr lang="ko-KR" altLang="en-US" sz="1200" dirty="0" smtClean="0"/>
              <a:t>의 </a:t>
            </a:r>
            <a:r>
              <a:rPr lang="ko-KR" altLang="en-US" sz="1200" dirty="0"/>
              <a:t>위치를 </a:t>
            </a:r>
            <a:r>
              <a:rPr lang="ko-KR" altLang="en-US" sz="1200" dirty="0" smtClean="0"/>
              <a:t>알아냄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return length</a:t>
            </a:r>
            <a:r>
              <a:rPr lang="en-US" altLang="ko-KR" sz="1200" dirty="0" smtClean="0"/>
              <a:t>; // length</a:t>
            </a:r>
            <a:r>
              <a:rPr lang="ko-KR" altLang="en-US" sz="1200" dirty="0" smtClean="0"/>
              <a:t>는 파일의 크기와 동일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char* file = "c:\\windows\\system.ini";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ifstream</a:t>
            </a:r>
            <a:r>
              <a:rPr lang="en-US" altLang="ko-KR" sz="1200" dirty="0"/>
              <a:t> fin(file);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if(!fin) </a:t>
            </a:r>
            <a:r>
              <a:rPr lang="en-US" altLang="ko-KR" sz="1200" dirty="0"/>
              <a:t>{ // </a:t>
            </a:r>
            <a:r>
              <a:rPr lang="ko-KR" altLang="en-US" sz="1200" dirty="0"/>
              <a:t>열기 실패 검사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file &lt;&lt; " </a:t>
            </a:r>
            <a:r>
              <a:rPr lang="ko-KR" altLang="en-US" sz="1200" dirty="0"/>
              <a:t>열기 오류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file &lt;&lt; "</a:t>
            </a:r>
            <a:r>
              <a:rPr lang="ko-KR" altLang="en-US" sz="1200" dirty="0" smtClean="0"/>
              <a:t>의 크기는 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getFileSize</a:t>
            </a:r>
            <a:r>
              <a:rPr lang="en-US" altLang="ko-KR" sz="1200" dirty="0" smtClean="0"/>
              <a:t>(fin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fin.close</a:t>
            </a:r>
            <a:r>
              <a:rPr lang="en-US" altLang="ko-KR" sz="1200" dirty="0" smtClean="0"/>
              <a:t>(); 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41533" y="6037688"/>
            <a:ext cx="475252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c:\windows\system.ini</a:t>
            </a:r>
            <a:r>
              <a:rPr lang="ko-KR" altLang="en-US" sz="1200" dirty="0" smtClean="0"/>
              <a:t>의 크기는 </a:t>
            </a:r>
            <a:r>
              <a:rPr lang="en-US" altLang="ko-KR" sz="1200" dirty="0" smtClean="0"/>
              <a:t>219</a:t>
            </a:r>
            <a:endParaRPr lang="ko-KR" altLang="en-US" sz="1200" dirty="0"/>
          </a:p>
        </p:txBody>
      </p:sp>
      <p:sp>
        <p:nvSpPr>
          <p:cNvPr id="3" name="자유형 2"/>
          <p:cNvSpPr/>
          <p:nvPr/>
        </p:nvSpPr>
        <p:spPr>
          <a:xfrm>
            <a:off x="6282801" y="4079952"/>
            <a:ext cx="1413163" cy="46182"/>
          </a:xfrm>
          <a:custGeom>
            <a:avLst/>
            <a:gdLst>
              <a:gd name="connsiteX0" fmla="*/ 0 w 1413163"/>
              <a:gd name="connsiteY0" fmla="*/ 36945 h 46182"/>
              <a:gd name="connsiteX1" fmla="*/ 73891 w 1413163"/>
              <a:gd name="connsiteY1" fmla="*/ 0 h 46182"/>
              <a:gd name="connsiteX2" fmla="*/ 101600 w 1413163"/>
              <a:gd name="connsiteY2" fmla="*/ 9236 h 46182"/>
              <a:gd name="connsiteX3" fmla="*/ 129309 w 1413163"/>
              <a:gd name="connsiteY3" fmla="*/ 27709 h 46182"/>
              <a:gd name="connsiteX4" fmla="*/ 304800 w 1413163"/>
              <a:gd name="connsiteY4" fmla="*/ 27709 h 46182"/>
              <a:gd name="connsiteX5" fmla="*/ 378691 w 1413163"/>
              <a:gd name="connsiteY5" fmla="*/ 36945 h 46182"/>
              <a:gd name="connsiteX6" fmla="*/ 406400 w 1413163"/>
              <a:gd name="connsiteY6" fmla="*/ 46182 h 46182"/>
              <a:gd name="connsiteX7" fmla="*/ 868218 w 1413163"/>
              <a:gd name="connsiteY7" fmla="*/ 36945 h 46182"/>
              <a:gd name="connsiteX8" fmla="*/ 1228436 w 1413163"/>
              <a:gd name="connsiteY8" fmla="*/ 46182 h 46182"/>
              <a:gd name="connsiteX9" fmla="*/ 1339272 w 1413163"/>
              <a:gd name="connsiteY9" fmla="*/ 27709 h 46182"/>
              <a:gd name="connsiteX10" fmla="*/ 1413163 w 1413163"/>
              <a:gd name="connsiteY10" fmla="*/ 18472 h 4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3163" h="46182">
                <a:moveTo>
                  <a:pt x="0" y="36945"/>
                </a:moveTo>
                <a:cubicBezTo>
                  <a:pt x="8700" y="31725"/>
                  <a:pt x="54006" y="0"/>
                  <a:pt x="73891" y="0"/>
                </a:cubicBezTo>
                <a:cubicBezTo>
                  <a:pt x="83627" y="0"/>
                  <a:pt x="92364" y="6157"/>
                  <a:pt x="101600" y="9236"/>
                </a:cubicBezTo>
                <a:cubicBezTo>
                  <a:pt x="110836" y="15394"/>
                  <a:pt x="118915" y="23811"/>
                  <a:pt x="129309" y="27709"/>
                </a:cubicBezTo>
                <a:cubicBezTo>
                  <a:pt x="183149" y="47899"/>
                  <a:pt x="255391" y="31238"/>
                  <a:pt x="304800" y="27709"/>
                </a:cubicBezTo>
                <a:cubicBezTo>
                  <a:pt x="329430" y="30788"/>
                  <a:pt x="354269" y="32505"/>
                  <a:pt x="378691" y="36945"/>
                </a:cubicBezTo>
                <a:cubicBezTo>
                  <a:pt x="388270" y="38687"/>
                  <a:pt x="396664" y="46182"/>
                  <a:pt x="406400" y="46182"/>
                </a:cubicBezTo>
                <a:cubicBezTo>
                  <a:pt x="560370" y="46182"/>
                  <a:pt x="714279" y="40024"/>
                  <a:pt x="868218" y="36945"/>
                </a:cubicBezTo>
                <a:cubicBezTo>
                  <a:pt x="988291" y="40024"/>
                  <a:pt x="1108324" y="46182"/>
                  <a:pt x="1228436" y="46182"/>
                </a:cubicBezTo>
                <a:cubicBezTo>
                  <a:pt x="1309712" y="46182"/>
                  <a:pt x="1280911" y="37436"/>
                  <a:pt x="1339272" y="27709"/>
                </a:cubicBezTo>
                <a:cubicBezTo>
                  <a:pt x="1363756" y="23628"/>
                  <a:pt x="1413163" y="18472"/>
                  <a:pt x="1413163" y="18472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643519" y="1690833"/>
            <a:ext cx="1944216" cy="438913"/>
          </a:xfrm>
          <a:prstGeom prst="wedgeRoundRectCallout">
            <a:avLst>
              <a:gd name="adj1" fmla="val -37466"/>
              <a:gd name="adj2" fmla="val 810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c:\windows\system.ini </a:t>
            </a:r>
            <a:r>
              <a:rPr lang="ko-KR" altLang="en-US" sz="1000" dirty="0">
                <a:solidFill>
                  <a:schemeClr val="tx1"/>
                </a:solidFill>
              </a:rPr>
              <a:t>파일의 속성 보기 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989913" y="3778784"/>
            <a:ext cx="540060" cy="366905"/>
          </a:xfrm>
          <a:prstGeom prst="wedgeRoundRectCallout">
            <a:avLst>
              <a:gd name="adj1" fmla="val -127895"/>
              <a:gd name="adj2" fmla="val 215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91" y="1298286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c:\windows\system.ini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파일의 크기가 몇 바이트인지 알아내어 출력하라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3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45" y="2285206"/>
            <a:ext cx="5675927" cy="348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5" y="2290512"/>
            <a:ext cx="2753388" cy="305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파일의 내부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00095" y="2285206"/>
            <a:ext cx="2664296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42409" y="2290512"/>
            <a:ext cx="887497" cy="181003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3748" y="1399719"/>
            <a:ext cx="96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ym typeface="Wingdings 3"/>
              </a:rPr>
              <a:t>&lt;Enter&gt; </a:t>
            </a:r>
            <a:r>
              <a:rPr lang="ko-KR" altLang="en-US" sz="1200" dirty="0" smtClean="0">
                <a:sym typeface="Wingdings 3"/>
              </a:rPr>
              <a:t>키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1228388" y="1563192"/>
            <a:ext cx="2527691" cy="1257300"/>
          </a:xfrm>
          <a:custGeom>
            <a:avLst/>
            <a:gdLst>
              <a:gd name="connsiteX0" fmla="*/ 2088002 w 2088002"/>
              <a:gd name="connsiteY0" fmla="*/ 0 h 895350"/>
              <a:gd name="connsiteX1" fmla="*/ 335402 w 2088002"/>
              <a:gd name="connsiteY1" fmla="*/ 342900 h 895350"/>
              <a:gd name="connsiteX2" fmla="*/ 2027 w 2088002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002" h="895350">
                <a:moveTo>
                  <a:pt x="2088002" y="0"/>
                </a:moveTo>
                <a:cubicBezTo>
                  <a:pt x="1385533" y="96837"/>
                  <a:pt x="683064" y="193675"/>
                  <a:pt x="335402" y="342900"/>
                </a:cubicBezTo>
                <a:cubicBezTo>
                  <a:pt x="-12260" y="492125"/>
                  <a:pt x="-5117" y="693737"/>
                  <a:pt x="2027" y="8953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54859" y="1915412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‘\n’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348367" y="1924732"/>
            <a:ext cx="43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‘\r’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22" idx="2"/>
            <a:endCxn id="24" idx="0"/>
          </p:cNvCxnSpPr>
          <p:nvPr/>
        </p:nvCxnSpPr>
        <p:spPr>
          <a:xfrm>
            <a:off x="6566664" y="2201731"/>
            <a:ext cx="110650" cy="88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31" idx="0"/>
          </p:cNvCxnSpPr>
          <p:nvPr/>
        </p:nvCxnSpPr>
        <p:spPr>
          <a:xfrm flipH="1">
            <a:off x="6888427" y="2192411"/>
            <a:ext cx="97425" cy="98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574213" y="2290512"/>
            <a:ext cx="206202" cy="18100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780415" y="2290512"/>
            <a:ext cx="216024" cy="18100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오른쪽 중괄호 1031"/>
          <p:cNvSpPr/>
          <p:nvPr/>
        </p:nvSpPr>
        <p:spPr>
          <a:xfrm rot="16200000">
            <a:off x="6731304" y="1622826"/>
            <a:ext cx="98222" cy="505590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자유형 1032"/>
          <p:cNvSpPr/>
          <p:nvPr/>
        </p:nvSpPr>
        <p:spPr>
          <a:xfrm>
            <a:off x="4572716" y="1563192"/>
            <a:ext cx="2220300" cy="247650"/>
          </a:xfrm>
          <a:custGeom>
            <a:avLst/>
            <a:gdLst>
              <a:gd name="connsiteX0" fmla="*/ 0 w 2390775"/>
              <a:gd name="connsiteY0" fmla="*/ 0 h 247650"/>
              <a:gd name="connsiteX1" fmla="*/ 1457325 w 2390775"/>
              <a:gd name="connsiteY1" fmla="*/ 57150 h 247650"/>
              <a:gd name="connsiteX2" fmla="*/ 2390775 w 2390775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775" h="247650">
                <a:moveTo>
                  <a:pt x="0" y="0"/>
                </a:moveTo>
                <a:cubicBezTo>
                  <a:pt x="529431" y="7937"/>
                  <a:pt x="1058863" y="15875"/>
                  <a:pt x="1457325" y="57150"/>
                </a:cubicBezTo>
                <a:cubicBezTo>
                  <a:pt x="1855788" y="98425"/>
                  <a:pt x="2123281" y="173037"/>
                  <a:pt x="2390775" y="2476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954419" y="5032226"/>
            <a:ext cx="206202" cy="1810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160621" y="5032226"/>
            <a:ext cx="216024" cy="1810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503904" y="4869160"/>
            <a:ext cx="157690" cy="186309"/>
          </a:xfrm>
          <a:prstGeom prst="rect">
            <a:avLst/>
          </a:prstGeom>
          <a:solidFill>
            <a:srgbClr val="00B05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481370" y="4896678"/>
            <a:ext cx="50291" cy="169372"/>
          </a:xfrm>
          <a:prstGeom prst="rect">
            <a:avLst/>
          </a:prstGeom>
          <a:solidFill>
            <a:srgbClr val="00B05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134496" y="2309326"/>
            <a:ext cx="134444" cy="171714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923018" y="5041751"/>
            <a:ext cx="134444" cy="1717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954420" y="3732006"/>
            <a:ext cx="1012042" cy="153975"/>
          </a:xfrm>
          <a:prstGeom prst="rect">
            <a:avLst/>
          </a:prstGeom>
          <a:solidFill>
            <a:srgbClr val="FF000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923019" y="3732006"/>
            <a:ext cx="345922" cy="153975"/>
          </a:xfrm>
          <a:prstGeom prst="rect">
            <a:avLst/>
          </a:prstGeom>
          <a:solidFill>
            <a:srgbClr val="FF000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TextBox 1038"/>
          <p:cNvSpPr txBox="1"/>
          <p:nvPr/>
        </p:nvSpPr>
        <p:spPr>
          <a:xfrm>
            <a:off x="2975395" y="596089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내의 주</a:t>
            </a:r>
            <a:r>
              <a:rPr lang="ko-KR" altLang="en-US" sz="1000" dirty="0"/>
              <a:t>소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716" y="5960894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내부의 바이너리 </a:t>
            </a:r>
            <a:r>
              <a:rPr lang="ko-KR" altLang="en-US" sz="1000" dirty="0" err="1" smtClean="0"/>
              <a:t>데이타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(16</a:t>
            </a:r>
            <a:r>
              <a:rPr lang="ko-KR" altLang="en-US" sz="1000" dirty="0" smtClean="0"/>
              <a:t>진수로 표현됨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7436410" y="596089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문자로 표현</a:t>
            </a:r>
            <a:endParaRPr lang="ko-KR" altLang="en-US" sz="1000" dirty="0"/>
          </a:p>
        </p:txBody>
      </p:sp>
      <p:sp>
        <p:nvSpPr>
          <p:cNvPr id="65" name="오른쪽 중괄호 64"/>
          <p:cNvSpPr/>
          <p:nvPr/>
        </p:nvSpPr>
        <p:spPr>
          <a:xfrm rot="5400000">
            <a:off x="3439316" y="5566996"/>
            <a:ext cx="116035" cy="51749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중괄호 65"/>
          <p:cNvSpPr/>
          <p:nvPr/>
        </p:nvSpPr>
        <p:spPr>
          <a:xfrm rot="5400000">
            <a:off x="5518311" y="4261616"/>
            <a:ext cx="110936" cy="313335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중괄호 66"/>
          <p:cNvSpPr/>
          <p:nvPr/>
        </p:nvSpPr>
        <p:spPr>
          <a:xfrm rot="5400000">
            <a:off x="7800901" y="5251944"/>
            <a:ext cx="110938" cy="1152697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738236" y="5337565"/>
            <a:ext cx="50291" cy="153975"/>
          </a:xfrm>
          <a:prstGeom prst="rect">
            <a:avLst/>
          </a:prstGeom>
          <a:solidFill>
            <a:srgbClr val="FFFF00">
              <a:alpha val="36078"/>
            </a:srgbClr>
          </a:solidFill>
          <a:ln w="31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305174" y="5328040"/>
            <a:ext cx="143355" cy="153975"/>
          </a:xfrm>
          <a:prstGeom prst="rect">
            <a:avLst/>
          </a:prstGeom>
          <a:solidFill>
            <a:srgbClr val="FFFF00">
              <a:alpha val="36078"/>
            </a:srgbClr>
          </a:solidFill>
          <a:ln w="31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94724" y="6434110"/>
            <a:ext cx="2835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elvis.txt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Edit Plus</a:t>
            </a:r>
            <a:r>
              <a:rPr lang="ko-KR" altLang="en-US" sz="1200" b="1" dirty="0" smtClean="0"/>
              <a:t>로 열어 놓은 화면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467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자세히 보기</a:t>
            </a:r>
            <a:endParaRPr lang="ko-KR" alt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01" y="2398407"/>
            <a:ext cx="5675927" cy="348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676654" y="2388418"/>
            <a:ext cx="2664296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18968" y="2393724"/>
            <a:ext cx="887497" cy="181003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50772" y="2393724"/>
            <a:ext cx="206202" cy="18100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56974" y="2393724"/>
            <a:ext cx="216024" cy="18100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30978" y="5135438"/>
            <a:ext cx="206202" cy="1810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37180" y="5135438"/>
            <a:ext cx="216024" cy="1810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80463" y="4972372"/>
            <a:ext cx="157690" cy="186309"/>
          </a:xfrm>
          <a:prstGeom prst="rect">
            <a:avLst/>
          </a:prstGeom>
          <a:solidFill>
            <a:srgbClr val="00B05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57929" y="4999890"/>
            <a:ext cx="50291" cy="169372"/>
          </a:xfrm>
          <a:prstGeom prst="rect">
            <a:avLst/>
          </a:prstGeom>
          <a:solidFill>
            <a:srgbClr val="00B05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911055" y="2412538"/>
            <a:ext cx="134444" cy="171714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699577" y="5144963"/>
            <a:ext cx="134444" cy="1717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30979" y="3835218"/>
            <a:ext cx="1012042" cy="153975"/>
          </a:xfrm>
          <a:prstGeom prst="rect">
            <a:avLst/>
          </a:prstGeom>
          <a:solidFill>
            <a:srgbClr val="FF000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99578" y="3835218"/>
            <a:ext cx="345922" cy="153975"/>
          </a:xfrm>
          <a:prstGeom prst="rect">
            <a:avLst/>
          </a:prstGeom>
          <a:solidFill>
            <a:srgbClr val="FF000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14795" y="5440777"/>
            <a:ext cx="50291" cy="153975"/>
          </a:xfrm>
          <a:prstGeom prst="rect">
            <a:avLst/>
          </a:prstGeom>
          <a:solidFill>
            <a:srgbClr val="FFFF00">
              <a:alpha val="36078"/>
            </a:srgbClr>
          </a:solidFill>
          <a:ln w="31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81733" y="5431252"/>
            <a:ext cx="143355" cy="153975"/>
          </a:xfrm>
          <a:prstGeom prst="rect">
            <a:avLst/>
          </a:prstGeom>
          <a:solidFill>
            <a:srgbClr val="FFFF00">
              <a:alpha val="36078"/>
            </a:srgbClr>
          </a:solidFill>
          <a:ln w="31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184450" y="5606921"/>
            <a:ext cx="2379306" cy="429242"/>
          </a:xfrm>
          <a:custGeom>
            <a:avLst/>
            <a:gdLst>
              <a:gd name="connsiteX0" fmla="*/ 0 w 2379306"/>
              <a:gd name="connsiteY0" fmla="*/ 0 h 429242"/>
              <a:gd name="connsiteX1" fmla="*/ 1175657 w 2379306"/>
              <a:gd name="connsiteY1" fmla="*/ 429208 h 429242"/>
              <a:gd name="connsiteX2" fmla="*/ 2379306 w 2379306"/>
              <a:gd name="connsiteY2" fmla="*/ 18661 h 42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9306" h="429242">
                <a:moveTo>
                  <a:pt x="0" y="0"/>
                </a:moveTo>
                <a:cubicBezTo>
                  <a:pt x="389553" y="213049"/>
                  <a:pt x="779106" y="426098"/>
                  <a:pt x="1175657" y="429208"/>
                </a:cubicBezTo>
                <a:cubicBezTo>
                  <a:pt x="1572208" y="432318"/>
                  <a:pt x="1975757" y="225489"/>
                  <a:pt x="2379306" y="18661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0979" y="6043994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0x31 -&gt;</a:t>
            </a:r>
            <a:r>
              <a:rPr lang="ko-KR" altLang="en-US" sz="1200" dirty="0" smtClean="0"/>
              <a:t> 문자 </a:t>
            </a:r>
            <a:r>
              <a:rPr lang="en-US" altLang="ko-KR" sz="1200" dirty="0" smtClean="0"/>
              <a:t>‘1’</a:t>
            </a:r>
            <a:endParaRPr lang="ko-KR" altLang="en-US" sz="1200" dirty="0"/>
          </a:p>
        </p:txBody>
      </p:sp>
      <p:sp>
        <p:nvSpPr>
          <p:cNvPr id="24" name="자유형 23"/>
          <p:cNvSpPr/>
          <p:nvPr/>
        </p:nvSpPr>
        <p:spPr>
          <a:xfrm>
            <a:off x="1022969" y="3816081"/>
            <a:ext cx="5218549" cy="1213027"/>
          </a:xfrm>
          <a:custGeom>
            <a:avLst/>
            <a:gdLst>
              <a:gd name="connsiteX0" fmla="*/ 5218549 w 5218549"/>
              <a:gd name="connsiteY0" fmla="*/ 1213027 h 1213027"/>
              <a:gd name="connsiteX1" fmla="*/ 105373 w 5218549"/>
              <a:gd name="connsiteY1" fmla="*/ 48 h 1213027"/>
              <a:gd name="connsiteX2" fmla="*/ 2260745 w 5218549"/>
              <a:gd name="connsiteY2" fmla="*/ 1175705 h 121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8549" h="1213027">
                <a:moveTo>
                  <a:pt x="5218549" y="1213027"/>
                </a:moveTo>
                <a:cubicBezTo>
                  <a:pt x="2908444" y="609647"/>
                  <a:pt x="598340" y="6268"/>
                  <a:pt x="105373" y="48"/>
                </a:cubicBezTo>
                <a:cubicBezTo>
                  <a:pt x="-387594" y="-6172"/>
                  <a:pt x="936575" y="584766"/>
                  <a:pt x="2260745" y="1175705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7818" y="3557695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0x20 </a:t>
            </a:r>
            <a:r>
              <a:rPr lang="en-US" altLang="ko-KR" sz="1200" smtClean="0"/>
              <a:t>-&gt;</a:t>
            </a:r>
            <a:r>
              <a:rPr lang="ko-KR" altLang="en-US" sz="1200" dirty="0" smtClean="0"/>
              <a:t> 스페이스 </a:t>
            </a:r>
            <a:r>
              <a:rPr lang="en-US" altLang="ko-KR" sz="1200" dirty="0" smtClean="0"/>
              <a:t>‘ ’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34079" y="1412776"/>
            <a:ext cx="319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ym typeface="Wingdings 3"/>
              </a:rPr>
              <a:t>&lt;Enter&gt; </a:t>
            </a:r>
            <a:r>
              <a:rPr lang="ko-KR" altLang="en-US" sz="1200" dirty="0" smtClean="0">
                <a:sym typeface="Wingdings 3"/>
              </a:rPr>
              <a:t>키 한 번에 두 개의 제어 문자 삽입</a:t>
            </a:r>
            <a:endParaRPr lang="en-US" altLang="ko-KR" sz="1200" dirty="0" smtClean="0">
              <a:sym typeface="Wingdings 3"/>
            </a:endParaRPr>
          </a:p>
          <a:p>
            <a:pPr algn="ctr"/>
            <a:r>
              <a:rPr lang="en-US" altLang="ko-KR" sz="1200" dirty="0" smtClean="0">
                <a:sym typeface="Wingdings 3"/>
              </a:rPr>
              <a:t> 0x0D -&gt; </a:t>
            </a:r>
            <a:r>
              <a:rPr lang="en-US" altLang="ko-KR" sz="1200" dirty="0" smtClean="0"/>
              <a:t>'</a:t>
            </a:r>
            <a:r>
              <a:rPr lang="en-US" altLang="ko-KR" sz="1200" dirty="0" smtClean="0">
                <a:sym typeface="Wingdings 3"/>
              </a:rPr>
              <a:t>\r</a:t>
            </a:r>
            <a:r>
              <a:rPr lang="en-US" altLang="ko-KR" sz="1200" dirty="0" smtClean="0"/>
              <a:t>'</a:t>
            </a:r>
            <a:endParaRPr lang="en-US" altLang="ko-KR" sz="1200" dirty="0" smtClean="0">
              <a:sym typeface="Wingdings 3"/>
            </a:endParaRPr>
          </a:p>
          <a:p>
            <a:pPr algn="ctr"/>
            <a:r>
              <a:rPr lang="en-US" altLang="ko-KR" sz="1200" dirty="0" smtClean="0">
                <a:sym typeface="Wingdings 3"/>
              </a:rPr>
              <a:t>0x0A -&gt; </a:t>
            </a:r>
            <a:r>
              <a:rPr lang="en-US" altLang="ko-KR" sz="1200" dirty="0" smtClean="0"/>
              <a:t>'</a:t>
            </a:r>
            <a:r>
              <a:rPr lang="en-US" altLang="ko-KR" sz="1200" dirty="0" smtClean="0">
                <a:sym typeface="Wingdings 3"/>
              </a:rPr>
              <a:t>\n</a:t>
            </a:r>
            <a:r>
              <a:rPr lang="en-US" altLang="ko-KR" sz="1200" dirty="0" smtClean="0"/>
              <a:t>'</a:t>
            </a:r>
            <a:endParaRPr lang="ko-KR" altLang="en-US" sz="1200" dirty="0"/>
          </a:p>
        </p:txBody>
      </p:sp>
      <p:sp>
        <p:nvSpPr>
          <p:cNvPr id="31" name="자유형 30"/>
          <p:cNvSpPr/>
          <p:nvPr/>
        </p:nvSpPr>
        <p:spPr>
          <a:xfrm>
            <a:off x="5456096" y="1782055"/>
            <a:ext cx="496173" cy="643813"/>
          </a:xfrm>
          <a:custGeom>
            <a:avLst/>
            <a:gdLst>
              <a:gd name="connsiteX0" fmla="*/ 496173 w 496173"/>
              <a:gd name="connsiteY0" fmla="*/ 0 h 643813"/>
              <a:gd name="connsiteX1" fmla="*/ 76295 w 496173"/>
              <a:gd name="connsiteY1" fmla="*/ 242596 h 643813"/>
              <a:gd name="connsiteX2" fmla="*/ 1650 w 496173"/>
              <a:gd name="connsiteY2" fmla="*/ 643813 h 64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73" h="643813">
                <a:moveTo>
                  <a:pt x="496173" y="0"/>
                </a:moveTo>
                <a:cubicBezTo>
                  <a:pt x="327444" y="67647"/>
                  <a:pt x="158715" y="135294"/>
                  <a:pt x="76295" y="242596"/>
                </a:cubicBezTo>
                <a:cubicBezTo>
                  <a:pt x="-6125" y="349898"/>
                  <a:pt x="-2238" y="496855"/>
                  <a:pt x="1650" y="64381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5681184" y="1987329"/>
            <a:ext cx="355060" cy="419877"/>
          </a:xfrm>
          <a:custGeom>
            <a:avLst/>
            <a:gdLst>
              <a:gd name="connsiteX0" fmla="*/ 355060 w 355060"/>
              <a:gd name="connsiteY0" fmla="*/ 0 h 419877"/>
              <a:gd name="connsiteX1" fmla="*/ 56481 w 355060"/>
              <a:gd name="connsiteY1" fmla="*/ 177281 h 419877"/>
              <a:gd name="connsiteX2" fmla="*/ 497 w 355060"/>
              <a:gd name="connsiteY2" fmla="*/ 419877 h 41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060" h="419877">
                <a:moveTo>
                  <a:pt x="355060" y="0"/>
                </a:moveTo>
                <a:cubicBezTo>
                  <a:pt x="235317" y="53651"/>
                  <a:pt x="115575" y="107302"/>
                  <a:pt x="56481" y="177281"/>
                </a:cubicBezTo>
                <a:cubicBezTo>
                  <a:pt x="-2613" y="247261"/>
                  <a:pt x="-1058" y="333569"/>
                  <a:pt x="497" y="419877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바이너리 파일이란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문자로 표현되지 않는 바이너리 데이터가 기록된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코드는 문자로 표현되지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파일의 각 바이트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문자로 해석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바이너리 파일의 각 바이트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문자로 해석되지 않는 것도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바이트의 의미는 파일을 만든 응용프로그램 만이 해석 가능</a:t>
            </a:r>
            <a:endParaRPr lang="en-US" altLang="ko-KR" dirty="0" smtClean="0"/>
          </a:p>
          <a:p>
            <a:r>
              <a:rPr lang="ko-KR" altLang="en-US" dirty="0" smtClean="0"/>
              <a:t>바이너리 파일의 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jpeg, bmp </a:t>
            </a:r>
            <a:r>
              <a:rPr lang="ko-KR" altLang="en-US" dirty="0" smtClean="0"/>
              <a:t>등의 이미지 파일</a:t>
            </a:r>
          </a:p>
          <a:p>
            <a:pPr lvl="2"/>
            <a:r>
              <a:rPr lang="en-US" altLang="ko-KR" dirty="0" smtClean="0"/>
              <a:t>mp3 </a:t>
            </a:r>
            <a:r>
              <a:rPr lang="ko-KR" altLang="en-US" dirty="0" smtClean="0"/>
              <a:t>등의 오디오 파일</a:t>
            </a:r>
          </a:p>
          <a:p>
            <a:pPr lvl="2"/>
            <a:r>
              <a:rPr lang="en-US" altLang="ko-KR" dirty="0" err="1" smtClean="0"/>
              <a:t>hwp</a:t>
            </a:r>
            <a:r>
              <a:rPr lang="en-US" altLang="ko-KR" dirty="0" smtClean="0"/>
              <a:t>, doc,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가진 멀티미디어 문서 파일</a:t>
            </a:r>
          </a:p>
          <a:p>
            <a:pPr lvl="2"/>
            <a:r>
              <a:rPr lang="en-US" altLang="ko-KR" dirty="0" err="1" smtClean="0"/>
              <a:t>obj</a:t>
            </a:r>
            <a:r>
              <a:rPr lang="en-US" altLang="ko-KR" dirty="0" smtClean="0"/>
              <a:t>, exe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코드나 실행 파일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5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파일의 내부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16832"/>
            <a:ext cx="59626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635896" y="2348880"/>
            <a:ext cx="2664296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95174" y="527835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내의 주</a:t>
            </a:r>
            <a:r>
              <a:rPr lang="ko-KR" altLang="en-US" sz="1000" dirty="0"/>
              <a:t>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2495" y="5278354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내부의 바이너리 </a:t>
            </a:r>
            <a:r>
              <a:rPr lang="ko-KR" altLang="en-US" sz="1000" dirty="0" err="1" smtClean="0"/>
              <a:t>데이타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(16</a:t>
            </a:r>
            <a:r>
              <a:rPr lang="ko-KR" altLang="en-US" sz="1000" dirty="0" smtClean="0"/>
              <a:t>진수로 표현됨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0" name="오른쪽 중괄호 9"/>
          <p:cNvSpPr/>
          <p:nvPr/>
        </p:nvSpPr>
        <p:spPr>
          <a:xfrm rot="5400000">
            <a:off x="3159095" y="4884456"/>
            <a:ext cx="116035" cy="51749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 rot="5400000">
            <a:off x="5238090" y="3579076"/>
            <a:ext cx="110936" cy="313335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968044" y="1412776"/>
            <a:ext cx="1225757" cy="360040"/>
          </a:xfrm>
          <a:prstGeom prst="wedgeRoundRectCallout">
            <a:avLst>
              <a:gd name="adj1" fmla="val -25418"/>
              <a:gd name="adj2" fmla="val 2088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문자로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매핑되지</a:t>
            </a:r>
            <a:r>
              <a:rPr lang="ko-KR" altLang="en-US" sz="1000" dirty="0">
                <a:solidFill>
                  <a:schemeClr val="tx1"/>
                </a:solidFill>
              </a:rPr>
              <a:t> 않는 바이너리 </a:t>
            </a:r>
            <a:r>
              <a:rPr lang="ko-KR" altLang="en-US" sz="1000" dirty="0" smtClean="0">
                <a:solidFill>
                  <a:schemeClr val="tx1"/>
                </a:solidFill>
              </a:rPr>
              <a:t>값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257" y="2348880"/>
            <a:ext cx="887497" cy="181003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6489" y="375480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uisee.jpg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10954" y="5877272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uisee.jpg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Edit Plus</a:t>
            </a:r>
            <a:r>
              <a:rPr lang="ko-KR" altLang="en-US" sz="1200" b="1" dirty="0" smtClean="0"/>
              <a:t>로 열어 놓은 화면</a:t>
            </a:r>
            <a:endParaRPr lang="ko-KR" altLang="en-US" sz="12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9656"/>
            <a:ext cx="25812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hwp</a:t>
            </a:r>
            <a:r>
              <a:rPr lang="ko-KR" altLang="en-US" dirty="0"/>
              <a:t> </a:t>
            </a:r>
            <a:r>
              <a:rPr lang="ko-KR" altLang="en-US" dirty="0" smtClean="0"/>
              <a:t>파일은 텍스트 파일인가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바이너리 파일인가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hwp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바이너리 파일이다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텍스트 정보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한글이나 영어 문자 포함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바이너리 정보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글자 색이나 서체 등의 문자 포맷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비트맵 이미지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</a:t>
            </a:r>
            <a:r>
              <a:rPr lang="en-US" altLang="ko-KR" dirty="0"/>
              <a:t> </a:t>
            </a:r>
            <a:r>
              <a:rPr lang="ko-KR" altLang="en-US" dirty="0" smtClean="0"/>
              <a:t>등의 그래픽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마진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마진 등 문서 포맷 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4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23871</TotalTime>
  <Words>2714</Words>
  <Application>Microsoft Office PowerPoint</Application>
  <PresentationFormat>화면 슬라이드 쇼(4:3)</PresentationFormat>
  <Paragraphs>843</Paragraphs>
  <Slides>43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12장 C++ 파일 입출력</vt:lpstr>
      <vt:lpstr>학습 목표</vt:lpstr>
      <vt:lpstr>텍스트 파일과 바이너리 파일</vt:lpstr>
      <vt:lpstr>텍스트 파일</vt:lpstr>
      <vt:lpstr>텍스트 파일의 내부</vt:lpstr>
      <vt:lpstr>자세히 보기</vt:lpstr>
      <vt:lpstr>바이너리 파일</vt:lpstr>
      <vt:lpstr>바이너리 파일의 내부</vt:lpstr>
      <vt:lpstr>hwp 파일은 텍스트 파일인가? 바이너리 파일인가?</vt:lpstr>
      <vt:lpstr>C++ 표준 파일 입출력 라이브러리</vt:lpstr>
      <vt:lpstr>템플릿에 char 타입으로 구체화한 클래스들</vt:lpstr>
      <vt:lpstr>파일 입출력 스트림은 파일을 프로그램과 연결한다.</vt:lpstr>
      <vt:lpstr>헤더 파일과 namespace </vt:lpstr>
      <vt:lpstr>파일 입출력 모드 : 텍스트 I/O와 바이너리 I/O</vt:lpstr>
      <vt:lpstr>&lt;&lt; 연산자를 이용한 간단한 파일 출력</vt:lpstr>
      <vt:lpstr>예제 12–1 키보드로 입력 받아 텍스트 파일 저장하기</vt:lpstr>
      <vt:lpstr>예제 12–2 ifstream과 &gt;&gt; 연산자로 텍스트 파일 읽기</vt:lpstr>
      <vt:lpstr>파일 모드(file mode)</vt:lpstr>
      <vt:lpstr>파일 모드 설정</vt:lpstr>
      <vt:lpstr>예제 12–3 get()을 이용한 텍스트 파일 읽기</vt:lpstr>
      <vt:lpstr>get()과 EOF</vt:lpstr>
      <vt:lpstr>get()으로 파일의 끝을 인지하는 방법</vt:lpstr>
      <vt:lpstr>파일의 끝을 잘못 인지하는 코드</vt:lpstr>
      <vt:lpstr>예제 12-4  텍스트 파일 연결</vt:lpstr>
      <vt:lpstr>텍스트 파일의 라인 단위 읽기</vt:lpstr>
      <vt:lpstr>예제 12-5 istream의 getline()을 이용하여 텍스트 파일을 읽고 화면 출력</vt:lpstr>
      <vt:lpstr>예제 12-6 getline(ifstream, string) 으로 words.txt 파일을 읽고 단어 검색</vt:lpstr>
      <vt:lpstr>바이너리 I/O</vt:lpstr>
      <vt:lpstr>예제 12–7 바이너리 I/O로 파일 복사</vt:lpstr>
      <vt:lpstr>read()/write()로 블록 단위 파일 입출력</vt:lpstr>
      <vt:lpstr>예제 12–8 read()로 텍스트 파일을 바이너리 I/O로 읽기</vt:lpstr>
      <vt:lpstr>예제 12-9 read()/write()로 이미지 파일 복사 </vt:lpstr>
      <vt:lpstr>예제 12-10  int 배열과 double 값을 바이너리 파일에 저장하고 읽기</vt:lpstr>
      <vt:lpstr>텍스트 I/O와 바이너리 I/O의 확실한 차이점</vt:lpstr>
      <vt:lpstr>텍스트 I/O와 바이너리 I/O의 실행 결과 비교</vt:lpstr>
      <vt:lpstr>스트림 상태 검사</vt:lpstr>
      <vt:lpstr>스트림 상태를 나타내는 비트 정보와 스트림 상태를 검사하는 멤버 함수</vt:lpstr>
      <vt:lpstr>예제 12–11 스트림 상태 검사</vt:lpstr>
      <vt:lpstr>임의 접근과 파일 포인터</vt:lpstr>
      <vt:lpstr>파일 모드와 파일 포인터</vt:lpstr>
      <vt:lpstr>임의 접근 방법</vt:lpstr>
      <vt:lpstr>seekg()에 의한 get pointer의 이동 사례</vt:lpstr>
      <vt:lpstr>예제 12–12 파일 크기 알아내기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568</cp:revision>
  <dcterms:created xsi:type="dcterms:W3CDTF">2011-08-27T14:53:28Z</dcterms:created>
  <dcterms:modified xsi:type="dcterms:W3CDTF">2015-01-15T05:36:29Z</dcterms:modified>
</cp:coreProperties>
</file>