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452" r:id="rId3"/>
    <p:sldId id="448" r:id="rId4"/>
    <p:sldId id="446" r:id="rId5"/>
    <p:sldId id="449" r:id="rId6"/>
    <p:sldId id="443" r:id="rId7"/>
    <p:sldId id="434" r:id="rId8"/>
    <p:sldId id="377" r:id="rId9"/>
    <p:sldId id="435" r:id="rId10"/>
    <p:sldId id="424" r:id="rId11"/>
    <p:sldId id="423" r:id="rId12"/>
    <p:sldId id="432" r:id="rId13"/>
    <p:sldId id="436" r:id="rId14"/>
    <p:sldId id="444" r:id="rId15"/>
    <p:sldId id="430" r:id="rId16"/>
    <p:sldId id="439" r:id="rId17"/>
    <p:sldId id="445" r:id="rId18"/>
    <p:sldId id="437" r:id="rId19"/>
    <p:sldId id="438" r:id="rId20"/>
    <p:sldId id="450" r:id="rId21"/>
    <p:sldId id="447" r:id="rId22"/>
    <p:sldId id="440" r:id="rId23"/>
    <p:sldId id="425" r:id="rId24"/>
    <p:sldId id="426" r:id="rId25"/>
    <p:sldId id="427" r:id="rId26"/>
    <p:sldId id="428" r:id="rId27"/>
    <p:sldId id="451" r:id="rId28"/>
    <p:sldId id="42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C5BCD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06" d="100"/>
          <a:sy n="106" d="100"/>
        </p:scale>
        <p:origin x="-9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2014-07-05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장 예외 처리와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언어와의 링크 지정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0" y="1455"/>
            <a:ext cx="9152389" cy="685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484784"/>
            <a:ext cx="6346472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throw </a:t>
            </a:r>
            <a:r>
              <a:rPr lang="en-US" altLang="ko-KR" i="1" dirty="0" smtClean="0">
                <a:solidFill>
                  <a:srgbClr val="FF0000"/>
                </a:solidFill>
              </a:rPr>
              <a:t>3  </a:t>
            </a:r>
            <a:r>
              <a:rPr lang="en-US" altLang="ko-KR" dirty="0" smtClean="0"/>
              <a:t>; 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타입의 </a:t>
            </a:r>
            <a:r>
              <a:rPr lang="ko-KR" altLang="en-US" sz="1400" dirty="0" smtClean="0">
                <a:solidFill>
                  <a:srgbClr val="00B050"/>
                </a:solidFill>
              </a:rPr>
              <a:t>값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을 예외로 던짐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fontAlgn="base" latinLnBrk="0"/>
            <a:endParaRPr lang="en-US" altLang="ko-KR" dirty="0" smtClean="0"/>
          </a:p>
          <a:p>
            <a:pPr fontAlgn="base" latinLnBrk="0"/>
            <a:r>
              <a:rPr lang="en-US" altLang="ko-KR" dirty="0" smtClean="0"/>
              <a:t>...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 smtClean="0"/>
              <a:t>catch( 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i="1" dirty="0" smtClean="0">
                <a:solidFill>
                  <a:srgbClr val="FF0000"/>
                </a:solidFill>
              </a:rPr>
              <a:t>   x  </a:t>
            </a:r>
            <a:r>
              <a:rPr lang="en-US" altLang="ko-KR" dirty="0" smtClean="0"/>
              <a:t>) { </a:t>
            </a:r>
            <a:r>
              <a:rPr lang="en-US" altLang="ko-KR" sz="1400" dirty="0" smtClean="0">
                <a:solidFill>
                  <a:srgbClr val="00B050"/>
                </a:solidFill>
              </a:rPr>
              <a:t>// throw 3;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실행되면 </a:t>
            </a:r>
            <a:r>
              <a:rPr lang="en-US" altLang="ko-KR" sz="1400" dirty="0" smtClean="0">
                <a:solidFill>
                  <a:srgbClr val="00B050"/>
                </a:solidFill>
              </a:rPr>
              <a:t>catch() </a:t>
            </a:r>
            <a:r>
              <a:rPr lang="ko-KR" altLang="en-US" sz="1400" dirty="0" smtClean="0">
                <a:solidFill>
                  <a:srgbClr val="00B050"/>
                </a:solidFill>
              </a:rPr>
              <a:t>문 실행</a:t>
            </a:r>
            <a:r>
              <a:rPr lang="en-US" altLang="ko-KR" sz="1400" dirty="0" smtClean="0">
                <a:solidFill>
                  <a:srgbClr val="00B050"/>
                </a:solidFill>
              </a:rPr>
              <a:t>.</a:t>
            </a:r>
            <a:r>
              <a:rPr lang="ko-KR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</a:rPr>
              <a:t>x</a:t>
            </a:r>
            <a:r>
              <a:rPr lang="ko-KR" altLang="en-US" sz="140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dirty="0" smtClean="0">
                <a:solidFill>
                  <a:srgbClr val="00B050"/>
                </a:solidFill>
              </a:rPr>
              <a:t>3</a:t>
            </a:r>
            <a:r>
              <a:rPr lang="ko-KR" altLang="en-US" sz="1400" dirty="0" smtClean="0">
                <a:solidFill>
                  <a:srgbClr val="00B050"/>
                </a:solidFill>
              </a:rPr>
              <a:t>이 전달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fontAlgn="base" latinLnBrk="0"/>
            <a:r>
              <a:rPr lang="en-US" altLang="ko-KR" dirty="0" smtClean="0"/>
              <a:t>...</a:t>
            </a:r>
            <a:r>
              <a:rPr lang="ko-KR" altLang="en-US" sz="1400" dirty="0"/>
              <a:t>	</a:t>
            </a:r>
          </a:p>
          <a:p>
            <a:pPr fontAlgn="base" latinLnBrk="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359325" y="3203977"/>
            <a:ext cx="782283" cy="279318"/>
          </a:xfrm>
          <a:prstGeom prst="wedgeRoundRectCallout">
            <a:avLst>
              <a:gd name="adj1" fmla="val -51876"/>
              <a:gd name="adj2" fmla="val -1428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463534" y="3203977"/>
            <a:ext cx="810953" cy="279318"/>
          </a:xfrm>
          <a:prstGeom prst="wedgeRoundRectCallout">
            <a:avLst>
              <a:gd name="adj1" fmla="val 5460"/>
              <a:gd name="adj2" fmla="val -1514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예외 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735697" y="1794408"/>
            <a:ext cx="606490" cy="625151"/>
          </a:xfrm>
          <a:custGeom>
            <a:avLst/>
            <a:gdLst>
              <a:gd name="connsiteX0" fmla="*/ 0 w 606490"/>
              <a:gd name="connsiteY0" fmla="*/ 0 h 625151"/>
              <a:gd name="connsiteX1" fmla="*/ 111967 w 606490"/>
              <a:gd name="connsiteY1" fmla="*/ 158621 h 625151"/>
              <a:gd name="connsiteX2" fmla="*/ 485192 w 606490"/>
              <a:gd name="connsiteY2" fmla="*/ 326572 h 625151"/>
              <a:gd name="connsiteX3" fmla="*/ 606490 w 606490"/>
              <a:gd name="connsiteY3" fmla="*/ 625151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90" h="625151">
                <a:moveTo>
                  <a:pt x="0" y="0"/>
                </a:moveTo>
                <a:cubicBezTo>
                  <a:pt x="15551" y="52096"/>
                  <a:pt x="31102" y="104192"/>
                  <a:pt x="111967" y="158621"/>
                </a:cubicBezTo>
                <a:cubicBezTo>
                  <a:pt x="192832" y="213050"/>
                  <a:pt x="402771" y="248817"/>
                  <a:pt x="485192" y="326572"/>
                </a:cubicBezTo>
                <a:cubicBezTo>
                  <a:pt x="567613" y="404327"/>
                  <a:pt x="587051" y="514739"/>
                  <a:pt x="606490" y="62515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7885" y="3933055"/>
            <a:ext cx="602483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try {</a:t>
            </a:r>
            <a:endParaRPr lang="ko-KR" altLang="en-US" sz="1200" dirty="0" smtClean="0"/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b="1" dirty="0" smtClean="0"/>
              <a:t>throw 3.5; </a:t>
            </a:r>
            <a:r>
              <a:rPr lang="en-US" altLang="ko-KR" sz="1200" dirty="0" smtClean="0"/>
              <a:t>// double </a:t>
            </a:r>
            <a:r>
              <a:rPr lang="ko-KR" altLang="en-US" sz="1200" dirty="0" smtClean="0"/>
              <a:t>타입의 예외 던지</a:t>
            </a:r>
            <a:r>
              <a:rPr lang="ko-KR" altLang="en-US" sz="1200" dirty="0"/>
              <a:t>기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b="1" dirty="0" smtClean="0"/>
              <a:t>catch(double d) </a:t>
            </a:r>
            <a:r>
              <a:rPr lang="en-US" altLang="ko-KR" sz="1200" dirty="0" smtClean="0"/>
              <a:t>{ // double </a:t>
            </a:r>
            <a:r>
              <a:rPr lang="ko-KR" altLang="en-US" sz="1200" dirty="0" smtClean="0"/>
              <a:t>타입 예외 처리</a:t>
            </a:r>
            <a:r>
              <a:rPr lang="en-US" altLang="ko-KR" sz="1200" dirty="0" smtClean="0"/>
              <a:t>. 3.5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d</a:t>
            </a:r>
            <a:r>
              <a:rPr lang="ko-KR" altLang="en-US" sz="1200" dirty="0" smtClean="0"/>
              <a:t>에 전달됨</a:t>
            </a:r>
          </a:p>
          <a:p>
            <a:pPr defTabSz="180000" fontAlgn="base" latinLnBrk="0"/>
            <a:r>
              <a:rPr lang="ko-KR" altLang="en-US" sz="1200" dirty="0" smtClean="0"/>
              <a:t>	</a:t>
            </a:r>
            <a:r>
              <a:rPr lang="en-US" altLang="ko-KR" sz="1200" dirty="0" smtClean="0"/>
              <a:t>...</a:t>
            </a:r>
            <a:endParaRPr lang="ko-KR" altLang="en-US" sz="1200" dirty="0" smtClean="0"/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23427" y="5229200"/>
            <a:ext cx="602483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</a:t>
            </a:r>
            <a:r>
              <a:rPr lang="en-US" altLang="ko-KR" sz="1200" b="1" dirty="0" smtClean="0"/>
              <a:t>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 </a:t>
            </a:r>
            <a:r>
              <a:rPr lang="ko-KR" altLang="en-US" sz="1200" dirty="0" smtClean="0"/>
              <a:t>던지기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catch(char* s) </a:t>
            </a:r>
            <a:r>
              <a:rPr lang="en-US" altLang="ko-KR" sz="1200" dirty="0"/>
              <a:t>{ // char* </a:t>
            </a:r>
            <a:r>
              <a:rPr lang="ko-KR" altLang="en-US" sz="1200" dirty="0"/>
              <a:t>타입의 </a:t>
            </a:r>
            <a:r>
              <a:rPr lang="ko-KR" altLang="en-US" sz="1200" dirty="0" smtClean="0"/>
              <a:t>예외 처리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예외 값은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s</a:t>
            </a:r>
            <a:r>
              <a:rPr lang="ko-KR" altLang="en-US" sz="1200" dirty="0"/>
              <a:t>에 전달됨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s; //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음수 불가능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출력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23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try-throw-catch</a:t>
            </a:r>
            <a:r>
              <a:rPr lang="ko-KR" altLang="en-US" dirty="0"/>
              <a:t>의 예외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83220" y="2204864"/>
            <a:ext cx="335673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if(n == 0)	</a:t>
            </a:r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dirty="0" smtClean="0"/>
              <a:t>throw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n; 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b="1" dirty="0"/>
              <a:t>average = sum / n;</a:t>
            </a:r>
          </a:p>
          <a:p>
            <a:pPr defTabSz="180000" fontAlgn="base" latinLnBrk="0"/>
            <a:r>
              <a:rPr lang="en-US" altLang="ko-KR" sz="1200" dirty="0" smtClean="0"/>
              <a:t>	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.....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예외 발생</a:t>
            </a:r>
            <a:r>
              <a:rPr lang="en-US" altLang="ko-KR" sz="1200" dirty="0" smtClean="0"/>
              <a:t>!! ";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"</a:t>
            </a:r>
            <a:r>
              <a:rPr lang="ko-KR" altLang="en-US" sz="1200" dirty="0" smtClean="0"/>
              <a:t>으로 나눌 수 없음</a:t>
            </a:r>
            <a:r>
              <a:rPr lang="en-US" altLang="ko-KR" sz="1200" dirty="0" smtClean="0"/>
              <a:t>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average = 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47098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164297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220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164297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67544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53705" y="2204864"/>
            <a:ext cx="349271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>
                <a:solidFill>
                  <a:srgbClr val="FF0000"/>
                </a:solidFill>
              </a:rPr>
              <a:t>try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if(n == 0)	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b="1" dirty="0"/>
              <a:t>throw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n; </a:t>
            </a:r>
          </a:p>
          <a:p>
            <a:pPr defTabSz="180000" fontAlgn="base" latinLnBrk="0"/>
            <a:r>
              <a:rPr lang="en-US" altLang="ko-KR" sz="1200" dirty="0"/>
              <a:t>	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average = sum / n;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 smtClean="0">
                <a:solidFill>
                  <a:srgbClr val="FF0000"/>
                </a:solidFill>
              </a:rPr>
              <a:t>catch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x</a:t>
            </a:r>
            <a:r>
              <a:rPr lang="en-US" altLang="ko-KR" sz="1200" b="1" dirty="0" smtClean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예외 발생</a:t>
            </a:r>
            <a:r>
              <a:rPr lang="en-US" altLang="ko-KR" sz="1200" b="1" dirty="0" smtClean="0"/>
              <a:t>!! ";</a:t>
            </a:r>
            <a:endParaRPr lang="en-US" altLang="ko-KR" sz="1200" b="1" dirty="0"/>
          </a:p>
          <a:p>
            <a:pPr defTabSz="180000" fontAlgn="base" latinLnBrk="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&lt;&lt; x &lt;&lt; "</a:t>
            </a:r>
            <a:r>
              <a:rPr lang="ko-KR" altLang="en-US" sz="1200" b="1" dirty="0" smtClean="0"/>
              <a:t>으로 나눌 수 없음</a:t>
            </a:r>
            <a:r>
              <a:rPr lang="en-US" altLang="ko-KR" sz="1200" b="1" dirty="0" smtClean="0"/>
              <a:t>" &lt;&lt; </a:t>
            </a:r>
            <a:r>
              <a:rPr lang="en-US" altLang="ko-KR" sz="1200" b="1" dirty="0" err="1" smtClean="0"/>
              <a:t>endl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average = 0;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  <a:endParaRPr lang="en-US" altLang="ko-KR" sz="1200" b="1" dirty="0" smtClean="0"/>
          </a:p>
        </p:txBody>
      </p:sp>
      <p:sp>
        <p:nvSpPr>
          <p:cNvPr id="47" name="자유형 46"/>
          <p:cNvSpPr/>
          <p:nvPr/>
        </p:nvSpPr>
        <p:spPr>
          <a:xfrm>
            <a:off x="4746416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908437" y="2708921"/>
            <a:ext cx="496215" cy="1307176"/>
          </a:xfrm>
          <a:custGeom>
            <a:avLst/>
            <a:gdLst>
              <a:gd name="connsiteX0" fmla="*/ 492182 w 492182"/>
              <a:gd name="connsiteY0" fmla="*/ 0 h 1409700"/>
              <a:gd name="connsiteX1" fmla="*/ 101657 w 492182"/>
              <a:gd name="connsiteY1" fmla="*/ 428625 h 1409700"/>
              <a:gd name="connsiteX2" fmla="*/ 6407 w 492182"/>
              <a:gd name="connsiteY2" fmla="*/ 1000125 h 1409700"/>
              <a:gd name="connsiteX3" fmla="*/ 235007 w 49218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2" h="1409700">
                <a:moveTo>
                  <a:pt x="492182" y="0"/>
                </a:moveTo>
                <a:cubicBezTo>
                  <a:pt x="337400" y="130969"/>
                  <a:pt x="182619" y="261938"/>
                  <a:pt x="101657" y="428625"/>
                </a:cubicBezTo>
                <a:cubicBezTo>
                  <a:pt x="20694" y="595313"/>
                  <a:pt x="-15818" y="836613"/>
                  <a:pt x="6407" y="1000125"/>
                </a:cubicBezTo>
                <a:cubicBezTo>
                  <a:pt x="28632" y="1163637"/>
                  <a:pt x="131819" y="1286668"/>
                  <a:pt x="235007" y="14097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195570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426752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1692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sum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26752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184769" y="2600325"/>
            <a:ext cx="285235" cy="108595"/>
          </a:xfrm>
          <a:custGeom>
            <a:avLst/>
            <a:gdLst>
              <a:gd name="connsiteX0" fmla="*/ 95791 w 267241"/>
              <a:gd name="connsiteY0" fmla="*/ 0 h 457200"/>
              <a:gd name="connsiteX1" fmla="*/ 541 w 267241"/>
              <a:gd name="connsiteY1" fmla="*/ 180975 h 457200"/>
              <a:gd name="connsiteX2" fmla="*/ 67216 w 267241"/>
              <a:gd name="connsiteY2" fmla="*/ 381000 h 457200"/>
              <a:gd name="connsiteX3" fmla="*/ 267241 w 267241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41" h="457200">
                <a:moveTo>
                  <a:pt x="95791" y="0"/>
                </a:moveTo>
                <a:cubicBezTo>
                  <a:pt x="50547" y="58737"/>
                  <a:pt x="5303" y="117475"/>
                  <a:pt x="541" y="180975"/>
                </a:cubicBezTo>
                <a:cubicBezTo>
                  <a:pt x="-4221" y="244475"/>
                  <a:pt x="22766" y="334963"/>
                  <a:pt x="67216" y="381000"/>
                </a:cubicBezTo>
                <a:cubicBezTo>
                  <a:pt x="111666" y="427037"/>
                  <a:pt x="189453" y="442118"/>
                  <a:pt x="267241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882031" y="4604604"/>
            <a:ext cx="405198" cy="361950"/>
          </a:xfrm>
          <a:custGeom>
            <a:avLst/>
            <a:gdLst>
              <a:gd name="connsiteX0" fmla="*/ 405198 w 405198"/>
              <a:gd name="connsiteY0" fmla="*/ 0 h 361950"/>
              <a:gd name="connsiteX1" fmla="*/ 5148 w 405198"/>
              <a:gd name="connsiteY1" fmla="*/ 171450 h 361950"/>
              <a:gd name="connsiteX2" fmla="*/ 214698 w 405198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98" h="361950">
                <a:moveTo>
                  <a:pt x="405198" y="0"/>
                </a:moveTo>
                <a:cubicBezTo>
                  <a:pt x="221048" y="55562"/>
                  <a:pt x="36898" y="111125"/>
                  <a:pt x="5148" y="171450"/>
                </a:cubicBezTo>
                <a:cubicBezTo>
                  <a:pt x="-26602" y="231775"/>
                  <a:pt x="94048" y="296862"/>
                  <a:pt x="214698" y="3619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43608" y="5753794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예외가 발생하지 않은 경우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573325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예외가 발생한 경우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783220" y="5229200"/>
            <a:ext cx="33567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5071090" y="5230417"/>
            <a:ext cx="347533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  <a:endParaRPr lang="en-US" altLang="ko-KR" sz="1200" dirty="0"/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72248" y="2553173"/>
            <a:ext cx="1672159" cy="272415"/>
          </a:xfrm>
          <a:prstGeom prst="wedgeRoundRectCallout">
            <a:avLst>
              <a:gd name="adj1" fmla="val -81245"/>
              <a:gd name="adj2" fmla="val -6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</a:t>
            </a:r>
            <a:r>
              <a:rPr lang="ko-KR" altLang="en-US" sz="1000" dirty="0" smtClean="0"/>
              <a:t>발생</a:t>
            </a:r>
            <a:r>
              <a:rPr lang="en-US" altLang="ko-KR" sz="1000" dirty="0" smtClean="0"/>
              <a:t>. n</a:t>
            </a:r>
            <a:r>
              <a:rPr lang="ko-KR" altLang="en-US" sz="1000" dirty="0" smtClean="0"/>
              <a:t>을 </a:t>
            </a:r>
            <a:r>
              <a:rPr lang="en-US" altLang="ko-KR" sz="1000" dirty="0" smtClean="0"/>
              <a:t>x</a:t>
            </a:r>
            <a:r>
              <a:rPr lang="ko-KR" altLang="en-US" sz="1000" dirty="0" smtClean="0"/>
              <a:t>에 전달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6281" y="401609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476389" y="408259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276" y="2195289"/>
            <a:ext cx="1124529" cy="272415"/>
          </a:xfrm>
          <a:prstGeom prst="wedgeRoundRectCallout">
            <a:avLst>
              <a:gd name="adj1" fmla="val -81992"/>
              <a:gd name="adj2" fmla="val 6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오</a:t>
            </a:r>
            <a:r>
              <a:rPr lang="ko-KR" altLang="en-US" sz="1000"/>
              <a:t>류</a:t>
            </a:r>
            <a:r>
              <a:rPr lang="ko-KR" altLang="en-US" sz="1000" smtClean="0"/>
              <a:t> </a:t>
            </a:r>
            <a:r>
              <a:rPr lang="ko-KR" altLang="en-US" sz="1000" dirty="0" smtClean="0"/>
              <a:t>탐지 코드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334662" y="3743682"/>
            <a:ext cx="1124529" cy="272415"/>
          </a:xfrm>
          <a:prstGeom prst="wedgeRoundRectCallout">
            <a:avLst>
              <a:gd name="adj1" fmla="val -72269"/>
              <a:gd name="adj2" fmla="val 61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예외 처리 코드</a:t>
            </a:r>
            <a:endParaRPr lang="ko-KR" altLang="en-US" sz="1000" dirty="0"/>
          </a:p>
        </p:txBody>
      </p:sp>
      <p:sp>
        <p:nvSpPr>
          <p:cNvPr id="11" name="자유형 10"/>
          <p:cNvSpPr/>
          <p:nvPr/>
        </p:nvSpPr>
        <p:spPr>
          <a:xfrm>
            <a:off x="930760" y="2576945"/>
            <a:ext cx="191458" cy="498764"/>
          </a:xfrm>
          <a:custGeom>
            <a:avLst/>
            <a:gdLst>
              <a:gd name="connsiteX0" fmla="*/ 77158 w 191458"/>
              <a:gd name="connsiteY0" fmla="*/ 0 h 498764"/>
              <a:gd name="connsiteX1" fmla="*/ 4422 w 191458"/>
              <a:gd name="connsiteY1" fmla="*/ 270164 h 498764"/>
              <a:gd name="connsiteX2" fmla="*/ 191458 w 191458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8" h="498764">
                <a:moveTo>
                  <a:pt x="77158" y="0"/>
                </a:moveTo>
                <a:cubicBezTo>
                  <a:pt x="31265" y="93518"/>
                  <a:pt x="-14628" y="187037"/>
                  <a:pt x="4422" y="270164"/>
                </a:cubicBezTo>
                <a:cubicBezTo>
                  <a:pt x="23472" y="353291"/>
                  <a:pt x="107465" y="426027"/>
                  <a:pt x="191458" y="49876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30623" y="3501736"/>
            <a:ext cx="681204" cy="1464818"/>
          </a:xfrm>
          <a:custGeom>
            <a:avLst/>
            <a:gdLst>
              <a:gd name="connsiteX0" fmla="*/ 681204 w 681204"/>
              <a:gd name="connsiteY0" fmla="*/ 0 h 1402773"/>
              <a:gd name="connsiteX1" fmla="*/ 5795 w 681204"/>
              <a:gd name="connsiteY1" fmla="*/ 602673 h 1402773"/>
              <a:gd name="connsiteX2" fmla="*/ 411041 w 681204"/>
              <a:gd name="connsiteY2" fmla="*/ 1402773 h 14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204" h="1402773">
                <a:moveTo>
                  <a:pt x="681204" y="0"/>
                </a:moveTo>
                <a:cubicBezTo>
                  <a:pt x="366013" y="184439"/>
                  <a:pt x="50822" y="368878"/>
                  <a:pt x="5795" y="602673"/>
                </a:cubicBezTo>
                <a:cubicBezTo>
                  <a:pt x="-39232" y="836468"/>
                  <a:pt x="185904" y="1119620"/>
                  <a:pt x="411041" y="140277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87222" y="3106882"/>
            <a:ext cx="134310" cy="394854"/>
          </a:xfrm>
          <a:custGeom>
            <a:avLst/>
            <a:gdLst>
              <a:gd name="connsiteX0" fmla="*/ 66168 w 66168"/>
              <a:gd name="connsiteY0" fmla="*/ 0 h 415636"/>
              <a:gd name="connsiteX1" fmla="*/ 14213 w 66168"/>
              <a:gd name="connsiteY1" fmla="*/ 31173 h 415636"/>
              <a:gd name="connsiteX2" fmla="*/ 14213 w 66168"/>
              <a:gd name="connsiteY2" fmla="*/ 114300 h 415636"/>
              <a:gd name="connsiteX3" fmla="*/ 45386 w 66168"/>
              <a:gd name="connsiteY3" fmla="*/ 135082 h 415636"/>
              <a:gd name="connsiteX4" fmla="*/ 24604 w 66168"/>
              <a:gd name="connsiteY4" fmla="*/ 197427 h 415636"/>
              <a:gd name="connsiteX5" fmla="*/ 14213 w 66168"/>
              <a:gd name="connsiteY5" fmla="*/ 228600 h 415636"/>
              <a:gd name="connsiteX6" fmla="*/ 24604 w 66168"/>
              <a:gd name="connsiteY6" fmla="*/ 280554 h 415636"/>
              <a:gd name="connsiteX7" fmla="*/ 24604 w 66168"/>
              <a:gd name="connsiteY7" fmla="*/ 311727 h 415636"/>
              <a:gd name="connsiteX8" fmla="*/ 14213 w 66168"/>
              <a:gd name="connsiteY8" fmla="*/ 394854 h 415636"/>
              <a:gd name="connsiteX9" fmla="*/ 45386 w 66168"/>
              <a:gd name="connsiteY9" fmla="*/ 405245 h 415636"/>
              <a:gd name="connsiteX10" fmla="*/ 55777 w 66168"/>
              <a:gd name="connsiteY10" fmla="*/ 415636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8" h="415636">
                <a:moveTo>
                  <a:pt x="66168" y="0"/>
                </a:moveTo>
                <a:cubicBezTo>
                  <a:pt x="48850" y="10391"/>
                  <a:pt x="28494" y="16892"/>
                  <a:pt x="14213" y="31173"/>
                </a:cubicBezTo>
                <a:cubicBezTo>
                  <a:pt x="-4192" y="49577"/>
                  <a:pt x="5590" y="99210"/>
                  <a:pt x="14213" y="114300"/>
                </a:cubicBezTo>
                <a:cubicBezTo>
                  <a:pt x="20409" y="125143"/>
                  <a:pt x="34995" y="128155"/>
                  <a:pt x="45386" y="135082"/>
                </a:cubicBezTo>
                <a:lnTo>
                  <a:pt x="24604" y="197427"/>
                </a:lnTo>
                <a:lnTo>
                  <a:pt x="14213" y="228600"/>
                </a:lnTo>
                <a:cubicBezTo>
                  <a:pt x="17677" y="245918"/>
                  <a:pt x="14807" y="265859"/>
                  <a:pt x="24604" y="280554"/>
                </a:cubicBezTo>
                <a:cubicBezTo>
                  <a:pt x="44460" y="310337"/>
                  <a:pt x="91302" y="267261"/>
                  <a:pt x="24604" y="311727"/>
                </a:cubicBezTo>
                <a:cubicBezTo>
                  <a:pt x="4618" y="341706"/>
                  <a:pt x="-13607" y="353124"/>
                  <a:pt x="14213" y="394854"/>
                </a:cubicBezTo>
                <a:cubicBezTo>
                  <a:pt x="20289" y="403967"/>
                  <a:pt x="35589" y="400347"/>
                  <a:pt x="45386" y="405245"/>
                </a:cubicBezTo>
                <a:cubicBezTo>
                  <a:pt x="49767" y="407436"/>
                  <a:pt x="52313" y="412172"/>
                  <a:pt x="55777" y="4156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205845" y="4135582"/>
            <a:ext cx="93519" cy="457346"/>
          </a:xfrm>
          <a:custGeom>
            <a:avLst/>
            <a:gdLst>
              <a:gd name="connsiteX0" fmla="*/ 51955 w 93519"/>
              <a:gd name="connsiteY0" fmla="*/ 0 h 457346"/>
              <a:gd name="connsiteX1" fmla="*/ 0 w 93519"/>
              <a:gd name="connsiteY1" fmla="*/ 83127 h 457346"/>
              <a:gd name="connsiteX2" fmla="*/ 10391 w 93519"/>
              <a:gd name="connsiteY2" fmla="*/ 114300 h 457346"/>
              <a:gd name="connsiteX3" fmla="*/ 51955 w 93519"/>
              <a:gd name="connsiteY3" fmla="*/ 155863 h 457346"/>
              <a:gd name="connsiteX4" fmla="*/ 41564 w 93519"/>
              <a:gd name="connsiteY4" fmla="*/ 187036 h 457346"/>
              <a:gd name="connsiteX5" fmla="*/ 10391 w 93519"/>
              <a:gd name="connsiteY5" fmla="*/ 249382 h 457346"/>
              <a:gd name="connsiteX6" fmla="*/ 20782 w 93519"/>
              <a:gd name="connsiteY6" fmla="*/ 290945 h 457346"/>
              <a:gd name="connsiteX7" fmla="*/ 51955 w 93519"/>
              <a:gd name="connsiteY7" fmla="*/ 311727 h 457346"/>
              <a:gd name="connsiteX8" fmla="*/ 10391 w 93519"/>
              <a:gd name="connsiteY8" fmla="*/ 353291 h 457346"/>
              <a:gd name="connsiteX9" fmla="*/ 0 w 93519"/>
              <a:gd name="connsiteY9" fmla="*/ 384463 h 457346"/>
              <a:gd name="connsiteX10" fmla="*/ 10391 w 93519"/>
              <a:gd name="connsiteY10" fmla="*/ 426027 h 457346"/>
              <a:gd name="connsiteX11" fmla="*/ 41564 w 93519"/>
              <a:gd name="connsiteY11" fmla="*/ 446809 h 457346"/>
              <a:gd name="connsiteX12" fmla="*/ 93519 w 93519"/>
              <a:gd name="connsiteY12" fmla="*/ 457200 h 45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9" h="457346">
                <a:moveTo>
                  <a:pt x="51955" y="0"/>
                </a:moveTo>
                <a:cubicBezTo>
                  <a:pt x="38789" y="16457"/>
                  <a:pt x="0" y="52669"/>
                  <a:pt x="0" y="83127"/>
                </a:cubicBezTo>
                <a:cubicBezTo>
                  <a:pt x="0" y="94080"/>
                  <a:pt x="4025" y="105387"/>
                  <a:pt x="10391" y="114300"/>
                </a:cubicBezTo>
                <a:cubicBezTo>
                  <a:pt x="21779" y="130244"/>
                  <a:pt x="38100" y="142009"/>
                  <a:pt x="51955" y="155863"/>
                </a:cubicBezTo>
                <a:cubicBezTo>
                  <a:pt x="48491" y="166254"/>
                  <a:pt x="46462" y="177239"/>
                  <a:pt x="41564" y="187036"/>
                </a:cubicBezTo>
                <a:cubicBezTo>
                  <a:pt x="1277" y="267609"/>
                  <a:pt x="36509" y="171028"/>
                  <a:pt x="10391" y="249382"/>
                </a:cubicBezTo>
                <a:cubicBezTo>
                  <a:pt x="13855" y="263236"/>
                  <a:pt x="12860" y="279063"/>
                  <a:pt x="20782" y="290945"/>
                </a:cubicBezTo>
                <a:cubicBezTo>
                  <a:pt x="27709" y="301336"/>
                  <a:pt x="47317" y="300132"/>
                  <a:pt x="51955" y="311727"/>
                </a:cubicBezTo>
                <a:cubicBezTo>
                  <a:pt x="64995" y="344326"/>
                  <a:pt x="25061" y="348401"/>
                  <a:pt x="10391" y="353291"/>
                </a:cubicBezTo>
                <a:cubicBezTo>
                  <a:pt x="6927" y="363682"/>
                  <a:pt x="0" y="373510"/>
                  <a:pt x="0" y="384463"/>
                </a:cubicBezTo>
                <a:cubicBezTo>
                  <a:pt x="0" y="398744"/>
                  <a:pt x="2469" y="414144"/>
                  <a:pt x="10391" y="426027"/>
                </a:cubicBezTo>
                <a:cubicBezTo>
                  <a:pt x="17318" y="436418"/>
                  <a:pt x="30394" y="441224"/>
                  <a:pt x="41564" y="446809"/>
                </a:cubicBezTo>
                <a:cubicBezTo>
                  <a:pt x="66727" y="459391"/>
                  <a:pt x="69741" y="457200"/>
                  <a:pt x="93519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13-4 0</a:t>
            </a:r>
            <a:r>
              <a:rPr lang="ko-KR" altLang="en-US" dirty="0" smtClean="0"/>
              <a:t>으로 나누는 예외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91980"/>
            <a:ext cx="525658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sum, average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while(true)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합을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sum;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b="1" dirty="0"/>
              <a:t>if(n &lt;= 0</a:t>
            </a:r>
            <a:r>
              <a:rPr lang="en-US" altLang="ko-KR" sz="1200" dirty="0"/>
              <a:t>) // </a:t>
            </a:r>
            <a:r>
              <a:rPr lang="ko-KR" altLang="en-US" sz="1200" dirty="0"/>
              <a:t>오류 탐지</a:t>
            </a:r>
          </a:p>
          <a:p>
            <a:pPr defTabSz="180000" fontAlgn="base" latinLnBrk="0"/>
            <a:r>
              <a:rPr lang="ko-KR" altLang="en-US" sz="1200" dirty="0"/>
              <a:t>			</a:t>
            </a:r>
            <a:r>
              <a:rPr lang="en-US" altLang="ko-KR" sz="1200" b="1" dirty="0"/>
              <a:t>throw n; </a:t>
            </a:r>
            <a:r>
              <a:rPr lang="en-US" altLang="ko-KR" sz="1200" dirty="0"/>
              <a:t>// 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. 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</a:t>
            </a:r>
            <a:r>
              <a:rPr lang="ko-KR" altLang="en-US" sz="1200" dirty="0"/>
              <a:t>블록으로 점프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	average = sum / n;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!!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x &lt;&lt; "</a:t>
            </a:r>
            <a:r>
              <a:rPr lang="ko-KR" altLang="en-US" sz="1200" dirty="0"/>
              <a:t>으로 나눌 수 없음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average = 0;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continue;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average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평균 출력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084168" y="4161859"/>
            <a:ext cx="2518309" cy="252376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12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-3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-3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합과 인원수를 입력 받아 평균을 내는 코드에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인원수가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이거나 음수가 입력되는 경우 예외 처리하는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throw</a:t>
            </a:r>
            <a:r>
              <a:rPr lang="ko-KR" altLang="en-US" smtClean="0"/>
              <a:t>와 </a:t>
            </a:r>
            <a:r>
              <a:rPr lang="en-US" altLang="ko-KR" smtClean="0"/>
              <a:t>catch</a:t>
            </a:r>
            <a:r>
              <a:rPr lang="ko-KR" altLang="en-US" smtClean="0"/>
              <a:t>의 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420747" y="1345125"/>
            <a:ext cx="8153400" cy="5040560"/>
          </a:xfrm>
        </p:spPr>
        <p:txBody>
          <a:bodyPr/>
          <a:lstStyle/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블록에                                                       다수의 </a:t>
            </a:r>
            <a:r>
              <a:rPr lang="en-US" altLang="ko-KR" dirty="0" smtClean="0"/>
              <a:t>catch() { }                                                              </a:t>
            </a:r>
            <a:r>
              <a:rPr lang="ko-KR" altLang="en-US" dirty="0" smtClean="0"/>
              <a:t>블록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함수를 포함하는 </a:t>
            </a:r>
            <a:r>
              <a:rPr lang="en-US" altLang="ko-KR" dirty="0" smtClean="0"/>
              <a:t>try{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4451628"/>
            <a:ext cx="386373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try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/>
              <a:t>multiply(2, -3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곱은 </a:t>
            </a:r>
            <a:r>
              <a:rPr lang="en-US" altLang="ko-KR" sz="1200" dirty="0" smtClean="0"/>
              <a:t>" &lt;&lt; n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catch(char* negative)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"exception </a:t>
            </a:r>
            <a:r>
              <a:rPr lang="en-US" altLang="ko-KR" sz="1200" dirty="0"/>
              <a:t>happened : " </a:t>
            </a:r>
            <a:r>
              <a:rPr lang="en-US" altLang="ko-KR" sz="1200" dirty="0" smtClean="0"/>
              <a:t>&lt;&lt; </a:t>
            </a:r>
            <a:r>
              <a:rPr lang="en-US" altLang="ko-KR" sz="1200" dirty="0"/>
              <a:t>negative;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481992" y="1340768"/>
            <a:ext cx="5410488" cy="2492990"/>
            <a:chOff x="2508496" y="1364536"/>
            <a:chExt cx="5410488" cy="2492990"/>
          </a:xfrm>
        </p:grpSpPr>
        <p:sp>
          <p:nvSpPr>
            <p:cNvPr id="5" name="직사각형 4"/>
            <p:cNvSpPr/>
            <p:nvPr/>
          </p:nvSpPr>
          <p:spPr>
            <a:xfrm>
              <a:off x="2782504" y="1364536"/>
              <a:ext cx="5136480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try {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</a:t>
              </a:r>
              <a:r>
                <a:rPr lang="en-US" altLang="ko-KR" sz="1200" dirty="0" smtClean="0"/>
                <a:t>"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"; 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3;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catch(char* s) { // </a:t>
              </a:r>
              <a:r>
                <a:rPr lang="ko-KR" altLang="en-US" sz="1200" dirty="0"/>
                <a:t>문자열 타입의 </a:t>
              </a:r>
              <a:r>
                <a:rPr lang="ko-KR" altLang="en-US" sz="1200" dirty="0" smtClean="0"/>
                <a:t>예외 처리</a:t>
              </a:r>
              <a:r>
                <a:rPr lang="en-US" altLang="ko-KR" sz="1200" dirty="0" smtClean="0"/>
                <a:t>. “</a:t>
              </a:r>
              <a:r>
                <a:rPr lang="ko-KR" altLang="en-US" sz="1200" dirty="0" smtClean="0"/>
                <a:t>음수 불가능</a:t>
              </a:r>
              <a:r>
                <a:rPr lang="en-US" altLang="ko-KR" sz="1200" dirty="0" smtClean="0"/>
                <a:t>” </a:t>
              </a:r>
              <a:r>
                <a:rPr lang="ko-KR" altLang="en-US" sz="1200" dirty="0" smtClean="0"/>
                <a:t>이 </a:t>
              </a:r>
              <a:r>
                <a:rPr lang="en-US" altLang="ko-KR" sz="1200" dirty="0" smtClean="0"/>
                <a:t>s</a:t>
              </a:r>
              <a:r>
                <a:rPr lang="ko-KR" altLang="en-US" sz="1200" dirty="0"/>
                <a:t>에 </a:t>
              </a:r>
              <a:r>
                <a:rPr lang="ko-KR" altLang="en-US" sz="1200" dirty="0" smtClean="0"/>
                <a:t>전달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 smtClean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x) { //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타입 </a:t>
              </a:r>
              <a:r>
                <a:rPr lang="ko-KR" altLang="en-US" sz="1200" dirty="0" smtClean="0"/>
                <a:t>예외 처리</a:t>
              </a:r>
              <a:r>
                <a:rPr lang="en-US" altLang="ko-KR" sz="1200" dirty="0" smtClean="0"/>
                <a:t>. 3</a:t>
              </a:r>
              <a:r>
                <a:rPr lang="ko-KR" altLang="en-US" sz="1200" dirty="0"/>
                <a:t>이 </a:t>
              </a:r>
              <a:r>
                <a:rPr lang="en-US" altLang="ko-KR" sz="1200" dirty="0"/>
                <a:t>x</a:t>
              </a:r>
              <a:r>
                <a:rPr lang="ko-KR" altLang="en-US" sz="1200" dirty="0"/>
                <a:t>에 전달됨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705908" y="1874807"/>
              <a:ext cx="1051870" cy="831272"/>
            </a:xfrm>
            <a:custGeom>
              <a:avLst/>
              <a:gdLst>
                <a:gd name="connsiteX0" fmla="*/ 831273 w 1051870"/>
                <a:gd name="connsiteY0" fmla="*/ 0 h 831272"/>
                <a:gd name="connsiteX1" fmla="*/ 997527 w 1051870"/>
                <a:gd name="connsiteY1" fmla="*/ 166254 h 831272"/>
                <a:gd name="connsiteX2" fmla="*/ 0 w 1051870"/>
                <a:gd name="connsiteY2" fmla="*/ 831272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870" h="831272">
                  <a:moveTo>
                    <a:pt x="831273" y="0"/>
                  </a:moveTo>
                  <a:cubicBezTo>
                    <a:pt x="983672" y="13854"/>
                    <a:pt x="1136072" y="27709"/>
                    <a:pt x="997527" y="166254"/>
                  </a:cubicBezTo>
                  <a:cubicBezTo>
                    <a:pt x="858982" y="304799"/>
                    <a:pt x="429491" y="568035"/>
                    <a:pt x="0" y="83127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508496" y="2248879"/>
              <a:ext cx="501221" cy="1059873"/>
            </a:xfrm>
            <a:custGeom>
              <a:avLst/>
              <a:gdLst>
                <a:gd name="connsiteX0" fmla="*/ 501221 w 501221"/>
                <a:gd name="connsiteY0" fmla="*/ 0 h 1059873"/>
                <a:gd name="connsiteX1" fmla="*/ 2457 w 501221"/>
                <a:gd name="connsiteY1" fmla="*/ 509155 h 1059873"/>
                <a:gd name="connsiteX2" fmla="*/ 345357 w 501221"/>
                <a:gd name="connsiteY2" fmla="*/ 1059873 h 10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221" h="1059873">
                  <a:moveTo>
                    <a:pt x="501221" y="0"/>
                  </a:moveTo>
                  <a:cubicBezTo>
                    <a:pt x="264827" y="166255"/>
                    <a:pt x="28434" y="332510"/>
                    <a:pt x="2457" y="509155"/>
                  </a:cubicBezTo>
                  <a:cubicBezTo>
                    <a:pt x="-23520" y="685801"/>
                    <a:pt x="160918" y="872837"/>
                    <a:pt x="345357" y="105987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604318" y="4964946"/>
            <a:ext cx="22112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{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if(x &lt; 0 || y &lt; 0)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</a:t>
            </a:r>
            <a:r>
              <a:rPr lang="ko-KR" altLang="en-US" sz="1200" b="1" dirty="0" smtClean="0"/>
              <a:t>음수 불가능</a:t>
            </a:r>
            <a:r>
              <a:rPr lang="en-US" altLang="ko-KR" sz="1200" b="1" dirty="0" smtClean="0"/>
              <a:t>";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return x*y;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4132691" y="4977926"/>
            <a:ext cx="2520280" cy="107258"/>
          </a:xfrm>
          <a:custGeom>
            <a:avLst/>
            <a:gdLst>
              <a:gd name="connsiteX0" fmla="*/ 0 w 2015836"/>
              <a:gd name="connsiteY0" fmla="*/ 384463 h 384463"/>
              <a:gd name="connsiteX1" fmla="*/ 945573 w 2015836"/>
              <a:gd name="connsiteY1" fmla="*/ 83127 h 384463"/>
              <a:gd name="connsiteX2" fmla="*/ 2015836 w 2015836"/>
              <a:gd name="connsiteY2" fmla="*/ 0 h 38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836" h="384463">
                <a:moveTo>
                  <a:pt x="0" y="384463"/>
                </a:moveTo>
                <a:cubicBezTo>
                  <a:pt x="304800" y="265833"/>
                  <a:pt x="609600" y="147204"/>
                  <a:pt x="945573" y="83127"/>
                </a:cubicBezTo>
                <a:cubicBezTo>
                  <a:pt x="1281546" y="19050"/>
                  <a:pt x="1648691" y="9525"/>
                  <a:pt x="2015836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983586" y="5445224"/>
            <a:ext cx="3029425" cy="72008"/>
          </a:xfrm>
          <a:custGeom>
            <a:avLst/>
            <a:gdLst>
              <a:gd name="connsiteX0" fmla="*/ 2639291 w 2639291"/>
              <a:gd name="connsiteY0" fmla="*/ 0 h 363682"/>
              <a:gd name="connsiteX1" fmla="*/ 1683327 w 2639291"/>
              <a:gd name="connsiteY1" fmla="*/ 207818 h 363682"/>
              <a:gd name="connsiteX2" fmla="*/ 0 w 2639291"/>
              <a:gd name="connsiteY2" fmla="*/ 363682 h 3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363682">
                <a:moveTo>
                  <a:pt x="2639291" y="0"/>
                </a:moveTo>
                <a:cubicBezTo>
                  <a:pt x="2381250" y="73602"/>
                  <a:pt x="2123209" y="147204"/>
                  <a:pt x="1683327" y="207818"/>
                </a:cubicBezTo>
                <a:cubicBezTo>
                  <a:pt x="1243445" y="268432"/>
                  <a:pt x="0" y="363682"/>
                  <a:pt x="0" y="3636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81400" y="4550126"/>
            <a:ext cx="810953" cy="279318"/>
          </a:xfrm>
          <a:prstGeom prst="wedgeRoundRectCallout">
            <a:avLst>
              <a:gd name="adj1" fmla="val -7353"/>
              <a:gd name="adj2" fmla="val 153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함수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81400" y="6246026"/>
            <a:ext cx="958414" cy="279318"/>
          </a:xfrm>
          <a:prstGeom prst="wedgeRoundRectCallout">
            <a:avLst>
              <a:gd name="adj1" fmla="val -39289"/>
              <a:gd name="adj2" fmla="val -320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던지기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9655" y="6259675"/>
            <a:ext cx="385579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exception happened : </a:t>
            </a:r>
            <a:r>
              <a:rPr lang="ko-KR" altLang="en-US" sz="1200" dirty="0"/>
              <a:t>음수 불가능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31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13-5 </a:t>
            </a:r>
            <a:r>
              <a:rPr lang="ko-KR" altLang="en-US" dirty="0" smtClean="0"/>
              <a:t>지수 승 계산을 예외 처리 코드로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완결판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1847721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throw "</a:t>
            </a:r>
            <a:r>
              <a:rPr lang="ko-KR" altLang="en-US" sz="1200" b="1" dirty="0"/>
              <a:t>음수 사용 </a:t>
            </a:r>
            <a:r>
              <a:rPr lang="ko-KR" altLang="en-US" sz="1200" b="1" dirty="0" smtClean="0"/>
              <a:t>불가</a:t>
            </a:r>
            <a:r>
              <a:rPr lang="en-US" altLang="ko-KR" sz="1200" b="1" dirty="0" smtClean="0"/>
              <a:t>";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smtClean="0"/>
              <a:t>value;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계산 결과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r>
              <a:rPr lang="en-US" altLang="ko-KR" sz="1200" dirty="0"/>
              <a:t>// v =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 </a:t>
            </a:r>
            <a:r>
              <a:rPr lang="en-US" altLang="ko-KR" sz="1200" dirty="0"/>
              <a:t>= 8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 smtClean="0"/>
              <a:t>?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catch(char *s)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28184" y="6279703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!! </a:t>
            </a:r>
            <a:r>
              <a:rPr lang="ko-KR" altLang="en-US" sz="1200" dirty="0"/>
              <a:t>음수 사용 불가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13-1, 13-3, 13-3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오류 처리 코드를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try-throw-catch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블록을 이용한 예외 처리 방식으로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11560" y="5157192"/>
            <a:ext cx="810953" cy="279318"/>
          </a:xfrm>
          <a:prstGeom prst="wedgeRoundRectCallout">
            <a:avLst>
              <a:gd name="adj1" fmla="val 79130"/>
              <a:gd name="adj2" fmla="val 51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발생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10747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13–6 </a:t>
            </a:r>
            <a:r>
              <a:rPr lang="ko-KR" altLang="en-US" dirty="0" smtClean="0"/>
              <a:t>문자열을 정수로 변환하기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836712"/>
            <a:ext cx="504056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cstring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문자열을 정수로 변환하여 리턴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정수로 변환하기 어려운 문자열의 경우</a:t>
            </a:r>
            <a:r>
              <a:rPr lang="en-US" altLang="ko-KR" sz="1200" dirty="0"/>
              <a:t>, char* </a:t>
            </a:r>
            <a:r>
              <a:rPr lang="ko-KR" altLang="en-US" sz="1200" dirty="0"/>
              <a:t>타입 예외 발생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stringToInt</a:t>
            </a:r>
            <a:r>
              <a:rPr lang="en-US" altLang="ko-KR" sz="1200" b="1" dirty="0"/>
              <a:t>(char x[])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strlen</a:t>
            </a:r>
            <a:r>
              <a:rPr lang="en-US" altLang="ko-KR" sz="1200" dirty="0"/>
              <a:t>(x);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&gt;= '0' &amp;&amp;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&lt;= '9')</a:t>
            </a:r>
          </a:p>
          <a:p>
            <a:pPr defTabSz="180000"/>
            <a:r>
              <a:rPr lang="en-US" altLang="ko-KR" sz="1200" dirty="0"/>
              <a:t>			sum = sum*10 +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]-'0';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throw x; // char* </a:t>
            </a:r>
            <a:r>
              <a:rPr lang="ko-KR" altLang="en-US" sz="1200" b="1" dirty="0"/>
              <a:t>타입의 예외 발생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return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dirty="0" err="1"/>
              <a:t>stringToInt</a:t>
            </a:r>
            <a:r>
              <a:rPr lang="en-US" altLang="ko-KR" sz="1200" dirty="0"/>
              <a:t>("123"); 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"\"123\"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b="1" dirty="0" err="1"/>
              <a:t>stringToInt</a:t>
            </a:r>
            <a:r>
              <a:rPr lang="en-US" altLang="ko-KR" sz="1200" b="1" dirty="0"/>
              <a:t>("1A3");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"\"1A3\"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&lt;&lt; </a:t>
            </a:r>
            <a:r>
              <a:rPr lang="en-US" altLang="ko-KR" sz="1200" dirty="0"/>
              <a:t>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catch(char* 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"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192024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"123"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로 변환됨</a:t>
            </a:r>
          </a:p>
          <a:p>
            <a:r>
              <a:rPr lang="en-US" altLang="ko-KR" sz="1200" dirty="0"/>
              <a:t>1A3 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4869160"/>
            <a:ext cx="864096" cy="272415"/>
          </a:xfrm>
          <a:prstGeom prst="wedgeRoundRectCallout">
            <a:avLst>
              <a:gd name="adj1" fmla="val 132782"/>
              <a:gd name="adj2" fmla="val 503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예외 발생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980727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문자열을 정수로 변환하는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정수로 변환할 수 없는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문자열의 경우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예외 처리하라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예외를 발생시키는 함수의 선언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예외를 발생시키는 함수는 다음과 같이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원형에 연이어 </a:t>
            </a:r>
            <a:r>
              <a:rPr lang="en-US" altLang="ko-KR" dirty="0" smtClean="0"/>
              <a:t>throw(</a:t>
            </a:r>
            <a:r>
              <a:rPr lang="ko-KR" altLang="en-US" dirty="0" smtClean="0"/>
              <a:t>예외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타입</a:t>
            </a:r>
            <a:r>
              <a:rPr lang="en-US" altLang="ko-KR" dirty="0" smtClean="0"/>
              <a:t>, ...) </a:t>
            </a:r>
            <a:r>
              <a:rPr lang="ko-KR" altLang="en-US" dirty="0" smtClean="0"/>
              <a:t>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작동을 명확히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프로그램의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높임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2132856"/>
            <a:ext cx="53285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if(x &lt; 0) </a:t>
            </a:r>
            <a:r>
              <a:rPr lang="en-US" altLang="ko-KR" sz="1200" b="1" dirty="0"/>
              <a:t>throw x</a:t>
            </a:r>
            <a:r>
              <a:rPr lang="en-US" altLang="ko-KR" sz="1200" dirty="0" smtClean="0"/>
              <a:t>; </a:t>
            </a:r>
          </a:p>
          <a:p>
            <a:pPr defTabSz="180000" fontAlgn="base" latinLnBrk="0"/>
            <a:r>
              <a:rPr lang="en-US" altLang="ko-KR" sz="1200" dirty="0"/>
              <a:t>	else if(y &lt; 0) </a:t>
            </a:r>
            <a:r>
              <a:rPr lang="en-US" altLang="ko-KR" sz="1200" b="1" dirty="0"/>
              <a:t>throw y</a:t>
            </a:r>
            <a:r>
              <a:rPr lang="en-US" altLang="ko-KR" sz="1200" dirty="0" smtClean="0"/>
              <a:t>; 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else if(x &gt; y) </a:t>
            </a:r>
            <a:r>
              <a:rPr lang="en-US" altLang="ko-KR" sz="1200" b="1" dirty="0"/>
              <a:t>return x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else return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3501008"/>
            <a:ext cx="532859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double </a:t>
            </a:r>
            <a:r>
              <a:rPr lang="en-US" altLang="ko-KR" sz="1200" dirty="0" err="1"/>
              <a:t>valueAt</a:t>
            </a:r>
            <a:r>
              <a:rPr lang="en-US" altLang="ko-KR" sz="1200" dirty="0"/>
              <a:t>(double *p,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char*)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if(index &lt; 0)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</a:t>
            </a:r>
            <a:r>
              <a:rPr lang="en-US" altLang="ko-KR" sz="1200" b="1" dirty="0" smtClean="0"/>
              <a:t>"index </a:t>
            </a:r>
            <a:r>
              <a:rPr lang="en-US" altLang="ko-KR" sz="1200" b="1" dirty="0"/>
              <a:t>out of </a:t>
            </a:r>
            <a:r>
              <a:rPr lang="en-US" altLang="ko-KR" sz="1200" b="1" dirty="0" smtClean="0"/>
              <a:t>bounds exception"</a:t>
            </a:r>
            <a:r>
              <a:rPr lang="en-US" altLang="ko-KR" sz="1200" dirty="0" smtClean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if(p == NULL)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0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</a:p>
          <a:p>
            <a:pPr defTabSz="180000" fontAlgn="base" latinLnBrk="0"/>
            <a:r>
              <a:rPr lang="en-US" altLang="ko-KR" sz="1200" dirty="0"/>
              <a:t>		return p[index];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2596812"/>
            <a:ext cx="1656184" cy="272415"/>
          </a:xfrm>
          <a:prstGeom prst="wedgeRoundRectCallout">
            <a:avLst>
              <a:gd name="adj1" fmla="val -108998"/>
              <a:gd name="adj2" fmla="val -98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모두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527884" y="4323021"/>
            <a:ext cx="1404156" cy="272415"/>
          </a:xfrm>
          <a:prstGeom prst="wedgeRoundRectCallout">
            <a:avLst>
              <a:gd name="adj1" fmla="val -128597"/>
              <a:gd name="adj2" fmla="val -26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3930591"/>
            <a:ext cx="1404156" cy="272415"/>
          </a:xfrm>
          <a:prstGeom prst="wedgeRoundRectCallout">
            <a:avLst>
              <a:gd name="adj1" fmla="val -77385"/>
              <a:gd name="adj2" fmla="val -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char* </a:t>
            </a:r>
            <a:r>
              <a:rPr lang="ko-KR" altLang="en-US" sz="1000" dirty="0"/>
              <a:t>타입 예외 </a:t>
            </a:r>
            <a:r>
              <a:rPr lang="ko-KR" altLang="en-US" sz="1000" dirty="0" smtClean="0"/>
              <a:t>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22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13-7 </a:t>
            </a:r>
            <a:r>
              <a:rPr lang="ko-KR" altLang="en-US" dirty="0" smtClean="0"/>
              <a:t>예외 처리를 가진 </a:t>
            </a:r>
            <a:r>
              <a:rPr lang="ko-KR" altLang="en-US" dirty="0" err="1" smtClean="0"/>
              <a:t>스</a:t>
            </a:r>
            <a:r>
              <a:rPr lang="ko-KR" altLang="en-US" dirty="0" err="1"/>
              <a:t>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12434" y="1465184"/>
            <a:ext cx="2362884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ifndef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MYSTACK_H</a:t>
            </a:r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#define MTSTACK_H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class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data[100];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() {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 -1; 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void push(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n) </a:t>
            </a:r>
            <a:r>
              <a:rPr lang="en-US" altLang="ko-KR" sz="1100" b="1" dirty="0" smtClean="0"/>
              <a:t>throw(char*);</a:t>
            </a:r>
            <a:endParaRPr lang="en-US" altLang="ko-KR" sz="1100" b="1" dirty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pop() </a:t>
            </a:r>
            <a:r>
              <a:rPr lang="en-US" altLang="ko-KR" sz="1100" b="1" dirty="0" smtClean="0"/>
              <a:t>throw(char*);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endif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1468265"/>
            <a:ext cx="4572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intStack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try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(100</a:t>
            </a:r>
            <a:r>
              <a:rPr lang="en-US" altLang="ko-KR" sz="1100" dirty="0" smtClean="0"/>
              <a:t>); //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(200</a:t>
            </a:r>
            <a:r>
              <a:rPr lang="en-US" altLang="ko-KR" sz="1100" dirty="0" smtClean="0"/>
              <a:t>); //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 // </a:t>
            </a:r>
            <a:r>
              <a:rPr lang="ko-KR" altLang="en-US" sz="1100" dirty="0" smtClean="0"/>
              <a:t>팝 </a:t>
            </a:r>
            <a:r>
              <a:rPr lang="en-US" altLang="ko-KR" sz="1100" dirty="0" smtClean="0"/>
              <a:t>200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 smtClean="0"/>
              <a:t>; // </a:t>
            </a:r>
            <a:r>
              <a:rPr lang="ko-KR" altLang="en-US" sz="1100" dirty="0" smtClean="0"/>
              <a:t>팝 </a:t>
            </a:r>
            <a:r>
              <a:rPr lang="en-US" altLang="ko-KR" sz="1100" dirty="0" smtClean="0"/>
              <a:t>100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</a:t>
            </a:r>
            <a:r>
              <a:rPr lang="en-US" altLang="ko-KR" sz="1100" b="1" dirty="0" err="1"/>
              <a:t>intStack.pop</a:t>
            </a:r>
            <a:r>
              <a:rPr lang="en-US" altLang="ko-KR" sz="1100" b="1" dirty="0"/>
              <a:t>() </a:t>
            </a:r>
            <a:r>
              <a:rPr lang="en-US" altLang="ko-KR" sz="1100" dirty="0"/>
              <a:t>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// "Stack Empty" </a:t>
            </a:r>
            <a:r>
              <a:rPr lang="ko-KR" altLang="en-US" sz="1100" dirty="0"/>
              <a:t>예외 발생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/>
              <a:t>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catch(char* s)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"</a:t>
            </a:r>
            <a:r>
              <a:rPr lang="ko-KR" altLang="en-US" sz="1100" b="1" dirty="0"/>
              <a:t>예외 발생 </a:t>
            </a:r>
            <a:r>
              <a:rPr lang="en-US" altLang="ko-KR" sz="1100" b="1" dirty="0"/>
              <a:t>: " &lt;&lt; s &lt;&lt; 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387291" y="3995367"/>
            <a:ext cx="2392621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void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::push(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99)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Full";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++;</a:t>
            </a:r>
          </a:p>
          <a:p>
            <a:pPr defTabSz="180000"/>
            <a:r>
              <a:rPr lang="en-US" altLang="ko-KR" sz="1100" dirty="0"/>
              <a:t>	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] = 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::pop()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-1)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Empty";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 = 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--];</a:t>
            </a:r>
          </a:p>
          <a:p>
            <a:pPr defTabSz="180000"/>
            <a:r>
              <a:rPr lang="en-US" altLang="ko-KR" sz="1100" dirty="0"/>
              <a:t>	return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725144"/>
            <a:ext cx="457200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200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: Stack Empty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5125" y="5018841"/>
            <a:ext cx="2057315" cy="272415"/>
          </a:xfrm>
          <a:prstGeom prst="wedgeRoundRectCallout">
            <a:avLst>
              <a:gd name="adj1" fmla="val -84691"/>
              <a:gd name="adj2" fmla="val 203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 </a:t>
            </a:r>
            <a:r>
              <a:rPr lang="ko-KR" altLang="en-US" sz="1000" dirty="0" smtClean="0"/>
              <a:t>번째 </a:t>
            </a:r>
            <a:r>
              <a:rPr lang="en-US" altLang="ko-KR" sz="1000" dirty="0" smtClean="0"/>
              <a:t>pop() </a:t>
            </a:r>
            <a:r>
              <a:rPr lang="ko-KR" altLang="en-US" sz="1000" dirty="0" smtClean="0"/>
              <a:t>에서 예외 발</a:t>
            </a:r>
            <a:r>
              <a:rPr lang="ko-KR" altLang="en-US" sz="1000" dirty="0"/>
              <a:t>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496" y="1465184"/>
            <a:ext cx="89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MyStack.h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6" y="3995367"/>
            <a:ext cx="111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MyStack.cpp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196752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Main.cpp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3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try { } </a:t>
            </a:r>
            <a:r>
              <a:rPr lang="ko-KR" altLang="en-US" dirty="0" smtClean="0"/>
              <a:t>블록 내에 </a:t>
            </a:r>
            <a:r>
              <a:rPr lang="en-US" altLang="ko-KR" dirty="0" smtClean="0"/>
              <a:t>try { } </a:t>
            </a:r>
            <a:r>
              <a:rPr lang="ko-KR" altLang="en-US" dirty="0" smtClean="0"/>
              <a:t>블록의 중첩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0344" y="1876469"/>
            <a:ext cx="42057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try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throw 3; 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throw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throw </a:t>
            </a:r>
            <a:r>
              <a:rPr lang="en-US" altLang="ko-KR" sz="1400" b="1" dirty="0"/>
              <a:t>5;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catch(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inner)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inner; 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catch(char</a:t>
            </a:r>
            <a:r>
              <a:rPr lang="en-US" altLang="ko-KR" sz="1400" b="1" dirty="0"/>
              <a:t>* s)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s;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"</a:t>
            </a:r>
            <a:r>
              <a:rPr lang="en-US" altLang="ko-KR" sz="1400" dirty="0" err="1" smtClean="0"/>
              <a:t>abc</a:t>
            </a:r>
            <a:r>
              <a:rPr lang="en-US" altLang="ko-KR" sz="1400" dirty="0" smtClean="0"/>
              <a:t>"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catch(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outer)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outer; // 3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830986" y="2812573"/>
            <a:ext cx="2489340" cy="1872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660073" y="2441865"/>
            <a:ext cx="3575359" cy="3219383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82191" y="3075709"/>
            <a:ext cx="2676268" cy="1963882"/>
          </a:xfrm>
          <a:custGeom>
            <a:avLst/>
            <a:gdLst>
              <a:gd name="connsiteX0" fmla="*/ 176645 w 2676268"/>
              <a:gd name="connsiteY0" fmla="*/ 0 h 1963882"/>
              <a:gd name="connsiteX1" fmla="*/ 2150918 w 2676268"/>
              <a:gd name="connsiteY1" fmla="*/ 342900 h 1963882"/>
              <a:gd name="connsiteX2" fmla="*/ 2524991 w 2676268"/>
              <a:gd name="connsiteY2" fmla="*/ 1205346 h 1963882"/>
              <a:gd name="connsiteX3" fmla="*/ 0 w 2676268"/>
              <a:gd name="connsiteY3" fmla="*/ 1963882 h 196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268" h="1963882">
                <a:moveTo>
                  <a:pt x="176645" y="0"/>
                </a:moveTo>
                <a:cubicBezTo>
                  <a:pt x="968086" y="71004"/>
                  <a:pt x="1759527" y="142009"/>
                  <a:pt x="2150918" y="342900"/>
                </a:cubicBezTo>
                <a:cubicBezTo>
                  <a:pt x="2542309" y="543791"/>
                  <a:pt x="2883477" y="935182"/>
                  <a:pt x="2524991" y="1205346"/>
                </a:cubicBezTo>
                <a:cubicBezTo>
                  <a:pt x="2166505" y="1475510"/>
                  <a:pt x="1083252" y="1719696"/>
                  <a:pt x="0" y="19638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2676365"/>
            <a:ext cx="1440160" cy="442674"/>
          </a:xfrm>
          <a:prstGeom prst="wedgeRoundRectCallout">
            <a:avLst>
              <a:gd name="adj1" fmla="val -89443"/>
              <a:gd name="adj2" fmla="val 40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3723431"/>
            <a:ext cx="1152128" cy="612934"/>
          </a:xfrm>
          <a:prstGeom prst="wedgeRoundRectCallout">
            <a:avLst>
              <a:gd name="adj1" fmla="val -130028"/>
              <a:gd name="adj2" fmla="val -13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바깥 </a:t>
            </a:r>
            <a:r>
              <a:rPr lang="en-US" altLang="ko-KR" sz="1000" dirty="0" smtClean="0"/>
              <a:t>try </a:t>
            </a:r>
            <a:r>
              <a:rPr lang="ko-KR" altLang="en-US" sz="1000" dirty="0" smtClean="0"/>
              <a:t>블록에 연결된 </a:t>
            </a:r>
            <a:r>
              <a:rPr lang="en-US" altLang="ko-KR" sz="1000" dirty="0" smtClean="0"/>
              <a:t>catch </a:t>
            </a:r>
            <a:r>
              <a:rPr lang="ko-KR" altLang="en-US" sz="1000" dirty="0" smtClean="0"/>
              <a:t>블록으로 점프</a:t>
            </a:r>
            <a:endParaRPr lang="ko-KR" altLang="en-US" sz="1000" dirty="0"/>
          </a:p>
        </p:txBody>
      </p:sp>
      <p:sp>
        <p:nvSpPr>
          <p:cNvPr id="22" name="자유형 21"/>
          <p:cNvSpPr/>
          <p:nvPr/>
        </p:nvSpPr>
        <p:spPr>
          <a:xfrm>
            <a:off x="2847108" y="3522518"/>
            <a:ext cx="644771" cy="633846"/>
          </a:xfrm>
          <a:custGeom>
            <a:avLst/>
            <a:gdLst>
              <a:gd name="connsiteX0" fmla="*/ 0 w 544432"/>
              <a:gd name="connsiteY0" fmla="*/ 0 h 633846"/>
              <a:gd name="connsiteX1" fmla="*/ 529936 w 544432"/>
              <a:gd name="connsiteY1" fmla="*/ 207818 h 633846"/>
              <a:gd name="connsiteX2" fmla="*/ 342900 w 544432"/>
              <a:gd name="connsiteY2" fmla="*/ 633846 h 6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432" h="633846">
                <a:moveTo>
                  <a:pt x="0" y="0"/>
                </a:moveTo>
                <a:cubicBezTo>
                  <a:pt x="236393" y="51088"/>
                  <a:pt x="472786" y="102177"/>
                  <a:pt x="529936" y="207818"/>
                </a:cubicBezTo>
                <a:cubicBezTo>
                  <a:pt x="587086" y="313459"/>
                  <a:pt x="464993" y="473652"/>
                  <a:pt x="342900" y="6338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</a:t>
            </a:r>
            <a:r>
              <a:rPr lang="ko-KR" altLang="en-US" dirty="0" smtClean="0"/>
              <a:t> 사용 시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throw </a:t>
            </a:r>
            <a:r>
              <a:rPr lang="ko-KR" altLang="en-US" sz="2000" dirty="0" smtClean="0"/>
              <a:t>문의 위치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항상 </a:t>
            </a:r>
            <a:r>
              <a:rPr lang="en-US" altLang="ko-KR" sz="1800" dirty="0" smtClean="0"/>
              <a:t>try { } </a:t>
            </a:r>
            <a:r>
              <a:rPr lang="ko-KR" altLang="en-US" sz="1800" dirty="0" smtClean="0"/>
              <a:t>블록 안에서 실행되어야 함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시스템이 </a:t>
            </a:r>
            <a:r>
              <a:rPr lang="en-US" altLang="ko-KR" sz="1600" dirty="0" smtClean="0"/>
              <a:t>abort()</a:t>
            </a:r>
            <a:r>
              <a:rPr lang="ko-KR" altLang="en-US" sz="1600" dirty="0" smtClean="0"/>
              <a:t> 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강제 종료</a:t>
            </a:r>
            <a:endParaRPr lang="en-US" altLang="ko-KR" sz="1600" dirty="0" smtClean="0"/>
          </a:p>
          <a:p>
            <a:pPr marL="685800" lvl="2" indent="0">
              <a:buNone/>
            </a:pPr>
            <a:endParaRPr lang="en-US" altLang="ko-KR" sz="1600" dirty="0" smtClean="0"/>
          </a:p>
          <a:p>
            <a:r>
              <a:rPr lang="ko-KR" altLang="en-US" sz="2000" dirty="0" smtClean="0"/>
              <a:t>예외를 처리할 </a:t>
            </a:r>
            <a:r>
              <a:rPr lang="en-US" altLang="ko-KR" sz="2000" dirty="0" smtClean="0"/>
              <a:t>catch()</a:t>
            </a:r>
            <a:r>
              <a:rPr lang="ko-KR" altLang="en-US" sz="2000" dirty="0" smtClean="0"/>
              <a:t>가 없으면 프로그램 강제 종료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catch() { } </a:t>
            </a:r>
            <a:r>
              <a:rPr lang="ko-KR" altLang="en-US" sz="2000" dirty="0" smtClean="0"/>
              <a:t>블록 내에도 </a:t>
            </a:r>
            <a:r>
              <a:rPr lang="en-US" altLang="ko-KR" sz="2000" dirty="0" smtClean="0"/>
              <a:t>try { } catch() { } </a:t>
            </a:r>
            <a:r>
              <a:rPr lang="ko-KR" altLang="en-US" sz="2000" dirty="0" smtClean="0"/>
              <a:t>블록 선언 가능</a:t>
            </a:r>
            <a:r>
              <a:rPr lang="en-US" altLang="ko-KR" sz="2000" dirty="0" smtClean="0"/>
              <a:t> </a:t>
            </a:r>
            <a:endParaRPr lang="ko-KR" altLang="en-US" sz="2000" dirty="0" smtClean="0"/>
          </a:p>
          <a:p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59524" y="1268760"/>
            <a:ext cx="36373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throw 3;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프로그램이 비정상 종료된다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 latinLnBrk="0"/>
            <a:r>
              <a:rPr lang="en-US" altLang="ko-KR" sz="1200" dirty="0"/>
              <a:t>try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  <a:p>
            <a:pPr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59524" y="2780928"/>
            <a:ext cx="3637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예외를 처리할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		  // catch</a:t>
            </a:r>
            <a:r>
              <a:rPr lang="en-US" altLang="ko-KR" sz="1200" dirty="0"/>
              <a:t>() { } </a:t>
            </a:r>
            <a:r>
              <a:rPr lang="ko-KR" altLang="en-US" sz="1200" dirty="0"/>
              <a:t>블록이 없기 때문에 </a:t>
            </a:r>
          </a:p>
          <a:p>
            <a:pPr defTabSz="180000" fontAlgn="base" latinLnBrk="0"/>
            <a:r>
              <a:rPr lang="en-US" altLang="ko-KR" sz="1200" dirty="0" smtClean="0"/>
              <a:t>				</a:t>
            </a:r>
            <a:r>
              <a:rPr lang="ko-KR" altLang="en-US" sz="1200" dirty="0"/>
              <a:t>	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 종료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catch(double p)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859524" y="4437112"/>
            <a:ext cx="36373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</a:p>
          <a:p>
            <a:pPr defTabSz="180000" fontAlgn="base" latinLnBrk="0"/>
            <a:r>
              <a:rPr lang="en-US" altLang="ko-KR" sz="1200" dirty="0"/>
              <a:t>	throw 3;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try {</a:t>
            </a:r>
          </a:p>
          <a:p>
            <a:pPr defTabSz="180000" fontAlgn="base" latinLnBrk="0"/>
            <a:r>
              <a:rPr lang="en-US" altLang="ko-KR" sz="1200" b="1" dirty="0"/>
              <a:t>		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// </a:t>
            </a:r>
            <a:r>
              <a:rPr lang="ko-KR" altLang="en-US" sz="1200" b="1" dirty="0"/>
              <a:t>아래의 </a:t>
            </a:r>
            <a:r>
              <a:rPr lang="en-US" altLang="ko-KR" sz="1200" b="1" dirty="0"/>
              <a:t>catch(char* p) { </a:t>
            </a:r>
            <a:r>
              <a:rPr lang="en-US" altLang="ko-KR" sz="1200" b="1" dirty="0" smtClean="0"/>
              <a:t>}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//  </a:t>
            </a:r>
            <a:r>
              <a:rPr lang="ko-KR" altLang="en-US" sz="1200" b="1" dirty="0"/>
              <a:t>블록에서 처리된다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catch(char* p) {</a:t>
            </a:r>
          </a:p>
          <a:p>
            <a:pPr defTabSz="180000" fontAlgn="base" latinLnBrk="0"/>
            <a:r>
              <a:rPr lang="en-US" altLang="ko-KR" sz="1200" b="1" dirty="0"/>
              <a:t>		...</a:t>
            </a:r>
          </a:p>
          <a:p>
            <a:pPr defTabSz="180000" fontAlgn="base" latinLnBrk="0"/>
            <a:r>
              <a:rPr lang="en-US" altLang="ko-KR" sz="1200" b="1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35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실행 오류와 오류 처리의 일반적인 방법을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예외와 예외 처리의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try-throw-catch</a:t>
            </a:r>
            <a:r>
              <a:rPr lang="ko-KR" altLang="en-US" dirty="0" smtClean="0"/>
              <a:t>로 구성되는 예외 처리의 기본 형식을 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예외 클래스를 작성하여 예외를 처리하는 방법을 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</a:t>
            </a:r>
            <a:r>
              <a:rPr lang="ko-KR" altLang="en-US" dirty="0" smtClean="0"/>
              <a:t>의 이름 규칙을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코드와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링킹에</a:t>
            </a:r>
            <a:r>
              <a:rPr lang="ko-KR" altLang="en-US" dirty="0" smtClean="0"/>
              <a:t> 이름 규칙의 중요성을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mtClean="0"/>
              <a:t>extern "C"</a:t>
            </a:r>
            <a:r>
              <a:rPr lang="ko-KR" altLang="en-US" smtClean="0"/>
              <a:t>를 </a:t>
            </a:r>
            <a:r>
              <a:rPr lang="ko-KR" altLang="en-US" dirty="0" smtClean="0"/>
              <a:t>이용하여 </a:t>
            </a:r>
            <a:r>
              <a:rPr lang="en-US" altLang="ko-KR" dirty="0" smtClean="0"/>
              <a:t>C</a:t>
            </a:r>
            <a:r>
              <a:rPr lang="en-US" altLang="ko-KR" dirty="0"/>
              <a:t>++ </a:t>
            </a:r>
            <a:r>
              <a:rPr lang="ko-KR" altLang="en-US" dirty="0"/>
              <a:t>코드와 </a:t>
            </a:r>
            <a:r>
              <a:rPr lang="en-US" altLang="ko-KR" dirty="0"/>
              <a:t>C </a:t>
            </a:r>
            <a:r>
              <a:rPr lang="ko-KR" altLang="en-US" dirty="0"/>
              <a:t>코드의 </a:t>
            </a:r>
            <a:r>
              <a:rPr lang="ko-KR" altLang="en-US" dirty="0" smtClean="0"/>
              <a:t>성공적인 </a:t>
            </a:r>
            <a:r>
              <a:rPr lang="ko-KR" altLang="en-US" dirty="0" err="1" smtClean="0"/>
              <a:t>링킹</a:t>
            </a:r>
            <a:r>
              <a:rPr lang="ko-KR" altLang="en-US" dirty="0" smtClean="0"/>
              <a:t> 방법을 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클래스 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예외 값의 종류</a:t>
            </a:r>
            <a:endParaRPr lang="en-US" altLang="ko-KR" dirty="0" smtClean="0"/>
          </a:p>
          <a:p>
            <a:pPr lvl="1"/>
            <a:r>
              <a:rPr lang="ko-KR" altLang="en-US" dirty="0"/>
              <a:t>기본 타입의 </a:t>
            </a:r>
            <a:r>
              <a:rPr lang="ko-KR" altLang="en-US" dirty="0" smtClean="0"/>
              <a:t>예외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 비교적 간단한 예외 정보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예외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 값으로 객체를 던질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예외 값으로 사용할 예외 클래스 작성 필요 </a:t>
            </a:r>
            <a:endParaRPr lang="en-US" altLang="ko-KR" dirty="0" smtClean="0"/>
          </a:p>
          <a:p>
            <a:r>
              <a:rPr lang="ko-KR" altLang="en-US" dirty="0" smtClean="0"/>
              <a:t>예외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자신 만의 예외 정보를 포함하는 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</a:t>
            </a:r>
            <a:r>
              <a:rPr lang="ko-KR" altLang="en-US" dirty="0" smtClean="0"/>
              <a:t>로 객체를 던짐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객체가 복사되어 예외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13-8 </a:t>
            </a:r>
            <a:r>
              <a:rPr lang="ko-KR" altLang="en-US" dirty="0" smtClean="0"/>
              <a:t>예외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6930" y="1939454"/>
            <a:ext cx="500506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y;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try</a:t>
            </a:r>
            <a:r>
              <a:rPr lang="en-US" altLang="ko-KR" sz="1000" dirty="0"/>
              <a:t>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&gt;&gt;";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cin</a:t>
            </a:r>
            <a:r>
              <a:rPr lang="en-US" altLang="ko-KR" sz="1000" dirty="0"/>
              <a:t> &gt;&gt; x &gt;&gt; y;</a:t>
            </a:r>
          </a:p>
          <a:p>
            <a:pPr defTabSz="180000" fontAlgn="base" latinLnBrk="0"/>
            <a:r>
              <a:rPr lang="en-US" altLang="ko-KR" sz="1000" dirty="0"/>
              <a:t>		if(x &lt; 0 || y &lt;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(32, "main()", "</a:t>
            </a:r>
            <a:r>
              <a:rPr lang="ko-KR" altLang="en-US" sz="1000" b="1" dirty="0"/>
              <a:t>음수 입력 예외 발생</a:t>
            </a:r>
            <a:r>
              <a:rPr lang="en-US" altLang="ko-KR" sz="1000" b="1" dirty="0"/>
              <a:t>");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/>
              <a:t>if(y ==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(34, "main()", "0</a:t>
            </a:r>
            <a:r>
              <a:rPr lang="ko-KR" altLang="en-US" sz="1000" b="1" dirty="0"/>
              <a:t>으로 나누는 예외 발생</a:t>
            </a:r>
            <a:r>
              <a:rPr lang="en-US" altLang="ko-KR" sz="1000" b="1" dirty="0"/>
              <a:t>"); </a:t>
            </a:r>
            <a:endParaRPr lang="ko-KR" altLang="en-US" sz="1000" b="1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(double)x / (double)y;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	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939454"/>
            <a:ext cx="3850273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#include &lt;string&gt;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/>
              <a:t>사용자가 만드는 기본 예외 클래스 선언</a:t>
            </a:r>
          </a:p>
          <a:p>
            <a:pPr defTabSz="180000" fontAlgn="base" latinLnBrk="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	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n, string f, string m)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= n;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= f;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= m;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void print()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&lt;&lt; ":" &lt;&lt;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&lt;&lt; " ," &lt;&lt;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0</a:t>
            </a:r>
            <a:r>
              <a:rPr lang="ko-KR" altLang="en-US" sz="1000" dirty="0"/>
              <a:t>으로 나누는 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DivideByZeroException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 smtClean="0"/>
              <a:t>잘못된 입력 </a:t>
            </a:r>
            <a:r>
              <a:rPr lang="ko-KR" altLang="en-US" sz="1000" dirty="0"/>
              <a:t>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InvalidInputException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4941168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000" dirty="0"/>
              <a:t>0.4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5445224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200 -3</a:t>
            </a:r>
          </a:p>
          <a:p>
            <a:r>
              <a:rPr lang="en-US" altLang="ko-KR" sz="1000" dirty="0"/>
              <a:t>main():32 ,</a:t>
            </a:r>
            <a:r>
              <a:rPr lang="ko-KR" altLang="en-US" sz="1000" dirty="0"/>
              <a:t>음수 입력 예외 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67944" y="5949280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20 0</a:t>
            </a:r>
          </a:p>
          <a:p>
            <a:r>
              <a:rPr lang="en-US" altLang="ko-KR" sz="1000" dirty="0"/>
              <a:t>main():34 ,0</a:t>
            </a:r>
            <a:r>
              <a:rPr lang="ko-KR" altLang="en-US" sz="1000" dirty="0"/>
              <a:t>으로 나누는 예외 발생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99" y="1260049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두 양수를 입력 받아 나누기한 결과를 출력하는 프로그램에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음수가 입력된 경우와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으로 나누기가 발생하는 경우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예외를 처리하도록 예외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래스를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 </a:t>
            </a:r>
            <a:r>
              <a:rPr lang="ko-KR" altLang="en-US" smtClean="0"/>
              <a:t>코드에서 </a:t>
            </a:r>
            <a:r>
              <a:rPr lang="en-US" altLang="ko-KR" smtClean="0"/>
              <a:t>C </a:t>
            </a:r>
            <a:r>
              <a:rPr lang="ko-KR" altLang="en-US" smtClean="0"/>
              <a:t>코드의 링킹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규칙</a:t>
            </a:r>
            <a:r>
              <a:rPr lang="en-US" altLang="ko-KR" dirty="0" smtClean="0"/>
              <a:t>(naming mangling)</a:t>
            </a:r>
          </a:p>
          <a:p>
            <a:pPr lvl="1"/>
            <a:r>
              <a:rPr lang="ko-KR" altLang="en-US" dirty="0" smtClean="0"/>
              <a:t>컴파일 후 목적 코드에 이름 붙이는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등의 이름</a:t>
            </a:r>
            <a:endParaRPr lang="en-US" altLang="ko-KR" dirty="0" smtClean="0"/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이름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앞에 밑줄표시문자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_f</a:t>
            </a:r>
          </a:p>
          <a:p>
            <a:pPr lvl="2"/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main() </a:t>
            </a:r>
            <a:r>
              <a:rPr lang="en-US" altLang="ko-KR" dirty="0" smtClean="0"/>
              <a:t>----------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_main</a:t>
            </a:r>
          </a:p>
          <a:p>
            <a:r>
              <a:rPr lang="en-US" altLang="ko-KR" dirty="0" smtClean="0">
                <a:sym typeface="Wingdings" pitchFamily="2" charset="2"/>
              </a:rPr>
              <a:t>C++</a:t>
            </a:r>
            <a:r>
              <a:rPr lang="ko-KR" altLang="en-US" dirty="0" smtClean="0">
                <a:sym typeface="Wingdings" pitchFamily="2" charset="2"/>
              </a:rPr>
              <a:t>의 이름 규칙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함수의 매개 변수 타입과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타입에 따라 복잡한 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/>
              <a:t>?f@@YAHHH@Z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x)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/>
              <a:t>?f@@</a:t>
            </a:r>
            <a:r>
              <a:rPr lang="en-US" altLang="ko-KR" b="1" dirty="0" smtClean="0"/>
              <a:t>YAXH@Z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f()      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/>
              <a:t>?f@@</a:t>
            </a:r>
            <a:r>
              <a:rPr lang="en-US" altLang="ko-KR" b="1" dirty="0" smtClean="0"/>
              <a:t>YAHXZ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main()         ----</a:t>
            </a:r>
            <a:r>
              <a:rPr lang="en-US" altLang="ko-KR" dirty="0" smtClean="0">
                <a:sym typeface="Wingdings" pitchFamily="2" charset="2"/>
              </a:rPr>
              <a:t>&gt; </a:t>
            </a:r>
            <a:r>
              <a:rPr lang="en-US" altLang="ko-KR" b="1" dirty="0" smtClean="0">
                <a:sym typeface="Wingdings" pitchFamily="2" charset="2"/>
              </a:rPr>
              <a:t>_main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프로그램의 컴파일과 </a:t>
            </a:r>
            <a:r>
              <a:rPr lang="ko-KR" altLang="en-US" dirty="0" err="1" smtClean="0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13920" y="1481277"/>
            <a:ext cx="18659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/>
            <a:r>
              <a:rPr lang="en-US" altLang="ko-KR" sz="1400" dirty="0" smtClean="0"/>
              <a:t>	f(2, 5);</a:t>
            </a:r>
          </a:p>
          <a:p>
            <a:pPr defTabSz="180000"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5298320" y="1481277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82808" y="3593909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_f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0450" y="3607905"/>
            <a:ext cx="151942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직선 화살표 연결선 9"/>
          <p:cNvCxnSpPr>
            <a:stCxn id="3" idx="2"/>
            <a:endCxn id="7" idx="0"/>
          </p:cNvCxnSpPr>
          <p:nvPr/>
        </p:nvCxnSpPr>
        <p:spPr>
          <a:xfrm>
            <a:off x="2946904" y="2650828"/>
            <a:ext cx="0" cy="9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8" idx="0"/>
          </p:cNvCxnSpPr>
          <p:nvPr/>
        </p:nvCxnSpPr>
        <p:spPr>
          <a:xfrm flipH="1">
            <a:off x="6430164" y="2219941"/>
            <a:ext cx="11156" cy="1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9520" y="306228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0837" y="286627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324856" y="27089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main.c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2122" y="2219941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f.c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23584" y="431420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30164" y="4183969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26440" y="5239072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" idx="2"/>
            <a:endCxn id="19" idx="0"/>
          </p:cNvCxnSpPr>
          <p:nvPr/>
        </p:nvCxnSpPr>
        <p:spPr>
          <a:xfrm>
            <a:off x="2946904" y="4322468"/>
            <a:ext cx="1827101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19" idx="0"/>
          </p:cNvCxnSpPr>
          <p:nvPr/>
        </p:nvCxnSpPr>
        <p:spPr>
          <a:xfrm flipH="1">
            <a:off x="4774005" y="4183969"/>
            <a:ext cx="1656159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16178" y="4849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</a:t>
            </a:r>
            <a:r>
              <a:rPr lang="ko-KR" altLang="en-US" sz="1200" dirty="0" err="1"/>
              <a:t>킹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9546" y="6272419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50" y="5815136"/>
            <a:ext cx="2247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67" y="5322998"/>
            <a:ext cx="22764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자유형 1031"/>
          <p:cNvSpPr/>
          <p:nvPr/>
        </p:nvSpPr>
        <p:spPr>
          <a:xfrm>
            <a:off x="2576738" y="3708851"/>
            <a:ext cx="3214279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/>
          <p:cNvSpPr/>
          <p:nvPr/>
        </p:nvSpPr>
        <p:spPr>
          <a:xfrm>
            <a:off x="2292316" y="3823922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4139" y="3607905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18200" y="3138084"/>
            <a:ext cx="1080120" cy="442674"/>
          </a:xfrm>
          <a:prstGeom prst="wedgeRoundRectCallout">
            <a:avLst>
              <a:gd name="adj1" fmla="val 9187"/>
              <a:gd name="adj2" fmla="val 8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 </a:t>
            </a:r>
            <a:r>
              <a:rPr lang="en-US" altLang="ko-KR" sz="1000" dirty="0"/>
              <a:t>f</a:t>
            </a:r>
            <a:r>
              <a:rPr lang="ko-KR" altLang="en-US" sz="1000" dirty="0"/>
              <a:t>에 대한</a:t>
            </a:r>
            <a:endParaRPr lang="en-US" altLang="ko-KR" sz="1000" dirty="0"/>
          </a:p>
          <a:p>
            <a:r>
              <a:rPr lang="ko-KR" altLang="en-US" sz="1000" dirty="0" err="1"/>
              <a:t>링킹</a:t>
            </a:r>
            <a:r>
              <a:rPr lang="ko-KR" altLang="en-US" sz="1000" dirty="0"/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32195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/>
              <a:t>소스의 컴파일과 </a:t>
            </a:r>
            <a:r>
              <a:rPr lang="ko-KR" altLang="en-US" dirty="0" err="1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9935" y="1458165"/>
            <a:ext cx="205472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f(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/>
            <a:r>
              <a:rPr lang="en-US" altLang="ko-KR" sz="1400" dirty="0" smtClean="0"/>
              <a:t>	f(2, 5);</a:t>
            </a:r>
          </a:p>
          <a:p>
            <a:pPr defTabSz="180000" fontAlgn="base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5257577" y="1460124"/>
            <a:ext cx="195946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3201" y="356983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?f@@YAHHH@Z</a:t>
            </a: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20843" y="358383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?f@@YAHHH@Z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697297" y="2627716"/>
            <a:ext cx="0" cy="94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237312" y="2198788"/>
            <a:ext cx="0" cy="138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9913" y="303820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1230" y="28421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55840" y="2590968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5753" y="2198787"/>
            <a:ext cx="54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f.cpp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920" y="441044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0557" y="415989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872" y="5214998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697297" y="4298394"/>
            <a:ext cx="1870140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 flipH="1">
            <a:off x="4567437" y="4159895"/>
            <a:ext cx="1669875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581" y="48257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</a:t>
            </a:r>
            <a:r>
              <a:rPr lang="ko-KR" altLang="en-US" sz="1200" dirty="0" err="1"/>
              <a:t>킹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2978" y="6248345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4" name="자유형 23"/>
          <p:cNvSpPr/>
          <p:nvPr/>
        </p:nvSpPr>
        <p:spPr>
          <a:xfrm>
            <a:off x="3453382" y="3684777"/>
            <a:ext cx="2041150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5247" y="3799848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94531" y="3550511"/>
            <a:ext cx="1323029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9" y="5779627"/>
            <a:ext cx="2295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6" y="5287006"/>
            <a:ext cx="2266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사각형 설명선 32"/>
          <p:cNvSpPr/>
          <p:nvPr/>
        </p:nvSpPr>
        <p:spPr>
          <a:xfrm>
            <a:off x="3969901" y="3324737"/>
            <a:ext cx="1008112" cy="360040"/>
          </a:xfrm>
          <a:prstGeom prst="wedgeRoundRectCallout">
            <a:avLst>
              <a:gd name="adj1" fmla="val 23358"/>
              <a:gd name="adj2" fmla="val 89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24376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함수 호출 시 링크 오류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97" y="1726313"/>
            <a:ext cx="239019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fr-FR" altLang="ko-KR" sz="1400" dirty="0"/>
              <a:t>int 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 = f(2, 5);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4709" y="1726313"/>
            <a:ext cx="176739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1939" y="434327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  <a:endCxn id="28" idx="0"/>
          </p:cNvCxnSpPr>
          <p:nvPr/>
        </p:nvCxnSpPr>
        <p:spPr>
          <a:xfrm>
            <a:off x="2778393" y="3757638"/>
            <a:ext cx="0" cy="57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318408" y="2464977"/>
            <a:ext cx="0" cy="187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1009" y="387863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8289" y="33959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36936" y="371602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930" y="2448725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6412" y="516742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61653" y="491933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28" idx="2"/>
            <a:endCxn id="21" idx="0"/>
          </p:cNvCxnSpPr>
          <p:nvPr/>
        </p:nvCxnSpPr>
        <p:spPr>
          <a:xfrm>
            <a:off x="2778393" y="5057834"/>
            <a:ext cx="1945738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21" idx="0"/>
          </p:cNvCxnSpPr>
          <p:nvPr/>
        </p:nvCxnSpPr>
        <p:spPr>
          <a:xfrm flipH="1">
            <a:off x="4724131" y="4919335"/>
            <a:ext cx="1594277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602" y="555774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링킹</a:t>
            </a:r>
            <a:r>
              <a:rPr lang="ko-KR" altLang="en-US" sz="1200" dirty="0" smtClean="0"/>
              <a:t> 실</a:t>
            </a:r>
            <a:r>
              <a:rPr lang="ko-KR" altLang="en-US" sz="1200" dirty="0"/>
              <a:t>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6132" y="5974438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5" name="타원 24"/>
          <p:cNvSpPr/>
          <p:nvPr/>
        </p:nvSpPr>
        <p:spPr>
          <a:xfrm>
            <a:off x="5575628" y="4356130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014014" y="4074679"/>
            <a:ext cx="1008112" cy="360040"/>
          </a:xfrm>
          <a:prstGeom prst="wedgeRoundRectCallout">
            <a:avLst>
              <a:gd name="adj1" fmla="val 26163"/>
              <a:gd name="adj2" fmla="val 763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실패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14297" y="432927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YAHHH@Z</a:t>
            </a:r>
          </a:p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….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142244" y="4472020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520377" y="4444217"/>
            <a:ext cx="2055251" cy="162069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4211960" y="5811627"/>
            <a:ext cx="1090621" cy="576064"/>
          </a:xfrm>
          <a:prstGeom prst="mathMultiply">
            <a:avLst>
              <a:gd name="adj1" fmla="val 71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에서의 링크 오류 메시지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981289"/>
            <a:ext cx="77048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1&gt;------ </a:t>
            </a:r>
            <a:r>
              <a:rPr lang="ko-KR" altLang="en-US" sz="1000" dirty="0" err="1"/>
              <a:t>빌드</a:t>
            </a:r>
            <a:r>
              <a:rPr lang="ko-KR" altLang="en-US" sz="1000" dirty="0"/>
              <a:t> 시작</a:t>
            </a:r>
            <a:r>
              <a:rPr lang="en-US" altLang="ko-KR" sz="1000" dirty="0"/>
              <a:t>: </a:t>
            </a:r>
            <a:r>
              <a:rPr lang="ko-KR" altLang="en-US" sz="1000" dirty="0"/>
              <a:t>프로젝트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LinkError</a:t>
            </a:r>
            <a:r>
              <a:rPr lang="en-US" altLang="ko-KR" sz="1000" dirty="0"/>
              <a:t>, </a:t>
            </a:r>
            <a:r>
              <a:rPr lang="ko-KR" altLang="en-US" sz="1000" dirty="0"/>
              <a:t>구성</a:t>
            </a:r>
            <a:r>
              <a:rPr lang="en-US" altLang="ko-KR" sz="1000" dirty="0"/>
              <a:t>: Debug Win32 ------</a:t>
            </a:r>
          </a:p>
          <a:p>
            <a:r>
              <a:rPr lang="en-US" altLang="ko-KR" sz="1000" dirty="0"/>
              <a:t>1&gt;  </a:t>
            </a:r>
            <a:r>
              <a:rPr lang="en-US" altLang="ko-KR" sz="1000" dirty="0" err="1"/>
              <a:t>f.c</a:t>
            </a:r>
            <a:endParaRPr lang="en-US" altLang="ko-KR" sz="1000" dirty="0"/>
          </a:p>
          <a:p>
            <a:r>
              <a:rPr lang="en-US" altLang="ko-KR" sz="1000" dirty="0"/>
              <a:t>1&gt;  main.cpp</a:t>
            </a:r>
          </a:p>
          <a:p>
            <a:r>
              <a:rPr lang="en-US" altLang="ko-KR" sz="1000" dirty="0"/>
              <a:t>1&gt;</a:t>
            </a:r>
            <a:r>
              <a:rPr lang="en-US" altLang="ko-KR" sz="1000" b="1" dirty="0"/>
              <a:t>main.ob</a:t>
            </a:r>
            <a:r>
              <a:rPr lang="en-US" altLang="ko-KR" sz="1000" dirty="0"/>
              <a:t>j : error LNK2019: "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cdecl</a:t>
            </a:r>
            <a:r>
              <a:rPr lang="en-US" altLang="ko-KR" sz="1000" dirty="0"/>
              <a:t> f(</a:t>
            </a:r>
            <a:r>
              <a:rPr lang="en-US" altLang="ko-KR" sz="1000" dirty="0" err="1"/>
              <a:t>int,int</a:t>
            </a:r>
            <a:r>
              <a:rPr lang="en-US" altLang="ko-KR" sz="1000" dirty="0"/>
              <a:t>)" </a:t>
            </a:r>
            <a:r>
              <a:rPr lang="en-US" altLang="ko-KR" sz="1000" b="1" dirty="0"/>
              <a:t>(?f@@YAHHH@Z) </a:t>
            </a:r>
            <a:r>
              <a:rPr lang="ko-KR" altLang="en-US" sz="1000" b="1" dirty="0"/>
              <a:t>외부 기호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참조 위치</a:t>
            </a:r>
            <a:r>
              <a:rPr lang="en-US" altLang="ko-KR" sz="1000" b="1" dirty="0"/>
              <a:t>: _main </a:t>
            </a:r>
            <a:r>
              <a:rPr lang="ko-KR" altLang="en-US" sz="1000" b="1" dirty="0"/>
              <a:t>함수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에서 확인하지 못했습니다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dirty="0"/>
              <a:t>1&gt;C:\C++\chap13\ExceptionAverage\Debug\LinkError.exe </a:t>
            </a:r>
            <a:r>
              <a:rPr lang="en-US" altLang="ko-KR" sz="1000" b="1" dirty="0"/>
              <a:t>: fatal error LNK1120</a:t>
            </a:r>
            <a:r>
              <a:rPr lang="en-US" altLang="ko-KR" sz="1000" dirty="0"/>
              <a:t>: 1</a:t>
            </a:r>
            <a:r>
              <a:rPr lang="ko-KR" altLang="en-US" sz="1000" dirty="0"/>
              <a:t>개의 확인할 수 없는 외부 참조입니다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========== </a:t>
            </a:r>
            <a:r>
              <a:rPr lang="ko-KR" altLang="en-US" sz="1000" dirty="0" err="1"/>
              <a:t>빌드</a:t>
            </a:r>
            <a:r>
              <a:rPr lang="en-US" altLang="ko-KR" sz="1000" dirty="0"/>
              <a:t>: </a:t>
            </a:r>
            <a:r>
              <a:rPr lang="ko-KR" altLang="en-US" sz="1000" dirty="0"/>
              <a:t>성공 </a:t>
            </a:r>
            <a:r>
              <a:rPr lang="en-US" altLang="ko-KR" sz="1000" dirty="0"/>
              <a:t>0, </a:t>
            </a:r>
            <a:r>
              <a:rPr lang="ko-KR" altLang="en-US" sz="1000" dirty="0"/>
              <a:t>실패 </a:t>
            </a:r>
            <a:r>
              <a:rPr lang="en-US" altLang="ko-KR" sz="1000" dirty="0"/>
              <a:t>1, </a:t>
            </a:r>
            <a:r>
              <a:rPr lang="ko-KR" altLang="en-US" sz="1000" dirty="0"/>
              <a:t>최신 </a:t>
            </a:r>
            <a:r>
              <a:rPr lang="en-US" altLang="ko-KR" sz="1000" dirty="0"/>
              <a:t>0, </a:t>
            </a:r>
            <a:r>
              <a:rPr lang="ko-KR" altLang="en-US" sz="1000" dirty="0"/>
              <a:t>생략 </a:t>
            </a:r>
            <a:r>
              <a:rPr lang="en-US" altLang="ko-KR" sz="1000" dirty="0"/>
              <a:t>0 ==========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2" y="1811726"/>
            <a:ext cx="792088" cy="666937"/>
          </a:xfrm>
          <a:prstGeom prst="wedgeRoundRectCallout">
            <a:avLst>
              <a:gd name="adj1" fmla="val 82842"/>
              <a:gd name="adj2" fmla="val 29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f.c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main.cpp</a:t>
            </a:r>
            <a:r>
              <a:rPr lang="ko-KR" altLang="en-US" sz="1000" dirty="0">
                <a:solidFill>
                  <a:schemeClr val="tx1"/>
                </a:solidFill>
              </a:rPr>
              <a:t>컴파일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9512" y="2528539"/>
            <a:ext cx="792088" cy="360040"/>
          </a:xfrm>
          <a:prstGeom prst="wedgeRoundRectCallout">
            <a:avLst>
              <a:gd name="adj1" fmla="val 80486"/>
              <a:gd name="adj2" fmla="val -37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 실패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1883734"/>
            <a:ext cx="2520280" cy="360040"/>
          </a:xfrm>
          <a:prstGeom prst="wedgeRoundRectCallout">
            <a:avLst>
              <a:gd name="adj1" fmla="val 25020"/>
              <a:gd name="adj2" fmla="val 1155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_main </a:t>
            </a:r>
            <a:r>
              <a:rPr lang="ko-KR" altLang="en-US" sz="1000" dirty="0">
                <a:solidFill>
                  <a:schemeClr val="tx1"/>
                </a:solidFill>
              </a:rPr>
              <a:t>함수에 있는 </a:t>
            </a:r>
            <a:r>
              <a:rPr lang="en-US" altLang="ko-KR" sz="1000" dirty="0">
                <a:solidFill>
                  <a:schemeClr val="tx1"/>
                </a:solidFill>
              </a:rPr>
              <a:t>?f@@YAHHH@Z</a:t>
            </a:r>
            <a:r>
              <a:rPr lang="ko-KR" altLang="en-US" sz="1000" dirty="0">
                <a:solidFill>
                  <a:schemeClr val="tx1"/>
                </a:solidFill>
              </a:rPr>
              <a:t>  이름의 함수를 찾을 수 없다는 뜻</a:t>
            </a:r>
          </a:p>
        </p:txBody>
      </p:sp>
    </p:spTree>
    <p:extLst>
      <p:ext uri="{BB962C8B-B14F-4D97-AF65-F5344CB8AC3E}">
        <p14:creationId xmlns:p14="http://schemas.microsoft.com/office/powerpoint/2010/main" val="21571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 “c”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extern “c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컴파일러로 </a:t>
            </a:r>
            <a:r>
              <a:rPr lang="ko-KR" altLang="en-US" dirty="0" err="1" smtClean="0"/>
              <a:t>컴파일할</a:t>
            </a:r>
            <a:r>
              <a:rPr lang="ko-KR" altLang="en-US" dirty="0" smtClean="0"/>
              <a:t> 것을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이름 규칙으로 목적 코드를 생성할 것을 지시</a:t>
            </a:r>
            <a:endParaRPr lang="en-US" altLang="ko-KR" dirty="0" smtClean="0"/>
          </a:p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하나만 선언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여러 함수들 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헤더파일 통째로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1230" y="2996952"/>
            <a:ext cx="28750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sv-SE" altLang="ko-KR" sz="1400" dirty="0"/>
              <a:t>extern "C" int f(int x, int y);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001229" y="3793305"/>
            <a:ext cx="287502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fr-FR" altLang="ko-KR" sz="1400" dirty="0" smtClean="0"/>
              <a:t>	int </a:t>
            </a:r>
            <a:r>
              <a:rPr lang="fr-FR" altLang="ko-KR" sz="1400" dirty="0"/>
              <a:t>f(int x, int y);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g();</a:t>
            </a:r>
          </a:p>
          <a:p>
            <a:pPr defTabSz="180000"/>
            <a:r>
              <a:rPr lang="en-US" altLang="ko-KR" sz="1400" dirty="0" smtClean="0"/>
              <a:t>	char </a:t>
            </a:r>
            <a:r>
              <a:rPr lang="en-US" altLang="ko-KR" sz="1400" dirty="0"/>
              <a:t>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[]);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95937" y="5305473"/>
            <a:ext cx="28803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en-US" altLang="ko-KR" sz="1400" dirty="0" smtClean="0"/>
              <a:t>	#</a:t>
            </a:r>
            <a:r>
              <a:rPr lang="en-US" altLang="ko-KR" sz="1400" dirty="0"/>
              <a:t>include "</a:t>
            </a:r>
            <a:r>
              <a:rPr lang="en-US" altLang="ko-KR" sz="1400" dirty="0" err="1"/>
              <a:t>mycfunction.h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86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7584" y="37293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extern “C”</a:t>
            </a:r>
            <a:r>
              <a:rPr lang="ko-KR" altLang="en-US" sz="2800" dirty="0" smtClean="0"/>
              <a:t>를 이용하여 링크 성공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83378" y="861408"/>
            <a:ext cx="28083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g(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smtClean="0"/>
              <a:t>extern </a:t>
            </a:r>
            <a:r>
              <a:rPr lang="sv-SE" altLang="ko-KR" sz="1400" b="1" dirty="0" smtClean="0"/>
              <a:t>"</a:t>
            </a:r>
            <a:r>
              <a:rPr lang="en-US" altLang="ko-KR" sz="1400" b="1" dirty="0" smtClean="0"/>
              <a:t>C</a:t>
            </a:r>
            <a:r>
              <a:rPr lang="sv-SE" altLang="ko-KR" sz="1400" b="1" dirty="0" smtClean="0"/>
              <a:t>"</a:t>
            </a:r>
            <a:r>
              <a:rPr lang="en-US" altLang="ko-KR" sz="1400" b="1" dirty="0" smtClean="0"/>
              <a:t> </a:t>
            </a:r>
            <a:r>
              <a:rPr lang="fr-FR" altLang="ko-KR" sz="1400" b="1" dirty="0" smtClean="0"/>
              <a:t>int </a:t>
            </a:r>
            <a:r>
              <a:rPr lang="fr-FR" altLang="ko-KR" sz="1400" b="1" dirty="0"/>
              <a:t>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f(2</a:t>
            </a:r>
            <a:r>
              <a:rPr lang="en-US" altLang="ko-KR" sz="1400" dirty="0"/>
              <a:t>, 5</a:t>
            </a:r>
            <a:r>
              <a:rPr lang="en-US" altLang="ko-KR" sz="1400" dirty="0" smtClean="0"/>
              <a:t>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 smtClean="0"/>
              <a:t>g(2, 5)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70759" y="869080"/>
            <a:ext cx="16077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3438" y="3959906"/>
            <a:ext cx="1728192" cy="8763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_main {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?g@@YAHHH@Z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10877" y="3973902"/>
            <a:ext cx="909005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 smtClean="0">
                <a:solidFill>
                  <a:schemeClr val="tx1"/>
                </a:solidFill>
              </a:rPr>
              <a:t>_f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587534" y="3323621"/>
            <a:ext cx="0" cy="6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 flipH="1">
            <a:off x="5265380" y="1607744"/>
            <a:ext cx="9243" cy="236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0150" y="335627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652" y="316026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9705" y="3323621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615" y="1629450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9136" y="488019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4623" y="4559208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</a:t>
            </a:r>
            <a:r>
              <a:rPr lang="en-US" altLang="ko-KR" sz="1200" b="1" dirty="0" smtClean="0"/>
              <a:t>.obj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3850" y="5434603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587534" y="4836207"/>
            <a:ext cx="2693881" cy="59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>
            <a:off x="5265380" y="4549966"/>
            <a:ext cx="16035" cy="884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028" y="50647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링킹</a:t>
            </a:r>
            <a:r>
              <a:rPr lang="ko-KR" altLang="en-US" sz="1200" dirty="0" smtClean="0"/>
              <a:t> 성공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51162" y="6467950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main.exe</a:t>
            </a:r>
            <a:endParaRPr lang="ko-KR" altLang="en-US" sz="1200" b="1" dirty="0"/>
          </a:p>
        </p:txBody>
      </p:sp>
      <p:sp>
        <p:nvSpPr>
          <p:cNvPr id="22" name="자유형 21"/>
          <p:cNvSpPr/>
          <p:nvPr/>
        </p:nvSpPr>
        <p:spPr>
          <a:xfrm>
            <a:off x="2211383" y="4111840"/>
            <a:ext cx="2711846" cy="17814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65485" y="4366174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884566" y="3986761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217" y="5999232"/>
            <a:ext cx="2295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04" y="5506611"/>
            <a:ext cx="2266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사각형 설명선 26"/>
          <p:cNvSpPr/>
          <p:nvPr/>
        </p:nvSpPr>
        <p:spPr>
          <a:xfrm>
            <a:off x="3631650" y="3625212"/>
            <a:ext cx="1008112" cy="360040"/>
          </a:xfrm>
          <a:prstGeom prst="wedgeRoundRectCallout">
            <a:avLst>
              <a:gd name="adj1" fmla="val 23358"/>
              <a:gd name="adj2" fmla="val 946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06480" y="869080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g(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</a:t>
            </a:r>
            <a:r>
              <a:rPr lang="en-US" altLang="ko-KR" sz="1400" dirty="0" smtClean="0"/>
              <a:t>- </a:t>
            </a:r>
            <a:r>
              <a:rPr lang="en-US" altLang="ko-KR" sz="1400" dirty="0"/>
              <a:t>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85384" y="3989444"/>
            <a:ext cx="172819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?g@@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YAHHH@Z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{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....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2"/>
            <a:endCxn id="29" idx="0"/>
          </p:cNvCxnSpPr>
          <p:nvPr/>
        </p:nvCxnSpPr>
        <p:spPr>
          <a:xfrm>
            <a:off x="7749480" y="1607744"/>
            <a:ext cx="0" cy="238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9915" y="316026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C++ </a:t>
            </a:r>
            <a:r>
              <a:rPr lang="ko-KR" altLang="en-US" sz="1200" dirty="0" smtClean="0"/>
              <a:t>컴파일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9226" y="165281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g.cpp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88517" y="45592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g.obj</a:t>
            </a:r>
            <a:endParaRPr lang="ko-KR" altLang="en-US" sz="1200" b="1" dirty="0"/>
          </a:p>
        </p:txBody>
      </p:sp>
      <p:sp>
        <p:nvSpPr>
          <p:cNvPr id="52" name="타원 51"/>
          <p:cNvSpPr/>
          <p:nvPr/>
        </p:nvSpPr>
        <p:spPr>
          <a:xfrm>
            <a:off x="1948276" y="4164909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934037" y="3968385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5831011" y="3632681"/>
            <a:ext cx="1054373" cy="360040"/>
          </a:xfrm>
          <a:prstGeom prst="wedgeRoundRectCallout">
            <a:avLst>
              <a:gd name="adj1" fmla="val 26271"/>
              <a:gd name="adj2" fmla="val 141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 err="1">
                <a:solidFill>
                  <a:schemeClr val="tx1"/>
                </a:solidFill>
              </a:rPr>
              <a:t>g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cxnSp>
        <p:nvCxnSpPr>
          <p:cNvPr id="64" name="직선 화살표 연결선 63"/>
          <p:cNvCxnSpPr>
            <a:stCxn id="29" idx="2"/>
            <a:endCxn id="17" idx="0"/>
          </p:cNvCxnSpPr>
          <p:nvPr/>
        </p:nvCxnSpPr>
        <p:spPr>
          <a:xfrm flipH="1">
            <a:off x="5281415" y="4565508"/>
            <a:ext cx="2468065" cy="86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344091" y="4162038"/>
            <a:ext cx="3648173" cy="856655"/>
          </a:xfrm>
          <a:custGeom>
            <a:avLst/>
            <a:gdLst>
              <a:gd name="connsiteX0" fmla="*/ 0 w 3648173"/>
              <a:gd name="connsiteY0" fmla="*/ 358218 h 856655"/>
              <a:gd name="connsiteX1" fmla="*/ 1772239 w 3648173"/>
              <a:gd name="connsiteY1" fmla="*/ 848412 h 856655"/>
              <a:gd name="connsiteX2" fmla="*/ 3648173 w 3648173"/>
              <a:gd name="connsiteY2" fmla="*/ 0 h 8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173" h="856655">
                <a:moveTo>
                  <a:pt x="0" y="358218"/>
                </a:moveTo>
                <a:cubicBezTo>
                  <a:pt x="582105" y="633166"/>
                  <a:pt x="1164210" y="908115"/>
                  <a:pt x="1772239" y="848412"/>
                </a:cubicBezTo>
                <a:cubicBezTo>
                  <a:pt x="2380268" y="788709"/>
                  <a:pt x="3014220" y="394354"/>
                  <a:pt x="3648173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94" y="2861956"/>
            <a:ext cx="427913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7</a:t>
            </a:r>
          </a:p>
          <a:p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오류의 종류와 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문법에 맞지 않는 구문으로 인한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개발자의 논리 오류</a:t>
            </a:r>
            <a:endParaRPr lang="en-US" altLang="ko-KR" dirty="0"/>
          </a:p>
          <a:p>
            <a:pPr lvl="2"/>
            <a:r>
              <a:rPr lang="ko-KR" altLang="en-US" dirty="0" smtClean="0"/>
              <a:t>예외적으로 발생하는 입력이나 상황에 대한 대처가 없을 때 발생하는 오류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오류의 결과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결과가 틀리거나 엉뚱한 코드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프로그램이 비정상 종료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</a:t>
            </a:r>
            <a:r>
              <a:rPr lang="ko-KR" altLang="en-US" dirty="0" smtClean="0"/>
              <a:t>예외 상황에 대한 대처가 없는 프로그램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5366906"/>
            <a:ext cx="597666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1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988840"/>
            <a:ext cx="597666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base,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exp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 // base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지수승을</a:t>
            </a:r>
            <a:r>
              <a:rPr lang="ko-KR" altLang="en-US" sz="1200" dirty="0" smtClean="0"/>
              <a:t> 계산하여 리턴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value=1;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n=0; n&lt;</a:t>
            </a:r>
            <a:r>
              <a:rPr lang="en-US" altLang="ko-KR" sz="1200" dirty="0" err="1" smtClean="0"/>
              <a:t>exp</a:t>
            </a:r>
            <a:r>
              <a:rPr lang="en-US" altLang="ko-KR" sz="1200" dirty="0" smtClean="0"/>
              <a:t>; n++) </a:t>
            </a:r>
          </a:p>
          <a:p>
            <a:pPr defTabSz="180000"/>
            <a:r>
              <a:rPr lang="en-US" altLang="ko-KR" sz="1200" dirty="0" smtClean="0"/>
              <a:t>		value = value * base; // base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exp</a:t>
            </a:r>
            <a:r>
              <a:rPr lang="ko-KR" altLang="en-US" sz="1200" dirty="0"/>
              <a:t>번</a:t>
            </a:r>
            <a:r>
              <a:rPr lang="ko-KR" altLang="en-US" sz="1200" dirty="0" smtClean="0"/>
              <a:t> 곱하여 지수 값 계산</a:t>
            </a:r>
          </a:p>
          <a:p>
            <a:pPr defTabSz="180000"/>
            <a:r>
              <a:rPr lang="ko-KR" altLang="en-US" sz="1200" dirty="0" smtClean="0"/>
              <a:t>	</a:t>
            </a:r>
            <a:r>
              <a:rPr lang="en-US" altLang="ko-KR" sz="1200" dirty="0" smtClean="0"/>
              <a:t>return value;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v= </a:t>
            </a:r>
            <a:r>
              <a:rPr lang="en-US" altLang="ko-KR" sz="1200" dirty="0" err="1" smtClean="0"/>
              <a:t>getExp</a:t>
            </a:r>
            <a:r>
              <a:rPr lang="en-US" altLang="ko-KR" sz="1200" dirty="0" smtClean="0"/>
              <a:t>(2, 3); // 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승 </a:t>
            </a:r>
            <a:r>
              <a:rPr lang="en-US" altLang="ko-KR" sz="1200" dirty="0" smtClean="0"/>
              <a:t>= 8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" &lt;&lt; v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e =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(2, -3); </a:t>
            </a:r>
            <a:r>
              <a:rPr lang="en-US" altLang="ko-KR" sz="1200" dirty="0" smtClean="0"/>
              <a:t>// 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-3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?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"2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-3</a:t>
            </a:r>
            <a:r>
              <a:rPr lang="ko-KR" altLang="en-US" sz="1200" dirty="0" smtClean="0"/>
              <a:t>승은 </a:t>
            </a:r>
            <a:r>
              <a:rPr lang="en-US" altLang="ko-KR" sz="1200" dirty="0" smtClean="0"/>
              <a:t>" &lt;&lt; e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43808" y="5301208"/>
            <a:ext cx="1224136" cy="593060"/>
          </a:xfrm>
          <a:prstGeom prst="wedgeRoundRectCallout">
            <a:avLst>
              <a:gd name="adj1" fmla="val -106435"/>
              <a:gd name="adj2" fmla="val 11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</a:t>
            </a:r>
            <a:r>
              <a:rPr lang="en-US" altLang="ko-KR" sz="1000" dirty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이 아니라 </a:t>
            </a:r>
            <a:r>
              <a:rPr lang="en-US" altLang="ko-KR" sz="1000" dirty="0" smtClean="0">
                <a:solidFill>
                  <a:schemeClr val="tx1"/>
                </a:solidFill>
              </a:rPr>
              <a:t>1/8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948264" y="2024598"/>
            <a:ext cx="1872208" cy="97235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예상치 못한 음수 입력에 대한 대처가 없는 부실한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밑수와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지수부를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매개 변수로 지수 값을 계산하는 함수를 작성하는 사례이다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13-2 if</a:t>
            </a:r>
            <a:r>
              <a:rPr lang="ko-KR" altLang="en-US" dirty="0"/>
              <a:t>문과 리턴 값을 이용한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496855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-1; // </a:t>
            </a:r>
            <a:r>
              <a:rPr lang="ko-KR" altLang="en-US" sz="1200" dirty="0"/>
              <a:t>오류 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return value;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if(v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e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 smtClean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if(e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e </a:t>
            </a:r>
            <a:r>
              <a:rPr lang="en-US" altLang="ko-KR" sz="1200" dirty="0"/>
              <a:t>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635896" y="1772816"/>
            <a:ext cx="1440160" cy="521052"/>
          </a:xfrm>
          <a:prstGeom prst="wedgeRoundRectCallout">
            <a:avLst>
              <a:gd name="adj1" fmla="val -104308"/>
              <a:gd name="adj2" fmla="val 16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중 하나라도 음수이면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0225" y="6214090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12776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04864"/>
            <a:ext cx="1800200" cy="129614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값이 오류 상태와  계산 값을 함께 표시하는 예민한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13-3 </a:t>
            </a:r>
            <a:r>
              <a:rPr lang="ko-KR" altLang="en-US" dirty="0" smtClean="0"/>
              <a:t>리턴 값과 참조 매개 변수를 이용한 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84784"/>
            <a:ext cx="576064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getExp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base,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exp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&amp;ret) </a:t>
            </a:r>
            <a:r>
              <a:rPr lang="en-US" altLang="ko-KR" sz="1200" dirty="0" smtClean="0"/>
              <a:t>{ // </a:t>
            </a:r>
            <a:r>
              <a:rPr lang="en-US" altLang="ko-KR" sz="1200" i="1" dirty="0" err="1" smtClean="0"/>
              <a:t>base</a:t>
            </a:r>
            <a:r>
              <a:rPr lang="en-US" altLang="ko-KR" sz="1200" i="1" baseline="30000" dirty="0" err="1" smtClean="0"/>
              <a:t>exp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값을 계산하여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ret</a:t>
            </a:r>
            <a:r>
              <a:rPr lang="ko-KR" altLang="en-US" sz="1200" dirty="0" smtClean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false; 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 = value;</a:t>
            </a:r>
          </a:p>
          <a:p>
            <a:pPr defTabSz="180000"/>
            <a:r>
              <a:rPr lang="en-US" altLang="ko-KR" sz="1200" dirty="0"/>
              <a:t>	return true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3, v)) </a:t>
            </a:r>
            <a:r>
              <a:rPr lang="en-US" altLang="ko-KR" sz="1200" dirty="0"/>
              <a:t>// v =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3 </a:t>
            </a:r>
            <a:r>
              <a:rPr lang="en-US" altLang="ko-KR" sz="1200" dirty="0" smtClean="0"/>
              <a:t>= </a:t>
            </a:r>
            <a:r>
              <a:rPr lang="en-US" altLang="ko-KR" sz="1200" dirty="0"/>
              <a:t>8.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-3, e))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-3 </a:t>
            </a:r>
            <a:r>
              <a:rPr lang="en-US" altLang="ko-KR" sz="1200" dirty="0" smtClean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e </a:t>
            </a:r>
            <a:r>
              <a:rPr lang="en-US" altLang="ko-KR" sz="1200" dirty="0"/>
              <a:t>&lt;&lt; "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."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6101432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1523724"/>
            <a:ext cx="1152128" cy="377036"/>
          </a:xfrm>
          <a:prstGeom prst="wedgeRoundRectCallout">
            <a:avLst>
              <a:gd name="adj1" fmla="val -56988"/>
              <a:gd name="adj2" fmla="val 1063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참조 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72200" y="3068960"/>
            <a:ext cx="1800200" cy="9361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참조 매개 변수를 통해 계산 값을 전달하는 정리된 코드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84784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76872"/>
            <a:ext cx="1800200" cy="648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의 리턴 값의 단일화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오류 상태만 표시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예외란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실행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오동작이나</a:t>
            </a:r>
            <a:r>
              <a:rPr lang="ko-KR" altLang="en-US" dirty="0" smtClean="0"/>
              <a:t> 결과에 영향을 미치는 예상치 못한 상황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getExp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예상치 못하게 사용자가 음수를 입력하여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-3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계산한 경우</a:t>
            </a:r>
            <a:endParaRPr lang="en-US" altLang="ko-KR" dirty="0" smtClean="0"/>
          </a:p>
          <a:p>
            <a:r>
              <a:rPr lang="ko-KR" altLang="en-US" dirty="0" smtClean="0"/>
              <a:t>예외 처리기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발생을 탐지하고 예외를 처리하는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잘못된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비정상적인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시스템에 의한 강제 종료를 막음</a:t>
            </a:r>
            <a:endParaRPr lang="en-US" altLang="ko-KR" dirty="0" smtClean="0"/>
          </a:p>
          <a:p>
            <a:r>
              <a:rPr lang="ko-KR" altLang="en-US" dirty="0" smtClean="0"/>
              <a:t>예외 처리 수준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운영체제가 예외의 발생을 탐지하여 응용프로그램에게 알려주어 예외에 대처하게 하는 방식</a:t>
            </a:r>
            <a:endParaRPr lang="en-US" altLang="ko-KR" dirty="0"/>
          </a:p>
          <a:p>
            <a:pPr lvl="2"/>
            <a:r>
              <a:rPr lang="ko-KR" altLang="en-US" dirty="0" smtClean="0"/>
              <a:t>운영체제마다 서로 다르므로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운영체제나 컴파일러 별로 예외 처리 라이브러리로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JVM </a:t>
            </a:r>
            <a:r>
              <a:rPr lang="ko-KR" altLang="en-US" dirty="0" smtClean="0"/>
              <a:t>혹은 라이브러리에서 탐지한 예외를 자바응용프로그램에게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윈도우 운영체제는 탐지한 예외를 </a:t>
            </a:r>
            <a:r>
              <a:rPr lang="en-US" altLang="ko-KR" dirty="0" smtClean="0"/>
              <a:t>C/C++</a:t>
            </a:r>
            <a:r>
              <a:rPr lang="ko-KR" altLang="en-US" dirty="0" smtClean="0"/>
              <a:t> 응용프로그램에게 알려줌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운영체제와 컴파일러 의존적인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문법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잘못된 입력이나 없는 파일을 여는 등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수준에서 발생하는 예외를 자체적으로 탐지하고 처리하는 방법</a:t>
            </a:r>
            <a:endParaRPr lang="en-US" altLang="ko-KR" dirty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표준의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 수준 예외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책에서 다루는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피자 자동 기계와 예외 처리개념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91680" y="1333726"/>
            <a:ext cx="5616624" cy="5263626"/>
            <a:chOff x="1907704" y="1306342"/>
            <a:chExt cx="5976664" cy="555165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549" y="1306342"/>
              <a:ext cx="4262764" cy="555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모서리가 둥근 사각형 설명선 20"/>
            <p:cNvSpPr/>
            <p:nvPr/>
          </p:nvSpPr>
          <p:spPr>
            <a:xfrm>
              <a:off x="5724128" y="1628800"/>
              <a:ext cx="1347151" cy="340162"/>
            </a:xfrm>
            <a:prstGeom prst="wedgeRoundRectCallout">
              <a:avLst>
                <a:gd name="adj1" fmla="val -107243"/>
                <a:gd name="adj2" fmla="val 670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우연찮게 끼어 있는 이물질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사각형 설명선 21"/>
            <p:cNvSpPr/>
            <p:nvPr/>
          </p:nvSpPr>
          <p:spPr>
            <a:xfrm>
              <a:off x="6209186" y="3450820"/>
              <a:ext cx="1347151" cy="340162"/>
            </a:xfrm>
            <a:prstGeom prst="wedgeRoundRectCallout">
              <a:avLst>
                <a:gd name="adj1" fmla="val -99701"/>
                <a:gd name="adj2" fmla="val 99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 분리 처리기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6537217" y="4555248"/>
              <a:ext cx="1347151" cy="340162"/>
            </a:xfrm>
            <a:prstGeom prst="wedgeRoundRectCallout">
              <a:avLst>
                <a:gd name="adj1" fmla="val -79132"/>
                <a:gd name="adj2" fmla="val 371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이물질만 분리되어 처리됨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1907704" y="5085184"/>
              <a:ext cx="1347151" cy="340162"/>
            </a:xfrm>
            <a:prstGeom prst="wedgeRoundRectCallout">
              <a:avLst>
                <a:gd name="adj1" fmla="val 61148"/>
                <a:gd name="adj2" fmla="val 17989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정상적으로 만들어진 피자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31840" y="2428867"/>
              <a:ext cx="5437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자동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피자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기</a:t>
              </a:r>
              <a:r>
                <a:rPr lang="ko-KR" altLang="en-US" sz="1400" dirty="0"/>
                <a:t>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16216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예외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33569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예외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예외 처리 기본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try-throw-catch</a:t>
            </a:r>
          </a:p>
          <a:p>
            <a:pPr lvl="1"/>
            <a:r>
              <a:rPr lang="en-US" altLang="ko-KR" dirty="0" smtClean="0"/>
              <a:t>try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예외가 발생할 가능성이 있는 코드를 묶음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throw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발견된 예외를 처리하기 위해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예외 발생을 알리는 문장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try { } </a:t>
            </a:r>
            <a:r>
              <a:rPr lang="ko-KR" altLang="en-US" dirty="0" smtClean="0"/>
              <a:t>블록 내에서 이루어져야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catch() { }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throw</a:t>
            </a:r>
            <a:r>
              <a:rPr lang="ko-KR" altLang="en-US" dirty="0" smtClean="0"/>
              <a:t>에 의해 발생한 예외를 처리하는 코드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284984"/>
            <a:ext cx="554461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try</a:t>
            </a:r>
            <a:r>
              <a:rPr lang="ko-KR" altLang="en-US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예외가 발생할 가능성이 있는 </a:t>
            </a:r>
            <a:r>
              <a:rPr lang="ko-KR" altLang="en-US" sz="1400" dirty="0" err="1" smtClean="0"/>
              <a:t>실행문</a:t>
            </a:r>
            <a:r>
              <a:rPr lang="en-US" altLang="ko-KR" sz="1400" dirty="0" smtClean="0"/>
              <a:t>.  try {}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..............................................................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XXX</a:t>
            </a:r>
            <a:r>
              <a:rPr lang="en-US" altLang="ko-KR" sz="1400" dirty="0"/>
              <a:t>; 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 smtClean="0"/>
              <a:t>. XXX</a:t>
            </a:r>
            <a:r>
              <a:rPr lang="ko-KR" altLang="en-US" sz="1400" dirty="0" smtClean="0"/>
              <a:t>는 예외 </a:t>
            </a:r>
            <a:r>
              <a:rPr lang="ko-KR" altLang="en-US" sz="1400" dirty="0"/>
              <a:t>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YYY; </a:t>
            </a:r>
            <a:r>
              <a:rPr lang="en-US" altLang="ko-KR" sz="1400" dirty="0"/>
              <a:t>// </a:t>
            </a:r>
            <a:r>
              <a:rPr lang="ko-KR" altLang="en-US" sz="1400" dirty="0" smtClean="0"/>
              <a:t>예외 </a:t>
            </a:r>
            <a:r>
              <a:rPr lang="ko-KR" altLang="en-US" sz="1400" dirty="0"/>
              <a:t>발생을 </a:t>
            </a:r>
            <a:r>
              <a:rPr lang="ko-KR" altLang="en-US" sz="1400" dirty="0" smtClean="0"/>
              <a:t>알림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YYY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예외 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처리할 예외 </a:t>
            </a:r>
            <a:r>
              <a:rPr lang="ko-KR" altLang="en-US" sz="1400" b="1" dirty="0" err="1" smtClean="0"/>
              <a:t>파라미터</a:t>
            </a:r>
            <a:r>
              <a:rPr lang="ko-KR" altLang="en-US" sz="1400" b="1" dirty="0" smtClean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catch { } </a:t>
            </a:r>
            <a:r>
              <a:rPr lang="ko-KR" altLang="en-US" sz="1400" dirty="0" smtClean="0"/>
              <a:t>블록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ko-KR" altLang="en-US" sz="1400" dirty="0" smtClean="0"/>
              <a:t>예외 </a:t>
            </a:r>
            <a:r>
              <a:rPr lang="ko-KR" altLang="en-US" sz="1400" dirty="0" err="1" smtClean="0"/>
              <a:t>처리문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처리할 예외 </a:t>
            </a:r>
            <a:r>
              <a:rPr lang="ko-KR" altLang="en-US" sz="1400" b="1" dirty="0" err="1"/>
              <a:t>파라미터</a:t>
            </a:r>
            <a:r>
              <a:rPr lang="ko-KR" altLang="en-US" sz="1400" b="1" dirty="0"/>
              <a:t> 선언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catch { 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예외 </a:t>
            </a:r>
            <a:r>
              <a:rPr lang="ko-KR" altLang="en-US" sz="1400" dirty="0" err="1"/>
              <a:t>처리문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70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31563</TotalTime>
  <Words>1893</Words>
  <Application>Microsoft Office PowerPoint</Application>
  <PresentationFormat>화면 슬라이드 쇼(4:3)</PresentationFormat>
  <Paragraphs>802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가을</vt:lpstr>
      <vt:lpstr>13장 예외 처리와 C 언어와의 링크 지정</vt:lpstr>
      <vt:lpstr>학습 목표</vt:lpstr>
      <vt:lpstr>실행 오류의 종류와 원인</vt:lpstr>
      <vt:lpstr>예제 13-1 예외 상황에 대한 대처가 없는 프로그램 사례</vt:lpstr>
      <vt:lpstr>예제 13-2 if문과 리턴 값을 이용한 오류 처리</vt:lpstr>
      <vt:lpstr>예제 13-3 리턴 값과 참조 매개 변수를 이용한 오류 처리</vt:lpstr>
      <vt:lpstr>예외</vt:lpstr>
      <vt:lpstr>피자 자동 기계와 예외 처리개념</vt:lpstr>
      <vt:lpstr>C++ 예외 처리 기본 형식</vt:lpstr>
      <vt:lpstr>throw와 catch</vt:lpstr>
      <vt:lpstr>try-throw-catch의 예외 처리 과정</vt:lpstr>
      <vt:lpstr>예제 13-4 0으로 나누는 예외 처리</vt:lpstr>
      <vt:lpstr>throw와 catch의 예</vt:lpstr>
      <vt:lpstr>예제 13-5 지수 승 계산을 예외 처리 코드로 재작성(완결판)</vt:lpstr>
      <vt:lpstr>예제 13–6 문자열을 정수로 변환하기</vt:lpstr>
      <vt:lpstr>예외를 발생시키는 함수의 선언</vt:lpstr>
      <vt:lpstr>예제 13-7 예외 처리를 가진 스택 클래스 만들기</vt:lpstr>
      <vt:lpstr>다중 try { } 블록</vt:lpstr>
      <vt:lpstr>throw 사용 시 주의 사항</vt:lpstr>
      <vt:lpstr>예외 클래스 만들기</vt:lpstr>
      <vt:lpstr>예제 13-8 예외 클래스 만들기</vt:lpstr>
      <vt:lpstr>C++ 코드에서 C 코드의 링킹</vt:lpstr>
      <vt:lpstr>C 프로그램의 컴파일과 링킹</vt:lpstr>
      <vt:lpstr>C++ 소스의 컴파일과 링킹</vt:lpstr>
      <vt:lpstr>C++에서 C 함수 호출 시 링크 오류 발생</vt:lpstr>
      <vt:lpstr>비주얼 C++에서의 링크 오류 메시지</vt:lpstr>
      <vt:lpstr>extern “c”</vt:lpstr>
      <vt:lpstr>extern “C”를 이용하여 링크 성공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600</cp:revision>
  <dcterms:created xsi:type="dcterms:W3CDTF">2011-08-27T14:53:28Z</dcterms:created>
  <dcterms:modified xsi:type="dcterms:W3CDTF">2014-07-05T02:56:01Z</dcterms:modified>
</cp:coreProperties>
</file>