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428" r:id="rId4"/>
    <p:sldId id="345" r:id="rId5"/>
    <p:sldId id="416" r:id="rId6"/>
    <p:sldId id="417" r:id="rId7"/>
    <p:sldId id="418" r:id="rId8"/>
    <p:sldId id="420" r:id="rId9"/>
    <p:sldId id="421" r:id="rId10"/>
    <p:sldId id="430" r:id="rId11"/>
    <p:sldId id="429" r:id="rId12"/>
    <p:sldId id="422" r:id="rId13"/>
    <p:sldId id="431" r:id="rId14"/>
    <p:sldId id="426" r:id="rId15"/>
    <p:sldId id="427" r:id="rId16"/>
    <p:sldId id="425" r:id="rId17"/>
    <p:sldId id="423" r:id="rId18"/>
    <p:sldId id="424" r:id="rId19"/>
  </p:sldIdLst>
  <p:sldSz cx="9144000" cy="6858000" type="screen4x3"/>
  <p:notesSz cx="6743700" cy="9906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anose="05000000000000000000" pitchFamily="2" charset="2"/>
      <a:buChar char="n"/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2" autoAdjust="0"/>
    <p:restoredTop sz="97608" autoAdjust="0"/>
  </p:normalViewPr>
  <p:slideViewPr>
    <p:cSldViewPr>
      <p:cViewPr varScale="1">
        <p:scale>
          <a:sx n="100" d="100"/>
          <a:sy n="100" d="100"/>
        </p:scale>
        <p:origin x="4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65934715-261A-4014-84A7-B0D84D70BA5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130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fld id="{497CF637-9898-4483-8A85-A2FE283FD3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671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95660E1-052B-4F06-B945-99EF14C1ACC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056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0477E-3153-476D-BCB0-0984DF9F9C8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695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1C8B7-9AEF-4569-8663-216A6BDF22F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4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E3DCA-0E34-4E4D-8996-1AF469814D9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3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F9D4E-1671-4C58-B94D-27301C340E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255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40368-79C0-4C08-BD92-BC70AD9354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99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39473-49CE-4F23-95D9-12A84F2FA0B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1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6542E1-AEF1-413D-B92D-3C977B14058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175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68791B-D1DB-49EA-A9FA-57102D3762D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8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E026A-6420-4AB9-9C80-1172E000C1B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06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4E7705-2D8C-4000-ACEE-A9DAD197D7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8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5D9C6AFE-C6D1-4D82-BFA2-737305F0FD2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wfa0edys.aspx" TargetMode="External"/><Relationship Id="rId2" Type="http://schemas.openxmlformats.org/officeDocument/2006/relationships/hyperlink" Target="http://www.open-std.org/jtc1/sc22/wg21/docs/papers/2010/n3051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FCEC7AEC-BCB6-4478-8B14-59631D05CF31}" type="slidenum">
              <a:rPr lang="ko-KR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1</a:t>
            </a:fld>
            <a:endParaRPr lang="en-US" altLang="ko-KR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 </a:t>
            </a:r>
            <a:r>
              <a:rPr lang="ko-KR" altLang="en-US" dirty="0" smtClean="0"/>
              <a:t>처리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최광훈</a:t>
            </a:r>
            <a:endParaRPr lang="en-US" altLang="ko-KR" dirty="0" smtClean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 smtClean="0"/>
              <a:t>전남대학교 전자컴퓨터공학부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solidFill>
                  <a:srgbClr val="FF0000"/>
                </a:solidFill>
              </a:rPr>
              <a:t>Q. </a:t>
            </a:r>
            <a:r>
              <a:rPr lang="ko-KR" altLang="en-US" dirty="0" smtClean="0">
                <a:solidFill>
                  <a:srgbClr val="FF0000"/>
                </a:solidFill>
              </a:rPr>
              <a:t>예외 처리를 사용하는 </a:t>
            </a:r>
            <a:r>
              <a:rPr lang="en-US" altLang="ko-KR" dirty="0" smtClean="0">
                <a:solidFill>
                  <a:srgbClr val="FF0000"/>
                </a:solidFill>
              </a:rPr>
              <a:t>Account </a:t>
            </a:r>
            <a:r>
              <a:rPr lang="ko-KR" altLang="en-US" dirty="0" smtClean="0">
                <a:solidFill>
                  <a:srgbClr val="FF0000"/>
                </a:solidFill>
              </a:rPr>
              <a:t>클래스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dirty="0" smtClean="0"/>
              <a:t>Account </a:t>
            </a:r>
            <a:r>
              <a:rPr lang="ko-KR" altLang="en-US" dirty="0" smtClean="0"/>
              <a:t>클래스를 사용하는 아래 코드의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동작에 대해 논의하시오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en-US" altLang="ko-KR" dirty="0" smtClean="0"/>
              <a:t>Deposit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withdraw </a:t>
            </a:r>
            <a:r>
              <a:rPr lang="ko-KR" altLang="en-US" dirty="0" smtClean="0"/>
              <a:t>함수가 반환하는 에러 코드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반드시 처리</a:t>
            </a:r>
            <a:endParaRPr lang="en-US" altLang="ko-KR" dirty="0"/>
          </a:p>
          <a:p>
            <a:pPr lvl="2" eaLnBrk="1" hangingPunct="1"/>
            <a:r>
              <a:rPr lang="ko-KR" altLang="en-US" dirty="0" smtClean="0"/>
              <a:t>예</a:t>
            </a:r>
            <a:r>
              <a:rPr lang="en-US" altLang="ko-KR" dirty="0" smtClean="0"/>
              <a:t>: Account a(-5);</a:t>
            </a:r>
          </a:p>
          <a:p>
            <a:pPr marL="457200" lvl="1" indent="0" eaLnBrk="1" hangingPunct="1">
              <a:buNone/>
            </a:pPr>
            <a:r>
              <a:rPr lang="en-US" altLang="ko-KR" dirty="0" smtClean="0"/>
              <a:t>	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errOrBalance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a.deposit</a:t>
            </a:r>
            <a:r>
              <a:rPr lang="en-US" altLang="ko-KR" dirty="0" smtClean="0"/>
              <a:t>(4);</a:t>
            </a:r>
          </a:p>
          <a:p>
            <a:pPr marL="457200" lvl="1" indent="0" eaLnBrk="1" hangingPunct="1">
              <a:buNone/>
            </a:pPr>
            <a:r>
              <a:rPr lang="en-US" altLang="ko-KR" dirty="0" smtClean="0"/>
              <a:t>	         if (</a:t>
            </a:r>
            <a:r>
              <a:rPr lang="en-US" altLang="ko-KR" dirty="0" err="1" smtClean="0"/>
              <a:t>errOrBalance</a:t>
            </a:r>
            <a:r>
              <a:rPr lang="en-US" altLang="ko-KR" dirty="0" smtClean="0"/>
              <a:t> == -1) </a:t>
            </a:r>
            <a:r>
              <a:rPr lang="en-US" altLang="ko-KR" dirty="0" err="1" smtClean="0"/>
              <a:t>cerr</a:t>
            </a:r>
            <a:r>
              <a:rPr lang="en-US" altLang="ko-KR" dirty="0" smtClean="0"/>
              <a:t> &lt;&lt; “something wrong?”;</a:t>
            </a:r>
          </a:p>
          <a:p>
            <a:pPr marL="914400" lvl="2" indent="0" eaLnBrk="1" hangingPunct="1">
              <a:buNone/>
            </a:pPr>
            <a:r>
              <a:rPr lang="en-US" altLang="ko-KR" dirty="0" smtClean="0"/>
              <a:t>         else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“</a:t>
            </a:r>
            <a:r>
              <a:rPr lang="en-US" altLang="ko-KR" dirty="0" err="1" smtClean="0"/>
              <a:t>baclance</a:t>
            </a:r>
            <a:r>
              <a:rPr lang="en-US" altLang="ko-KR" dirty="0" smtClean="0"/>
              <a:t> = ” &lt;&lt; </a:t>
            </a:r>
            <a:r>
              <a:rPr lang="en-US" altLang="ko-KR" dirty="0" err="1" smtClean="0"/>
              <a:t>errOrBalance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None/>
            </a:pP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Account 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예외 기능을 적절히 사용하도록 이 클래스를 새로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 eaLnBrk="1" hangingPunct="1"/>
            <a:r>
              <a:rPr lang="ko-KR" altLang="en-US" dirty="0" smtClean="0"/>
              <a:t>에러 코드 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대신 예외로 대체</a:t>
            </a:r>
            <a:endParaRPr lang="en-US" altLang="ko-KR" dirty="0" smtClean="0"/>
          </a:p>
          <a:p>
            <a:pPr lvl="2" eaLnBrk="1" hangingPunct="1"/>
            <a:endParaRPr lang="en-US" altLang="ko-KR" dirty="0"/>
          </a:p>
          <a:p>
            <a:pPr lvl="1" eaLnBrk="1" hangingPunct="1"/>
            <a:r>
              <a:rPr lang="ko-KR" altLang="en-US" dirty="0" smtClean="0"/>
              <a:t>새로운 </a:t>
            </a:r>
            <a:r>
              <a:rPr lang="en-US" altLang="ko-KR" dirty="0" smtClean="0"/>
              <a:t>Account </a:t>
            </a:r>
            <a:r>
              <a:rPr lang="ko-KR" altLang="en-US" dirty="0" smtClean="0"/>
              <a:t>클래스를 사용하는 예제를 작성하시오</a:t>
            </a:r>
            <a:r>
              <a:rPr lang="en-US" altLang="ko-KR" dirty="0" smtClean="0"/>
              <a:t>.</a:t>
            </a:r>
          </a:p>
          <a:p>
            <a:pPr lvl="2" eaLnBrk="1" hangingPunct="1"/>
            <a:r>
              <a:rPr lang="ko-KR" altLang="en-US" dirty="0" smtClean="0"/>
              <a:t>리턴 값이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인지 확인하는 코드 대신 </a:t>
            </a:r>
            <a:r>
              <a:rPr lang="en-US" altLang="ko-KR" dirty="0" smtClean="0"/>
              <a:t>try-catch </a:t>
            </a:r>
            <a:r>
              <a:rPr lang="ko-KR" altLang="en-US" dirty="0" smtClean="0"/>
              <a:t>블록을 사용</a:t>
            </a:r>
            <a:endParaRPr lang="en-US" altLang="ko-KR" dirty="0" smtClean="0"/>
          </a:p>
        </p:txBody>
      </p:sp>
      <p:sp>
        <p:nvSpPr>
          <p:cNvPr id="1024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4AA5A84-9CA6-4DFC-AE06-30A50DE8B8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</p:spTree>
    <p:extLst>
      <p:ext uri="{BB962C8B-B14F-4D97-AF65-F5344CB8AC3E}">
        <p14:creationId xmlns:p14="http://schemas.microsoft.com/office/powerpoint/2010/main" val="5514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함수의 예외 명세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이 함수에서 발생할 수 있는 예외 목록</a:t>
            </a:r>
            <a:endParaRPr lang="en-US" altLang="ko-KR" dirty="0" smtClean="0"/>
          </a:p>
        </p:txBody>
      </p:sp>
      <p:sp>
        <p:nvSpPr>
          <p:cNvPr id="1024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4AA5A84-9CA6-4DFC-AE06-30A50DE8B8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539750" y="1988840"/>
            <a:ext cx="8353425" cy="4319588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 };  // </a:t>
            </a:r>
            <a:r>
              <a:rPr kumimoji="1"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사용자가 정의한 예외 클래스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safeDivide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top,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bottom)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throw (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명세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if ( bottom == 0 )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throw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();   // </a:t>
            </a:r>
            <a:r>
              <a:rPr kumimoji="1"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 발생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top /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static_cast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&lt;double&gt; (bottom);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try {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quotient =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safeDivide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 numerator, denominator );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catch (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) {    // </a:t>
            </a:r>
            <a:r>
              <a:rPr kumimoji="1" lang="ko-KR" altLang="en-US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 처리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9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함수의 예외 명세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throw (</a:t>
            </a:r>
            <a:r>
              <a:rPr lang="ko-KR" altLang="en-US" dirty="0" smtClean="0"/>
              <a:t>예외 클래스 이름</a:t>
            </a:r>
            <a:r>
              <a:rPr lang="en-US" altLang="ko-KR" dirty="0" smtClean="0"/>
              <a:t>1, ..., </a:t>
            </a:r>
            <a:r>
              <a:rPr lang="ko-KR" altLang="en-US" dirty="0" smtClean="0"/>
              <a:t>예외 클래스 이름 </a:t>
            </a:r>
            <a:r>
              <a:rPr lang="en-US" altLang="ko-KR" dirty="0" smtClean="0"/>
              <a:t>n)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함수 내에서</a:t>
            </a:r>
            <a:r>
              <a:rPr lang="en-US" altLang="ko-KR" dirty="0"/>
              <a:t> </a:t>
            </a:r>
            <a:r>
              <a:rPr lang="ko-KR" altLang="en-US" dirty="0" smtClean="0"/>
              <a:t>발생한 예외 중 전파할 예외를 나열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나열되지 않은 예외가 발생하면 전파하지 않고 비정상 종료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ko-KR" altLang="en-US" dirty="0" smtClean="0"/>
              <a:t>예 </a:t>
            </a:r>
            <a:r>
              <a:rPr lang="en-US" altLang="ko-KR" dirty="0" smtClean="0"/>
              <a:t>: void </a:t>
            </a:r>
            <a:r>
              <a:rPr lang="en-US" altLang="ko-KR" dirty="0"/>
              <a:t>f</a:t>
            </a:r>
            <a:r>
              <a:rPr lang="en-US" altLang="ko-KR" dirty="0" smtClean="0"/>
              <a:t>un () </a:t>
            </a:r>
            <a:r>
              <a:rPr lang="en-US" altLang="ko-KR" b="1" dirty="0" smtClean="0">
                <a:solidFill>
                  <a:srgbClr val="FF0000"/>
                </a:solidFill>
              </a:rPr>
              <a:t>throw (</a:t>
            </a:r>
            <a:r>
              <a:rPr lang="en-US" altLang="ko-KR" b="1" dirty="0" err="1" smtClean="0">
                <a:solidFill>
                  <a:srgbClr val="FF0000"/>
                </a:solidFill>
              </a:rPr>
              <a:t>DivideByZero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SomeOtherException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</a:p>
          <a:p>
            <a:pPr marL="914400" lvl="2" indent="0" eaLnBrk="1" hangingPunct="1">
              <a:buNone/>
              <a:defRPr/>
            </a:pPr>
            <a:r>
              <a:rPr lang="en-US" altLang="ko-KR" dirty="0" smtClean="0"/>
              <a:t>             // </a:t>
            </a:r>
            <a:r>
              <a:rPr lang="ko-KR" altLang="en-US" dirty="0" smtClean="0"/>
              <a:t>나열한 두 예외만 전파하고 나머지는 전파하지 않고 종료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void </a:t>
            </a:r>
            <a:r>
              <a:rPr lang="en-US" altLang="ko-KR" dirty="0"/>
              <a:t>f</a:t>
            </a:r>
            <a:r>
              <a:rPr lang="en-US" altLang="ko-KR" dirty="0" smtClean="0"/>
              <a:t>un () </a:t>
            </a:r>
            <a:r>
              <a:rPr lang="en-US" altLang="ko-KR" b="1" dirty="0" smtClean="0">
                <a:solidFill>
                  <a:srgbClr val="FF0000"/>
                </a:solidFill>
              </a:rPr>
              <a:t>throw ()</a:t>
            </a:r>
            <a:r>
              <a:rPr lang="en-US" altLang="ko-KR" dirty="0" smtClean="0"/>
              <a:t>; // </a:t>
            </a:r>
            <a:r>
              <a:rPr lang="ko-KR" altLang="en-US" dirty="0" smtClean="0"/>
              <a:t>모든 예외를 전파하지 않고 종료</a:t>
            </a:r>
            <a:endParaRPr lang="en-US" altLang="ko-KR" dirty="0" smtClean="0"/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void fun () </a:t>
            </a:r>
            <a:r>
              <a:rPr lang="en-US" altLang="ko-KR" b="1" dirty="0" smtClean="0">
                <a:solidFill>
                  <a:srgbClr val="FF0000"/>
                </a:solidFill>
              </a:rPr>
              <a:t>/* </a:t>
            </a:r>
            <a:r>
              <a:rPr lang="ko-KR" altLang="en-US" b="1" dirty="0" smtClean="0">
                <a:solidFill>
                  <a:srgbClr val="FF0000"/>
                </a:solidFill>
              </a:rPr>
              <a:t>예외 명세 없음 </a:t>
            </a:r>
            <a:r>
              <a:rPr lang="en-US" altLang="ko-KR" b="1" dirty="0" smtClean="0">
                <a:solidFill>
                  <a:srgbClr val="FF0000"/>
                </a:solidFill>
              </a:rPr>
              <a:t>*/</a:t>
            </a:r>
            <a:r>
              <a:rPr lang="en-US" altLang="ko-KR" dirty="0" smtClean="0"/>
              <a:t> ;  // </a:t>
            </a:r>
            <a:r>
              <a:rPr lang="ko-KR" altLang="en-US" dirty="0" smtClean="0"/>
              <a:t>모든 예외를 전파</a:t>
            </a:r>
            <a:endParaRPr lang="en-US" altLang="ko-KR" dirty="0" smtClean="0"/>
          </a:p>
        </p:txBody>
      </p:sp>
      <p:sp>
        <p:nvSpPr>
          <p:cNvPr id="11267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8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C4570D-AFD4-45C9-AD11-5C71E4E5243C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 처리</a:t>
            </a:r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1043608" y="3862288"/>
            <a:ext cx="2448643" cy="215900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f()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throw (E1, E2)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//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11272" name="Rectangle 4"/>
          <p:cNvSpPr>
            <a:spLocks noChangeArrowheads="1"/>
          </p:cNvSpPr>
          <p:nvPr/>
        </p:nvSpPr>
        <p:spPr bwMode="auto">
          <a:xfrm>
            <a:off x="4860850" y="3862288"/>
            <a:ext cx="3527945" cy="215900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f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()</a:t>
            </a: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try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catch (E1) { throw;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catch (E2) { throw;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catch (...)  { 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/* </a:t>
            </a:r>
            <a:r>
              <a:rPr kumimoji="1" lang="ko-KR" altLang="en-US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비정상 종료</a:t>
            </a:r>
            <a:r>
              <a:rPr kumimoji="1" lang="en-US" altLang="ko-KR" sz="1600" b="1" dirty="0" smtClean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*/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11273" name="직사각형 1"/>
          <p:cNvSpPr>
            <a:spLocks noChangeArrowheads="1"/>
          </p:cNvSpPr>
          <p:nvPr/>
        </p:nvSpPr>
        <p:spPr bwMode="auto">
          <a:xfrm>
            <a:off x="102742" y="6132513"/>
            <a:ext cx="8931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71450" indent="-17145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lvl="3" indent="0" eaLnBrk="1" hangingPunct="1">
              <a:buClr>
                <a:schemeClr val="hlink"/>
              </a:buClr>
              <a:buNone/>
            </a:pPr>
            <a:r>
              <a:rPr lang="en-US" altLang="ko-KR" sz="1200" dirty="0" smtClean="0"/>
              <a:t>Cf. C</a:t>
            </a:r>
            <a:r>
              <a:rPr lang="en-US" altLang="ko-KR" sz="1200" dirty="0"/>
              <a:t>++</a:t>
            </a:r>
            <a:r>
              <a:rPr lang="ko-KR" altLang="en-US" sz="1200" dirty="0"/>
              <a:t>에서는 예외 명세가 잘 지켜지는지를 실행 </a:t>
            </a:r>
            <a:r>
              <a:rPr lang="ko-KR" altLang="en-US" sz="1200" dirty="0" smtClean="0"/>
              <a:t>시점에 </a:t>
            </a:r>
            <a:r>
              <a:rPr lang="ko-KR" altLang="en-US" sz="1200" dirty="0"/>
              <a:t>확인하지만</a:t>
            </a:r>
            <a:r>
              <a:rPr lang="en-US" altLang="ko-KR" sz="1200" dirty="0"/>
              <a:t>, Java</a:t>
            </a:r>
            <a:r>
              <a:rPr lang="ko-KR" altLang="en-US" sz="1200" dirty="0"/>
              <a:t>에서는 컴파일 시점에 예외 명세 준수 여부를 확인 한다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3636267" y="4293096"/>
            <a:ext cx="1145208" cy="136815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None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굴림" pitchFamily="50" charset="-127"/>
              </a:rPr>
              <a:t>컴파일러가 변환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q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Tx/>
              <a:defRPr/>
            </a:pPr>
            <a:r>
              <a:rPr lang="ko-KR" altLang="en-US" kern="0" dirty="0" smtClean="0"/>
              <a:t>예외 명세에 대한 표준 현황</a:t>
            </a:r>
            <a:endParaRPr lang="en-US" altLang="ko-KR" kern="0" dirty="0" smtClean="0"/>
          </a:p>
          <a:p>
            <a:pPr lvl="1" eaLnBrk="1" hangingPunct="1">
              <a:buSzTx/>
              <a:defRPr/>
            </a:pPr>
            <a:r>
              <a:rPr lang="en-US" altLang="ko-KR" kern="0" dirty="0" smtClean="0"/>
              <a:t>C++11</a:t>
            </a:r>
          </a:p>
          <a:p>
            <a:pPr lvl="2" eaLnBrk="1" hangingPunct="1">
              <a:buSzTx/>
              <a:defRPr/>
            </a:pPr>
            <a:r>
              <a:rPr lang="ko-KR" altLang="en-US" kern="0" dirty="0" smtClean="0"/>
              <a:t>예외 명세의 기능을 </a:t>
            </a:r>
            <a:r>
              <a:rPr lang="en-US" altLang="ko-KR" kern="0" dirty="0" smtClean="0"/>
              <a:t>“deprecated” (</a:t>
            </a:r>
            <a:r>
              <a:rPr lang="ko-KR" altLang="en-US" kern="0" dirty="0" smtClean="0"/>
              <a:t>표준이지만</a:t>
            </a:r>
            <a:r>
              <a:rPr lang="en-US" altLang="ko-KR" kern="0" dirty="0" smtClean="0"/>
              <a:t>, </a:t>
            </a:r>
            <a:r>
              <a:rPr lang="ko-KR" altLang="en-US" kern="0" dirty="0" smtClean="0"/>
              <a:t>사용 자제를 권장</a:t>
            </a:r>
            <a:r>
              <a:rPr lang="en-US" altLang="ko-KR" kern="0" dirty="0" smtClean="0"/>
              <a:t>)</a:t>
            </a:r>
          </a:p>
          <a:p>
            <a:pPr lvl="2" eaLnBrk="1" hangingPunct="1">
              <a:buSzTx/>
              <a:defRPr/>
            </a:pPr>
            <a:r>
              <a:rPr lang="en-US" altLang="ko-KR" kern="0" dirty="0">
                <a:hlinkClick r:id="rId2"/>
              </a:rPr>
              <a:t>http://</a:t>
            </a:r>
            <a:r>
              <a:rPr lang="en-US" altLang="ko-KR" kern="0" dirty="0" smtClean="0">
                <a:hlinkClick r:id="rId2"/>
              </a:rPr>
              <a:t>www.open-std.org/jtc1/sc22/wg21/docs/papers/2010/n3051.html</a:t>
            </a:r>
            <a:endParaRPr lang="en-US" altLang="ko-KR" kern="0" dirty="0" smtClean="0"/>
          </a:p>
          <a:p>
            <a:pPr lvl="2" eaLnBrk="1" hangingPunct="1">
              <a:buSzTx/>
              <a:defRPr/>
            </a:pPr>
            <a:endParaRPr lang="en-US" altLang="ko-KR" kern="0" dirty="0" smtClean="0"/>
          </a:p>
          <a:p>
            <a:pPr lvl="2" eaLnBrk="1" hangingPunct="1">
              <a:buSzTx/>
              <a:defRPr/>
            </a:pPr>
            <a:r>
              <a:rPr lang="en-US" altLang="ko-KR" kern="0" dirty="0" err="1" smtClean="0"/>
              <a:t>noexcept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키워드 </a:t>
            </a:r>
            <a:r>
              <a:rPr lang="en-US" altLang="ko-KR" kern="0" dirty="0" smtClean="0"/>
              <a:t>(cf. throw() </a:t>
            </a:r>
            <a:r>
              <a:rPr lang="ko-KR" altLang="en-US" kern="0" dirty="0" smtClean="0"/>
              <a:t>예외 명세에 해당</a:t>
            </a:r>
            <a:r>
              <a:rPr lang="en-US" altLang="ko-KR" kern="0" dirty="0" smtClean="0"/>
              <a:t>)</a:t>
            </a:r>
          </a:p>
          <a:p>
            <a:pPr lvl="2" eaLnBrk="1" hangingPunct="1">
              <a:buSzTx/>
              <a:defRPr/>
            </a:pPr>
            <a:r>
              <a:rPr lang="en-US" altLang="ko-KR" kern="0" dirty="0"/>
              <a:t>http://en.cppreference.com/w/cpp/language/noexcept_spec</a:t>
            </a:r>
            <a:endParaRPr lang="en-US" altLang="ko-KR" kern="0" dirty="0" smtClean="0"/>
          </a:p>
          <a:p>
            <a:pPr lvl="2" eaLnBrk="1" hangingPunct="1">
              <a:buSzTx/>
              <a:defRPr/>
            </a:pPr>
            <a:endParaRPr lang="en-US" altLang="ko-KR" kern="0" dirty="0" smtClean="0"/>
          </a:p>
          <a:p>
            <a:pPr lvl="1" eaLnBrk="1" hangingPunct="1">
              <a:buSzTx/>
              <a:defRPr/>
            </a:pPr>
            <a:r>
              <a:rPr lang="en-US" altLang="ko-KR" kern="0" dirty="0" smtClean="0"/>
              <a:t>Visual C++</a:t>
            </a:r>
            <a:r>
              <a:rPr lang="ko-KR" altLang="en-US" kern="0" dirty="0" smtClean="0"/>
              <a:t>에서는 예외 명세의 표준과 다르게 구현</a:t>
            </a:r>
            <a:endParaRPr lang="en-US" altLang="ko-KR" kern="0" dirty="0" smtClean="0"/>
          </a:p>
          <a:p>
            <a:pPr lvl="2" eaLnBrk="1" hangingPunct="1">
              <a:buSzTx/>
              <a:defRPr/>
            </a:pPr>
            <a:r>
              <a:rPr lang="ko-KR" altLang="en-US" kern="0" dirty="0" smtClean="0"/>
              <a:t>예외 명세에 없는 예외가 발생하더라도 비정상 종료하지 않고 전파</a:t>
            </a:r>
            <a:endParaRPr lang="en-US" altLang="ko-KR" kern="0" dirty="0" smtClean="0"/>
          </a:p>
          <a:p>
            <a:pPr lvl="2" eaLnBrk="1" hangingPunct="1">
              <a:buSzTx/>
              <a:defRPr/>
            </a:pPr>
            <a:r>
              <a:rPr lang="en-US" altLang="ko-KR" kern="0" dirty="0" smtClean="0">
                <a:hlinkClick r:id="rId3"/>
              </a:rPr>
              <a:t>https://msdn.microsoft.com/en-us/library/wfa0edys.aspx</a:t>
            </a:r>
            <a:endParaRPr lang="en-US" altLang="ko-KR" kern="0" dirty="0" smtClean="0"/>
          </a:p>
          <a:p>
            <a:pPr lvl="2" eaLnBrk="1" hangingPunct="1">
              <a:buSzTx/>
              <a:defRPr/>
            </a:pPr>
            <a:endParaRPr lang="en-US" altLang="ko-KR" kern="0" dirty="0"/>
          </a:p>
          <a:p>
            <a:pPr lvl="1" eaLnBrk="1" hangingPunct="1">
              <a:buSzTx/>
              <a:defRPr/>
            </a:pPr>
            <a:r>
              <a:rPr lang="ko-KR" altLang="en-US" kern="0" dirty="0" smtClean="0"/>
              <a:t>그럼에도 불구하고</a:t>
            </a:r>
            <a:r>
              <a:rPr lang="en-US" altLang="ko-KR" kern="0" dirty="0" smtClean="0"/>
              <a:t>, 17</a:t>
            </a:r>
            <a:r>
              <a:rPr lang="ko-KR" altLang="en-US" kern="0" dirty="0" smtClean="0"/>
              <a:t>장에서 설명한 방식대로 예외 명세를 작성할</a:t>
            </a:r>
            <a:r>
              <a:rPr lang="en-US" altLang="ko-KR" kern="0" dirty="0" smtClean="0"/>
              <a:t> </a:t>
            </a:r>
            <a:r>
              <a:rPr lang="ko-KR" altLang="en-US" kern="0" dirty="0" smtClean="0"/>
              <a:t>것을 권장</a:t>
            </a:r>
            <a:r>
              <a:rPr lang="en-US" altLang="ko-KR" kern="0" dirty="0" smtClean="0"/>
              <a:t>!</a:t>
            </a:r>
          </a:p>
          <a:p>
            <a:pPr lvl="2" eaLnBrk="1" hangingPunct="1">
              <a:buSzTx/>
              <a:defRPr/>
            </a:pPr>
            <a:endParaRPr lang="en-US" altLang="ko-KR" kern="0" dirty="0" smtClean="0"/>
          </a:p>
          <a:p>
            <a:pPr lvl="1" eaLnBrk="1" hangingPunct="1">
              <a:buSzTx/>
              <a:defRPr/>
            </a:pPr>
            <a:endParaRPr lang="en-US" altLang="ko-KR" kern="0" dirty="0"/>
          </a:p>
          <a:p>
            <a:pPr lvl="1" eaLnBrk="1" hangingPunct="1">
              <a:buSzTx/>
              <a:defRPr/>
            </a:pPr>
            <a:endParaRPr lang="en-US" altLang="ko-KR" kern="0" dirty="0" smtClean="0"/>
          </a:p>
          <a:p>
            <a:pPr lvl="1" eaLnBrk="1" hangingPunct="1">
              <a:buSzTx/>
              <a:defRPr/>
            </a:pPr>
            <a:endParaRPr lang="en-US" altLang="ko-KR" kern="0" dirty="0" smtClean="0"/>
          </a:p>
          <a:p>
            <a:pPr lvl="1" eaLnBrk="1" hangingPunct="1">
              <a:buSzTx/>
              <a:defRPr/>
            </a:pPr>
            <a:endParaRPr lang="en-US" altLang="ko-KR" kern="0" dirty="0" smtClean="0"/>
          </a:p>
        </p:txBody>
      </p:sp>
      <p:sp>
        <p:nvSpPr>
          <p:cNvPr id="13315" name="바닥글 개체 틀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C74C00A-52F3-4DA4-A35C-E9D517417433}" type="slidenum">
              <a:rPr lang="ko-KR" altLang="en-US">
                <a:latin typeface="Tahoma" panose="020B0604030504040204" pitchFamily="34" charset="0"/>
              </a:rPr>
              <a:pPr eaLnBrk="1" hangingPunct="1"/>
              <a:t>13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buClrTx/>
              <a:buSzTx/>
              <a:buFontTx/>
              <a:buNone/>
              <a:defRPr/>
            </a:pPr>
            <a:r>
              <a:rPr lang="ko-KR" altLang="en-US" kern="0" smtClean="0"/>
              <a:t>예외 처리</a:t>
            </a:r>
            <a:endParaRPr lang="ko-KR" alt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143438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상속과 예외 명세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파생 클래스의 재 정의 또는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함수의 예외 명세는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기반 클래스</a:t>
            </a:r>
            <a:r>
              <a:rPr lang="ko-KR" altLang="en-US" dirty="0"/>
              <a:t>의</a:t>
            </a:r>
            <a:r>
              <a:rPr lang="ko-KR" altLang="en-US" dirty="0" smtClean="0"/>
              <a:t> 그 함수의 예외 명세와 동일하거나 부분 집합 이도록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프로그램을 작성하는 것이 바람직하다</a:t>
            </a:r>
            <a:r>
              <a:rPr lang="en-US" altLang="ko-KR" dirty="0" smtClean="0"/>
              <a:t>.</a:t>
            </a:r>
          </a:p>
          <a:p>
            <a:pPr marL="457200" lvl="1" indent="0" eaLnBrk="1" hangingPunct="1">
              <a:buNone/>
            </a:pP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기반 클래스의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함수를 호출했을 때 기반 클래스의 그 함수가 호출되거나 또는 파생 클래스의 해당 함수가 호출됨</a:t>
            </a:r>
            <a:r>
              <a:rPr lang="en-US" altLang="ko-KR" dirty="0" smtClean="0"/>
              <a:t>)</a:t>
            </a:r>
          </a:p>
        </p:txBody>
      </p:sp>
      <p:sp>
        <p:nvSpPr>
          <p:cNvPr id="12291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2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091CFDF-5A03-4CFA-B52F-8C56AD0DEB3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q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SzTx/>
              <a:defRPr/>
            </a:pPr>
            <a:r>
              <a:rPr lang="en-US" altLang="ko-KR" b="1" kern="0" dirty="0" smtClean="0">
                <a:solidFill>
                  <a:srgbClr val="FF0000"/>
                </a:solidFill>
              </a:rPr>
              <a:t>Q. </a:t>
            </a:r>
            <a:r>
              <a:rPr lang="ko-KR" altLang="en-US" b="1" kern="0" dirty="0" smtClean="0">
                <a:solidFill>
                  <a:srgbClr val="FF0000"/>
                </a:solidFill>
              </a:rPr>
              <a:t>상속과 예외 명세 </a:t>
            </a:r>
            <a:endParaRPr lang="en-US" altLang="ko-KR" b="1" kern="0" dirty="0" smtClean="0">
              <a:solidFill>
                <a:srgbClr val="FF0000"/>
              </a:solidFill>
            </a:endParaRPr>
          </a:p>
          <a:p>
            <a:pPr lvl="1" eaLnBrk="1" hangingPunct="1">
              <a:buSzTx/>
              <a:defRPr/>
            </a:pPr>
            <a:endParaRPr lang="en-US" altLang="ko-KR" kern="0" dirty="0" smtClean="0"/>
          </a:p>
        </p:txBody>
      </p:sp>
      <p:sp>
        <p:nvSpPr>
          <p:cNvPr id="13315" name="바닥글 개체 틀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C74C00A-52F3-4DA4-A35C-E9D517417433}" type="slidenum">
              <a:rPr lang="ko-KR" altLang="en-US">
                <a:latin typeface="Tahoma" panose="020B0604030504040204" pitchFamily="34" charset="0"/>
              </a:rPr>
              <a:pPr eaLnBrk="1" hangingPunct="1"/>
              <a:t>15</a:t>
            </a:fld>
            <a:endParaRPr lang="en-US" altLang="ko-KR">
              <a:latin typeface="Tahoma" panose="020B060403050404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323850" y="1585367"/>
            <a:ext cx="4176713" cy="453707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E1 {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E2 { 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E3 { 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m()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(E1, E2</a:t>
            </a:r>
            <a:r>
              <a:rPr lang="en-US" altLang="ko-K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… </a:t>
            </a:r>
            <a:r>
              <a:rPr lang="en-US" altLang="ko-KR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E2();</a:t>
            </a:r>
            <a:r>
              <a:rPr lang="en-US" altLang="ko-KR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  }</a:t>
            </a:r>
            <a:endParaRPr lang="en-US" altLang="ko-K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: public B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m()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(E1, E3)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eaLnBrk="1" hangingPunct="1">
              <a:buClrTx/>
              <a:buSzTx/>
              <a:buFontTx/>
              <a:buNone/>
              <a:defRPr/>
            </a:pPr>
            <a:r>
              <a:rPr lang="ko-KR" altLang="en-US" kern="0" smtClean="0"/>
              <a:t>예외 처리</a:t>
            </a:r>
            <a:endParaRPr lang="ko-KR" altLang="en-US" kern="0" dirty="0" smtClean="0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4641850" y="1556792"/>
            <a:ext cx="4176713" cy="4537075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D::m()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(E1, E3)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// throw E1();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(2) // throw E2();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(3) // throw E3();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B*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b_ptr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new 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b_ptr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(E1 e)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catch (E2 e) { … }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Re-Throw</a:t>
            </a:r>
          </a:p>
          <a:p>
            <a:pPr lvl="1" eaLnBrk="1" hangingPunct="1"/>
            <a:r>
              <a:rPr lang="ko-KR" altLang="en-US" smtClean="0"/>
              <a:t>예외 상황 핸들러에서 처리하지 못하는 경우 다시 예외 상황을 발생시켜 다른 핸들러에서 처리하게 함</a:t>
            </a:r>
            <a:endParaRPr lang="en-US" altLang="ko-KR" smtClean="0"/>
          </a:p>
        </p:txBody>
      </p:sp>
      <p:sp>
        <p:nvSpPr>
          <p:cNvPr id="1433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4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43F6B7-EC04-470F-AF11-CBAC42CE1E8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539750" y="2420938"/>
            <a:ext cx="8353425" cy="31686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void h()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try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catch (MathErr)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if (can_handle_it_completely)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 처리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else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   throw;     // </a:t>
            </a:r>
            <a:r>
              <a:rPr kumimoji="1" lang="ko-KR" altLang="en-US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상황을 다시 발생 시킴</a:t>
            </a:r>
            <a:endParaRPr kumimoji="1" lang="en-US" altLang="ko-KR" sz="160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일반적인 예외 처리 프로그래밍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functionA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() throw 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 ...      throw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);      ...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functionB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 try {  ...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functionA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(); ...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catch 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MyException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e) {   /* </a:t>
            </a:r>
            <a:r>
              <a:rPr lang="ko-KR" altLang="en-US" dirty="0" smtClean="0">
                <a:latin typeface="Courier New" pitchFamily="49" charset="0"/>
                <a:cs typeface="Courier New" pitchFamily="49" charset="0"/>
              </a:rPr>
              <a:t>예외 상황 처리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*/  </a:t>
            </a:r>
            <a:r>
              <a:rPr lang="ko-KR" alt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914400" lvl="2" indent="0" eaLnBrk="1" hangingPunct="1"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중첩된 </a:t>
            </a:r>
            <a:r>
              <a:rPr lang="en-US" altLang="ko-KR" dirty="0" smtClean="0"/>
              <a:t>try-catch </a:t>
            </a:r>
            <a:r>
              <a:rPr lang="ko-KR" altLang="en-US" dirty="0"/>
              <a:t>블록을 </a:t>
            </a:r>
            <a:r>
              <a:rPr lang="ko-KR" altLang="en-US" dirty="0" smtClean="0"/>
              <a:t>사용하지 않는 것이 바람직함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중첩된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레벨의</a:t>
            </a:r>
            <a:r>
              <a:rPr lang="en-US" altLang="ko-KR" dirty="0" smtClean="0"/>
              <a:t>) try-catch </a:t>
            </a:r>
            <a:r>
              <a:rPr lang="ko-KR" altLang="en-US" dirty="0"/>
              <a:t>블록은 </a:t>
            </a:r>
            <a:r>
              <a:rPr lang="en-US" altLang="ko-KR" dirty="0" smtClean="0"/>
              <a:t>1-level try-catch </a:t>
            </a:r>
            <a:r>
              <a:rPr lang="ko-KR" altLang="en-US" dirty="0" smtClean="0"/>
              <a:t>블록으로 항상 바꿀 수 있음 </a:t>
            </a:r>
            <a:r>
              <a:rPr lang="en-US" altLang="ko-KR" dirty="0" smtClean="0"/>
              <a:t>(How?)</a:t>
            </a:r>
          </a:p>
          <a:p>
            <a:pPr lvl="1" eaLnBrk="1" hangingPunct="1">
              <a:defRPr/>
            </a:pPr>
            <a:endParaRPr lang="en-US" altLang="ko-KR" dirty="0" smtClean="0"/>
          </a:p>
        </p:txBody>
      </p:sp>
      <p:sp>
        <p:nvSpPr>
          <p:cNvPr id="1536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9A8399-4A81-44E2-A37C-EFC523A47AD3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예외 클래스 계층 </a:t>
            </a:r>
            <a:r>
              <a:rPr lang="en-US" altLang="ko-KR" dirty="0" smtClean="0"/>
              <a:t>(Exception class hierarchies)</a:t>
            </a:r>
          </a:p>
          <a:p>
            <a:pPr lvl="1" eaLnBrk="1" hangingPunct="1">
              <a:defRPr/>
            </a:pPr>
            <a:r>
              <a:rPr lang="ko-KR" altLang="en-US" dirty="0" smtClean="0"/>
              <a:t>예외 클래스들 간의 상속 관계를 고려하여 예외처리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DivideByZero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ArithmeticError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파생 클래스로 정의</a:t>
            </a: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err="1" smtClean="0"/>
              <a:t>ArithmeticError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형에 대한 </a:t>
            </a:r>
            <a:r>
              <a:rPr lang="en-US" altLang="ko-KR" dirty="0" smtClean="0"/>
              <a:t>catch </a:t>
            </a:r>
            <a:r>
              <a:rPr lang="ko-KR" altLang="en-US" dirty="0" err="1" smtClean="0"/>
              <a:t>블럭에서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DivideByZero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형의 예외 값도 모두 처리됨</a:t>
            </a:r>
            <a:endParaRPr lang="en-US" altLang="ko-KR" dirty="0"/>
          </a:p>
          <a:p>
            <a:pPr lvl="3" eaLnBrk="1" hangingPunct="1"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DivideByZero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) {  ...   }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	     catch (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ArithmeticError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a)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{  ...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 eaLnBrk="1" hangingPunct="1"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      // catch </a:t>
            </a:r>
            <a:r>
              <a:rPr lang="ko-KR" altLang="en-US" dirty="0" smtClean="0">
                <a:latin typeface="Courier New" pitchFamily="49" charset="0"/>
                <a:cs typeface="Courier New" pitchFamily="49" charset="0"/>
              </a:rPr>
              <a:t>블록 순서가 바뀌면 두 번째는 선택 안됨</a:t>
            </a:r>
            <a:endParaRPr lang="en-US" altLang="ko-KR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ko-KR" dirty="0" smtClean="0"/>
          </a:p>
          <a:p>
            <a:pPr lvl="2" eaLnBrk="1" hangingPunct="1">
              <a:defRPr/>
            </a:pPr>
            <a:r>
              <a:rPr lang="en-US" altLang="ko-KR" dirty="0" err="1" smtClean="0"/>
              <a:t>ArithmeticError</a:t>
            </a:r>
            <a:r>
              <a:rPr lang="en-US" altLang="ko-KR" dirty="0" smtClean="0"/>
              <a:t> </a:t>
            </a:r>
            <a:r>
              <a:rPr lang="ko-KR" altLang="en-US" dirty="0"/>
              <a:t>형을 </a:t>
            </a:r>
            <a:r>
              <a:rPr lang="en-US" altLang="ko-KR" dirty="0"/>
              <a:t>throw </a:t>
            </a:r>
            <a:r>
              <a:rPr lang="ko-KR" altLang="en-US" dirty="0"/>
              <a:t>목록에 포함되어 있다면 </a:t>
            </a:r>
            <a:r>
              <a:rPr lang="en-US" altLang="ko-KR" dirty="0" err="1"/>
              <a:t>DivideByZero</a:t>
            </a:r>
            <a:r>
              <a:rPr lang="en-US" altLang="ko-KR" dirty="0"/>
              <a:t> </a:t>
            </a:r>
            <a:r>
              <a:rPr lang="ko-KR" altLang="en-US" dirty="0"/>
              <a:t>형도 </a:t>
            </a:r>
            <a:r>
              <a:rPr lang="en-US" altLang="ko-KR" dirty="0"/>
              <a:t>throw </a:t>
            </a:r>
            <a:r>
              <a:rPr lang="ko-KR" altLang="en-US" dirty="0"/>
              <a:t>목록에 간접적으로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3" eaLnBrk="1" hangingPunct="1">
              <a:defRPr/>
            </a:pPr>
            <a:r>
              <a:rPr lang="en-US" altLang="ko-KR" dirty="0" smtClean="0"/>
              <a:t>void fun throw (</a:t>
            </a:r>
            <a:r>
              <a:rPr lang="en-US" altLang="ko-KR" dirty="0" err="1" smtClean="0"/>
              <a:t>ArithmeError</a:t>
            </a:r>
            <a:r>
              <a:rPr lang="en-US" altLang="ko-KR" dirty="0" smtClean="0"/>
              <a:t>) {</a:t>
            </a:r>
          </a:p>
          <a:p>
            <a:pPr marL="1371600" lvl="3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….   throw new </a:t>
            </a:r>
            <a:r>
              <a:rPr lang="en-US" altLang="ko-KR" dirty="0" err="1" smtClean="0"/>
              <a:t>DivideByZero</a:t>
            </a:r>
            <a:r>
              <a:rPr lang="en-US" altLang="ko-KR" dirty="0" smtClean="0"/>
              <a:t>; ….</a:t>
            </a:r>
          </a:p>
          <a:p>
            <a:pPr marL="1371600" lvl="3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marL="1371600" lvl="3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// </a:t>
            </a:r>
            <a:r>
              <a:rPr lang="en-US" altLang="ko-KR" dirty="0" err="1" smtClean="0"/>
              <a:t>DivideByZero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예외가 발생하면 예외 명세에 나열된 것으로 </a:t>
            </a:r>
            <a:endParaRPr lang="en-US" altLang="ko-KR" dirty="0" smtClean="0"/>
          </a:p>
          <a:p>
            <a:pPr marL="1371600" lvl="3" indent="0" eaLnBrk="1" hangingPunct="1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간주하여 정상적으로 전파</a:t>
            </a:r>
            <a:endParaRPr lang="en-US" altLang="ko-KR" dirty="0"/>
          </a:p>
          <a:p>
            <a:pPr lvl="1" eaLnBrk="1" hangingPunct="1">
              <a:defRPr/>
            </a:pPr>
            <a:endParaRPr lang="ko-KR" altLang="en-US" dirty="0" smtClean="0"/>
          </a:p>
        </p:txBody>
      </p:sp>
      <p:sp>
        <p:nvSpPr>
          <p:cNvPr id="16387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8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C8C434D-34D2-4F95-BEFB-35C3ECD16B40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프로그래밍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buClrTx/>
              <a:buFontTx/>
              <a:buNone/>
            </a:pPr>
            <a:fld id="{47CC650C-85FB-42E9-9CDA-0E0909ECFC8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eaLnBrk="1" hangingPunct="1">
                <a:buClrTx/>
                <a:buFontTx/>
                <a:buNone/>
              </a:pPr>
              <a:t>2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</a:t>
            </a:r>
            <a:r>
              <a:rPr lang="en-US" altLang="ko-KR" smtClean="0"/>
              <a:t>(try/catch/throw)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예외 처리 프로그래밍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함수 호출과 예외 처리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상속과 예외 처리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B8EA16-D434-49F7-950C-447FF24BA4E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</a:t>
            </a:r>
            <a:r>
              <a:rPr lang="en-US" altLang="ko-KR" smtClean="0"/>
              <a:t>(Exception Handling)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프로그래밍언어에서 </a:t>
            </a:r>
            <a:r>
              <a:rPr lang="ko-KR" altLang="en-US" dirty="0"/>
              <a:t>예외 처리를 </a:t>
            </a:r>
            <a:r>
              <a:rPr lang="ko-KR" altLang="en-US" dirty="0" smtClean="0"/>
              <a:t>지원하지 않으면 </a:t>
            </a:r>
            <a:r>
              <a:rPr lang="en-US" altLang="ko-KR" dirty="0" smtClean="0"/>
              <a:t>(ex: 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)</a:t>
            </a:r>
          </a:p>
          <a:p>
            <a:pPr lvl="1" eaLnBrk="1" hangingPunct="1"/>
            <a:r>
              <a:rPr lang="ko-KR" altLang="en-US" dirty="0" smtClean="0"/>
              <a:t>텍스트 파일에서 정수 숫자를 읽는 함수 작성</a:t>
            </a:r>
            <a:endParaRPr lang="en-US" altLang="ko-KR" dirty="0"/>
          </a:p>
          <a:p>
            <a:pPr lvl="1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readFromFile</a:t>
            </a:r>
            <a:r>
              <a:rPr lang="en-US" altLang="ko-KR" dirty="0" smtClean="0"/>
              <a:t>() {</a:t>
            </a:r>
          </a:p>
          <a:p>
            <a:pPr marL="457200" lvl="1" indent="0" eaLnBrk="1" hangingPunct="1">
              <a:buNone/>
            </a:pPr>
            <a:r>
              <a:rPr lang="en-US" altLang="ko-KR" dirty="0" smtClean="0"/>
              <a:t>          // </a:t>
            </a:r>
            <a:r>
              <a:rPr lang="ko-KR" altLang="en-US" dirty="0" smtClean="0"/>
              <a:t>특정 파일에서 정수를 읽어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설정</a:t>
            </a:r>
            <a:endParaRPr lang="en-US" altLang="ko-KR" dirty="0" smtClean="0"/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return n;</a:t>
            </a:r>
          </a:p>
          <a:p>
            <a:pPr marL="457200" lvl="1" indent="0" eaLnBrk="1" hangingPunct="1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lvl="1" eaLnBrk="1" hangingPunct="1"/>
            <a:r>
              <a:rPr lang="ko-KR" altLang="en-US" dirty="0" smtClean="0"/>
              <a:t>지정한 파일이 존재하지 않는 예외 상황에서 </a:t>
            </a:r>
            <a:r>
              <a:rPr lang="en-US" altLang="ko-KR" dirty="0" err="1" smtClean="0"/>
              <a:t>readFromFile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결과</a:t>
            </a:r>
            <a:r>
              <a:rPr lang="en-US" altLang="ko-KR" dirty="0" smtClean="0"/>
              <a:t>?</a:t>
            </a:r>
          </a:p>
          <a:p>
            <a:pPr marL="914400" lvl="2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보통 정상 값의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예외의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구분하지 않고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ko-KR" altLang="en-US" dirty="0" smtClean="0"/>
              <a:t>     동일한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표현함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-1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지정한 파일이 존재하지 않는다고 미리 약속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지정한 파일에서 읽을 값이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marL="914400" lvl="2" indent="0" eaLnBrk="1" hangingPunct="1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리턴 타입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로 정상 값과 예외를 구분하지 않고 처리하고자 할 때 </a:t>
            </a:r>
            <a:endParaRPr lang="en-US" altLang="ko-KR" dirty="0" smtClean="0"/>
          </a:p>
          <a:p>
            <a:pPr marL="914400" lvl="2" indent="0" eaLnBrk="1" hangingPunct="1">
              <a:buNone/>
            </a:pPr>
            <a:r>
              <a:rPr lang="ko-KR" altLang="en-US" dirty="0" smtClean="0"/>
              <a:t>     이와 같은 복잡한 문제가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73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5123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B8EA16-D434-49F7-950C-447FF24BA4E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</a:t>
            </a:r>
            <a:r>
              <a:rPr lang="en-US" altLang="ko-KR" smtClean="0"/>
              <a:t>(Exception Handling)</a:t>
            </a:r>
            <a:endParaRPr lang="ko-KR" alt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 처리의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요소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예외 </a:t>
            </a:r>
            <a:r>
              <a:rPr lang="en-US" altLang="ko-KR" dirty="0" smtClean="0"/>
              <a:t>(Exception)</a:t>
            </a:r>
            <a:r>
              <a:rPr lang="ko-KR" altLang="en-US" dirty="0" smtClean="0"/>
              <a:t>를 표현하는 타입</a:t>
            </a:r>
            <a:endParaRPr lang="en-US" altLang="ko-KR" dirty="0" smtClean="0"/>
          </a:p>
          <a:p>
            <a:pPr lvl="2" eaLnBrk="1" hangingPunct="1"/>
            <a:r>
              <a:rPr lang="en-US" altLang="ko-KR" dirty="0" smtClean="0"/>
              <a:t>e.g.,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…, </a:t>
            </a:r>
            <a:r>
              <a:rPr lang="ko-KR" altLang="en-US" dirty="0"/>
              <a:t>사용자 정의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…</a:t>
            </a:r>
          </a:p>
          <a:p>
            <a:pPr lvl="2" eaLnBrk="1" hangingPunct="1"/>
            <a:r>
              <a:rPr lang="en-US" altLang="ko-KR" dirty="0" smtClean="0"/>
              <a:t>e.g.,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... }</a:t>
            </a:r>
          </a:p>
          <a:p>
            <a:pPr lvl="2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예외 상황을 알리기 </a:t>
            </a:r>
            <a:r>
              <a:rPr lang="en-US" altLang="ko-KR" dirty="0" smtClean="0"/>
              <a:t>(throwing an exception, or raising an exception)</a:t>
            </a:r>
          </a:p>
          <a:p>
            <a:pPr lvl="2" eaLnBrk="1" hangingPunct="1"/>
            <a:r>
              <a:rPr lang="en-US" altLang="ko-KR" dirty="0" smtClean="0"/>
              <a:t>e.g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., throw donuts;    //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donuts;</a:t>
            </a:r>
          </a:p>
          <a:p>
            <a:pPr marL="914400" lvl="2" indent="0" eaLnBrk="1" hangingPunct="1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throw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;  // class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발생한 예외 상황에 대응 </a:t>
            </a:r>
            <a:r>
              <a:rPr lang="en-US" altLang="ko-KR" dirty="0" smtClean="0"/>
              <a:t>(handling an exception)</a:t>
            </a:r>
          </a:p>
          <a:p>
            <a:pPr lvl="2" eaLnBrk="1" hangingPunct="1"/>
            <a:r>
              <a:rPr lang="en-US" altLang="ko-KR" dirty="0" smtClean="0"/>
              <a:t>e.g., 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 {  ...  } </a:t>
            </a:r>
          </a:p>
          <a:p>
            <a:pPr marL="914400" lvl="2" indent="0" eaLnBrk="1" hangingPunct="1"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catch 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 {... }</a:t>
            </a:r>
            <a:endParaRPr lang="en-US" altLang="ko-K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eaLnBrk="1" hangingPunct="1">
              <a:buNone/>
            </a:pP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catch (</a:t>
            </a:r>
            <a:r>
              <a:rPr lang="en-US" altLang="ko-K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altLang="ko-K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e) { ... }</a:t>
            </a:r>
          </a:p>
          <a:p>
            <a:pPr lvl="3" eaLnBrk="1" hangingPunct="1"/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MyException</a:t>
            </a:r>
            <a:r>
              <a:rPr lang="ko-KR" altLang="en-US" dirty="0"/>
              <a:t> </a:t>
            </a:r>
            <a:r>
              <a:rPr lang="ko-KR" altLang="en-US" dirty="0" smtClean="0"/>
              <a:t>예외상황에 대응</a:t>
            </a:r>
            <a:endParaRPr lang="en-US" altLang="ko-KR" dirty="0" smtClean="0"/>
          </a:p>
          <a:p>
            <a:pPr lvl="3" eaLnBrk="1" hangingPunct="1"/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</a:t>
            </a:r>
            <a:r>
              <a:rPr lang="ko-KR" altLang="en-US" dirty="0" smtClean="0"/>
              <a:t>는 예외 상황을 표현하는 값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예외를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형으로 표현한 예</a:t>
            </a:r>
            <a:endParaRPr lang="en-US" altLang="ko-KR" dirty="0" smtClean="0"/>
          </a:p>
          <a:p>
            <a:pPr lvl="1" eaLnBrk="1" hangingPunct="1"/>
            <a:r>
              <a:rPr lang="en-US" altLang="ko-KR" dirty="0" smtClean="0"/>
              <a:t>throw donuts;   //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donuts;   </a:t>
            </a:r>
          </a:p>
        </p:txBody>
      </p:sp>
      <p:sp>
        <p:nvSpPr>
          <p:cNvPr id="6147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8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012E9F-70E4-4CAA-81F5-4A7376AB07B4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 </a:t>
            </a:r>
            <a:r>
              <a:rPr lang="en-US" altLang="ko-KR" smtClean="0"/>
              <a:t>: Display 18.2</a:t>
            </a:r>
            <a:endParaRPr lang="ko-KR" altLang="en-US" smtClean="0"/>
          </a:p>
        </p:txBody>
      </p:sp>
      <p:pic>
        <p:nvPicPr>
          <p:cNvPr id="6150" name="Picture 4" descr="savitchc18d02_example.gif                                      00005BE4mt_external                    BE5D170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62873"/>
            <a:ext cx="4856584" cy="41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예외 클래스로 표현한 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/>
              <a:t>throw </a:t>
            </a:r>
            <a:r>
              <a:rPr lang="en-US" altLang="ko-KR" dirty="0" err="1"/>
              <a:t>NoMilk</a:t>
            </a:r>
            <a:r>
              <a:rPr lang="en-US" altLang="ko-KR" dirty="0"/>
              <a:t> (100</a:t>
            </a:r>
            <a:r>
              <a:rPr lang="en-US" altLang="ko-KR" dirty="0" smtClean="0"/>
              <a:t>);        // class </a:t>
            </a:r>
            <a:r>
              <a:rPr lang="en-US" altLang="ko-KR" dirty="0" err="1" smtClean="0"/>
              <a:t>NoMilk</a:t>
            </a:r>
            <a:endParaRPr lang="en-US" altLang="ko-KR" dirty="0"/>
          </a:p>
          <a:p>
            <a:pPr marL="457200" lvl="1" indent="0" eaLnBrk="1" hangingPunct="1">
              <a:buNone/>
              <a:defRPr/>
            </a:pP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NoMilk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public:           </a:t>
            </a:r>
            <a:r>
              <a:rPr lang="en-US" altLang="ko-KR" dirty="0" err="1" smtClean="0"/>
              <a:t>NoMilk</a:t>
            </a:r>
            <a:r>
              <a:rPr lang="en-US" altLang="ko-KR" dirty="0" smtClean="0"/>
              <a:t>() {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en-US" altLang="ko-KR" dirty="0" err="1" smtClean="0"/>
              <a:t>NoMilk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howMany</a:t>
            </a:r>
            <a:r>
              <a:rPr lang="en-US" altLang="ko-KR" dirty="0" smtClean="0"/>
              <a:t>) : count (</a:t>
            </a:r>
            <a:r>
              <a:rPr lang="en-US" altLang="ko-KR" dirty="0" err="1" smtClean="0"/>
              <a:t>howMany</a:t>
            </a:r>
            <a:r>
              <a:rPr lang="en-US" altLang="ko-KR" dirty="0" smtClean="0"/>
              <a:t>) {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getCount</a:t>
            </a:r>
            <a:r>
              <a:rPr lang="en-US" altLang="ko-KR" dirty="0" smtClean="0"/>
              <a:t>()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{ return count;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private: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count;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};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예외 클래스 </a:t>
            </a:r>
            <a:r>
              <a:rPr lang="en-US" altLang="ko-KR" dirty="0"/>
              <a:t>(Exception class)</a:t>
            </a:r>
          </a:p>
          <a:p>
            <a:pPr lvl="1" eaLnBrk="1" hangingPunct="1">
              <a:defRPr/>
            </a:pPr>
            <a:r>
              <a:rPr lang="ko-KR" altLang="en-US" dirty="0"/>
              <a:t>사용자가 정의한 임의의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NoMilk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일반적으로 예외 상황에 대한 정보를 전달하기 위한 멤버 </a:t>
            </a:r>
            <a:r>
              <a:rPr lang="ko-KR" altLang="en-US" dirty="0" smtClean="0"/>
              <a:t>포함</a:t>
            </a:r>
            <a:endParaRPr lang="en-US" altLang="ko-KR" dirty="0"/>
          </a:p>
        </p:txBody>
      </p:sp>
      <p:sp>
        <p:nvSpPr>
          <p:cNvPr id="7171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2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C95FD0-792A-4C16-AB51-BE02467EC6AE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여러 가지 예외 상황을 처리하기 </a:t>
            </a:r>
            <a:r>
              <a:rPr lang="en-US" altLang="ko-KR" smtClean="0"/>
              <a:t>: Display 17.4</a:t>
            </a:r>
          </a:p>
        </p:txBody>
      </p:sp>
      <p:sp>
        <p:nvSpPr>
          <p:cNvPr id="8195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6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2EFAB9B-BCF4-4F70-85E1-481CD387EB86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539750" y="1628775"/>
            <a:ext cx="8353425" cy="4464050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 main ()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try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throw NegativeNumber ( “pencils” );     // class NegativeNumber { ...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throw NegativeNumber ( “erasers” 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throw DivideByZero();                           // class DivideByZero { }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catch ( NegativeNumber e) {   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여러 개의 </a:t>
            </a:r>
            <a:r>
              <a:rPr kumimoji="1" lang="en-US" altLang="ko-KR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catch</a:t>
            </a:r>
            <a:r>
              <a:rPr kumimoji="1" lang="ko-KR" altLang="en-US" sz="1600" b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문을 나열</a:t>
            </a:r>
            <a:endParaRPr kumimoji="1" lang="en-US" altLang="ko-KR" sz="1600" b="1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catch ( DivideByZero 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catch ( ... )</a:t>
            </a:r>
          </a:p>
          <a:p>
            <a:pPr lvl="1" eaLnBrk="1" hangingPunct="1">
              <a:defRPr/>
            </a:pPr>
            <a:r>
              <a:rPr lang="ko-KR" altLang="en-US" dirty="0" smtClean="0"/>
              <a:t>모든 예외 상황을 처리하는 </a:t>
            </a:r>
            <a:r>
              <a:rPr lang="en-US" altLang="ko-KR" dirty="0" smtClean="0"/>
              <a:t>catch </a:t>
            </a:r>
            <a:r>
              <a:rPr lang="ko-KR" altLang="en-US" dirty="0"/>
              <a:t>블록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여러 개의 </a:t>
            </a:r>
            <a:r>
              <a:rPr lang="en-US" altLang="ko-KR" dirty="0" smtClean="0"/>
              <a:t>catch </a:t>
            </a:r>
            <a:r>
              <a:rPr lang="ko-KR" altLang="en-US" dirty="0"/>
              <a:t>블록을 </a:t>
            </a:r>
            <a:r>
              <a:rPr lang="ko-KR" altLang="en-US" dirty="0" smtClean="0"/>
              <a:t>나열한 경우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ko-KR" altLang="en-US" dirty="0" smtClean="0"/>
              <a:t>발생한 예외 상황 객체의 형과 일치하는 첫 번째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블</a:t>
            </a:r>
            <a:r>
              <a:rPr lang="ko-KR" altLang="en-US" dirty="0"/>
              <a:t>록</a:t>
            </a:r>
            <a:r>
              <a:rPr lang="ko-KR" altLang="en-US" dirty="0" smtClean="0"/>
              <a:t>에서 처리</a:t>
            </a:r>
            <a:endParaRPr lang="en-US" altLang="ko-KR" dirty="0" smtClean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catch (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NegativeNumber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e ) {  ... 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catch (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DivideByZero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) {  ...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catch ( ... ) {  ... }     </a:t>
            </a:r>
            <a:r>
              <a:rPr lang="en-US" altLang="ko-KR" dirty="0" smtClean="0"/>
              <a:t>// </a:t>
            </a:r>
            <a:r>
              <a:rPr lang="ko-KR" altLang="en-US" dirty="0" smtClean="0"/>
              <a:t>위 두 가지 형과 일치하지 않는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//</a:t>
            </a:r>
            <a:r>
              <a:rPr lang="ko-KR" altLang="en-US" dirty="0" smtClean="0"/>
              <a:t> 모든 경우를 처리</a:t>
            </a:r>
            <a:endParaRPr lang="en-US" altLang="ko-KR" dirty="0" smtClean="0"/>
          </a:p>
          <a:p>
            <a:pPr lvl="1" eaLnBrk="1" hangingPunct="1"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catch (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NegativeNumber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e ) { ...  }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 catch ( ... ) { ... } </a:t>
            </a:r>
            <a:r>
              <a:rPr lang="en-US" altLang="ko-KR" dirty="0" smtClean="0"/>
              <a:t>// </a:t>
            </a:r>
            <a:r>
              <a:rPr lang="en-US" altLang="ko-KR" dirty="0" err="1" smtClean="0"/>
              <a:t>NegativeNumber</a:t>
            </a:r>
            <a:r>
              <a:rPr lang="ko-KR" altLang="en-US" dirty="0" smtClean="0"/>
              <a:t>를 제외한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// </a:t>
            </a:r>
            <a:r>
              <a:rPr lang="ko-KR" altLang="en-US" dirty="0" smtClean="0"/>
              <a:t>모든 경우를 처리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catch ( </a:t>
            </a:r>
            <a:r>
              <a:rPr lang="en-US" altLang="ko-KR" dirty="0" err="1" smtClean="0">
                <a:latin typeface="Courier New" pitchFamily="49" charset="0"/>
                <a:cs typeface="Courier New" pitchFamily="49" charset="0"/>
              </a:rPr>
              <a:t>DivideByZero</a:t>
            </a:r>
            <a:r>
              <a:rPr lang="en-US" altLang="ko-KR" dirty="0" smtClean="0">
                <a:latin typeface="Courier New" pitchFamily="49" charset="0"/>
                <a:cs typeface="Courier New" pitchFamily="49" charset="0"/>
              </a:rPr>
              <a:t> ) { ...  } </a:t>
            </a:r>
            <a:r>
              <a:rPr lang="en-US" altLang="ko-KR" dirty="0" smtClean="0">
                <a:cs typeface="Courier New" pitchFamily="49" charset="0"/>
              </a:rPr>
              <a:t>//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번째 블록 때문에 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                            // </a:t>
            </a:r>
            <a:r>
              <a:rPr lang="ko-KR" altLang="en-US" dirty="0" smtClean="0"/>
              <a:t>실행되지 않음</a:t>
            </a:r>
            <a:endParaRPr lang="en-US" altLang="ko-KR" dirty="0" smtClean="0"/>
          </a:p>
        </p:txBody>
      </p:sp>
      <p:sp>
        <p:nvSpPr>
          <p:cNvPr id="9219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20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D10983F-1482-4ED3-8307-C4E4044CE6CF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호출된 함수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callee</a:t>
            </a:r>
            <a:r>
              <a:rPr lang="en-US" altLang="ko-KR" dirty="0" smtClean="0"/>
              <a:t> function)</a:t>
            </a:r>
            <a:r>
              <a:rPr lang="ko-KR" altLang="en-US" dirty="0" smtClean="0"/>
              <a:t>에서 호출한 함수</a:t>
            </a:r>
            <a:r>
              <a:rPr lang="en-US" altLang="ko-KR" dirty="0" smtClean="0"/>
              <a:t>(caller function)</a:t>
            </a:r>
            <a:r>
              <a:rPr lang="ko-KR" altLang="en-US" dirty="0" smtClean="0"/>
              <a:t>로 예외 상황을 전파</a:t>
            </a:r>
            <a:endParaRPr lang="en-US" altLang="ko-KR" dirty="0" smtClean="0"/>
          </a:p>
        </p:txBody>
      </p:sp>
      <p:sp>
        <p:nvSpPr>
          <p:cNvPr id="10243" name="바닥글 개체 틀 4"/>
          <p:cNvSpPr txBox="1">
            <a:spLocks noGrp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4" name="슬라이드 번호 개체 틀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4AA5A84-9CA6-4DFC-AE06-30A50DE8B825}" type="slidenum">
              <a:rPr lang="ko-KR" altLang="en-US" sz="1400">
                <a:solidFill>
                  <a:schemeClr val="tx1"/>
                </a:solidFill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예외 처리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750" y="2133600"/>
            <a:ext cx="8353425" cy="4319588"/>
          </a:xfrm>
          <a:prstGeom prst="roundRect">
            <a:avLst>
              <a:gd name="adj" fmla="val 1815"/>
            </a:avLst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lr>
                <a:schemeClr val="folHlink"/>
              </a:buClr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buClr>
                <a:schemeClr val="folHlink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buClr>
                <a:schemeClr val="accent2"/>
              </a:buCl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class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 };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사용자가 정의한 예외 클래스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double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safeDivide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top,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bottom)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</a:t>
            </a:r>
            <a:r>
              <a:rPr kumimoji="1" lang="en-US" altLang="ko-KR" sz="1600" dirty="0" smtClean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if 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( bottom == 0 )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throw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();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 발생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return top /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static_cast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&lt;double&gt; (bottom);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ko-KR" sz="1600" dirty="0">
              <a:solidFill>
                <a:schemeClr val="tx1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int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main () {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try {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quotient = </a:t>
            </a:r>
            <a:r>
              <a:rPr kumimoji="1" lang="en-US" altLang="ko-KR" sz="1600" dirty="0" err="1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safeDivide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( numerator, denominator ); 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catch ( </a:t>
            </a:r>
            <a:r>
              <a:rPr kumimoji="1" lang="en-US" altLang="ko-KR" sz="1600" b="1" dirty="0" err="1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DivideByZero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)</a:t>
            </a: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{    </a:t>
            </a:r>
            <a:r>
              <a:rPr kumimoji="1" lang="en-US" altLang="ko-KR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// </a:t>
            </a:r>
            <a:r>
              <a:rPr kumimoji="1" lang="ko-KR" altLang="en-US" sz="1600" b="1" dirty="0">
                <a:solidFill>
                  <a:srgbClr val="FF0000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예외 상황 처리</a:t>
            </a:r>
            <a:endParaRPr kumimoji="1" lang="en-US" altLang="ko-KR" sz="1600" b="1" dirty="0">
              <a:solidFill>
                <a:srgbClr val="FF0000"/>
              </a:solidFill>
              <a:latin typeface="Lucida Sans Unicode" panose="020B0602030504020204" pitchFamily="34" charset="0"/>
              <a:ea typeface="굴림체" panose="020B0609000101010101" pitchFamily="49" charset="-127"/>
            </a:endParaRP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 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}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    ...</a:t>
            </a:r>
          </a:p>
          <a:p>
            <a:pPr eaLnBrk="1" latin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600" dirty="0">
                <a:solidFill>
                  <a:schemeClr val="tx1"/>
                </a:solidFill>
                <a:latin typeface="Lucida Sans Unicode" panose="020B0602030504020204" pitchFamily="34" charset="0"/>
                <a:ea typeface="굴림체" panose="020B0609000101010101" pitchFamily="49" charset="-127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1199" y="263602"/>
            <a:ext cx="349326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 smtClean="0"/>
              <a:t>cf. </a:t>
            </a:r>
            <a:r>
              <a:rPr lang="ko-KR" altLang="en-US" sz="1400" dirty="0" smtClean="0"/>
              <a:t>함수 호출 </a:t>
            </a:r>
            <a:r>
              <a:rPr lang="ko-KR" altLang="en-US" sz="1400" dirty="0" err="1" smtClean="0"/>
              <a:t>스택</a:t>
            </a:r>
            <a:r>
              <a:rPr lang="en-US" altLang="ko-KR" sz="1400" dirty="0" smtClean="0"/>
              <a:t>(call stack)</a:t>
            </a:r>
            <a:r>
              <a:rPr lang="ko-KR" altLang="en-US" sz="1400" dirty="0" smtClean="0"/>
              <a:t>과 예외 처리</a:t>
            </a: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  =&gt; Activity sheet </a:t>
            </a:r>
            <a:r>
              <a:rPr lang="ko-KR" altLang="en-US" sz="1400" dirty="0" smtClean="0"/>
              <a:t>참고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6893</TotalTime>
  <Words>1455</Words>
  <Application>Microsoft Office PowerPoint</Application>
  <PresentationFormat>화면 슬라이드 쇼(4:3)</PresentationFormat>
  <Paragraphs>308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HY헤드라인M</vt:lpstr>
      <vt:lpstr>굴림</vt:lpstr>
      <vt:lpstr>굴림체</vt:lpstr>
      <vt:lpstr>맑은 고딕</vt:lpstr>
      <vt:lpstr>연세본문체</vt:lpstr>
      <vt:lpstr>Arial</vt:lpstr>
      <vt:lpstr>Courier New</vt:lpstr>
      <vt:lpstr>Lucida Sans Unicode</vt:lpstr>
      <vt:lpstr>Tahoma</vt:lpstr>
      <vt:lpstr>Times New Roman</vt:lpstr>
      <vt:lpstr>Wingdings</vt:lpstr>
      <vt:lpstr>ch1</vt:lpstr>
      <vt:lpstr>예외 처리</vt:lpstr>
      <vt:lpstr>목차</vt:lpstr>
      <vt:lpstr>예외 처리 (Exception Handling)</vt:lpstr>
      <vt:lpstr>예외 처리 (Exception Handling)</vt:lpstr>
      <vt:lpstr>예외 처리 : Display 18.2</vt:lpstr>
      <vt:lpstr>예외 처리</vt:lpstr>
      <vt:lpstr>예외 처리</vt:lpstr>
      <vt:lpstr>예외 처리</vt:lpstr>
      <vt:lpstr>예외 처리</vt:lpstr>
      <vt:lpstr>예외 처리</vt:lpstr>
      <vt:lpstr>예외 처리</vt:lpstr>
      <vt:lpstr>예외 처리</vt:lpstr>
      <vt:lpstr>PowerPoint 프레젠테이션</vt:lpstr>
      <vt:lpstr>예외 처리</vt:lpstr>
      <vt:lpstr>PowerPoint 프레젠테이션</vt:lpstr>
      <vt:lpstr>예외 처리</vt:lpstr>
      <vt:lpstr>예외 처리 프로그래밍</vt:lpstr>
      <vt:lpstr>예외 처리 프로그래밍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10장</dc:title>
  <dc:creator>최광훈</dc:creator>
  <cp:lastModifiedBy>Kwanghoon Choi</cp:lastModifiedBy>
  <cp:revision>2602</cp:revision>
  <dcterms:created xsi:type="dcterms:W3CDTF">2003-06-26T01:49:00Z</dcterms:created>
  <dcterms:modified xsi:type="dcterms:W3CDTF">2016-12-04T10:25:37Z</dcterms:modified>
</cp:coreProperties>
</file>