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7" r:id="rId4"/>
    <p:sldId id="260" r:id="rId5"/>
    <p:sldId id="261" r:id="rId6"/>
    <p:sldId id="276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D83"/>
    <a:srgbClr val="B6F42C"/>
    <a:srgbClr val="F08F4D"/>
    <a:srgbClr val="171717"/>
    <a:srgbClr val="25272E"/>
    <a:srgbClr val="99FC36"/>
    <a:srgbClr val="0B0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038BD-EA7A-4672-9949-BC01AAE3A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9D91AA-675F-48E2-8B2E-4C14BADB7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7F84A-983F-473A-988D-8DB5E571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2B767-2EB7-48A0-9467-CC96FFCB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63E15-5E86-49E5-96C5-6BB99ADA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5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5101A-154B-4CDD-B8E8-9039DDE7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FDDA0A-8EFA-4FBD-913A-D05D29E4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A3D3E-9A72-4AAD-8E10-AEA15A85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F9059-DD03-47F8-AA66-CCD8F1A3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7517F-E04B-4954-9709-51C98EFF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85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2DE464-3FC7-485D-A886-F23BB07D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42542-0C4C-44B6-9309-F381CACE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F024E-CB7B-4A66-A3B8-A7A020B1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EF1DE-E559-4B9B-80B5-B27138EB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0389B-747A-4D68-A41E-EAD41610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4A841-BA89-4FC3-B62A-A77B8FD6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7599C-2DF8-4155-B96C-32AB5320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DCD2C-4786-4A1D-9B8D-C7BFB257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04E4B-1466-49B7-A763-C178B4D4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D8055-BFD6-4302-9972-1AD299FF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3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F46E5-DCF4-41FA-B2BF-A0D532E7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02C33-DC02-4342-98AF-AB34F2B4D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8C285-454F-44AC-837A-5DAD332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2660E-2F94-4B82-A1D2-94AEFC93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2AC9D-9721-460F-B16C-BC272B60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266D-3523-477D-AB23-81186B87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F1EF3-E675-4A66-ACA3-A34AF8745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36225-1FC0-4460-84A4-F815BE37B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1CE60-6277-4F5A-991E-CD096395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16640-6473-4FFA-99BE-54387968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4D347-4E95-4CFC-BEE7-30102501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8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D5FD1-930F-4AD4-883B-0E90D4BC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C9D16-7A39-4287-A4E8-6C371999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9B3C0-E791-4C76-8F1B-0C81EBC1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9215C2-39FA-49B5-997F-492701DBA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7BDC9F-4C7D-4AA1-8921-2998F4AAA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2215D3-69F8-4B27-957D-8688BF5D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A1BAB-3F45-499D-8824-BAEC9D7B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AC654-2E02-448B-A580-CFAD15F0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1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1CF17-9415-4EE1-96EB-ACF1EC15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B668CC-6DEA-4559-A779-8403596E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A520D-329E-4EFB-8854-CFF8CFC4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E52CE-C4BE-40EB-92E0-376D574D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36C7B6-6017-4E25-9D16-453A9B71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B70EE-3E09-42C4-8D2C-F2B8F7D6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26FCC-CB3B-4A44-9FB3-21D6652E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7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32A5A-B0FA-4227-BF4F-0BA49185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8C726-558A-478E-B1F4-2A18F1DF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A14E3-5A3C-4424-BA2B-ABA6CA6E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0DFD9-FD3C-4C39-9543-3B1D5E2F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B5103-19FF-4374-A6E1-8B9F1431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03FE2-8C89-4A3E-95DE-15C4C6F9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062F-FD16-497A-B8AF-47020F44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D7B335-BB27-4668-A194-CCD329EE1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821F64-6E4E-47EC-AB43-B2B0037E3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8748F-EFC7-4E84-89FA-30C5363B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FA8A-8AE3-4AB8-BFFA-C1DCCF4A6ED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9A08C-A8C2-47E0-AEDB-913EC794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B8F58-F6F7-4FC1-95B5-ADB51477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68B3D-1BBF-4753-8CFC-D485F4CD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29AFC8-7401-4798-A586-744BB9B01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B50CF-0A98-45FF-8308-5BDB830A3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EFA8A-8AE3-4AB8-BFFA-C1DCCF4A6ED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7C739-8E5A-49BD-BF92-D6DF50F01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83A00-7393-4B46-A898-DA51341ED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D7EE-0767-4EEB-8AF1-0BEFC1464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8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409AD0-67E1-4145-935C-70E9F2C52BDE}"/>
              </a:ext>
            </a:extLst>
          </p:cNvPr>
          <p:cNvSpPr txBox="1">
            <a:spLocks/>
          </p:cNvSpPr>
          <p:nvPr/>
        </p:nvSpPr>
        <p:spPr>
          <a:xfrm>
            <a:off x="5095783" y="2517775"/>
            <a:ext cx="7096217" cy="23876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</a:t>
            </a:r>
            <a:r>
              <a:rPr lang="ko-KR" altLang="en-US" sz="8800" dirty="0">
                <a:solidFill>
                  <a:srgbClr val="B6F42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8B79A-0DF6-44A1-9ECE-CC5401F27A5E}"/>
              </a:ext>
            </a:extLst>
          </p:cNvPr>
          <p:cNvSpPr txBox="1"/>
          <p:nvPr/>
        </p:nvSpPr>
        <p:spPr>
          <a:xfrm>
            <a:off x="10487025" y="5127962"/>
            <a:ext cx="1704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배동현</a:t>
            </a:r>
            <a:endParaRPr lang="en-US" altLang="ko-KR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정유정</a:t>
            </a:r>
            <a:endParaRPr lang="en-US" altLang="ko-KR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김민지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C8743C-6A91-450E-BB4E-4D87DEB1A92B}"/>
              </a:ext>
            </a:extLst>
          </p:cNvPr>
          <p:cNvCxnSpPr>
            <a:cxnSpLocks/>
          </p:cNvCxnSpPr>
          <p:nvPr/>
        </p:nvCxnSpPr>
        <p:spPr>
          <a:xfrm flipV="1">
            <a:off x="5086906" y="2879034"/>
            <a:ext cx="0" cy="2020625"/>
          </a:xfrm>
          <a:prstGeom prst="line">
            <a:avLst/>
          </a:prstGeom>
          <a:ln w="9525"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AAD969F-40D1-4122-B22B-958459D48F8D}"/>
              </a:ext>
            </a:extLst>
          </p:cNvPr>
          <p:cNvSpPr/>
          <p:nvPr/>
        </p:nvSpPr>
        <p:spPr>
          <a:xfrm flipH="1" flipV="1">
            <a:off x="4989253" y="2676142"/>
            <a:ext cx="195305" cy="202892"/>
          </a:xfrm>
          <a:prstGeom prst="ellipse">
            <a:avLst/>
          </a:prstGeom>
          <a:solidFill>
            <a:srgbClr val="B6F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3EBDA1E-A61C-4CA6-A587-75ABAA89CAF5}"/>
              </a:ext>
            </a:extLst>
          </p:cNvPr>
          <p:cNvCxnSpPr/>
          <p:nvPr/>
        </p:nvCxnSpPr>
        <p:spPr>
          <a:xfrm>
            <a:off x="9129204" y="4899659"/>
            <a:ext cx="3062796" cy="0"/>
          </a:xfrm>
          <a:prstGeom prst="line">
            <a:avLst/>
          </a:prstGeom>
          <a:ln w="9525"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A8F94FE8-7D38-4DBA-9BF1-3DBA352DA6FD}"/>
              </a:ext>
            </a:extLst>
          </p:cNvPr>
          <p:cNvSpPr/>
          <p:nvPr/>
        </p:nvSpPr>
        <p:spPr>
          <a:xfrm flipH="1" flipV="1">
            <a:off x="11996695" y="4798213"/>
            <a:ext cx="195305" cy="202892"/>
          </a:xfrm>
          <a:prstGeom prst="ellipse">
            <a:avLst/>
          </a:prstGeom>
          <a:solidFill>
            <a:srgbClr val="B6F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2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 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ED8EF3-498C-4720-86D8-ACFB483504B6}"/>
              </a:ext>
            </a:extLst>
          </p:cNvPr>
          <p:cNvSpPr txBox="1"/>
          <p:nvPr/>
        </p:nvSpPr>
        <p:spPr>
          <a:xfrm>
            <a:off x="4083237" y="677883"/>
            <a:ext cx="27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-portentry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62B87A-0906-4FB9-BC1D-E50F483CC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4" y="2368026"/>
            <a:ext cx="6162675" cy="333375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F41449-0695-47E0-920B-434C714D1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41" y="1635416"/>
            <a:ext cx="5426952" cy="493206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B69862F-7379-4766-AB2E-B609665B20C6}"/>
              </a:ext>
            </a:extLst>
          </p:cNvPr>
          <p:cNvCxnSpPr>
            <a:cxnSpLocks/>
          </p:cNvCxnSpPr>
          <p:nvPr/>
        </p:nvCxnSpPr>
        <p:spPr>
          <a:xfrm>
            <a:off x="3793162" y="2647765"/>
            <a:ext cx="12451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080E07-706C-44A9-BD76-09B3A6F9CEDD}"/>
              </a:ext>
            </a:extLst>
          </p:cNvPr>
          <p:cNvCxnSpPr>
            <a:cxnSpLocks/>
          </p:cNvCxnSpPr>
          <p:nvPr/>
        </p:nvCxnSpPr>
        <p:spPr>
          <a:xfrm>
            <a:off x="8993050" y="1840045"/>
            <a:ext cx="12451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6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 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ED8EF3-498C-4720-86D8-ACFB483504B6}"/>
              </a:ext>
            </a:extLst>
          </p:cNvPr>
          <p:cNvSpPr txBox="1"/>
          <p:nvPr/>
        </p:nvSpPr>
        <p:spPr>
          <a:xfrm>
            <a:off x="4083237" y="677883"/>
            <a:ext cx="27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-portentry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9DB351-C764-4420-B3EF-12B90BEA9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43" y="2167106"/>
            <a:ext cx="6162675" cy="1876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E76A9D-5400-4BD7-BC33-80A06D93A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44" y="4482846"/>
            <a:ext cx="6162675" cy="1600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2E9A1F-DFF6-4C18-998B-12BB2AAAF73F}"/>
              </a:ext>
            </a:extLst>
          </p:cNvPr>
          <p:cNvSpPr txBox="1"/>
          <p:nvPr/>
        </p:nvSpPr>
        <p:spPr>
          <a:xfrm>
            <a:off x="4539743" y="1671014"/>
            <a:ext cx="616267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cd /</a:t>
            </a:r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usr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/local/psionic/</a:t>
            </a:r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portsentrya</a:t>
            </a:r>
            <a:endParaRPr lang="ko-KR" altLang="en-US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68C0A0-D761-4EC5-A1B4-33B28A4CBA23}"/>
              </a:ext>
            </a:extLst>
          </p:cNvPr>
          <p:cNvSpPr txBox="1"/>
          <p:nvPr/>
        </p:nvSpPr>
        <p:spPr>
          <a:xfrm>
            <a:off x="1238553" y="4702302"/>
            <a:ext cx="356616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Portsentry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실행파일</a:t>
            </a:r>
            <a:endParaRPr lang="en-US" altLang="ko-KR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Portsentry.conf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설정파일</a:t>
            </a:r>
            <a:endParaRPr lang="en-US" altLang="ko-KR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Portsentry.ignore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거부파일</a:t>
            </a:r>
          </a:p>
        </p:txBody>
      </p:sp>
    </p:spTree>
    <p:extLst>
      <p:ext uri="{BB962C8B-B14F-4D97-AF65-F5344CB8AC3E}">
        <p14:creationId xmlns:p14="http://schemas.microsoft.com/office/powerpoint/2010/main" val="330037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 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ED8EF3-498C-4720-86D8-ACFB483504B6}"/>
              </a:ext>
            </a:extLst>
          </p:cNvPr>
          <p:cNvSpPr txBox="1"/>
          <p:nvPr/>
        </p:nvSpPr>
        <p:spPr>
          <a:xfrm>
            <a:off x="4083237" y="677883"/>
            <a:ext cx="27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-portentry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4DA856-D5DE-4C2D-948D-34BDB03F4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63" y="2003446"/>
            <a:ext cx="6162675" cy="1171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F5815F-9D2A-468E-A646-FA276EA22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83" y="3989409"/>
            <a:ext cx="6162675" cy="2114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075D36-76E6-4E41-9BEE-339708698A16}"/>
              </a:ext>
            </a:extLst>
          </p:cNvPr>
          <p:cNvSpPr txBox="1"/>
          <p:nvPr/>
        </p:nvSpPr>
        <p:spPr>
          <a:xfrm>
            <a:off x="7472934" y="2081401"/>
            <a:ext cx="3006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Portsentry.conf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파일</a:t>
            </a:r>
            <a:endParaRPr lang="en-US" altLang="ko-KR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각각 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TCP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와 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UDP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관리할 포트번호가 명시 되어있다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ECD31-3CA5-42DA-8A75-E99D8DD22A9E}"/>
              </a:ext>
            </a:extLst>
          </p:cNvPr>
          <p:cNvSpPr txBox="1"/>
          <p:nvPr/>
        </p:nvSpPr>
        <p:spPr>
          <a:xfrm>
            <a:off x="7472934" y="4231076"/>
            <a:ext cx="4478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Portsentry.ignor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파일</a:t>
            </a:r>
            <a:endParaRPr lang="en-US" altLang="ko-KR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IP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를 입력하면 감시에서 제외 될 수 있다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마지막줄 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0.0.0.0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은 주석처리 해줘야 한다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그렇지 않으면 모든 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IP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를 감시대상에서 </a:t>
            </a:r>
            <a:endParaRPr lang="en-US" altLang="ko-KR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제외처리가 된다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64297D-A70B-4DE7-BBDE-54225FDEB496}"/>
              </a:ext>
            </a:extLst>
          </p:cNvPr>
          <p:cNvCxnSpPr>
            <a:cxnSpLocks/>
          </p:cNvCxnSpPr>
          <p:nvPr/>
        </p:nvCxnSpPr>
        <p:spPr>
          <a:xfrm>
            <a:off x="1845490" y="2263717"/>
            <a:ext cx="1245182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3A3B29-D7C5-45EA-9E2A-DC0B45CAB053}"/>
              </a:ext>
            </a:extLst>
          </p:cNvPr>
          <p:cNvCxnSpPr>
            <a:cxnSpLocks/>
          </p:cNvCxnSpPr>
          <p:nvPr/>
        </p:nvCxnSpPr>
        <p:spPr>
          <a:xfrm>
            <a:off x="1845490" y="2946469"/>
            <a:ext cx="1245182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585CF8-569D-4138-9D92-5075F34EC7FE}"/>
              </a:ext>
            </a:extLst>
          </p:cNvPr>
          <p:cNvCxnSpPr>
            <a:cxnSpLocks/>
          </p:cNvCxnSpPr>
          <p:nvPr/>
        </p:nvCxnSpPr>
        <p:spPr>
          <a:xfrm>
            <a:off x="974063" y="6087772"/>
            <a:ext cx="1245182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CC7C61-CECB-46EB-A881-28BA56D269ED}"/>
              </a:ext>
            </a:extLst>
          </p:cNvPr>
          <p:cNvCxnSpPr>
            <a:cxnSpLocks/>
          </p:cNvCxnSpPr>
          <p:nvPr/>
        </p:nvCxnSpPr>
        <p:spPr>
          <a:xfrm>
            <a:off x="992050" y="5799397"/>
            <a:ext cx="1245182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6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 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ED8EF3-498C-4720-86D8-ACFB483504B6}"/>
              </a:ext>
            </a:extLst>
          </p:cNvPr>
          <p:cNvSpPr txBox="1"/>
          <p:nvPr/>
        </p:nvSpPr>
        <p:spPr>
          <a:xfrm>
            <a:off x="4083237" y="677883"/>
            <a:ext cx="27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-portentry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50AF6A-5C12-4959-8D1E-45FA852D0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99" y="1635416"/>
            <a:ext cx="6162675" cy="4800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4D36E2-9A04-45E7-81DD-7F55CA5E496A}"/>
              </a:ext>
            </a:extLst>
          </p:cNvPr>
          <p:cNvSpPr txBox="1"/>
          <p:nvPr/>
        </p:nvSpPr>
        <p:spPr>
          <a:xfrm>
            <a:off x="7428417" y="2654972"/>
            <a:ext cx="4411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TCP, UDP, STEAL SCAN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을 이용한 </a:t>
            </a:r>
            <a:endParaRPr lang="en-US" altLang="ko-KR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TCP, UDP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를 감시대상에 둔다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2FBB11-2C96-4171-B905-BBB9DA2F046F}"/>
              </a:ext>
            </a:extLst>
          </p:cNvPr>
          <p:cNvSpPr txBox="1"/>
          <p:nvPr/>
        </p:nvSpPr>
        <p:spPr>
          <a:xfrm>
            <a:off x="7491282" y="4042687"/>
            <a:ext cx="42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Portsentry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데몬 </a:t>
            </a:r>
            <a:r>
              <a:rPr lang="ko-KR" altLang="en-US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실행법</a:t>
            </a:r>
            <a:endParaRPr lang="ko-KR" altLang="en-US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1579E8-073D-4279-B689-BEDCF284D9D2}"/>
              </a:ext>
            </a:extLst>
          </p:cNvPr>
          <p:cNvCxnSpPr>
            <a:cxnSpLocks/>
          </p:cNvCxnSpPr>
          <p:nvPr/>
        </p:nvCxnSpPr>
        <p:spPr>
          <a:xfrm>
            <a:off x="898644" y="2329588"/>
            <a:ext cx="81128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901B6F-8B99-4B0B-8D21-7F624DE249AA}"/>
              </a:ext>
            </a:extLst>
          </p:cNvPr>
          <p:cNvCxnSpPr>
            <a:cxnSpLocks/>
          </p:cNvCxnSpPr>
          <p:nvPr/>
        </p:nvCxnSpPr>
        <p:spPr>
          <a:xfrm>
            <a:off x="898644" y="2765452"/>
            <a:ext cx="81128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6C395EB-2D8C-412F-9D47-96903D658BBF}"/>
              </a:ext>
            </a:extLst>
          </p:cNvPr>
          <p:cNvCxnSpPr>
            <a:cxnSpLocks/>
          </p:cNvCxnSpPr>
          <p:nvPr/>
        </p:nvCxnSpPr>
        <p:spPr>
          <a:xfrm>
            <a:off x="898644" y="3231796"/>
            <a:ext cx="81128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05C4E4-A0A1-4000-89DE-B6CD2C3098BB}"/>
              </a:ext>
            </a:extLst>
          </p:cNvPr>
          <p:cNvCxnSpPr>
            <a:cxnSpLocks/>
          </p:cNvCxnSpPr>
          <p:nvPr/>
        </p:nvCxnSpPr>
        <p:spPr>
          <a:xfrm>
            <a:off x="898644" y="3679852"/>
            <a:ext cx="81128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4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 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ED8EF3-498C-4720-86D8-ACFB483504B6}"/>
              </a:ext>
            </a:extLst>
          </p:cNvPr>
          <p:cNvSpPr txBox="1"/>
          <p:nvPr/>
        </p:nvSpPr>
        <p:spPr>
          <a:xfrm>
            <a:off x="4083237" y="677883"/>
            <a:ext cx="27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-portentry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52F568-2B62-443F-A52B-B7567D9D4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35" y="3068341"/>
            <a:ext cx="6162675" cy="2762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F2AED5-D1CF-469A-9B53-1B4E08D1BFED}"/>
              </a:ext>
            </a:extLst>
          </p:cNvPr>
          <p:cNvSpPr txBox="1"/>
          <p:nvPr/>
        </p:nvSpPr>
        <p:spPr>
          <a:xfrm>
            <a:off x="1370647" y="2003446"/>
            <a:ext cx="6149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다른 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IP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에서 스캔을 </a:t>
            </a:r>
            <a:r>
              <a:rPr lang="ko-KR" altLang="en-US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할시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로그가 저장되는 위치</a:t>
            </a:r>
            <a:endParaRPr lang="en-US" altLang="ko-KR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</a:t>
            </a:r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var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/log/messages</a:t>
            </a:r>
            <a:endParaRPr lang="ko-KR" altLang="en-US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CD1526-4C1A-49EC-A58E-1B783E7B3F4B}"/>
              </a:ext>
            </a:extLst>
          </p:cNvPr>
          <p:cNvSpPr txBox="1"/>
          <p:nvPr/>
        </p:nvSpPr>
        <p:spPr>
          <a:xfrm>
            <a:off x="7395210" y="4249411"/>
            <a:ext cx="45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Portsentry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 정상적으로 가동하고 있음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84B03E-39F5-4671-9298-BE97ED2C7C28}"/>
              </a:ext>
            </a:extLst>
          </p:cNvPr>
          <p:cNvCxnSpPr>
            <a:cxnSpLocks/>
          </p:cNvCxnSpPr>
          <p:nvPr/>
        </p:nvCxnSpPr>
        <p:spPr>
          <a:xfrm>
            <a:off x="1232535" y="3991933"/>
            <a:ext cx="389724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4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 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ED8EF3-498C-4720-86D8-ACFB483504B6}"/>
              </a:ext>
            </a:extLst>
          </p:cNvPr>
          <p:cNvSpPr txBox="1"/>
          <p:nvPr/>
        </p:nvSpPr>
        <p:spPr>
          <a:xfrm>
            <a:off x="4083237" y="677883"/>
            <a:ext cx="27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</a:t>
            </a:r>
            <a:r>
              <a:rPr lang="en-US" altLang="ko-KR" sz="24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nmap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272AEA-BFF1-4C64-9CB8-5312EE1BC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69" y="2904016"/>
            <a:ext cx="6162675" cy="3448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026239-B35E-422D-947B-01DF8BFD33E4}"/>
              </a:ext>
            </a:extLst>
          </p:cNvPr>
          <p:cNvSpPr txBox="1"/>
          <p:nvPr/>
        </p:nvSpPr>
        <p:spPr>
          <a:xfrm>
            <a:off x="1247869" y="2003446"/>
            <a:ext cx="5783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공격자 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PC 192.168.0.10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에서</a:t>
            </a:r>
            <a:endParaRPr lang="en-US" altLang="ko-KR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Nmap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을 이용하여 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192.168.0.20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포트 스캔을 해보기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E655BA8-C4E3-454D-908E-239698B8EBB3}"/>
              </a:ext>
            </a:extLst>
          </p:cNvPr>
          <p:cNvSpPr/>
          <p:nvPr/>
        </p:nvSpPr>
        <p:spPr>
          <a:xfrm>
            <a:off x="1179575" y="4718304"/>
            <a:ext cx="4608577" cy="118872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E45C88-251A-4E90-A1CA-2C2C37B1F3B5}"/>
              </a:ext>
            </a:extLst>
          </p:cNvPr>
          <p:cNvSpPr txBox="1"/>
          <p:nvPr/>
        </p:nvSpPr>
        <p:spPr>
          <a:xfrm>
            <a:off x="7669815" y="5030377"/>
            <a:ext cx="3920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ftp, </a:t>
            </a:r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ssh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http 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서비스가 열려있고</a:t>
            </a:r>
            <a:endParaRPr lang="en-US" altLang="ko-KR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해당 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IP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MAC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주소도 나온다</a:t>
            </a:r>
          </a:p>
        </p:txBody>
      </p:sp>
    </p:spTree>
    <p:extLst>
      <p:ext uri="{BB962C8B-B14F-4D97-AF65-F5344CB8AC3E}">
        <p14:creationId xmlns:p14="http://schemas.microsoft.com/office/powerpoint/2010/main" val="305684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 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965B5AB-651C-4FDC-8382-BB6F89AAF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48" y="2539746"/>
            <a:ext cx="9172575" cy="2971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5711FB-FEEE-4DA6-BEC8-0E35D4FAB0B1}"/>
              </a:ext>
            </a:extLst>
          </p:cNvPr>
          <p:cNvSpPr txBox="1"/>
          <p:nvPr/>
        </p:nvSpPr>
        <p:spPr>
          <a:xfrm>
            <a:off x="1340548" y="2019651"/>
            <a:ext cx="2399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</a:t>
            </a:r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var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/log/messages</a:t>
            </a:r>
            <a:endParaRPr lang="ko-KR" altLang="en-US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01B1FA-47ED-4FED-A363-738B1610DF2F}"/>
              </a:ext>
            </a:extLst>
          </p:cNvPr>
          <p:cNvSpPr txBox="1"/>
          <p:nvPr/>
        </p:nvSpPr>
        <p:spPr>
          <a:xfrm>
            <a:off x="1533906" y="5831586"/>
            <a:ext cx="851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192.168.0.10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에서 포트스캔을 한 것을 확인 할 수 있다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998448-F74B-4427-8E35-893277D483D6}"/>
              </a:ext>
            </a:extLst>
          </p:cNvPr>
          <p:cNvSpPr txBox="1"/>
          <p:nvPr/>
        </p:nvSpPr>
        <p:spPr>
          <a:xfrm>
            <a:off x="4083237" y="677883"/>
            <a:ext cx="27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</a:t>
            </a:r>
            <a:r>
              <a:rPr lang="en-US" altLang="ko-KR" sz="24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nmap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68EDB1-E1D6-4E30-B0A2-B563C0372806}"/>
              </a:ext>
            </a:extLst>
          </p:cNvPr>
          <p:cNvCxnSpPr>
            <a:cxnSpLocks/>
          </p:cNvCxnSpPr>
          <p:nvPr/>
        </p:nvCxnSpPr>
        <p:spPr>
          <a:xfrm>
            <a:off x="5596128" y="3929788"/>
            <a:ext cx="4916995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38A87A5-E502-40FB-8288-AF539B1DB718}"/>
              </a:ext>
            </a:extLst>
          </p:cNvPr>
          <p:cNvCxnSpPr>
            <a:cxnSpLocks/>
          </p:cNvCxnSpPr>
          <p:nvPr/>
        </p:nvCxnSpPr>
        <p:spPr>
          <a:xfrm>
            <a:off x="1340548" y="4158388"/>
            <a:ext cx="5837492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9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 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ED8EF3-498C-4720-86D8-ACFB483504B6}"/>
              </a:ext>
            </a:extLst>
          </p:cNvPr>
          <p:cNvSpPr txBox="1"/>
          <p:nvPr/>
        </p:nvSpPr>
        <p:spPr>
          <a:xfrm>
            <a:off x="4083237" y="677883"/>
            <a:ext cx="27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-portentry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065382-08DD-4014-9C3A-555BDCB5F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96" y="2199107"/>
            <a:ext cx="5302567" cy="4157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A8D6B1-41E2-49F2-B21D-7BB8FEF8CAEE}"/>
              </a:ext>
            </a:extLst>
          </p:cNvPr>
          <p:cNvSpPr txBox="1"/>
          <p:nvPr/>
        </p:nvSpPr>
        <p:spPr>
          <a:xfrm>
            <a:off x="1532096" y="1491221"/>
            <a:ext cx="5302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Tcp_wrapper</a:t>
            </a:r>
            <a:endParaRPr lang="en-US" altLang="ko-KR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거부할 서비스 명과 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IP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를 지정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1E3E8-07DE-490A-BB7F-B12664354A0A}"/>
              </a:ext>
            </a:extLst>
          </p:cNvPr>
          <p:cNvSpPr txBox="1"/>
          <p:nvPr/>
        </p:nvSpPr>
        <p:spPr>
          <a:xfrm>
            <a:off x="6834663" y="3776472"/>
            <a:ext cx="5357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스캔공격을 당하면 </a:t>
            </a:r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portsentry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 자동으로 </a:t>
            </a:r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tcp_wrappe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공격한 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IP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를 모든 서비스에 대해 사용하는 것을 거부 시킨다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C7E726-3066-4D23-AAE1-95B6E648E40F}"/>
              </a:ext>
            </a:extLst>
          </p:cNvPr>
          <p:cNvCxnSpPr>
            <a:cxnSpLocks/>
          </p:cNvCxnSpPr>
          <p:nvPr/>
        </p:nvCxnSpPr>
        <p:spPr>
          <a:xfrm>
            <a:off x="1410708" y="4643020"/>
            <a:ext cx="1414788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20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 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ED8EF3-498C-4720-86D8-ACFB483504B6}"/>
              </a:ext>
            </a:extLst>
          </p:cNvPr>
          <p:cNvSpPr txBox="1"/>
          <p:nvPr/>
        </p:nvSpPr>
        <p:spPr>
          <a:xfrm>
            <a:off x="4083237" y="677883"/>
            <a:ext cx="27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-portentry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92951C-5724-4F5D-888A-569A14DEB2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5" b="7454"/>
          <a:stretch/>
        </p:blipFill>
        <p:spPr>
          <a:xfrm>
            <a:off x="1697165" y="2989895"/>
            <a:ext cx="8928164" cy="484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976DE8-C181-48C1-8FF7-6CD5032732D7}"/>
              </a:ext>
            </a:extLst>
          </p:cNvPr>
          <p:cNvSpPr txBox="1"/>
          <p:nvPr/>
        </p:nvSpPr>
        <p:spPr>
          <a:xfrm>
            <a:off x="1697165" y="3687318"/>
            <a:ext cx="8928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공격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PC 192.168.0.10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에서</a:t>
            </a:r>
            <a:endParaRPr lang="en-US" altLang="ko-KR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피해자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PC 192.168.0.20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으로 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SSH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접근 하려고 하지만</a:t>
            </a:r>
            <a:endParaRPr lang="en-US" altLang="ko-KR" sz="2000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Porsentry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덕분에 </a:t>
            </a:r>
            <a:r>
              <a:rPr lang="en-US" altLang="ko-KR" sz="2000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tcp_wrpper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자동으로 등록되기 때문에 접속이 거부 된다</a:t>
            </a:r>
            <a:r>
              <a:rPr lang="en-US" altLang="ko-KR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보안법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639605-1888-4D29-8B71-6E4AEA7C3167}"/>
              </a:ext>
            </a:extLst>
          </p:cNvPr>
          <p:cNvSpPr txBox="1"/>
          <p:nvPr/>
        </p:nvSpPr>
        <p:spPr>
          <a:xfrm>
            <a:off x="898645" y="2159142"/>
            <a:ext cx="999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네트워크 스캐너는 다양한 기법에도 불구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일정 시간동안 많은 포트를 순차적으로 접속해 비정상적으로 </a:t>
            </a:r>
            <a:endParaRPr lang="en-US" altLang="ko-KR" dirty="0">
              <a:solidFill>
                <a:schemeClr val="tx2">
                  <a:lumMod val="20000"/>
                  <a:lumOff val="80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많은 서비스를 요구하는 공통된 특징을 가짐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0473F-A90E-43C8-8B78-B0718082859E}"/>
              </a:ext>
            </a:extLst>
          </p:cNvPr>
          <p:cNvSpPr txBox="1"/>
          <p:nvPr/>
        </p:nvSpPr>
        <p:spPr>
          <a:xfrm>
            <a:off x="898644" y="3494336"/>
            <a:ext cx="81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FD83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시스템의 로그파일 분석 </a:t>
            </a:r>
            <a:r>
              <a:rPr lang="en-US" altLang="ko-KR" dirty="0">
                <a:solidFill>
                  <a:srgbClr val="C0FD83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 IDS </a:t>
            </a:r>
            <a:r>
              <a:rPr lang="ko-KR" altLang="en-US" dirty="0">
                <a:solidFill>
                  <a:srgbClr val="C0FD83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등을 통해 원격지에서의 스캔 공격을 탐지 할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DDC6E-56B8-47EB-BE0D-735ED58F9F12}"/>
              </a:ext>
            </a:extLst>
          </p:cNvPr>
          <p:cNvSpPr txBox="1"/>
          <p:nvPr/>
        </p:nvSpPr>
        <p:spPr>
          <a:xfrm>
            <a:off x="898644" y="4090866"/>
            <a:ext cx="819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FD83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네트워크 스캔의 특성상 스캔 공격 시도 자체를 원천적으로 차단할 방법은 존재하지 않으므로 관련 세션을 블로킹하거나 그 피해 상황을 최소화 해야함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153D4-C540-48E7-9E62-4211FC207CE6}"/>
              </a:ext>
            </a:extLst>
          </p:cNvPr>
          <p:cNvSpPr txBox="1"/>
          <p:nvPr/>
        </p:nvSpPr>
        <p:spPr>
          <a:xfrm>
            <a:off x="898643" y="5136640"/>
            <a:ext cx="92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지속적인 모니터링 작업을 통해 스캔 공격 로그를 탐지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-&gt;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이상 징후 발견 시 차단 정책 수립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FC761-CE06-476C-83DD-5C65B8E8FAE0}"/>
              </a:ext>
            </a:extLst>
          </p:cNvPr>
          <p:cNvSpPr txBox="1"/>
          <p:nvPr/>
        </p:nvSpPr>
        <p:spPr>
          <a:xfrm>
            <a:off x="898643" y="5733170"/>
            <a:ext cx="92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스캔도구나 보안 점검 도구를 이용하여 수시로 내부 취약점을 점검</a:t>
            </a:r>
          </a:p>
        </p:txBody>
      </p:sp>
    </p:spTree>
    <p:extLst>
      <p:ext uri="{BB962C8B-B14F-4D97-AF65-F5344CB8AC3E}">
        <p14:creationId xmlns:p14="http://schemas.microsoft.com/office/powerpoint/2010/main" val="351430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전송">
            <a:extLst>
              <a:ext uri="{FF2B5EF4-FFF2-40B4-BE49-F238E27FC236}">
                <a16:creationId xmlns:a16="http://schemas.microsoft.com/office/drawing/2014/main" id="{E1A7DAF9-BF7A-4D7D-B6C8-C89F4EE6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68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</a:t>
            </a: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F2172520-D38D-45B0-BF2C-EC1F0EB7D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8752" y="2629595"/>
            <a:ext cx="914400" cy="914400"/>
          </a:xfrm>
          <a:prstGeom prst="rect">
            <a:avLst/>
          </a:prstGeom>
        </p:spPr>
      </p:pic>
      <p:pic>
        <p:nvPicPr>
          <p:cNvPr id="7" name="그래픽 6" descr="랩톱">
            <a:extLst>
              <a:ext uri="{FF2B5EF4-FFF2-40B4-BE49-F238E27FC236}">
                <a16:creationId xmlns:a16="http://schemas.microsoft.com/office/drawing/2014/main" id="{55C94CDB-5925-4251-B1B0-11576D92B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0147" y="261807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83D470-72B6-4EB6-8AEB-B6C6F41207BC}"/>
              </a:ext>
            </a:extLst>
          </p:cNvPr>
          <p:cNvSpPr txBox="1"/>
          <p:nvPr/>
        </p:nvSpPr>
        <p:spPr>
          <a:xfrm>
            <a:off x="3073152" y="2855962"/>
            <a:ext cx="20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관리자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460A2-C521-4F14-9721-C6D2F6A80556}"/>
              </a:ext>
            </a:extLst>
          </p:cNvPr>
          <p:cNvSpPr txBox="1"/>
          <p:nvPr/>
        </p:nvSpPr>
        <p:spPr>
          <a:xfrm>
            <a:off x="8274547" y="2855962"/>
            <a:ext cx="1677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EAC93-4EA1-4412-81C4-BA361B53CC4D}"/>
              </a:ext>
            </a:extLst>
          </p:cNvPr>
          <p:cNvSpPr txBox="1"/>
          <p:nvPr/>
        </p:nvSpPr>
        <p:spPr>
          <a:xfrm>
            <a:off x="1491326" y="3770362"/>
            <a:ext cx="4501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네트워크와 시스템 자원을 효율적으로</a:t>
            </a:r>
            <a:endParaRPr lang="en-US" altLang="ko-KR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관리하고 보안 수준을 점검하기 위하여 </a:t>
            </a:r>
            <a:endParaRPr lang="en-US" altLang="ko-KR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E3D68-F02F-4E80-A11C-E2BBB6081D07}"/>
              </a:ext>
            </a:extLst>
          </p:cNvPr>
          <p:cNvSpPr txBox="1"/>
          <p:nvPr/>
        </p:nvSpPr>
        <p:spPr>
          <a:xfrm>
            <a:off x="5993167" y="3770362"/>
            <a:ext cx="4846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컴퓨터 시스템에 허가 받지 않은 접근 시도를 가능하게 함</a:t>
            </a:r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보통은 운영 중인 서버의 열린 </a:t>
            </a:r>
            <a:endParaRPr lang="en-US" altLang="ko-KR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포트를 찾는 데 사용되며</a:t>
            </a:r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해당 정보를 이용</a:t>
            </a:r>
            <a:endParaRPr lang="en-US" altLang="ko-KR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하여 다른 공격 프로그램을 사용하게 된다</a:t>
            </a:r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pPr algn="ctr"/>
            <a:r>
              <a:rPr lang="en-US" altLang="ko-KR" sz="2000" b="1" dirty="0">
                <a:solidFill>
                  <a:srgbClr val="B6F42C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BUT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특정 사법권 내에서는 허가 받지 않은 </a:t>
            </a:r>
            <a:endParaRPr lang="en-US" altLang="ko-KR" sz="2000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포트 스캐닝이 불법으로 간주되기도 한다</a:t>
            </a:r>
            <a:r>
              <a:rPr lang="en-US" altLang="ko-KR" sz="2000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8957305-5180-4831-A5EF-958F5E2C722C}"/>
              </a:ext>
            </a:extLst>
          </p:cNvPr>
          <p:cNvCxnSpPr>
            <a:cxnSpLocks/>
          </p:cNvCxnSpPr>
          <p:nvPr/>
        </p:nvCxnSpPr>
        <p:spPr>
          <a:xfrm flipV="1">
            <a:off x="1491326" y="2594504"/>
            <a:ext cx="9003683" cy="98457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전송">
            <a:extLst>
              <a:ext uri="{FF2B5EF4-FFF2-40B4-BE49-F238E27FC236}">
                <a16:creationId xmlns:a16="http://schemas.microsoft.com/office/drawing/2014/main" id="{E1A7DAF9-BF7A-4D7D-B6C8-C89F4EE6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68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77CE5-0041-4957-852C-38D32D203D39}"/>
              </a:ext>
            </a:extLst>
          </p:cNvPr>
          <p:cNvSpPr txBox="1"/>
          <p:nvPr/>
        </p:nvSpPr>
        <p:spPr>
          <a:xfrm>
            <a:off x="2909878" y="2517487"/>
            <a:ext cx="250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포트 란</a:t>
            </a:r>
            <a:r>
              <a:rPr lang="en-US" altLang="ko-KR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2AF61-50BA-4D6A-B786-012356EC696A}"/>
              </a:ext>
            </a:extLst>
          </p:cNvPr>
          <p:cNvSpPr txBox="1"/>
          <p:nvPr/>
        </p:nvSpPr>
        <p:spPr>
          <a:xfrm>
            <a:off x="2909878" y="3134995"/>
            <a:ext cx="62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모뎀과 컴퓨터 사이에 데이터를 주고 받을 수 있는 통로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A959D-A64A-4E70-AA84-069C00382C73}"/>
              </a:ext>
            </a:extLst>
          </p:cNvPr>
          <p:cNvSpPr txBox="1"/>
          <p:nvPr/>
        </p:nvSpPr>
        <p:spPr>
          <a:xfrm>
            <a:off x="2909878" y="4028163"/>
            <a:ext cx="250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포트 스캔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4E28D-6468-4DEA-B649-83E6C9DFDD5D}"/>
              </a:ext>
            </a:extLst>
          </p:cNvPr>
          <p:cNvSpPr txBox="1"/>
          <p:nvPr/>
        </p:nvSpPr>
        <p:spPr>
          <a:xfrm>
            <a:off x="2909878" y="4694911"/>
            <a:ext cx="6994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포트를 조사하여 어떤 포트가 열려있고 닫혀 있는지 조사하는 것 </a:t>
            </a:r>
          </a:p>
        </p:txBody>
      </p:sp>
    </p:spTree>
    <p:extLst>
      <p:ext uri="{BB962C8B-B14F-4D97-AF65-F5344CB8AC3E}">
        <p14:creationId xmlns:p14="http://schemas.microsoft.com/office/powerpoint/2010/main" val="384298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해킹 절차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820DBC-11A7-4C33-BBBD-20E1C396D75A}"/>
              </a:ext>
            </a:extLst>
          </p:cNvPr>
          <p:cNvSpPr txBox="1"/>
          <p:nvPr/>
        </p:nvSpPr>
        <p:spPr>
          <a:xfrm>
            <a:off x="790113" y="2559255"/>
            <a:ext cx="191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Foot</a:t>
            </a:r>
            <a:r>
              <a:rPr lang="ko-KR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Printing</a:t>
            </a:r>
            <a:endParaRPr lang="ko-KR" alt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F9699-66BB-48F7-A9D8-A06EFD8C891A}"/>
              </a:ext>
            </a:extLst>
          </p:cNvPr>
          <p:cNvSpPr txBox="1"/>
          <p:nvPr/>
        </p:nvSpPr>
        <p:spPr>
          <a:xfrm>
            <a:off x="790113" y="3248643"/>
            <a:ext cx="191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B6F42C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Scanning</a:t>
            </a:r>
            <a:endParaRPr lang="ko-KR" altLang="en-US" sz="2000" dirty="0">
              <a:solidFill>
                <a:srgbClr val="B6F42C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E3939-07B8-4D9F-B372-CDE6E3EA8CAB}"/>
              </a:ext>
            </a:extLst>
          </p:cNvPr>
          <p:cNvSpPr txBox="1"/>
          <p:nvPr/>
        </p:nvSpPr>
        <p:spPr>
          <a:xfrm>
            <a:off x="790113" y="3933949"/>
            <a:ext cx="191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Enumeration</a:t>
            </a:r>
            <a:endParaRPr lang="ko-KR" alt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2ABFD-465F-489F-BFD7-9B30CFC4F508}"/>
              </a:ext>
            </a:extLst>
          </p:cNvPr>
          <p:cNvSpPr txBox="1"/>
          <p:nvPr/>
        </p:nvSpPr>
        <p:spPr>
          <a:xfrm>
            <a:off x="790113" y="4619255"/>
            <a:ext cx="191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Gaining Access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8DA68-CA0D-41C7-9F5B-4204ED20B6F9}"/>
              </a:ext>
            </a:extLst>
          </p:cNvPr>
          <p:cNvSpPr txBox="1"/>
          <p:nvPr/>
        </p:nvSpPr>
        <p:spPr>
          <a:xfrm>
            <a:off x="790113" y="5304561"/>
            <a:ext cx="256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Escalating Privilege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9EC46-2068-4973-B1EE-BEDD81A77415}"/>
              </a:ext>
            </a:extLst>
          </p:cNvPr>
          <p:cNvSpPr txBox="1"/>
          <p:nvPr/>
        </p:nvSpPr>
        <p:spPr>
          <a:xfrm>
            <a:off x="3373516" y="2559255"/>
            <a:ext cx="881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해킹의 전 단계로 공격을 시도 할 지역에 관한 정보를 수집하는 과정</a:t>
            </a:r>
            <a:b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3364637" y="186431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E77E75-96CD-45FF-B0C6-B8DC371FA8E4}"/>
              </a:ext>
            </a:extLst>
          </p:cNvPr>
          <p:cNvSpPr/>
          <p:nvPr/>
        </p:nvSpPr>
        <p:spPr>
          <a:xfrm>
            <a:off x="3373516" y="3226079"/>
            <a:ext cx="8818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B6F42C"/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공격을 시도 할 표적들에 대한 진행중인 서비스 점검</a:t>
            </a:r>
            <a:r>
              <a:rPr lang="en-US" altLang="ko-KR" sz="2400" b="1" dirty="0">
                <a:solidFill>
                  <a:srgbClr val="B6F42C"/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,</a:t>
            </a:r>
            <a:r>
              <a:rPr lang="ko-KR" altLang="en-US" sz="2400" b="1" dirty="0">
                <a:solidFill>
                  <a:srgbClr val="B6F42C"/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 </a:t>
            </a:r>
            <a:r>
              <a:rPr lang="en-US" altLang="ko-KR" sz="2400" b="1" dirty="0">
                <a:solidFill>
                  <a:srgbClr val="B6F42C"/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IP Scanning</a:t>
            </a:r>
            <a:r>
              <a:rPr lang="ko-KR" altLang="en-US" sz="2400" b="1" dirty="0">
                <a:solidFill>
                  <a:srgbClr val="B6F42C"/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과 </a:t>
            </a:r>
            <a:r>
              <a:rPr lang="en-US" altLang="ko-KR" sz="2400" b="1" dirty="0">
                <a:solidFill>
                  <a:srgbClr val="B6F42C"/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Port Scanning</a:t>
            </a:r>
            <a:r>
              <a:rPr lang="ko-KR" altLang="en-US" sz="2400" b="1" dirty="0">
                <a:solidFill>
                  <a:srgbClr val="B6F42C"/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이 있음</a:t>
            </a:r>
            <a:br>
              <a:rPr lang="ko-KR" altLang="en-US" sz="2400" b="1" dirty="0">
                <a:solidFill>
                  <a:srgbClr val="B6F42C"/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</a:br>
            <a:endParaRPr lang="ko-KR" altLang="en-US" sz="2400" b="1" dirty="0">
              <a:solidFill>
                <a:srgbClr val="B6F42C"/>
              </a:solidFill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0BC809-DDC6-4C63-8011-A0401EF30B45}"/>
              </a:ext>
            </a:extLst>
          </p:cNvPr>
          <p:cNvSpPr/>
          <p:nvPr/>
        </p:nvSpPr>
        <p:spPr>
          <a:xfrm>
            <a:off x="3453416" y="3899089"/>
            <a:ext cx="8738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OS</a:t>
            </a:r>
            <a:r>
              <a:rPr lang="ko-KR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에 대한 정보를 수집하는 단계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89C8C2-883F-41A7-AA2C-70EFFBD69BF9}"/>
              </a:ext>
            </a:extLst>
          </p:cNvPr>
          <p:cNvSpPr/>
          <p:nvPr/>
        </p:nvSpPr>
        <p:spPr>
          <a:xfrm>
            <a:off x="3373516" y="4592851"/>
            <a:ext cx="8818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수집된 데이터를 통해 공격목표에 접근을 시도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접근 권한 취득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65475B-1B7D-435B-BF49-EFB14A311086}"/>
              </a:ext>
            </a:extLst>
          </p:cNvPr>
          <p:cNvSpPr/>
          <p:nvPr/>
        </p:nvSpPr>
        <p:spPr>
          <a:xfrm>
            <a:off x="3373516" y="5286613"/>
            <a:ext cx="8818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시스템 권한 상향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(root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가 되는 과정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)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37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해킹 절차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FE3939-07B8-4D9F-B372-CDE6E3EA8CAB}"/>
              </a:ext>
            </a:extLst>
          </p:cNvPr>
          <p:cNvSpPr txBox="1"/>
          <p:nvPr/>
        </p:nvSpPr>
        <p:spPr>
          <a:xfrm>
            <a:off x="898643" y="4447729"/>
            <a:ext cx="247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Creating Back door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3364637" y="186431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0BC809-DDC6-4C63-8011-A0401EF30B45}"/>
              </a:ext>
            </a:extLst>
          </p:cNvPr>
          <p:cNvSpPr/>
          <p:nvPr/>
        </p:nvSpPr>
        <p:spPr>
          <a:xfrm>
            <a:off x="3453416" y="4447729"/>
            <a:ext cx="88184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공격 대상에 대해서 재 침입이 용이 하도록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, Backdoor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를 다양한 경로에 설치해 둔다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.</a:t>
            </a:r>
            <a:b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</a:br>
            <a:b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</a:b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89C8C2-883F-41A7-AA2C-70EFFBD69BF9}"/>
              </a:ext>
            </a:extLst>
          </p:cNvPr>
          <p:cNvSpPr/>
          <p:nvPr/>
        </p:nvSpPr>
        <p:spPr>
          <a:xfrm>
            <a:off x="3373516" y="5141491"/>
            <a:ext cx="8818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시스템 사용 불능 네트워크 부하를 가중시켜 네트워크 망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/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시스템 전체에 심각한 영향을 끼친다</a:t>
            </a:r>
            <a:br>
              <a:rPr lang="ko-KR" altLang="en-US" sz="2400" dirty="0"/>
            </a:b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3F8853-6F65-4A82-8A89-D478F75FFBA7}"/>
              </a:ext>
            </a:extLst>
          </p:cNvPr>
          <p:cNvSpPr txBox="1"/>
          <p:nvPr/>
        </p:nvSpPr>
        <p:spPr>
          <a:xfrm>
            <a:off x="898643" y="5164614"/>
            <a:ext cx="247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Denial of Service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F1C91E-5322-4E99-9685-8055A05784A4}"/>
              </a:ext>
            </a:extLst>
          </p:cNvPr>
          <p:cNvSpPr txBox="1"/>
          <p:nvPr/>
        </p:nvSpPr>
        <p:spPr>
          <a:xfrm>
            <a:off x="898643" y="3762164"/>
            <a:ext cx="245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Covering Track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C9497A-8525-4786-B689-3F9671A38EF7}"/>
              </a:ext>
            </a:extLst>
          </p:cNvPr>
          <p:cNvSpPr/>
          <p:nvPr/>
        </p:nvSpPr>
        <p:spPr>
          <a:xfrm>
            <a:off x="3453416" y="3046081"/>
            <a:ext cx="8818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서버의 접근 확보 후 신뢰 된 시스템들에 대한 접근확보를 위해 필요한 정보 재 수집 과정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7BD264-F30D-4276-A6CB-B76FA67702AC}"/>
              </a:ext>
            </a:extLst>
          </p:cNvPr>
          <p:cNvSpPr/>
          <p:nvPr/>
        </p:nvSpPr>
        <p:spPr>
          <a:xfrm>
            <a:off x="3453416" y="3731387"/>
            <a:ext cx="8818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서버의 공격 대상에 대한 제어 권한을 취득한 후 자취 삭제</a:t>
            </a:r>
            <a:br>
              <a:rPr lang="ko-KR" altLang="en-US" dirty="0"/>
            </a:b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C8A2E-034C-4E7A-8499-7F7A03AEA976}"/>
              </a:ext>
            </a:extLst>
          </p:cNvPr>
          <p:cNvSpPr txBox="1"/>
          <p:nvPr/>
        </p:nvSpPr>
        <p:spPr>
          <a:xfrm>
            <a:off x="898643" y="3120156"/>
            <a:ext cx="245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Pilfering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82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스캔 기법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AB0F73-D607-4D3C-95DA-7899F9EEAE38}"/>
              </a:ext>
            </a:extLst>
          </p:cNvPr>
          <p:cNvSpPr txBox="1"/>
          <p:nvPr/>
        </p:nvSpPr>
        <p:spPr>
          <a:xfrm>
            <a:off x="3162450" y="712196"/>
            <a:ext cx="398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스캐닝을 통해 파악할 수 있는 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F6D54-1666-4F30-936D-F137DCB00FD1}"/>
              </a:ext>
            </a:extLst>
          </p:cNvPr>
          <p:cNvSpPr txBox="1"/>
          <p:nvPr/>
        </p:nvSpPr>
        <p:spPr>
          <a:xfrm>
            <a:off x="898644" y="2398656"/>
            <a:ext cx="880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TCP/UDP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포트 정보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운영 중 인 서비스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시스템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/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어플리케이션 구성정보와 취약점 정보 등이 있다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THE홍차왕자 네모" panose="02020503020101020101" pitchFamily="18" charset="-127"/>
                <a:ea typeface="THE홍차왕자 네모" panose="02020503020101020101" pitchFamily="18" charset="-127"/>
                <a:cs typeface="THE홍차왕자 네모" panose="02020503020101020101" pitchFamily="18" charset="-127"/>
              </a:rPr>
              <a:t>.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THE홍차왕자 네모" panose="02020503020101020101" pitchFamily="18" charset="-127"/>
              <a:ea typeface="THE홍차왕자 네모" panose="02020503020101020101" pitchFamily="18" charset="-127"/>
              <a:cs typeface="THE홍차왕자 네모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77F26-671B-4479-A228-E665CD7C5F62}"/>
              </a:ext>
            </a:extLst>
          </p:cNvPr>
          <p:cNvSpPr txBox="1"/>
          <p:nvPr/>
        </p:nvSpPr>
        <p:spPr>
          <a:xfrm>
            <a:off x="1017323" y="3241657"/>
            <a:ext cx="206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ICMP Sweep </a:t>
            </a:r>
            <a:endParaRPr lang="ko-KR" alt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4FEAB-248E-489B-A186-364B03B60C47}"/>
              </a:ext>
            </a:extLst>
          </p:cNvPr>
          <p:cNvSpPr txBox="1"/>
          <p:nvPr/>
        </p:nvSpPr>
        <p:spPr>
          <a:xfrm>
            <a:off x="1017323" y="3702524"/>
            <a:ext cx="250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TCP connect</a:t>
            </a:r>
            <a:r>
              <a:rPr lang="ko-KR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42198-C7BC-4974-9203-FFD9D51D8094}"/>
              </a:ext>
            </a:extLst>
          </p:cNvPr>
          <p:cNvSpPr txBox="1"/>
          <p:nvPr/>
        </p:nvSpPr>
        <p:spPr>
          <a:xfrm>
            <a:off x="1017323" y="4163391"/>
            <a:ext cx="2613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TCP  SYN </a:t>
            </a:r>
            <a:r>
              <a:rPr lang="ko-KR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DA3AD-4A2E-43B0-86F8-24266069B42C}"/>
              </a:ext>
            </a:extLst>
          </p:cNvPr>
          <p:cNvSpPr txBox="1"/>
          <p:nvPr/>
        </p:nvSpPr>
        <p:spPr>
          <a:xfrm>
            <a:off x="1017322" y="4624258"/>
            <a:ext cx="236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TCP  ACK </a:t>
            </a:r>
            <a:r>
              <a:rPr lang="ko-KR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CEE14-DC16-4D1F-8990-25CC0679A472}"/>
              </a:ext>
            </a:extLst>
          </p:cNvPr>
          <p:cNvSpPr txBox="1"/>
          <p:nvPr/>
        </p:nvSpPr>
        <p:spPr>
          <a:xfrm>
            <a:off x="1017323" y="5085125"/>
            <a:ext cx="206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은닉 스캔</a:t>
            </a:r>
          </a:p>
        </p:txBody>
      </p:sp>
    </p:spTree>
    <p:extLst>
      <p:ext uri="{BB962C8B-B14F-4D97-AF65-F5344CB8AC3E}">
        <p14:creationId xmlns:p14="http://schemas.microsoft.com/office/powerpoint/2010/main" val="237028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 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8756295-0AD9-4BFB-97CC-D470F5B16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8" y="1708815"/>
            <a:ext cx="6183865" cy="4647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876687-3D74-40CF-A935-A36DEDA6E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37" y="2251902"/>
            <a:ext cx="6643097" cy="4104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ED8EF3-498C-4720-86D8-ACFB483504B6}"/>
              </a:ext>
            </a:extLst>
          </p:cNvPr>
          <p:cNvSpPr txBox="1"/>
          <p:nvPr/>
        </p:nvSpPr>
        <p:spPr>
          <a:xfrm>
            <a:off x="4083237" y="677883"/>
            <a:ext cx="27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-Angry IP Scanner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B3125E-2E93-4FB9-B64E-C87ED5D71956}"/>
              </a:ext>
            </a:extLst>
          </p:cNvPr>
          <p:cNvCxnSpPr/>
          <p:nvPr/>
        </p:nvCxnSpPr>
        <p:spPr>
          <a:xfrm>
            <a:off x="4625266" y="2876365"/>
            <a:ext cx="1083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0628966-34D8-4F4E-8CC5-835496AEE19C}"/>
              </a:ext>
            </a:extLst>
          </p:cNvPr>
          <p:cNvSpPr/>
          <p:nvPr/>
        </p:nvSpPr>
        <p:spPr>
          <a:xfrm>
            <a:off x="7039992" y="2743200"/>
            <a:ext cx="639192" cy="186431"/>
          </a:xfrm>
          <a:prstGeom prst="roundRect">
            <a:avLst/>
          </a:prstGeom>
          <a:solidFill>
            <a:srgbClr val="FF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 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ED8EF3-498C-4720-86D8-ACFB483504B6}"/>
              </a:ext>
            </a:extLst>
          </p:cNvPr>
          <p:cNvSpPr txBox="1"/>
          <p:nvPr/>
        </p:nvSpPr>
        <p:spPr>
          <a:xfrm>
            <a:off x="4083237" y="677883"/>
            <a:ext cx="27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-Wire Shark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1B7CD7-26F9-4366-AB72-76EB5FE25B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8"/>
          <a:stretch/>
        </p:blipFill>
        <p:spPr>
          <a:xfrm>
            <a:off x="898644" y="1722611"/>
            <a:ext cx="10753725" cy="43539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69DE0B-AE49-4ADA-AA9E-7D2495C7B3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50"/>
          <a:stretch/>
        </p:blipFill>
        <p:spPr>
          <a:xfrm>
            <a:off x="898643" y="1771789"/>
            <a:ext cx="10753725" cy="43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1BCB-7A6D-43C0-9631-C17D9EE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89" y="2494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스캔 </a:t>
            </a:r>
          </a:p>
        </p:txBody>
      </p:sp>
      <p:pic>
        <p:nvPicPr>
          <p:cNvPr id="11" name="그래픽 10" descr="전송">
            <a:extLst>
              <a:ext uri="{FF2B5EF4-FFF2-40B4-BE49-F238E27FC236}">
                <a16:creationId xmlns:a16="http://schemas.microsoft.com/office/drawing/2014/main" id="{DF5C3D37-6512-4D7C-88CC-69AA8A1B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53228">
            <a:off x="253126" y="266733"/>
            <a:ext cx="567872" cy="56787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F1A439-99DB-4165-816C-C74D47455029}"/>
              </a:ext>
            </a:extLst>
          </p:cNvPr>
          <p:cNvCxnSpPr/>
          <p:nvPr/>
        </p:nvCxnSpPr>
        <p:spPr>
          <a:xfrm>
            <a:off x="479394" y="1713391"/>
            <a:ext cx="0" cy="4643021"/>
          </a:xfrm>
          <a:prstGeom prst="line">
            <a:avLst/>
          </a:prstGeom>
          <a:ln>
            <a:solidFill>
              <a:srgbClr val="C0F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ED8EF3-498C-4720-86D8-ACFB483504B6}"/>
              </a:ext>
            </a:extLst>
          </p:cNvPr>
          <p:cNvSpPr txBox="1"/>
          <p:nvPr/>
        </p:nvSpPr>
        <p:spPr>
          <a:xfrm>
            <a:off x="4083237" y="677883"/>
            <a:ext cx="27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-portentry</a:t>
            </a:r>
            <a:endParaRPr lang="ko-KR" altLang="en-US" sz="24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60E5FC-3A89-410B-A9C5-B2D2B42D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35" y="1575033"/>
            <a:ext cx="6162675" cy="638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96455C-2768-4F35-AE95-818D83048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34" y="2401803"/>
            <a:ext cx="6162675" cy="1362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1A6E46-EE47-4B2A-B350-9370B7E49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34" y="3952473"/>
            <a:ext cx="6162675" cy="2524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31653-41A9-47CC-A4DA-7C749985546D}"/>
              </a:ext>
            </a:extLst>
          </p:cNvPr>
          <p:cNvSpPr txBox="1"/>
          <p:nvPr/>
        </p:nvSpPr>
        <p:spPr>
          <a:xfrm>
            <a:off x="9473184" y="1694065"/>
            <a:ext cx="199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portentry 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35416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592</Words>
  <Application>Microsoft Office PowerPoint</Application>
  <PresentationFormat>와이드스크린</PresentationFormat>
  <Paragraphs>110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08서울남산체 B</vt:lpstr>
      <vt:lpstr>08서울남산체 EB</vt:lpstr>
      <vt:lpstr>08서울남산체 L</vt:lpstr>
      <vt:lpstr>08서울남산체 M</vt:lpstr>
      <vt:lpstr>08서울한강체 M</vt:lpstr>
      <vt:lpstr>THE홍차왕자 네모</vt:lpstr>
      <vt:lpstr>나눔스퀘어 ExtraBold</vt:lpstr>
      <vt:lpstr>맑은 고딕</vt:lpstr>
      <vt:lpstr>Arial</vt:lpstr>
      <vt:lpstr>Office 테마</vt:lpstr>
      <vt:lpstr>PowerPoint 프레젠테이션</vt:lpstr>
      <vt:lpstr>네트워크 스캔</vt:lpstr>
      <vt:lpstr>네트워크 스캔</vt:lpstr>
      <vt:lpstr>네트워크 해킹 절차</vt:lpstr>
      <vt:lpstr>네트워크 해킹 절차</vt:lpstr>
      <vt:lpstr>스캔 기법</vt:lpstr>
      <vt:lpstr>네트워크 스캔 </vt:lpstr>
      <vt:lpstr>네트워크 스캔 </vt:lpstr>
      <vt:lpstr>네트워크 스캔 </vt:lpstr>
      <vt:lpstr>네트워크 스캔 </vt:lpstr>
      <vt:lpstr>네트워크 스캔 </vt:lpstr>
      <vt:lpstr>네트워크 스캔 </vt:lpstr>
      <vt:lpstr>네트워크 스캔 </vt:lpstr>
      <vt:lpstr>네트워크 스캔 </vt:lpstr>
      <vt:lpstr>네트워크 스캔 </vt:lpstr>
      <vt:lpstr>네트워크 스캔 </vt:lpstr>
      <vt:lpstr>네트워크 스캔 </vt:lpstr>
      <vt:lpstr>네트워크 스캔 </vt:lpstr>
      <vt:lpstr>보안법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25</cp:revision>
  <dcterms:created xsi:type="dcterms:W3CDTF">2017-10-22T00:38:43Z</dcterms:created>
  <dcterms:modified xsi:type="dcterms:W3CDTF">2017-10-23T14:17:49Z</dcterms:modified>
</cp:coreProperties>
</file>