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72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3" r:id="rId22"/>
    <p:sldId id="284" r:id="rId23"/>
    <p:sldId id="285" r:id="rId24"/>
    <p:sldId id="286" r:id="rId25"/>
    <p:sldId id="273" r:id="rId26"/>
    <p:sldId id="274" r:id="rId27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a옛날사진관2" panose="02020600000000000000" pitchFamily="18" charset="-127"/>
      <p:regular r:id="rId31"/>
    </p:embeddedFont>
    <p:embeddedFont>
      <p:font typeface="야놀자 야체 R" panose="02020603020101020101" pitchFamily="18" charset="-127"/>
      <p:regular r:id="rId32"/>
    </p:embeddedFont>
    <p:embeddedFont>
      <p:font typeface="210 맨발의청춘 R" panose="02020603020101020101" pitchFamily="18" charset="-127"/>
      <p:regular r:id="rId33"/>
    </p:embeddedFont>
    <p:embeddedFont>
      <p:font typeface="배달의민족 주아" panose="0202060302010102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941"/>
    <a:srgbClr val="FDD158"/>
    <a:srgbClr val="37E5DD"/>
    <a:srgbClr val="FD9385"/>
    <a:srgbClr val="FDFDFD"/>
    <a:srgbClr val="23B3C8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3CD90-14A6-4B7B-AA59-863705076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9B5E5-B15E-4772-B6DB-FB2E0A498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C6442-40CA-4910-84DC-72483818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EEF86-B426-4B64-8A15-76A843FB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0D9B8-4E8C-4F02-A404-CBADA3D2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6D0E-A1A0-487C-9DBD-7D07B9A5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C5286-721E-4C65-AE98-6EFDCC2B4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4C12F-1FE6-480E-B4B2-87874F1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B06AD-C06B-4C4F-AECC-CA0BBD0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1AD46-8380-496A-B955-0D51E1E1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3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C41F7F-F4FC-42E5-A33C-B4E30804D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65626-9C01-49F3-9CBD-1E38D3A2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CA6BB-4AC4-472C-AE77-4D3811E6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2CB93-711A-49F3-B3DA-29B1C5D7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4B7D3-1563-46B2-8362-A0503285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A9607-7DD5-421E-B881-853CB8FC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AE54E-102A-4D1E-A3AC-ADDF0165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335F1-C315-4479-AD3B-B364DEF3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61EAD-74D4-4855-A4C6-25BD7B96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38E91-F6B3-4E01-B7CC-86D7B015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71C21-5BDA-47C3-A7BE-E63A50F4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BEF12-57F9-4905-A49E-F6F68BC7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32765-657E-4E82-934A-DB7C463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6CAFE-AC9F-4F20-AB7E-1DF261F9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3EB59-9F18-4F0C-9599-ED75ED92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1A95-64DF-4151-9496-8A8703E3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A265F-338E-465C-A6A5-CCCEEBD9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D62D7-74A8-4991-8D76-531F6BB98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6B1B9-FFAF-4274-986D-65E6E40D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DF343-93DB-4CEE-BFC5-AC15FD0C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6B116-0FB6-4460-8201-9B867662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7FBBC-8DBD-402E-B4C1-37B12BD4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AC77A-D9EE-4F11-B12C-97154A31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D7D20-DCF6-4762-B768-892984F6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26E99-F534-485F-A423-DEAB7797A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F89AD4-4FF9-4777-8DE1-4D49CCBF7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086A3E-73A5-4C27-B595-D3EEF59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DA1D7-70A6-4F35-8DA7-243D6EF5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08577-C9BD-43EB-A461-7680C2FE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6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2E06-790D-4353-9265-881DD75A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EFAD00-9FEB-43D2-B402-8596B97C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74291-C408-409C-B57F-AD017AB0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142E6-05E8-4B64-9771-1F50A77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D8E988-DB92-4647-908D-40EA7D89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502A4-5975-4C97-817C-4A075DD6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813A-5EAE-48AD-8A11-A218B262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FA09A-28EB-48FD-86C0-3244276B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96678-DB70-4877-8AE3-CBD3CFE5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BB9F0-AF12-4BA4-9187-A9EB07AFD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10293-797A-45AD-B739-348A38DF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AA80F-E424-4CCA-AF38-1CC49905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42F4D-9F07-4FDE-9CF4-AFE3EFD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160F-BAF5-429B-A1A6-B7678DE5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852275-9843-4EAE-9D34-D018C1709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B5D4C-66A9-4EC0-AFEB-0AFDC5D7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2B847-9489-4DD6-973A-0E056530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9D8BB-3F10-4110-8E40-A7842EC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E260-B69F-496E-88C4-AE08160B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7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6A99D5-1A00-4FA6-98CA-6D934205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44060-CAF0-4E82-B358-04CEC646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74CE8-6E7B-4321-BD4F-5839045F6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E7A7-39D5-4DC3-B14A-06F64AB338D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ADC98-CCF1-449E-8B4E-6A693362B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EA11B-92D9-4FA9-8751-6A023E8DD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E9F4-114F-4B62-BFEB-344226C93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92A3FA-BB3D-4E26-8A22-2B4A260F59EB}"/>
              </a:ext>
            </a:extLst>
          </p:cNvPr>
          <p:cNvSpPr txBox="1"/>
          <p:nvPr/>
        </p:nvSpPr>
        <p:spPr>
          <a:xfrm>
            <a:off x="11064536" y="5657671"/>
            <a:ext cx="11274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배동현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김민지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정유정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/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FC7E6A-6C24-45B4-AF47-536B43B539C9}"/>
              </a:ext>
            </a:extLst>
          </p:cNvPr>
          <p:cNvSpPr/>
          <p:nvPr/>
        </p:nvSpPr>
        <p:spPr>
          <a:xfrm>
            <a:off x="590550" y="5334000"/>
            <a:ext cx="9982200" cy="1419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58A02-FDBB-45CF-B995-BA567F3CC260}"/>
              </a:ext>
            </a:extLst>
          </p:cNvPr>
          <p:cNvSpPr/>
          <p:nvPr/>
        </p:nvSpPr>
        <p:spPr>
          <a:xfrm>
            <a:off x="1733550" y="5229225"/>
            <a:ext cx="8562975" cy="1419225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F1E63F2-CFA6-40AB-90BB-2E1165B9BD83}"/>
              </a:ext>
            </a:extLst>
          </p:cNvPr>
          <p:cNvSpPr txBox="1">
            <a:spLocks/>
          </p:cNvSpPr>
          <p:nvPr/>
        </p:nvSpPr>
        <p:spPr>
          <a:xfrm>
            <a:off x="4239087" y="5134148"/>
            <a:ext cx="3713825" cy="11236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</a:t>
            </a:r>
          </a:p>
        </p:txBody>
      </p:sp>
    </p:spTree>
    <p:extLst>
      <p:ext uri="{BB962C8B-B14F-4D97-AF65-F5344CB8AC3E}">
        <p14:creationId xmlns:p14="http://schemas.microsoft.com/office/powerpoint/2010/main" val="359345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397F99-5686-4F22-A4D8-61AF816D9207}"/>
              </a:ext>
            </a:extLst>
          </p:cNvPr>
          <p:cNvSpPr txBox="1"/>
          <p:nvPr/>
        </p:nvSpPr>
        <p:spPr>
          <a:xfrm>
            <a:off x="3045809" y="4587915"/>
            <a:ext cx="914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감염이 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랜섬 웨어 프로그램은 피해자의 중요한 정보를 암호화해서 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금전적 이익을 얻는 것이 목표이기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정보를 최대한 많이 검색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것이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첫번째 수행해야할 과정</a:t>
            </a:r>
          </a:p>
        </p:txBody>
      </p:sp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75A40FC2-9B8E-4EEA-ACF5-AAD16EC48D1A}"/>
              </a:ext>
            </a:extLst>
          </p:cNvPr>
          <p:cNvSpPr/>
          <p:nvPr/>
        </p:nvSpPr>
        <p:spPr>
          <a:xfrm>
            <a:off x="838564" y="2579093"/>
            <a:ext cx="1945880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</a:t>
            </a:r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DB9606C7-4B17-4D0B-A46F-DC18A3A9E2AE}"/>
              </a:ext>
            </a:extLst>
          </p:cNvPr>
          <p:cNvSpPr/>
          <p:nvPr/>
        </p:nvSpPr>
        <p:spPr>
          <a:xfrm>
            <a:off x="2602011" y="2589604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대상파일 검색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화살표: 톱니 모양의 오른쪽 11">
            <a:extLst>
              <a:ext uri="{FF2B5EF4-FFF2-40B4-BE49-F238E27FC236}">
                <a16:creationId xmlns:a16="http://schemas.microsoft.com/office/drawing/2014/main" id="{31F37AC7-FDED-41E4-AB27-DB3DAEBBA921}"/>
              </a:ext>
            </a:extLst>
          </p:cNvPr>
          <p:cNvSpPr/>
          <p:nvPr/>
        </p:nvSpPr>
        <p:spPr>
          <a:xfrm>
            <a:off x="4366051" y="2600115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sp>
        <p:nvSpPr>
          <p:cNvPr id="13" name="화살표: 톱니 모양의 오른쪽 12">
            <a:extLst>
              <a:ext uri="{FF2B5EF4-FFF2-40B4-BE49-F238E27FC236}">
                <a16:creationId xmlns:a16="http://schemas.microsoft.com/office/drawing/2014/main" id="{B3899680-9990-4783-A157-9E2E11762AAC}"/>
              </a:ext>
            </a:extLst>
          </p:cNvPr>
          <p:cNvSpPr/>
          <p:nvPr/>
        </p:nvSpPr>
        <p:spPr>
          <a:xfrm>
            <a:off x="6109475" y="2600115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이동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4D44D6FC-F693-43EA-B4B0-C776311A44B6}"/>
              </a:ext>
            </a:extLst>
          </p:cNvPr>
          <p:cNvSpPr/>
          <p:nvPr/>
        </p:nvSpPr>
        <p:spPr>
          <a:xfrm>
            <a:off x="7875965" y="2600115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</a:p>
        </p:txBody>
      </p:sp>
      <p:sp>
        <p:nvSpPr>
          <p:cNvPr id="15" name="화살표: 톱니 모양의 오른쪽 14">
            <a:extLst>
              <a:ext uri="{FF2B5EF4-FFF2-40B4-BE49-F238E27FC236}">
                <a16:creationId xmlns:a16="http://schemas.microsoft.com/office/drawing/2014/main" id="{021954E7-B846-4133-9424-696930C74F82}"/>
              </a:ext>
            </a:extLst>
          </p:cNvPr>
          <p:cNvSpPr/>
          <p:nvPr/>
        </p:nvSpPr>
        <p:spPr>
          <a:xfrm>
            <a:off x="9616939" y="2600115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1BD172-73B3-4C15-8E6F-47F322B0706F}"/>
              </a:ext>
            </a:extLst>
          </p:cNvPr>
          <p:cNvSpPr/>
          <p:nvPr/>
        </p:nvSpPr>
        <p:spPr>
          <a:xfrm>
            <a:off x="837970" y="2462991"/>
            <a:ext cx="3707471" cy="1596833"/>
          </a:xfrm>
          <a:prstGeom prst="rect">
            <a:avLst/>
          </a:prstGeom>
          <a:noFill/>
          <a:ln w="57150">
            <a:solidFill>
              <a:srgbClr val="E94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098684-0490-46FF-9865-986EB5E3C150}"/>
              </a:ext>
            </a:extLst>
          </p:cNvPr>
          <p:cNvSpPr/>
          <p:nvPr/>
        </p:nvSpPr>
        <p:spPr>
          <a:xfrm>
            <a:off x="2440684" y="4687062"/>
            <a:ext cx="511821" cy="501018"/>
          </a:xfrm>
          <a:prstGeom prst="ellipse">
            <a:avLst/>
          </a:prstGeom>
          <a:solidFill>
            <a:srgbClr val="37E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24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75A40FC2-9B8E-4EEA-ACF5-AAD16EC48D1A}"/>
              </a:ext>
            </a:extLst>
          </p:cNvPr>
          <p:cNvSpPr/>
          <p:nvPr/>
        </p:nvSpPr>
        <p:spPr>
          <a:xfrm>
            <a:off x="810571" y="2719048"/>
            <a:ext cx="1945880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</a:t>
            </a:r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DB9606C7-4B17-4D0B-A46F-DC18A3A9E2AE}"/>
              </a:ext>
            </a:extLst>
          </p:cNvPr>
          <p:cNvSpPr/>
          <p:nvPr/>
        </p:nvSpPr>
        <p:spPr>
          <a:xfrm>
            <a:off x="2574018" y="2729559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대상파일 검색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화살표: 톱니 모양의 오른쪽 11">
            <a:extLst>
              <a:ext uri="{FF2B5EF4-FFF2-40B4-BE49-F238E27FC236}">
                <a16:creationId xmlns:a16="http://schemas.microsoft.com/office/drawing/2014/main" id="{31F37AC7-FDED-41E4-AB27-DB3DAEBBA921}"/>
              </a:ext>
            </a:extLst>
          </p:cNvPr>
          <p:cNvSpPr/>
          <p:nvPr/>
        </p:nvSpPr>
        <p:spPr>
          <a:xfrm>
            <a:off x="4338058" y="2740070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sp>
        <p:nvSpPr>
          <p:cNvPr id="13" name="화살표: 톱니 모양의 오른쪽 12">
            <a:extLst>
              <a:ext uri="{FF2B5EF4-FFF2-40B4-BE49-F238E27FC236}">
                <a16:creationId xmlns:a16="http://schemas.microsoft.com/office/drawing/2014/main" id="{B3899680-9990-4783-A157-9E2E11762AAC}"/>
              </a:ext>
            </a:extLst>
          </p:cNvPr>
          <p:cNvSpPr/>
          <p:nvPr/>
        </p:nvSpPr>
        <p:spPr>
          <a:xfrm>
            <a:off x="6081482" y="2740070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이동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4D44D6FC-F693-43EA-B4B0-C776311A44B6}"/>
              </a:ext>
            </a:extLst>
          </p:cNvPr>
          <p:cNvSpPr/>
          <p:nvPr/>
        </p:nvSpPr>
        <p:spPr>
          <a:xfrm>
            <a:off x="7847972" y="2740070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</a:p>
        </p:txBody>
      </p:sp>
      <p:sp>
        <p:nvSpPr>
          <p:cNvPr id="15" name="화살표: 톱니 모양의 오른쪽 14">
            <a:extLst>
              <a:ext uri="{FF2B5EF4-FFF2-40B4-BE49-F238E27FC236}">
                <a16:creationId xmlns:a16="http://schemas.microsoft.com/office/drawing/2014/main" id="{021954E7-B846-4133-9424-696930C74F82}"/>
              </a:ext>
            </a:extLst>
          </p:cNvPr>
          <p:cNvSpPr/>
          <p:nvPr/>
        </p:nvSpPr>
        <p:spPr>
          <a:xfrm>
            <a:off x="9588946" y="2740070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1BD172-73B3-4C15-8E6F-47F322B0706F}"/>
              </a:ext>
            </a:extLst>
          </p:cNvPr>
          <p:cNvSpPr/>
          <p:nvPr/>
        </p:nvSpPr>
        <p:spPr>
          <a:xfrm>
            <a:off x="4201035" y="2592435"/>
            <a:ext cx="2219925" cy="1596833"/>
          </a:xfrm>
          <a:prstGeom prst="rect">
            <a:avLst/>
          </a:prstGeom>
          <a:noFill/>
          <a:ln w="57150">
            <a:solidFill>
              <a:srgbClr val="E94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4FBAB-2730-475F-A6BC-DA253A2EA852}"/>
              </a:ext>
            </a:extLst>
          </p:cNvPr>
          <p:cNvSpPr txBox="1"/>
          <p:nvPr/>
        </p:nvSpPr>
        <p:spPr>
          <a:xfrm>
            <a:off x="2399665" y="4524488"/>
            <a:ext cx="9135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충분히 많은 정보들이 검색이 되었다면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이제는 그 </a:t>
            </a:r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정보들을 암호화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한다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 해커가 직접 만든 암호화를 사용할 수도 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널리 퍼진 암호화를 사용할 수 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 이부분은 해커의 수입과 직접적으로 연결이 되는 부분이기 때문에 </a:t>
            </a:r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매우 섬세하게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암호화를 한다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5E3600-7749-4E62-8558-A44A00C0BFCC}"/>
              </a:ext>
            </a:extLst>
          </p:cNvPr>
          <p:cNvSpPr/>
          <p:nvPr/>
        </p:nvSpPr>
        <p:spPr>
          <a:xfrm>
            <a:off x="1801679" y="4576673"/>
            <a:ext cx="511821" cy="501018"/>
          </a:xfrm>
          <a:prstGeom prst="ellipse">
            <a:avLst/>
          </a:prstGeom>
          <a:solidFill>
            <a:srgbClr val="37E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20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34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75A40FC2-9B8E-4EEA-ACF5-AAD16EC48D1A}"/>
              </a:ext>
            </a:extLst>
          </p:cNvPr>
          <p:cNvSpPr/>
          <p:nvPr/>
        </p:nvSpPr>
        <p:spPr>
          <a:xfrm>
            <a:off x="810571" y="1981929"/>
            <a:ext cx="1945880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</a:t>
            </a:r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DB9606C7-4B17-4D0B-A46F-DC18A3A9E2AE}"/>
              </a:ext>
            </a:extLst>
          </p:cNvPr>
          <p:cNvSpPr/>
          <p:nvPr/>
        </p:nvSpPr>
        <p:spPr>
          <a:xfrm>
            <a:off x="2574018" y="1992440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대상파일 검색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화살표: 톱니 모양의 오른쪽 11">
            <a:extLst>
              <a:ext uri="{FF2B5EF4-FFF2-40B4-BE49-F238E27FC236}">
                <a16:creationId xmlns:a16="http://schemas.microsoft.com/office/drawing/2014/main" id="{31F37AC7-FDED-41E4-AB27-DB3DAEBBA921}"/>
              </a:ext>
            </a:extLst>
          </p:cNvPr>
          <p:cNvSpPr/>
          <p:nvPr/>
        </p:nvSpPr>
        <p:spPr>
          <a:xfrm>
            <a:off x="4338058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sp>
        <p:nvSpPr>
          <p:cNvPr id="13" name="화살표: 톱니 모양의 오른쪽 12">
            <a:extLst>
              <a:ext uri="{FF2B5EF4-FFF2-40B4-BE49-F238E27FC236}">
                <a16:creationId xmlns:a16="http://schemas.microsoft.com/office/drawing/2014/main" id="{B3899680-9990-4783-A157-9E2E11762AAC}"/>
              </a:ext>
            </a:extLst>
          </p:cNvPr>
          <p:cNvSpPr/>
          <p:nvPr/>
        </p:nvSpPr>
        <p:spPr>
          <a:xfrm>
            <a:off x="6081482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이동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4D44D6FC-F693-43EA-B4B0-C776311A44B6}"/>
              </a:ext>
            </a:extLst>
          </p:cNvPr>
          <p:cNvSpPr/>
          <p:nvPr/>
        </p:nvSpPr>
        <p:spPr>
          <a:xfrm>
            <a:off x="7847972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</a:p>
        </p:txBody>
      </p:sp>
      <p:sp>
        <p:nvSpPr>
          <p:cNvPr id="15" name="화살표: 톱니 모양의 오른쪽 14">
            <a:extLst>
              <a:ext uri="{FF2B5EF4-FFF2-40B4-BE49-F238E27FC236}">
                <a16:creationId xmlns:a16="http://schemas.microsoft.com/office/drawing/2014/main" id="{021954E7-B846-4133-9424-696930C74F82}"/>
              </a:ext>
            </a:extLst>
          </p:cNvPr>
          <p:cNvSpPr/>
          <p:nvPr/>
        </p:nvSpPr>
        <p:spPr>
          <a:xfrm>
            <a:off x="9588946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1BD172-73B3-4C15-8E6F-47F322B0706F}"/>
              </a:ext>
            </a:extLst>
          </p:cNvPr>
          <p:cNvSpPr/>
          <p:nvPr/>
        </p:nvSpPr>
        <p:spPr>
          <a:xfrm>
            <a:off x="6044464" y="1862509"/>
            <a:ext cx="2219925" cy="1596833"/>
          </a:xfrm>
          <a:prstGeom prst="rect">
            <a:avLst/>
          </a:prstGeom>
          <a:noFill/>
          <a:ln w="57150">
            <a:solidFill>
              <a:srgbClr val="E94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00DEB-990B-49A6-9BA3-B4904F900805}"/>
              </a:ext>
            </a:extLst>
          </p:cNvPr>
          <p:cNvSpPr txBox="1"/>
          <p:nvPr/>
        </p:nvSpPr>
        <p:spPr>
          <a:xfrm>
            <a:off x="810571" y="3972424"/>
            <a:ext cx="1072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암호화 되었다는 것을 피해자에게 알리기 위하여 해당 정보를 바탕화면 등의 눈에 잘 뛰는 위치로 이동</a:t>
            </a:r>
          </a:p>
        </p:txBody>
      </p:sp>
    </p:spTree>
    <p:extLst>
      <p:ext uri="{BB962C8B-B14F-4D97-AF65-F5344CB8AC3E}">
        <p14:creationId xmlns:p14="http://schemas.microsoft.com/office/powerpoint/2010/main" val="365257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75A40FC2-9B8E-4EEA-ACF5-AAD16EC48D1A}"/>
              </a:ext>
            </a:extLst>
          </p:cNvPr>
          <p:cNvSpPr/>
          <p:nvPr/>
        </p:nvSpPr>
        <p:spPr>
          <a:xfrm>
            <a:off x="810571" y="1981929"/>
            <a:ext cx="1945880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</a:t>
            </a:r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DB9606C7-4B17-4D0B-A46F-DC18A3A9E2AE}"/>
              </a:ext>
            </a:extLst>
          </p:cNvPr>
          <p:cNvSpPr/>
          <p:nvPr/>
        </p:nvSpPr>
        <p:spPr>
          <a:xfrm>
            <a:off x="2574018" y="1992440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대상파일 검색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화살표: 톱니 모양의 오른쪽 11">
            <a:extLst>
              <a:ext uri="{FF2B5EF4-FFF2-40B4-BE49-F238E27FC236}">
                <a16:creationId xmlns:a16="http://schemas.microsoft.com/office/drawing/2014/main" id="{31F37AC7-FDED-41E4-AB27-DB3DAEBBA921}"/>
              </a:ext>
            </a:extLst>
          </p:cNvPr>
          <p:cNvSpPr/>
          <p:nvPr/>
        </p:nvSpPr>
        <p:spPr>
          <a:xfrm>
            <a:off x="4338058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sp>
        <p:nvSpPr>
          <p:cNvPr id="13" name="화살표: 톱니 모양의 오른쪽 12">
            <a:extLst>
              <a:ext uri="{FF2B5EF4-FFF2-40B4-BE49-F238E27FC236}">
                <a16:creationId xmlns:a16="http://schemas.microsoft.com/office/drawing/2014/main" id="{B3899680-9990-4783-A157-9E2E11762AAC}"/>
              </a:ext>
            </a:extLst>
          </p:cNvPr>
          <p:cNvSpPr/>
          <p:nvPr/>
        </p:nvSpPr>
        <p:spPr>
          <a:xfrm>
            <a:off x="6081482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이동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4D44D6FC-F693-43EA-B4B0-C776311A44B6}"/>
              </a:ext>
            </a:extLst>
          </p:cNvPr>
          <p:cNvSpPr/>
          <p:nvPr/>
        </p:nvSpPr>
        <p:spPr>
          <a:xfrm>
            <a:off x="7847972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</a:p>
        </p:txBody>
      </p:sp>
      <p:sp>
        <p:nvSpPr>
          <p:cNvPr id="15" name="화살표: 톱니 모양의 오른쪽 14">
            <a:extLst>
              <a:ext uri="{FF2B5EF4-FFF2-40B4-BE49-F238E27FC236}">
                <a16:creationId xmlns:a16="http://schemas.microsoft.com/office/drawing/2014/main" id="{021954E7-B846-4133-9424-696930C74F82}"/>
              </a:ext>
            </a:extLst>
          </p:cNvPr>
          <p:cNvSpPr/>
          <p:nvPr/>
        </p:nvSpPr>
        <p:spPr>
          <a:xfrm>
            <a:off x="9588946" y="2002951"/>
            <a:ext cx="1945881" cy="134360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1BD172-73B3-4C15-8E6F-47F322B0706F}"/>
              </a:ext>
            </a:extLst>
          </p:cNvPr>
          <p:cNvSpPr/>
          <p:nvPr/>
        </p:nvSpPr>
        <p:spPr>
          <a:xfrm>
            <a:off x="7845522" y="1855316"/>
            <a:ext cx="3689305" cy="1596833"/>
          </a:xfrm>
          <a:prstGeom prst="rect">
            <a:avLst/>
          </a:prstGeom>
          <a:noFill/>
          <a:ln w="57150">
            <a:solidFill>
              <a:srgbClr val="E94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3913C-D805-4BB9-863D-D82D9B305345}"/>
              </a:ext>
            </a:extLst>
          </p:cNvPr>
          <p:cNvSpPr txBox="1"/>
          <p:nvPr/>
        </p:nvSpPr>
        <p:spPr>
          <a:xfrm>
            <a:off x="0" y="455092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‘해당 파일은 암호화되어 확인할 수 없으며 얼마를 송금해주면 복호화를 해주겠다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메세지를 출력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후 마지막으로 피해자가 금전적 요구를 들어주며 협상이 되는 순서로 진행이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18" name="그룹 94">
            <a:extLst>
              <a:ext uri="{FF2B5EF4-FFF2-40B4-BE49-F238E27FC236}">
                <a16:creationId xmlns:a16="http://schemas.microsoft.com/office/drawing/2014/main" id="{94600E74-4054-4BFF-B099-A54640F05D8A}"/>
              </a:ext>
            </a:extLst>
          </p:cNvPr>
          <p:cNvGrpSpPr/>
          <p:nvPr/>
        </p:nvGrpSpPr>
        <p:grpSpPr>
          <a:xfrm>
            <a:off x="8642572" y="963897"/>
            <a:ext cx="1892748" cy="1039054"/>
            <a:chOff x="285750" y="1238250"/>
            <a:chExt cx="966788" cy="582613"/>
          </a:xfrm>
        </p:grpSpPr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64F0C4D6-F8C2-45F6-8E85-F63CAA5C8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" y="1333500"/>
              <a:ext cx="965200" cy="485775"/>
            </a:xfrm>
            <a:prstGeom prst="rect">
              <a:avLst/>
            </a:prstGeom>
            <a:solidFill>
              <a:srgbClr val="DA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16A79E02-9914-47D2-BDE9-D6A6833E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" y="1333500"/>
              <a:ext cx="9652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A2F17BC8-C45A-4DB6-A16E-1A064E2C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" y="1368425"/>
              <a:ext cx="901700" cy="415925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0" y="10"/>
                </a:cxn>
                <a:cxn ang="0">
                  <a:pos x="22" y="20"/>
                </a:cxn>
                <a:cxn ang="0">
                  <a:pos x="12" y="28"/>
                </a:cxn>
                <a:cxn ang="0">
                  <a:pos x="0" y="34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10" y="238"/>
                </a:cxn>
                <a:cxn ang="0">
                  <a:pos x="20" y="244"/>
                </a:cxn>
                <a:cxn ang="0">
                  <a:pos x="26" y="252"/>
                </a:cxn>
                <a:cxn ang="0">
                  <a:pos x="32" y="262"/>
                </a:cxn>
                <a:cxn ang="0">
                  <a:pos x="534" y="262"/>
                </a:cxn>
                <a:cxn ang="0">
                  <a:pos x="534" y="262"/>
                </a:cxn>
                <a:cxn ang="0">
                  <a:pos x="540" y="252"/>
                </a:cxn>
                <a:cxn ang="0">
                  <a:pos x="548" y="242"/>
                </a:cxn>
                <a:cxn ang="0">
                  <a:pos x="558" y="236"/>
                </a:cxn>
                <a:cxn ang="0">
                  <a:pos x="568" y="232"/>
                </a:cxn>
                <a:cxn ang="0">
                  <a:pos x="568" y="36"/>
                </a:cxn>
                <a:cxn ang="0">
                  <a:pos x="568" y="36"/>
                </a:cxn>
                <a:cxn ang="0">
                  <a:pos x="556" y="30"/>
                </a:cxn>
                <a:cxn ang="0">
                  <a:pos x="546" y="22"/>
                </a:cxn>
                <a:cxn ang="0">
                  <a:pos x="538" y="12"/>
                </a:cxn>
                <a:cxn ang="0">
                  <a:pos x="532" y="0"/>
                </a:cxn>
                <a:cxn ang="0">
                  <a:pos x="532" y="0"/>
                </a:cxn>
              </a:cxnLst>
              <a:rect l="0" t="0" r="r" b="b"/>
              <a:pathLst>
                <a:path w="568" h="262">
                  <a:moveTo>
                    <a:pt x="5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30" y="10"/>
                  </a:lnTo>
                  <a:lnTo>
                    <a:pt x="22" y="20"/>
                  </a:lnTo>
                  <a:lnTo>
                    <a:pt x="12" y="28"/>
                  </a:lnTo>
                  <a:lnTo>
                    <a:pt x="0" y="3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10" y="238"/>
                  </a:lnTo>
                  <a:lnTo>
                    <a:pt x="20" y="244"/>
                  </a:lnTo>
                  <a:lnTo>
                    <a:pt x="26" y="252"/>
                  </a:lnTo>
                  <a:lnTo>
                    <a:pt x="32" y="262"/>
                  </a:lnTo>
                  <a:lnTo>
                    <a:pt x="534" y="262"/>
                  </a:lnTo>
                  <a:lnTo>
                    <a:pt x="534" y="262"/>
                  </a:lnTo>
                  <a:lnTo>
                    <a:pt x="540" y="252"/>
                  </a:lnTo>
                  <a:lnTo>
                    <a:pt x="548" y="242"/>
                  </a:lnTo>
                  <a:lnTo>
                    <a:pt x="558" y="236"/>
                  </a:lnTo>
                  <a:lnTo>
                    <a:pt x="568" y="232"/>
                  </a:lnTo>
                  <a:lnTo>
                    <a:pt x="568" y="36"/>
                  </a:lnTo>
                  <a:lnTo>
                    <a:pt x="568" y="36"/>
                  </a:lnTo>
                  <a:lnTo>
                    <a:pt x="556" y="30"/>
                  </a:lnTo>
                  <a:lnTo>
                    <a:pt x="546" y="22"/>
                  </a:lnTo>
                  <a:lnTo>
                    <a:pt x="538" y="12"/>
                  </a:lnTo>
                  <a:lnTo>
                    <a:pt x="532" y="0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ED1F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5DC7035-7854-42DF-B9FA-F6A68DD20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1416050"/>
              <a:ext cx="317500" cy="31750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100" y="0"/>
                </a:cxn>
                <a:cxn ang="0">
                  <a:pos x="80" y="2"/>
                </a:cxn>
                <a:cxn ang="0">
                  <a:pos x="62" y="8"/>
                </a:cxn>
                <a:cxn ang="0">
                  <a:pos x="46" y="18"/>
                </a:cxn>
                <a:cxn ang="0">
                  <a:pos x="30" y="30"/>
                </a:cxn>
                <a:cxn ang="0">
                  <a:pos x="18" y="44"/>
                </a:cxn>
                <a:cxn ang="0">
                  <a:pos x="8" y="62"/>
                </a:cxn>
                <a:cxn ang="0">
                  <a:pos x="2" y="8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2" y="120"/>
                </a:cxn>
                <a:cxn ang="0">
                  <a:pos x="8" y="140"/>
                </a:cxn>
                <a:cxn ang="0">
                  <a:pos x="18" y="156"/>
                </a:cxn>
                <a:cxn ang="0">
                  <a:pos x="30" y="172"/>
                </a:cxn>
                <a:cxn ang="0">
                  <a:pos x="46" y="184"/>
                </a:cxn>
                <a:cxn ang="0">
                  <a:pos x="62" y="192"/>
                </a:cxn>
                <a:cxn ang="0">
                  <a:pos x="80" y="198"/>
                </a:cxn>
                <a:cxn ang="0">
                  <a:pos x="100" y="200"/>
                </a:cxn>
                <a:cxn ang="0">
                  <a:pos x="100" y="200"/>
                </a:cxn>
                <a:cxn ang="0">
                  <a:pos x="122" y="198"/>
                </a:cxn>
                <a:cxn ang="0">
                  <a:pos x="140" y="192"/>
                </a:cxn>
                <a:cxn ang="0">
                  <a:pos x="156" y="184"/>
                </a:cxn>
                <a:cxn ang="0">
                  <a:pos x="172" y="172"/>
                </a:cxn>
                <a:cxn ang="0">
                  <a:pos x="184" y="156"/>
                </a:cxn>
                <a:cxn ang="0">
                  <a:pos x="194" y="140"/>
                </a:cxn>
                <a:cxn ang="0">
                  <a:pos x="198" y="120"/>
                </a:cxn>
                <a:cxn ang="0">
                  <a:pos x="200" y="100"/>
                </a:cxn>
                <a:cxn ang="0">
                  <a:pos x="200" y="100"/>
                </a:cxn>
                <a:cxn ang="0">
                  <a:pos x="198" y="80"/>
                </a:cxn>
                <a:cxn ang="0">
                  <a:pos x="194" y="62"/>
                </a:cxn>
                <a:cxn ang="0">
                  <a:pos x="184" y="44"/>
                </a:cxn>
                <a:cxn ang="0">
                  <a:pos x="172" y="30"/>
                </a:cxn>
                <a:cxn ang="0">
                  <a:pos x="156" y="18"/>
                </a:cxn>
                <a:cxn ang="0">
                  <a:pos x="140" y="8"/>
                </a:cxn>
                <a:cxn ang="0">
                  <a:pos x="122" y="2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lnTo>
                    <a:pt x="100" y="0"/>
                  </a:lnTo>
                  <a:lnTo>
                    <a:pt x="80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0"/>
                  </a:lnTo>
                  <a:lnTo>
                    <a:pt x="18" y="44"/>
                  </a:lnTo>
                  <a:lnTo>
                    <a:pt x="8" y="62"/>
                  </a:lnTo>
                  <a:lnTo>
                    <a:pt x="2" y="8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2" y="120"/>
                  </a:lnTo>
                  <a:lnTo>
                    <a:pt x="8" y="140"/>
                  </a:lnTo>
                  <a:lnTo>
                    <a:pt x="18" y="156"/>
                  </a:lnTo>
                  <a:lnTo>
                    <a:pt x="30" y="172"/>
                  </a:lnTo>
                  <a:lnTo>
                    <a:pt x="46" y="184"/>
                  </a:lnTo>
                  <a:lnTo>
                    <a:pt x="62" y="192"/>
                  </a:lnTo>
                  <a:lnTo>
                    <a:pt x="80" y="198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122" y="198"/>
                  </a:lnTo>
                  <a:lnTo>
                    <a:pt x="140" y="192"/>
                  </a:lnTo>
                  <a:lnTo>
                    <a:pt x="156" y="184"/>
                  </a:lnTo>
                  <a:lnTo>
                    <a:pt x="172" y="172"/>
                  </a:lnTo>
                  <a:lnTo>
                    <a:pt x="184" y="156"/>
                  </a:lnTo>
                  <a:lnTo>
                    <a:pt x="194" y="140"/>
                  </a:lnTo>
                  <a:lnTo>
                    <a:pt x="198" y="120"/>
                  </a:lnTo>
                  <a:lnTo>
                    <a:pt x="200" y="100"/>
                  </a:lnTo>
                  <a:lnTo>
                    <a:pt x="200" y="100"/>
                  </a:lnTo>
                  <a:lnTo>
                    <a:pt x="198" y="80"/>
                  </a:lnTo>
                  <a:lnTo>
                    <a:pt x="194" y="62"/>
                  </a:lnTo>
                  <a:lnTo>
                    <a:pt x="184" y="44"/>
                  </a:lnTo>
                  <a:lnTo>
                    <a:pt x="172" y="30"/>
                  </a:lnTo>
                  <a:lnTo>
                    <a:pt x="156" y="18"/>
                  </a:lnTo>
                  <a:lnTo>
                    <a:pt x="140" y="8"/>
                  </a:lnTo>
                  <a:lnTo>
                    <a:pt x="122" y="2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A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830F41E-979B-48A5-AD11-E6003557A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" y="1533525"/>
              <a:ext cx="82550" cy="825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36" y="50"/>
                </a:cxn>
                <a:cxn ang="0">
                  <a:pos x="46" y="44"/>
                </a:cxn>
                <a:cxn ang="0">
                  <a:pos x="50" y="36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0" y="16"/>
                </a:cxn>
                <a:cxn ang="0">
                  <a:pos x="46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36" y="50"/>
                  </a:lnTo>
                  <a:lnTo>
                    <a:pt x="46" y="44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6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A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D1726122-4E0C-48DA-979C-B63C1C10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1533525"/>
              <a:ext cx="82550" cy="825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36" y="50"/>
                </a:cxn>
                <a:cxn ang="0">
                  <a:pos x="44" y="44"/>
                </a:cxn>
                <a:cxn ang="0">
                  <a:pos x="50" y="36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0" y="16"/>
                </a:cxn>
                <a:cxn ang="0">
                  <a:pos x="44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36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4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A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F1E7A72-86D4-4DB9-A93C-51877239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" y="1431925"/>
              <a:ext cx="193675" cy="285750"/>
            </a:xfrm>
            <a:custGeom>
              <a:avLst/>
              <a:gdLst/>
              <a:ahLst/>
              <a:cxnLst>
                <a:cxn ang="0">
                  <a:pos x="118" y="100"/>
                </a:cxn>
                <a:cxn ang="0">
                  <a:pos x="108" y="88"/>
                </a:cxn>
                <a:cxn ang="0">
                  <a:pos x="96" y="80"/>
                </a:cxn>
                <a:cxn ang="0">
                  <a:pos x="80" y="76"/>
                </a:cxn>
                <a:cxn ang="0">
                  <a:pos x="66" y="72"/>
                </a:cxn>
                <a:cxn ang="0">
                  <a:pos x="52" y="70"/>
                </a:cxn>
                <a:cxn ang="0">
                  <a:pos x="42" y="64"/>
                </a:cxn>
                <a:cxn ang="0">
                  <a:pos x="40" y="60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46" y="44"/>
                </a:cxn>
                <a:cxn ang="0">
                  <a:pos x="52" y="42"/>
                </a:cxn>
                <a:cxn ang="0">
                  <a:pos x="60" y="42"/>
                </a:cxn>
                <a:cxn ang="0">
                  <a:pos x="68" y="42"/>
                </a:cxn>
                <a:cxn ang="0">
                  <a:pos x="76" y="46"/>
                </a:cxn>
                <a:cxn ang="0">
                  <a:pos x="82" y="52"/>
                </a:cxn>
                <a:cxn ang="0">
                  <a:pos x="118" y="62"/>
                </a:cxn>
                <a:cxn ang="0">
                  <a:pos x="116" y="50"/>
                </a:cxn>
                <a:cxn ang="0">
                  <a:pos x="112" y="40"/>
                </a:cxn>
                <a:cxn ang="0">
                  <a:pos x="98" y="26"/>
                </a:cxn>
                <a:cxn ang="0">
                  <a:pos x="90" y="22"/>
                </a:cxn>
                <a:cxn ang="0">
                  <a:pos x="80" y="18"/>
                </a:cxn>
                <a:cxn ang="0">
                  <a:pos x="76" y="0"/>
                </a:cxn>
                <a:cxn ang="0">
                  <a:pos x="46" y="16"/>
                </a:cxn>
                <a:cxn ang="0">
                  <a:pos x="40" y="18"/>
                </a:cxn>
                <a:cxn ang="0">
                  <a:pos x="30" y="20"/>
                </a:cxn>
                <a:cxn ang="0">
                  <a:pos x="22" y="26"/>
                </a:cxn>
                <a:cxn ang="0">
                  <a:pos x="8" y="38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8"/>
                </a:cxn>
                <a:cxn ang="0">
                  <a:pos x="12" y="84"/>
                </a:cxn>
                <a:cxn ang="0">
                  <a:pos x="16" y="88"/>
                </a:cxn>
                <a:cxn ang="0">
                  <a:pos x="30" y="94"/>
                </a:cxn>
                <a:cxn ang="0">
                  <a:pos x="44" y="100"/>
                </a:cxn>
                <a:cxn ang="0">
                  <a:pos x="74" y="108"/>
                </a:cxn>
                <a:cxn ang="0">
                  <a:pos x="82" y="114"/>
                </a:cxn>
                <a:cxn ang="0">
                  <a:pos x="86" y="122"/>
                </a:cxn>
                <a:cxn ang="0">
                  <a:pos x="84" y="126"/>
                </a:cxn>
                <a:cxn ang="0">
                  <a:pos x="84" y="130"/>
                </a:cxn>
                <a:cxn ang="0">
                  <a:pos x="78" y="136"/>
                </a:cxn>
                <a:cxn ang="0">
                  <a:pos x="70" y="138"/>
                </a:cxn>
                <a:cxn ang="0">
                  <a:pos x="62" y="140"/>
                </a:cxn>
                <a:cxn ang="0">
                  <a:pos x="52" y="138"/>
                </a:cxn>
                <a:cxn ang="0">
                  <a:pos x="44" y="134"/>
                </a:cxn>
                <a:cxn ang="0">
                  <a:pos x="36" y="126"/>
                </a:cxn>
                <a:cxn ang="0">
                  <a:pos x="34" y="116"/>
                </a:cxn>
                <a:cxn ang="0">
                  <a:pos x="0" y="116"/>
                </a:cxn>
                <a:cxn ang="0">
                  <a:pos x="6" y="140"/>
                </a:cxn>
                <a:cxn ang="0">
                  <a:pos x="12" y="148"/>
                </a:cxn>
                <a:cxn ang="0">
                  <a:pos x="20" y="154"/>
                </a:cxn>
                <a:cxn ang="0">
                  <a:pos x="40" y="162"/>
                </a:cxn>
                <a:cxn ang="0">
                  <a:pos x="46" y="164"/>
                </a:cxn>
                <a:cxn ang="0">
                  <a:pos x="76" y="180"/>
                </a:cxn>
                <a:cxn ang="0">
                  <a:pos x="76" y="164"/>
                </a:cxn>
                <a:cxn ang="0">
                  <a:pos x="84" y="162"/>
                </a:cxn>
                <a:cxn ang="0">
                  <a:pos x="102" y="154"/>
                </a:cxn>
                <a:cxn ang="0">
                  <a:pos x="110" y="148"/>
                </a:cxn>
                <a:cxn ang="0">
                  <a:pos x="116" y="140"/>
                </a:cxn>
                <a:cxn ang="0">
                  <a:pos x="122" y="116"/>
                </a:cxn>
                <a:cxn ang="0">
                  <a:pos x="120" y="106"/>
                </a:cxn>
                <a:cxn ang="0">
                  <a:pos x="118" y="100"/>
                </a:cxn>
              </a:cxnLst>
              <a:rect l="0" t="0" r="r" b="b"/>
              <a:pathLst>
                <a:path w="122" h="180">
                  <a:moveTo>
                    <a:pt x="118" y="100"/>
                  </a:moveTo>
                  <a:lnTo>
                    <a:pt x="118" y="100"/>
                  </a:lnTo>
                  <a:lnTo>
                    <a:pt x="114" y="94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96" y="80"/>
                  </a:lnTo>
                  <a:lnTo>
                    <a:pt x="96" y="80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0" y="52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8" y="42"/>
                  </a:lnTo>
                  <a:lnTo>
                    <a:pt x="76" y="46"/>
                  </a:lnTo>
                  <a:lnTo>
                    <a:pt x="76" y="46"/>
                  </a:lnTo>
                  <a:lnTo>
                    <a:pt x="80" y="48"/>
                  </a:lnTo>
                  <a:lnTo>
                    <a:pt x="82" y="52"/>
                  </a:lnTo>
                  <a:lnTo>
                    <a:pt x="84" y="62"/>
                  </a:lnTo>
                  <a:lnTo>
                    <a:pt x="118" y="62"/>
                  </a:lnTo>
                  <a:lnTo>
                    <a:pt x="118" y="62"/>
                  </a:lnTo>
                  <a:lnTo>
                    <a:pt x="116" y="50"/>
                  </a:lnTo>
                  <a:lnTo>
                    <a:pt x="112" y="40"/>
                  </a:lnTo>
                  <a:lnTo>
                    <a:pt x="112" y="40"/>
                  </a:lnTo>
                  <a:lnTo>
                    <a:pt x="106" y="32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0" y="22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76" y="18"/>
                  </a:lnTo>
                  <a:lnTo>
                    <a:pt x="76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0" y="2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32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70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2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44" y="100"/>
                  </a:lnTo>
                  <a:lnTo>
                    <a:pt x="44" y="100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80" y="110"/>
                  </a:lnTo>
                  <a:lnTo>
                    <a:pt x="82" y="114"/>
                  </a:lnTo>
                  <a:lnTo>
                    <a:pt x="84" y="118"/>
                  </a:lnTo>
                  <a:lnTo>
                    <a:pt x="86" y="122"/>
                  </a:lnTo>
                  <a:lnTo>
                    <a:pt x="86" y="122"/>
                  </a:lnTo>
                  <a:lnTo>
                    <a:pt x="84" y="126"/>
                  </a:lnTo>
                  <a:lnTo>
                    <a:pt x="84" y="130"/>
                  </a:lnTo>
                  <a:lnTo>
                    <a:pt x="84" y="130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62" y="140"/>
                  </a:lnTo>
                  <a:lnTo>
                    <a:pt x="62" y="140"/>
                  </a:lnTo>
                  <a:lnTo>
                    <a:pt x="52" y="138"/>
                  </a:lnTo>
                  <a:lnTo>
                    <a:pt x="52" y="138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36" y="122"/>
                  </a:lnTo>
                  <a:lnTo>
                    <a:pt x="34" y="116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28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12" y="148"/>
                  </a:lnTo>
                  <a:lnTo>
                    <a:pt x="20" y="154"/>
                  </a:lnTo>
                  <a:lnTo>
                    <a:pt x="20" y="154"/>
                  </a:lnTo>
                  <a:lnTo>
                    <a:pt x="30" y="160"/>
                  </a:lnTo>
                  <a:lnTo>
                    <a:pt x="40" y="162"/>
                  </a:lnTo>
                  <a:lnTo>
                    <a:pt x="40" y="162"/>
                  </a:lnTo>
                  <a:lnTo>
                    <a:pt x="46" y="164"/>
                  </a:lnTo>
                  <a:lnTo>
                    <a:pt x="46" y="180"/>
                  </a:lnTo>
                  <a:lnTo>
                    <a:pt x="76" y="180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4" y="162"/>
                  </a:lnTo>
                  <a:lnTo>
                    <a:pt x="84" y="162"/>
                  </a:lnTo>
                  <a:lnTo>
                    <a:pt x="94" y="160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10" y="148"/>
                  </a:lnTo>
                  <a:lnTo>
                    <a:pt x="116" y="140"/>
                  </a:lnTo>
                  <a:lnTo>
                    <a:pt x="116" y="140"/>
                  </a:lnTo>
                  <a:lnTo>
                    <a:pt x="120" y="128"/>
                  </a:lnTo>
                  <a:lnTo>
                    <a:pt x="122" y="116"/>
                  </a:lnTo>
                  <a:lnTo>
                    <a:pt x="122" y="116"/>
                  </a:lnTo>
                  <a:lnTo>
                    <a:pt x="120" y="106"/>
                  </a:lnTo>
                  <a:lnTo>
                    <a:pt x="118" y="100"/>
                  </a:lnTo>
                  <a:lnTo>
                    <a:pt x="11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A64203A7-EB0E-4B37-865F-247D6104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" y="1282700"/>
              <a:ext cx="962025" cy="31750"/>
            </a:xfrm>
            <a:prstGeom prst="rect">
              <a:avLst/>
            </a:prstGeom>
            <a:solidFill>
              <a:srgbClr val="DA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F000D3DF-661B-4D89-9F4C-07A4E1FF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" y="1238250"/>
              <a:ext cx="962025" cy="31750"/>
            </a:xfrm>
            <a:prstGeom prst="rect">
              <a:avLst/>
            </a:prstGeom>
            <a:solidFill>
              <a:srgbClr val="DAD9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F3F711BF-AA8B-42D2-8FE5-58A7955D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" y="1238250"/>
              <a:ext cx="962025" cy="3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94">
              <a:extLst>
                <a:ext uri="{FF2B5EF4-FFF2-40B4-BE49-F238E27FC236}">
                  <a16:creationId xmlns:a16="http://schemas.microsoft.com/office/drawing/2014/main" id="{BA7F4828-DEDE-47B4-9A5D-F2478A55F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950" y="1238250"/>
              <a:ext cx="1588" cy="1588"/>
            </a:xfrm>
            <a:prstGeom prst="rect">
              <a:avLst/>
            </a:prstGeom>
            <a:solidFill>
              <a:srgbClr val="B6B3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95">
              <a:extLst>
                <a:ext uri="{FF2B5EF4-FFF2-40B4-BE49-F238E27FC236}">
                  <a16:creationId xmlns:a16="http://schemas.microsoft.com/office/drawing/2014/main" id="{169CAB56-D449-48E1-B5D7-7B2DFC8A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50" y="12382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96">
              <a:extLst>
                <a:ext uri="{FF2B5EF4-FFF2-40B4-BE49-F238E27FC236}">
                  <a16:creationId xmlns:a16="http://schemas.microsoft.com/office/drawing/2014/main" id="{D0F7DB33-70D2-4289-8558-69178C8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50" y="1819275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F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0B6BDD1-EFB6-4749-8C1C-020D067D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50" y="1819275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2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사례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Blacklistcp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C21DBD-A8A7-4ABF-82D8-0E565B6E6A52}"/>
              </a:ext>
            </a:extLst>
          </p:cNvPr>
          <p:cNvSpPr txBox="1"/>
          <p:nvPr/>
        </p:nvSpPr>
        <p:spPr>
          <a:xfrm>
            <a:off x="298579" y="2859748"/>
            <a:ext cx="71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Blacklistcp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SkyDragon7845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살 한국인이 교육용 랜섬 웨어 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hidden-tear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오픈소스를 참고하여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C#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만든 랜섬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웨어이다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랜섬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웨어는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PDF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문서파일 아이콘으로 위장하고있다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70CF870-6A01-4F01-971B-B537F9781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783" y="1482317"/>
            <a:ext cx="4019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3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F32A5-BD71-449E-A569-246CDA564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1482317"/>
            <a:ext cx="11499317" cy="3444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D82A0-7B36-4B32-A445-C706696914A1}"/>
              </a:ext>
            </a:extLst>
          </p:cNvPr>
          <p:cNvSpPr txBox="1"/>
          <p:nvPr/>
        </p:nvSpPr>
        <p:spPr>
          <a:xfrm>
            <a:off x="2015935" y="5375683"/>
            <a:ext cx="805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Blacklistcp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랜섬 웨어가 지원하는 파일 형식들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약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158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종의 파일형식을 암호화 시킨다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0685085-B728-40C5-AC05-203FF3B02CAB}"/>
              </a:ext>
            </a:extLst>
          </p:cNvPr>
          <p:cNvSpPr txBox="1">
            <a:spLocks/>
          </p:cNvSpPr>
          <p:nvPr/>
        </p:nvSpPr>
        <p:spPr>
          <a:xfrm>
            <a:off x="1527109" y="574138"/>
            <a:ext cx="4761723" cy="58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사례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Blacklistcp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99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사례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Blacklistcp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F0DDE-A0B4-494A-A1EF-8E62BE3D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20" y="1404563"/>
            <a:ext cx="8659560" cy="51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9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사례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Blacklistcp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4118D5-E783-4374-A285-F60704539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30" y="1371904"/>
            <a:ext cx="8363340" cy="52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사례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Blacklistcp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59A93D-2FAD-4B8B-8367-D6526D47B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88" y="1161967"/>
            <a:ext cx="8038815" cy="5485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9E97D-D0B8-4EA9-BF9E-7AE0D53C3C5F}"/>
              </a:ext>
            </a:extLst>
          </p:cNvPr>
          <p:cNvSpPr txBox="1"/>
          <p:nvPr/>
        </p:nvSpPr>
        <p:spPr>
          <a:xfrm>
            <a:off x="6096000" y="3774089"/>
            <a:ext cx="396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랜섬 웨어 실행 시 자동으로 생성되는 파일</a:t>
            </a:r>
          </a:p>
        </p:txBody>
      </p:sp>
    </p:spTree>
    <p:extLst>
      <p:ext uri="{BB962C8B-B14F-4D97-AF65-F5344CB8AC3E}">
        <p14:creationId xmlns:p14="http://schemas.microsoft.com/office/powerpoint/2010/main" val="184759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사례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Blacklistcp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11E271-9B04-4149-BB83-C4892E3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44" y="1482317"/>
            <a:ext cx="7985511" cy="49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FC7E6A-6C24-45B4-AF47-536B43B539C9}"/>
              </a:ext>
            </a:extLst>
          </p:cNvPr>
          <p:cNvSpPr/>
          <p:nvPr/>
        </p:nvSpPr>
        <p:spPr>
          <a:xfrm>
            <a:off x="590550" y="5334000"/>
            <a:ext cx="9982200" cy="1419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58A02-FDBB-45CF-B995-BA567F3CC260}"/>
              </a:ext>
            </a:extLst>
          </p:cNvPr>
          <p:cNvSpPr/>
          <p:nvPr/>
        </p:nvSpPr>
        <p:spPr>
          <a:xfrm>
            <a:off x="1733550" y="5229225"/>
            <a:ext cx="8562975" cy="1419225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0AC13C-68D3-4728-A4A1-E482DBA3BAB5}"/>
              </a:ext>
            </a:extLst>
          </p:cNvPr>
          <p:cNvSpPr/>
          <p:nvPr/>
        </p:nvSpPr>
        <p:spPr>
          <a:xfrm>
            <a:off x="2005498" y="578499"/>
            <a:ext cx="8181004" cy="487991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rgbClr val="FDD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A4222-A558-4D7B-8CEA-ABC7DE4F39A2}"/>
              </a:ext>
            </a:extLst>
          </p:cNvPr>
          <p:cNvSpPr txBox="1"/>
          <p:nvPr/>
        </p:nvSpPr>
        <p:spPr>
          <a:xfrm>
            <a:off x="2341983" y="919264"/>
            <a:ext cx="119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DD158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INDEX</a:t>
            </a:r>
            <a:endParaRPr lang="ko-KR" altLang="en-US" dirty="0">
              <a:solidFill>
                <a:srgbClr val="FDD158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3C5DD-78DB-4FC5-A9A9-882477060CDB}"/>
              </a:ext>
            </a:extLst>
          </p:cNvPr>
          <p:cNvSpPr txBox="1"/>
          <p:nvPr/>
        </p:nvSpPr>
        <p:spPr>
          <a:xfrm>
            <a:off x="4122575" y="879407"/>
            <a:ext cx="3946849" cy="42780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암호화에 대한 이해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	</a:t>
            </a:r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1)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암호화의 목적</a:t>
            </a:r>
            <a:endParaRPr lang="en-US" altLang="ko-KR" sz="1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	2)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대칭키와 비대칭 키</a:t>
            </a:r>
            <a:endParaRPr lang="en-US" altLang="ko-KR" sz="1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	3)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대칭 키</a:t>
            </a:r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비대칭 키 알고리즘</a:t>
            </a:r>
            <a:endParaRPr lang="en-US" altLang="ko-KR" sz="1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랜섬 웨어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	1)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정의</a:t>
            </a:r>
            <a:endParaRPr lang="en-US" altLang="ko-KR" sz="1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	2)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공격 과정</a:t>
            </a:r>
            <a:endParaRPr lang="en-US" altLang="ko-KR" sz="1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	3)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실제 사례</a:t>
            </a:r>
            <a:endParaRPr lang="en-US" altLang="ko-KR" sz="1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	1)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윈도우 </a:t>
            </a:r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bat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이용한</a:t>
            </a:r>
            <a:endParaRPr lang="en-US" altLang="ko-KR" sz="14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	  </a:t>
            </a:r>
            <a:r>
              <a:rPr lang="ko-KR" altLang="en-US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 </a:t>
            </a:r>
            <a:r>
              <a:rPr lang="en-US" altLang="ko-KR" sz="14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shutdown</a:t>
            </a:r>
          </a:p>
          <a:p>
            <a:endParaRPr lang="ko-KR" altLang="en-US" dirty="0">
              <a:solidFill>
                <a:schemeClr val="bg1">
                  <a:lumMod val="85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93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64BC7-1A0A-483F-845D-D8100B7B677B}"/>
              </a:ext>
            </a:extLst>
          </p:cNvPr>
          <p:cNvSpPr txBox="1"/>
          <p:nvPr/>
        </p:nvSpPr>
        <p:spPr>
          <a:xfrm>
            <a:off x="2890817" y="3244334"/>
            <a:ext cx="641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ko-KR" altLang="en-US" dirty="0">
                <a:solidFill>
                  <a:srgbClr val="E9494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9494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E9494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</a:t>
            </a:r>
            <a:r>
              <a:rPr lang="ko-KR" altLang="en-US" dirty="0" err="1">
                <a:solidFill>
                  <a:srgbClr val="E9494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웨어는</a:t>
            </a:r>
            <a:r>
              <a:rPr lang="ko-KR" altLang="en-US" dirty="0">
                <a:solidFill>
                  <a:srgbClr val="E9494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아니지만 랜섬 웨어 느낌나는 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15FAF-9984-4DFD-9B0A-1DB3A9CF4BBD}"/>
              </a:ext>
            </a:extLst>
          </p:cNvPr>
          <p:cNvSpPr txBox="1"/>
          <p:nvPr/>
        </p:nvSpPr>
        <p:spPr>
          <a:xfrm>
            <a:off x="2528142" y="3962711"/>
            <a:ext cx="752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윈도우에서 메모장으로 변수와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shutdown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이용하여 컴퓨터 자체에 암호를 걸어 암호입력 실패 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종료되는 프로그램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88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A61F31-D98B-43CD-8604-F7D3AC043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1161967"/>
            <a:ext cx="78200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4E7D1-6879-46EA-A96A-A929E0714E43}"/>
              </a:ext>
            </a:extLst>
          </p:cNvPr>
          <p:cNvSpPr txBox="1"/>
          <p:nvPr/>
        </p:nvSpPr>
        <p:spPr>
          <a:xfrm>
            <a:off x="9170670" y="2708589"/>
            <a:ext cx="312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 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종료 시켜라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BA6A9-E23F-402E-A946-7C1B7156FE1B}"/>
              </a:ext>
            </a:extLst>
          </p:cNvPr>
          <p:cNvSpPr txBox="1"/>
          <p:nvPr/>
        </p:nvSpPr>
        <p:spPr>
          <a:xfrm>
            <a:off x="8343899" y="3453146"/>
            <a:ext cx="4621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password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할당하여 변수 값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1234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들어오면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이동하라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BB3C-04B1-44C7-80C5-B2C0D3CBD7F9}"/>
              </a:ext>
            </a:extLst>
          </p:cNvPr>
          <p:cNvSpPr txBox="1"/>
          <p:nvPr/>
        </p:nvSpPr>
        <p:spPr>
          <a:xfrm>
            <a:off x="8445817" y="5913721"/>
            <a:ext cx="3120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종료하는 걸 취소하고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explorer.exe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실행시켜라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458FA-211B-4E2A-9859-5BB0CFF8D23C}"/>
              </a:ext>
            </a:extLst>
          </p:cNvPr>
          <p:cNvSpPr txBox="1"/>
          <p:nvPr/>
        </p:nvSpPr>
        <p:spPr>
          <a:xfrm>
            <a:off x="8538210" y="1692926"/>
            <a:ext cx="312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Explorer.exe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종료 시켜라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78AD02-D88C-4EA6-AE79-A2D80B1B947F}"/>
              </a:ext>
            </a:extLst>
          </p:cNvPr>
          <p:cNvCxnSpPr/>
          <p:nvPr/>
        </p:nvCxnSpPr>
        <p:spPr>
          <a:xfrm flipH="1">
            <a:off x="6035040" y="1875806"/>
            <a:ext cx="2503170" cy="0"/>
          </a:xfrm>
          <a:prstGeom prst="straightConnector1">
            <a:avLst/>
          </a:prstGeom>
          <a:ln w="28575">
            <a:solidFill>
              <a:srgbClr val="E94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1D6C1-D0F3-4D0F-AC25-77824040B112}"/>
              </a:ext>
            </a:extLst>
          </p:cNvPr>
          <p:cNvCxnSpPr/>
          <p:nvPr/>
        </p:nvCxnSpPr>
        <p:spPr>
          <a:xfrm flipH="1">
            <a:off x="6667500" y="2931176"/>
            <a:ext cx="2503170" cy="0"/>
          </a:xfrm>
          <a:prstGeom prst="straightConnector1">
            <a:avLst/>
          </a:prstGeom>
          <a:ln w="28575">
            <a:solidFill>
              <a:srgbClr val="E94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D05EE8-5060-4540-B82F-261FB087E9EB}"/>
              </a:ext>
            </a:extLst>
          </p:cNvPr>
          <p:cNvCxnSpPr/>
          <p:nvPr/>
        </p:nvCxnSpPr>
        <p:spPr>
          <a:xfrm flipH="1">
            <a:off x="5760720" y="3735086"/>
            <a:ext cx="2503170" cy="0"/>
          </a:xfrm>
          <a:prstGeom prst="straightConnector1">
            <a:avLst/>
          </a:prstGeom>
          <a:ln w="28575">
            <a:solidFill>
              <a:srgbClr val="E94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34FE4B-EECE-4649-A19D-768D33F7EE2E}"/>
              </a:ext>
            </a:extLst>
          </p:cNvPr>
          <p:cNvCxnSpPr/>
          <p:nvPr/>
        </p:nvCxnSpPr>
        <p:spPr>
          <a:xfrm flipH="1">
            <a:off x="5840730" y="6236887"/>
            <a:ext cx="2503170" cy="0"/>
          </a:xfrm>
          <a:prstGeom prst="straightConnector1">
            <a:avLst/>
          </a:prstGeom>
          <a:ln w="28575">
            <a:solidFill>
              <a:srgbClr val="E94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0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29F853-97C3-4970-8214-7EF1B568D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88" y="1348580"/>
            <a:ext cx="6935088" cy="53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502C88-A720-4014-9EBC-F55DCCB8E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37" y="1482317"/>
            <a:ext cx="7368926" cy="49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0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9E3DDD-071A-4EEA-8B73-32FC7075C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70" y="1587459"/>
            <a:ext cx="6653859" cy="46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8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solidFill>
                  <a:srgbClr val="FDD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–PC </a:t>
            </a:r>
            <a:r>
              <a:rPr lang="ko-KR" altLang="en-US" sz="3600" dirty="0">
                <a:solidFill>
                  <a:srgbClr val="FDD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515A77-1D44-4B09-8A54-0DAD7B5B8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59" y="1482317"/>
            <a:ext cx="1219200" cy="1219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683AE9-E6D4-4F02-8CF0-54669BC09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60" y="5499117"/>
            <a:ext cx="1219200" cy="1219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30181F-C609-4C25-BF42-062E38CA9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60" y="2819400"/>
            <a:ext cx="1219200" cy="1219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97AAFE-E6FC-4953-AB5A-3263EB561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60" y="4156483"/>
            <a:ext cx="1219200" cy="1219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55B80F-6ECE-41C1-83FE-23A0CB801E65}"/>
              </a:ext>
            </a:extLst>
          </p:cNvPr>
          <p:cNvSpPr txBox="1"/>
          <p:nvPr/>
        </p:nvSpPr>
        <p:spPr>
          <a:xfrm>
            <a:off x="3216339" y="1663644"/>
            <a:ext cx="32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중인 백신 및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최신 업데이트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3C4DD-1B66-4015-9405-56177070A03D}"/>
              </a:ext>
            </a:extLst>
          </p:cNvPr>
          <p:cNvSpPr txBox="1"/>
          <p:nvPr/>
        </p:nvSpPr>
        <p:spPr>
          <a:xfrm>
            <a:off x="3207007" y="2091917"/>
            <a:ext cx="918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백신 및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OS,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웹 브라우저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PDF, Flash Player, Office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등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SW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업체에서 제공하는 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업데이트 적용은 필수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A376B-9880-463D-8EF0-699A5B3F5B7D}"/>
              </a:ext>
            </a:extLst>
          </p:cNvPr>
          <p:cNvSpPr txBox="1"/>
          <p:nvPr/>
        </p:nvSpPr>
        <p:spPr>
          <a:xfrm>
            <a:off x="3216339" y="2994923"/>
            <a:ext cx="179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주기적 데이터 백업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7813DD-0EB8-47E1-A093-C3945084295E}"/>
              </a:ext>
            </a:extLst>
          </p:cNvPr>
          <p:cNvSpPr txBox="1"/>
          <p:nvPr/>
        </p:nvSpPr>
        <p:spPr>
          <a:xfrm>
            <a:off x="3207007" y="3427337"/>
            <a:ext cx="796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중요한 파일은 외장하드 등에 주기적으로 백업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9B3A4E-1901-462A-AC9F-FB1FC2C84489}"/>
              </a:ext>
            </a:extLst>
          </p:cNvPr>
          <p:cNvSpPr txBox="1"/>
          <p:nvPr/>
        </p:nvSpPr>
        <p:spPr>
          <a:xfrm>
            <a:off x="3207009" y="4357281"/>
            <a:ext cx="32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이메일 내 수상한 첨부파일 실행금지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4C8F68-A6C9-4ACD-88AF-9743F70AAA28}"/>
              </a:ext>
            </a:extLst>
          </p:cNvPr>
          <p:cNvSpPr txBox="1"/>
          <p:nvPr/>
        </p:nvSpPr>
        <p:spPr>
          <a:xfrm>
            <a:off x="3216340" y="4718591"/>
            <a:ext cx="57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랜섬 웨어 이외에도 다양한 악성코드가 첨부파일 형태로 유포됨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따라서 수상한 첨부파일은 실행하지 않는 것이 좋음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EC313-E8D4-4E80-9F46-CAB439DDB12A}"/>
              </a:ext>
            </a:extLst>
          </p:cNvPr>
          <p:cNvSpPr txBox="1"/>
          <p:nvPr/>
        </p:nvSpPr>
        <p:spPr>
          <a:xfrm>
            <a:off x="3216339" y="5746625"/>
            <a:ext cx="256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취약 사이트 방문 자제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8BB208-E98F-49CE-ADDC-E8A7E8871365}"/>
              </a:ext>
            </a:extLst>
          </p:cNvPr>
          <p:cNvSpPr txBox="1"/>
          <p:nvPr/>
        </p:nvSpPr>
        <p:spPr>
          <a:xfrm>
            <a:off x="3216340" y="6114585"/>
            <a:ext cx="6310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의심스러운 사이트 접속을 자제하고 백신의 유해사이트 차단 기능 활용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9C1C8DE-286E-4292-85C1-4DDA336D9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32" y="291655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5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5433528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 </a:t>
            </a:r>
            <a:r>
              <a:rPr lang="en-US" altLang="ko-KR" sz="3600" dirty="0">
                <a:solidFill>
                  <a:srgbClr val="FDD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600" dirty="0">
                <a:solidFill>
                  <a:srgbClr val="FDD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 예방법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55B80F-6ECE-41C1-83FE-23A0CB801E65}"/>
              </a:ext>
            </a:extLst>
          </p:cNvPr>
          <p:cNvSpPr txBox="1"/>
          <p:nvPr/>
        </p:nvSpPr>
        <p:spPr>
          <a:xfrm>
            <a:off x="3216339" y="2025134"/>
            <a:ext cx="32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메세지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/SNS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자제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A376B-9880-463D-8EF0-699A5B3F5B7D}"/>
              </a:ext>
            </a:extLst>
          </p:cNvPr>
          <p:cNvSpPr txBox="1"/>
          <p:nvPr/>
        </p:nvSpPr>
        <p:spPr>
          <a:xfrm>
            <a:off x="3216339" y="3244334"/>
            <a:ext cx="32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다운로드 시 공식 마켓 평판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9B3A4E-1901-462A-AC9F-FB1FC2C84489}"/>
              </a:ext>
            </a:extLst>
          </p:cNvPr>
          <p:cNvSpPr txBox="1"/>
          <p:nvPr/>
        </p:nvSpPr>
        <p:spPr>
          <a:xfrm>
            <a:off x="3216339" y="4582908"/>
            <a:ext cx="32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 백신 설치 및 최신 버전 유지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EC313-E8D4-4E80-9F46-CAB439DDB12A}"/>
              </a:ext>
            </a:extLst>
          </p:cNvPr>
          <p:cNvSpPr txBox="1"/>
          <p:nvPr/>
        </p:nvSpPr>
        <p:spPr>
          <a:xfrm>
            <a:off x="3216339" y="5746625"/>
            <a:ext cx="256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기기 관리자 권한 등록 주의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8BB208-E98F-49CE-ADDC-E8A7E8871365}"/>
              </a:ext>
            </a:extLst>
          </p:cNvPr>
          <p:cNvSpPr txBox="1"/>
          <p:nvPr/>
        </p:nvSpPr>
        <p:spPr>
          <a:xfrm>
            <a:off x="3216340" y="6114585"/>
            <a:ext cx="6310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의심스러운 사이트 접속을 자제하고 백신의 유해사이트 차단 기능 활용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BC629B-1364-4C18-B7D2-7B33C3391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526" y="2819400"/>
            <a:ext cx="1645513" cy="2106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A2C199-544E-4767-80F8-C24570007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4" y="1600200"/>
            <a:ext cx="12192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EFB796-FE31-4898-A891-87FFCC7FA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22" y="4157974"/>
            <a:ext cx="1219200" cy="1219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8EF96F-95F1-45D2-B8CF-147FA1590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23" y="2825076"/>
            <a:ext cx="1213525" cy="1213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4B06FB-919F-4A47-9AFE-F2979CBB5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40" y="5615902"/>
            <a:ext cx="997365" cy="9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6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783563-81FF-4C0D-BA01-A785FBD5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22" y="1494131"/>
            <a:ext cx="5185156" cy="2803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7405FF-A94A-4C0F-A20E-345B937E4782}"/>
              </a:ext>
            </a:extLst>
          </p:cNvPr>
          <p:cNvSpPr/>
          <p:nvPr/>
        </p:nvSpPr>
        <p:spPr>
          <a:xfrm>
            <a:off x="1" y="4532872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암호화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의미를 알 수 없는 형식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암호문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정보를 변환하는 것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암호문의 형태로 정보를 기억 장치에 저장하거나 통신 회선을 통해 전송함으로써 정보를 보호할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 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85BB4-EF5D-4379-86B2-0A589661A58B}"/>
              </a:ext>
            </a:extLst>
          </p:cNvPr>
          <p:cNvSpPr txBox="1"/>
          <p:nvPr/>
        </p:nvSpPr>
        <p:spPr>
          <a:xfrm>
            <a:off x="0" y="5505062"/>
            <a:ext cx="121920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복호화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디코딩은 부호화 된 정보를 부호화 되기 전으로 되돌리는 처리 혹은 그 처리 방식을 말한다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852F-CE71-4636-80B1-9E79F282097C}"/>
              </a:ext>
            </a:extLst>
          </p:cNvPr>
          <p:cNvSpPr txBox="1">
            <a:spLocks/>
          </p:cNvSpPr>
          <p:nvPr/>
        </p:nvSpPr>
        <p:spPr>
          <a:xfrm>
            <a:off x="1527110" y="574138"/>
            <a:ext cx="1626637" cy="58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DDF41C-E7A1-4BB8-A7E8-B184D0990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34CD6-D403-450B-9CDE-0F75011E59FB}"/>
              </a:ext>
            </a:extLst>
          </p:cNvPr>
          <p:cNvSpPr txBox="1"/>
          <p:nvPr/>
        </p:nvSpPr>
        <p:spPr>
          <a:xfrm>
            <a:off x="4257870" y="2662754"/>
            <a:ext cx="662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465A7-510F-4FE3-A328-F3E5DF175D56}"/>
              </a:ext>
            </a:extLst>
          </p:cNvPr>
          <p:cNvSpPr txBox="1"/>
          <p:nvPr/>
        </p:nvSpPr>
        <p:spPr>
          <a:xfrm>
            <a:off x="4859917" y="2662754"/>
            <a:ext cx="864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74144-1487-41C6-BE5E-BD4AEB6EFBE4}"/>
              </a:ext>
            </a:extLst>
          </p:cNvPr>
          <p:cNvSpPr txBox="1"/>
          <p:nvPr/>
        </p:nvSpPr>
        <p:spPr>
          <a:xfrm>
            <a:off x="6341928" y="2662754"/>
            <a:ext cx="864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7EFA8-4463-4DAD-AC7D-CC82DF94347A}"/>
              </a:ext>
            </a:extLst>
          </p:cNvPr>
          <p:cNvSpPr txBox="1"/>
          <p:nvPr/>
        </p:nvSpPr>
        <p:spPr>
          <a:xfrm>
            <a:off x="7150801" y="2638263"/>
            <a:ext cx="662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AEFAB-A6D3-4789-9D77-B37B41D61099}"/>
              </a:ext>
            </a:extLst>
          </p:cNvPr>
          <p:cNvSpPr txBox="1"/>
          <p:nvPr/>
        </p:nvSpPr>
        <p:spPr>
          <a:xfrm>
            <a:off x="7808829" y="2708860"/>
            <a:ext cx="662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E42CA-BD4E-48BD-A3D5-9A7CFAF3AAAB}"/>
              </a:ext>
            </a:extLst>
          </p:cNvPr>
          <p:cNvSpPr txBox="1"/>
          <p:nvPr/>
        </p:nvSpPr>
        <p:spPr>
          <a:xfrm>
            <a:off x="3503422" y="2662754"/>
            <a:ext cx="864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앨리스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91AD7F-2A0A-4C24-AD53-5DFA4FFC36BC}"/>
              </a:ext>
            </a:extLst>
          </p:cNvPr>
          <p:cNvSpPr txBox="1"/>
          <p:nvPr/>
        </p:nvSpPr>
        <p:spPr>
          <a:xfrm>
            <a:off x="5477291" y="3928116"/>
            <a:ext cx="864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해커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63D56-7636-4CCE-8F32-1D9530C37CB6}"/>
              </a:ext>
            </a:extLst>
          </p:cNvPr>
          <p:cNvSpPr txBox="1"/>
          <p:nvPr/>
        </p:nvSpPr>
        <p:spPr>
          <a:xfrm>
            <a:off x="6218297" y="3928116"/>
            <a:ext cx="864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7014A-0828-4920-9B0D-509460AA3552}"/>
              </a:ext>
            </a:extLst>
          </p:cNvPr>
          <p:cNvSpPr txBox="1"/>
          <p:nvPr/>
        </p:nvSpPr>
        <p:spPr>
          <a:xfrm>
            <a:off x="4920343" y="1494131"/>
            <a:ext cx="3331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42712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10" y="574138"/>
            <a:ext cx="2932923" cy="587829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암호화의 목적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03E06-D47D-4051-AA37-4DD67E42400C}"/>
              </a:ext>
            </a:extLst>
          </p:cNvPr>
          <p:cNvSpPr txBox="1"/>
          <p:nvPr/>
        </p:nvSpPr>
        <p:spPr>
          <a:xfrm>
            <a:off x="0" y="238875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기밀성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암호문에 맞는 키를 가진 사람만이 그 암호문을 복호화 할 수 있어야한다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무결성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데이터의 변경이 없었다는 것을 보증한다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인증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메시지를 보내는 사람이 자기가 생각했던 그 상대방인지 확신 하는 것이다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부인방지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메시지의 송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수신 후 그 사실을 사후에 증명함으로써 부인을 방지하는 것</a:t>
            </a:r>
          </a:p>
        </p:txBody>
      </p:sp>
    </p:spTree>
    <p:extLst>
      <p:ext uri="{BB962C8B-B14F-4D97-AF65-F5344CB8AC3E}">
        <p14:creationId xmlns:p14="http://schemas.microsoft.com/office/powerpoint/2010/main" val="245739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10" y="574138"/>
            <a:ext cx="4043266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키와 비대칭 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F58ED2-6F7D-456C-A1C1-D5C74B5FC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48" y="2014652"/>
            <a:ext cx="6179903" cy="334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BF87D-D175-4DB7-B2DC-9FECF1C45050}"/>
              </a:ext>
            </a:extLst>
          </p:cNvPr>
          <p:cNvSpPr txBox="1"/>
          <p:nvPr/>
        </p:nvSpPr>
        <p:spPr>
          <a:xfrm>
            <a:off x="3006048" y="5540934"/>
            <a:ext cx="61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대칭 키 암호화 방식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Ex) AES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D6C29-00F9-464F-8C9C-DB567C1D63E5}"/>
              </a:ext>
            </a:extLst>
          </p:cNvPr>
          <p:cNvSpPr txBox="1"/>
          <p:nvPr/>
        </p:nvSpPr>
        <p:spPr>
          <a:xfrm>
            <a:off x="3548743" y="3301575"/>
            <a:ext cx="662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7E615-F16F-4C09-B1AA-294B217E993D}"/>
              </a:ext>
            </a:extLst>
          </p:cNvPr>
          <p:cNvSpPr txBox="1"/>
          <p:nvPr/>
        </p:nvSpPr>
        <p:spPr>
          <a:xfrm>
            <a:off x="3548742" y="4872228"/>
            <a:ext cx="662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11FEE-AFAB-436B-B15A-12BA3AE14858}"/>
              </a:ext>
            </a:extLst>
          </p:cNvPr>
          <p:cNvSpPr txBox="1"/>
          <p:nvPr/>
        </p:nvSpPr>
        <p:spPr>
          <a:xfrm>
            <a:off x="5153126" y="3346658"/>
            <a:ext cx="10761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9175D-3D8A-4521-B4D4-5387D8E9FADD}"/>
              </a:ext>
            </a:extLst>
          </p:cNvPr>
          <p:cNvSpPr txBox="1"/>
          <p:nvPr/>
        </p:nvSpPr>
        <p:spPr>
          <a:xfrm>
            <a:off x="5084386" y="5010618"/>
            <a:ext cx="10761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복호화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3DCA9-D5EC-4666-868C-9A17BD61FB0A}"/>
              </a:ext>
            </a:extLst>
          </p:cNvPr>
          <p:cNvSpPr txBox="1"/>
          <p:nvPr/>
        </p:nvSpPr>
        <p:spPr>
          <a:xfrm>
            <a:off x="5972108" y="3701097"/>
            <a:ext cx="3768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키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72517-1B78-47D6-87A1-3A85DC599B1B}"/>
              </a:ext>
            </a:extLst>
          </p:cNvPr>
          <p:cNvSpPr txBox="1"/>
          <p:nvPr/>
        </p:nvSpPr>
        <p:spPr>
          <a:xfrm>
            <a:off x="5570376" y="3957650"/>
            <a:ext cx="289248" cy="1640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0A52C-9893-41BF-8292-D52E054CFA53}"/>
              </a:ext>
            </a:extLst>
          </p:cNvPr>
          <p:cNvSpPr txBox="1"/>
          <p:nvPr/>
        </p:nvSpPr>
        <p:spPr>
          <a:xfrm>
            <a:off x="5938894" y="2119137"/>
            <a:ext cx="3768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0ED5C-AD21-425C-9CF3-E69C974EB196}"/>
              </a:ext>
            </a:extLst>
          </p:cNvPr>
          <p:cNvSpPr txBox="1"/>
          <p:nvPr/>
        </p:nvSpPr>
        <p:spPr>
          <a:xfrm>
            <a:off x="5537162" y="2375690"/>
            <a:ext cx="289248" cy="1640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192B5-A07E-4B6F-84EE-C7194953EEEE}"/>
              </a:ext>
            </a:extLst>
          </p:cNvPr>
          <p:cNvSpPr txBox="1"/>
          <p:nvPr/>
        </p:nvSpPr>
        <p:spPr>
          <a:xfrm>
            <a:off x="6776337" y="3346658"/>
            <a:ext cx="10761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14CF5-C78F-4484-9B1E-26533CC73A7C}"/>
              </a:ext>
            </a:extLst>
          </p:cNvPr>
          <p:cNvSpPr txBox="1"/>
          <p:nvPr/>
        </p:nvSpPr>
        <p:spPr>
          <a:xfrm>
            <a:off x="6776337" y="4898390"/>
            <a:ext cx="10761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546C76-5B8D-4FD9-9FFB-05E72B573A85}"/>
              </a:ext>
            </a:extLst>
          </p:cNvPr>
          <p:cNvSpPr txBox="1"/>
          <p:nvPr/>
        </p:nvSpPr>
        <p:spPr>
          <a:xfrm>
            <a:off x="8108302" y="3515935"/>
            <a:ext cx="7198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04393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10" y="574138"/>
            <a:ext cx="4043266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키와 비대칭 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85448EB-06EB-432B-9AF9-B9B369EE7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67" y="1508190"/>
            <a:ext cx="7510360" cy="40929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FA83A4-9292-453B-9D95-B1B0802CF7F1}"/>
              </a:ext>
            </a:extLst>
          </p:cNvPr>
          <p:cNvSpPr txBox="1"/>
          <p:nvPr/>
        </p:nvSpPr>
        <p:spPr>
          <a:xfrm>
            <a:off x="2861128" y="5786625"/>
            <a:ext cx="749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비대칭키 암호화 방식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Ex) RSA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E7D5EE-89C3-4005-B464-98504CED87A6}"/>
              </a:ext>
            </a:extLst>
          </p:cNvPr>
          <p:cNvSpPr txBox="1"/>
          <p:nvPr/>
        </p:nvSpPr>
        <p:spPr>
          <a:xfrm>
            <a:off x="3754017" y="4766480"/>
            <a:ext cx="6624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23EB49-B2B9-4738-94B1-94F797C89545}"/>
              </a:ext>
            </a:extLst>
          </p:cNvPr>
          <p:cNvSpPr txBox="1"/>
          <p:nvPr/>
        </p:nvSpPr>
        <p:spPr>
          <a:xfrm>
            <a:off x="4548118" y="1946481"/>
            <a:ext cx="854306" cy="190229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0706D-6FDC-48ED-8010-692284E12260}"/>
              </a:ext>
            </a:extLst>
          </p:cNvPr>
          <p:cNvSpPr txBox="1"/>
          <p:nvPr/>
        </p:nvSpPr>
        <p:spPr>
          <a:xfrm>
            <a:off x="3766458" y="3192717"/>
            <a:ext cx="6624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FE8426-B2C8-4590-B438-B33B4AC30114}"/>
              </a:ext>
            </a:extLst>
          </p:cNvPr>
          <p:cNvSpPr txBox="1"/>
          <p:nvPr/>
        </p:nvSpPr>
        <p:spPr>
          <a:xfrm>
            <a:off x="4548117" y="5254695"/>
            <a:ext cx="928951" cy="346443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187736-CA0E-4BEC-86E5-DAFDB337D551}"/>
              </a:ext>
            </a:extLst>
          </p:cNvPr>
          <p:cNvSpPr txBox="1"/>
          <p:nvPr/>
        </p:nvSpPr>
        <p:spPr>
          <a:xfrm>
            <a:off x="4125797" y="1927458"/>
            <a:ext cx="1444579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밥의 공개키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6C278-B2B3-4DFE-970A-A112FDE957DB}"/>
              </a:ext>
            </a:extLst>
          </p:cNvPr>
          <p:cNvSpPr txBox="1"/>
          <p:nvPr/>
        </p:nvSpPr>
        <p:spPr>
          <a:xfrm>
            <a:off x="4252981" y="5241111"/>
            <a:ext cx="1444579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앨리스의 개인키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590B12-41C9-4777-AC39-B6FFA1A46749}"/>
              </a:ext>
            </a:extLst>
          </p:cNvPr>
          <p:cNvSpPr txBox="1"/>
          <p:nvPr/>
        </p:nvSpPr>
        <p:spPr>
          <a:xfrm>
            <a:off x="5170491" y="2799601"/>
            <a:ext cx="1444579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296B1-5589-472E-99F6-C7BF25565A7B}"/>
              </a:ext>
            </a:extLst>
          </p:cNvPr>
          <p:cNvSpPr txBox="1"/>
          <p:nvPr/>
        </p:nvSpPr>
        <p:spPr>
          <a:xfrm>
            <a:off x="5404091" y="4988697"/>
            <a:ext cx="1090351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4FA6B8-6B4A-4765-99FA-D92D2D541E61}"/>
              </a:ext>
            </a:extLst>
          </p:cNvPr>
          <p:cNvSpPr txBox="1"/>
          <p:nvPr/>
        </p:nvSpPr>
        <p:spPr>
          <a:xfrm>
            <a:off x="6909430" y="5001138"/>
            <a:ext cx="776551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BE371-32B2-4CAD-A474-3F7563A12156}"/>
              </a:ext>
            </a:extLst>
          </p:cNvPr>
          <p:cNvSpPr txBox="1"/>
          <p:nvPr/>
        </p:nvSpPr>
        <p:spPr>
          <a:xfrm>
            <a:off x="6940532" y="2802223"/>
            <a:ext cx="776551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암호문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0DE232-708E-46C2-B66A-EEB4F00DDBAE}"/>
              </a:ext>
            </a:extLst>
          </p:cNvPr>
          <p:cNvSpPr txBox="1"/>
          <p:nvPr/>
        </p:nvSpPr>
        <p:spPr>
          <a:xfrm>
            <a:off x="7685981" y="2001318"/>
            <a:ext cx="1444579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밥의 개인키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F7C5B0-C5B5-4B54-B222-203D50EF4229}"/>
              </a:ext>
            </a:extLst>
          </p:cNvPr>
          <p:cNvSpPr txBox="1"/>
          <p:nvPr/>
        </p:nvSpPr>
        <p:spPr>
          <a:xfrm>
            <a:off x="7611487" y="5274027"/>
            <a:ext cx="1444579" cy="307777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앨리스의 공개키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229563-EDA7-4387-A290-22128BED8DAC}"/>
              </a:ext>
            </a:extLst>
          </p:cNvPr>
          <p:cNvSpPr txBox="1"/>
          <p:nvPr/>
        </p:nvSpPr>
        <p:spPr>
          <a:xfrm>
            <a:off x="8799323" y="4731584"/>
            <a:ext cx="662473" cy="338554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4ED788-AF5C-43C5-A46C-7B35D834D506}"/>
              </a:ext>
            </a:extLst>
          </p:cNvPr>
          <p:cNvSpPr txBox="1"/>
          <p:nvPr/>
        </p:nvSpPr>
        <p:spPr>
          <a:xfrm>
            <a:off x="8696946" y="3192717"/>
            <a:ext cx="662473" cy="338554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18C15C-CFE3-4F5E-B90B-62E8D8C2DD93}"/>
              </a:ext>
            </a:extLst>
          </p:cNvPr>
          <p:cNvSpPr txBox="1"/>
          <p:nvPr/>
        </p:nvSpPr>
        <p:spPr>
          <a:xfrm>
            <a:off x="9586464" y="3764994"/>
            <a:ext cx="662473" cy="338554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밥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27AC3A-FF9E-4AED-B0E7-94171BFDE6E0}"/>
              </a:ext>
            </a:extLst>
          </p:cNvPr>
          <p:cNvSpPr txBox="1"/>
          <p:nvPr/>
        </p:nvSpPr>
        <p:spPr>
          <a:xfrm>
            <a:off x="2861128" y="3699543"/>
            <a:ext cx="867747" cy="338554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앨리스</a:t>
            </a:r>
          </a:p>
        </p:txBody>
      </p:sp>
    </p:spTree>
    <p:extLst>
      <p:ext uri="{BB962C8B-B14F-4D97-AF65-F5344CB8AC3E}">
        <p14:creationId xmlns:p14="http://schemas.microsoft.com/office/powerpoint/2010/main" val="32008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암호화 알고리즘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6F48B42-EBAE-4D52-9F64-F12A47EC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01820"/>
              </p:ext>
            </p:extLst>
          </p:nvPr>
        </p:nvGraphicFramePr>
        <p:xfrm>
          <a:off x="1715117" y="1482317"/>
          <a:ext cx="8748000" cy="50058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98730">
                  <a:extLst>
                    <a:ext uri="{9D8B030D-6E8A-4147-A177-3AD203B41FA5}">
                      <a16:colId xmlns:a16="http://schemas.microsoft.com/office/drawing/2014/main" val="2225413437"/>
                    </a:ext>
                  </a:extLst>
                </a:gridCol>
                <a:gridCol w="7949270">
                  <a:extLst>
                    <a:ext uri="{9D8B030D-6E8A-4147-A177-3AD203B41FA5}">
                      <a16:colId xmlns:a16="http://schemas.microsoft.com/office/drawing/2014/main" val="4225729205"/>
                    </a:ext>
                  </a:extLst>
                </a:gridCol>
              </a:tblGrid>
              <a:tr h="36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06599"/>
                  </a:ext>
                </a:extLst>
              </a:tr>
              <a:tr h="1091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암호화된 문서를 암호화에 사용된 키를 일반에게 공개하지 않고 개인이 비밀로 하여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키를 아는 자만이 볼 수 있도록 하는 알고리즘을 뜻함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17150"/>
                  </a:ext>
                </a:extLst>
              </a:tr>
              <a:tr h="818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장점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비대칭키 알고리즘에 비해 속도가 빠르다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79159"/>
                  </a:ext>
                </a:extLst>
              </a:tr>
              <a:tr h="191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단점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키 교환을 위해 안전한 </a:t>
                      </a:r>
                      <a:r>
                        <a:rPr lang="ko-KR" altLang="en-US" sz="2400" b="0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매커니즘의</a:t>
                      </a:r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전달방법이 요구된다</a:t>
                      </a:r>
                      <a:endParaRPr lang="en-US" altLang="ko-KR" sz="2400" b="0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각 쌍의 사용자들마다 유일한 키가 생성되어 다수의 쌍이 존재할 경우 키의 수가 증가되고 </a:t>
                      </a:r>
                      <a:endParaRPr lang="en-US" altLang="ko-KR" sz="2400" b="0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이로 인해 </a:t>
                      </a:r>
                      <a:r>
                        <a:rPr lang="ko-KR" altLang="en-US" sz="2400" b="0" dirty="0" err="1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키간뢰가</a:t>
                      </a:r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어려워진다</a:t>
                      </a:r>
                      <a:endParaRPr lang="en-US" altLang="ko-KR" sz="2400" b="0" dirty="0"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인증기능이 없다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27741"/>
                  </a:ext>
                </a:extLst>
              </a:tr>
              <a:tr h="818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특징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암</a:t>
                      </a:r>
                      <a:r>
                        <a:rPr lang="en-US" altLang="ko-KR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</a:t>
                      </a:r>
                      <a:r>
                        <a:rPr lang="ko-KR" altLang="en-US" sz="2400" b="0" dirty="0"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복호화 키가 동일하다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1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8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5358883" cy="587829"/>
          </a:xfrm>
        </p:spPr>
        <p:txBody>
          <a:bodyPr>
            <a:normAutofit/>
          </a:bodyPr>
          <a:lstStyle/>
          <a:p>
            <a:r>
              <a: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비대칭 키 암호화 알고리즘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6F48B42-EBAE-4D52-9F64-F12A47EC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20490"/>
              </p:ext>
            </p:extLst>
          </p:nvPr>
        </p:nvGraphicFramePr>
        <p:xfrm>
          <a:off x="1914832" y="1417003"/>
          <a:ext cx="8748000" cy="5120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98730">
                  <a:extLst>
                    <a:ext uri="{9D8B030D-6E8A-4147-A177-3AD203B41FA5}">
                      <a16:colId xmlns:a16="http://schemas.microsoft.com/office/drawing/2014/main" val="2225413437"/>
                    </a:ext>
                  </a:extLst>
                </a:gridCol>
                <a:gridCol w="7949270">
                  <a:extLst>
                    <a:ext uri="{9D8B030D-6E8A-4147-A177-3AD203B41FA5}">
                      <a16:colId xmlns:a16="http://schemas.microsoft.com/office/drawing/2014/main" val="4225729205"/>
                    </a:ext>
                  </a:extLst>
                </a:gridCol>
              </a:tblGrid>
              <a:tr h="36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06599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kern="1200" dirty="0">
                        <a:solidFill>
                          <a:schemeClr val="tx1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대칭키가 가지는 키분배의 문제점을 해결하기 위해 제안 및 사용된 것이 비대칭키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공개키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암호 알고리즘이다</a:t>
                      </a:r>
                    </a:p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1715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장점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="0" kern="1200" dirty="0">
                        <a:solidFill>
                          <a:schemeClr val="tx1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공개되어 있기 때문에 따로 분배할 필요가 없다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인증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부인봉쇄 기능을 제공한다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전자서명</a:t>
                      </a:r>
                      <a:r>
                        <a:rPr lang="ko-KR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및 사용자 인증 등에 사용되기도 한다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79159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단점</a:t>
                      </a:r>
                    </a:p>
                  </a:txBody>
                  <a:tcPr anchor="ctr">
                    <a:solidFill>
                      <a:srgbClr val="37E5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암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복호화 키가 다르다</a:t>
                      </a:r>
                      <a:endParaRPr lang="en-US" altLang="ko-KR" sz="2400" b="0" kern="1200" dirty="0">
                        <a:solidFill>
                          <a:schemeClr val="tx1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공개키로 비밀키를 복호화 하는 것은 불가능하다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2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30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A4D9-8819-4D06-9D12-9641589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09" y="574138"/>
            <a:ext cx="4761723" cy="58782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랜섬 웨어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B3C60-5806-4D11-ACD1-76885473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53786"/>
            <a:ext cx="1228531" cy="12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41B8E-5CCD-416C-8CB2-83A50EA470D3}"/>
              </a:ext>
            </a:extLst>
          </p:cNvPr>
          <p:cNvSpPr txBox="1"/>
          <p:nvPr/>
        </p:nvSpPr>
        <p:spPr>
          <a:xfrm>
            <a:off x="0" y="2184585"/>
            <a:ext cx="1219200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피해자의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정보를 </a:t>
            </a:r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모두 암호화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 후에 그 암호화를 풀어주는 조건으로 </a:t>
            </a:r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금전을 요구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해킹 기법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/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해킹 기법이다 보니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세상의 ‘</a:t>
            </a:r>
            <a:r>
              <a:rPr lang="ko-KR" altLang="en-US" sz="2400" dirty="0">
                <a:solidFill>
                  <a:srgbClr val="E9494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정보 인질극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이라는 별명이 붙게 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</a:p>
          <a:p>
            <a:pPr algn="r"/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랜섬 웨어 라는 이름은 영어로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Ransomware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단어의 어원은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몸값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(Ransom)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소프트웨어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(Software)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합성어이다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D0EDA-9338-4C9E-9419-E39A90F457B2}"/>
              </a:ext>
            </a:extLst>
          </p:cNvPr>
          <p:cNvSpPr txBox="1"/>
          <p:nvPr/>
        </p:nvSpPr>
        <p:spPr>
          <a:xfrm>
            <a:off x="0" y="4684149"/>
            <a:ext cx="12192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‘랜섬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웨어’는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피해자가 해당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랜섬 웨어가 저장되어 있거나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랜섬 웨어 기능을 하는 소프트웨어를 다운 받으면 실행이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</a:p>
          <a:p>
            <a:pPr algn="r"/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모든 파일 및 정보들을 해커 본인만 해석 가능한 암호화를 걸어 놓고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피해자가 해당 정보를 볼 수 없게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래픽 3" descr="전원">
            <a:extLst>
              <a:ext uri="{FF2B5EF4-FFF2-40B4-BE49-F238E27FC236}">
                <a16:creationId xmlns:a16="http://schemas.microsoft.com/office/drawing/2014/main" id="{53EC2DB5-1963-45A5-9D3A-58B31EE2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694" y="2504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831</Words>
  <Application>Microsoft Office PowerPoint</Application>
  <PresentationFormat>와이드스크린</PresentationFormat>
  <Paragraphs>194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나눔스퀘어 ExtraBold</vt:lpstr>
      <vt:lpstr>맑은 고딕</vt:lpstr>
      <vt:lpstr>Arial</vt:lpstr>
      <vt:lpstr>a옛날사진관2</vt:lpstr>
      <vt:lpstr>야놀자 야체 R</vt:lpstr>
      <vt:lpstr>210 맨발의청춘 R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암호화의 목적</vt:lpstr>
      <vt:lpstr>대칭 키와 비대칭 키</vt:lpstr>
      <vt:lpstr>대칭 키와 비대칭 키</vt:lpstr>
      <vt:lpstr>대칭 키 암호화 알고리즘</vt:lpstr>
      <vt:lpstr>비대칭 키 암호화 알고리즘</vt:lpstr>
      <vt:lpstr>랜섬 웨어</vt:lpstr>
      <vt:lpstr>랜섬 웨어 – 공격 과정</vt:lpstr>
      <vt:lpstr>랜섬 웨어 – 공격 과정</vt:lpstr>
      <vt:lpstr>랜섬 웨어 – 공격 과정</vt:lpstr>
      <vt:lpstr>랜섬 웨어 – 공격 과정</vt:lpstr>
      <vt:lpstr>실제 사례-Blacklistcp</vt:lpstr>
      <vt:lpstr>PowerPoint 프레젠테이션</vt:lpstr>
      <vt:lpstr>실제 사례-Blacklistcp</vt:lpstr>
      <vt:lpstr>실제 사례-Blacklistcp</vt:lpstr>
      <vt:lpstr>실제 사례-Blacklistcp</vt:lpstr>
      <vt:lpstr>실제 사례-Blacklistcp</vt:lpstr>
      <vt:lpstr>랜섬 웨어 – 시연</vt:lpstr>
      <vt:lpstr>랜섬 웨어 – 시연</vt:lpstr>
      <vt:lpstr>랜섬 웨어 – 시연</vt:lpstr>
      <vt:lpstr>랜섬 웨어 – 시연</vt:lpstr>
      <vt:lpstr>랜섬 웨어 – 시연</vt:lpstr>
      <vt:lpstr>랜섬 웨어 –PC 예방법</vt:lpstr>
      <vt:lpstr>랜섬 웨어 –스마트폰 예방법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랜섬 웨어</dc:title>
  <dc:creator>lg</dc:creator>
  <cp:lastModifiedBy>lg</cp:lastModifiedBy>
  <cp:revision>19</cp:revision>
  <dcterms:created xsi:type="dcterms:W3CDTF">2017-12-04T04:05:02Z</dcterms:created>
  <dcterms:modified xsi:type="dcterms:W3CDTF">2017-12-04T14:58:14Z</dcterms:modified>
</cp:coreProperties>
</file>