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4" r:id="rId8"/>
    <p:sldId id="27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9999"/>
    <a:srgbClr val="AFE1CD"/>
    <a:srgbClr val="9966FF"/>
    <a:srgbClr val="D0E9C9"/>
    <a:srgbClr val="C4E2BE"/>
    <a:srgbClr val="99CCFF"/>
    <a:srgbClr val="9999FF"/>
    <a:srgbClr val="CC66FF"/>
    <a:srgbClr val="42D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A6509-8524-4132-AD18-E74C4150E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6E72B3-463B-48E3-8D32-5000BD3B3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F6030-8107-44D9-B62C-6CCF3842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B2E0-4D60-4B30-ABA8-9568DA0E3F52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026EE-491E-4417-B018-853F82FF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A712F8-4A38-410E-BA41-451EDAFD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973E-B174-419F-B60E-DFBCADBB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10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605D1-6B00-4873-B8A2-F9BE5E28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9C432D-8B2F-4505-ACEA-A5B2EA4BC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133DE-0FDC-4907-9B4B-45CEAF29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B2E0-4D60-4B30-ABA8-9568DA0E3F52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114F5-C09F-4CE6-A178-4AFDE47D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4254A-0FE8-4A2F-AB68-85AE7438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973E-B174-419F-B60E-DFBCADBB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21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B3078F-EA31-4EAB-8296-A52ECEFBD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EBF852-6C95-42A9-A6EF-E8D525389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7C516-2588-4ED8-9E3A-BE675297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B2E0-4D60-4B30-ABA8-9568DA0E3F52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F9DCE-834E-47BE-BE09-56028019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85F62-C34E-4E93-99AA-2773DB53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973E-B174-419F-B60E-DFBCADBB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23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51CC6-C29C-49B8-9E58-C5FEA45D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232D-217B-494C-9848-CEFC0837C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3C028-3E51-4794-B79B-E68BE585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B2E0-4D60-4B30-ABA8-9568DA0E3F52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E0E10-ADFA-49C2-8616-23BAC04A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CE264-4CC6-4D60-9235-BB376230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973E-B174-419F-B60E-DFBCADBB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1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41A7D-7A4B-44FA-8AA7-5310DEC0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DF77A-BBEB-4A04-B50C-92BD7E7F5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4812D-E624-4AC5-B56A-B73012D6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B2E0-4D60-4B30-ABA8-9568DA0E3F52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D443B-E3E5-4F01-A959-309C2458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32547D-64D9-4C54-AEB1-0157BBB1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973E-B174-419F-B60E-DFBCADBB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16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4892F-E7CC-441A-821A-4219CF35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D7DC4-72A0-416E-808A-1AD8BA9CC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A4AFA9-2EDE-4993-96A0-34CCAE180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671DDB-CED6-4B29-996C-A056636F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B2E0-4D60-4B30-ABA8-9568DA0E3F52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39885C-AB34-4CA2-892F-77C385DC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2D064C-E87B-4242-AE33-13343BEE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973E-B174-419F-B60E-DFBCADBB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45F04-79B1-4133-AF13-2162F154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874427-39DE-4C7A-BF71-6E963CCE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A68363-8070-4D0D-9874-BCBDFF65C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918B67-0244-4206-9245-01815AF0E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FA620B-B1E2-4202-A4CB-8AA064AEC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E4E542-3FE3-4F7F-8B85-9F430CBD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B2E0-4D60-4B30-ABA8-9568DA0E3F52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E33969-C7CE-4158-ABA7-57A30767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477A58-E9A3-4F81-9637-4E8AF6BC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973E-B174-419F-B60E-DFBCADBB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18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97F35-A197-4AD0-A351-C7A3B6A9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DD978-5157-4C3E-8C95-7EFEA52A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B2E0-4D60-4B30-ABA8-9568DA0E3F52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1D0BCD-66DF-4470-92A9-2C6B6ABB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F985B7-6A77-4F19-B83B-46BC7EC9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973E-B174-419F-B60E-DFBCADBB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84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DA58D5-3BAF-4C54-9C0F-FD190A94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B2E0-4D60-4B30-ABA8-9568DA0E3F52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057B68-40A2-491F-85F9-6B00805F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F3B1A5-0D74-462A-9CE7-A4DA6522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973E-B174-419F-B60E-DFBCADBB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3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A44CC-D4BC-4FD5-B621-D7BECCF7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E481A-6708-4145-9EE4-333D88107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F178C1-D98C-4F32-9D5D-A758E8574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FB4EBA-8E15-4E1F-8A30-AEE383A2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B2E0-4D60-4B30-ABA8-9568DA0E3F52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FE3AA-236E-43E8-AB0F-5ECC083A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9CA81-793E-4FA7-B372-4EAD66C5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973E-B174-419F-B60E-DFBCADBB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2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BE4C9-E5DE-49B0-B4BC-99EBCE37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2844A-17A6-419E-BF60-D497F5BBB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FBB8B8-C4AA-4BE9-A053-395689F5C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380B44-F9B0-46B0-9603-70209C1D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B2E0-4D60-4B30-ABA8-9568DA0E3F52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C6B83-EE8E-4649-A71D-FFCA5588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FA274D-7338-454A-926F-255A562A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973E-B174-419F-B60E-DFBCADBB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99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2A84F4-9C02-4B90-A06C-86F45F807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D352AC-D90A-4477-B18B-4AF3DD28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4DE73-1076-41A8-8A0B-CAE7BD43C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2B2E0-4D60-4B30-ABA8-9568DA0E3F52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9D3B9-2EAB-4F91-9B70-DB33A1B07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17CAB-7B0F-46CD-9816-A90DFB2E9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973E-B174-419F-B60E-DFBCADBB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1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BF295-707E-469A-B392-3147EF06C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20422"/>
            <a:ext cx="12192000" cy="1017155"/>
          </a:xfrm>
        </p:spPr>
        <p:txBody>
          <a:bodyPr>
            <a:normAutofit fontScale="90000"/>
          </a:bodyPr>
          <a:lstStyle/>
          <a:p>
            <a:r>
              <a:rPr lang="ko-KR" altLang="en-US" sz="8000" i="1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레이스</a:t>
            </a:r>
            <a:r>
              <a:rPr lang="ko-KR" altLang="en-US" sz="8000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8000" i="1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컨디션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2D059-9B79-457D-B27D-FCDC063E0048}"/>
              </a:ext>
            </a:extLst>
          </p:cNvPr>
          <p:cNvSpPr txBox="1"/>
          <p:nvPr/>
        </p:nvSpPr>
        <p:spPr>
          <a:xfrm>
            <a:off x="9774315" y="6320899"/>
            <a:ext cx="241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배동현 정유정</a:t>
            </a:r>
            <a:r>
              <a:rPr lang="en-US" altLang="ko-KR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김민지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12A993-999E-48CA-9C91-02B01810180C}"/>
              </a:ext>
            </a:extLst>
          </p:cNvPr>
          <p:cNvSpPr txBox="1"/>
          <p:nvPr/>
        </p:nvSpPr>
        <p:spPr>
          <a:xfrm>
            <a:off x="4190259" y="3706744"/>
            <a:ext cx="4829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spc="600" dirty="0">
                <a:solidFill>
                  <a:schemeClr val="tx2">
                    <a:lumMod val="60000"/>
                    <a:lumOff val="40000"/>
                  </a:schemeClr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Race Condition</a:t>
            </a:r>
            <a:endParaRPr lang="ko-KR" altLang="en-US" sz="2400" i="1" spc="600" dirty="0">
              <a:solidFill>
                <a:schemeClr val="tx2">
                  <a:lumMod val="60000"/>
                  <a:lumOff val="40000"/>
                </a:schemeClr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9815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3000" t="-40000" r="-32000" b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FA8C81-5597-449F-B36C-2812FC39C7E7}"/>
              </a:ext>
            </a:extLst>
          </p:cNvPr>
          <p:cNvSpPr/>
          <p:nvPr/>
        </p:nvSpPr>
        <p:spPr>
          <a:xfrm>
            <a:off x="409852" y="621437"/>
            <a:ext cx="11372296" cy="6059342"/>
          </a:xfrm>
          <a:prstGeom prst="rect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83580B1-E118-48EE-B53D-DEB778BD6506}"/>
              </a:ext>
            </a:extLst>
          </p:cNvPr>
          <p:cNvSpPr txBox="1">
            <a:spLocks/>
          </p:cNvSpPr>
          <p:nvPr/>
        </p:nvSpPr>
        <p:spPr>
          <a:xfrm>
            <a:off x="0" y="177222"/>
            <a:ext cx="12192000" cy="1017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심볼릭 링크 </a:t>
            </a:r>
            <a:r>
              <a:rPr lang="en-US" altLang="ko-KR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</a:t>
            </a:r>
            <a:r>
              <a:rPr lang="en-US" altLang="ko-KR" sz="2800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root </a:t>
            </a:r>
            <a:r>
              <a:rPr lang="ko-KR" altLang="en-US" sz="2800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권한 획득하기</a:t>
            </a:r>
            <a:endParaRPr lang="ko-KR" altLang="en-US" dirty="0">
              <a:ln w="19050">
                <a:noFill/>
              </a:ln>
              <a:solidFill>
                <a:schemeClr val="tx2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052E6F7-1ED8-4F89-A6A8-1DD2349AAABF}"/>
              </a:ext>
            </a:extLst>
          </p:cNvPr>
          <p:cNvCxnSpPr>
            <a:cxnSpLocks/>
          </p:cNvCxnSpPr>
          <p:nvPr/>
        </p:nvCxnSpPr>
        <p:spPr>
          <a:xfrm>
            <a:off x="2332739" y="3930700"/>
            <a:ext cx="277871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4AF51114-939E-4224-A7B6-37881A991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86" y="3208006"/>
            <a:ext cx="8124825" cy="146685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CB1E678-ABA9-4338-AAC2-4D94D7F1A703}"/>
              </a:ext>
            </a:extLst>
          </p:cNvPr>
          <p:cNvCxnSpPr>
            <a:cxnSpLocks/>
          </p:cNvCxnSpPr>
          <p:nvPr/>
        </p:nvCxnSpPr>
        <p:spPr>
          <a:xfrm>
            <a:off x="5650229" y="3598531"/>
            <a:ext cx="43967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064EEA-73C8-4A31-BF44-C621B18B6C3E}"/>
              </a:ext>
            </a:extLst>
          </p:cNvPr>
          <p:cNvSpPr txBox="1"/>
          <p:nvPr/>
        </p:nvSpPr>
        <p:spPr>
          <a:xfrm>
            <a:off x="409851" y="5172418"/>
            <a:ext cx="11372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일반계정인 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race_symbol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 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/bin/bash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쉘과 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root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권한을 주어라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그리고 비밀번호는 설정하지 않겠다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  <a:endParaRPr lang="ko-KR" altLang="en-US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AE098F-E6F6-4C0E-873C-06B771784778}"/>
              </a:ext>
            </a:extLst>
          </p:cNvPr>
          <p:cNvSpPr/>
          <p:nvPr/>
        </p:nvSpPr>
        <p:spPr>
          <a:xfrm>
            <a:off x="6954866" y="3198478"/>
            <a:ext cx="221674" cy="4000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881F38-3757-4938-8F1C-090069E15FBC}"/>
              </a:ext>
            </a:extLst>
          </p:cNvPr>
          <p:cNvSpPr txBox="1"/>
          <p:nvPr/>
        </p:nvSpPr>
        <p:spPr>
          <a:xfrm>
            <a:off x="409852" y="2177221"/>
            <a:ext cx="1137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공백을 주었으므로 비밀번호를 설정하지 않겠다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</a:p>
          <a:p>
            <a:pPr algn="ctr"/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즉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20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su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로 넘어갈 때 비밀번호 없이 바로 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root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계정으로 넘어갈 수 있음</a:t>
            </a:r>
          </a:p>
        </p:txBody>
      </p:sp>
    </p:spTree>
    <p:extLst>
      <p:ext uri="{BB962C8B-B14F-4D97-AF65-F5344CB8AC3E}">
        <p14:creationId xmlns:p14="http://schemas.microsoft.com/office/powerpoint/2010/main" val="3144828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3000" t="-40000" r="-32000" b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FA8C81-5597-449F-B36C-2812FC39C7E7}"/>
              </a:ext>
            </a:extLst>
          </p:cNvPr>
          <p:cNvSpPr/>
          <p:nvPr/>
        </p:nvSpPr>
        <p:spPr>
          <a:xfrm>
            <a:off x="409852" y="621437"/>
            <a:ext cx="11372296" cy="6059342"/>
          </a:xfrm>
          <a:prstGeom prst="rect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83580B1-E118-48EE-B53D-DEB778BD6506}"/>
              </a:ext>
            </a:extLst>
          </p:cNvPr>
          <p:cNvSpPr txBox="1">
            <a:spLocks/>
          </p:cNvSpPr>
          <p:nvPr/>
        </p:nvSpPr>
        <p:spPr>
          <a:xfrm>
            <a:off x="0" y="177222"/>
            <a:ext cx="12192000" cy="1017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레이스 컨디션 </a:t>
            </a:r>
            <a:r>
              <a:rPr lang="en-US" altLang="ko-KR" sz="2800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–root </a:t>
            </a:r>
            <a:r>
              <a:rPr lang="ko-KR" altLang="en-US" sz="2800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권한 획득하기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5A52F-6016-4D19-AF95-2ADCCDE1A492}"/>
              </a:ext>
            </a:extLst>
          </p:cNvPr>
          <p:cNvSpPr txBox="1"/>
          <p:nvPr/>
        </p:nvSpPr>
        <p:spPr>
          <a:xfrm>
            <a:off x="4481441" y="921630"/>
            <a:ext cx="3827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2">
                    <a:lumMod val="7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Let’s See How the Race Condition works</a:t>
            </a:r>
            <a:endParaRPr lang="ko-KR" altLang="en-US" sz="1400" i="1" dirty="0">
              <a:solidFill>
                <a:schemeClr val="bg2">
                  <a:lumMod val="7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3231344-C6DB-49DE-A648-4BFE8D1EF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305" y="1358003"/>
            <a:ext cx="5921693" cy="4727635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CBCDEB9-00C5-45F4-8651-5039F6DBB272}"/>
              </a:ext>
            </a:extLst>
          </p:cNvPr>
          <p:cNvCxnSpPr>
            <a:cxnSpLocks/>
          </p:cNvCxnSpPr>
          <p:nvPr/>
        </p:nvCxnSpPr>
        <p:spPr>
          <a:xfrm>
            <a:off x="3970020" y="4215131"/>
            <a:ext cx="235966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3C4CD4-D109-4497-81DC-44DA4B1F1E0A}"/>
              </a:ext>
            </a:extLst>
          </p:cNvPr>
          <p:cNvSpPr txBox="1"/>
          <p:nvPr/>
        </p:nvSpPr>
        <p:spPr>
          <a:xfrm>
            <a:off x="3434305" y="6123080"/>
            <a:ext cx="59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심볼릭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링크가 생성되면 삭제하겠다</a:t>
            </a:r>
          </a:p>
        </p:txBody>
      </p:sp>
    </p:spTree>
    <p:extLst>
      <p:ext uri="{BB962C8B-B14F-4D97-AF65-F5344CB8AC3E}">
        <p14:creationId xmlns:p14="http://schemas.microsoft.com/office/powerpoint/2010/main" val="4272368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3000" t="-40000" r="-32000" b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FA8C81-5597-449F-B36C-2812FC39C7E7}"/>
              </a:ext>
            </a:extLst>
          </p:cNvPr>
          <p:cNvSpPr/>
          <p:nvPr/>
        </p:nvSpPr>
        <p:spPr>
          <a:xfrm>
            <a:off x="409852" y="621437"/>
            <a:ext cx="11372296" cy="6059342"/>
          </a:xfrm>
          <a:prstGeom prst="rect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83580B1-E118-48EE-B53D-DEB778BD6506}"/>
              </a:ext>
            </a:extLst>
          </p:cNvPr>
          <p:cNvSpPr txBox="1">
            <a:spLocks/>
          </p:cNvSpPr>
          <p:nvPr/>
        </p:nvSpPr>
        <p:spPr>
          <a:xfrm>
            <a:off x="0" y="177222"/>
            <a:ext cx="12192000" cy="1017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레이스 컨디션 </a:t>
            </a:r>
            <a:r>
              <a:rPr lang="en-US" altLang="ko-KR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</a:t>
            </a:r>
            <a:r>
              <a:rPr lang="en-US" altLang="ko-KR" sz="2800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root </a:t>
            </a:r>
            <a:r>
              <a:rPr lang="ko-KR" altLang="en-US" sz="2800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권한 획득하기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5A52F-6016-4D19-AF95-2ADCCDE1A492}"/>
              </a:ext>
            </a:extLst>
          </p:cNvPr>
          <p:cNvSpPr txBox="1"/>
          <p:nvPr/>
        </p:nvSpPr>
        <p:spPr>
          <a:xfrm>
            <a:off x="4481441" y="921630"/>
            <a:ext cx="3827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2">
                    <a:lumMod val="7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Let’s See How the Race Condition works</a:t>
            </a:r>
            <a:endParaRPr lang="ko-KR" altLang="en-US" sz="1400" i="1" dirty="0">
              <a:solidFill>
                <a:schemeClr val="bg2">
                  <a:lumMod val="7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A7FB11-5E7B-426A-B85F-9BCAF3045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22" y="2494096"/>
            <a:ext cx="9286875" cy="228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256A9C-D77C-4F69-A0F5-969564C475D1}"/>
              </a:ext>
            </a:extLst>
          </p:cNvPr>
          <p:cNvSpPr txBox="1"/>
          <p:nvPr/>
        </p:nvSpPr>
        <p:spPr>
          <a:xfrm>
            <a:off x="409852" y="5046757"/>
            <a:ext cx="113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심볼릭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링크가 삭제되었기 때문에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race_condition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계정이 생성되지 않는다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74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3000" t="-40000" r="-32000" b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FA8C81-5597-449F-B36C-2812FC39C7E7}"/>
              </a:ext>
            </a:extLst>
          </p:cNvPr>
          <p:cNvSpPr/>
          <p:nvPr/>
        </p:nvSpPr>
        <p:spPr>
          <a:xfrm>
            <a:off x="409852" y="621437"/>
            <a:ext cx="11372296" cy="6059342"/>
          </a:xfrm>
          <a:prstGeom prst="rect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83580B1-E118-48EE-B53D-DEB778BD6506}"/>
              </a:ext>
            </a:extLst>
          </p:cNvPr>
          <p:cNvSpPr txBox="1">
            <a:spLocks/>
          </p:cNvSpPr>
          <p:nvPr/>
        </p:nvSpPr>
        <p:spPr>
          <a:xfrm>
            <a:off x="0" y="177222"/>
            <a:ext cx="12192000" cy="1017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레이스 컨디션 </a:t>
            </a:r>
            <a:r>
              <a:rPr lang="en-US" altLang="ko-KR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</a:t>
            </a:r>
            <a:r>
              <a:rPr lang="en-US" altLang="ko-KR" sz="2800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root </a:t>
            </a:r>
            <a:r>
              <a:rPr lang="ko-KR" altLang="en-US" sz="2800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권한 획득하기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5A52F-6016-4D19-AF95-2ADCCDE1A492}"/>
              </a:ext>
            </a:extLst>
          </p:cNvPr>
          <p:cNvSpPr txBox="1"/>
          <p:nvPr/>
        </p:nvSpPr>
        <p:spPr>
          <a:xfrm>
            <a:off x="4481441" y="921630"/>
            <a:ext cx="3827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2">
                    <a:lumMod val="7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Let’s See How the Race Condition works</a:t>
            </a:r>
            <a:endParaRPr lang="ko-KR" altLang="en-US" sz="1400" i="1" dirty="0">
              <a:solidFill>
                <a:schemeClr val="bg2">
                  <a:lumMod val="7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92B82C-E225-4011-B483-50E185DB7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698" y="1362135"/>
            <a:ext cx="6958908" cy="11421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EB1023-04CB-40A8-8946-D5A8CAE03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698" y="3038398"/>
            <a:ext cx="6958908" cy="12254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63C0C7-764C-408B-9B38-27CC2533FD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765" y="4949416"/>
            <a:ext cx="6488098" cy="118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0F38ED-1D79-4F5C-9615-0D5A12AE7CB8}"/>
              </a:ext>
            </a:extLst>
          </p:cNvPr>
          <p:cNvSpPr txBox="1"/>
          <p:nvPr/>
        </p:nvSpPr>
        <p:spPr>
          <a:xfrm>
            <a:off x="2915698" y="4357670"/>
            <a:ext cx="695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일반계정에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root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권한을 주라는 쓰기파일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A62E13-A39B-4E94-AD0C-D6B1FEA74413}"/>
              </a:ext>
            </a:extLst>
          </p:cNvPr>
          <p:cNvSpPr txBox="1"/>
          <p:nvPr/>
        </p:nvSpPr>
        <p:spPr>
          <a:xfrm>
            <a:off x="3028765" y="6141945"/>
            <a:ext cx="648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심볼릭</a:t>
            </a:r>
            <a:r>
              <a:rPr lang="ko-KR" altLang="en-US" dirty="0"/>
              <a:t> 링크를 걸라는 파일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1A9AF9-DA94-49CE-9A30-9F36E9D3EB0A}"/>
              </a:ext>
            </a:extLst>
          </p:cNvPr>
          <p:cNvSpPr txBox="1"/>
          <p:nvPr/>
        </p:nvSpPr>
        <p:spPr>
          <a:xfrm>
            <a:off x="2915698" y="2566546"/>
            <a:ext cx="695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조건문이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while(1)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이라 무한루프를 돈다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696CB6-D076-4248-A289-DA085AFF2167}"/>
              </a:ext>
            </a:extLst>
          </p:cNvPr>
          <p:cNvSpPr txBox="1"/>
          <p:nvPr/>
        </p:nvSpPr>
        <p:spPr>
          <a:xfrm>
            <a:off x="1732910" y="3466442"/>
            <a:ext cx="116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966F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race1.c</a:t>
            </a:r>
            <a:endParaRPr lang="ko-KR" altLang="en-US" dirty="0">
              <a:solidFill>
                <a:srgbClr val="9966F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D226AC-4FD2-4B5D-B3A6-D2F8A6B67547}"/>
              </a:ext>
            </a:extLst>
          </p:cNvPr>
          <p:cNvSpPr txBox="1"/>
          <p:nvPr/>
        </p:nvSpPr>
        <p:spPr>
          <a:xfrm>
            <a:off x="1670766" y="5356997"/>
            <a:ext cx="129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99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race2.c</a:t>
            </a:r>
            <a:endParaRPr lang="ko-KR" altLang="en-US" dirty="0">
              <a:solidFill>
                <a:srgbClr val="009999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239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3000" t="-40000" r="-32000" b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FA8C81-5597-449F-B36C-2812FC39C7E7}"/>
              </a:ext>
            </a:extLst>
          </p:cNvPr>
          <p:cNvSpPr/>
          <p:nvPr/>
        </p:nvSpPr>
        <p:spPr>
          <a:xfrm>
            <a:off x="409852" y="621437"/>
            <a:ext cx="11372296" cy="6059342"/>
          </a:xfrm>
          <a:prstGeom prst="rect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83580B1-E118-48EE-B53D-DEB778BD6506}"/>
              </a:ext>
            </a:extLst>
          </p:cNvPr>
          <p:cNvSpPr txBox="1">
            <a:spLocks/>
          </p:cNvSpPr>
          <p:nvPr/>
        </p:nvSpPr>
        <p:spPr>
          <a:xfrm>
            <a:off x="0" y="177222"/>
            <a:ext cx="12192000" cy="1017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레이스 컨디션 </a:t>
            </a:r>
            <a:r>
              <a:rPr lang="en-US" altLang="ko-KR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</a:t>
            </a:r>
            <a:r>
              <a:rPr lang="en-US" altLang="ko-KR" sz="2800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root </a:t>
            </a:r>
            <a:r>
              <a:rPr lang="ko-KR" altLang="en-US" sz="2800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권한 획득하기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5A52F-6016-4D19-AF95-2ADCCDE1A492}"/>
              </a:ext>
            </a:extLst>
          </p:cNvPr>
          <p:cNvSpPr txBox="1"/>
          <p:nvPr/>
        </p:nvSpPr>
        <p:spPr>
          <a:xfrm>
            <a:off x="4481441" y="921630"/>
            <a:ext cx="3827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2">
                    <a:lumMod val="7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Let’s See How the Race Condition works</a:t>
            </a:r>
            <a:endParaRPr lang="ko-KR" altLang="en-US" sz="1400" i="1" dirty="0">
              <a:solidFill>
                <a:schemeClr val="bg2">
                  <a:lumMod val="7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71A2C26-406A-4922-8E68-913E9570D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862" y="1494570"/>
            <a:ext cx="8398276" cy="414914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8526FE-25E5-4F72-8BBD-429F53DBB572}"/>
              </a:ext>
            </a:extLst>
          </p:cNvPr>
          <p:cNvSpPr txBox="1"/>
          <p:nvPr/>
        </p:nvSpPr>
        <p:spPr>
          <a:xfrm>
            <a:off x="1896863" y="5792917"/>
            <a:ext cx="419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966F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race1</a:t>
            </a:r>
            <a:endParaRPr lang="ko-KR" altLang="en-US" dirty="0">
              <a:solidFill>
                <a:srgbClr val="9966F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12DB60-E212-4C72-89B6-476F1B9214E6}"/>
              </a:ext>
            </a:extLst>
          </p:cNvPr>
          <p:cNvSpPr txBox="1"/>
          <p:nvPr/>
        </p:nvSpPr>
        <p:spPr>
          <a:xfrm>
            <a:off x="6096000" y="5792917"/>
            <a:ext cx="419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99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race2</a:t>
            </a:r>
            <a:endParaRPr lang="ko-KR" altLang="en-US" dirty="0">
              <a:solidFill>
                <a:srgbClr val="009999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02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3000" t="-40000" r="-32000" b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FA8C81-5597-449F-B36C-2812FC39C7E7}"/>
              </a:ext>
            </a:extLst>
          </p:cNvPr>
          <p:cNvSpPr/>
          <p:nvPr/>
        </p:nvSpPr>
        <p:spPr>
          <a:xfrm>
            <a:off x="409852" y="621437"/>
            <a:ext cx="11372296" cy="6059342"/>
          </a:xfrm>
          <a:prstGeom prst="rect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83580B1-E118-48EE-B53D-DEB778BD6506}"/>
              </a:ext>
            </a:extLst>
          </p:cNvPr>
          <p:cNvSpPr txBox="1">
            <a:spLocks/>
          </p:cNvSpPr>
          <p:nvPr/>
        </p:nvSpPr>
        <p:spPr>
          <a:xfrm>
            <a:off x="0" y="177222"/>
            <a:ext cx="12192000" cy="1017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레이스 컨디션 </a:t>
            </a:r>
            <a:r>
              <a:rPr lang="en-US" altLang="ko-KR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</a:t>
            </a:r>
            <a:r>
              <a:rPr lang="en-US" altLang="ko-KR" sz="2800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root </a:t>
            </a:r>
            <a:r>
              <a:rPr lang="ko-KR" altLang="en-US" sz="2800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권한 획득하기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5A52F-6016-4D19-AF95-2ADCCDE1A492}"/>
              </a:ext>
            </a:extLst>
          </p:cNvPr>
          <p:cNvSpPr txBox="1"/>
          <p:nvPr/>
        </p:nvSpPr>
        <p:spPr>
          <a:xfrm>
            <a:off x="4481441" y="921630"/>
            <a:ext cx="3827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2">
                    <a:lumMod val="7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Let’s See How the Race Condition works</a:t>
            </a:r>
            <a:endParaRPr lang="ko-KR" altLang="en-US" sz="1400" i="1" dirty="0">
              <a:solidFill>
                <a:schemeClr val="bg2">
                  <a:lumMod val="7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ECBD3F-5DE3-44D9-A0BA-13644D813C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5" b="9476"/>
          <a:stretch/>
        </p:blipFill>
        <p:spPr>
          <a:xfrm>
            <a:off x="3790667" y="1386698"/>
            <a:ext cx="4518196" cy="40997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EA42A7-6FF7-43A6-BBD8-3E2F7F2B3C7A}"/>
              </a:ext>
            </a:extLst>
          </p:cNvPr>
          <p:cNvSpPr txBox="1"/>
          <p:nvPr/>
        </p:nvSpPr>
        <p:spPr>
          <a:xfrm>
            <a:off x="409852" y="5678721"/>
            <a:ext cx="11372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Tail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-f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로 </a:t>
            </a:r>
            <a:r>
              <a:rPr lang="en-US" altLang="ko-KR" sz="20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passwd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파일을 실시간으로 관찰해보면 </a:t>
            </a:r>
            <a:endParaRPr lang="en-US" altLang="ko-KR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계속적으로 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race2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계정이 생성되는 것을 확인할 수 있다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  <a:endParaRPr lang="ko-KR" altLang="en-US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7994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3000" t="-40000" r="-32000" b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FA8C81-5597-449F-B36C-2812FC39C7E7}"/>
              </a:ext>
            </a:extLst>
          </p:cNvPr>
          <p:cNvSpPr/>
          <p:nvPr/>
        </p:nvSpPr>
        <p:spPr>
          <a:xfrm>
            <a:off x="409852" y="621437"/>
            <a:ext cx="11372296" cy="6059342"/>
          </a:xfrm>
          <a:prstGeom prst="rect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83580B1-E118-48EE-B53D-DEB778BD6506}"/>
              </a:ext>
            </a:extLst>
          </p:cNvPr>
          <p:cNvSpPr txBox="1">
            <a:spLocks/>
          </p:cNvSpPr>
          <p:nvPr/>
        </p:nvSpPr>
        <p:spPr>
          <a:xfrm>
            <a:off x="0" y="177222"/>
            <a:ext cx="12192000" cy="1017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레이스 컨디션 </a:t>
            </a:r>
            <a:r>
              <a:rPr lang="en-US" altLang="ko-KR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</a:t>
            </a:r>
            <a:r>
              <a:rPr lang="en-US" altLang="ko-KR" sz="2800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root </a:t>
            </a:r>
            <a:r>
              <a:rPr lang="ko-KR" altLang="en-US" sz="2800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권한 획득하기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5A52F-6016-4D19-AF95-2ADCCDE1A492}"/>
              </a:ext>
            </a:extLst>
          </p:cNvPr>
          <p:cNvSpPr txBox="1"/>
          <p:nvPr/>
        </p:nvSpPr>
        <p:spPr>
          <a:xfrm>
            <a:off x="4481441" y="921630"/>
            <a:ext cx="3827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2">
                    <a:lumMod val="7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Let’s See How the Race Condition works</a:t>
            </a:r>
            <a:endParaRPr lang="ko-KR" altLang="en-US" sz="1400" i="1" dirty="0">
              <a:solidFill>
                <a:schemeClr val="bg2">
                  <a:lumMod val="7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076BD3-99D2-49EB-80B3-D50BE95AB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76" y="1302109"/>
            <a:ext cx="8096351" cy="42260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7AC515-ED2C-4635-A8EB-BB00FC85E328}"/>
              </a:ext>
            </a:extLst>
          </p:cNvPr>
          <p:cNvSpPr txBox="1"/>
          <p:nvPr/>
        </p:nvSpPr>
        <p:spPr>
          <a:xfrm>
            <a:off x="409852" y="5670889"/>
            <a:ext cx="11310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Kill -9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으로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race1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과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race2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의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PID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 중지시키고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1234(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일반계정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계정에서 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/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race2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계정으로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su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 해보면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root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계정으로 옮겨지는 것을  확인할 수 있다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519B8-5150-4350-B6DF-7EB2F6A88F17}"/>
              </a:ext>
            </a:extLst>
          </p:cNvPr>
          <p:cNvCxnSpPr>
            <a:cxnSpLocks/>
          </p:cNvCxnSpPr>
          <p:nvPr/>
        </p:nvCxnSpPr>
        <p:spPr>
          <a:xfrm>
            <a:off x="7700935" y="5102996"/>
            <a:ext cx="750607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F9C6DA-E220-415F-827F-E6D24D38FA33}"/>
              </a:ext>
            </a:extLst>
          </p:cNvPr>
          <p:cNvCxnSpPr>
            <a:cxnSpLocks/>
          </p:cNvCxnSpPr>
          <p:nvPr/>
        </p:nvCxnSpPr>
        <p:spPr>
          <a:xfrm>
            <a:off x="2712720" y="4340626"/>
            <a:ext cx="216999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CE254CA-7CB1-43E2-8E2B-BBA7E7A1F7BA}"/>
              </a:ext>
            </a:extLst>
          </p:cNvPr>
          <p:cNvCxnSpPr>
            <a:cxnSpLocks/>
          </p:cNvCxnSpPr>
          <p:nvPr/>
        </p:nvCxnSpPr>
        <p:spPr>
          <a:xfrm>
            <a:off x="2698361" y="5172352"/>
            <a:ext cx="2184357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65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3000" t="-40000" r="-32000" b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FA8C81-5597-449F-B36C-2812FC39C7E7}"/>
              </a:ext>
            </a:extLst>
          </p:cNvPr>
          <p:cNvSpPr/>
          <p:nvPr/>
        </p:nvSpPr>
        <p:spPr>
          <a:xfrm>
            <a:off x="409852" y="621437"/>
            <a:ext cx="11372296" cy="6059342"/>
          </a:xfrm>
          <a:prstGeom prst="rect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83580B1-E118-48EE-B53D-DEB778BD6506}"/>
              </a:ext>
            </a:extLst>
          </p:cNvPr>
          <p:cNvSpPr txBox="1">
            <a:spLocks/>
          </p:cNvSpPr>
          <p:nvPr/>
        </p:nvSpPr>
        <p:spPr>
          <a:xfrm>
            <a:off x="0" y="177222"/>
            <a:ext cx="12192000" cy="1017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레이스 컨디션 </a:t>
            </a:r>
            <a:r>
              <a:rPr lang="ko-KR" altLang="en-US" dirty="0">
                <a:ln w="19050">
                  <a:noFill/>
                </a:ln>
                <a:solidFill>
                  <a:srgbClr val="009999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보안법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5A52F-6016-4D19-AF95-2ADCCDE1A492}"/>
              </a:ext>
            </a:extLst>
          </p:cNvPr>
          <p:cNvSpPr txBox="1"/>
          <p:nvPr/>
        </p:nvSpPr>
        <p:spPr>
          <a:xfrm>
            <a:off x="4481441" y="921630"/>
            <a:ext cx="3827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2">
                    <a:lumMod val="7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Let’s See How the Race Condition works</a:t>
            </a:r>
            <a:endParaRPr lang="ko-KR" altLang="en-US" sz="1400" i="1" dirty="0">
              <a:solidFill>
                <a:schemeClr val="bg2">
                  <a:lumMod val="7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F5592D-8B27-4830-AC31-C27E1EA048C4}"/>
              </a:ext>
            </a:extLst>
          </p:cNvPr>
          <p:cNvSpPr txBox="1"/>
          <p:nvPr/>
        </p:nvSpPr>
        <p:spPr>
          <a:xfrm>
            <a:off x="409852" y="1345823"/>
            <a:ext cx="11372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9966F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코드상에 </a:t>
            </a:r>
            <a:r>
              <a:rPr lang="ko-KR" altLang="en-US" sz="2400" dirty="0" err="1">
                <a:solidFill>
                  <a:srgbClr val="9966F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심볼릭</a:t>
            </a:r>
            <a:r>
              <a:rPr lang="ko-KR" altLang="en-US" sz="2400" dirty="0">
                <a:solidFill>
                  <a:srgbClr val="9966F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링크가 형성되었는지 확인하고 있다면 제거하는 코드를 추가한다</a:t>
            </a:r>
            <a:r>
              <a:rPr lang="en-US" altLang="ko-KR" sz="2400" dirty="0">
                <a:solidFill>
                  <a:srgbClr val="9966FF"/>
                </a:solidFill>
              </a:rPr>
              <a:t>.</a:t>
            </a:r>
            <a:endParaRPr lang="ko-KR" altLang="en-US" sz="2400" dirty="0">
              <a:solidFill>
                <a:srgbClr val="9966FF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5327346-98D3-41E7-B4D3-603F37762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533" y="1980229"/>
            <a:ext cx="5743540" cy="44294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4C5734B-9A57-4D6D-B264-11E677C1A52A}"/>
              </a:ext>
            </a:extLst>
          </p:cNvPr>
          <p:cNvSpPr txBox="1"/>
          <p:nvPr/>
        </p:nvSpPr>
        <p:spPr>
          <a:xfrm>
            <a:off x="7660073" y="3841010"/>
            <a:ext cx="4122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심볼릭 링크파일이 있는지 </a:t>
            </a:r>
            <a:endParaRPr lang="en-US" altLang="ko-KR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검사하여 있으면 삭제하는 코드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22DF63-1F89-487A-82F5-4B128E124DC8}"/>
              </a:ext>
            </a:extLst>
          </p:cNvPr>
          <p:cNvSpPr/>
          <p:nvPr/>
        </p:nvSpPr>
        <p:spPr>
          <a:xfrm>
            <a:off x="2439073" y="4305670"/>
            <a:ext cx="4068260" cy="127838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67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3000" t="-40000" r="-32000" b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FA8C81-5597-449F-B36C-2812FC39C7E7}"/>
              </a:ext>
            </a:extLst>
          </p:cNvPr>
          <p:cNvSpPr/>
          <p:nvPr/>
        </p:nvSpPr>
        <p:spPr>
          <a:xfrm>
            <a:off x="409852" y="621437"/>
            <a:ext cx="11372296" cy="6059342"/>
          </a:xfrm>
          <a:prstGeom prst="rect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83580B1-E118-48EE-B53D-DEB778BD6506}"/>
              </a:ext>
            </a:extLst>
          </p:cNvPr>
          <p:cNvSpPr txBox="1">
            <a:spLocks/>
          </p:cNvSpPr>
          <p:nvPr/>
        </p:nvSpPr>
        <p:spPr>
          <a:xfrm>
            <a:off x="0" y="177222"/>
            <a:ext cx="12192000" cy="1017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레이스 컨디션 </a:t>
            </a:r>
            <a:r>
              <a:rPr lang="ko-KR" altLang="en-US" dirty="0">
                <a:ln w="19050">
                  <a:noFill/>
                </a:ln>
                <a:solidFill>
                  <a:srgbClr val="009999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보안법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5A52F-6016-4D19-AF95-2ADCCDE1A492}"/>
              </a:ext>
            </a:extLst>
          </p:cNvPr>
          <p:cNvSpPr txBox="1"/>
          <p:nvPr/>
        </p:nvSpPr>
        <p:spPr>
          <a:xfrm>
            <a:off x="4481441" y="921630"/>
            <a:ext cx="3827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2">
                    <a:lumMod val="7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Let’s See How the Race Condition works</a:t>
            </a:r>
            <a:endParaRPr lang="ko-KR" altLang="en-US" sz="1400" i="1" dirty="0">
              <a:solidFill>
                <a:schemeClr val="bg2">
                  <a:lumMod val="7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6BCC5A1-496C-4603-8D81-FEFF89D535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" b="5877"/>
          <a:stretch/>
        </p:blipFill>
        <p:spPr>
          <a:xfrm>
            <a:off x="1907891" y="1389794"/>
            <a:ext cx="8376218" cy="44388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E101DF-AB50-4B39-B77D-924A7E86612D}"/>
              </a:ext>
            </a:extLst>
          </p:cNvPr>
          <p:cNvSpPr txBox="1"/>
          <p:nvPr/>
        </p:nvSpPr>
        <p:spPr>
          <a:xfrm>
            <a:off x="409850" y="5936370"/>
            <a:ext cx="11372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파일에 내용을 입력하기전에 파일에 걸린 심볼릭 링크가 제거되었기 때문에 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race2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계정이 생성되지 않음</a:t>
            </a:r>
            <a:endParaRPr lang="en-US" altLang="ko-KR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rgbClr val="FF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레이스 컨디션이 막힌다</a:t>
            </a:r>
            <a:r>
              <a:rPr lang="en-US" altLang="ko-KR" sz="2000" dirty="0">
                <a:solidFill>
                  <a:srgbClr val="FF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  <a:endParaRPr lang="ko-KR" altLang="en-US" sz="2000" dirty="0">
              <a:solidFill>
                <a:srgbClr val="FF0000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014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3000" t="-40000" r="-32000" b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FA8C81-5597-449F-B36C-2812FC39C7E7}"/>
              </a:ext>
            </a:extLst>
          </p:cNvPr>
          <p:cNvSpPr/>
          <p:nvPr/>
        </p:nvSpPr>
        <p:spPr>
          <a:xfrm>
            <a:off x="409852" y="621437"/>
            <a:ext cx="11372296" cy="6059342"/>
          </a:xfrm>
          <a:prstGeom prst="rect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83580B1-E118-48EE-B53D-DEB778BD6506}"/>
              </a:ext>
            </a:extLst>
          </p:cNvPr>
          <p:cNvSpPr txBox="1">
            <a:spLocks/>
          </p:cNvSpPr>
          <p:nvPr/>
        </p:nvSpPr>
        <p:spPr>
          <a:xfrm>
            <a:off x="0" y="177222"/>
            <a:ext cx="12192000" cy="1017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레이스 컨디션이란</a:t>
            </a:r>
            <a:r>
              <a:rPr lang="en-US" altLang="ko-KR" i="1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i="1" dirty="0">
              <a:ln w="19050">
                <a:noFill/>
              </a:ln>
              <a:solidFill>
                <a:schemeClr val="tx2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A814A-B688-460A-A05B-59089A85DB08}"/>
              </a:ext>
            </a:extLst>
          </p:cNvPr>
          <p:cNvSpPr txBox="1"/>
          <p:nvPr/>
        </p:nvSpPr>
        <p:spPr>
          <a:xfrm>
            <a:off x="409851" y="2668399"/>
            <a:ext cx="11372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9999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Condition</a:t>
            </a:r>
          </a:p>
          <a:p>
            <a:pPr algn="ctr"/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자원을 동시에 사용하려는 프로세스들이 자원사용을 하기위해 프로세스들이 경쟁을 하는 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ED9E8-27A3-47DC-B66E-A5563F0971A3}"/>
              </a:ext>
            </a:extLst>
          </p:cNvPr>
          <p:cNvSpPr txBox="1"/>
          <p:nvPr/>
        </p:nvSpPr>
        <p:spPr>
          <a:xfrm>
            <a:off x="409850" y="4104864"/>
            <a:ext cx="11372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9999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Attack</a:t>
            </a:r>
          </a:p>
          <a:p>
            <a:pPr algn="ctr"/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프로세스들이 경쟁하는 것을 이용하여 관리자 권한을 얻는 공격방법</a:t>
            </a:r>
          </a:p>
        </p:txBody>
      </p:sp>
    </p:spTree>
    <p:extLst>
      <p:ext uri="{BB962C8B-B14F-4D97-AF65-F5344CB8AC3E}">
        <p14:creationId xmlns:p14="http://schemas.microsoft.com/office/powerpoint/2010/main" val="357079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3000" t="-40000" r="-32000" b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FA8C81-5597-449F-B36C-2812FC39C7E7}"/>
              </a:ext>
            </a:extLst>
          </p:cNvPr>
          <p:cNvSpPr/>
          <p:nvPr/>
        </p:nvSpPr>
        <p:spPr>
          <a:xfrm>
            <a:off x="409852" y="621437"/>
            <a:ext cx="11372296" cy="6059342"/>
          </a:xfrm>
          <a:prstGeom prst="rect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83580B1-E118-48EE-B53D-DEB778BD6506}"/>
              </a:ext>
            </a:extLst>
          </p:cNvPr>
          <p:cNvSpPr txBox="1">
            <a:spLocks/>
          </p:cNvSpPr>
          <p:nvPr/>
        </p:nvSpPr>
        <p:spPr>
          <a:xfrm>
            <a:off x="0" y="177222"/>
            <a:ext cx="12192000" cy="1017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심볼릭 링크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A814A-B688-460A-A05B-59089A85DB08}"/>
              </a:ext>
            </a:extLst>
          </p:cNvPr>
          <p:cNvSpPr txBox="1"/>
          <p:nvPr/>
        </p:nvSpPr>
        <p:spPr>
          <a:xfrm>
            <a:off x="409852" y="1712116"/>
            <a:ext cx="11372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*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일반적으로 링크라고 하면 심볼릭 링크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(Symbolic link).</a:t>
            </a:r>
          </a:p>
          <a:p>
            <a:pPr algn="ctr"/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*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심볼릭 링크는 소프트 링크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(Soft link)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라고도 함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</a:p>
          <a:p>
            <a:pPr algn="ctr"/>
            <a:endParaRPr lang="en-US" altLang="ko-KR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심볼릭 링크를 사용하면 불필요한 파일의 복사를 하지 않아도 되고 </a:t>
            </a:r>
            <a:r>
              <a:rPr lang="ko-KR" altLang="en-US" sz="2000" dirty="0">
                <a:solidFill>
                  <a:srgbClr val="009999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원본 파일의 업데이트 시에</a:t>
            </a:r>
            <a:endParaRPr lang="en-US" altLang="ko-KR" sz="2000" dirty="0">
              <a:solidFill>
                <a:srgbClr val="009999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009999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링크된 파일에 바로 적용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된다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 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보통 여러 디렉터리에서 동일한 라이브러리를 요구하는 경우나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</a:p>
          <a:p>
            <a:pPr algn="ctr"/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하나의 파일을 여러 사용자가 공통으로 사용할 경우에도 많이 쓰인다</a:t>
            </a:r>
            <a:endParaRPr lang="en-US" altLang="ko-KR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3074" name="Picture 2" descr="ln_2">
            <a:extLst>
              <a:ext uri="{FF2B5EF4-FFF2-40B4-BE49-F238E27FC236}">
                <a16:creationId xmlns:a16="http://schemas.microsoft.com/office/drawing/2014/main" id="{C6C43D2F-DB2C-4807-98C5-21575D7AC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222" y="4655562"/>
            <a:ext cx="7071555" cy="1020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45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3000" t="-40000" r="-32000" b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FA8C81-5597-449F-B36C-2812FC39C7E7}"/>
              </a:ext>
            </a:extLst>
          </p:cNvPr>
          <p:cNvSpPr/>
          <p:nvPr/>
        </p:nvSpPr>
        <p:spPr>
          <a:xfrm>
            <a:off x="409852" y="621437"/>
            <a:ext cx="11372296" cy="6059342"/>
          </a:xfrm>
          <a:prstGeom prst="rect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83580B1-E118-48EE-B53D-DEB778BD6506}"/>
              </a:ext>
            </a:extLst>
          </p:cNvPr>
          <p:cNvSpPr txBox="1">
            <a:spLocks/>
          </p:cNvSpPr>
          <p:nvPr/>
        </p:nvSpPr>
        <p:spPr>
          <a:xfrm>
            <a:off x="0" y="177222"/>
            <a:ext cx="12192000" cy="1017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하드 링크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A814A-B688-460A-A05B-59089A85DB08}"/>
              </a:ext>
            </a:extLst>
          </p:cNvPr>
          <p:cNvSpPr txBox="1"/>
          <p:nvPr/>
        </p:nvSpPr>
        <p:spPr>
          <a:xfrm>
            <a:off x="409852" y="1712116"/>
            <a:ext cx="11372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하드 링크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(Hard link)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는 동일한 파일의 크기로 링크가 된 대상 파일의 내용이 변경된 경우에는 </a:t>
            </a:r>
            <a:endParaRPr lang="en-US" altLang="ko-KR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009999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원본 파일도 동일하게 변경 내용이 적용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된다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 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이렇게 하면 원본 파일이 삭제되어도 원본과 </a:t>
            </a:r>
            <a:endParaRPr lang="en-US" altLang="ko-KR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동일한 내용을 하드 링크된 파일이 가지고 있어 자원을 공유할 수 있고 데이터를 안전하게 관리할 수 있다</a:t>
            </a:r>
            <a:b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</a:br>
            <a:endParaRPr lang="en-US" altLang="ko-KR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4098" name="Picture 2" descr="ln_3">
            <a:extLst>
              <a:ext uri="{FF2B5EF4-FFF2-40B4-BE49-F238E27FC236}">
                <a16:creationId xmlns:a16="http://schemas.microsoft.com/office/drawing/2014/main" id="{4BCCE151-58D2-468E-ABC3-3838A8E3D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81" y="3553294"/>
            <a:ext cx="5476875" cy="240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96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3000" t="-40000" r="-32000" b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FA8C81-5597-449F-B36C-2812FC39C7E7}"/>
              </a:ext>
            </a:extLst>
          </p:cNvPr>
          <p:cNvSpPr/>
          <p:nvPr/>
        </p:nvSpPr>
        <p:spPr>
          <a:xfrm>
            <a:off x="409852" y="621437"/>
            <a:ext cx="11372296" cy="6059342"/>
          </a:xfrm>
          <a:prstGeom prst="rect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83580B1-E118-48EE-B53D-DEB778BD6506}"/>
              </a:ext>
            </a:extLst>
          </p:cNvPr>
          <p:cNvSpPr txBox="1">
            <a:spLocks/>
          </p:cNvSpPr>
          <p:nvPr/>
        </p:nvSpPr>
        <p:spPr>
          <a:xfrm>
            <a:off x="0" y="177222"/>
            <a:ext cx="12192000" cy="1017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심볼릭 </a:t>
            </a:r>
            <a:r>
              <a:rPr lang="en-US" altLang="ko-KR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VS </a:t>
            </a:r>
            <a:r>
              <a:rPr lang="ko-KR" altLang="en-US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하드 링크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B62B4F-D78D-457D-A3AB-41D17760BD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3" t="56297" r="49000" b="25333"/>
          <a:stretch/>
        </p:blipFill>
        <p:spPr>
          <a:xfrm>
            <a:off x="1358982" y="2357120"/>
            <a:ext cx="9474036" cy="214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4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3000" t="-40000" r="-32000" b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FA8C81-5597-449F-B36C-2812FC39C7E7}"/>
              </a:ext>
            </a:extLst>
          </p:cNvPr>
          <p:cNvSpPr/>
          <p:nvPr/>
        </p:nvSpPr>
        <p:spPr>
          <a:xfrm>
            <a:off x="409852" y="621437"/>
            <a:ext cx="11372296" cy="6059342"/>
          </a:xfrm>
          <a:prstGeom prst="rect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83580B1-E118-48EE-B53D-DEB778BD6506}"/>
              </a:ext>
            </a:extLst>
          </p:cNvPr>
          <p:cNvSpPr txBox="1">
            <a:spLocks/>
          </p:cNvSpPr>
          <p:nvPr/>
        </p:nvSpPr>
        <p:spPr>
          <a:xfrm>
            <a:off x="0" y="177222"/>
            <a:ext cx="12192000" cy="1017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레이스 컨디션 실습과정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5A52F-6016-4D19-AF95-2ADCCDE1A492}"/>
              </a:ext>
            </a:extLst>
          </p:cNvPr>
          <p:cNvSpPr txBox="1"/>
          <p:nvPr/>
        </p:nvSpPr>
        <p:spPr>
          <a:xfrm>
            <a:off x="4481441" y="921630"/>
            <a:ext cx="3827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2">
                    <a:lumMod val="7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Let’s See How the Race Condition works</a:t>
            </a:r>
            <a:endParaRPr lang="ko-KR" altLang="en-US" sz="1400" i="1" dirty="0">
              <a:solidFill>
                <a:schemeClr val="bg2">
                  <a:lumMod val="7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6A0E50B-FAAF-46FB-83EC-B5C83681B386}"/>
              </a:ext>
            </a:extLst>
          </p:cNvPr>
          <p:cNvGrpSpPr/>
          <p:nvPr/>
        </p:nvGrpSpPr>
        <p:grpSpPr>
          <a:xfrm>
            <a:off x="627699" y="2438956"/>
            <a:ext cx="10936602" cy="3268461"/>
            <a:chOff x="1855433" y="2823099"/>
            <a:chExt cx="7723573" cy="326846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7A0461E-EA76-46C9-8F6D-B33A02F8988B}"/>
                </a:ext>
              </a:extLst>
            </p:cNvPr>
            <p:cNvSpPr/>
            <p:nvPr/>
          </p:nvSpPr>
          <p:spPr>
            <a:xfrm>
              <a:off x="1855433" y="2823099"/>
              <a:ext cx="7723573" cy="3027285"/>
            </a:xfrm>
            <a:prstGeom prst="rect">
              <a:avLst/>
            </a:prstGeom>
            <a:solidFill>
              <a:srgbClr val="AFE1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2789789-CAB5-4DE4-83CF-7E218932EAD5}"/>
                </a:ext>
              </a:extLst>
            </p:cNvPr>
            <p:cNvSpPr/>
            <p:nvPr/>
          </p:nvSpPr>
          <p:spPr>
            <a:xfrm>
              <a:off x="1855433" y="5220070"/>
              <a:ext cx="7723573" cy="87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AA894BE-4ABD-420B-A04C-8550F3EBA91E}"/>
              </a:ext>
            </a:extLst>
          </p:cNvPr>
          <p:cNvSpPr txBox="1"/>
          <p:nvPr/>
        </p:nvSpPr>
        <p:spPr>
          <a:xfrm>
            <a:off x="452010" y="4437534"/>
            <a:ext cx="1512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관리자 권한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FC7658-54BC-4285-B713-D21D8164FB3C}"/>
              </a:ext>
            </a:extLst>
          </p:cNvPr>
          <p:cNvSpPr txBox="1"/>
          <p:nvPr/>
        </p:nvSpPr>
        <p:spPr>
          <a:xfrm>
            <a:off x="452010" y="4835927"/>
            <a:ext cx="1512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일반 권한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032DFE-E482-4ABF-9C96-B530303EA1E2}"/>
              </a:ext>
            </a:extLst>
          </p:cNvPr>
          <p:cNvSpPr txBox="1"/>
          <p:nvPr/>
        </p:nvSpPr>
        <p:spPr>
          <a:xfrm>
            <a:off x="1741544" y="5107164"/>
            <a:ext cx="1525439" cy="369332"/>
          </a:xfrm>
          <a:prstGeom prst="rect">
            <a:avLst/>
          </a:prstGeom>
          <a:noFill/>
          <a:ln w="28575">
            <a:solidFill>
              <a:srgbClr val="009999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프로그램 실행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80EED-DAF1-4E40-BB9A-AFB2D981983F}"/>
              </a:ext>
            </a:extLst>
          </p:cNvPr>
          <p:cNvSpPr txBox="1"/>
          <p:nvPr/>
        </p:nvSpPr>
        <p:spPr>
          <a:xfrm>
            <a:off x="3402258" y="5009846"/>
            <a:ext cx="2059301" cy="646331"/>
          </a:xfrm>
          <a:prstGeom prst="rect">
            <a:avLst/>
          </a:prstGeom>
          <a:noFill/>
          <a:ln w="28575">
            <a:solidFill>
              <a:srgbClr val="009999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SetUID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로 인한 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algn="ctr"/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프로세스 권한 상승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9940F2-3E74-426E-AE80-EA56BEF62BA1}"/>
              </a:ext>
            </a:extLst>
          </p:cNvPr>
          <p:cNvSpPr txBox="1"/>
          <p:nvPr/>
        </p:nvSpPr>
        <p:spPr>
          <a:xfrm>
            <a:off x="5546752" y="3752804"/>
            <a:ext cx="2059301" cy="646331"/>
          </a:xfrm>
          <a:prstGeom prst="rect">
            <a:avLst/>
          </a:prstGeom>
          <a:noFill/>
          <a:ln w="28575">
            <a:solidFill>
              <a:srgbClr val="009999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임시파일 이름의 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algn="ctr"/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심볼릭 링크 파일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0B7C1E-8CD1-43B9-801A-C5A633B4BAC5}"/>
              </a:ext>
            </a:extLst>
          </p:cNvPr>
          <p:cNvSpPr txBox="1"/>
          <p:nvPr/>
        </p:nvSpPr>
        <p:spPr>
          <a:xfrm>
            <a:off x="5039772" y="2700778"/>
            <a:ext cx="3094918" cy="369332"/>
          </a:xfrm>
          <a:prstGeom prst="rect">
            <a:avLst/>
          </a:prstGeom>
          <a:noFill/>
          <a:ln w="28575">
            <a:solidFill>
              <a:srgbClr val="009999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변경하고자 하는 목표 파일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9A5FE6-D1F6-40C1-A023-FE8A848F2C2D}"/>
              </a:ext>
            </a:extLst>
          </p:cNvPr>
          <p:cNvSpPr txBox="1"/>
          <p:nvPr/>
        </p:nvSpPr>
        <p:spPr>
          <a:xfrm>
            <a:off x="8368868" y="3690264"/>
            <a:ext cx="2059301" cy="646331"/>
          </a:xfrm>
          <a:prstGeom prst="rect">
            <a:avLst/>
          </a:prstGeom>
          <a:noFill/>
          <a:ln w="28575">
            <a:solidFill>
              <a:srgbClr val="009999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프로그램 동작 및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algn="ctr"/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임시파일 처리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711ABA-57DD-440B-9E2E-0840BE91D64F}"/>
              </a:ext>
            </a:extLst>
          </p:cNvPr>
          <p:cNvSpPr txBox="1"/>
          <p:nvPr/>
        </p:nvSpPr>
        <p:spPr>
          <a:xfrm>
            <a:off x="10646016" y="3778343"/>
            <a:ext cx="830037" cy="369332"/>
          </a:xfrm>
          <a:prstGeom prst="rect">
            <a:avLst/>
          </a:prstGeom>
          <a:noFill/>
          <a:ln w="28575">
            <a:solidFill>
              <a:srgbClr val="009999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종료</a:t>
            </a:r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592C7B6-70F2-424B-9791-E1B1A78F1F9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266983" y="5333012"/>
            <a:ext cx="135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946408C-4A9A-4050-A086-51E077A7AE3F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V="1">
            <a:off x="5080561" y="4542161"/>
            <a:ext cx="1257042" cy="324659"/>
          </a:xfrm>
          <a:prstGeom prst="bentConnector4">
            <a:avLst>
              <a:gd name="adj1" fmla="val 37146"/>
              <a:gd name="adj2" fmla="val 17041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3A8B372-7E82-4B89-8A06-BDB5FC27254F}"/>
              </a:ext>
            </a:extLst>
          </p:cNvPr>
          <p:cNvCxnSpPr>
            <a:stCxn id="21" idx="3"/>
          </p:cNvCxnSpPr>
          <p:nvPr/>
        </p:nvCxnSpPr>
        <p:spPr>
          <a:xfrm>
            <a:off x="5461559" y="5333012"/>
            <a:ext cx="40985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4DC0AE3-1DBD-4FF3-9131-42FAE084A42D}"/>
              </a:ext>
            </a:extLst>
          </p:cNvPr>
          <p:cNvCxnSpPr/>
          <p:nvPr/>
        </p:nvCxnSpPr>
        <p:spPr>
          <a:xfrm flipV="1">
            <a:off x="6587231" y="3066565"/>
            <a:ext cx="0" cy="6862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3324996D-CFF6-4E43-ABD6-A51D87B892E9}"/>
              </a:ext>
            </a:extLst>
          </p:cNvPr>
          <p:cNvCxnSpPr>
            <a:cxnSpLocks/>
            <a:endCxn id="24" idx="1"/>
          </p:cNvCxnSpPr>
          <p:nvPr/>
        </p:nvCxnSpPr>
        <p:spPr>
          <a:xfrm rot="5400000">
            <a:off x="7911871" y="3380759"/>
            <a:ext cx="1089668" cy="175674"/>
          </a:xfrm>
          <a:prstGeom prst="bentConnector4">
            <a:avLst>
              <a:gd name="adj1" fmla="val 35171"/>
              <a:gd name="adj2" fmla="val 23012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7E9D97-DDDE-4399-B256-C091E89A37C3}"/>
              </a:ext>
            </a:extLst>
          </p:cNvPr>
          <p:cNvCxnSpPr/>
          <p:nvPr/>
        </p:nvCxnSpPr>
        <p:spPr>
          <a:xfrm>
            <a:off x="8151021" y="2934017"/>
            <a:ext cx="40524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36CF060-B1DC-4A7A-9320-4D1C7B325E29}"/>
              </a:ext>
            </a:extLst>
          </p:cNvPr>
          <p:cNvCxnSpPr>
            <a:stCxn id="24" idx="3"/>
          </p:cNvCxnSpPr>
          <p:nvPr/>
        </p:nvCxnSpPr>
        <p:spPr>
          <a:xfrm flipV="1">
            <a:off x="10428169" y="4013429"/>
            <a:ext cx="21784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98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3000" t="-40000" r="-32000" b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FA8C81-5597-449F-B36C-2812FC39C7E7}"/>
              </a:ext>
            </a:extLst>
          </p:cNvPr>
          <p:cNvSpPr/>
          <p:nvPr/>
        </p:nvSpPr>
        <p:spPr>
          <a:xfrm>
            <a:off x="409852" y="621437"/>
            <a:ext cx="11372296" cy="6059342"/>
          </a:xfrm>
          <a:prstGeom prst="rect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83580B1-E118-48EE-B53D-DEB778BD6506}"/>
              </a:ext>
            </a:extLst>
          </p:cNvPr>
          <p:cNvSpPr txBox="1">
            <a:spLocks/>
          </p:cNvSpPr>
          <p:nvPr/>
        </p:nvSpPr>
        <p:spPr>
          <a:xfrm>
            <a:off x="0" y="177222"/>
            <a:ext cx="12192000" cy="1017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레이스 컨디션</a:t>
            </a:r>
            <a:endParaRPr lang="ko-KR" altLang="en-US" dirty="0">
              <a:ln w="19050">
                <a:noFill/>
              </a:ln>
              <a:solidFill>
                <a:srgbClr val="9966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5A52F-6016-4D19-AF95-2ADCCDE1A492}"/>
              </a:ext>
            </a:extLst>
          </p:cNvPr>
          <p:cNvSpPr txBox="1"/>
          <p:nvPr/>
        </p:nvSpPr>
        <p:spPr>
          <a:xfrm>
            <a:off x="4481441" y="921630"/>
            <a:ext cx="3827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2">
                    <a:lumMod val="7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Let’s See How the Race Condition works</a:t>
            </a:r>
            <a:endParaRPr lang="ko-KR" altLang="en-US" sz="1400" i="1" dirty="0">
              <a:solidFill>
                <a:schemeClr val="bg2">
                  <a:lumMod val="7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2F87E9E-1A82-49AB-A89D-CB7A78B510F8}"/>
              </a:ext>
            </a:extLst>
          </p:cNvPr>
          <p:cNvSpPr/>
          <p:nvPr/>
        </p:nvSpPr>
        <p:spPr>
          <a:xfrm>
            <a:off x="3048000" y="2136339"/>
            <a:ext cx="71790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D0099"/>
                </a:solidFill>
                <a:effectLst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정상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 프로세스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➊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임시 파일 존재 여부 확인</a:t>
            </a:r>
            <a:endParaRPr lang="en-US" altLang="ko-KR" b="1" i="0" dirty="0">
              <a:solidFill>
                <a:srgbClr val="000000"/>
              </a:solidFill>
              <a:effectLst/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ko-KR" altLang="en-US" b="0" i="0" dirty="0">
              <a:solidFill>
                <a:srgbClr val="000000"/>
              </a:solidFill>
              <a:effectLst/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b="1" i="0" dirty="0">
                <a:solidFill>
                  <a:srgbClr val="3D0099"/>
                </a:solidFill>
                <a:effectLst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정상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 프로세스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➋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임시 파일이 이미 있다면 삭제하고 재생성</a:t>
            </a:r>
            <a:endParaRPr lang="en-US" altLang="ko-KR" b="1" i="0" dirty="0">
              <a:solidFill>
                <a:srgbClr val="000000"/>
              </a:solidFill>
              <a:effectLst/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ko-KR" altLang="en-US" b="0" i="0" dirty="0">
              <a:solidFill>
                <a:srgbClr val="000000"/>
              </a:solidFill>
              <a:effectLst/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b="1" i="0" dirty="0">
                <a:solidFill>
                  <a:srgbClr val="FF0000"/>
                </a:solidFill>
                <a:effectLst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공격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 프로세스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➊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임시 파일이 존재하는 경우 심볼릭 링크 파일인지 확인</a:t>
            </a:r>
            <a:endParaRPr lang="en-US" altLang="ko-KR" b="1" i="0" dirty="0">
              <a:solidFill>
                <a:srgbClr val="000000"/>
              </a:solidFill>
              <a:effectLst/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ko-KR" altLang="en-US" b="0" i="0" dirty="0">
              <a:solidFill>
                <a:srgbClr val="000000"/>
              </a:solidFill>
              <a:effectLst/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b="1" i="0" dirty="0">
                <a:solidFill>
                  <a:srgbClr val="FF0000"/>
                </a:solidFill>
                <a:effectLst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공격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 프로세스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➋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심볼릭 링크가 아닐 경우 임시 파일을 삭제</a:t>
            </a:r>
            <a:endParaRPr lang="en-US" altLang="ko-KR" b="1" i="0" dirty="0">
              <a:solidFill>
                <a:srgbClr val="000000"/>
              </a:solidFill>
              <a:effectLst/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ko-KR" altLang="en-US" b="0" i="0" dirty="0">
              <a:solidFill>
                <a:srgbClr val="000000"/>
              </a:solidFill>
              <a:effectLst/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b="1" i="0" dirty="0">
                <a:solidFill>
                  <a:srgbClr val="FF0000"/>
                </a:solidFill>
                <a:effectLst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공격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 프로세스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➌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임시 파일을 심볼릭 링크로 생성</a:t>
            </a:r>
            <a:endParaRPr lang="en-US" altLang="ko-KR" b="1" i="0" dirty="0">
              <a:solidFill>
                <a:srgbClr val="000000"/>
              </a:solidFill>
              <a:effectLst/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ko-KR" altLang="en-US" b="0" i="0" dirty="0">
              <a:solidFill>
                <a:srgbClr val="000000"/>
              </a:solidFill>
              <a:effectLst/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b="1" i="0" dirty="0">
                <a:solidFill>
                  <a:srgbClr val="3D0099"/>
                </a:solidFill>
                <a:effectLst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정상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 프로세스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➌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임시 파일에 접근하고 처리</a:t>
            </a:r>
            <a:endParaRPr lang="ko-KR" altLang="en-US" b="0" i="0" dirty="0">
              <a:solidFill>
                <a:srgbClr val="000000"/>
              </a:solidFill>
              <a:effectLst/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6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3000" t="-40000" r="-32000" b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FA8C81-5597-449F-B36C-2812FC39C7E7}"/>
              </a:ext>
            </a:extLst>
          </p:cNvPr>
          <p:cNvSpPr/>
          <p:nvPr/>
        </p:nvSpPr>
        <p:spPr>
          <a:xfrm>
            <a:off x="409852" y="621437"/>
            <a:ext cx="11372296" cy="6059342"/>
          </a:xfrm>
          <a:prstGeom prst="rect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83580B1-E118-48EE-B53D-DEB778BD6506}"/>
              </a:ext>
            </a:extLst>
          </p:cNvPr>
          <p:cNvSpPr txBox="1">
            <a:spLocks/>
          </p:cNvSpPr>
          <p:nvPr/>
        </p:nvSpPr>
        <p:spPr>
          <a:xfrm>
            <a:off x="0" y="177222"/>
            <a:ext cx="12192000" cy="1017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심볼릭 링크 </a:t>
            </a:r>
            <a:r>
              <a:rPr lang="en-US" altLang="ko-KR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</a:t>
            </a:r>
            <a:r>
              <a:rPr lang="en-US" altLang="ko-KR" sz="2800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root </a:t>
            </a:r>
            <a:r>
              <a:rPr lang="ko-KR" altLang="en-US" sz="2800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권한 획득하기</a:t>
            </a:r>
            <a:endParaRPr lang="ko-KR" altLang="en-US" dirty="0">
              <a:ln w="19050">
                <a:noFill/>
              </a:ln>
              <a:solidFill>
                <a:schemeClr val="tx2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6876B5-F498-4A98-B641-12FF50CD3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06" y="1328710"/>
            <a:ext cx="6472691" cy="51827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C4482E-9ABE-401F-A9E4-6AE702E3E4E6}"/>
              </a:ext>
            </a:extLst>
          </p:cNvPr>
          <p:cNvCxnSpPr>
            <a:cxnSpLocks/>
          </p:cNvCxnSpPr>
          <p:nvPr/>
        </p:nvCxnSpPr>
        <p:spPr>
          <a:xfrm>
            <a:off x="4249420" y="4715200"/>
            <a:ext cx="291486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FD5F17-A76D-4233-B68A-AD8AFD8C3C36}"/>
              </a:ext>
            </a:extLst>
          </p:cNvPr>
          <p:cNvCxnSpPr>
            <a:cxnSpLocks/>
          </p:cNvCxnSpPr>
          <p:nvPr/>
        </p:nvCxnSpPr>
        <p:spPr>
          <a:xfrm>
            <a:off x="4092576" y="3566633"/>
            <a:ext cx="91977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812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3000" t="-40000" r="-32000" b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FA8C81-5597-449F-B36C-2812FC39C7E7}"/>
              </a:ext>
            </a:extLst>
          </p:cNvPr>
          <p:cNvSpPr/>
          <p:nvPr/>
        </p:nvSpPr>
        <p:spPr>
          <a:xfrm>
            <a:off x="409852" y="621437"/>
            <a:ext cx="11372296" cy="6059342"/>
          </a:xfrm>
          <a:prstGeom prst="rect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83580B1-E118-48EE-B53D-DEB778BD6506}"/>
              </a:ext>
            </a:extLst>
          </p:cNvPr>
          <p:cNvSpPr txBox="1">
            <a:spLocks/>
          </p:cNvSpPr>
          <p:nvPr/>
        </p:nvSpPr>
        <p:spPr>
          <a:xfrm>
            <a:off x="0" y="177222"/>
            <a:ext cx="12192000" cy="1017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심볼릭 링크</a:t>
            </a:r>
            <a:r>
              <a:rPr lang="en-US" altLang="ko-KR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–</a:t>
            </a:r>
            <a:r>
              <a:rPr lang="en-US" altLang="ko-KR" sz="2800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root </a:t>
            </a:r>
            <a:r>
              <a:rPr lang="ko-KR" altLang="en-US" sz="2800" dirty="0">
                <a:ln w="1905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권한 획득하기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921A09-9BEC-4E8E-BC7C-913815CE7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39" y="1313021"/>
            <a:ext cx="8124825" cy="1485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6A12A8-7807-4EF7-B915-F2C1B81D87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39" y="2976768"/>
            <a:ext cx="8124825" cy="220027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052E6F7-1ED8-4F89-A6A8-1DD2349AAABF}"/>
              </a:ext>
            </a:extLst>
          </p:cNvPr>
          <p:cNvCxnSpPr>
            <a:cxnSpLocks/>
          </p:cNvCxnSpPr>
          <p:nvPr/>
        </p:nvCxnSpPr>
        <p:spPr>
          <a:xfrm>
            <a:off x="2332739" y="3930700"/>
            <a:ext cx="277871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67BEC0-3C7B-41C1-A4D4-06D441FC3D44}"/>
              </a:ext>
            </a:extLst>
          </p:cNvPr>
          <p:cNvSpPr txBox="1"/>
          <p:nvPr/>
        </p:nvSpPr>
        <p:spPr>
          <a:xfrm>
            <a:off x="2332739" y="5528677"/>
            <a:ext cx="821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9999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디렉토리 위치가 </a:t>
            </a:r>
            <a:r>
              <a:rPr lang="en-US" altLang="ko-KR" sz="2000" dirty="0">
                <a:solidFill>
                  <a:srgbClr val="009999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/tmp</a:t>
            </a:r>
            <a:r>
              <a:rPr lang="ko-KR" altLang="en-US" sz="2000" dirty="0">
                <a:solidFill>
                  <a:srgbClr val="009999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인 이유</a:t>
            </a:r>
            <a:r>
              <a:rPr lang="en-US" altLang="ko-KR" sz="2000" dirty="0">
                <a:solidFill>
                  <a:srgbClr val="009999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</a:t>
            </a:r>
          </a:p>
          <a:p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/tmp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는 일반계정들도 자유롭게 돌아다닐 수 있는 디렉토리이기 때문에</a:t>
            </a:r>
          </a:p>
        </p:txBody>
      </p:sp>
    </p:spTree>
    <p:extLst>
      <p:ext uri="{BB962C8B-B14F-4D97-AF65-F5344CB8AC3E}">
        <p14:creationId xmlns:p14="http://schemas.microsoft.com/office/powerpoint/2010/main" val="194644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389</Words>
  <Application>Microsoft Office PowerPoint</Application>
  <PresentationFormat>와이드스크린</PresentationFormat>
  <Paragraphs>88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08서울남산체 EB</vt:lpstr>
      <vt:lpstr>08서울남산체 L</vt:lpstr>
      <vt:lpstr>08서울남산체 M</vt:lpstr>
      <vt:lpstr>210 맨발의청춘 L</vt:lpstr>
      <vt:lpstr>210 맨발의청춘 R</vt:lpstr>
      <vt:lpstr>맑은 고딕</vt:lpstr>
      <vt:lpstr>배달의민족 도현</vt:lpstr>
      <vt:lpstr>Arial</vt:lpstr>
      <vt:lpstr>Office 테마</vt:lpstr>
      <vt:lpstr>레이스 컨디션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레이스 컨디션</dc:title>
  <dc:creator>lg</dc:creator>
  <cp:lastModifiedBy>배동현</cp:lastModifiedBy>
  <cp:revision>14</cp:revision>
  <dcterms:created xsi:type="dcterms:W3CDTF">2017-11-20T09:22:50Z</dcterms:created>
  <dcterms:modified xsi:type="dcterms:W3CDTF">2017-11-20T13:19:37Z</dcterms:modified>
</cp:coreProperties>
</file>