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64D"/>
    <a:srgbClr val="C0FD83"/>
    <a:srgbClr val="6479E2"/>
    <a:srgbClr val="F2F0D8"/>
    <a:srgbClr val="88D861"/>
    <a:srgbClr val="84EC5E"/>
    <a:srgbClr val="B6F42C"/>
    <a:srgbClr val="F08F4D"/>
    <a:srgbClr val="171717"/>
    <a:srgbClr val="25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038BD-EA7A-4672-9949-BC01AAE3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D91AA-675F-48E2-8B2E-4C14BADB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7F84A-983F-473A-988D-8DB5E571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2B767-2EB7-48A0-9467-CC96FFCB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3E15-5E86-49E5-96C5-6BB99ADA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101A-154B-4CDD-B8E8-9039DDE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DDA0A-8EFA-4FBD-913A-D05D29E4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A3D3E-9A72-4AAD-8E10-AEA15A8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F9059-DD03-47F8-AA66-CCD8F1A3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517F-E04B-4954-9709-51C98EF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DE464-3FC7-485D-A886-F23BB07D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42542-0C4C-44B6-9309-F381CACE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024E-CB7B-4A66-A3B8-A7A020B1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F1DE-E559-4B9B-80B5-B27138EB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0389B-747A-4D68-A41E-EAD4161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A841-BA89-4FC3-B62A-A77B8FD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7599C-2DF8-4155-B96C-32AB5320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CD2C-4786-4A1D-9B8D-C7BFB257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04E4B-1466-49B7-A763-C178B4D4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D8055-BFD6-4302-9972-1AD299FF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F46E5-DCF4-41FA-B2BF-A0D532E7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02C33-DC02-4342-98AF-AB34F2B4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8C285-454F-44AC-837A-5DAD332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2660E-2F94-4B82-A1D2-94AEFC93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AC9D-9721-460F-B16C-BC272B6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266D-3523-477D-AB23-81186B8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F1EF3-E675-4A66-ACA3-A34AF874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36225-1FC0-4460-84A4-F815BE37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1CE60-6277-4F5A-991E-CD096395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16640-6473-4FFA-99BE-54387968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4D347-4E95-4CFC-BEE7-30102501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8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D5FD1-930F-4AD4-883B-0E90D4BC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9D16-7A39-4287-A4E8-6C371999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9B3C0-E791-4C76-8F1B-0C81EBC1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215C2-39FA-49B5-997F-492701DB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BDC9F-4C7D-4AA1-8921-2998F4AAA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215D3-69F8-4B27-957D-8688BF5D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A1BAB-3F45-499D-8824-BAEC9D7B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AC654-2E02-448B-A580-CFAD15F0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CF17-9415-4EE1-96EB-ACF1EC15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668CC-6DEA-4559-A779-8403596E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A520D-329E-4EFB-8854-CFF8CFC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E52CE-C4BE-40EB-92E0-376D574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6C7B6-6017-4E25-9D16-453A9B71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70EE-3E09-42C4-8D2C-F2B8F7D6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26FCC-CB3B-4A44-9FB3-21D6652E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32A5A-B0FA-4227-BF4F-0BA4918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8C726-558A-478E-B1F4-2A18F1D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A14E3-5A3C-4424-BA2B-ABA6CA6E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0DFD9-FD3C-4C39-9543-3B1D5E2F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B5103-19FF-4374-A6E1-8B9F1431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03FE2-8C89-4A3E-95DE-15C4C6F9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062F-FD16-497A-B8AF-47020F4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D7B335-BB27-4668-A194-CCD329EE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21F64-6E4E-47EC-AB43-B2B0037E3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748F-EFC7-4E84-89FA-30C5363B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9A08C-A8C2-47E0-AEDB-913EC794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B8F58-F6F7-4FC1-95B5-ADB51477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68B3D-1BBF-4753-8CFC-D485F4CD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9AFC8-7401-4798-A586-744BB9B0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B50CF-0A98-45FF-8308-5BDB830A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FA8A-8AE3-4AB8-BFFA-C1DCCF4A6ED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7C739-8E5A-49BD-BF92-D6DF50F0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83A00-7393-4B46-A898-DA51341ED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409AD0-67E1-4145-935C-70E9F2C52BDE}"/>
              </a:ext>
            </a:extLst>
          </p:cNvPr>
          <p:cNvSpPr txBox="1">
            <a:spLocks/>
          </p:cNvSpPr>
          <p:nvPr/>
        </p:nvSpPr>
        <p:spPr>
          <a:xfrm>
            <a:off x="2823095" y="2517775"/>
            <a:ext cx="9368906" cy="23876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리버스</a:t>
            </a:r>
            <a:r>
              <a:rPr lang="ko-KR" altLang="en-US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텔넷과  웹 해킹</a:t>
            </a:r>
            <a:endParaRPr lang="ko-KR" altLang="en-US" sz="7200" dirty="0">
              <a:solidFill>
                <a:srgbClr val="B6F42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79A-0DF6-44A1-9ECE-CC5401F27A5E}"/>
              </a:ext>
            </a:extLst>
          </p:cNvPr>
          <p:cNvSpPr txBox="1"/>
          <p:nvPr/>
        </p:nvSpPr>
        <p:spPr>
          <a:xfrm>
            <a:off x="10139553" y="5383994"/>
            <a:ext cx="170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배동현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정유정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김민지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C8743C-6A91-450E-BB4E-4D87DEB1A92B}"/>
              </a:ext>
            </a:extLst>
          </p:cNvPr>
          <p:cNvCxnSpPr>
            <a:cxnSpLocks/>
          </p:cNvCxnSpPr>
          <p:nvPr/>
        </p:nvCxnSpPr>
        <p:spPr>
          <a:xfrm flipV="1">
            <a:off x="2831978" y="2879034"/>
            <a:ext cx="0" cy="2020625"/>
          </a:xfrm>
          <a:prstGeom prst="line">
            <a:avLst/>
          </a:prstGeom>
          <a:ln w="9525"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AAD969F-40D1-4122-B22B-958459D48F8D}"/>
              </a:ext>
            </a:extLst>
          </p:cNvPr>
          <p:cNvSpPr/>
          <p:nvPr/>
        </p:nvSpPr>
        <p:spPr>
          <a:xfrm flipH="1" flipV="1">
            <a:off x="2734325" y="2676142"/>
            <a:ext cx="195305" cy="202892"/>
          </a:xfrm>
          <a:prstGeom prst="ellipse">
            <a:avLst/>
          </a:prstGeom>
          <a:solidFill>
            <a:srgbClr val="B6F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EBDA1E-A61C-4CA6-A587-75ABAA89CAF5}"/>
              </a:ext>
            </a:extLst>
          </p:cNvPr>
          <p:cNvCxnSpPr/>
          <p:nvPr/>
        </p:nvCxnSpPr>
        <p:spPr>
          <a:xfrm>
            <a:off x="9129204" y="4899659"/>
            <a:ext cx="3062796" cy="0"/>
          </a:xfrm>
          <a:prstGeom prst="line">
            <a:avLst/>
          </a:prstGeom>
          <a:ln w="9525"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8F94FE8-7D38-4DBA-9BF1-3DBA352DA6FD}"/>
              </a:ext>
            </a:extLst>
          </p:cNvPr>
          <p:cNvSpPr/>
          <p:nvPr/>
        </p:nvSpPr>
        <p:spPr>
          <a:xfrm flipH="1" flipV="1">
            <a:off x="11996695" y="4798213"/>
            <a:ext cx="195305" cy="202892"/>
          </a:xfrm>
          <a:prstGeom prst="ellipse">
            <a:avLst/>
          </a:prstGeom>
          <a:solidFill>
            <a:srgbClr val="B6F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9E5D00-260A-4B1C-9F5E-EBDE950C1D44}"/>
              </a:ext>
            </a:extLst>
          </p:cNvPr>
          <p:cNvCxnSpPr>
            <a:cxnSpLocks/>
          </p:cNvCxnSpPr>
          <p:nvPr/>
        </p:nvCxnSpPr>
        <p:spPr>
          <a:xfrm>
            <a:off x="5624004" y="2522346"/>
            <a:ext cx="5860860" cy="0"/>
          </a:xfrm>
          <a:prstGeom prst="line">
            <a:avLst/>
          </a:prstGeom>
          <a:ln w="9525"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2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B9BE-1A4B-498E-837A-4A797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시연과정 </a:t>
            </a:r>
            <a:r>
              <a:rPr lang="en-US" altLang="ko-KR" dirty="0"/>
              <a:t>– </a:t>
            </a:r>
            <a:r>
              <a:rPr lang="ko-KR" altLang="en-US" dirty="0"/>
              <a:t>실패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7F329-3DC2-4C04-A44E-06ADED9E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" y="1561098"/>
            <a:ext cx="7267575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0F6F2-7ABD-41F2-8FCA-B77243AD69EA}"/>
              </a:ext>
            </a:extLst>
          </p:cNvPr>
          <p:cNvSpPr txBox="1"/>
          <p:nvPr/>
        </p:nvSpPr>
        <p:spPr>
          <a:xfrm>
            <a:off x="8117305" y="2026319"/>
            <a:ext cx="310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get.php</a:t>
            </a:r>
            <a:r>
              <a:rPr lang="ko-KR" altLang="en-US" dirty="0"/>
              <a:t>파일에 세션을 연결하는 코드를 짜서 </a:t>
            </a:r>
            <a:r>
              <a:rPr lang="ko-KR" altLang="en-US" dirty="0" err="1"/>
              <a:t>연결하게하는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문을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59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B9BE-1A4B-498E-837A-4A797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시연과정 </a:t>
            </a:r>
            <a:r>
              <a:rPr lang="en-US" altLang="ko-KR" dirty="0"/>
              <a:t>– </a:t>
            </a:r>
            <a:r>
              <a:rPr lang="ko-KR" altLang="en-US" dirty="0"/>
              <a:t>실패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DE0EC-7A2C-4E82-ADEE-5CE90118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" y="1416718"/>
            <a:ext cx="7267575" cy="415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B9F530-F7B5-43AF-9978-8AC6C4D2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416718"/>
            <a:ext cx="7267575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F6386D-72FC-4098-8DAD-EF809502D3B4}"/>
              </a:ext>
            </a:extLst>
          </p:cNvPr>
          <p:cNvSpPr txBox="1"/>
          <p:nvPr/>
        </p:nvSpPr>
        <p:spPr>
          <a:xfrm>
            <a:off x="625642" y="5951621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공격자</a:t>
            </a:r>
            <a:r>
              <a:rPr lang="en-US" altLang="ko-KR" dirty="0"/>
              <a:t>pc: 192.168.0.30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BD23A-E1EA-4D9C-BDDC-055855B2281F}"/>
              </a:ext>
            </a:extLst>
          </p:cNvPr>
          <p:cNvSpPr txBox="1"/>
          <p:nvPr/>
        </p:nvSpPr>
        <p:spPr>
          <a:xfrm>
            <a:off x="6352674" y="5951621"/>
            <a:ext cx="35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피해자</a:t>
            </a:r>
            <a:r>
              <a:rPr lang="en-US" altLang="ko-KR" dirty="0"/>
              <a:t>pc:192.168.0.10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53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B9BE-1A4B-498E-837A-4A797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시연과정 </a:t>
            </a:r>
            <a:r>
              <a:rPr lang="en-US" altLang="ko-KR" dirty="0"/>
              <a:t>– </a:t>
            </a:r>
            <a:r>
              <a:rPr lang="ko-KR" altLang="en-US" dirty="0"/>
              <a:t>실패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2A4B143-EC7A-47ED-ACF8-AF89D5408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553"/>
            <a:ext cx="7267575" cy="3381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450F9-EE9D-4460-95E0-6FC48F243578}"/>
              </a:ext>
            </a:extLst>
          </p:cNvPr>
          <p:cNvSpPr txBox="1"/>
          <p:nvPr/>
        </p:nvSpPr>
        <p:spPr>
          <a:xfrm>
            <a:off x="8534400" y="1909553"/>
            <a:ext cx="221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공격자</a:t>
            </a:r>
            <a:r>
              <a:rPr lang="en-US" altLang="ko-KR" dirty="0"/>
              <a:t>pc</a:t>
            </a:r>
            <a:r>
              <a:rPr lang="ko-KR" altLang="en-US" dirty="0"/>
              <a:t>가 피해자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en-US" altLang="ko-KR" dirty="0" err="1"/>
              <a:t>netcat</a:t>
            </a:r>
            <a:r>
              <a:rPr lang="ko-KR" altLang="en-US" dirty="0"/>
              <a:t>으로 연결되었다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237B801-399F-4B88-BB78-B06C6DEB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79" y="2189072"/>
            <a:ext cx="1237609" cy="166935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리버스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텔넷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F2172520-D38D-45B0-BF2C-EC1F0EB7D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1755" y="1999871"/>
            <a:ext cx="1701557" cy="1701557"/>
          </a:xfrm>
          <a:prstGeom prst="rect">
            <a:avLst/>
          </a:prstGeom>
        </p:spPr>
      </p:pic>
      <p:pic>
        <p:nvPicPr>
          <p:cNvPr id="7" name="그래픽 6" descr="랩톱">
            <a:extLst>
              <a:ext uri="{FF2B5EF4-FFF2-40B4-BE49-F238E27FC236}">
                <a16:creationId xmlns:a16="http://schemas.microsoft.com/office/drawing/2014/main" id="{55C94CDB-5925-4251-B1B0-11576D92B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6988" y="2503503"/>
            <a:ext cx="1040492" cy="1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460A2-C521-4F14-9721-C6D2F6A80556}"/>
              </a:ext>
            </a:extLst>
          </p:cNvPr>
          <p:cNvSpPr txBox="1"/>
          <p:nvPr/>
        </p:nvSpPr>
        <p:spPr>
          <a:xfrm>
            <a:off x="1831755" y="2966386"/>
            <a:ext cx="1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해커</a:t>
            </a:r>
          </a:p>
        </p:txBody>
      </p:sp>
      <p:pic>
        <p:nvPicPr>
          <p:cNvPr id="4" name="그래픽 3" descr="리모콘">
            <a:extLst>
              <a:ext uri="{FF2B5EF4-FFF2-40B4-BE49-F238E27FC236}">
                <a16:creationId xmlns:a16="http://schemas.microsoft.com/office/drawing/2014/main" id="{B78AD71D-8969-4853-B0B0-E32727953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625" y="2247322"/>
            <a:ext cx="1180729" cy="118072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C9E07B-0872-431E-8C81-736C0B3EB5E4}"/>
              </a:ext>
            </a:extLst>
          </p:cNvPr>
          <p:cNvSpPr/>
          <p:nvPr/>
        </p:nvSpPr>
        <p:spPr>
          <a:xfrm>
            <a:off x="4126636" y="2780924"/>
            <a:ext cx="2885242" cy="611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B0EFE0C2-B0C5-4113-A972-6C302A0CF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1756" y="4126267"/>
            <a:ext cx="1701556" cy="1701556"/>
          </a:xfrm>
          <a:prstGeom prst="rect">
            <a:avLst/>
          </a:prstGeom>
        </p:spPr>
      </p:pic>
      <p:pic>
        <p:nvPicPr>
          <p:cNvPr id="17" name="그래픽 16" descr="랩톱">
            <a:extLst>
              <a:ext uri="{FF2B5EF4-FFF2-40B4-BE49-F238E27FC236}">
                <a16:creationId xmlns:a16="http://schemas.microsoft.com/office/drawing/2014/main" id="{E4572B21-F5D3-4630-95AA-4A07B5DE8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6988" y="4472465"/>
            <a:ext cx="1040492" cy="10675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2FC7B8-59C4-42FC-9072-7EE593DBE9A9}"/>
              </a:ext>
            </a:extLst>
          </p:cNvPr>
          <p:cNvSpPr txBox="1"/>
          <p:nvPr/>
        </p:nvSpPr>
        <p:spPr>
          <a:xfrm>
            <a:off x="1831754" y="5135917"/>
            <a:ext cx="1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해커</a:t>
            </a:r>
          </a:p>
        </p:txBody>
      </p:sp>
      <p:pic>
        <p:nvPicPr>
          <p:cNvPr id="19" name="그래픽 18" descr="리모콘">
            <a:extLst>
              <a:ext uri="{FF2B5EF4-FFF2-40B4-BE49-F238E27FC236}">
                <a16:creationId xmlns:a16="http://schemas.microsoft.com/office/drawing/2014/main" id="{029BF94A-3852-433E-A437-7040CDFC5C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625" y="4356521"/>
            <a:ext cx="1180729" cy="118072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E2FD01-84D8-4FAD-A48A-7F4B0E0C78AE}"/>
              </a:ext>
            </a:extLst>
          </p:cNvPr>
          <p:cNvSpPr/>
          <p:nvPr/>
        </p:nvSpPr>
        <p:spPr>
          <a:xfrm flipH="1">
            <a:off x="4126636" y="4798422"/>
            <a:ext cx="2885242" cy="611742"/>
          </a:xfrm>
          <a:prstGeom prst="rightArrow">
            <a:avLst/>
          </a:prstGeom>
          <a:solidFill>
            <a:srgbClr val="6479E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C312D-65AF-4665-A2D7-00285A2F97E3}"/>
              </a:ext>
            </a:extLst>
          </p:cNvPr>
          <p:cNvSpPr txBox="1"/>
          <p:nvPr/>
        </p:nvSpPr>
        <p:spPr>
          <a:xfrm>
            <a:off x="6339523" y="3588038"/>
            <a:ext cx="1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방화벽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6224F-1002-4F66-BD96-2BFF003C8D21}"/>
              </a:ext>
            </a:extLst>
          </p:cNvPr>
          <p:cNvSpPr txBox="1"/>
          <p:nvPr/>
        </p:nvSpPr>
        <p:spPr>
          <a:xfrm>
            <a:off x="2005613" y="6034760"/>
            <a:ext cx="797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 외부로 나갈 경우 방화벽 정책이 허술한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37501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리버스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텔넷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7D66EDD-0E0A-420D-83B1-EB723DF30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4" t="50294" r="50861" b="37923"/>
          <a:stretch/>
        </p:blipFill>
        <p:spPr>
          <a:xfrm>
            <a:off x="2551965" y="2845290"/>
            <a:ext cx="8522563" cy="1216241"/>
          </a:xfrm>
          <a:prstGeom prst="rect">
            <a:avLst/>
          </a:prstGeom>
        </p:spPr>
      </p:pic>
      <p:pic>
        <p:nvPicPr>
          <p:cNvPr id="25" name="그래픽 24" descr="사용자">
            <a:extLst>
              <a:ext uri="{FF2B5EF4-FFF2-40B4-BE49-F238E27FC236}">
                <a16:creationId xmlns:a16="http://schemas.microsoft.com/office/drawing/2014/main" id="{E571926C-E43B-44C2-8345-BF2920330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408" y="2602633"/>
            <a:ext cx="1701557" cy="170155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EC7084B-B7F3-48B0-993C-8C8B12C7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FED28-7B1F-43FB-9686-566BFCAEE485}"/>
              </a:ext>
            </a:extLst>
          </p:cNvPr>
          <p:cNvSpPr txBox="1"/>
          <p:nvPr/>
        </p:nvSpPr>
        <p:spPr>
          <a:xfrm>
            <a:off x="0" y="5070104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희생자가 직접 열어주는 것이 아니라 희생자의 프로그램의 취약점을 공격자가 악용해 피해자의 컴퓨터가 열어주는 </a:t>
            </a:r>
            <a:endParaRPr lang="en-US" altLang="ko-KR" sz="28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2664D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명령을 실행하게끔 프로그램을 공격</a:t>
            </a:r>
            <a:r>
              <a:rPr lang="ko-KR" altLang="en-US" sz="28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</a:t>
            </a:r>
            <a:r>
              <a:rPr lang="en-US" altLang="ko-KR" sz="28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1914B-7205-4F34-81F2-6A5BC54E187B}"/>
              </a:ext>
            </a:extLst>
          </p:cNvPr>
          <p:cNvSpPr txBox="1"/>
          <p:nvPr/>
        </p:nvSpPr>
        <p:spPr>
          <a:xfrm>
            <a:off x="1" y="374678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기존의 침입탐지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차단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시스템이 갖는 패킷 분석 기반의 공격 탐지라는 한계를 극복할 수 있는 최적의 대안이라고 소개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또 기존의 네트워크 기반 서버 접근제어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(SAC)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솔루션의 우회 접속 제어 문제 및 미흡한 명령어 및 파일 접근 통제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DFBE-8547-4001-A624-9628A8821548}"/>
              </a:ext>
            </a:extLst>
          </p:cNvPr>
          <p:cNvSpPr txBox="1"/>
          <p:nvPr/>
        </p:nvSpPr>
        <p:spPr>
          <a:xfrm>
            <a:off x="3875843" y="2807297"/>
            <a:ext cx="423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FD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RedCastle SecureOS</a:t>
            </a:r>
            <a:endParaRPr lang="ko-KR" altLang="en-US" sz="2800" dirty="0">
              <a:solidFill>
                <a:srgbClr val="C0FD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3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해킹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D74C1-281D-4590-80A4-67A0BA4700B1}"/>
              </a:ext>
            </a:extLst>
          </p:cNvPr>
          <p:cNvSpPr txBox="1"/>
          <p:nvPr/>
        </p:nvSpPr>
        <p:spPr>
          <a:xfrm>
            <a:off x="1189608" y="1922276"/>
            <a:ext cx="10061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479E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웹 사이트의 취약점을 공격하는 기술적 위협으로</a:t>
            </a:r>
            <a:r>
              <a:rPr lang="en-US" altLang="ko-KR" sz="2000" dirty="0">
                <a:solidFill>
                  <a:srgbClr val="6479E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6479E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웹 페이지를 통하여 권한이 없는 시스템에 접근하거나 데이터 유출 및 파괴와 같은 행위를 말한다</a:t>
            </a:r>
            <a:r>
              <a:rPr lang="en-US" altLang="ko-KR" sz="2000" dirty="0">
                <a:solidFill>
                  <a:srgbClr val="6479E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웹 엔진 취약점을 이용한 해킹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웹 애플리케이션의 취약점을 이용한 해킹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각종 웹 서버 및 미들웨어 기본 제공 샘플 파일을 이용한 해킹 등이 있음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웹 애플리케이션을 통해서 발생되는 해킹이 주로 일어나는데 이를 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OWASP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 웹 애플리케이션의 취약점을 발표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웹 애플리케이션 해킹으로 가장 빈도가 많이 발생하고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보안상 영향을 크게 줄 수 있는 것들로는 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SQL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,XSS, CSRF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웹 셸 업로드 등이 있다</a:t>
            </a:r>
          </a:p>
        </p:txBody>
      </p:sp>
    </p:spTree>
    <p:extLst>
      <p:ext uri="{BB962C8B-B14F-4D97-AF65-F5344CB8AC3E}">
        <p14:creationId xmlns:p14="http://schemas.microsoft.com/office/powerpoint/2010/main" val="27158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XSS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DC755-D1D0-422F-8E06-7EA18F95F084}"/>
              </a:ext>
            </a:extLst>
          </p:cNvPr>
          <p:cNvSpPr txBox="1"/>
          <p:nvPr/>
        </p:nvSpPr>
        <p:spPr>
          <a:xfrm>
            <a:off x="3147872" y="1349149"/>
            <a:ext cx="596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크로스 사이트 </a:t>
            </a:r>
            <a:r>
              <a:rPr lang="ko-KR" altLang="en-US" sz="24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스크립팅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사이트 간 </a:t>
            </a:r>
            <a:r>
              <a:rPr lang="ko-KR" altLang="en-US" sz="24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스크립팅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D74C1-281D-4590-80A4-67A0BA4700B1}"/>
              </a:ext>
            </a:extLst>
          </p:cNvPr>
          <p:cNvSpPr txBox="1"/>
          <p:nvPr/>
        </p:nvSpPr>
        <p:spPr>
          <a:xfrm>
            <a:off x="1420426" y="1922276"/>
            <a:ext cx="942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479E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게시판</a:t>
            </a:r>
            <a:r>
              <a:rPr lang="en-US" altLang="ko-KR" sz="2000" dirty="0">
                <a:solidFill>
                  <a:srgbClr val="6479E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6479E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웹 메일 등에 삽입된 악의적인 스크립트에 의해 페이지가 깨지거나 다른 사용자의 사용을 방해하거나 쿠키 및 기타 개인 정보를 특정 사이트로 전송 시키는 공격</a:t>
            </a:r>
          </a:p>
        </p:txBody>
      </p:sp>
      <p:pic>
        <p:nvPicPr>
          <p:cNvPr id="2050" name="Picture 2" descr="xss에 대한 이미지 검색결과">
            <a:extLst>
              <a:ext uri="{FF2B5EF4-FFF2-40B4-BE49-F238E27FC236}">
                <a16:creationId xmlns:a16="http://schemas.microsoft.com/office/drawing/2014/main" id="{D9C35642-1CFF-48AD-B958-424AF4DF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14" y="2850918"/>
            <a:ext cx="4681587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A2EFF6-B132-496A-A275-4407C117CDF7}"/>
              </a:ext>
            </a:extLst>
          </p:cNvPr>
          <p:cNvSpPr txBox="1"/>
          <p:nvPr/>
        </p:nvSpPr>
        <p:spPr>
          <a:xfrm>
            <a:off x="0" y="605013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다른 기법과 큰 차이점은 공격의 대상이 </a:t>
            </a:r>
            <a:r>
              <a:rPr lang="en-US" altLang="ko-KR" sz="2000" b="1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Server</a:t>
            </a:r>
            <a:r>
              <a:rPr lang="ko-KR" altLang="en-US" sz="2000" b="1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아니라 </a:t>
            </a:r>
            <a:r>
              <a:rPr lang="en-US" altLang="ko-KR" sz="2000" b="1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Client</a:t>
            </a:r>
            <a:r>
              <a:rPr lang="ko-KR" altLang="en-US" sz="2000" b="1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이다</a:t>
            </a:r>
            <a:br>
              <a:rPr lang="ko-KR" altLang="en-US" sz="2000" spc="300" dirty="0">
                <a:solidFill>
                  <a:srgbClr val="F2664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2000" spc="300" dirty="0">
              <a:solidFill>
                <a:srgbClr val="F2664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1914B-7205-4F34-81F2-6A5BC54E187B}"/>
              </a:ext>
            </a:extLst>
          </p:cNvPr>
          <p:cNvSpPr txBox="1"/>
          <p:nvPr/>
        </p:nvSpPr>
        <p:spPr>
          <a:xfrm>
            <a:off x="1" y="275922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사용자 입장에서는 </a:t>
            </a:r>
            <a:r>
              <a:rPr lang="ko-KR" altLang="en-US" sz="2400" dirty="0">
                <a:solidFill>
                  <a:srgbClr val="C0FD83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팝업차단 생활화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가 중요하다</a:t>
            </a:r>
            <a:endParaRPr lang="en-US" altLang="ko-KR" sz="2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배포자 입장에서 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HTML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코드를 사용하지 않는 것도 있으나 서비스의 질이 떨어지게 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3C43-1EA1-42C8-9EFA-FB939AB0AE8B}"/>
              </a:ext>
            </a:extLst>
          </p:cNvPr>
          <p:cNvSpPr txBox="1"/>
          <p:nvPr/>
        </p:nvSpPr>
        <p:spPr>
          <a:xfrm>
            <a:off x="0" y="41813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따라서 </a:t>
            </a:r>
            <a:r>
              <a:rPr lang="en-US" altLang="ko-KR" sz="2400" dirty="0">
                <a:solidFill>
                  <a:srgbClr val="C0FD83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WHITE LIST </a:t>
            </a:r>
            <a:r>
              <a:rPr lang="ko-KR" altLang="en-US" sz="2400" dirty="0">
                <a:solidFill>
                  <a:srgbClr val="C0FD83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기법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을 사용하여 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HTML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의 일부 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p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나 </a:t>
            </a:r>
            <a:r>
              <a:rPr lang="en-US" altLang="ko-KR" sz="2400" dirty="0" err="1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br</a:t>
            </a:r>
            <a:r>
              <a:rPr lang="en-US" altLang="ko-KR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등 일부 태그 서비스만 제공함으로써 취약점 방어가 가능하다</a:t>
            </a:r>
          </a:p>
        </p:txBody>
      </p:sp>
    </p:spTree>
    <p:extLst>
      <p:ext uri="{BB962C8B-B14F-4D97-AF65-F5344CB8AC3E}">
        <p14:creationId xmlns:p14="http://schemas.microsoft.com/office/powerpoint/2010/main" val="19647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B9BE-1A4B-498E-837A-4A797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시연과정 </a:t>
            </a:r>
            <a:r>
              <a:rPr lang="en-US" altLang="ko-KR" dirty="0"/>
              <a:t>– </a:t>
            </a:r>
            <a:r>
              <a:rPr lang="ko-KR" altLang="en-US" dirty="0"/>
              <a:t>실패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8EEF6-4E2B-4C0D-AF8B-16C13E4E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XSS</a:t>
            </a:r>
            <a:r>
              <a:rPr lang="ko-KR" altLang="en-US" dirty="0"/>
              <a:t>를 이용하여 웹에 악성코드 스크립트를 등록하여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피해자가 해당 게시물을 열람할 경우 공격자 </a:t>
            </a:r>
            <a:r>
              <a:rPr lang="en-US" altLang="ko-KR" dirty="0"/>
              <a:t>PC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reverse telnet</a:t>
            </a:r>
            <a:r>
              <a:rPr lang="ko-KR" altLang="en-US" dirty="0"/>
              <a:t>이 연결이 되어 세션을 </a:t>
            </a:r>
            <a:r>
              <a:rPr lang="ko-KR" altLang="en-US" dirty="0" err="1"/>
              <a:t>탈취할수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15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B9BE-1A4B-498E-837A-4A797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시연과정 </a:t>
            </a:r>
            <a:r>
              <a:rPr lang="en-US" altLang="ko-KR" dirty="0"/>
              <a:t>– </a:t>
            </a:r>
            <a:r>
              <a:rPr lang="ko-KR" altLang="en-US" dirty="0"/>
              <a:t>실패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B8D0EF-D8FC-4487-B6C9-B99B6874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6" y="1617287"/>
            <a:ext cx="7267575" cy="41529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04F84-D63A-405E-9223-0F2C7D31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7" y="2195680"/>
            <a:ext cx="7267575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2A184F-2095-4D4A-B384-86407A5A8D5B}"/>
              </a:ext>
            </a:extLst>
          </p:cNvPr>
          <p:cNvSpPr txBox="1"/>
          <p:nvPr/>
        </p:nvSpPr>
        <p:spPr>
          <a:xfrm>
            <a:off x="8801100" y="891540"/>
            <a:ext cx="266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</a:t>
            </a:r>
            <a:r>
              <a:rPr lang="ko-KR" altLang="en-US" dirty="0"/>
              <a:t>문이 작동을 하면 해당 사이트는 </a:t>
            </a:r>
            <a:r>
              <a:rPr lang="en-US" altLang="ko-KR" dirty="0"/>
              <a:t>XSS</a:t>
            </a:r>
            <a:r>
              <a:rPr lang="ko-KR" altLang="en-US" dirty="0"/>
              <a:t>공격에 취약하다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4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290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08서울남산체 B</vt:lpstr>
      <vt:lpstr>08서울남산체 M</vt:lpstr>
      <vt:lpstr>08서울한강체 L</vt:lpstr>
      <vt:lpstr>210 맨발의청춘 L</vt:lpstr>
      <vt:lpstr>나눔스퀘어 ExtraBold</vt:lpstr>
      <vt:lpstr>맑은 고딕</vt:lpstr>
      <vt:lpstr>야놀자 야체 R</vt:lpstr>
      <vt:lpstr>Arial</vt:lpstr>
      <vt:lpstr>Office 테마</vt:lpstr>
      <vt:lpstr>PowerPoint 프레젠테이션</vt:lpstr>
      <vt:lpstr>리버스 텔넷</vt:lpstr>
      <vt:lpstr>리버스 텔넷</vt:lpstr>
      <vt:lpstr>보안 법</vt:lpstr>
      <vt:lpstr>웹 해킹</vt:lpstr>
      <vt:lpstr>XSS</vt:lpstr>
      <vt:lpstr>보안 법</vt:lpstr>
      <vt:lpstr>시연과정 – 실패 했습니다.</vt:lpstr>
      <vt:lpstr>시연과정 – 실패 했습니다.</vt:lpstr>
      <vt:lpstr>시연과정 – 실패 했습니다.</vt:lpstr>
      <vt:lpstr>시연과정 – 실패 했습니다.</vt:lpstr>
      <vt:lpstr>시연과정 – 실패 했습니다.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배동현</cp:lastModifiedBy>
  <cp:revision>38</cp:revision>
  <dcterms:created xsi:type="dcterms:W3CDTF">2017-10-22T00:38:43Z</dcterms:created>
  <dcterms:modified xsi:type="dcterms:W3CDTF">2017-11-06T14:52:58Z</dcterms:modified>
</cp:coreProperties>
</file>