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 id="2147484032" r:id="rId2"/>
    <p:sldMasterId id="2147484044" r:id="rId3"/>
    <p:sldMasterId id="2147484056" r:id="rId4"/>
    <p:sldMasterId id="2147484068" r:id="rId5"/>
    <p:sldMasterId id="2147484080" r:id="rId6"/>
    <p:sldMasterId id="2147484093" r:id="rId7"/>
    <p:sldMasterId id="2147484107" r:id="rId8"/>
    <p:sldMasterId id="2147484119" r:id="rId9"/>
    <p:sldMasterId id="2147484131" r:id="rId10"/>
    <p:sldMasterId id="2147484143" r:id="rId11"/>
    <p:sldMasterId id="2147484155" r:id="rId12"/>
    <p:sldMasterId id="2147484167" r:id="rId13"/>
    <p:sldMasterId id="2147484179" r:id="rId14"/>
  </p:sldMasterIdLst>
  <p:notesMasterIdLst>
    <p:notesMasterId r:id="rId45"/>
  </p:notesMasterIdLst>
  <p:sldIdLst>
    <p:sldId id="434" r:id="rId15"/>
    <p:sldId id="589" r:id="rId16"/>
    <p:sldId id="442" r:id="rId17"/>
    <p:sldId id="443" r:id="rId18"/>
    <p:sldId id="445" r:id="rId19"/>
    <p:sldId id="444" r:id="rId20"/>
    <p:sldId id="446" r:id="rId21"/>
    <p:sldId id="447" r:id="rId22"/>
    <p:sldId id="578" r:id="rId23"/>
    <p:sldId id="587" r:id="rId24"/>
    <p:sldId id="449" r:id="rId25"/>
    <p:sldId id="452" r:id="rId26"/>
    <p:sldId id="577" r:id="rId27"/>
    <p:sldId id="454" r:id="rId28"/>
    <p:sldId id="456" r:id="rId29"/>
    <p:sldId id="457" r:id="rId30"/>
    <p:sldId id="584" r:id="rId31"/>
    <p:sldId id="580" r:id="rId32"/>
    <p:sldId id="581" r:id="rId33"/>
    <p:sldId id="582" r:id="rId34"/>
    <p:sldId id="583" r:id="rId35"/>
    <p:sldId id="576" r:id="rId36"/>
    <p:sldId id="450" r:id="rId37"/>
    <p:sldId id="458" r:id="rId38"/>
    <p:sldId id="585" r:id="rId39"/>
    <p:sldId id="586" r:id="rId40"/>
    <p:sldId id="459" r:id="rId41"/>
    <p:sldId id="460" r:id="rId42"/>
    <p:sldId id="462" r:id="rId43"/>
    <p:sldId id="461" r:id="rId4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00"/>
    <a:srgbClr val="C00000"/>
    <a:srgbClr val="CC3300"/>
    <a:srgbClr val="008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9174" autoAdjust="0"/>
  </p:normalViewPr>
  <p:slideViewPr>
    <p:cSldViewPr>
      <p:cViewPr varScale="1">
        <p:scale>
          <a:sx n="64" d="100"/>
          <a:sy n="64" d="100"/>
        </p:scale>
        <p:origin x="148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84" d="100"/>
          <a:sy n="84" d="100"/>
        </p:scale>
        <p:origin x="2250" y="-14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presProps" Target="presProps.xml"/><Relationship Id="rId20" Type="http://schemas.openxmlformats.org/officeDocument/2006/relationships/slide" Target="slides/slide6.xml"/><Relationship Id="rId41"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01/09/2020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a:t>
            </a:fld>
            <a:endParaRPr lang="vi-VN"/>
          </a:p>
        </p:txBody>
      </p:sp>
    </p:spTree>
    <p:extLst>
      <p:ext uri="{BB962C8B-B14F-4D97-AF65-F5344CB8AC3E}">
        <p14:creationId xmlns:p14="http://schemas.microsoft.com/office/powerpoint/2010/main" val="901218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10</a:t>
            </a:fld>
            <a:endParaRPr lang="vi-VN"/>
          </a:p>
        </p:txBody>
      </p:sp>
    </p:spTree>
    <p:extLst>
      <p:ext uri="{BB962C8B-B14F-4D97-AF65-F5344CB8AC3E}">
        <p14:creationId xmlns:p14="http://schemas.microsoft.com/office/powerpoint/2010/main" val="25278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11</a:t>
            </a:fld>
            <a:endParaRPr lang="vi-VN"/>
          </a:p>
        </p:txBody>
      </p:sp>
    </p:spTree>
    <p:extLst>
      <p:ext uri="{BB962C8B-B14F-4D97-AF65-F5344CB8AC3E}">
        <p14:creationId xmlns:p14="http://schemas.microsoft.com/office/powerpoint/2010/main" val="316788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12</a:t>
            </a:fld>
            <a:endParaRPr lang="vi-VN"/>
          </a:p>
        </p:txBody>
      </p:sp>
    </p:spTree>
    <p:extLst>
      <p:ext uri="{BB962C8B-B14F-4D97-AF65-F5344CB8AC3E}">
        <p14:creationId xmlns:p14="http://schemas.microsoft.com/office/powerpoint/2010/main" val="220148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13</a:t>
            </a:fld>
            <a:endParaRPr lang="vi-VN"/>
          </a:p>
        </p:txBody>
      </p:sp>
    </p:spTree>
    <p:extLst>
      <p:ext uri="{BB962C8B-B14F-4D97-AF65-F5344CB8AC3E}">
        <p14:creationId xmlns:p14="http://schemas.microsoft.com/office/powerpoint/2010/main" val="4098355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14</a:t>
            </a:fld>
            <a:endParaRPr lang="vi-VN"/>
          </a:p>
        </p:txBody>
      </p:sp>
    </p:spTree>
    <p:extLst>
      <p:ext uri="{BB962C8B-B14F-4D97-AF65-F5344CB8AC3E}">
        <p14:creationId xmlns:p14="http://schemas.microsoft.com/office/powerpoint/2010/main" val="134521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15</a:t>
            </a:fld>
            <a:endParaRPr lang="vi-VN"/>
          </a:p>
        </p:txBody>
      </p:sp>
    </p:spTree>
    <p:extLst>
      <p:ext uri="{BB962C8B-B14F-4D97-AF65-F5344CB8AC3E}">
        <p14:creationId xmlns:p14="http://schemas.microsoft.com/office/powerpoint/2010/main" val="214635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16</a:t>
            </a:fld>
            <a:endParaRPr lang="vi-VN"/>
          </a:p>
        </p:txBody>
      </p:sp>
    </p:spTree>
    <p:extLst>
      <p:ext uri="{BB962C8B-B14F-4D97-AF65-F5344CB8AC3E}">
        <p14:creationId xmlns:p14="http://schemas.microsoft.com/office/powerpoint/2010/main" val="3973049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17</a:t>
            </a:fld>
            <a:endParaRPr lang="vi-VN"/>
          </a:p>
        </p:txBody>
      </p:sp>
    </p:spTree>
    <p:extLst>
      <p:ext uri="{BB962C8B-B14F-4D97-AF65-F5344CB8AC3E}">
        <p14:creationId xmlns:p14="http://schemas.microsoft.com/office/powerpoint/2010/main" val="1556336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18</a:t>
            </a:fld>
            <a:endParaRPr lang="vi-VN"/>
          </a:p>
        </p:txBody>
      </p:sp>
    </p:spTree>
    <p:extLst>
      <p:ext uri="{BB962C8B-B14F-4D97-AF65-F5344CB8AC3E}">
        <p14:creationId xmlns:p14="http://schemas.microsoft.com/office/powerpoint/2010/main" val="505984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vi-VN" sz="120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19</a:t>
            </a:fld>
            <a:endParaRPr lang="vi-VN"/>
          </a:p>
        </p:txBody>
      </p:sp>
    </p:spTree>
    <p:extLst>
      <p:ext uri="{BB962C8B-B14F-4D97-AF65-F5344CB8AC3E}">
        <p14:creationId xmlns:p14="http://schemas.microsoft.com/office/powerpoint/2010/main" val="3935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a:t>
            </a:fld>
            <a:endParaRPr lang="vi-VN"/>
          </a:p>
        </p:txBody>
      </p:sp>
    </p:spTree>
    <p:extLst>
      <p:ext uri="{BB962C8B-B14F-4D97-AF65-F5344CB8AC3E}">
        <p14:creationId xmlns:p14="http://schemas.microsoft.com/office/powerpoint/2010/main" val="3845653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20</a:t>
            </a:fld>
            <a:endParaRPr lang="vi-VN"/>
          </a:p>
        </p:txBody>
      </p:sp>
    </p:spTree>
    <p:extLst>
      <p:ext uri="{BB962C8B-B14F-4D97-AF65-F5344CB8AC3E}">
        <p14:creationId xmlns:p14="http://schemas.microsoft.com/office/powerpoint/2010/main" val="349028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21</a:t>
            </a:fld>
            <a:endParaRPr lang="vi-VN"/>
          </a:p>
        </p:txBody>
      </p:sp>
    </p:spTree>
    <p:extLst>
      <p:ext uri="{BB962C8B-B14F-4D97-AF65-F5344CB8AC3E}">
        <p14:creationId xmlns:p14="http://schemas.microsoft.com/office/powerpoint/2010/main" val="310902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22</a:t>
            </a:fld>
            <a:endParaRPr lang="vi-VN"/>
          </a:p>
        </p:txBody>
      </p:sp>
    </p:spTree>
    <p:extLst>
      <p:ext uri="{BB962C8B-B14F-4D97-AF65-F5344CB8AC3E}">
        <p14:creationId xmlns:p14="http://schemas.microsoft.com/office/powerpoint/2010/main" val="541685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23</a:t>
            </a:fld>
            <a:endParaRPr lang="vi-VN"/>
          </a:p>
        </p:txBody>
      </p:sp>
    </p:spTree>
    <p:extLst>
      <p:ext uri="{BB962C8B-B14F-4D97-AF65-F5344CB8AC3E}">
        <p14:creationId xmlns:p14="http://schemas.microsoft.com/office/powerpoint/2010/main" val="2619871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24</a:t>
            </a:fld>
            <a:endParaRPr lang="vi-VN"/>
          </a:p>
        </p:txBody>
      </p:sp>
    </p:spTree>
    <p:extLst>
      <p:ext uri="{BB962C8B-B14F-4D97-AF65-F5344CB8AC3E}">
        <p14:creationId xmlns:p14="http://schemas.microsoft.com/office/powerpoint/2010/main" val="3423947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25</a:t>
            </a:fld>
            <a:endParaRPr lang="vi-VN"/>
          </a:p>
        </p:txBody>
      </p:sp>
    </p:spTree>
    <p:extLst>
      <p:ext uri="{BB962C8B-B14F-4D97-AF65-F5344CB8AC3E}">
        <p14:creationId xmlns:p14="http://schemas.microsoft.com/office/powerpoint/2010/main" val="1361045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26</a:t>
            </a:fld>
            <a:endParaRPr lang="vi-VN"/>
          </a:p>
        </p:txBody>
      </p:sp>
    </p:spTree>
    <p:extLst>
      <p:ext uri="{BB962C8B-B14F-4D97-AF65-F5344CB8AC3E}">
        <p14:creationId xmlns:p14="http://schemas.microsoft.com/office/powerpoint/2010/main" val="2665047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27</a:t>
            </a:fld>
            <a:endParaRPr lang="vi-VN"/>
          </a:p>
        </p:txBody>
      </p:sp>
    </p:spTree>
    <p:extLst>
      <p:ext uri="{BB962C8B-B14F-4D97-AF65-F5344CB8AC3E}">
        <p14:creationId xmlns:p14="http://schemas.microsoft.com/office/powerpoint/2010/main" val="3018260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Không gi</a:t>
            </a:r>
            <a:r>
              <a:rPr lang="vi-VN" smtClean="0"/>
              <a:t>ới</a:t>
            </a:r>
            <a:r>
              <a:rPr lang="en-US" smtClean="0"/>
              <a:t> thiệu toán t</a:t>
            </a:r>
            <a:r>
              <a:rPr lang="vi-VN" smtClean="0"/>
              <a:t>ử</a:t>
            </a:r>
            <a:r>
              <a:rPr lang="en-US" smtClean="0"/>
              <a:t> trên bit</a:t>
            </a: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28</a:t>
            </a:fld>
            <a:endParaRPr lang="vi-VN"/>
          </a:p>
        </p:txBody>
      </p:sp>
    </p:spTree>
    <p:extLst>
      <p:ext uri="{BB962C8B-B14F-4D97-AF65-F5344CB8AC3E}">
        <p14:creationId xmlns:p14="http://schemas.microsoft.com/office/powerpoint/2010/main" val="1551130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29</a:t>
            </a:fld>
            <a:endParaRPr lang="vi-VN"/>
          </a:p>
        </p:txBody>
      </p:sp>
    </p:spTree>
    <p:extLst>
      <p:ext uri="{BB962C8B-B14F-4D97-AF65-F5344CB8AC3E}">
        <p14:creationId xmlns:p14="http://schemas.microsoft.com/office/powerpoint/2010/main" val="255789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a:t>
            </a:fld>
            <a:endParaRPr lang="vi-VN"/>
          </a:p>
        </p:txBody>
      </p:sp>
    </p:spTree>
    <p:extLst>
      <p:ext uri="{BB962C8B-B14F-4D97-AF65-F5344CB8AC3E}">
        <p14:creationId xmlns:p14="http://schemas.microsoft.com/office/powerpoint/2010/main" val="1670194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30</a:t>
            </a:fld>
            <a:endParaRPr lang="vi-VN"/>
          </a:p>
        </p:txBody>
      </p:sp>
    </p:spTree>
    <p:extLst>
      <p:ext uri="{BB962C8B-B14F-4D97-AF65-F5344CB8AC3E}">
        <p14:creationId xmlns:p14="http://schemas.microsoft.com/office/powerpoint/2010/main" val="262486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a:t>
            </a:fld>
            <a:endParaRPr lang="vi-VN"/>
          </a:p>
        </p:txBody>
      </p:sp>
    </p:spTree>
    <p:extLst>
      <p:ext uri="{BB962C8B-B14F-4D97-AF65-F5344CB8AC3E}">
        <p14:creationId xmlns:p14="http://schemas.microsoft.com/office/powerpoint/2010/main" val="1447960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a:t>
            </a:fld>
            <a:endParaRPr lang="vi-VN"/>
          </a:p>
        </p:txBody>
      </p:sp>
    </p:spTree>
    <p:extLst>
      <p:ext uri="{BB962C8B-B14F-4D97-AF65-F5344CB8AC3E}">
        <p14:creationId xmlns:p14="http://schemas.microsoft.com/office/powerpoint/2010/main" val="1187811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6</a:t>
            </a:fld>
            <a:endParaRPr lang="vi-VN"/>
          </a:p>
        </p:txBody>
      </p:sp>
    </p:spTree>
    <p:extLst>
      <p:ext uri="{BB962C8B-B14F-4D97-AF65-F5344CB8AC3E}">
        <p14:creationId xmlns:p14="http://schemas.microsoft.com/office/powerpoint/2010/main" val="3164840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7</a:t>
            </a:fld>
            <a:endParaRPr lang="vi-VN"/>
          </a:p>
        </p:txBody>
      </p:sp>
    </p:spTree>
    <p:extLst>
      <p:ext uri="{BB962C8B-B14F-4D97-AF65-F5344CB8AC3E}">
        <p14:creationId xmlns:p14="http://schemas.microsoft.com/office/powerpoint/2010/main" val="219793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8</a:t>
            </a:fld>
            <a:endParaRPr lang="vi-VN"/>
          </a:p>
        </p:txBody>
      </p:sp>
    </p:spTree>
    <p:extLst>
      <p:ext uri="{BB962C8B-B14F-4D97-AF65-F5344CB8AC3E}">
        <p14:creationId xmlns:p14="http://schemas.microsoft.com/office/powerpoint/2010/main" val="164481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9</a:t>
            </a:fld>
            <a:endParaRPr lang="vi-VN"/>
          </a:p>
        </p:txBody>
      </p:sp>
    </p:spTree>
    <p:extLst>
      <p:ext uri="{BB962C8B-B14F-4D97-AF65-F5344CB8AC3E}">
        <p14:creationId xmlns:p14="http://schemas.microsoft.com/office/powerpoint/2010/main" val="982461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
        <p:nvSpPr>
          <p:cNvPr id="6" name="TextBox 4"/>
          <p:cNvSpPr txBox="1">
            <a:spLocks noChangeArrowheads="1"/>
          </p:cNvSpPr>
          <p:nvPr userDrawn="1"/>
        </p:nvSpPr>
        <p:spPr bwMode="auto">
          <a:xfrm>
            <a:off x="2700338" y="188913"/>
            <a:ext cx="5376862" cy="64611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a:t>CORPORATE SOFTWARE TRAINING CENTER</a:t>
            </a:r>
          </a:p>
          <a:p>
            <a:pPr algn="ctr" eaLnBrk="1" hangingPunct="1">
              <a:defRPr/>
            </a:pPr>
            <a:r>
              <a:rPr lang="en-US" b="1"/>
              <a:t>TRUNG TÂM ĐÀO TẠO NHÂN LỰC PHẦN MỀM </a:t>
            </a:r>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Tree>
    <p:extLst>
      <p:ext uri="{BB962C8B-B14F-4D97-AF65-F5344CB8AC3E}">
        <p14:creationId xmlns:p14="http://schemas.microsoft.com/office/powerpoint/2010/main" val="755352758"/>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415" name="Chart" r:id="rId4" imgW="6600749" imgH="4400702" progId="MSGraph.Chart.8">
                  <p:embed followColorScheme="full"/>
                </p:oleObj>
              </mc:Choice>
              <mc:Fallback>
                <p:oleObj name="Chart" r:id="rId4" imgW="6600749" imgH="4400702"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a:t>Click to edit Master title style</a:t>
            </a:r>
            <a:endParaRPr lang="en-GB" altLang="zh-TW" noProof="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a:t>Click to edit Master subtitle style</a:t>
            </a:r>
            <a:endParaRPr lang="fr-FR"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smtClean="0"/>
              <a:pPr>
                <a:defRPr/>
              </a:pPr>
              <a:t>‹#›</a:t>
            </a:fld>
            <a:endParaRPr lang="en-US" altLang="ja-JP"/>
          </a:p>
        </p:txBody>
      </p:sp>
    </p:spTree>
    <p:extLst>
      <p:ext uri="{BB962C8B-B14F-4D97-AF65-F5344CB8AC3E}">
        <p14:creationId xmlns:p14="http://schemas.microsoft.com/office/powerpoint/2010/main" val="376010809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0"/>
            <a:ext cx="8229600" cy="914400"/>
          </a:xfrm>
        </p:spPr>
        <p:txBody>
          <a:bodyPr/>
          <a:lstStyle>
            <a:lvl1pPr algn="l">
              <a:defRPr sz="2800">
                <a:latin typeface="+mj-lt"/>
              </a:defRPr>
            </a:lvl1p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lvl1pPr>
              <a:defRPr sz="3200">
                <a:latin typeface="Arial" panose="020B0604020202020204" pitchFamily="34" charset="0"/>
                <a:cs typeface="Arial" panose="020B0604020202020204" pitchFamily="34" charset="0"/>
              </a:defRPr>
            </a:lvl1pPr>
            <a:lvl2pPr>
              <a:buSzPct val="80000"/>
              <a:defRPr sz="2800">
                <a:latin typeface="Arial" panose="020B0604020202020204" pitchFamily="34" charset="0"/>
                <a:cs typeface="Arial" panose="020B0604020202020204" pitchFamily="34" charset="0"/>
              </a:defRPr>
            </a:lvl2pPr>
            <a:lvl3pPr marL="1143000" indent="-228600">
              <a:buSzPct val="80000"/>
              <a:buFont typeface="Symbol" panose="05050102010706020507" pitchFamily="18" charset="2"/>
              <a:buChar char="+"/>
              <a:defRPr sz="24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97FA5462-E38E-45B6-A4BC-379EFA9D3EA2}" type="slidenum">
              <a:rPr lang="en-US" altLang="ja-JP" smtClean="0"/>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828675"/>
          </a:xfrm>
        </p:spPr>
        <p:txBody>
          <a:bodyPr/>
          <a:lstStyle>
            <a:lvl1pPr algn="l">
              <a:defRPr sz="2800"/>
            </a:lvl1p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sz="3200">
                <a:latin typeface="Arial" panose="020B0604020202020204" pitchFamily="34" charset="0"/>
                <a:cs typeface="Arial" panose="020B0604020202020204" pitchFamily="34" charset="0"/>
              </a:defRPr>
            </a:lvl1pPr>
            <a:lvl2pPr>
              <a:buSzPct val="80000"/>
              <a:defRPr sz="2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24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3.emf"/><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vmlDrawing" Target="../drawings/vmlDrawing1.v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6" Type="http://schemas.openxmlformats.org/officeDocument/2006/relationships/image" Target="../media/image9.emf"/><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oleObject" Target="../embeddings/oleObject1.bin"/><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6.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5.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7.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pic>
        <p:nvPicPr>
          <p:cNvPr id="5" name="Picture 1060" descr="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userDrawn="1"/>
        </p:nvPicPr>
        <p:blipFill>
          <a:blip r:embed="rId15"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hf hd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391" name="CorelDRAW" r:id="rId15" imgW="6773760" imgH="6706440" progId="">
                  <p:embed/>
                </p:oleObj>
              </mc:Choice>
              <mc:Fallback>
                <p:oleObj name="CorelDRAW" r:id="rId15" imgW="6773760" imgH="6706440" progId="">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Tree>
  </p:cSld>
  <p:clrMap bg1="dk2" tx1="lt1" bg2="dk1"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Cliquez pour modifier les styles du texte du masque</a:t>
            </a:r>
          </a:p>
          <a:p>
            <a:pPr lvl="1"/>
            <a:r>
              <a:rPr lang="en-GB" altLang="zh-TW"/>
              <a:t>Deuxième niveau</a:t>
            </a:r>
          </a:p>
          <a:p>
            <a:pPr lvl="2"/>
            <a:r>
              <a:rPr lang="en-GB" altLang="zh-TW"/>
              <a:t>Troisième niveau</a:t>
            </a:r>
          </a:p>
          <a:p>
            <a:pPr lvl="3"/>
            <a:r>
              <a:rPr lang="en-GB" altLang="zh-TW"/>
              <a:t>Quatrième niveau</a:t>
            </a:r>
          </a:p>
          <a:p>
            <a:pPr lvl="4"/>
            <a:r>
              <a:rPr lang="en-GB" altLang="zh-TW"/>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Cliquez et modifiez le titre</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Lst>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0.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1</a:t>
            </a:fld>
            <a:endParaRPr lang="vi-VN" dirty="0"/>
          </a:p>
        </p:txBody>
      </p:sp>
      <p:sp>
        <p:nvSpPr>
          <p:cNvPr id="5" name="Title 4"/>
          <p:cNvSpPr>
            <a:spLocks noGrp="1"/>
          </p:cNvSpPr>
          <p:nvPr>
            <p:ph type="title"/>
          </p:nvPr>
        </p:nvSpPr>
        <p:spPr>
          <a:xfrm>
            <a:off x="1752600" y="2133600"/>
            <a:ext cx="6705600" cy="2819400"/>
          </a:xfrm>
        </p:spPr>
        <p:txBody>
          <a:bodyPr/>
          <a:lstStyle/>
          <a:p>
            <a:pPr algn="ctr">
              <a:lnSpc>
                <a:spcPct val="150000"/>
              </a:lnSpc>
            </a:pPr>
            <a:r>
              <a:rPr lang="en-US" sz="3200" smtClean="0"/>
              <a:t>Ngôn </a:t>
            </a:r>
            <a:r>
              <a:rPr lang="en-US" sz="3200"/>
              <a:t>ngữ lập trình C#</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Title 4"/>
          <p:cNvSpPr txBox="1">
            <a:spLocks/>
          </p:cNvSpPr>
          <p:nvPr/>
        </p:nvSpPr>
        <p:spPr bwMode="auto">
          <a:xfrm>
            <a:off x="914400" y="1295400"/>
            <a:ext cx="35588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000" b="1" cap="all">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lgn="ctr">
              <a:lnSpc>
                <a:spcPct val="150000"/>
              </a:lnSpc>
            </a:pPr>
            <a:r>
              <a:rPr lang="vi-VN" sz="3600" kern="0">
                <a:solidFill>
                  <a:srgbClr val="0070C0"/>
                </a:solidFill>
                <a:latin typeface="Times New Roman" panose="02020603050405020304" pitchFamily="18" charset="0"/>
                <a:cs typeface="Times New Roman" panose="02020603050405020304" pitchFamily="18" charset="0"/>
              </a:rPr>
              <a:t>Chương</a:t>
            </a:r>
            <a:r>
              <a:rPr lang="en-US" sz="3600" kern="0">
                <a:solidFill>
                  <a:srgbClr val="0070C0"/>
                </a:solidFill>
                <a:latin typeface="Times New Roman" panose="02020603050405020304" pitchFamily="18" charset="0"/>
                <a:cs typeface="Times New Roman" panose="02020603050405020304" pitchFamily="18" charset="0"/>
              </a:rPr>
              <a:t>  </a:t>
            </a:r>
            <a:r>
              <a:rPr lang="en-US" sz="3600" kern="0" smtClean="0">
                <a:solidFill>
                  <a:srgbClr val="0070C0"/>
                </a:solidFill>
                <a:latin typeface="Times New Roman" panose="02020603050405020304" pitchFamily="18" charset="0"/>
                <a:cs typeface="Times New Roman" panose="02020603050405020304" pitchFamily="18" charset="0"/>
              </a:rPr>
              <a:t>II:</a:t>
            </a:r>
            <a:endParaRPr lang="en-US" sz="4400" kern="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117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a:t>
            </a:r>
            <a:r>
              <a:rPr lang="en-US"/>
              <a:t>. </a:t>
            </a:r>
            <a:r>
              <a:rPr lang="en-US" smtClean="0"/>
              <a:t>HẰNG</a:t>
            </a:r>
            <a:endParaRPr lang="en-US"/>
          </a:p>
        </p:txBody>
      </p:sp>
      <p:sp>
        <p:nvSpPr>
          <p:cNvPr id="3" name="Content Placeholder 2"/>
          <p:cNvSpPr>
            <a:spLocks noGrp="1"/>
          </p:cNvSpPr>
          <p:nvPr>
            <p:ph idx="1"/>
          </p:nvPr>
        </p:nvSpPr>
        <p:spPr/>
        <p:txBody>
          <a:bodyPr/>
          <a:lstStyle/>
          <a:p>
            <a:pPr marL="0" indent="0">
              <a:buNone/>
            </a:pPr>
            <a:r>
              <a:rPr lang="en-US" b="1"/>
              <a:t>Giá trị </a:t>
            </a:r>
            <a:r>
              <a:rPr lang="en-US" b="1" smtClean="0"/>
              <a:t>hằng</a:t>
            </a:r>
            <a:endParaRPr lang="en-US" smtClean="0"/>
          </a:p>
          <a:p>
            <a:pPr marL="344488" indent="0">
              <a:buNone/>
            </a:pPr>
            <a:r>
              <a:rPr lang="en-US"/>
              <a:t>x</a:t>
            </a:r>
            <a:r>
              <a:rPr lang="en-US" smtClean="0"/>
              <a:t>=100; </a:t>
            </a:r>
            <a:r>
              <a:rPr lang="en-US" smtClean="0">
                <a:sym typeface="Wingdings" panose="05000000000000000000" pitchFamily="2" charset="2"/>
              </a:rPr>
              <a:t> </a:t>
            </a:r>
            <a:r>
              <a:rPr lang="en-US" kern="1200"/>
              <a:t>100 là giá trị hằng</a:t>
            </a:r>
            <a:endParaRPr lang="en-US"/>
          </a:p>
          <a:p>
            <a:pPr marL="0" indent="0">
              <a:buNone/>
            </a:pPr>
            <a:r>
              <a:rPr lang="en-US" b="1" smtClean="0"/>
              <a:t>Bi</a:t>
            </a:r>
            <a:r>
              <a:rPr lang="vi-VN" b="1" smtClean="0"/>
              <a:t>ểu</a:t>
            </a:r>
            <a:r>
              <a:rPr lang="en-US" b="1" smtClean="0"/>
              <a:t> t</a:t>
            </a:r>
            <a:r>
              <a:rPr lang="vi-VN" b="1" smtClean="0"/>
              <a:t>ượng</a:t>
            </a:r>
            <a:r>
              <a:rPr lang="en-US" b="1"/>
              <a:t> </a:t>
            </a:r>
            <a:r>
              <a:rPr lang="en-US" b="1" smtClean="0"/>
              <a:t>hằng</a:t>
            </a:r>
            <a:endParaRPr lang="en-US"/>
          </a:p>
          <a:p>
            <a:pPr marL="223838" indent="0">
              <a:buNone/>
            </a:pPr>
            <a:r>
              <a:rPr lang="en-US" smtClean="0"/>
              <a:t>Gán </a:t>
            </a:r>
            <a:r>
              <a:rPr lang="en-US"/>
              <a:t>một tên cho một giá trị hằng. Khai báo hằng bằng cú </a:t>
            </a:r>
            <a:r>
              <a:rPr lang="en-US" smtClean="0"/>
              <a:t>pháp: </a:t>
            </a:r>
            <a:endParaRPr lang="en-US"/>
          </a:p>
          <a:p>
            <a:pPr marL="338138" indent="-60325">
              <a:buNone/>
            </a:pPr>
            <a:r>
              <a:rPr lang="en-US" b="1" smtClean="0">
                <a:solidFill>
                  <a:srgbClr val="0000FF"/>
                </a:solidFill>
              </a:rPr>
              <a:t>const</a:t>
            </a:r>
            <a:r>
              <a:rPr lang="en-US" b="1" smtClean="0">
                <a:solidFill>
                  <a:srgbClr val="CC3300"/>
                </a:solidFill>
              </a:rPr>
              <a:t>  </a:t>
            </a:r>
            <a:r>
              <a:rPr lang="en-US" b="1">
                <a:solidFill>
                  <a:srgbClr val="CC3300"/>
                </a:solidFill>
              </a:rPr>
              <a:t>kiểu_dữ_liệu  </a:t>
            </a:r>
            <a:r>
              <a:rPr lang="en-US" b="1" smtClean="0">
                <a:solidFill>
                  <a:srgbClr val="CC3300"/>
                </a:solidFill>
              </a:rPr>
              <a:t>  tên_hằng= </a:t>
            </a:r>
            <a:r>
              <a:rPr lang="en-US" b="1">
                <a:solidFill>
                  <a:srgbClr val="CC3300"/>
                </a:solidFill>
              </a:rPr>
              <a:t>giá_trị;</a:t>
            </a:r>
          </a:p>
          <a:p>
            <a:r>
              <a:rPr lang="en-US"/>
              <a:t>Ví dụ: </a:t>
            </a:r>
          </a:p>
          <a:p>
            <a:pPr marL="0" indent="0">
              <a:spcBef>
                <a:spcPts val="300"/>
              </a:spcBef>
              <a:spcAft>
                <a:spcPts val="0"/>
              </a:spcAft>
              <a:buNone/>
            </a:pPr>
            <a:r>
              <a:rPr lang="en-US"/>
              <a:t>	</a:t>
            </a:r>
            <a:r>
              <a:rPr lang="en-US">
                <a:solidFill>
                  <a:srgbClr val="0000FF"/>
                </a:solidFill>
                <a:ea typeface="Calibri" panose="020F0502020204030204" pitchFamily="34" charset="0"/>
              </a:rPr>
              <a:t>const</a:t>
            </a:r>
            <a:r>
              <a:rPr lang="en-US">
                <a:solidFill>
                  <a:srgbClr val="000000"/>
                </a:solidFill>
                <a:ea typeface="Calibri" panose="020F0502020204030204" pitchFamily="34" charset="0"/>
              </a:rPr>
              <a:t> </a:t>
            </a:r>
            <a:r>
              <a:rPr lang="en-US">
                <a:solidFill>
                  <a:srgbClr val="0000FF"/>
                </a:solidFill>
                <a:ea typeface="Calibri" panose="020F0502020204030204" pitchFamily="34" charset="0"/>
              </a:rPr>
              <a:t>float</a:t>
            </a:r>
            <a:r>
              <a:rPr lang="en-US">
                <a:solidFill>
                  <a:srgbClr val="000000"/>
                </a:solidFill>
                <a:ea typeface="Calibri" panose="020F0502020204030204" pitchFamily="34" charset="0"/>
              </a:rPr>
              <a:t> TAX_RATE = 0.1F;</a:t>
            </a:r>
            <a:endParaRPr lang="en-US">
              <a:ea typeface="Calibri" panose="020F0502020204030204" pitchFamily="34" charset="0"/>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10</a:t>
            </a:fld>
            <a:endParaRPr lang="en-US" altLang="ja-JP"/>
          </a:p>
        </p:txBody>
      </p:sp>
    </p:spTree>
    <p:extLst>
      <p:ext uri="{BB962C8B-B14F-4D97-AF65-F5344CB8AC3E}">
        <p14:creationId xmlns:p14="http://schemas.microsoft.com/office/powerpoint/2010/main" val="270799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3" name="Content Placeholder 2"/>
          <p:cNvSpPr>
            <a:spLocks noGrp="1"/>
          </p:cNvSpPr>
          <p:nvPr>
            <p:ph idx="1"/>
          </p:nvPr>
        </p:nvSpPr>
        <p:spPr/>
        <p:txBody>
          <a:bodyPr/>
          <a:lstStyle/>
          <a:p>
            <a:r>
              <a:rPr lang="en-US"/>
              <a:t>C# </a:t>
            </a:r>
            <a:r>
              <a:rPr lang="en-US" smtClean="0"/>
              <a:t>là ngôn ngữ lập trình mạnh về kiểu dữ liệu, ph</a:t>
            </a:r>
            <a:r>
              <a:rPr lang="vi-VN" smtClean="0"/>
              <a:t>ải</a:t>
            </a:r>
            <a:r>
              <a:rPr lang="en-US"/>
              <a:t> khai báo </a:t>
            </a:r>
            <a:r>
              <a:rPr lang="en-US" smtClean="0"/>
              <a:t>ki</a:t>
            </a:r>
            <a:r>
              <a:rPr lang="vi-VN" smtClean="0"/>
              <a:t>ểu</a:t>
            </a:r>
            <a:r>
              <a:rPr lang="en-US" smtClean="0"/>
              <a:t> c</a:t>
            </a:r>
            <a:r>
              <a:rPr lang="vi-VN" smtClean="0"/>
              <a:t>ủa</a:t>
            </a:r>
            <a:r>
              <a:rPr lang="en-US"/>
              <a:t> mỗi </a:t>
            </a:r>
            <a:r>
              <a:rPr lang="en-US" smtClean="0"/>
              <a:t>đối t</a:t>
            </a:r>
            <a:r>
              <a:rPr lang="vi-VN" smtClean="0"/>
              <a:t>ượng</a:t>
            </a:r>
            <a:r>
              <a:rPr lang="en-US"/>
              <a:t> khi tạo</a:t>
            </a:r>
          </a:p>
          <a:p>
            <a:r>
              <a:rPr lang="en-US" smtClean="0"/>
              <a:t>2 tập hợp kiểu dữ liệu</a:t>
            </a:r>
          </a:p>
          <a:p>
            <a:pPr lvl="1"/>
            <a:r>
              <a:rPr lang="en-US" smtClean="0"/>
              <a:t>Kiểu xây dựng sẵn (built-in)</a:t>
            </a:r>
          </a:p>
          <a:p>
            <a:pPr lvl="1"/>
            <a:r>
              <a:rPr lang="en-US" smtClean="0"/>
              <a:t>Kiểu người dùng định nghĩa ( user-defined)</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11</a:t>
            </a:fld>
            <a:endParaRPr lang="en-US" altLang="ja-JP"/>
          </a:p>
        </p:txBody>
      </p:sp>
    </p:spTree>
    <p:extLst>
      <p:ext uri="{BB962C8B-B14F-4D97-AF65-F5344CB8AC3E}">
        <p14:creationId xmlns:p14="http://schemas.microsoft.com/office/powerpoint/2010/main" val="274749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KIỂU DỮ LIỆU</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12</a:t>
            </a:fld>
            <a:endParaRPr lang="en-US" altLang="ja-JP"/>
          </a:p>
        </p:txBody>
      </p:sp>
      <p:graphicFrame>
        <p:nvGraphicFramePr>
          <p:cNvPr id="5" name="Content Placeholder 6"/>
          <p:cNvGraphicFramePr>
            <a:graphicFrameLocks/>
          </p:cNvGraphicFramePr>
          <p:nvPr>
            <p:extLst>
              <p:ext uri="{D42A27DB-BD31-4B8C-83A1-F6EECF244321}">
                <p14:modId xmlns:p14="http://schemas.microsoft.com/office/powerpoint/2010/main" val="2190960747"/>
              </p:ext>
            </p:extLst>
          </p:nvPr>
        </p:nvGraphicFramePr>
        <p:xfrm>
          <a:off x="304800" y="2179320"/>
          <a:ext cx="8710863" cy="3608832"/>
        </p:xfrm>
        <a:graphic>
          <a:graphicData uri="http://schemas.openxmlformats.org/drawingml/2006/table">
            <a:tbl>
              <a:tblPr firstRow="1" bandRow="1">
                <a:tableStyleId>{5C22544A-7EE6-4342-B048-85BDC9FD1C3A}</a:tableStyleId>
              </a:tblPr>
              <a:tblGrid>
                <a:gridCol w="1653907">
                  <a:extLst>
                    <a:ext uri="{9D8B030D-6E8A-4147-A177-3AD203B41FA5}">
                      <a16:colId xmlns="" xmlns:a16="http://schemas.microsoft.com/office/drawing/2014/main" val="20000"/>
                    </a:ext>
                  </a:extLst>
                </a:gridCol>
                <a:gridCol w="1139739">
                  <a:extLst>
                    <a:ext uri="{9D8B030D-6E8A-4147-A177-3AD203B41FA5}">
                      <a16:colId xmlns="" xmlns:a16="http://schemas.microsoft.com/office/drawing/2014/main" val="20001"/>
                    </a:ext>
                  </a:extLst>
                </a:gridCol>
                <a:gridCol w="2035248">
                  <a:extLst>
                    <a:ext uri="{9D8B030D-6E8A-4147-A177-3AD203B41FA5}">
                      <a16:colId xmlns="" xmlns:a16="http://schemas.microsoft.com/office/drawing/2014/main" val="20002"/>
                    </a:ext>
                  </a:extLst>
                </a:gridCol>
                <a:gridCol w="3881969">
                  <a:extLst>
                    <a:ext uri="{9D8B030D-6E8A-4147-A177-3AD203B41FA5}">
                      <a16:colId xmlns="" xmlns:a16="http://schemas.microsoft.com/office/drawing/2014/main" val="20003"/>
                    </a:ext>
                  </a:extLst>
                </a:gridCol>
              </a:tblGrid>
              <a:tr h="370840">
                <a:tc>
                  <a:txBody>
                    <a:bodyPr/>
                    <a:lstStyle/>
                    <a:p>
                      <a:pPr algn="ctr">
                        <a:lnSpc>
                          <a:spcPct val="80000"/>
                        </a:lnSpc>
                      </a:pP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80000"/>
                        </a:lnSpc>
                      </a:pP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80000"/>
                        </a:lnSpc>
                      </a:pP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80000"/>
                        </a:lnSpc>
                      </a:pP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579120">
                <a:tc>
                  <a:txBody>
                    <a:bodyPr/>
                    <a:lstStyle/>
                    <a:p>
                      <a:pPr algn="ctr"/>
                      <a:r>
                        <a:rPr lang="en-US" sz="2800">
                          <a:latin typeface="Times New Roman" panose="02020603050405020304" pitchFamily="18" charset="0"/>
                          <a:cs typeface="Times New Roman" panose="02020603050405020304" pitchFamily="18" charset="0"/>
                        </a:rPr>
                        <a:t>byte</a:t>
                      </a:r>
                    </a:p>
                  </a:txBody>
                  <a:tcPr anchor="ctr"/>
                </a:tc>
                <a:tc>
                  <a:txBody>
                    <a:bodyPr/>
                    <a:lstStyle/>
                    <a:p>
                      <a:pPr algn="ctr"/>
                      <a:r>
                        <a:rPr lang="en-US" sz="2800">
                          <a:latin typeface="Times New Roman" panose="02020603050405020304" pitchFamily="18" charset="0"/>
                          <a:cs typeface="Times New Roman" panose="02020603050405020304" pitchFamily="18" charset="0"/>
                        </a:rPr>
                        <a:t>1</a:t>
                      </a:r>
                    </a:p>
                  </a:txBody>
                  <a:tcPr anchor="ctr"/>
                </a:tc>
                <a:tc>
                  <a:txBody>
                    <a:bodyPr/>
                    <a:lstStyle/>
                    <a:p>
                      <a:pPr algn="ctr"/>
                      <a:r>
                        <a:rPr lang="en-US" sz="2800">
                          <a:latin typeface="Times New Roman" panose="02020603050405020304" pitchFamily="18" charset="0"/>
                          <a:cs typeface="Times New Roman" panose="02020603050405020304" pitchFamily="18" charset="0"/>
                        </a:rPr>
                        <a:t>Byte</a:t>
                      </a:r>
                    </a:p>
                  </a:txBody>
                  <a:tcPr anchor="ctr"/>
                </a:tc>
                <a:tc>
                  <a:txBody>
                    <a:bodyPr/>
                    <a:lstStyle/>
                    <a:p>
                      <a:pPr algn="l"/>
                      <a:r>
                        <a:rPr lang="en-US" sz="2800">
                          <a:latin typeface="Times New Roman" panose="02020603050405020304" pitchFamily="18" charset="0"/>
                          <a:cs typeface="Times New Roman" panose="02020603050405020304" pitchFamily="18" charset="0"/>
                        </a:rPr>
                        <a:t>Số nguyên</a:t>
                      </a:r>
                      <a:r>
                        <a:rPr lang="en-US" sz="2800" baseline="0">
                          <a:latin typeface="Times New Roman" panose="02020603050405020304" pitchFamily="18" charset="0"/>
                          <a:cs typeface="Times New Roman" panose="02020603050405020304" pitchFamily="18" charset="0"/>
                        </a:rPr>
                        <a:t> dương từ 0 đến  255</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579120">
                <a:tc>
                  <a:txBody>
                    <a:bodyPr/>
                    <a:lstStyle/>
                    <a:p>
                      <a:pPr algn="ctr"/>
                      <a:r>
                        <a:rPr lang="en-US" sz="2800">
                          <a:latin typeface="Times New Roman" panose="02020603050405020304" pitchFamily="18" charset="0"/>
                          <a:cs typeface="Times New Roman" panose="02020603050405020304" pitchFamily="18" charset="0"/>
                        </a:rPr>
                        <a:t>sbyte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1</a:t>
                      </a:r>
                    </a:p>
                  </a:txBody>
                  <a:tcPr anchor="ctr"/>
                </a:tc>
                <a:tc>
                  <a:txBody>
                    <a:bodyPr/>
                    <a:lstStyle/>
                    <a:p>
                      <a:pPr algn="ctr"/>
                      <a:r>
                        <a:rPr lang="en-US" sz="2800">
                          <a:latin typeface="Times New Roman" panose="02020603050405020304" pitchFamily="18" charset="0"/>
                          <a:cs typeface="Times New Roman" panose="02020603050405020304" pitchFamily="18" charset="0"/>
                        </a:rPr>
                        <a:t>Sbyte</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có dấu từ -128 đến 127</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579120">
                <a:tc>
                  <a:txBody>
                    <a:bodyPr/>
                    <a:lstStyle/>
                    <a:p>
                      <a:pPr algn="ctr"/>
                      <a:r>
                        <a:rPr lang="en-US" sz="2800">
                          <a:latin typeface="Times New Roman" panose="02020603050405020304" pitchFamily="18" charset="0"/>
                          <a:cs typeface="Times New Roman" panose="02020603050405020304" pitchFamily="18" charset="0"/>
                        </a:rPr>
                        <a:t>ushort</a:t>
                      </a:r>
                    </a:p>
                  </a:txBody>
                  <a:tcPr anchor="ctr"/>
                </a:tc>
                <a:tc>
                  <a:txBody>
                    <a:bodyPr/>
                    <a:lstStyle/>
                    <a:p>
                      <a:pPr algn="ctr"/>
                      <a:r>
                        <a:rPr lang="en-US" sz="2800">
                          <a:latin typeface="Times New Roman" panose="02020603050405020304" pitchFamily="18" charset="0"/>
                          <a:cs typeface="Times New Roman" panose="02020603050405020304" pitchFamily="18" charset="0"/>
                        </a:rPr>
                        <a:t>2</a:t>
                      </a:r>
                    </a:p>
                  </a:txBody>
                  <a:tcPr anchor="ctr"/>
                </a:tc>
                <a:tc>
                  <a:txBody>
                    <a:bodyPr/>
                    <a:lstStyle/>
                    <a:p>
                      <a:pPr algn="ctr"/>
                      <a:r>
                        <a:rPr lang="en-US" sz="2800">
                          <a:latin typeface="Times New Roman" panose="02020603050405020304" pitchFamily="18" charset="0"/>
                          <a:cs typeface="Times New Roman" panose="02020603050405020304" pitchFamily="18" charset="0"/>
                        </a:rPr>
                        <a:t>UInt16</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không dấu từ 0 đến 65.535</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bl>
          </a:graphicData>
        </a:graphic>
      </p:graphicFrame>
      <p:sp>
        <p:nvSpPr>
          <p:cNvPr id="6" name="Content Placeholder 2"/>
          <p:cNvSpPr>
            <a:spLocks noGrp="1"/>
          </p:cNvSpPr>
          <p:nvPr>
            <p:ph idx="1"/>
          </p:nvPr>
        </p:nvSpPr>
        <p:spPr>
          <a:xfrm>
            <a:off x="228600" y="1447800"/>
            <a:ext cx="8229600" cy="1005701"/>
          </a:xfrm>
        </p:spPr>
        <p:txBody>
          <a:bodyPr/>
          <a:lstStyle/>
          <a:p>
            <a:pPr marL="0" indent="0">
              <a:buNone/>
            </a:pPr>
            <a:r>
              <a:rPr lang="en-US" b="1"/>
              <a:t>K</a:t>
            </a:r>
            <a:r>
              <a:rPr lang="en-US" b="1" smtClean="0"/>
              <a:t>iểu dữ liệu xây dựng sẵn</a:t>
            </a:r>
            <a:endParaRPr lang="en-US" b="1"/>
          </a:p>
        </p:txBody>
      </p:sp>
    </p:spTree>
    <p:extLst>
      <p:ext uri="{BB962C8B-B14F-4D97-AF65-F5344CB8AC3E}">
        <p14:creationId xmlns:p14="http://schemas.microsoft.com/office/powerpoint/2010/main" val="139209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KIỂU DỮ LIỆU</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13</a:t>
            </a:fld>
            <a:endParaRPr lang="en-US" altLang="ja-JP"/>
          </a:p>
        </p:txBody>
      </p:sp>
      <p:graphicFrame>
        <p:nvGraphicFramePr>
          <p:cNvPr id="5" name="Content Placeholder 6"/>
          <p:cNvGraphicFramePr>
            <a:graphicFrameLocks/>
          </p:cNvGraphicFramePr>
          <p:nvPr>
            <p:extLst>
              <p:ext uri="{D42A27DB-BD31-4B8C-83A1-F6EECF244321}">
                <p14:modId xmlns:p14="http://schemas.microsoft.com/office/powerpoint/2010/main" val="2010679819"/>
              </p:ext>
            </p:extLst>
          </p:nvPr>
        </p:nvGraphicFramePr>
        <p:xfrm>
          <a:off x="304800" y="2179320"/>
          <a:ext cx="8710863" cy="4156202"/>
        </p:xfrm>
        <a:graphic>
          <a:graphicData uri="http://schemas.openxmlformats.org/drawingml/2006/table">
            <a:tbl>
              <a:tblPr firstRow="1" bandRow="1">
                <a:tableStyleId>{5C22544A-7EE6-4342-B048-85BDC9FD1C3A}</a:tableStyleId>
              </a:tblPr>
              <a:tblGrid>
                <a:gridCol w="1653907">
                  <a:extLst>
                    <a:ext uri="{9D8B030D-6E8A-4147-A177-3AD203B41FA5}">
                      <a16:colId xmlns="" xmlns:a16="http://schemas.microsoft.com/office/drawing/2014/main" val="20000"/>
                    </a:ext>
                  </a:extLst>
                </a:gridCol>
                <a:gridCol w="1139739">
                  <a:extLst>
                    <a:ext uri="{9D8B030D-6E8A-4147-A177-3AD203B41FA5}">
                      <a16:colId xmlns="" xmlns:a16="http://schemas.microsoft.com/office/drawing/2014/main" val="20001"/>
                    </a:ext>
                  </a:extLst>
                </a:gridCol>
                <a:gridCol w="2035248">
                  <a:extLst>
                    <a:ext uri="{9D8B030D-6E8A-4147-A177-3AD203B41FA5}">
                      <a16:colId xmlns="" xmlns:a16="http://schemas.microsoft.com/office/drawing/2014/main" val="20002"/>
                    </a:ext>
                  </a:extLst>
                </a:gridCol>
                <a:gridCol w="3881969">
                  <a:extLst>
                    <a:ext uri="{9D8B030D-6E8A-4147-A177-3AD203B41FA5}">
                      <a16:colId xmlns="" xmlns:a16="http://schemas.microsoft.com/office/drawing/2014/main" val="20003"/>
                    </a:ext>
                  </a:extLst>
                </a:gridCol>
              </a:tblGrid>
              <a:tr h="370840">
                <a:tc>
                  <a:txBody>
                    <a:bodyPr/>
                    <a:lstStyle/>
                    <a:p>
                      <a:pPr algn="ctr">
                        <a:lnSpc>
                          <a:spcPct val="80000"/>
                        </a:lnSpc>
                      </a:pP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80000"/>
                        </a:lnSpc>
                      </a:pP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80000"/>
                        </a:lnSpc>
                      </a:pP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80000"/>
                        </a:lnSpc>
                      </a:pP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579120">
                <a:tc>
                  <a:txBody>
                    <a:bodyPr/>
                    <a:lstStyle/>
                    <a:p>
                      <a:pPr marL="0" lvl="0" indent="0" algn="ctr">
                        <a:lnSpc>
                          <a:spcPct val="107000"/>
                        </a:lnSpc>
                        <a:spcAft>
                          <a:spcPts val="0"/>
                        </a:spcAft>
                        <a:buFontTx/>
                        <a:buNone/>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short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lvl="0" indent="0" algn="ctr">
                        <a:lnSpc>
                          <a:spcPct val="107000"/>
                        </a:lnSpc>
                        <a:spcAft>
                          <a:spcPts val="0"/>
                        </a:spcAft>
                        <a:buFontTx/>
                        <a:buNone/>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lvl="0" indent="0" algn="ctr">
                        <a:lnSpc>
                          <a:spcPct val="107000"/>
                        </a:lnSpc>
                        <a:spcAft>
                          <a:spcPts val="0"/>
                        </a:spcAft>
                        <a:buFontTx/>
                        <a:buNone/>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Int16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lvl="0" indent="0">
                        <a:lnSpc>
                          <a:spcPct val="107000"/>
                        </a:lnSpc>
                        <a:spcAft>
                          <a:spcPts val="0"/>
                        </a:spcAft>
                        <a:buFontTx/>
                        <a:buNone/>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Số nguyên có dấu giá trị từ -32768 đến32767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 xmlns:a16="http://schemas.microsoft.com/office/drawing/2014/main" val="10001"/>
                  </a:ext>
                </a:extLst>
              </a:tr>
              <a:tr h="579120">
                <a:tc>
                  <a:txBody>
                    <a:bodyPr/>
                    <a:lstStyle/>
                    <a:p>
                      <a:pPr algn="ctr"/>
                      <a:r>
                        <a:rPr lang="en-US" sz="2800">
                          <a:latin typeface="Times New Roman" panose="02020603050405020304" pitchFamily="18" charset="0"/>
                          <a:cs typeface="Times New Roman" panose="02020603050405020304" pitchFamily="18" charset="0"/>
                        </a:rPr>
                        <a:t>int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4</a:t>
                      </a:r>
                    </a:p>
                  </a:txBody>
                  <a:tcPr anchor="ctr"/>
                </a:tc>
                <a:tc>
                  <a:txBody>
                    <a:bodyPr/>
                    <a:lstStyle/>
                    <a:p>
                      <a:pPr algn="ctr"/>
                      <a:r>
                        <a:rPr lang="en-US" sz="2800">
                          <a:latin typeface="Times New Roman" panose="02020603050405020304" pitchFamily="18" charset="0"/>
                          <a:cs typeface="Times New Roman" panose="02020603050405020304" pitchFamily="18" charset="0"/>
                        </a:rPr>
                        <a:t>Int32</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từ </a:t>
                      </a:r>
                    </a:p>
                    <a:p>
                      <a:pPr algn="l"/>
                      <a:r>
                        <a:rPr lang="en-US" sz="2800" baseline="0">
                          <a:latin typeface="Times New Roman" panose="02020603050405020304" pitchFamily="18" charset="0"/>
                          <a:cs typeface="Times New Roman" panose="02020603050405020304" pitchFamily="18" charset="0"/>
                        </a:rPr>
                        <a:t>-2.147.438.648 đến +2.147.438.647</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579120">
                <a:tc>
                  <a:txBody>
                    <a:bodyPr/>
                    <a:lstStyle/>
                    <a:p>
                      <a:pPr algn="ctr"/>
                      <a:r>
                        <a:rPr lang="en-US" sz="2800">
                          <a:latin typeface="Times New Roman" panose="02020603050405020304" pitchFamily="18" charset="0"/>
                          <a:cs typeface="Times New Roman" panose="02020603050405020304" pitchFamily="18" charset="0"/>
                        </a:rPr>
                        <a:t>uint</a:t>
                      </a:r>
                    </a:p>
                  </a:txBody>
                  <a:tcPr anchor="ctr"/>
                </a:tc>
                <a:tc>
                  <a:txBody>
                    <a:bodyPr/>
                    <a:lstStyle/>
                    <a:p>
                      <a:pPr algn="ctr"/>
                      <a:r>
                        <a:rPr lang="en-US" sz="2800">
                          <a:latin typeface="Times New Roman" panose="02020603050405020304" pitchFamily="18" charset="0"/>
                          <a:cs typeface="Times New Roman" panose="02020603050405020304" pitchFamily="18" charset="0"/>
                        </a:rPr>
                        <a:t>4</a:t>
                      </a:r>
                    </a:p>
                  </a:txBody>
                  <a:tcPr anchor="ctr"/>
                </a:tc>
                <a:tc>
                  <a:txBody>
                    <a:bodyPr/>
                    <a:lstStyle/>
                    <a:p>
                      <a:pPr algn="ctr"/>
                      <a:r>
                        <a:rPr lang="en-US" sz="2800">
                          <a:latin typeface="Times New Roman" panose="02020603050405020304" pitchFamily="18" charset="0"/>
                          <a:cs typeface="Times New Roman" panose="02020603050405020304" pitchFamily="18" charset="0"/>
                        </a:rPr>
                        <a:t>UInt32</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không dấu từ 0 đến 4.294.967.295</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bl>
          </a:graphicData>
        </a:graphic>
      </p:graphicFrame>
      <p:sp>
        <p:nvSpPr>
          <p:cNvPr id="6" name="Content Placeholder 2"/>
          <p:cNvSpPr>
            <a:spLocks noGrp="1"/>
          </p:cNvSpPr>
          <p:nvPr>
            <p:ph idx="1"/>
          </p:nvPr>
        </p:nvSpPr>
        <p:spPr>
          <a:xfrm>
            <a:off x="228600" y="1447800"/>
            <a:ext cx="8229600" cy="1005701"/>
          </a:xfrm>
        </p:spPr>
        <p:txBody>
          <a:bodyPr/>
          <a:lstStyle/>
          <a:p>
            <a:pPr marL="0" indent="0">
              <a:buNone/>
            </a:pPr>
            <a:r>
              <a:rPr lang="en-US" b="1"/>
              <a:t>Kiểu dữ liệu xây dựng sẵn</a:t>
            </a:r>
          </a:p>
        </p:txBody>
      </p:sp>
    </p:spTree>
    <p:extLst>
      <p:ext uri="{BB962C8B-B14F-4D97-AF65-F5344CB8AC3E}">
        <p14:creationId xmlns:p14="http://schemas.microsoft.com/office/powerpoint/2010/main" val="3686627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14</a:t>
            </a:fld>
            <a:endParaRPr lang="en-US" altLang="ja-JP"/>
          </a:p>
        </p:txBody>
      </p:sp>
      <p:graphicFrame>
        <p:nvGraphicFramePr>
          <p:cNvPr id="5" name="Content Placeholder 6"/>
          <p:cNvGraphicFramePr>
            <a:graphicFrameLocks/>
          </p:cNvGraphicFramePr>
          <p:nvPr>
            <p:extLst>
              <p:ext uri="{D42A27DB-BD31-4B8C-83A1-F6EECF244321}">
                <p14:modId xmlns:p14="http://schemas.microsoft.com/office/powerpoint/2010/main" val="1027983031"/>
              </p:ext>
            </p:extLst>
          </p:nvPr>
        </p:nvGraphicFramePr>
        <p:xfrm>
          <a:off x="257355" y="2084070"/>
          <a:ext cx="8710863" cy="4297680"/>
        </p:xfrm>
        <a:graphic>
          <a:graphicData uri="http://schemas.openxmlformats.org/drawingml/2006/table">
            <a:tbl>
              <a:tblPr firstRow="1" bandRow="1">
                <a:tableStyleId>{5C22544A-7EE6-4342-B048-85BDC9FD1C3A}</a:tableStyleId>
              </a:tblPr>
              <a:tblGrid>
                <a:gridCol w="1653907">
                  <a:extLst>
                    <a:ext uri="{9D8B030D-6E8A-4147-A177-3AD203B41FA5}">
                      <a16:colId xmlns="" xmlns:a16="http://schemas.microsoft.com/office/drawing/2014/main" val="20000"/>
                    </a:ext>
                  </a:extLst>
                </a:gridCol>
                <a:gridCol w="1139739">
                  <a:extLst>
                    <a:ext uri="{9D8B030D-6E8A-4147-A177-3AD203B41FA5}">
                      <a16:colId xmlns="" xmlns:a16="http://schemas.microsoft.com/office/drawing/2014/main" val="20001"/>
                    </a:ext>
                  </a:extLst>
                </a:gridCol>
                <a:gridCol w="2031018">
                  <a:extLst>
                    <a:ext uri="{9D8B030D-6E8A-4147-A177-3AD203B41FA5}">
                      <a16:colId xmlns="" xmlns:a16="http://schemas.microsoft.com/office/drawing/2014/main" val="20002"/>
                    </a:ext>
                  </a:extLst>
                </a:gridCol>
                <a:gridCol w="3886199">
                  <a:extLst>
                    <a:ext uri="{9D8B030D-6E8A-4147-A177-3AD203B41FA5}">
                      <a16:colId xmlns=""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579120">
                <a:tc>
                  <a:txBody>
                    <a:bodyPr/>
                    <a:lstStyle/>
                    <a:p>
                      <a:pPr algn="l"/>
                      <a:r>
                        <a:rPr lang="en-US" sz="2800">
                          <a:latin typeface="Times New Roman" panose="02020603050405020304" pitchFamily="18" charset="0"/>
                          <a:cs typeface="Times New Roman" panose="02020603050405020304" pitchFamily="18" charset="0"/>
                        </a:rPr>
                        <a:t>ulong</a:t>
                      </a:r>
                    </a:p>
                  </a:txBody>
                  <a:tcPr anchor="ctr"/>
                </a:tc>
                <a:tc>
                  <a:txBody>
                    <a:bodyPr/>
                    <a:lstStyle/>
                    <a:p>
                      <a:pPr algn="ctr"/>
                      <a:r>
                        <a:rPr lang="en-US" sz="2800">
                          <a:latin typeface="Times New Roman" panose="02020603050405020304" pitchFamily="18" charset="0"/>
                          <a:cs typeface="Times New Roman" panose="02020603050405020304" pitchFamily="18" charset="0"/>
                        </a:rPr>
                        <a:t>8</a:t>
                      </a:r>
                    </a:p>
                  </a:txBody>
                  <a:tcPr anchor="ctr"/>
                </a:tc>
                <a:tc>
                  <a:txBody>
                    <a:bodyPr/>
                    <a:lstStyle/>
                    <a:p>
                      <a:pPr algn="l"/>
                      <a:r>
                        <a:rPr lang="en-US" sz="2800">
                          <a:latin typeface="Times New Roman" panose="02020603050405020304" pitchFamily="18" charset="0"/>
                          <a:cs typeface="Times New Roman" panose="02020603050405020304" pitchFamily="18" charset="0"/>
                        </a:rPr>
                        <a:t>UInt64</a:t>
                      </a:r>
                    </a:p>
                  </a:txBody>
                  <a:tcPr anchor="ctr"/>
                </a:tc>
                <a:tc>
                  <a:txBody>
                    <a:bodyPr/>
                    <a:lstStyle/>
                    <a:p>
                      <a:pPr algn="l"/>
                      <a:r>
                        <a:rPr lang="en-US" sz="2600">
                          <a:latin typeface="Times New Roman" panose="02020603050405020304" pitchFamily="18" charset="0"/>
                          <a:cs typeface="Times New Roman" panose="02020603050405020304" pitchFamily="18" charset="0"/>
                        </a:rPr>
                        <a:t>Số</a:t>
                      </a:r>
                      <a:r>
                        <a:rPr lang="en-US" sz="2600" baseline="0">
                          <a:latin typeface="Times New Roman" panose="02020603050405020304" pitchFamily="18" charset="0"/>
                          <a:cs typeface="Times New Roman" panose="02020603050405020304" pitchFamily="18" charset="0"/>
                        </a:rPr>
                        <a:t> nguyên không dấu từ 0 đến +18.446.744.073.709.551.615</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370840">
                <a:tc>
                  <a:txBody>
                    <a:bodyPr/>
                    <a:lstStyle/>
                    <a:p>
                      <a:pPr algn="l"/>
                      <a:r>
                        <a:rPr lang="en-US" sz="2800">
                          <a:latin typeface="Times New Roman" panose="02020603050405020304" pitchFamily="18" charset="0"/>
                          <a:cs typeface="Times New Roman" panose="02020603050405020304" pitchFamily="18" charset="0"/>
                        </a:rPr>
                        <a:t>long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8</a:t>
                      </a:r>
                    </a:p>
                  </a:txBody>
                  <a:tcPr anchor="ctr"/>
                </a:tc>
                <a:tc>
                  <a:txBody>
                    <a:bodyPr/>
                    <a:lstStyle/>
                    <a:p>
                      <a:pPr algn="l"/>
                      <a:r>
                        <a:rPr lang="en-US" sz="2800">
                          <a:latin typeface="Times New Roman" panose="02020603050405020304" pitchFamily="18" charset="0"/>
                          <a:cs typeface="Times New Roman" panose="02020603050405020304" pitchFamily="18" charset="0"/>
                        </a:rPr>
                        <a:t>Int64</a:t>
                      </a:r>
                    </a:p>
                  </a:txBody>
                  <a:tcPr anchor="ctr"/>
                </a:tc>
                <a:tc>
                  <a:txBody>
                    <a:bodyPr/>
                    <a:lstStyle/>
                    <a:p>
                      <a:pPr algn="l"/>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nguyên từ </a:t>
                      </a:r>
                    </a:p>
                    <a:p>
                      <a:pPr algn="l"/>
                      <a:r>
                        <a:rPr lang="en-US" sz="2400" baseline="0">
                          <a:latin typeface="Times New Roman" panose="02020603050405020304" pitchFamily="18" charset="0"/>
                          <a:cs typeface="Times New Roman" panose="02020603050405020304" pitchFamily="18" charset="0"/>
                        </a:rPr>
                        <a:t>-9.223.372.036.854.775.808 </a:t>
                      </a:r>
                      <a:r>
                        <a:rPr lang="en-US" sz="2800" baseline="0">
                          <a:latin typeface="Times New Roman" panose="02020603050405020304" pitchFamily="18" charset="0"/>
                          <a:cs typeface="Times New Roman" panose="02020603050405020304" pitchFamily="18" charset="0"/>
                        </a:rPr>
                        <a:t>đến</a:t>
                      </a:r>
                    </a:p>
                    <a:p>
                      <a:pPr algn="l"/>
                      <a:r>
                        <a:rPr lang="en-US" sz="2400" baseline="0">
                          <a:latin typeface="Times New Roman" panose="02020603050405020304" pitchFamily="18" charset="0"/>
                          <a:cs typeface="Times New Roman" panose="02020603050405020304" pitchFamily="18" charset="0"/>
                        </a:rPr>
                        <a:t>+9.223.372.036.854.775.807</a:t>
                      </a:r>
                      <a:endParaRPr lang="en-US" sz="24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bl>
          </a:graphicData>
        </a:graphic>
      </p:graphicFrame>
      <p:sp>
        <p:nvSpPr>
          <p:cNvPr id="6" name="Content Placeholder 2"/>
          <p:cNvSpPr>
            <a:spLocks noGrp="1"/>
          </p:cNvSpPr>
          <p:nvPr>
            <p:ph idx="1"/>
          </p:nvPr>
        </p:nvSpPr>
        <p:spPr>
          <a:xfrm>
            <a:off x="228600" y="1447800"/>
            <a:ext cx="8229600" cy="1005701"/>
          </a:xfrm>
        </p:spPr>
        <p:txBody>
          <a:bodyPr/>
          <a:lstStyle/>
          <a:p>
            <a:pPr marL="0" indent="0">
              <a:buNone/>
            </a:pPr>
            <a:r>
              <a:rPr lang="en-US" b="1"/>
              <a:t>Kiểu dữ liệu xây dựng sẵn</a:t>
            </a:r>
          </a:p>
        </p:txBody>
      </p:sp>
    </p:spTree>
    <p:extLst>
      <p:ext uri="{BB962C8B-B14F-4D97-AF65-F5344CB8AC3E}">
        <p14:creationId xmlns:p14="http://schemas.microsoft.com/office/powerpoint/2010/main" val="1539858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KIỂU DỮ LIỆU</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15</a:t>
            </a:fld>
            <a:endParaRPr lang="en-US" altLang="ja-JP"/>
          </a:p>
        </p:txBody>
      </p:sp>
      <p:graphicFrame>
        <p:nvGraphicFramePr>
          <p:cNvPr id="5" name="Content Placeholder 6"/>
          <p:cNvGraphicFramePr>
            <a:graphicFrameLocks/>
          </p:cNvGraphicFramePr>
          <p:nvPr>
            <p:extLst>
              <p:ext uri="{D42A27DB-BD31-4B8C-83A1-F6EECF244321}">
                <p14:modId xmlns:p14="http://schemas.microsoft.com/office/powerpoint/2010/main" val="3619452915"/>
              </p:ext>
            </p:extLst>
          </p:nvPr>
        </p:nvGraphicFramePr>
        <p:xfrm>
          <a:off x="304800" y="2224105"/>
          <a:ext cx="8710863" cy="4084320"/>
        </p:xfrm>
        <a:graphic>
          <a:graphicData uri="http://schemas.openxmlformats.org/drawingml/2006/table">
            <a:tbl>
              <a:tblPr firstRow="1" bandRow="1">
                <a:tableStyleId>{5C22544A-7EE6-4342-B048-85BDC9FD1C3A}</a:tableStyleId>
              </a:tblPr>
              <a:tblGrid>
                <a:gridCol w="1776664">
                  <a:extLst>
                    <a:ext uri="{9D8B030D-6E8A-4147-A177-3AD203B41FA5}">
                      <a16:colId xmlns="" xmlns:a16="http://schemas.microsoft.com/office/drawing/2014/main" val="20000"/>
                    </a:ext>
                  </a:extLst>
                </a:gridCol>
                <a:gridCol w="1016982">
                  <a:extLst>
                    <a:ext uri="{9D8B030D-6E8A-4147-A177-3AD203B41FA5}">
                      <a16:colId xmlns="" xmlns:a16="http://schemas.microsoft.com/office/drawing/2014/main" val="20001"/>
                    </a:ext>
                  </a:extLst>
                </a:gridCol>
                <a:gridCol w="1269018">
                  <a:extLst>
                    <a:ext uri="{9D8B030D-6E8A-4147-A177-3AD203B41FA5}">
                      <a16:colId xmlns="" xmlns:a16="http://schemas.microsoft.com/office/drawing/2014/main" val="20002"/>
                    </a:ext>
                  </a:extLst>
                </a:gridCol>
                <a:gridCol w="4648199">
                  <a:extLst>
                    <a:ext uri="{9D8B030D-6E8A-4147-A177-3AD203B41FA5}">
                      <a16:colId xmlns="" xmlns:a16="http://schemas.microsoft.com/office/drawing/2014/main" val="20003"/>
                    </a:ext>
                  </a:extLst>
                </a:gridCol>
              </a:tblGrid>
              <a:tr h="370840">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pPr algn="l"/>
                      <a:r>
                        <a:rPr lang="en-US" sz="2800">
                          <a:latin typeface="Times New Roman" panose="02020603050405020304" pitchFamily="18" charset="0"/>
                          <a:cs typeface="Times New Roman" panose="02020603050405020304" pitchFamily="18" charset="0"/>
                        </a:rPr>
                        <a:t>float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4</a:t>
                      </a:r>
                    </a:p>
                  </a:txBody>
                  <a:tcPr anchor="ctr"/>
                </a:tc>
                <a:tc>
                  <a:txBody>
                    <a:bodyPr/>
                    <a:lstStyle/>
                    <a:p>
                      <a:pPr algn="l"/>
                      <a:r>
                        <a:rPr lang="en-US" sz="2800">
                          <a:latin typeface="Times New Roman" panose="02020603050405020304" pitchFamily="18" charset="0"/>
                          <a:cs typeface="Times New Roman" panose="02020603050405020304" pitchFamily="18" charset="0"/>
                        </a:rPr>
                        <a:t>Single</a:t>
                      </a:r>
                    </a:p>
                  </a:txBody>
                  <a:tcPr anchor="ctr"/>
                </a:tc>
                <a:tc>
                  <a:txBody>
                    <a:bodyPr/>
                    <a:lstStyle/>
                    <a:p>
                      <a:pPr algn="l"/>
                      <a:r>
                        <a:rPr lang="en-US" sz="2600" smtClean="0">
                          <a:latin typeface="Times New Roman" panose="02020603050405020304" pitchFamily="18" charset="0"/>
                          <a:cs typeface="Times New Roman" panose="02020603050405020304" pitchFamily="18" charset="0"/>
                        </a:rPr>
                        <a:t>Số</a:t>
                      </a:r>
                      <a:r>
                        <a:rPr lang="en-US" sz="2600" baseline="0" smtClean="0">
                          <a:latin typeface="Times New Roman" panose="02020603050405020304" pitchFamily="18" charset="0"/>
                          <a:cs typeface="Times New Roman" panose="02020603050405020304" pitchFamily="18" charset="0"/>
                        </a:rPr>
                        <a:t> thực với </a:t>
                      </a:r>
                      <a:r>
                        <a:rPr lang="en-US" sz="2600" baseline="0">
                          <a:latin typeface="Times New Roman" panose="02020603050405020304" pitchFamily="18" charset="0"/>
                          <a:cs typeface="Times New Roman" panose="02020603050405020304" pitchFamily="18" charset="0"/>
                        </a:rPr>
                        <a:t>độ chính xác tới 7 chữ số phần thập phân</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370840">
                <a:tc>
                  <a:txBody>
                    <a:bodyPr/>
                    <a:lstStyle/>
                    <a:p>
                      <a:pPr algn="l"/>
                      <a:r>
                        <a:rPr lang="en-US" sz="2800">
                          <a:latin typeface="Times New Roman" panose="02020603050405020304" pitchFamily="18" charset="0"/>
                          <a:cs typeface="Times New Roman" panose="02020603050405020304" pitchFamily="18" charset="0"/>
                        </a:rPr>
                        <a:t>double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8</a:t>
                      </a:r>
                    </a:p>
                  </a:txBody>
                  <a:tcPr anchor="ctr"/>
                </a:tc>
                <a:tc>
                  <a:txBody>
                    <a:bodyPr/>
                    <a:lstStyle/>
                    <a:p>
                      <a:pPr algn="l"/>
                      <a:r>
                        <a:rPr lang="en-US" sz="2800">
                          <a:latin typeface="Times New Roman" panose="02020603050405020304" pitchFamily="18" charset="0"/>
                          <a:cs typeface="Times New Roman" panose="02020603050405020304" pitchFamily="18" charset="0"/>
                        </a:rPr>
                        <a:t>Double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a:latin typeface="Times New Roman" panose="02020603050405020304" pitchFamily="18" charset="0"/>
                          <a:cs typeface="Times New Roman" panose="02020603050405020304" pitchFamily="18" charset="0"/>
                        </a:rPr>
                        <a:t>Số</a:t>
                      </a:r>
                      <a:r>
                        <a:rPr lang="en-US" sz="2600" baseline="0">
                          <a:latin typeface="Times New Roman" panose="02020603050405020304" pitchFamily="18" charset="0"/>
                          <a:cs typeface="Times New Roman" panose="02020603050405020304" pitchFamily="18" charset="0"/>
                        </a:rPr>
                        <a:t> thực với độ chính xác tới 14 chữ số phần thập phân</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370840">
                <a:tc>
                  <a:txBody>
                    <a:bodyPr/>
                    <a:lstStyle/>
                    <a:p>
                      <a:pPr algn="l"/>
                      <a:r>
                        <a:rPr lang="en-US" sz="2800">
                          <a:latin typeface="Times New Roman" panose="02020603050405020304" pitchFamily="18" charset="0"/>
                          <a:cs typeface="Times New Roman" panose="02020603050405020304" pitchFamily="18" charset="0"/>
                        </a:rPr>
                        <a:t>decimal</a:t>
                      </a:r>
                    </a:p>
                  </a:txBody>
                  <a:tcPr anchor="ctr"/>
                </a:tc>
                <a:tc>
                  <a:txBody>
                    <a:bodyPr/>
                    <a:lstStyle/>
                    <a:p>
                      <a:pPr algn="ctr"/>
                      <a:r>
                        <a:rPr lang="en-US" sz="2800">
                          <a:latin typeface="Times New Roman" panose="02020603050405020304" pitchFamily="18" charset="0"/>
                          <a:cs typeface="Times New Roman" panose="02020603050405020304" pitchFamily="18" charset="0"/>
                        </a:rPr>
                        <a:t>16</a:t>
                      </a:r>
                    </a:p>
                  </a:txBody>
                  <a:tcPr anchor="ctr"/>
                </a:tc>
                <a:tc>
                  <a:txBody>
                    <a:bodyPr/>
                    <a:lstStyle/>
                    <a:p>
                      <a:pPr algn="l"/>
                      <a:r>
                        <a:rPr lang="en-US" sz="2800">
                          <a:latin typeface="Times New Roman" panose="02020603050405020304" pitchFamily="18" charset="0"/>
                          <a:cs typeface="Times New Roman" panose="02020603050405020304" pitchFamily="18" charset="0"/>
                        </a:rPr>
                        <a:t>Decimal</a:t>
                      </a:r>
                    </a:p>
                  </a:txBody>
                  <a:tcPr anchor="ctr"/>
                </a:tc>
                <a:tc>
                  <a:txBody>
                    <a:bodyPr/>
                    <a:lstStyle/>
                    <a:p>
                      <a:pPr algn="l"/>
                      <a:r>
                        <a:rPr lang="en-US" sz="2600">
                          <a:latin typeface="Times New Roman" panose="02020603050405020304" pitchFamily="18" charset="0"/>
                          <a:cs typeface="Times New Roman" panose="02020603050405020304" pitchFamily="18" charset="0"/>
                        </a:rPr>
                        <a:t>Số thực</a:t>
                      </a:r>
                      <a:r>
                        <a:rPr lang="en-US" sz="2600" baseline="0">
                          <a:latin typeface="Times New Roman" panose="02020603050405020304" pitchFamily="18" charset="0"/>
                          <a:cs typeface="Times New Roman" panose="02020603050405020304" pitchFamily="18" charset="0"/>
                        </a:rPr>
                        <a:t> với độ chính xác </a:t>
                      </a:r>
                      <a:r>
                        <a:rPr lang="en-US" sz="2600" baseline="0" smtClean="0">
                          <a:latin typeface="Times New Roman" panose="02020603050405020304" pitchFamily="18" charset="0"/>
                          <a:cs typeface="Times New Roman" panose="02020603050405020304" pitchFamily="18" charset="0"/>
                        </a:rPr>
                        <a:t>lên </a:t>
                      </a:r>
                      <a:r>
                        <a:rPr lang="en-US" sz="2600" baseline="0">
                          <a:latin typeface="Times New Roman" panose="02020603050405020304" pitchFamily="18" charset="0"/>
                          <a:cs typeface="Times New Roman" panose="02020603050405020304" pitchFamily="18" charset="0"/>
                        </a:rPr>
                        <a:t>tới 28 chữ số phần thập phân</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bl>
          </a:graphicData>
        </a:graphic>
      </p:graphicFrame>
      <p:sp>
        <p:nvSpPr>
          <p:cNvPr id="6" name="Content Placeholder 2"/>
          <p:cNvSpPr txBox="1">
            <a:spLocks/>
          </p:cNvSpPr>
          <p:nvPr/>
        </p:nvSpPr>
        <p:spPr bwMode="auto">
          <a:xfrm>
            <a:off x="228600" y="1447800"/>
            <a:ext cx="5410200" cy="100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SzPct val="80000"/>
              <a:buChar char="–"/>
              <a:defRPr kumimoji="1" sz="28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Font typeface="Symbol" panose="05050102010706020507" pitchFamily="18" charset="2"/>
              <a:buChar char="+"/>
              <a:defRPr kumimoji="1" sz="2400">
                <a:solidFill>
                  <a:schemeClr val="tx1"/>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kumimoji="1"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FontTx/>
              <a:buNone/>
            </a:pPr>
            <a:r>
              <a:rPr lang="en-US" b="1" kern="0" smtClean="0"/>
              <a:t>Kiểu dữ liệu xây dựng sẵn</a:t>
            </a:r>
            <a:endParaRPr lang="en-US" b="1" kern="0"/>
          </a:p>
        </p:txBody>
      </p:sp>
    </p:spTree>
    <p:extLst>
      <p:ext uri="{BB962C8B-B14F-4D97-AF65-F5344CB8AC3E}">
        <p14:creationId xmlns:p14="http://schemas.microsoft.com/office/powerpoint/2010/main" val="242274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KIỂU DỮ LIỆU</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16</a:t>
            </a:fld>
            <a:endParaRPr lang="en-US" altLang="ja-JP"/>
          </a:p>
        </p:txBody>
      </p:sp>
      <p:graphicFrame>
        <p:nvGraphicFramePr>
          <p:cNvPr id="5" name="Content Placeholder 6"/>
          <p:cNvGraphicFramePr>
            <a:graphicFrameLocks/>
          </p:cNvGraphicFramePr>
          <p:nvPr>
            <p:extLst>
              <p:ext uri="{D42A27DB-BD31-4B8C-83A1-F6EECF244321}">
                <p14:modId xmlns:p14="http://schemas.microsoft.com/office/powerpoint/2010/main" val="2276432153"/>
              </p:ext>
            </p:extLst>
          </p:nvPr>
        </p:nvGraphicFramePr>
        <p:xfrm>
          <a:off x="428824" y="2029620"/>
          <a:ext cx="8710863" cy="4828379"/>
        </p:xfrm>
        <a:graphic>
          <a:graphicData uri="http://schemas.openxmlformats.org/drawingml/2006/table">
            <a:tbl>
              <a:tblPr firstRow="1" bandRow="1">
                <a:tableStyleId>{5C22544A-7EE6-4342-B048-85BDC9FD1C3A}</a:tableStyleId>
              </a:tblPr>
              <a:tblGrid>
                <a:gridCol w="1776664">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1447800">
                  <a:extLst>
                    <a:ext uri="{9D8B030D-6E8A-4147-A177-3AD203B41FA5}">
                      <a16:colId xmlns="" xmlns:a16="http://schemas.microsoft.com/office/drawing/2014/main" val="20002"/>
                    </a:ext>
                  </a:extLst>
                </a:gridCol>
                <a:gridCol w="4648199">
                  <a:extLst>
                    <a:ext uri="{9D8B030D-6E8A-4147-A177-3AD203B41FA5}">
                      <a16:colId xmlns="" xmlns:a16="http://schemas.microsoft.com/office/drawing/2014/main" val="20003"/>
                    </a:ext>
                  </a:extLst>
                </a:gridCol>
              </a:tblGrid>
              <a:tr h="1406324">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Từ</a:t>
                      </a:r>
                      <a:r>
                        <a:rPr lang="en-US" sz="2800" b="1" baseline="0">
                          <a:solidFill>
                            <a:schemeClr val="tx1"/>
                          </a:solidFill>
                          <a:latin typeface="Times New Roman" panose="02020603050405020304" pitchFamily="18" charset="0"/>
                          <a:cs typeface="Times New Roman" panose="02020603050405020304" pitchFamily="18" charset="0"/>
                        </a:rPr>
                        <a:t> khóa trong C#</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Số</a:t>
                      </a:r>
                      <a:r>
                        <a:rPr lang="en-US" sz="2800" b="1" baseline="0">
                          <a:solidFill>
                            <a:schemeClr val="tx1"/>
                          </a:solidFill>
                          <a:latin typeface="Times New Roman" panose="02020603050405020304" pitchFamily="18" charset="0"/>
                          <a:cs typeface="Times New Roman" panose="02020603050405020304" pitchFamily="18" charset="0"/>
                        </a:rPr>
                        <a:t> byte</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Kiểu</a:t>
                      </a:r>
                      <a:r>
                        <a:rPr lang="en-US" sz="2800" b="1" baseline="0">
                          <a:solidFill>
                            <a:schemeClr val="tx1"/>
                          </a:solidFill>
                          <a:latin typeface="Times New Roman" panose="02020603050405020304" pitchFamily="18" charset="0"/>
                          <a:cs typeface="Times New Roman" panose="02020603050405020304" pitchFamily="18" charset="0"/>
                        </a:rPr>
                        <a:t> trong .NET</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b="1">
                          <a:solidFill>
                            <a:schemeClr val="tx1"/>
                          </a:solidFill>
                          <a:latin typeface="Times New Roman" panose="02020603050405020304" pitchFamily="18" charset="0"/>
                          <a:cs typeface="Times New Roman" panose="02020603050405020304" pitchFamily="18" charset="0"/>
                        </a:rPr>
                        <a:t>Mô</a:t>
                      </a:r>
                      <a:r>
                        <a:rPr lang="en-US" sz="2800" b="1" baseline="0">
                          <a:solidFill>
                            <a:schemeClr val="tx1"/>
                          </a:solidFill>
                          <a:latin typeface="Times New Roman" panose="02020603050405020304" pitchFamily="18" charset="0"/>
                          <a:cs typeface="Times New Roman" panose="02020603050405020304" pitchFamily="18" charset="0"/>
                        </a:rPr>
                        <a:t> tả</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703162">
                <a:tc>
                  <a:txBody>
                    <a:bodyPr/>
                    <a:lstStyle/>
                    <a:p>
                      <a:pPr algn="l"/>
                      <a:r>
                        <a:rPr lang="en-US" sz="2800">
                          <a:latin typeface="Times New Roman" panose="02020603050405020304" pitchFamily="18" charset="0"/>
                          <a:cs typeface="Times New Roman" panose="02020603050405020304" pitchFamily="18" charset="0"/>
                        </a:rPr>
                        <a:t>bool</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1</a:t>
                      </a:r>
                    </a:p>
                  </a:txBody>
                  <a:tcPr anchor="ctr"/>
                </a:tc>
                <a:tc>
                  <a:txBody>
                    <a:bodyPr/>
                    <a:lstStyle/>
                    <a:p>
                      <a:pPr algn="l"/>
                      <a:r>
                        <a:rPr lang="en-US" sz="2800">
                          <a:latin typeface="Times New Roman" panose="02020603050405020304" pitchFamily="18" charset="0"/>
                          <a:cs typeface="Times New Roman" panose="02020603050405020304" pitchFamily="18" charset="0"/>
                        </a:rPr>
                        <a:t>Boolean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a:latin typeface="Times New Roman" panose="02020603050405020304" pitchFamily="18" charset="0"/>
                          <a:cs typeface="Times New Roman" panose="02020603050405020304" pitchFamily="18" charset="0"/>
                        </a:rPr>
                        <a:t>Biểu</a:t>
                      </a:r>
                      <a:r>
                        <a:rPr lang="en-US" sz="2600" baseline="0">
                          <a:latin typeface="Times New Roman" panose="02020603050405020304" pitchFamily="18" charset="0"/>
                          <a:cs typeface="Times New Roman" panose="02020603050405020304" pitchFamily="18" charset="0"/>
                        </a:rPr>
                        <a:t> diễn giá trị true hoặc false</a:t>
                      </a:r>
                      <a:endParaRPr lang="en-US" sz="2600">
                        <a:latin typeface="Times New Roman" panose="02020603050405020304" pitchFamily="18" charset="0"/>
                        <a:cs typeface="Times New Roman" panose="02020603050405020304" pitchFamily="18" charset="0"/>
                      </a:endParaRPr>
                    </a:p>
                  </a:txBody>
                  <a:tcPr anchor="ctr"/>
                </a:tc>
              </a:tr>
              <a:tr h="703162">
                <a:tc>
                  <a:txBody>
                    <a:bodyPr/>
                    <a:lstStyle/>
                    <a:p>
                      <a:pPr algn="l"/>
                      <a:r>
                        <a:rPr lang="en-US" sz="2800">
                          <a:latin typeface="Times New Roman" panose="02020603050405020304" pitchFamily="18" charset="0"/>
                          <a:cs typeface="Times New Roman" panose="02020603050405020304" pitchFamily="18" charset="0"/>
                        </a:rPr>
                        <a:t>char</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2</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Char</a:t>
                      </a:r>
                    </a:p>
                  </a:txBody>
                  <a:tcPr anchor="ctr"/>
                </a:tc>
                <a:tc>
                  <a:txBody>
                    <a:bodyPr/>
                    <a:lstStyle/>
                    <a:p>
                      <a:pPr algn="l"/>
                      <a:r>
                        <a:rPr lang="en-US" sz="2600">
                          <a:latin typeface="Times New Roman" panose="02020603050405020304" pitchFamily="18" charset="0"/>
                          <a:cs typeface="Times New Roman" panose="02020603050405020304" pitchFamily="18" charset="0"/>
                        </a:rPr>
                        <a:t>Biểu</a:t>
                      </a:r>
                      <a:r>
                        <a:rPr lang="en-US" sz="2600" baseline="0">
                          <a:latin typeface="Times New Roman" panose="02020603050405020304" pitchFamily="18" charset="0"/>
                          <a:cs typeface="Times New Roman" panose="02020603050405020304" pitchFamily="18" charset="0"/>
                        </a:rPr>
                        <a:t> diễn 1 ký tự Unicode</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703162">
                <a:tc>
                  <a:txBody>
                    <a:bodyPr/>
                    <a:lstStyle/>
                    <a:p>
                      <a:pPr algn="l"/>
                      <a:r>
                        <a:rPr lang="en-US" sz="2800">
                          <a:latin typeface="Times New Roman" panose="02020603050405020304" pitchFamily="18" charset="0"/>
                          <a:cs typeface="Times New Roman" panose="02020603050405020304" pitchFamily="18" charset="0"/>
                        </a:rPr>
                        <a:t>string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a:latin typeface="Times New Roman" panose="02020603050405020304" pitchFamily="18" charset="0"/>
                        <a:cs typeface="Times New Roman" panose="02020603050405020304" pitchFamily="18" charset="0"/>
                      </a:endParaRPr>
                    </a:p>
                  </a:txBody>
                  <a:tcPr anchor="ctr"/>
                </a:tc>
                <a:tc>
                  <a:txBody>
                    <a:bodyPr/>
                    <a:lstStyle/>
                    <a:p>
                      <a:pPr algn="l"/>
                      <a:r>
                        <a:rPr lang="en-US" sz="2800">
                          <a:latin typeface="Times New Roman" panose="02020603050405020304" pitchFamily="18" charset="0"/>
                          <a:cs typeface="Times New Roman" panose="02020603050405020304" pitchFamily="18" charset="0"/>
                        </a:rPr>
                        <a:t>String</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600">
                          <a:latin typeface="Times New Roman" panose="02020603050405020304" pitchFamily="18" charset="0"/>
                          <a:cs typeface="Times New Roman" panose="02020603050405020304" pitchFamily="18" charset="0"/>
                        </a:rPr>
                        <a:t>Chuỗi</a:t>
                      </a:r>
                      <a:r>
                        <a:rPr lang="en-US" sz="2600" baseline="0">
                          <a:latin typeface="Times New Roman" panose="02020603050405020304" pitchFamily="18" charset="0"/>
                          <a:cs typeface="Times New Roman" panose="02020603050405020304" pitchFamily="18" charset="0"/>
                        </a:rPr>
                        <a:t> các ký tự, m</a:t>
                      </a:r>
                      <a:r>
                        <a:rPr lang="en-US" sz="2600">
                          <a:latin typeface="Times New Roman" panose="02020603050405020304" pitchFamily="18" charset="0"/>
                          <a:cs typeface="Times New Roman" panose="02020603050405020304" pitchFamily="18" charset="0"/>
                        </a:rPr>
                        <a:t>ỗi</a:t>
                      </a:r>
                      <a:r>
                        <a:rPr lang="en-US" sz="2600" baseline="0">
                          <a:latin typeface="Times New Roman" panose="02020603050405020304" pitchFamily="18" charset="0"/>
                          <a:cs typeface="Times New Roman" panose="02020603050405020304" pitchFamily="18" charset="0"/>
                        </a:rPr>
                        <a:t> ký tự 2 byte</a:t>
                      </a:r>
                      <a:endParaRPr lang="en-US" sz="260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1312569">
                <a:tc>
                  <a:txBody>
                    <a:bodyPr/>
                    <a:lstStyle/>
                    <a:p>
                      <a:pPr algn="l"/>
                      <a:r>
                        <a:rPr lang="en-US" sz="2800" smtClean="0">
                          <a:latin typeface="Times New Roman" panose="02020603050405020304" pitchFamily="18" charset="0"/>
                          <a:cs typeface="Times New Roman" panose="02020603050405020304" pitchFamily="18" charset="0"/>
                        </a:rPr>
                        <a:t>object</a:t>
                      </a:r>
                      <a:endParaRPr lang="en-US" sz="280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a:latin typeface="Times New Roman" panose="02020603050405020304" pitchFamily="18" charset="0"/>
                        <a:cs typeface="Times New Roman" panose="02020603050405020304" pitchFamily="18" charset="0"/>
                      </a:endParaRPr>
                    </a:p>
                  </a:txBody>
                  <a:tcPr anchor="ctr"/>
                </a:tc>
                <a:tc>
                  <a:txBody>
                    <a:bodyPr/>
                    <a:lstStyle/>
                    <a:p>
                      <a:pPr algn="l"/>
                      <a:r>
                        <a:rPr lang="en-US" sz="2800" smtClean="0">
                          <a:latin typeface="Times New Roman" panose="02020603050405020304" pitchFamily="18" charset="0"/>
                          <a:cs typeface="Times New Roman" panose="02020603050405020304" pitchFamily="18" charset="0"/>
                        </a:rPr>
                        <a:t>Object</a:t>
                      </a:r>
                      <a:endParaRPr lang="en-US" sz="2800">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2600" kern="1200" smtClean="0">
                          <a:solidFill>
                            <a:schemeClr val="dk1"/>
                          </a:solidFill>
                          <a:latin typeface="Times New Roman" panose="02020603050405020304" pitchFamily="18" charset="0"/>
                          <a:ea typeface="+mn-ea"/>
                          <a:cs typeface="Times New Roman" panose="02020603050405020304" pitchFamily="18" charset="0"/>
                        </a:rPr>
                        <a:t>K</a:t>
                      </a:r>
                      <a:r>
                        <a:rPr kumimoji="1" lang="vi-VN" sz="2600" kern="1200" smtClean="0">
                          <a:solidFill>
                            <a:schemeClr val="dk1"/>
                          </a:solidFill>
                          <a:latin typeface="Times New Roman" panose="02020603050405020304" pitchFamily="18" charset="0"/>
                          <a:ea typeface="+mn-ea"/>
                          <a:cs typeface="Times New Roman" panose="02020603050405020304" pitchFamily="18" charset="0"/>
                        </a:rPr>
                        <a:t>iểu dữ liệu cơ bản của tất cả các kiểu khá</a:t>
                      </a:r>
                      <a:r>
                        <a:rPr kumimoji="1" lang="en-US" sz="2600" kern="1200" smtClean="0">
                          <a:solidFill>
                            <a:schemeClr val="dk1"/>
                          </a:solidFill>
                          <a:latin typeface="Times New Roman" panose="02020603050405020304" pitchFamily="18" charset="0"/>
                          <a:ea typeface="+mn-ea"/>
                          <a:cs typeface="Times New Roman" panose="02020603050405020304" pitchFamily="18" charset="0"/>
                        </a:rPr>
                        <a:t>c. C</a:t>
                      </a:r>
                      <a:r>
                        <a:rPr kumimoji="1" lang="vi-VN" sz="2600" kern="1200" smtClean="0">
                          <a:solidFill>
                            <a:schemeClr val="dk1"/>
                          </a:solidFill>
                          <a:latin typeface="Times New Roman" panose="02020603050405020304" pitchFamily="18" charset="0"/>
                          <a:ea typeface="+mn-ea"/>
                          <a:cs typeface="Times New Roman" panose="02020603050405020304" pitchFamily="18" charset="0"/>
                        </a:rPr>
                        <a:t>hứa được tất cả các kiểu dữ liệu được kế thừa từ nó </a:t>
                      </a:r>
                      <a:endParaRPr kumimoji="1" lang="en-US" sz="2600" kern="1200">
                        <a:solidFill>
                          <a:schemeClr val="dk1"/>
                        </a:solidFill>
                        <a:latin typeface="Times New Roman" panose="02020603050405020304" pitchFamily="18" charset="0"/>
                        <a:ea typeface="+mn-ea"/>
                        <a:cs typeface="Times New Roman" panose="02020603050405020304" pitchFamily="18" charset="0"/>
                      </a:endParaRPr>
                    </a:p>
                  </a:txBody>
                  <a:tcPr anchor="ctr"/>
                </a:tc>
              </a:tr>
            </a:tbl>
          </a:graphicData>
        </a:graphic>
      </p:graphicFrame>
      <p:sp>
        <p:nvSpPr>
          <p:cNvPr id="7" name="Content Placeholder 2"/>
          <p:cNvSpPr txBox="1">
            <a:spLocks/>
          </p:cNvSpPr>
          <p:nvPr/>
        </p:nvSpPr>
        <p:spPr bwMode="auto">
          <a:xfrm>
            <a:off x="228600" y="1447800"/>
            <a:ext cx="5410200" cy="100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SzPct val="80000"/>
              <a:buChar char="–"/>
              <a:defRPr kumimoji="1" sz="28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Font typeface="Symbol" panose="05050102010706020507" pitchFamily="18" charset="2"/>
              <a:buChar char="+"/>
              <a:defRPr kumimoji="1" sz="2400">
                <a:solidFill>
                  <a:schemeClr val="tx1"/>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kumimoji="1"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FontTx/>
              <a:buNone/>
            </a:pPr>
            <a:r>
              <a:rPr lang="en-US" b="1" kern="0" smtClean="0"/>
              <a:t>Kiểu dữ liệu xây dựng sẵn</a:t>
            </a:r>
            <a:endParaRPr lang="en-US" b="1" kern="0"/>
          </a:p>
        </p:txBody>
      </p:sp>
    </p:spTree>
    <p:extLst>
      <p:ext uri="{BB962C8B-B14F-4D97-AF65-F5344CB8AC3E}">
        <p14:creationId xmlns:p14="http://schemas.microsoft.com/office/powerpoint/2010/main" val="2789955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KIỂU DỮ LIỆU</a:t>
            </a:r>
            <a:endParaRPr lang="en-US"/>
          </a:p>
        </p:txBody>
      </p:sp>
      <p:sp>
        <p:nvSpPr>
          <p:cNvPr id="3" name="Content Placeholder 2"/>
          <p:cNvSpPr>
            <a:spLocks noGrp="1"/>
          </p:cNvSpPr>
          <p:nvPr>
            <p:ph idx="1"/>
          </p:nvPr>
        </p:nvSpPr>
        <p:spPr>
          <a:xfrm>
            <a:off x="457200" y="1600200"/>
            <a:ext cx="8610600" cy="4525963"/>
          </a:xfrm>
        </p:spPr>
        <p:txBody>
          <a:bodyPr/>
          <a:lstStyle/>
          <a:p>
            <a:pPr marL="0" indent="0">
              <a:buNone/>
            </a:pPr>
            <a:r>
              <a:rPr lang="en-US" b="1" i="1"/>
              <a:t>Chú ý:</a:t>
            </a:r>
          </a:p>
          <a:p>
            <a:r>
              <a:rPr lang="en-US" sz="2800"/>
              <a:t>Kiểu số nguyên:</a:t>
            </a:r>
          </a:p>
          <a:p>
            <a:pPr lvl="1"/>
            <a:r>
              <a:rPr lang="en-US" sz="2400"/>
              <a:t>Kiểu số nguyên mặc định là int</a:t>
            </a:r>
          </a:p>
          <a:p>
            <a:pPr lvl="1"/>
            <a:r>
              <a:rPr lang="en-US" sz="2400"/>
              <a:t>Giá trị mặc định: 0</a:t>
            </a:r>
          </a:p>
          <a:p>
            <a:pPr lvl="1"/>
            <a:r>
              <a:rPr lang="en-US" sz="2400"/>
              <a:t>Hậu tố: uint (U), long (L), ulong (UL/LU)</a:t>
            </a:r>
          </a:p>
          <a:p>
            <a:r>
              <a:rPr lang="en-US" sz="2800"/>
              <a:t>Kiểu số có phần thập phân: </a:t>
            </a:r>
          </a:p>
          <a:p>
            <a:pPr lvl="1"/>
            <a:r>
              <a:rPr lang="en-US" sz="2400"/>
              <a:t>Kiểu dấu phẩy động mặc định là double </a:t>
            </a:r>
          </a:p>
          <a:p>
            <a:pPr lvl="1"/>
            <a:r>
              <a:rPr lang="en-US" sz="2400"/>
              <a:t>Giá trị mặc định: 0.0</a:t>
            </a:r>
          </a:p>
          <a:p>
            <a:pPr lvl="1"/>
            <a:r>
              <a:rPr lang="en-US" sz="2400"/>
              <a:t>Hậu tố: float (0.0F), double (0.0D), decimal (0.0M)</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17</a:t>
            </a:fld>
            <a:endParaRPr lang="en-US" altLang="ja-JP"/>
          </a:p>
        </p:txBody>
      </p:sp>
    </p:spTree>
    <p:extLst>
      <p:ext uri="{BB962C8B-B14F-4D97-AF65-F5344CB8AC3E}">
        <p14:creationId xmlns:p14="http://schemas.microsoft.com/office/powerpoint/2010/main" val="14238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1000"/>
                                        <p:tgtEl>
                                          <p:spTgt spid="3">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up)">
                                      <p:cBhvr>
                                        <p:cTn id="10" dur="1000"/>
                                        <p:tgtEl>
                                          <p:spTgt spid="3">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up)">
                                      <p:cBhvr>
                                        <p:cTn id="13" dur="10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up)">
                                      <p:cBhvr>
                                        <p:cTn id="18" dur="10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up)">
                                      <p:cBhvr>
                                        <p:cTn id="23" dur="1000"/>
                                        <p:tgtEl>
                                          <p:spTgt spid="3">
                                            <p:txEl>
                                              <p:pRg st="6" end="6"/>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up)">
                                      <p:cBhvr>
                                        <p:cTn id="26" dur="1000"/>
                                        <p:tgtEl>
                                          <p:spTgt spid="3">
                                            <p:txEl>
                                              <p:pRg st="7" end="7"/>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up)">
                                      <p:cBhvr>
                                        <p:cTn id="2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3" name="Content Placeholder 2"/>
          <p:cNvSpPr>
            <a:spLocks noGrp="1"/>
          </p:cNvSpPr>
          <p:nvPr>
            <p:ph idx="1"/>
          </p:nvPr>
        </p:nvSpPr>
        <p:spPr>
          <a:xfrm>
            <a:off x="457200" y="1219200"/>
            <a:ext cx="8610600" cy="4906963"/>
          </a:xfrm>
        </p:spPr>
        <p:txBody>
          <a:bodyPr/>
          <a:lstStyle/>
          <a:p>
            <a:pPr marL="0" indent="0">
              <a:buNone/>
            </a:pPr>
            <a:r>
              <a:rPr lang="vi-VN" b="1" smtClean="0">
                <a:solidFill>
                  <a:srgbClr val="CC6600"/>
                </a:solidFill>
              </a:rPr>
              <a:t>Chuyển kiểu </a:t>
            </a:r>
            <a:r>
              <a:rPr lang="en-US" b="1" smtClean="0">
                <a:solidFill>
                  <a:srgbClr val="CC6600"/>
                </a:solidFill>
              </a:rPr>
              <a:t>d</a:t>
            </a:r>
            <a:r>
              <a:rPr lang="vi-VN" b="1" smtClean="0">
                <a:solidFill>
                  <a:srgbClr val="CC6600"/>
                </a:solidFill>
              </a:rPr>
              <a:t>ữ</a:t>
            </a:r>
            <a:r>
              <a:rPr lang="en-US" b="1" smtClean="0">
                <a:solidFill>
                  <a:srgbClr val="CC6600"/>
                </a:solidFill>
              </a:rPr>
              <a:t> liệu (</a:t>
            </a:r>
            <a:r>
              <a:rPr lang="en-US" b="1">
                <a:solidFill>
                  <a:srgbClr val="CC6600"/>
                </a:solidFill>
              </a:rPr>
              <a:t>ép </a:t>
            </a:r>
            <a:r>
              <a:rPr lang="en-US" b="1" smtClean="0">
                <a:solidFill>
                  <a:srgbClr val="CC6600"/>
                </a:solidFill>
              </a:rPr>
              <a:t>ki</a:t>
            </a:r>
            <a:r>
              <a:rPr lang="vi-VN" b="1" smtClean="0">
                <a:solidFill>
                  <a:srgbClr val="CC6600"/>
                </a:solidFill>
              </a:rPr>
              <a:t>ểu</a:t>
            </a:r>
            <a:r>
              <a:rPr lang="en-US" b="1" smtClean="0">
                <a:solidFill>
                  <a:srgbClr val="CC6600"/>
                </a:solidFill>
              </a:rPr>
              <a:t>)</a:t>
            </a:r>
          </a:p>
          <a:p>
            <a:r>
              <a:rPr lang="vi-VN" smtClean="0"/>
              <a:t>là </a:t>
            </a:r>
            <a:r>
              <a:rPr lang="vi-VN"/>
              <a:t>chuyển đổi từ một kiểu dữ liệu này sang một kiểu dữ liệu khác. </a:t>
            </a:r>
            <a:endParaRPr lang="en-US" smtClean="0"/>
          </a:p>
          <a:p>
            <a:r>
              <a:rPr lang="vi-VN" smtClean="0"/>
              <a:t>2 cách</a:t>
            </a:r>
            <a:r>
              <a:rPr lang="en-US" smtClean="0"/>
              <a:t>: </a:t>
            </a:r>
            <a:r>
              <a:rPr lang="vi-VN"/>
              <a:t> </a:t>
            </a:r>
            <a:r>
              <a:rPr lang="en-US" smtClean="0"/>
              <a:t> </a:t>
            </a:r>
            <a:endParaRPr lang="vi-VN"/>
          </a:p>
          <a:p>
            <a:pPr lvl="1"/>
            <a:r>
              <a:rPr lang="vi-VN"/>
              <a:t>Chuyển kiểu ngầm định (implicit type-cast)</a:t>
            </a:r>
          </a:p>
          <a:p>
            <a:pPr lvl="1"/>
            <a:r>
              <a:rPr lang="vi-VN"/>
              <a:t>Chuyển kiểu </a:t>
            </a:r>
            <a:r>
              <a:rPr lang="en-US" smtClean="0"/>
              <a:t>t</a:t>
            </a:r>
            <a:r>
              <a:rPr lang="vi-VN" smtClean="0"/>
              <a:t>ường</a:t>
            </a:r>
            <a:r>
              <a:rPr lang="en-US" smtClean="0"/>
              <a:t> minh </a:t>
            </a:r>
            <a:r>
              <a:rPr lang="vi-VN" smtClean="0"/>
              <a:t>(explicit </a:t>
            </a:r>
            <a:r>
              <a:rPr lang="vi-VN"/>
              <a:t>type-cast)</a:t>
            </a:r>
          </a:p>
          <a:p>
            <a:pPr marL="0" indent="0">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18</a:t>
            </a:fld>
            <a:endParaRPr lang="en-US" altLang="ja-JP"/>
          </a:p>
        </p:txBody>
      </p:sp>
    </p:spTree>
    <p:extLst>
      <p:ext uri="{BB962C8B-B14F-4D97-AF65-F5344CB8AC3E}">
        <p14:creationId xmlns:p14="http://schemas.microsoft.com/office/powerpoint/2010/main" val="45813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3" name="Content Placeholder 2"/>
          <p:cNvSpPr>
            <a:spLocks noGrp="1"/>
          </p:cNvSpPr>
          <p:nvPr>
            <p:ph idx="1"/>
          </p:nvPr>
        </p:nvSpPr>
        <p:spPr>
          <a:xfrm>
            <a:off x="457200" y="1219200"/>
            <a:ext cx="8610600" cy="4906963"/>
          </a:xfrm>
        </p:spPr>
        <p:txBody>
          <a:bodyPr/>
          <a:lstStyle/>
          <a:p>
            <a:pPr marL="0" indent="0">
              <a:buNone/>
            </a:pPr>
            <a:r>
              <a:rPr lang="vi-VN" sz="2800" b="1" smtClean="0">
                <a:solidFill>
                  <a:srgbClr val="CC6600"/>
                </a:solidFill>
              </a:rPr>
              <a:t>Chuyển </a:t>
            </a:r>
            <a:r>
              <a:rPr lang="vi-VN" sz="2800" b="1">
                <a:solidFill>
                  <a:srgbClr val="CC6600"/>
                </a:solidFill>
              </a:rPr>
              <a:t>kiểu ngầm </a:t>
            </a:r>
            <a:r>
              <a:rPr lang="vi-VN" sz="2800" b="1" smtClean="0">
                <a:solidFill>
                  <a:srgbClr val="CC6600"/>
                </a:solidFill>
              </a:rPr>
              <a:t>định</a:t>
            </a:r>
            <a:endParaRPr lang="en-US" sz="2800" b="1" smtClean="0">
              <a:solidFill>
                <a:srgbClr val="CC6600"/>
              </a:solidFill>
            </a:endParaRPr>
          </a:p>
          <a:p>
            <a:r>
              <a:rPr lang="vi-VN" sz="2800" smtClean="0"/>
              <a:t>Được</a:t>
            </a:r>
            <a:r>
              <a:rPr lang="en-US" sz="2800" smtClean="0"/>
              <a:t> th</a:t>
            </a:r>
            <a:r>
              <a:rPr lang="vi-VN" sz="2800" smtClean="0"/>
              <a:t>ực</a:t>
            </a:r>
            <a:r>
              <a:rPr lang="en-US" sz="2800"/>
              <a:t> hiện một </a:t>
            </a:r>
            <a:r>
              <a:rPr lang="en-US" sz="2800" smtClean="0"/>
              <a:t>cách t</a:t>
            </a:r>
            <a:r>
              <a:rPr lang="vi-VN" sz="2800" smtClean="0"/>
              <a:t>ự</a:t>
            </a:r>
            <a:r>
              <a:rPr lang="en-US" sz="2800"/>
              <a:t> </a:t>
            </a:r>
            <a:r>
              <a:rPr lang="en-US" sz="2800" smtClean="0"/>
              <a:t>động, </a:t>
            </a:r>
            <a:r>
              <a:rPr lang="vi-VN" sz="2800" smtClean="0"/>
              <a:t>an </a:t>
            </a:r>
            <a:r>
              <a:rPr lang="vi-VN" sz="2800"/>
              <a:t>toàn </a:t>
            </a:r>
            <a:r>
              <a:rPr lang="en-US" sz="2800" smtClean="0"/>
              <a:t> </a:t>
            </a:r>
            <a:endParaRPr lang="vi-VN" sz="2800"/>
          </a:p>
          <a:p>
            <a:r>
              <a:rPr lang="vi-VN" sz="2800" smtClean="0"/>
              <a:t>Ép </a:t>
            </a:r>
            <a:r>
              <a:rPr lang="vi-VN" sz="2800"/>
              <a:t>từ kiểu (nguồn) có vùng giá trị </a:t>
            </a:r>
            <a:r>
              <a:rPr lang="vi-VN" sz="2800" b="1"/>
              <a:t>nhỏ </a:t>
            </a:r>
            <a:r>
              <a:rPr lang="vi-VN" sz="2800" b="1" smtClean="0"/>
              <a:t>hơn </a:t>
            </a:r>
            <a:r>
              <a:rPr lang="vi-VN" sz="2800"/>
              <a:t>so với vùng giá trị mà kiểu (đích) có thể chứa</a:t>
            </a:r>
          </a:p>
          <a:p>
            <a:pPr marL="341313" indent="0">
              <a:buNone/>
            </a:pPr>
            <a:r>
              <a:rPr lang="en-US" sz="2800" smtClean="0">
                <a:solidFill>
                  <a:srgbClr val="0000FF"/>
                </a:solidFill>
                <a:highlight>
                  <a:srgbClr val="FFFFFF"/>
                </a:highlight>
                <a:latin typeface="Consolas" panose="020B0609020204030204" pitchFamily="49" charset="0"/>
              </a:rPr>
              <a:t>int</a:t>
            </a:r>
            <a:r>
              <a:rPr lang="en-US" sz="2800" smtClean="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i = 59;</a:t>
            </a:r>
          </a:p>
          <a:p>
            <a:pPr marL="341313" indent="0">
              <a:buNone/>
            </a:pPr>
            <a:r>
              <a:rPr lang="en-US" sz="2800" smtClean="0">
                <a:solidFill>
                  <a:srgbClr val="0000FF"/>
                </a:solidFill>
                <a:highlight>
                  <a:srgbClr val="FFFFFF"/>
                </a:highlight>
                <a:latin typeface="Consolas" panose="020B0609020204030204" pitchFamily="49" charset="0"/>
              </a:rPr>
              <a:t>double</a:t>
            </a:r>
            <a:r>
              <a:rPr lang="en-US" sz="2800" smtClean="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x = i</a:t>
            </a:r>
            <a:r>
              <a:rPr lang="en-US" sz="2800" smtClean="0">
                <a:solidFill>
                  <a:srgbClr val="000000"/>
                </a:solidFill>
                <a:highlight>
                  <a:srgbClr val="FFFFFF"/>
                </a:highlight>
                <a:latin typeface="Consolas" panose="020B0609020204030204" pitchFamily="49" charset="0"/>
              </a:rPr>
              <a:t>;</a:t>
            </a:r>
          </a:p>
          <a:p>
            <a:r>
              <a:rPr lang="vi-VN" sz="2800"/>
              <a:t>Ép từ lớp dẫn xuất </a:t>
            </a:r>
            <a:r>
              <a:rPr lang="vi-VN" sz="2800" smtClean="0"/>
              <a:t>sang lớp </a:t>
            </a:r>
            <a:r>
              <a:rPr lang="vi-VN" sz="2800"/>
              <a:t>cơ sở</a:t>
            </a:r>
            <a:endParaRPr lang="vi-VN" sz="2800" smtClean="0"/>
          </a:p>
          <a:p>
            <a:pPr marL="341313" indent="0">
              <a:buNone/>
            </a:pPr>
            <a:r>
              <a:rPr lang="en-US" sz="2800">
                <a:solidFill>
                  <a:srgbClr val="0000FF"/>
                </a:solidFill>
                <a:highlight>
                  <a:srgbClr val="FFFFFF"/>
                </a:highlight>
                <a:latin typeface="Consolas" panose="020B0609020204030204" pitchFamily="49" charset="0"/>
              </a:rPr>
              <a:t>string</a:t>
            </a:r>
            <a:r>
              <a:rPr lang="en-US" sz="2800">
                <a:solidFill>
                  <a:srgbClr val="000000"/>
                </a:solidFill>
                <a:highlight>
                  <a:srgbClr val="FFFFFF"/>
                </a:highlight>
                <a:latin typeface="Consolas" panose="020B0609020204030204" pitchFamily="49" charset="0"/>
              </a:rPr>
              <a:t> s = </a:t>
            </a:r>
            <a:r>
              <a:rPr lang="en-US" sz="2800">
                <a:solidFill>
                  <a:srgbClr val="A31515"/>
                </a:solidFill>
                <a:highlight>
                  <a:srgbClr val="FFFFFF"/>
                </a:highlight>
                <a:latin typeface="Consolas" panose="020B0609020204030204" pitchFamily="49" charset="0"/>
              </a:rPr>
              <a:t>"Hello"</a:t>
            </a:r>
            <a:r>
              <a:rPr lang="en-US" sz="2800">
                <a:solidFill>
                  <a:srgbClr val="000000"/>
                </a:solidFill>
                <a:highlight>
                  <a:srgbClr val="FFFFFF"/>
                </a:highlight>
                <a:latin typeface="Consolas" panose="020B0609020204030204" pitchFamily="49" charset="0"/>
              </a:rPr>
              <a:t>;</a:t>
            </a:r>
          </a:p>
          <a:p>
            <a:pPr marL="341313" indent="0">
              <a:buNone/>
            </a:pPr>
            <a:r>
              <a:rPr lang="en-US" sz="2800" smtClean="0">
                <a:solidFill>
                  <a:srgbClr val="0000FF"/>
                </a:solidFill>
                <a:highlight>
                  <a:srgbClr val="FFFFFF"/>
                </a:highlight>
                <a:latin typeface="Consolas" panose="020B0609020204030204" pitchFamily="49" charset="0"/>
              </a:rPr>
              <a:t>object</a:t>
            </a:r>
            <a:r>
              <a:rPr lang="en-US" sz="2800" smtClean="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o = s;</a:t>
            </a: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19</a:t>
            </a:fld>
            <a:endParaRPr lang="en-US" altLang="ja-JP"/>
          </a:p>
        </p:txBody>
      </p:sp>
    </p:spTree>
    <p:extLst>
      <p:ext uri="{BB962C8B-B14F-4D97-AF65-F5344CB8AC3E}">
        <p14:creationId xmlns:p14="http://schemas.microsoft.com/office/powerpoint/2010/main" val="82947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10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1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10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up)">
                                      <p:cBhvr>
                                        <p:cTn id="30" dur="1000"/>
                                        <p:tgtEl>
                                          <p:spTgt spid="3">
                                            <p:txEl>
                                              <p:pRg st="6" end="6"/>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up)">
                                      <p:cBhvr>
                                        <p:cTn id="3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3B8DBBE3-93AA-49B1-AAFF-77CD1A40650E}" type="slidenum">
              <a:rPr lang="en-US" altLang="ja-JP" smtClean="0"/>
              <a:pPr>
                <a:defRPr/>
              </a:pPr>
              <a:t>2</a:t>
            </a:fld>
            <a:endParaRPr lang="en-US" altLang="ja-JP"/>
          </a:p>
        </p:txBody>
      </p:sp>
      <p:sp>
        <p:nvSpPr>
          <p:cNvPr id="3" name="Rectangle 2"/>
          <p:cNvSpPr/>
          <p:nvPr/>
        </p:nvSpPr>
        <p:spPr>
          <a:xfrm>
            <a:off x="838200" y="609600"/>
            <a:ext cx="7848600" cy="4995214"/>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marL="0" indent="0">
              <a:lnSpc>
                <a:spcPct val="150000"/>
              </a:lnSpc>
              <a:buNone/>
            </a:pPr>
            <a:r>
              <a:rPr lang="en-US" sz="40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2.1. CÁC THÀNH PHẦN CỦA .NET</a:t>
            </a:r>
          </a:p>
          <a:p>
            <a:pPr marL="914400" indent="-450850">
              <a:lnSpc>
                <a:spcPct val="120000"/>
              </a:lnSpc>
              <a:spcBef>
                <a:spcPts val="600"/>
              </a:spcBef>
              <a:buSzPct val="80000"/>
              <a:buFont typeface="Courier New" panose="02070309020205020404" pitchFamily="49" charset="0"/>
              <a:buChar char="o"/>
            </a:pPr>
            <a:r>
              <a:rPr lang="en-US" sz="36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Câu lệnh</a:t>
            </a:r>
          </a:p>
          <a:p>
            <a:pPr marL="914400" indent="-450850">
              <a:lnSpc>
                <a:spcPct val="120000"/>
              </a:lnSpc>
              <a:spcBef>
                <a:spcPts val="600"/>
              </a:spcBef>
              <a:buSzPct val="80000"/>
              <a:buFont typeface="Courier New" panose="02070309020205020404" pitchFamily="49" charset="0"/>
              <a:buChar char="o"/>
            </a:pPr>
            <a:r>
              <a:rPr lang="en-US" sz="36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Biến</a:t>
            </a:r>
            <a:endPar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a:p>
            <a:pPr marL="914400" indent="-450850">
              <a:lnSpc>
                <a:spcPct val="120000"/>
              </a:lnSpc>
              <a:spcBef>
                <a:spcPts val="600"/>
              </a:spcBef>
              <a:buSzPct val="80000"/>
              <a:buFont typeface="Courier New" panose="02070309020205020404" pitchFamily="49" charset="0"/>
              <a:buChar char="o"/>
            </a:pPr>
            <a:r>
              <a:rPr lang="en-US" sz="36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Hằng</a:t>
            </a:r>
            <a:endParaRPr lang="en-US" sz="36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a:p>
            <a:pPr marL="914400" indent="-450850">
              <a:lnSpc>
                <a:spcPct val="150000"/>
              </a:lnSpc>
              <a:buSzPct val="80000"/>
              <a:buFont typeface="Courier New" panose="02070309020205020404" pitchFamily="49" charset="0"/>
              <a:buChar char="o"/>
            </a:pPr>
            <a:r>
              <a:rPr lang="en-US" sz="36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 . . </a:t>
            </a:r>
          </a:p>
        </p:txBody>
      </p:sp>
      <p:sp>
        <p:nvSpPr>
          <p:cNvPr id="5" name="Rectangle 4"/>
          <p:cNvSpPr/>
          <p:nvPr/>
        </p:nvSpPr>
        <p:spPr>
          <a:xfrm>
            <a:off x="3962400" y="609600"/>
            <a:ext cx="5334000" cy="901593"/>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marL="0" indent="0">
              <a:lnSpc>
                <a:spcPct val="150000"/>
              </a:lnSpc>
              <a:buNone/>
            </a:pPr>
            <a:r>
              <a:rPr lang="en-US" sz="40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2955755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3" name="Content Placeholder 2"/>
          <p:cNvSpPr>
            <a:spLocks noGrp="1"/>
          </p:cNvSpPr>
          <p:nvPr>
            <p:ph idx="1"/>
          </p:nvPr>
        </p:nvSpPr>
        <p:spPr>
          <a:xfrm>
            <a:off x="457200" y="1219200"/>
            <a:ext cx="8610600" cy="4906963"/>
          </a:xfrm>
        </p:spPr>
        <p:txBody>
          <a:bodyPr/>
          <a:lstStyle/>
          <a:p>
            <a:pPr marL="0" indent="0">
              <a:buNone/>
            </a:pPr>
            <a:r>
              <a:rPr lang="vi-VN" sz="2800" b="1" smtClean="0">
                <a:solidFill>
                  <a:srgbClr val="CC6600"/>
                </a:solidFill>
              </a:rPr>
              <a:t>Chuyển </a:t>
            </a:r>
            <a:r>
              <a:rPr lang="vi-VN" sz="2800" b="1">
                <a:solidFill>
                  <a:srgbClr val="CC6600"/>
                </a:solidFill>
              </a:rPr>
              <a:t>kiểu tường </a:t>
            </a:r>
            <a:r>
              <a:rPr lang="vi-VN" sz="2800" b="1" smtClean="0">
                <a:solidFill>
                  <a:srgbClr val="CC6600"/>
                </a:solidFill>
              </a:rPr>
              <a:t>minh</a:t>
            </a:r>
          </a:p>
          <a:p>
            <a:pPr marL="344488" indent="0">
              <a:buNone/>
            </a:pPr>
            <a:r>
              <a:rPr lang="vi-VN" sz="2800" smtClean="0"/>
              <a:t>Người </a:t>
            </a:r>
            <a:r>
              <a:rPr lang="vi-VN" sz="2800"/>
              <a:t>sử dụng dùng toán </a:t>
            </a:r>
            <a:r>
              <a:rPr lang="vi-VN" sz="2800" smtClean="0"/>
              <a:t>tử | các </a:t>
            </a:r>
            <a:r>
              <a:rPr lang="vi-VN" sz="2800"/>
              <a:t>phương thức định nghĩa trước </a:t>
            </a:r>
            <a:r>
              <a:rPr lang="vi-VN" sz="2800" smtClean="0"/>
              <a:t>để </a:t>
            </a:r>
            <a:r>
              <a:rPr lang="vi-VN" sz="2800"/>
              <a:t>chuyển đổi kiểu.</a:t>
            </a:r>
            <a:endParaRPr lang="vi-VN" sz="2800" smtClean="0"/>
          </a:p>
          <a:p>
            <a:r>
              <a:rPr lang="vi-VN" sz="2800" smtClean="0"/>
              <a:t>Ép từ </a:t>
            </a:r>
            <a:r>
              <a:rPr lang="vi-VN" sz="2800"/>
              <a:t>kiểu (nguồn) có vùng giá trị </a:t>
            </a:r>
            <a:r>
              <a:rPr lang="vi-VN" sz="2800" b="1"/>
              <a:t>lớn hơn </a:t>
            </a:r>
            <a:r>
              <a:rPr lang="vi-VN" sz="2800"/>
              <a:t>so với vùng giá trị mà kiểu đích có thể </a:t>
            </a:r>
            <a:r>
              <a:rPr lang="vi-VN" sz="2800" smtClean="0"/>
              <a:t>chứa.</a:t>
            </a:r>
          </a:p>
          <a:p>
            <a:pPr marL="344488" indent="0">
              <a:spcBef>
                <a:spcPts val="0"/>
              </a:spcBef>
              <a:buNone/>
            </a:pPr>
            <a:r>
              <a:rPr lang="en-US" sz="2800" smtClean="0">
                <a:solidFill>
                  <a:srgbClr val="0000FF"/>
                </a:solidFill>
                <a:highlight>
                  <a:srgbClr val="FFFFFF"/>
                </a:highlight>
                <a:latin typeface="Consolas" panose="020B0609020204030204" pitchFamily="49" charset="0"/>
              </a:rPr>
              <a:t>double</a:t>
            </a:r>
            <a:r>
              <a:rPr lang="en-US" sz="2800" smtClean="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x = 74.86;</a:t>
            </a:r>
          </a:p>
          <a:p>
            <a:pPr marL="344488" indent="0">
              <a:spcBef>
                <a:spcPts val="0"/>
              </a:spcBef>
              <a:buNone/>
            </a:pPr>
            <a:r>
              <a:rPr lang="en-US" sz="2800" smtClean="0">
                <a:solidFill>
                  <a:srgbClr val="0000FF"/>
                </a:solidFill>
                <a:highlight>
                  <a:srgbClr val="FFFFFF"/>
                </a:highlight>
                <a:latin typeface="Consolas" panose="020B0609020204030204" pitchFamily="49" charset="0"/>
              </a:rPr>
              <a:t>int</a:t>
            </a:r>
            <a:r>
              <a:rPr lang="en-US" sz="2800" smtClean="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i = (</a:t>
            </a:r>
            <a:r>
              <a:rPr lang="en-US" sz="2800">
                <a:solidFill>
                  <a:srgbClr val="0000FF"/>
                </a:solidFill>
                <a:highlight>
                  <a:srgbClr val="FFFFFF"/>
                </a:highlight>
                <a:latin typeface="Consolas" panose="020B0609020204030204" pitchFamily="49" charset="0"/>
              </a:rPr>
              <a:t>int</a:t>
            </a:r>
            <a:r>
              <a:rPr lang="en-US" sz="2800">
                <a:solidFill>
                  <a:srgbClr val="000000"/>
                </a:solidFill>
                <a:highlight>
                  <a:srgbClr val="FFFFFF"/>
                </a:highlight>
                <a:latin typeface="Consolas" panose="020B0609020204030204" pitchFamily="49" charset="0"/>
              </a:rPr>
              <a:t>)x; </a:t>
            </a:r>
            <a:r>
              <a:rPr lang="en-US" sz="2800">
                <a:solidFill>
                  <a:srgbClr val="008000"/>
                </a:solidFill>
                <a:highlight>
                  <a:srgbClr val="FFFFFF"/>
                </a:highlight>
                <a:latin typeface="Consolas" panose="020B0609020204030204" pitchFamily="49" charset="0"/>
              </a:rPr>
              <a:t>// i = </a:t>
            </a:r>
            <a:r>
              <a:rPr lang="en-US" sz="2800" smtClean="0">
                <a:solidFill>
                  <a:srgbClr val="008000"/>
                </a:solidFill>
                <a:highlight>
                  <a:srgbClr val="FFFFFF"/>
                </a:highlight>
                <a:latin typeface="Consolas" panose="020B0609020204030204" pitchFamily="49" charset="0"/>
              </a:rPr>
              <a:t>74</a:t>
            </a:r>
          </a:p>
          <a:p>
            <a:pPr>
              <a:spcBef>
                <a:spcPts val="0"/>
              </a:spcBef>
            </a:pPr>
            <a:r>
              <a:rPr lang="vi-VN" sz="2800"/>
              <a:t>Ép từ lớp cơ sở qua lớp dẫn </a:t>
            </a:r>
            <a:r>
              <a:rPr lang="vi-VN" sz="2800" smtClean="0"/>
              <a:t>xuất</a:t>
            </a:r>
            <a:endParaRPr lang="en-US" sz="2800" smtClean="0"/>
          </a:p>
          <a:p>
            <a:pPr marL="344488" indent="0">
              <a:spcBef>
                <a:spcPts val="0"/>
              </a:spcBef>
              <a:buNone/>
              <a:tabLst>
                <a:tab pos="396875" algn="l"/>
              </a:tabLst>
            </a:pPr>
            <a:r>
              <a:rPr lang="en-US" sz="2800">
                <a:solidFill>
                  <a:srgbClr val="0000FF"/>
                </a:solidFill>
                <a:highlight>
                  <a:srgbClr val="FFFFFF"/>
                </a:highlight>
                <a:latin typeface="Consolas" panose="020B0609020204030204" pitchFamily="49" charset="0"/>
              </a:rPr>
              <a:t>string</a:t>
            </a:r>
            <a:r>
              <a:rPr lang="en-US" sz="2800">
                <a:solidFill>
                  <a:srgbClr val="000000"/>
                </a:solidFill>
                <a:highlight>
                  <a:srgbClr val="FFFFFF"/>
                </a:highlight>
                <a:latin typeface="Consolas" panose="020B0609020204030204" pitchFamily="49" charset="0"/>
              </a:rPr>
              <a:t> s = </a:t>
            </a:r>
            <a:r>
              <a:rPr lang="en-US" sz="2800">
                <a:solidFill>
                  <a:srgbClr val="A31515"/>
                </a:solidFill>
                <a:highlight>
                  <a:srgbClr val="FFFFFF"/>
                </a:highlight>
                <a:latin typeface="Consolas" panose="020B0609020204030204" pitchFamily="49" charset="0"/>
              </a:rPr>
              <a:t>"Hello"</a:t>
            </a:r>
            <a:r>
              <a:rPr lang="en-US" sz="2800">
                <a:solidFill>
                  <a:srgbClr val="000000"/>
                </a:solidFill>
                <a:highlight>
                  <a:srgbClr val="FFFFFF"/>
                </a:highlight>
                <a:latin typeface="Consolas" panose="020B0609020204030204" pitchFamily="49" charset="0"/>
              </a:rPr>
              <a:t>;</a:t>
            </a:r>
          </a:p>
          <a:p>
            <a:pPr marL="344488" indent="0">
              <a:spcBef>
                <a:spcPts val="0"/>
              </a:spcBef>
              <a:buNone/>
              <a:tabLst>
                <a:tab pos="396875" algn="l"/>
              </a:tabLst>
            </a:pPr>
            <a:r>
              <a:rPr lang="en-US" sz="2800" smtClean="0">
                <a:solidFill>
                  <a:srgbClr val="0000FF"/>
                </a:solidFill>
                <a:highlight>
                  <a:srgbClr val="FFFFFF"/>
                </a:highlight>
                <a:latin typeface="Consolas" panose="020B0609020204030204" pitchFamily="49" charset="0"/>
              </a:rPr>
              <a:t>object</a:t>
            </a:r>
            <a:r>
              <a:rPr lang="en-US" sz="2800" smtClean="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o = s;</a:t>
            </a:r>
          </a:p>
          <a:p>
            <a:pPr marL="344488" indent="0">
              <a:spcBef>
                <a:spcPts val="0"/>
              </a:spcBef>
              <a:buNone/>
              <a:tabLst>
                <a:tab pos="396875" algn="l"/>
              </a:tabLst>
            </a:pPr>
            <a:r>
              <a:rPr lang="en-US" sz="2800" smtClean="0">
                <a:solidFill>
                  <a:srgbClr val="0000FF"/>
                </a:solidFill>
                <a:highlight>
                  <a:srgbClr val="FFFFFF"/>
                </a:highlight>
                <a:latin typeface="Consolas" panose="020B0609020204030204" pitchFamily="49" charset="0"/>
              </a:rPr>
              <a:t>string</a:t>
            </a:r>
            <a:r>
              <a:rPr lang="en-US" sz="2800" smtClean="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s2 = (</a:t>
            </a:r>
            <a:r>
              <a:rPr lang="en-US" sz="2800">
                <a:solidFill>
                  <a:srgbClr val="0000FF"/>
                </a:solidFill>
                <a:highlight>
                  <a:srgbClr val="FFFFFF"/>
                </a:highlight>
                <a:latin typeface="Consolas" panose="020B0609020204030204" pitchFamily="49" charset="0"/>
              </a:rPr>
              <a:t>string</a:t>
            </a:r>
            <a:r>
              <a:rPr lang="en-US" sz="2800">
                <a:solidFill>
                  <a:srgbClr val="000000"/>
                </a:solidFill>
                <a:highlight>
                  <a:srgbClr val="FFFFFF"/>
                </a:highlight>
                <a:latin typeface="Consolas" panose="020B0609020204030204" pitchFamily="49" charset="0"/>
              </a:rPr>
              <a:t>)o;</a:t>
            </a: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20</a:t>
            </a:fld>
            <a:endParaRPr lang="en-US" altLang="ja-JP"/>
          </a:p>
        </p:txBody>
      </p:sp>
      <p:sp>
        <p:nvSpPr>
          <p:cNvPr id="5" name="Rectangle 4"/>
          <p:cNvSpPr/>
          <p:nvPr/>
        </p:nvSpPr>
        <p:spPr bwMode="auto">
          <a:xfrm>
            <a:off x="838200" y="3962400"/>
            <a:ext cx="2971800" cy="457200"/>
          </a:xfrm>
          <a:prstGeom prst="rect">
            <a:avLst/>
          </a:prstGeom>
          <a:noFill/>
          <a:ln w="127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6" name="Rectangle 5"/>
          <p:cNvSpPr/>
          <p:nvPr/>
        </p:nvSpPr>
        <p:spPr bwMode="auto">
          <a:xfrm>
            <a:off x="762000" y="5694842"/>
            <a:ext cx="4495800" cy="457200"/>
          </a:xfrm>
          <a:prstGeom prst="rect">
            <a:avLst/>
          </a:prstGeom>
          <a:noFill/>
          <a:ln w="127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164542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1000"/>
                                        <p:tgtEl>
                                          <p:spTgt spid="3">
                                            <p:txEl>
                                              <p:pRg st="3" end="3"/>
                                            </p:txEl>
                                          </p:spTgt>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1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up)">
                                      <p:cBhvr>
                                        <p:cTn id="30" dur="1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1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1000"/>
                                        <p:tgtEl>
                                          <p:spTgt spid="3">
                                            <p:txEl>
                                              <p:pRg st="7" end="7"/>
                                            </p:txEl>
                                          </p:spTgt>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up)">
                                      <p:cBhvr>
                                        <p:cTn id="44" dur="10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Kiểu dữ liệu</a:t>
            </a:r>
          </a:p>
        </p:txBody>
      </p:sp>
      <p:sp>
        <p:nvSpPr>
          <p:cNvPr id="3" name="Content Placeholder 2"/>
          <p:cNvSpPr>
            <a:spLocks noGrp="1"/>
          </p:cNvSpPr>
          <p:nvPr>
            <p:ph idx="1"/>
          </p:nvPr>
        </p:nvSpPr>
        <p:spPr>
          <a:xfrm>
            <a:off x="457200" y="1219200"/>
            <a:ext cx="8610600" cy="4525963"/>
          </a:xfrm>
        </p:spPr>
        <p:txBody>
          <a:bodyPr/>
          <a:lstStyle/>
          <a:p>
            <a:pPr marL="0" lvl="1" indent="0">
              <a:buNone/>
            </a:pPr>
            <a:r>
              <a:rPr lang="vi-VN"/>
              <a:t>Các cách để thực hiện chuyển kiểu </a:t>
            </a:r>
            <a:r>
              <a:rPr lang="vi-VN" smtClean="0"/>
              <a:t>tường minh</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21</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534600282"/>
              </p:ext>
            </p:extLst>
          </p:nvPr>
        </p:nvGraphicFramePr>
        <p:xfrm>
          <a:off x="609600" y="1676400"/>
          <a:ext cx="8077200" cy="4572000"/>
        </p:xfrm>
        <a:graphic>
          <a:graphicData uri="http://schemas.openxmlformats.org/drawingml/2006/table">
            <a:tbl>
              <a:tblPr firstRow="1" bandRow="1">
                <a:tableStyleId>{5C22544A-7EE6-4342-B048-85BDC9FD1C3A}</a:tableStyleId>
              </a:tblPr>
              <a:tblGrid>
                <a:gridCol w="3810000"/>
                <a:gridCol w="4267200"/>
              </a:tblGrid>
              <a:tr h="417745">
                <a:tc>
                  <a:txBody>
                    <a:bodyPr/>
                    <a:lstStyle/>
                    <a:p>
                      <a:pPr algn="ctr">
                        <a:lnSpc>
                          <a:spcPct val="90000"/>
                        </a:lnSpc>
                      </a:pPr>
                      <a:r>
                        <a:rPr lang="vi-VN" sz="2500" b="1" smtClean="0"/>
                        <a:t>Cách sử dụng</a:t>
                      </a:r>
                      <a:endParaRPr lang="en-US" sz="2500" b="1"/>
                    </a:p>
                  </a:txBody>
                  <a:tcPr/>
                </a:tc>
                <a:tc>
                  <a:txBody>
                    <a:bodyPr/>
                    <a:lstStyle/>
                    <a:p>
                      <a:pPr algn="ctr">
                        <a:lnSpc>
                          <a:spcPct val="90000"/>
                        </a:lnSpc>
                      </a:pPr>
                      <a:r>
                        <a:rPr lang="vi-VN" sz="2500" b="1" smtClean="0"/>
                        <a:t>Diễn giải</a:t>
                      </a:r>
                      <a:endParaRPr lang="en-US" sz="2500" b="1"/>
                    </a:p>
                  </a:txBody>
                  <a:tcPr/>
                </a:tc>
              </a:tr>
              <a:tr h="937117">
                <a:tc>
                  <a:txBody>
                    <a:bodyPr/>
                    <a:lstStyle/>
                    <a:p>
                      <a:pPr>
                        <a:lnSpc>
                          <a:spcPct val="130000"/>
                        </a:lnSpc>
                      </a:pPr>
                      <a:r>
                        <a:rPr lang="vi-VN" sz="2500" b="1" smtClean="0"/>
                        <a:t>KiểuDL.ToString()</a:t>
                      </a:r>
                    </a:p>
                    <a:p>
                      <a:pPr marL="0" marR="0" indent="0" algn="l" defTabSz="914400" rtl="0" eaLnBrk="1" fontAlgn="auto" latinLnBrk="0" hangingPunct="1">
                        <a:lnSpc>
                          <a:spcPct val="130000"/>
                        </a:lnSpc>
                        <a:spcBef>
                          <a:spcPts val="0"/>
                        </a:spcBef>
                        <a:spcAft>
                          <a:spcPts val="0"/>
                        </a:spcAft>
                        <a:buClrTx/>
                        <a:buSzTx/>
                        <a:buFontTx/>
                        <a:buNone/>
                        <a:tabLst/>
                        <a:defRPr/>
                      </a:pPr>
                      <a:r>
                        <a:rPr lang="vi-VN" sz="2500" b="1" smtClean="0"/>
                        <a:t>KiểuDL.Parse()</a:t>
                      </a:r>
                      <a:endParaRPr lang="en-US" sz="2500" b="1"/>
                    </a:p>
                  </a:txBody>
                  <a:tcPr anchor="ctr"/>
                </a:tc>
                <a:tc>
                  <a:txBody>
                    <a:bodyPr/>
                    <a:lstStyle/>
                    <a:p>
                      <a:pPr algn="just">
                        <a:lnSpc>
                          <a:spcPct val="90000"/>
                        </a:lnSpc>
                      </a:pPr>
                      <a:r>
                        <a:rPr lang="vi-VN" sz="2500" spc="-60" smtClean="0"/>
                        <a:t>Chuyển đổi giữa kiểu string và kiểu cơ sở. Phát sinh ngoại lệ nếu</a:t>
                      </a:r>
                      <a:r>
                        <a:rPr lang="vi-VN" sz="2500" spc="-60" baseline="0" smtClean="0"/>
                        <a:t> không chuyển được</a:t>
                      </a:r>
                      <a:endParaRPr lang="en-US" sz="2500" spc="-60"/>
                    </a:p>
                  </a:txBody>
                  <a:tcPr/>
                </a:tc>
              </a:tr>
              <a:tr h="721039">
                <a:tc>
                  <a:txBody>
                    <a:bodyPr/>
                    <a:lstStyle/>
                    <a:p>
                      <a:pPr marL="0" marR="0" indent="0" algn="l" defTabSz="914400" rtl="0" eaLnBrk="1" fontAlgn="auto" latinLnBrk="0" hangingPunct="1">
                        <a:lnSpc>
                          <a:spcPct val="130000"/>
                        </a:lnSpc>
                        <a:spcBef>
                          <a:spcPts val="0"/>
                        </a:spcBef>
                        <a:spcAft>
                          <a:spcPts val="0"/>
                        </a:spcAft>
                        <a:buClrTx/>
                        <a:buSzTx/>
                        <a:buFontTx/>
                        <a:buNone/>
                        <a:tabLst/>
                        <a:defRPr/>
                      </a:pPr>
                      <a:r>
                        <a:rPr lang="vi-VN" sz="2500" b="1" smtClean="0"/>
                        <a:t>KiểuDL.TryParse()</a:t>
                      </a:r>
                    </a:p>
                  </a:txBody>
                  <a:tcPr anchor="ctr"/>
                </a:tc>
                <a:tc>
                  <a:txBody>
                    <a:bodyPr/>
                    <a:lstStyle/>
                    <a:p>
                      <a:pPr algn="just">
                        <a:lnSpc>
                          <a:spcPct val="90000"/>
                        </a:lnSpc>
                      </a:pPr>
                      <a:r>
                        <a:rPr lang="vi-VN" sz="2500" spc="-60" smtClean="0"/>
                        <a:t>Chuyển đổi giữa kiểu string và kiểu cơ sở. Trả về false</a:t>
                      </a:r>
                      <a:r>
                        <a:rPr lang="vi-VN" sz="2500" spc="-60" baseline="0" smtClean="0"/>
                        <a:t> </a:t>
                      </a:r>
                      <a:r>
                        <a:rPr lang="vi-VN" sz="2500" spc="-60" smtClean="0"/>
                        <a:t>nếu</a:t>
                      </a:r>
                      <a:r>
                        <a:rPr lang="vi-VN" sz="2500" spc="-60" baseline="0" smtClean="0"/>
                        <a:t> không chuyển được</a:t>
                      </a:r>
                      <a:endParaRPr lang="en-US" sz="2500" spc="-60"/>
                    </a:p>
                  </a:txBody>
                  <a:tcPr/>
                </a:tc>
              </a:tr>
              <a:tr h="417745">
                <a:tc>
                  <a:txBody>
                    <a:bodyPr/>
                    <a:lstStyle/>
                    <a:p>
                      <a:pPr>
                        <a:lnSpc>
                          <a:spcPct val="130000"/>
                        </a:lnSpc>
                      </a:pPr>
                      <a:r>
                        <a:rPr lang="vi-VN" sz="2500" b="1" smtClean="0"/>
                        <a:t>(KiểuDL)</a:t>
                      </a:r>
                      <a:endParaRPr lang="en-US" sz="2500" b="1"/>
                    </a:p>
                  </a:txBody>
                  <a:tcPr anchor="ctr"/>
                </a:tc>
                <a:tc>
                  <a:txBody>
                    <a:bodyPr/>
                    <a:lstStyle/>
                    <a:p>
                      <a:pPr algn="just">
                        <a:lnSpc>
                          <a:spcPct val="90000"/>
                        </a:lnSpc>
                      </a:pPr>
                      <a:r>
                        <a:rPr lang="vi-VN" sz="2500" spc="-60" smtClean="0"/>
                        <a:t>Chuyển đổi giữa các kiểu mà toán tử chuyển kiểu định nghĩa</a:t>
                      </a:r>
                      <a:endParaRPr lang="en-US" sz="2500" spc="-60"/>
                    </a:p>
                  </a:txBody>
                  <a:tcPr/>
                </a:tc>
              </a:tr>
              <a:tr h="417745">
                <a:tc>
                  <a:txBody>
                    <a:bodyPr/>
                    <a:lstStyle/>
                    <a:p>
                      <a:pPr>
                        <a:lnSpc>
                          <a:spcPct val="130000"/>
                        </a:lnSpc>
                      </a:pPr>
                      <a:r>
                        <a:rPr lang="vi-VN" sz="2500" b="1" smtClean="0"/>
                        <a:t>System.Convert</a:t>
                      </a:r>
                      <a:endParaRPr lang="en-US" sz="2500" b="1"/>
                    </a:p>
                  </a:txBody>
                  <a:tcPr anchor="ctr"/>
                </a:tc>
                <a:tc>
                  <a:txBody>
                    <a:bodyPr/>
                    <a:lstStyle/>
                    <a:p>
                      <a:pPr algn="just">
                        <a:lnSpc>
                          <a:spcPct val="90000"/>
                        </a:lnSpc>
                      </a:pPr>
                      <a:r>
                        <a:rPr lang="vi-VN" sz="2500" spc="-60" smtClean="0"/>
                        <a:t>Chuyển đổi giữa các kiểu theo phương thức sử dụng</a:t>
                      </a:r>
                      <a:endParaRPr lang="en-US" sz="2500" spc="-60"/>
                    </a:p>
                  </a:txBody>
                  <a:tcPr/>
                </a:tc>
              </a:tr>
            </a:tbl>
          </a:graphicData>
        </a:graphic>
      </p:graphicFrame>
    </p:spTree>
    <p:extLst>
      <p:ext uri="{BB962C8B-B14F-4D97-AF65-F5344CB8AC3E}">
        <p14:creationId xmlns:p14="http://schemas.microsoft.com/office/powerpoint/2010/main" val="3057725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3" name="Content Placeholder 2"/>
          <p:cNvSpPr>
            <a:spLocks noGrp="1"/>
          </p:cNvSpPr>
          <p:nvPr>
            <p:ph idx="1"/>
          </p:nvPr>
        </p:nvSpPr>
        <p:spPr/>
        <p:txBody>
          <a:bodyPr/>
          <a:lstStyle/>
          <a:p>
            <a:pPr algn="just"/>
            <a:r>
              <a:rPr lang="en-US"/>
              <a:t>C# chia các </a:t>
            </a:r>
            <a:r>
              <a:rPr lang="en-US" smtClean="0"/>
              <a:t>ki</a:t>
            </a:r>
            <a:r>
              <a:rPr lang="vi-VN" smtClean="0"/>
              <a:t>ểu</a:t>
            </a:r>
            <a:r>
              <a:rPr lang="en-US" smtClean="0"/>
              <a:t> d</a:t>
            </a:r>
            <a:r>
              <a:rPr lang="vi-VN" smtClean="0"/>
              <a:t>ữ</a:t>
            </a:r>
            <a:r>
              <a:rPr lang="en-US"/>
              <a:t> liệu thành 2 loại</a:t>
            </a:r>
          </a:p>
          <a:p>
            <a:pPr lvl="1" algn="just"/>
            <a:r>
              <a:rPr lang="en-US" b="1" smtClean="0"/>
              <a:t>Ki</a:t>
            </a:r>
            <a:r>
              <a:rPr lang="vi-VN" b="1" smtClean="0"/>
              <a:t>ểu</a:t>
            </a:r>
            <a:r>
              <a:rPr lang="en-US" b="1" smtClean="0"/>
              <a:t> giá trị (value)</a:t>
            </a:r>
            <a:r>
              <a:rPr lang="en-US" smtClean="0"/>
              <a:t>: </a:t>
            </a:r>
            <a:r>
              <a:rPr lang="en-US"/>
              <a:t>chứa </a:t>
            </a:r>
            <a:r>
              <a:rPr lang="en-US" smtClean="0"/>
              <a:t>trực tiếp giá </a:t>
            </a:r>
            <a:r>
              <a:rPr lang="en-US"/>
              <a:t>trị trên địa chỉ của biến đang </a:t>
            </a:r>
            <a:r>
              <a:rPr lang="en-US" smtClean="0"/>
              <a:t>giữ</a:t>
            </a:r>
            <a:endParaRPr lang="en-US"/>
          </a:p>
          <a:p>
            <a:pPr lvl="1" algn="just"/>
            <a:r>
              <a:rPr lang="en-US" b="1"/>
              <a:t>Ki</a:t>
            </a:r>
            <a:r>
              <a:rPr lang="vi-VN" b="1"/>
              <a:t>ểu</a:t>
            </a:r>
            <a:r>
              <a:rPr lang="en-US" b="1"/>
              <a:t> </a:t>
            </a:r>
            <a:r>
              <a:rPr lang="en-US" b="1" smtClean="0"/>
              <a:t>tham chiếu (reference)</a:t>
            </a:r>
            <a:r>
              <a:rPr lang="en-US" smtClean="0"/>
              <a:t>: l</a:t>
            </a:r>
            <a:r>
              <a:rPr lang="vi-VN" smtClean="0"/>
              <a:t>ư</a:t>
            </a:r>
            <a:r>
              <a:rPr lang="en-US" smtClean="0"/>
              <a:t>u tr</a:t>
            </a:r>
            <a:r>
              <a:rPr lang="vi-VN" smtClean="0"/>
              <a:t>ữ</a:t>
            </a:r>
            <a:r>
              <a:rPr lang="en-US" smtClean="0"/>
              <a:t> địa </a:t>
            </a:r>
            <a:r>
              <a:rPr lang="en-US"/>
              <a:t>chỉ tham </a:t>
            </a:r>
            <a:r>
              <a:rPr lang="en-US" smtClean="0"/>
              <a:t>chiếu t</a:t>
            </a:r>
            <a:r>
              <a:rPr lang="vi-VN" smtClean="0"/>
              <a:t>ới</a:t>
            </a:r>
            <a:r>
              <a:rPr lang="en-US"/>
              <a:t> </a:t>
            </a:r>
            <a:r>
              <a:rPr lang="en-US" smtClean="0"/>
              <a:t>vùng nh</a:t>
            </a:r>
            <a:r>
              <a:rPr lang="vi-VN" smtClean="0"/>
              <a:t>ớ</a:t>
            </a:r>
            <a:r>
              <a:rPr lang="en-US" smtClean="0"/>
              <a:t> chứa </a:t>
            </a:r>
            <a:r>
              <a:rPr lang="en-US"/>
              <a:t>giá trị </a:t>
            </a:r>
            <a:r>
              <a:rPr lang="en-US" smtClean="0"/>
              <a:t>thật s</a:t>
            </a:r>
            <a:r>
              <a:rPr lang="vi-VN" smtClean="0"/>
              <a:t>ự</a:t>
            </a:r>
            <a:r>
              <a:rPr lang="en-US" smtClean="0"/>
              <a:t> của biến</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22</a:t>
            </a:fld>
            <a:endParaRPr lang="en-US" altLang="ja-JP"/>
          </a:p>
        </p:txBody>
      </p:sp>
    </p:spTree>
    <p:extLst>
      <p:ext uri="{BB962C8B-B14F-4D97-AF65-F5344CB8AC3E}">
        <p14:creationId xmlns:p14="http://schemas.microsoft.com/office/powerpoint/2010/main" val="236387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23</a:t>
            </a:fld>
            <a:endParaRPr lang="en-US" altLang="ja-JP"/>
          </a:p>
        </p:txBody>
      </p:sp>
      <p:pic>
        <p:nvPicPr>
          <p:cNvPr id="8" name="Content Placeholder 7"/>
          <p:cNvPicPr>
            <a:picLocks noGrp="1" noChangeAspect="1"/>
          </p:cNvPicPr>
          <p:nvPr>
            <p:ph idx="1"/>
          </p:nvPr>
        </p:nvPicPr>
        <p:blipFill>
          <a:blip r:embed="rId3"/>
          <a:stretch>
            <a:fillRect/>
          </a:stretch>
        </p:blipFill>
        <p:spPr>
          <a:xfrm>
            <a:off x="609600" y="2209800"/>
            <a:ext cx="4114800" cy="2247126"/>
          </a:xfrm>
          <a:prstGeom prst="rect">
            <a:avLst/>
          </a:prstGeom>
        </p:spPr>
      </p:pic>
      <p:sp>
        <p:nvSpPr>
          <p:cNvPr id="12" name="Content Placeholder 2"/>
          <p:cNvSpPr txBox="1">
            <a:spLocks/>
          </p:cNvSpPr>
          <p:nvPr/>
        </p:nvSpPr>
        <p:spPr bwMode="auto">
          <a:xfrm>
            <a:off x="381000" y="1447800"/>
            <a:ext cx="8610600" cy="4800600"/>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buFontTx/>
              <a:buNone/>
            </a:pPr>
            <a:r>
              <a:rPr lang="en-US" b="1" kern="0">
                <a:latin typeface="Arial" panose="020B0604020202020204" pitchFamily="34" charset="0"/>
                <a:cs typeface="Arial" panose="020B0604020202020204" pitchFamily="34" charset="0"/>
              </a:rPr>
              <a:t>Kiểu dữ liệu giá trị và tham chiếu</a:t>
            </a:r>
          </a:p>
          <a:p>
            <a:pPr marL="0" indent="0">
              <a:buFontTx/>
              <a:buNone/>
            </a:pPr>
            <a:endParaRPr lang="en-US" b="1" kern="0">
              <a:latin typeface="Arial" panose="020B0604020202020204" pitchFamily="34" charset="0"/>
              <a:cs typeface="Arial" panose="020B0604020202020204" pitchFamily="34" charset="0"/>
            </a:endParaRPr>
          </a:p>
          <a:p>
            <a:pPr marL="0" indent="0">
              <a:buFontTx/>
              <a:buNone/>
            </a:pPr>
            <a:endParaRPr lang="en-US" b="1" kern="0">
              <a:latin typeface="Arial" panose="020B0604020202020204" pitchFamily="34" charset="0"/>
              <a:cs typeface="Arial" panose="020B0604020202020204" pitchFamily="34" charset="0"/>
            </a:endParaRPr>
          </a:p>
          <a:p>
            <a:pPr marL="0" indent="0">
              <a:buFontTx/>
              <a:buNone/>
            </a:pPr>
            <a:endParaRPr lang="en-US" b="1" kern="0">
              <a:latin typeface="Arial" panose="020B0604020202020204" pitchFamily="34" charset="0"/>
              <a:cs typeface="Arial" panose="020B0604020202020204" pitchFamily="34" charset="0"/>
            </a:endParaRPr>
          </a:p>
          <a:p>
            <a:pPr marL="0" indent="0">
              <a:buFontTx/>
              <a:buNone/>
            </a:pPr>
            <a:endParaRPr lang="en-US" b="1" kern="0">
              <a:latin typeface="Arial" panose="020B0604020202020204" pitchFamily="34" charset="0"/>
              <a:cs typeface="Arial" panose="020B0604020202020204" pitchFamily="34" charset="0"/>
            </a:endParaRPr>
          </a:p>
          <a:p>
            <a:endParaRPr lang="en-US" sz="1100" ker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457199" y="2133599"/>
            <a:ext cx="8408612" cy="2667001"/>
          </a:xfrm>
          <a:prstGeom prst="rect">
            <a:avLst/>
          </a:prstGeom>
        </p:spPr>
      </p:pic>
      <p:sp>
        <p:nvSpPr>
          <p:cNvPr id="3" name="TextBox 2"/>
          <p:cNvSpPr txBox="1"/>
          <p:nvPr/>
        </p:nvSpPr>
        <p:spPr>
          <a:xfrm>
            <a:off x="4137804" y="2819400"/>
            <a:ext cx="751937" cy="369332"/>
          </a:xfrm>
          <a:prstGeom prst="rect">
            <a:avLst/>
          </a:prstGeom>
          <a:noFill/>
        </p:spPr>
        <p:txBody>
          <a:bodyPr wrap="square" rtlCol="0">
            <a:spAutoFit/>
          </a:bodyPr>
          <a:lstStyle/>
          <a:p>
            <a:r>
              <a:rPr lang="vi-VN" smtClean="0">
                <a:solidFill>
                  <a:srgbClr val="CC6600"/>
                </a:solidFill>
              </a:rPr>
              <a:t>stack</a:t>
            </a:r>
            <a:endParaRPr lang="en-US">
              <a:solidFill>
                <a:srgbClr val="CC6600"/>
              </a:solidFill>
            </a:endParaRPr>
          </a:p>
        </p:txBody>
      </p:sp>
      <p:sp>
        <p:nvSpPr>
          <p:cNvPr id="9" name="TextBox 8"/>
          <p:cNvSpPr txBox="1"/>
          <p:nvPr/>
        </p:nvSpPr>
        <p:spPr>
          <a:xfrm>
            <a:off x="8302022" y="2755075"/>
            <a:ext cx="751937" cy="369332"/>
          </a:xfrm>
          <a:prstGeom prst="rect">
            <a:avLst/>
          </a:prstGeom>
          <a:solidFill>
            <a:schemeClr val="bg1"/>
          </a:solidFill>
        </p:spPr>
        <p:txBody>
          <a:bodyPr wrap="square" rtlCol="0">
            <a:spAutoFit/>
          </a:bodyPr>
          <a:lstStyle/>
          <a:p>
            <a:r>
              <a:rPr lang="vi-VN" smtClean="0">
                <a:solidFill>
                  <a:srgbClr val="CC6600"/>
                </a:solidFill>
              </a:rPr>
              <a:t>stack</a:t>
            </a:r>
            <a:endParaRPr lang="en-US">
              <a:solidFill>
                <a:srgbClr val="CC6600"/>
              </a:solidFill>
            </a:endParaRPr>
          </a:p>
        </p:txBody>
      </p:sp>
      <p:sp>
        <p:nvSpPr>
          <p:cNvPr id="10" name="TextBox 9"/>
          <p:cNvSpPr txBox="1"/>
          <p:nvPr/>
        </p:nvSpPr>
        <p:spPr>
          <a:xfrm>
            <a:off x="8352884" y="3406466"/>
            <a:ext cx="751937" cy="369332"/>
          </a:xfrm>
          <a:prstGeom prst="rect">
            <a:avLst/>
          </a:prstGeom>
          <a:solidFill>
            <a:schemeClr val="bg1"/>
          </a:solidFill>
        </p:spPr>
        <p:txBody>
          <a:bodyPr wrap="square" rtlCol="0">
            <a:spAutoFit/>
          </a:bodyPr>
          <a:lstStyle/>
          <a:p>
            <a:r>
              <a:rPr lang="vi-VN" smtClean="0">
                <a:solidFill>
                  <a:srgbClr val="CC6600"/>
                </a:solidFill>
              </a:rPr>
              <a:t>heap</a:t>
            </a:r>
            <a:endParaRPr lang="en-US">
              <a:solidFill>
                <a:srgbClr val="CC6600"/>
              </a:solidFill>
            </a:endParaRPr>
          </a:p>
        </p:txBody>
      </p:sp>
    </p:spTree>
    <p:extLst>
      <p:ext uri="{BB962C8B-B14F-4D97-AF65-F5344CB8AC3E}">
        <p14:creationId xmlns:p14="http://schemas.microsoft.com/office/powerpoint/2010/main" val="813624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3" name="Content Placeholder 2"/>
          <p:cNvSpPr>
            <a:spLocks noGrp="1"/>
          </p:cNvSpPr>
          <p:nvPr>
            <p:ph idx="1"/>
          </p:nvPr>
        </p:nvSpPr>
        <p:spPr>
          <a:xfrm>
            <a:off x="457200" y="1219200"/>
            <a:ext cx="8610600" cy="4906963"/>
          </a:xfrm>
        </p:spPr>
        <p:txBody>
          <a:bodyPr/>
          <a:lstStyle/>
          <a:p>
            <a:pPr marL="0" indent="0">
              <a:buFontTx/>
              <a:buNone/>
            </a:pPr>
            <a:r>
              <a:rPr lang="en-US" b="1"/>
              <a:t>Kiểu dữ liệu giá trị và tham chiếu</a:t>
            </a:r>
          </a:p>
          <a:p>
            <a:pPr>
              <a:spcBef>
                <a:spcPts val="2400"/>
              </a:spcBef>
            </a:pPr>
            <a:r>
              <a:rPr lang="en-US" smtClean="0"/>
              <a:t>Các </a:t>
            </a:r>
            <a:r>
              <a:rPr lang="en-US"/>
              <a:t>kiểu built-in </a:t>
            </a:r>
            <a:r>
              <a:rPr lang="en-US">
                <a:solidFill>
                  <a:srgbClr val="CC6600"/>
                </a:solidFill>
              </a:rPr>
              <a:t>trừ string và object </a:t>
            </a:r>
            <a:r>
              <a:rPr lang="en-US"/>
              <a:t>đều là kiểu giá trị</a:t>
            </a:r>
          </a:p>
          <a:p>
            <a:r>
              <a:rPr lang="en-US"/>
              <a:t>Các kiểu người dùng định nghĩa </a:t>
            </a:r>
            <a:r>
              <a:rPr lang="en-US">
                <a:solidFill>
                  <a:srgbClr val="CC6600"/>
                </a:solidFill>
              </a:rPr>
              <a:t>trừ struct </a:t>
            </a:r>
            <a:r>
              <a:rPr lang="en-US"/>
              <a:t>là kiểu tham </a:t>
            </a:r>
            <a:r>
              <a:rPr lang="en-US" smtClean="0"/>
              <a:t>chiếu</a:t>
            </a:r>
            <a:endParaRPr lang="vi-VN" smtClean="0"/>
          </a:p>
          <a:p>
            <a:pPr lvl="0"/>
            <a:r>
              <a:rPr lang="en-US"/>
              <a:t>Bạn có thể chuyển đổi từ kiểu </a:t>
            </a:r>
            <a:r>
              <a:rPr lang="vi-VN"/>
              <a:t>giá </a:t>
            </a:r>
            <a:r>
              <a:rPr lang="vi-VN" smtClean="0"/>
              <a:t>trị </a:t>
            </a:r>
            <a:r>
              <a:rPr lang="en-US" smtClean="0"/>
              <a:t>sang </a:t>
            </a:r>
            <a:r>
              <a:rPr lang="en-US"/>
              <a:t>kiểu </a:t>
            </a:r>
            <a:r>
              <a:rPr lang="vi-VN"/>
              <a:t>tham chiếu và ngược </a:t>
            </a:r>
            <a:r>
              <a:rPr lang="vi-VN" smtClean="0"/>
              <a:t>lại </a:t>
            </a:r>
            <a:r>
              <a:rPr lang="en-US" smtClean="0"/>
              <a:t>qua </a:t>
            </a:r>
            <a:r>
              <a:rPr lang="en-US"/>
              <a:t>việc </a:t>
            </a:r>
            <a:r>
              <a:rPr lang="en-US">
                <a:solidFill>
                  <a:srgbClr val="CC6600"/>
                </a:solidFill>
              </a:rPr>
              <a:t>boxing</a:t>
            </a:r>
            <a:r>
              <a:rPr lang="en-US"/>
              <a:t> và </a:t>
            </a:r>
            <a:r>
              <a:rPr lang="en-US">
                <a:solidFill>
                  <a:srgbClr val="CC6600"/>
                </a:solidFill>
              </a:rPr>
              <a:t>unboxing</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24</a:t>
            </a:fld>
            <a:endParaRPr lang="en-US" altLang="ja-JP"/>
          </a:p>
        </p:txBody>
      </p:sp>
    </p:spTree>
    <p:extLst>
      <p:ext uri="{BB962C8B-B14F-4D97-AF65-F5344CB8AC3E}">
        <p14:creationId xmlns:p14="http://schemas.microsoft.com/office/powerpoint/2010/main" val="220390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3" name="Content Placeholder 2"/>
          <p:cNvSpPr>
            <a:spLocks noGrp="1"/>
          </p:cNvSpPr>
          <p:nvPr>
            <p:ph idx="1"/>
          </p:nvPr>
        </p:nvSpPr>
        <p:spPr>
          <a:xfrm>
            <a:off x="457200" y="1219200"/>
            <a:ext cx="8610600" cy="4906963"/>
          </a:xfrm>
        </p:spPr>
        <p:txBody>
          <a:bodyPr/>
          <a:lstStyle/>
          <a:p>
            <a:pPr marL="0" indent="0">
              <a:buNone/>
            </a:pPr>
            <a:r>
              <a:rPr lang="vi-VN" b="1" smtClean="0">
                <a:solidFill>
                  <a:srgbClr val="CC6600"/>
                </a:solidFill>
              </a:rPr>
              <a:t>Boxing</a:t>
            </a:r>
            <a:endParaRPr lang="en-US" b="1" smtClean="0">
              <a:solidFill>
                <a:srgbClr val="CC6600"/>
              </a:solidFill>
            </a:endParaRPr>
          </a:p>
          <a:p>
            <a:pPr marL="336550" indent="0">
              <a:buNone/>
            </a:pPr>
            <a:r>
              <a:rPr lang="en-US"/>
              <a:t>Là quá trình gán giá trị </a:t>
            </a:r>
            <a:r>
              <a:rPr lang="en-US" smtClean="0"/>
              <a:t>ki</a:t>
            </a:r>
            <a:r>
              <a:rPr lang="vi-VN" smtClean="0"/>
              <a:t>ểu</a:t>
            </a:r>
            <a:r>
              <a:rPr lang="en-US"/>
              <a:t> tham trị về cho </a:t>
            </a:r>
            <a:r>
              <a:rPr lang="en-US" smtClean="0"/>
              <a:t>đối t</a:t>
            </a:r>
            <a:r>
              <a:rPr lang="vi-VN" smtClean="0"/>
              <a:t>ượng</a:t>
            </a:r>
            <a:r>
              <a:rPr lang="en-US"/>
              <a:t> </a:t>
            </a:r>
            <a:r>
              <a:rPr lang="en-US" smtClean="0"/>
              <a:t>ki</a:t>
            </a:r>
            <a:r>
              <a:rPr lang="vi-VN" smtClean="0"/>
              <a:t>ểu</a:t>
            </a:r>
            <a:r>
              <a:rPr lang="en-US" smtClean="0"/>
              <a:t> object</a:t>
            </a:r>
            <a:r>
              <a:rPr lang="vi-VN" smtClean="0">
                <a:solidFill>
                  <a:srgbClr val="CC6600"/>
                </a:solidFill>
              </a:rPr>
              <a:t> </a:t>
            </a:r>
            <a:endParaRPr lang="en-US" smtClean="0">
              <a:solidFill>
                <a:srgbClr val="CC6600"/>
              </a:solidFill>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25</a:t>
            </a:fld>
            <a:endParaRPr lang="en-US" altLang="ja-JP"/>
          </a:p>
        </p:txBody>
      </p:sp>
      <p:pic>
        <p:nvPicPr>
          <p:cNvPr id="5" name="Picture 4"/>
          <p:cNvPicPr>
            <a:picLocks noChangeAspect="1"/>
          </p:cNvPicPr>
          <p:nvPr/>
        </p:nvPicPr>
        <p:blipFill>
          <a:blip r:embed="rId3"/>
          <a:stretch>
            <a:fillRect/>
          </a:stretch>
        </p:blipFill>
        <p:spPr>
          <a:xfrm>
            <a:off x="609600" y="2895599"/>
            <a:ext cx="7909984" cy="3230563"/>
          </a:xfrm>
          <a:prstGeom prst="rect">
            <a:avLst/>
          </a:prstGeom>
        </p:spPr>
      </p:pic>
    </p:spTree>
    <p:extLst>
      <p:ext uri="{BB962C8B-B14F-4D97-AF65-F5344CB8AC3E}">
        <p14:creationId xmlns:p14="http://schemas.microsoft.com/office/powerpoint/2010/main" val="36585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90600" y="2971800"/>
            <a:ext cx="7793679" cy="3011488"/>
          </a:xfrm>
          <a:prstGeom prst="rect">
            <a:avLst/>
          </a:prstGeom>
        </p:spPr>
      </p:pic>
      <p:sp>
        <p:nvSpPr>
          <p:cNvPr id="2" name="Title 1"/>
          <p:cNvSpPr>
            <a:spLocks noGrp="1"/>
          </p:cNvSpPr>
          <p:nvPr>
            <p:ph type="title"/>
          </p:nvPr>
        </p:nvSpPr>
        <p:spPr/>
        <p:txBody>
          <a:bodyPr/>
          <a:lstStyle/>
          <a:p>
            <a:r>
              <a:rPr lang="en-US" smtClean="0"/>
              <a:t>6</a:t>
            </a:r>
            <a:r>
              <a:rPr lang="en-US"/>
              <a:t>. </a:t>
            </a:r>
            <a:r>
              <a:rPr lang="en-US" smtClean="0"/>
              <a:t>KIỂU DỮ LIỆU</a:t>
            </a:r>
            <a:endParaRPr lang="en-US"/>
          </a:p>
        </p:txBody>
      </p:sp>
      <p:sp>
        <p:nvSpPr>
          <p:cNvPr id="3" name="Content Placeholder 2"/>
          <p:cNvSpPr>
            <a:spLocks noGrp="1"/>
          </p:cNvSpPr>
          <p:nvPr>
            <p:ph idx="1"/>
          </p:nvPr>
        </p:nvSpPr>
        <p:spPr>
          <a:xfrm>
            <a:off x="457200" y="1219200"/>
            <a:ext cx="8610600" cy="4906963"/>
          </a:xfrm>
        </p:spPr>
        <p:txBody>
          <a:bodyPr/>
          <a:lstStyle/>
          <a:p>
            <a:pPr marL="0" indent="0">
              <a:buNone/>
            </a:pPr>
            <a:r>
              <a:rPr lang="vi-VN" b="1" smtClean="0">
                <a:solidFill>
                  <a:srgbClr val="CC6600"/>
                </a:solidFill>
              </a:rPr>
              <a:t>Unboxing</a:t>
            </a:r>
            <a:endParaRPr lang="en-US" b="1">
              <a:solidFill>
                <a:srgbClr val="CC6600"/>
              </a:solidFill>
            </a:endParaRPr>
          </a:p>
          <a:p>
            <a:pPr marL="336550" indent="0" algn="just">
              <a:buNone/>
            </a:pPr>
            <a:r>
              <a:rPr lang="en-US"/>
              <a:t>Là quá trình </a:t>
            </a:r>
            <a:r>
              <a:rPr lang="en-US" smtClean="0"/>
              <a:t>chuy</a:t>
            </a:r>
            <a:r>
              <a:rPr lang="vi-VN" smtClean="0"/>
              <a:t>ển</a:t>
            </a:r>
            <a:r>
              <a:rPr lang="en-US"/>
              <a:t> </a:t>
            </a:r>
            <a:r>
              <a:rPr lang="en-US" smtClean="0"/>
              <a:t>đ</a:t>
            </a:r>
            <a:r>
              <a:rPr lang="vi-VN" smtClean="0"/>
              <a:t>ổi</a:t>
            </a:r>
            <a:r>
              <a:rPr lang="en-US" smtClean="0"/>
              <a:t> t</a:t>
            </a:r>
            <a:r>
              <a:rPr lang="vi-VN" smtClean="0"/>
              <a:t>ừ</a:t>
            </a:r>
            <a:r>
              <a:rPr lang="en-US" smtClean="0"/>
              <a:t> đối </a:t>
            </a:r>
            <a:r>
              <a:rPr lang="en-US"/>
              <a:t>t</a:t>
            </a:r>
            <a:r>
              <a:rPr lang="vi-VN"/>
              <a:t>ượng</a:t>
            </a:r>
            <a:r>
              <a:rPr lang="en-US"/>
              <a:t> object (</a:t>
            </a:r>
            <a:r>
              <a:rPr lang="en-US" smtClean="0"/>
              <a:t>đã th</a:t>
            </a:r>
            <a:r>
              <a:rPr lang="vi-VN" smtClean="0"/>
              <a:t>ực</a:t>
            </a:r>
            <a:r>
              <a:rPr lang="en-US"/>
              <a:t> hiện boxing) sang </a:t>
            </a:r>
            <a:r>
              <a:rPr lang="en-US" smtClean="0"/>
              <a:t>ki</a:t>
            </a:r>
            <a:r>
              <a:rPr lang="vi-VN" smtClean="0"/>
              <a:t>ể</a:t>
            </a:r>
            <a:r>
              <a:rPr lang="en-US" smtClean="0"/>
              <a:t>u d</a:t>
            </a:r>
            <a:r>
              <a:rPr lang="vi-VN" smtClean="0"/>
              <a:t>ữ</a:t>
            </a:r>
            <a:r>
              <a:rPr lang="en-US"/>
              <a:t> liệu tham trị</a:t>
            </a:r>
            <a:r>
              <a:rPr lang="vi-VN" smtClean="0">
                <a:solidFill>
                  <a:srgbClr val="CC6600"/>
                </a:solidFill>
              </a:rPr>
              <a:t> </a:t>
            </a:r>
            <a:endParaRPr lang="en-US">
              <a:solidFill>
                <a:srgbClr val="CC6600"/>
              </a:solidFill>
            </a:endParaRPr>
          </a:p>
          <a:p>
            <a:pPr marL="0" indent="0">
              <a:buNone/>
            </a:pPr>
            <a:endParaRPr lang="en-US" b="1" smtClean="0">
              <a:solidFill>
                <a:srgbClr val="CC6600"/>
              </a:solidFill>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26</a:t>
            </a:fld>
            <a:endParaRPr lang="en-US" altLang="ja-JP"/>
          </a:p>
        </p:txBody>
      </p:sp>
    </p:spTree>
    <p:extLst>
      <p:ext uri="{BB962C8B-B14F-4D97-AF65-F5344CB8AC3E}">
        <p14:creationId xmlns:p14="http://schemas.microsoft.com/office/powerpoint/2010/main" val="152088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mtClean="0"/>
              <a:t>7</a:t>
            </a:r>
            <a:r>
              <a:rPr lang="en-US"/>
              <a:t>. </a:t>
            </a:r>
            <a:r>
              <a:rPr lang="en-US" smtClean="0"/>
              <a:t>BIỂU THỨC</a:t>
            </a:r>
            <a:endParaRPr lang="en-US"/>
          </a:p>
        </p:txBody>
      </p:sp>
      <p:sp>
        <p:nvSpPr>
          <p:cNvPr id="3" name="Content Placeholder 2"/>
          <p:cNvSpPr>
            <a:spLocks noGrp="1"/>
          </p:cNvSpPr>
          <p:nvPr>
            <p:ph idx="1"/>
          </p:nvPr>
        </p:nvSpPr>
        <p:spPr>
          <a:xfrm>
            <a:off x="457200" y="1447800"/>
            <a:ext cx="8229600" cy="4525963"/>
          </a:xfrm>
        </p:spPr>
        <p:txBody>
          <a:bodyPr/>
          <a:lstStyle/>
          <a:p>
            <a:r>
              <a:rPr lang="en-US"/>
              <a:t>Các câu </a:t>
            </a:r>
            <a:r>
              <a:rPr lang="en-US" smtClean="0"/>
              <a:t>lệnh th</a:t>
            </a:r>
            <a:r>
              <a:rPr lang="vi-VN" smtClean="0"/>
              <a:t>ực</a:t>
            </a:r>
            <a:r>
              <a:rPr lang="en-US"/>
              <a:t> hiện việc đánh giá một giá trị gọi là </a:t>
            </a:r>
            <a:r>
              <a:rPr lang="en-US" smtClean="0"/>
              <a:t>bi</a:t>
            </a:r>
            <a:r>
              <a:rPr lang="vi-VN" smtClean="0"/>
              <a:t>ểu</a:t>
            </a:r>
            <a:r>
              <a:rPr lang="en-US" smtClean="0"/>
              <a:t> th</a:t>
            </a:r>
            <a:r>
              <a:rPr lang="vi-VN" smtClean="0"/>
              <a:t>ức</a:t>
            </a:r>
            <a:r>
              <a:rPr lang="en-US" smtClean="0"/>
              <a:t>. Biểu </a:t>
            </a:r>
            <a:r>
              <a:rPr lang="en-US"/>
              <a:t>thức bao gồm toán hạng và toán tử hoặc các phép logic</a:t>
            </a:r>
          </a:p>
          <a:p>
            <a:r>
              <a:rPr lang="en-US"/>
              <a:t>Tuân theo thứ tự ưu tiên: </a:t>
            </a:r>
          </a:p>
          <a:p>
            <a:pPr lvl="1">
              <a:lnSpc>
                <a:spcPct val="90000"/>
              </a:lnSpc>
              <a:spcBef>
                <a:spcPts val="0"/>
              </a:spcBef>
              <a:buSzPct val="50000"/>
              <a:buFont typeface="Courier New" panose="02070309020205020404" pitchFamily="49" charset="0"/>
              <a:buChar char="o"/>
            </a:pPr>
            <a:r>
              <a:rPr lang="en-US"/>
              <a:t>Trong ngoặc</a:t>
            </a:r>
          </a:p>
          <a:p>
            <a:pPr lvl="1">
              <a:lnSpc>
                <a:spcPct val="90000"/>
              </a:lnSpc>
              <a:spcBef>
                <a:spcPts val="0"/>
              </a:spcBef>
              <a:buSzPct val="50000"/>
              <a:buFont typeface="Courier New" panose="02070309020205020404" pitchFamily="49" charset="0"/>
              <a:buChar char="o"/>
            </a:pPr>
            <a:r>
              <a:rPr lang="en-US"/>
              <a:t>Lũy thừa</a:t>
            </a:r>
          </a:p>
          <a:p>
            <a:pPr lvl="1">
              <a:lnSpc>
                <a:spcPct val="90000"/>
              </a:lnSpc>
              <a:spcBef>
                <a:spcPts val="0"/>
              </a:spcBef>
              <a:buSzPct val="50000"/>
              <a:buFont typeface="Courier New" panose="02070309020205020404" pitchFamily="49" charset="0"/>
              <a:buChar char="o"/>
            </a:pPr>
            <a:r>
              <a:rPr lang="en-US"/>
              <a:t>Số âm</a:t>
            </a:r>
          </a:p>
          <a:p>
            <a:pPr lvl="1">
              <a:lnSpc>
                <a:spcPct val="90000"/>
              </a:lnSpc>
              <a:spcBef>
                <a:spcPts val="0"/>
              </a:spcBef>
              <a:buSzPct val="50000"/>
              <a:buFont typeface="Courier New" panose="02070309020205020404" pitchFamily="49" charset="0"/>
              <a:buChar char="o"/>
            </a:pPr>
            <a:r>
              <a:rPr lang="en-US"/>
              <a:t>Nhân | chia</a:t>
            </a:r>
          </a:p>
          <a:p>
            <a:pPr lvl="1">
              <a:lnSpc>
                <a:spcPct val="90000"/>
              </a:lnSpc>
              <a:spcBef>
                <a:spcPts val="0"/>
              </a:spcBef>
              <a:buSzPct val="50000"/>
              <a:buFont typeface="Courier New" panose="02070309020205020404" pitchFamily="49" charset="0"/>
              <a:buChar char="o"/>
            </a:pPr>
            <a:r>
              <a:rPr lang="en-US"/>
              <a:t>Chia lấy nguyên</a:t>
            </a:r>
          </a:p>
          <a:p>
            <a:pPr lvl="1">
              <a:lnSpc>
                <a:spcPct val="90000"/>
              </a:lnSpc>
              <a:spcBef>
                <a:spcPts val="0"/>
              </a:spcBef>
              <a:buSzPct val="50000"/>
              <a:buFont typeface="Courier New" panose="02070309020205020404" pitchFamily="49" charset="0"/>
              <a:buChar char="o"/>
            </a:pPr>
            <a:r>
              <a:rPr lang="en-US"/>
              <a:t>Chia lấy dư</a:t>
            </a:r>
          </a:p>
          <a:p>
            <a:pPr lvl="1">
              <a:lnSpc>
                <a:spcPct val="90000"/>
              </a:lnSpc>
              <a:spcBef>
                <a:spcPts val="0"/>
              </a:spcBef>
              <a:buSzPct val="50000"/>
              <a:buFont typeface="Courier New" panose="02070309020205020404" pitchFamily="49" charset="0"/>
              <a:buChar char="o"/>
            </a:pPr>
            <a:r>
              <a:rPr lang="en-US"/>
              <a:t>Cộng | trừ</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27</a:t>
            </a:fld>
            <a:endParaRPr lang="en-US" altLang="ja-JP"/>
          </a:p>
        </p:txBody>
      </p:sp>
    </p:spTree>
    <p:extLst>
      <p:ext uri="{BB962C8B-B14F-4D97-AF65-F5344CB8AC3E}">
        <p14:creationId xmlns:p14="http://schemas.microsoft.com/office/powerpoint/2010/main" val="144119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1000"/>
                                        <p:tgtEl>
                                          <p:spTgt spid="3">
                                            <p:txEl>
                                              <p:pRg st="1" end="1"/>
                                            </p:txEl>
                                          </p:spTgt>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1000"/>
                                        <p:tgtEl>
                                          <p:spTgt spid="3">
                                            <p:txEl>
                                              <p:pRg st="2" end="2"/>
                                            </p:txEl>
                                          </p:spTgt>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1000"/>
                                        <p:tgtEl>
                                          <p:spTgt spid="3">
                                            <p:txEl>
                                              <p:pRg st="3" end="3"/>
                                            </p:txEl>
                                          </p:spTgt>
                                        </p:tgtEl>
                                      </p:cBhvr>
                                    </p:animEffect>
                                  </p:childTnLst>
                                </p:cTn>
                              </p:par>
                            </p:childTnLst>
                          </p:cTn>
                        </p:par>
                        <p:par>
                          <p:cTn id="21" fill="hold">
                            <p:stCondLst>
                              <p:cond delay="3000"/>
                            </p:stCondLst>
                            <p:childTnLst>
                              <p:par>
                                <p:cTn id="22" presetID="22" presetClass="entr" presetSubtype="1"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1000"/>
                                        <p:tgtEl>
                                          <p:spTgt spid="3">
                                            <p:txEl>
                                              <p:pRg st="4" end="4"/>
                                            </p:txEl>
                                          </p:spTgt>
                                        </p:tgtEl>
                                      </p:cBhvr>
                                    </p:animEffect>
                                  </p:childTnLst>
                                </p:cTn>
                              </p:par>
                            </p:childTnLst>
                          </p:cTn>
                        </p:par>
                        <p:par>
                          <p:cTn id="25" fill="hold">
                            <p:stCondLst>
                              <p:cond delay="4000"/>
                            </p:stCondLst>
                            <p:childTnLst>
                              <p:par>
                                <p:cTn id="26" presetID="22" presetClass="entr" presetSubtype="1"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1000"/>
                                        <p:tgtEl>
                                          <p:spTgt spid="3">
                                            <p:txEl>
                                              <p:pRg st="5" end="5"/>
                                            </p:txEl>
                                          </p:spTgt>
                                        </p:tgtEl>
                                      </p:cBhvr>
                                    </p:animEffect>
                                  </p:childTnLst>
                                </p:cTn>
                              </p:par>
                            </p:childTnLst>
                          </p:cTn>
                        </p:par>
                        <p:par>
                          <p:cTn id="29" fill="hold">
                            <p:stCondLst>
                              <p:cond delay="5000"/>
                            </p:stCondLst>
                            <p:childTnLst>
                              <p:par>
                                <p:cTn id="30" presetID="22" presetClass="entr" presetSubtype="1"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1000"/>
                                        <p:tgtEl>
                                          <p:spTgt spid="3">
                                            <p:txEl>
                                              <p:pRg st="6" end="6"/>
                                            </p:txEl>
                                          </p:spTgt>
                                        </p:tgtEl>
                                      </p:cBhvr>
                                    </p:animEffect>
                                  </p:childTnLst>
                                </p:cTn>
                              </p:par>
                            </p:childTnLst>
                          </p:cTn>
                        </p:par>
                        <p:par>
                          <p:cTn id="33" fill="hold">
                            <p:stCondLst>
                              <p:cond delay="6000"/>
                            </p:stCondLst>
                            <p:childTnLst>
                              <p:par>
                                <p:cTn id="34" presetID="22" presetClass="entr" presetSubtype="1"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1000"/>
                                        <p:tgtEl>
                                          <p:spTgt spid="3">
                                            <p:txEl>
                                              <p:pRg st="7" end="7"/>
                                            </p:txEl>
                                          </p:spTgt>
                                        </p:tgtEl>
                                      </p:cBhvr>
                                    </p:animEffect>
                                  </p:childTnLst>
                                </p:cTn>
                              </p:par>
                            </p:childTnLst>
                          </p:cTn>
                        </p:par>
                        <p:par>
                          <p:cTn id="37" fill="hold">
                            <p:stCondLst>
                              <p:cond delay="7000"/>
                            </p:stCondLst>
                            <p:childTnLst>
                              <p:par>
                                <p:cTn id="38" presetID="22" presetClass="entr" presetSubtype="1"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up)">
                                      <p:cBhvr>
                                        <p:cTn id="40"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a:t>
            </a:r>
            <a:r>
              <a:rPr lang="en-US"/>
              <a:t>. </a:t>
            </a:r>
            <a:r>
              <a:rPr lang="en-US" smtClean="0"/>
              <a:t>BIỂU THỨC</a:t>
            </a:r>
            <a:endParaRPr lang="en-US"/>
          </a:p>
        </p:txBody>
      </p:sp>
      <p:sp>
        <p:nvSpPr>
          <p:cNvPr id="3" name="Content Placeholder 2"/>
          <p:cNvSpPr>
            <a:spLocks noGrp="1"/>
          </p:cNvSpPr>
          <p:nvPr>
            <p:ph idx="1"/>
          </p:nvPr>
        </p:nvSpPr>
        <p:spPr>
          <a:xfrm>
            <a:off x="457200" y="1371600"/>
            <a:ext cx="8458200" cy="4781550"/>
          </a:xfrm>
        </p:spPr>
        <p:txBody>
          <a:bodyPr/>
          <a:lstStyle/>
          <a:p>
            <a:pPr marL="0" indent="0">
              <a:buNone/>
            </a:pPr>
            <a:r>
              <a:rPr lang="en-US" b="1" dirty="0" err="1">
                <a:solidFill>
                  <a:srgbClr val="00B0F0"/>
                </a:solidFill>
              </a:rPr>
              <a:t>Toán</a:t>
            </a:r>
            <a:r>
              <a:rPr lang="en-US" b="1" dirty="0">
                <a:solidFill>
                  <a:srgbClr val="00B0F0"/>
                </a:solidFill>
              </a:rPr>
              <a:t> </a:t>
            </a:r>
            <a:r>
              <a:rPr lang="en-US" b="1" dirty="0" err="1">
                <a:solidFill>
                  <a:srgbClr val="00B0F0"/>
                </a:solidFill>
              </a:rPr>
              <a:t>tử</a:t>
            </a:r>
            <a:endParaRPr lang="en-US" b="1" dirty="0">
              <a:solidFill>
                <a:srgbClr val="00B0F0"/>
              </a:solidFill>
            </a:endParaRPr>
          </a:p>
          <a:p>
            <a:r>
              <a:rPr lang="en-US" sz="2800" b="1"/>
              <a:t>Arithmetic </a:t>
            </a:r>
            <a:r>
              <a:rPr lang="en-US" sz="2800"/>
              <a:t>(</a:t>
            </a:r>
            <a:r>
              <a:rPr lang="en-US" sz="2800" smtClean="0"/>
              <a:t>số học)	: </a:t>
            </a:r>
            <a:r>
              <a:rPr lang="en-US" sz="2800" b="1" dirty="0">
                <a:solidFill>
                  <a:srgbClr val="CC6600"/>
                </a:solidFill>
              </a:rPr>
              <a:t>+   -    *    /     %</a:t>
            </a:r>
          </a:p>
          <a:p>
            <a:r>
              <a:rPr lang="en-US" sz="2800" b="1" dirty="0"/>
              <a:t>Assignment </a:t>
            </a:r>
            <a:r>
              <a:rPr lang="en-US" sz="2800" dirty="0"/>
              <a:t>(</a:t>
            </a:r>
            <a:r>
              <a:rPr lang="en-US" sz="2800" err="1"/>
              <a:t>gán</a:t>
            </a:r>
            <a:r>
              <a:rPr lang="en-US" sz="2800" smtClean="0"/>
              <a:t>)	:  </a:t>
            </a:r>
            <a:r>
              <a:rPr lang="en-US" sz="2800" b="1" dirty="0">
                <a:solidFill>
                  <a:srgbClr val="CC6600"/>
                </a:solidFill>
              </a:rPr>
              <a:t>=    +=   -=    *=    /=    %=</a:t>
            </a:r>
          </a:p>
          <a:p>
            <a:r>
              <a:rPr lang="en-US" sz="2800" b="1" dirty="0"/>
              <a:t>Unary </a:t>
            </a:r>
            <a:r>
              <a:rPr lang="en-US" sz="2800" dirty="0"/>
              <a:t>(</a:t>
            </a:r>
            <a:r>
              <a:rPr lang="en-US" sz="2800" dirty="0" err="1"/>
              <a:t>một</a:t>
            </a:r>
            <a:r>
              <a:rPr lang="en-US" sz="2800" dirty="0"/>
              <a:t> </a:t>
            </a:r>
            <a:r>
              <a:rPr lang="en-US" sz="2800" dirty="0" err="1"/>
              <a:t>ngôi</a:t>
            </a:r>
            <a:r>
              <a:rPr lang="en-US" sz="2800" dirty="0"/>
              <a:t>):  </a:t>
            </a:r>
            <a:r>
              <a:rPr lang="en-US" sz="2800" b="1" dirty="0">
                <a:solidFill>
                  <a:srgbClr val="CC6600"/>
                </a:solidFill>
              </a:rPr>
              <a:t>++      --</a:t>
            </a:r>
          </a:p>
          <a:p>
            <a:pPr>
              <a:spcBef>
                <a:spcPts val="0"/>
              </a:spcBef>
            </a:pPr>
            <a:r>
              <a:rPr lang="en-US" sz="2800" b="1" dirty="0"/>
              <a:t>Comparison </a:t>
            </a:r>
            <a:r>
              <a:rPr lang="en-US" sz="2800" dirty="0"/>
              <a:t>(so </a:t>
            </a:r>
            <a:r>
              <a:rPr lang="en-US" sz="2800" dirty="0" err="1"/>
              <a:t>sánh</a:t>
            </a:r>
            <a:r>
              <a:rPr lang="en-US" sz="2800" dirty="0"/>
              <a:t>): </a:t>
            </a:r>
            <a:r>
              <a:rPr lang="en-US" sz="2800" dirty="0" err="1"/>
              <a:t>kết</a:t>
            </a:r>
            <a:r>
              <a:rPr lang="en-US" sz="2800" dirty="0"/>
              <a:t> </a:t>
            </a:r>
            <a:r>
              <a:rPr lang="en-US" sz="2800" dirty="0" err="1"/>
              <a:t>quả</a:t>
            </a:r>
            <a:r>
              <a:rPr lang="en-US" sz="2800" dirty="0"/>
              <a:t> </a:t>
            </a:r>
            <a:r>
              <a:rPr lang="en-US" sz="2800" dirty="0" err="1"/>
              <a:t>là</a:t>
            </a:r>
            <a:r>
              <a:rPr lang="en-US" sz="2800" dirty="0"/>
              <a:t> </a:t>
            </a:r>
            <a:r>
              <a:rPr lang="en-US" sz="2800" dirty="0" err="1"/>
              <a:t>kiểu</a:t>
            </a:r>
            <a:r>
              <a:rPr lang="en-US" sz="2800" dirty="0"/>
              <a:t> </a:t>
            </a:r>
            <a:r>
              <a:rPr lang="en-US" sz="2800" dirty="0" err="1"/>
              <a:t>boolean</a:t>
            </a:r>
            <a:r>
              <a:rPr lang="en-US" sz="2800" dirty="0"/>
              <a:t> </a:t>
            </a:r>
            <a:r>
              <a:rPr lang="en-US" sz="2800" dirty="0" err="1"/>
              <a:t>sau</a:t>
            </a:r>
            <a:r>
              <a:rPr lang="en-US" sz="2800" dirty="0"/>
              <a:t> </a:t>
            </a:r>
            <a:r>
              <a:rPr lang="en-US" sz="2800" dirty="0" err="1"/>
              <a:t>khi</a:t>
            </a:r>
            <a:r>
              <a:rPr lang="en-US" sz="2800" dirty="0"/>
              <a:t> </a:t>
            </a:r>
            <a:r>
              <a:rPr lang="en-US" sz="2800" dirty="0" err="1"/>
              <a:t>đã</a:t>
            </a:r>
            <a:r>
              <a:rPr lang="en-US" sz="2800" dirty="0"/>
              <a:t> so </a:t>
            </a:r>
            <a:r>
              <a:rPr lang="en-US" sz="2800" dirty="0" err="1"/>
              <a:t>sánh</a:t>
            </a:r>
            <a:endParaRPr lang="en-US" sz="2800" dirty="0"/>
          </a:p>
          <a:p>
            <a:pPr marL="0" indent="0">
              <a:spcBef>
                <a:spcPts val="0"/>
              </a:spcBef>
              <a:buNone/>
            </a:pPr>
            <a:r>
              <a:rPr lang="en-US" sz="2800" dirty="0"/>
              <a:t>	</a:t>
            </a:r>
            <a:r>
              <a:rPr lang="en-US" sz="2800" b="1" dirty="0">
                <a:solidFill>
                  <a:srgbClr val="CC6600"/>
                </a:solidFill>
              </a:rPr>
              <a:t>&lt;        &lt;=       </a:t>
            </a:r>
            <a:r>
              <a:rPr lang="en-US" sz="2800" b="1" dirty="0" smtClean="0">
                <a:solidFill>
                  <a:srgbClr val="CC6600"/>
                </a:solidFill>
              </a:rPr>
              <a:t>= =        </a:t>
            </a:r>
            <a:r>
              <a:rPr lang="en-US" sz="2800" b="1" dirty="0">
                <a:solidFill>
                  <a:srgbClr val="CC6600"/>
                </a:solidFill>
              </a:rPr>
              <a:t>!=        &gt;          &gt;=</a:t>
            </a:r>
          </a:p>
          <a:p>
            <a:pPr>
              <a:lnSpc>
                <a:spcPct val="90000"/>
              </a:lnSpc>
            </a:pPr>
            <a:r>
              <a:rPr lang="en-US" sz="2800" b="1" smtClean="0"/>
              <a:t>Logic:</a:t>
            </a:r>
            <a:r>
              <a:rPr lang="en-US" sz="2800" smtClean="0"/>
              <a:t> </a:t>
            </a:r>
            <a:r>
              <a:rPr lang="en-US" sz="2800" dirty="0" err="1"/>
              <a:t>đánh</a:t>
            </a:r>
            <a:r>
              <a:rPr lang="en-US" sz="2800" dirty="0"/>
              <a:t> </a:t>
            </a:r>
            <a:r>
              <a:rPr lang="en-US" sz="2800" dirty="0" err="1"/>
              <a:t>giá</a:t>
            </a:r>
            <a:r>
              <a:rPr lang="en-US" sz="2800" dirty="0"/>
              <a:t> </a:t>
            </a:r>
            <a:r>
              <a:rPr lang="en-US" sz="2800" dirty="0" err="1"/>
              <a:t>biểu</a:t>
            </a:r>
            <a:r>
              <a:rPr lang="en-US" sz="2800" dirty="0"/>
              <a:t> </a:t>
            </a:r>
            <a:r>
              <a:rPr lang="en-US" sz="2800" dirty="0" err="1"/>
              <a:t>thức</a:t>
            </a:r>
            <a:r>
              <a:rPr lang="en-US" sz="2800" dirty="0"/>
              <a:t> </a:t>
            </a:r>
            <a:r>
              <a:rPr lang="en-US" sz="2800" dirty="0" err="1"/>
              <a:t>và</a:t>
            </a:r>
            <a:r>
              <a:rPr lang="en-US" sz="2800" dirty="0"/>
              <a:t> </a:t>
            </a:r>
            <a:r>
              <a:rPr lang="en-US" sz="2800" dirty="0" err="1"/>
              <a:t>trả</a:t>
            </a:r>
            <a:r>
              <a:rPr lang="en-US" sz="2800" dirty="0"/>
              <a:t> </a:t>
            </a:r>
            <a:r>
              <a:rPr lang="en-US" sz="2800" dirty="0" err="1"/>
              <a:t>về</a:t>
            </a:r>
            <a:r>
              <a:rPr lang="en-US" sz="2800" dirty="0"/>
              <a:t> </a:t>
            </a:r>
            <a:r>
              <a:rPr lang="en-US" sz="2800" err="1"/>
              <a:t>kiểu</a:t>
            </a:r>
            <a:r>
              <a:rPr lang="en-US" sz="2800"/>
              <a:t> </a:t>
            </a:r>
            <a:r>
              <a:rPr lang="en-US" sz="2800" smtClean="0"/>
              <a:t>boolean </a:t>
            </a:r>
          </a:p>
          <a:p>
            <a:pPr marL="914400" indent="-61913">
              <a:lnSpc>
                <a:spcPct val="90000"/>
              </a:lnSpc>
              <a:spcBef>
                <a:spcPts val="0"/>
              </a:spcBef>
              <a:buNone/>
            </a:pPr>
            <a:r>
              <a:rPr lang="en-US" sz="2800" b="1" smtClean="0">
                <a:solidFill>
                  <a:srgbClr val="CC6600"/>
                </a:solidFill>
              </a:rPr>
              <a:t>&amp;&amp;</a:t>
            </a:r>
            <a:r>
              <a:rPr lang="en-US" sz="2800" smtClean="0"/>
              <a:t> </a:t>
            </a:r>
            <a:r>
              <a:rPr lang="en-US" sz="2800" dirty="0"/>
              <a:t>(</a:t>
            </a:r>
            <a:r>
              <a:rPr lang="en-US" sz="2800" dirty="0" err="1"/>
              <a:t>và</a:t>
            </a:r>
            <a:r>
              <a:rPr lang="en-US" sz="2800" dirty="0"/>
              <a:t>)   </a:t>
            </a:r>
            <a:r>
              <a:rPr lang="en-US" sz="2800"/>
              <a:t>		</a:t>
            </a:r>
            <a:r>
              <a:rPr lang="en-US" sz="2800" b="1" smtClean="0">
                <a:solidFill>
                  <a:srgbClr val="CC6600"/>
                </a:solidFill>
              </a:rPr>
              <a:t>||</a:t>
            </a:r>
            <a:r>
              <a:rPr lang="en-US" sz="2800" smtClean="0"/>
              <a:t> </a:t>
            </a:r>
            <a:r>
              <a:rPr lang="en-US" sz="2800" dirty="0"/>
              <a:t>(</a:t>
            </a:r>
            <a:r>
              <a:rPr lang="en-US" sz="2800" dirty="0" err="1"/>
              <a:t>hoặc</a:t>
            </a:r>
            <a:r>
              <a:rPr lang="en-US" sz="2800"/>
              <a:t>)    </a:t>
            </a:r>
            <a:endParaRPr lang="en-US" sz="2800" smtClean="0"/>
          </a:p>
          <a:p>
            <a:pPr marL="914400" indent="-61913">
              <a:lnSpc>
                <a:spcPct val="90000"/>
              </a:lnSpc>
              <a:spcBef>
                <a:spcPts val="0"/>
              </a:spcBef>
              <a:buNone/>
            </a:pPr>
            <a:r>
              <a:rPr lang="en-US" sz="2800" b="1">
                <a:solidFill>
                  <a:srgbClr val="CC6600"/>
                </a:solidFill>
              </a:rPr>
              <a:t>!</a:t>
            </a:r>
            <a:r>
              <a:rPr lang="en-US" sz="2800"/>
              <a:t> (phủ định</a:t>
            </a:r>
            <a:r>
              <a:rPr lang="en-US" sz="2800" smtClean="0"/>
              <a:t>)          </a:t>
            </a:r>
            <a:r>
              <a:rPr lang="en-US" sz="2800" b="1" dirty="0">
                <a:solidFill>
                  <a:srgbClr val="CC6600"/>
                </a:solidFill>
              </a:rPr>
              <a:t>^</a:t>
            </a:r>
            <a:r>
              <a:rPr lang="en-US" sz="2800" dirty="0"/>
              <a:t> (XOR – </a:t>
            </a:r>
            <a:r>
              <a:rPr lang="en-US" sz="2800" dirty="0" err="1"/>
              <a:t>chỉ</a:t>
            </a:r>
            <a:r>
              <a:rPr lang="en-US" sz="2800" dirty="0"/>
              <a:t> </a:t>
            </a:r>
            <a:r>
              <a:rPr lang="en-US" sz="2800" dirty="0" err="1"/>
              <a:t>sai</a:t>
            </a:r>
            <a:r>
              <a:rPr lang="en-US" sz="2800" dirty="0"/>
              <a:t> </a:t>
            </a:r>
            <a:r>
              <a:rPr lang="en-US" sz="2800" dirty="0" err="1"/>
              <a:t>khi</a:t>
            </a:r>
            <a:r>
              <a:rPr lang="en-US" sz="2800" dirty="0"/>
              <a:t> </a:t>
            </a:r>
            <a:r>
              <a:rPr lang="en-US" sz="2800" dirty="0" err="1"/>
              <a:t>cả</a:t>
            </a:r>
            <a:r>
              <a:rPr lang="en-US" sz="2800" dirty="0"/>
              <a:t> </a:t>
            </a:r>
            <a:r>
              <a:rPr lang="en-US" sz="2800" err="1"/>
              <a:t>hai</a:t>
            </a:r>
            <a:r>
              <a:rPr lang="en-US" sz="2800"/>
              <a:t> </a:t>
            </a:r>
            <a:r>
              <a:rPr lang="en-US" sz="2800" smtClean="0"/>
              <a:t> </a:t>
            </a:r>
          </a:p>
          <a:p>
            <a:pPr marL="914400" indent="-61913">
              <a:lnSpc>
                <a:spcPct val="90000"/>
              </a:lnSpc>
              <a:spcBef>
                <a:spcPts val="0"/>
              </a:spcBef>
              <a:buNone/>
            </a:pPr>
            <a:r>
              <a:rPr lang="en-US" sz="2800"/>
              <a:t> </a:t>
            </a:r>
            <a:r>
              <a:rPr lang="en-US" sz="2800" smtClean="0"/>
              <a:t>                                  biểu </a:t>
            </a:r>
            <a:r>
              <a:rPr lang="en-US" sz="2800" dirty="0" err="1"/>
              <a:t>thức</a:t>
            </a:r>
            <a:r>
              <a:rPr lang="en-US" sz="2800" dirty="0"/>
              <a:t> </a:t>
            </a:r>
            <a:r>
              <a:rPr lang="en-US" sz="2800" err="1"/>
              <a:t>đều</a:t>
            </a:r>
            <a:r>
              <a:rPr lang="en-US" sz="2800"/>
              <a:t> </a:t>
            </a:r>
            <a:r>
              <a:rPr lang="en-US" sz="2800" smtClean="0"/>
              <a:t>đúng)   </a:t>
            </a:r>
            <a:endParaRPr lang="en-US" sz="2800" dirty="0"/>
          </a:p>
          <a:p>
            <a:pPr marL="0" indent="0">
              <a:buNone/>
            </a:pPr>
            <a:r>
              <a:rPr lang="en-US" sz="3000" dirty="0"/>
              <a:t>    </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28</a:t>
            </a:fld>
            <a:endParaRPr lang="en-US" altLang="ja-JP"/>
          </a:p>
        </p:txBody>
      </p:sp>
    </p:spTree>
    <p:extLst>
      <p:ext uri="{BB962C8B-B14F-4D97-AF65-F5344CB8AC3E}">
        <p14:creationId xmlns:p14="http://schemas.microsoft.com/office/powerpoint/2010/main" val="33773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a:t>
            </a:r>
            <a:r>
              <a:rPr lang="en-US"/>
              <a:t>. </a:t>
            </a:r>
            <a:r>
              <a:rPr lang="en-US" smtClean="0"/>
              <a:t>BIỂU THỨC</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24133020"/>
              </p:ext>
            </p:extLst>
          </p:nvPr>
        </p:nvGraphicFramePr>
        <p:xfrm>
          <a:off x="365760" y="2032575"/>
          <a:ext cx="8686800" cy="4337745"/>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5715000">
                  <a:extLst>
                    <a:ext uri="{9D8B030D-6E8A-4147-A177-3AD203B41FA5}">
                      <a16:colId xmlns="" xmlns:a16="http://schemas.microsoft.com/office/drawing/2014/main" val="20002"/>
                    </a:ext>
                  </a:extLst>
                </a:gridCol>
              </a:tblGrid>
              <a:tr h="685800">
                <a:tc>
                  <a:txBody>
                    <a:bodyPr/>
                    <a:lstStyle/>
                    <a:p>
                      <a:pPr algn="ctr"/>
                      <a:r>
                        <a:rPr lang="en-US" sz="2800">
                          <a:solidFill>
                            <a:schemeClr val="tx1"/>
                          </a:solidFill>
                          <a:latin typeface="Times New Roman" panose="02020603050405020304" pitchFamily="18" charset="0"/>
                          <a:cs typeface="Times New Roman" panose="02020603050405020304" pitchFamily="18" charset="0"/>
                        </a:rPr>
                        <a:t>Toán</a:t>
                      </a:r>
                      <a:r>
                        <a:rPr lang="en-US" sz="2800" baseline="0">
                          <a:solidFill>
                            <a:schemeClr val="tx1"/>
                          </a:solidFill>
                          <a:latin typeface="Times New Roman" panose="02020603050405020304" pitchFamily="18" charset="0"/>
                          <a:cs typeface="Times New Roman" panose="02020603050405020304" pitchFamily="18" charset="0"/>
                        </a:rPr>
                        <a:t> tử</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Ý</a:t>
                      </a:r>
                      <a:r>
                        <a:rPr lang="en-US" sz="2800" baseline="0">
                          <a:solidFill>
                            <a:schemeClr val="tx1"/>
                          </a:solidFill>
                          <a:latin typeface="Times New Roman" panose="02020603050405020304" pitchFamily="18" charset="0"/>
                          <a:cs typeface="Times New Roman" panose="02020603050405020304" pitchFamily="18" charset="0"/>
                        </a:rPr>
                        <a:t> nghĩa</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Ví</a:t>
                      </a:r>
                      <a:r>
                        <a:rPr lang="en-US" sz="2800" baseline="0">
                          <a:solidFill>
                            <a:schemeClr val="tx1"/>
                          </a:solidFill>
                          <a:latin typeface="Times New Roman" panose="02020603050405020304" pitchFamily="18" charset="0"/>
                          <a:cs typeface="Times New Roman" panose="02020603050405020304" pitchFamily="18" charset="0"/>
                        </a:rPr>
                        <a:t> dụ</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1853625">
                <a:tc>
                  <a:txBody>
                    <a:bodyPr/>
                    <a:lstStyle/>
                    <a:p>
                      <a:pPr algn="ctr"/>
                      <a:r>
                        <a:rPr lang="en-US" sz="2800" b="1">
                          <a:solidFill>
                            <a:srgbClr val="CC6600"/>
                          </a:solidFill>
                          <a:latin typeface="Times New Roman" panose="02020603050405020304" pitchFamily="18" charset="0"/>
                          <a:cs typeface="Times New Roman" panose="02020603050405020304" pitchFamily="18" charset="0"/>
                        </a:rPr>
                        <a:t>++</a:t>
                      </a:r>
                    </a:p>
                  </a:txBody>
                  <a:tcPr/>
                </a:tc>
                <a:tc>
                  <a:txBody>
                    <a:bodyPr/>
                    <a:lstStyle/>
                    <a:p>
                      <a:r>
                        <a:rPr lang="en-US" sz="2800">
                          <a:latin typeface="Times New Roman" panose="02020603050405020304" pitchFamily="18" charset="0"/>
                          <a:cs typeface="Times New Roman" panose="02020603050405020304" pitchFamily="18" charset="0"/>
                        </a:rPr>
                        <a:t>tăng</a:t>
                      </a:r>
                      <a:r>
                        <a:rPr lang="en-US" sz="2800" baseline="0">
                          <a:latin typeface="Times New Roman" panose="02020603050405020304" pitchFamily="18" charset="0"/>
                          <a:cs typeface="Times New Roman" panose="02020603050405020304" pitchFamily="18" charset="0"/>
                        </a:rPr>
                        <a:t> giá trị của toán hạng lên 1</a:t>
                      </a:r>
                      <a:endParaRPr lang="en-US" sz="2800">
                        <a:latin typeface="Times New Roman" panose="02020603050405020304" pitchFamily="18" charset="0"/>
                        <a:cs typeface="Times New Roman" panose="02020603050405020304" pitchFamily="18" charset="0"/>
                      </a:endParaRPr>
                    </a:p>
                  </a:txBody>
                  <a:tcPr/>
                </a:tc>
                <a:tc>
                  <a:txBody>
                    <a:bodyPr/>
                    <a:lstStyle/>
                    <a:p>
                      <a:r>
                        <a:rPr lang="en-US" sz="2800">
                          <a:latin typeface="Times New Roman" panose="02020603050405020304" pitchFamily="18" charset="0"/>
                          <a:cs typeface="Times New Roman" panose="02020603050405020304" pitchFamily="18" charset="0"/>
                        </a:rPr>
                        <a:t>y = ++x </a:t>
                      </a:r>
                      <a:r>
                        <a:rPr lang="en-US" sz="1600">
                          <a:latin typeface="Times New Roman" panose="02020603050405020304" pitchFamily="18" charset="0"/>
                          <a:cs typeface="Times New Roman" panose="02020603050405020304" pitchFamily="18" charset="0"/>
                          <a:sym typeface="Wingdings" panose="05000000000000000000" pitchFamily="2" charset="2"/>
                        </a:rPr>
                        <a:t></a:t>
                      </a:r>
                      <a:r>
                        <a:rPr lang="en-US" sz="2800">
                          <a:latin typeface="Times New Roman" panose="02020603050405020304" pitchFamily="18" charset="0"/>
                          <a:cs typeface="Times New Roman" panose="02020603050405020304" pitchFamily="18" charset="0"/>
                          <a:sym typeface="Wingdings" panose="05000000000000000000" pitchFamily="2" charset="2"/>
                        </a:rPr>
                        <a:t> </a:t>
                      </a:r>
                      <a:r>
                        <a:rPr lang="en-US" sz="2800">
                          <a:latin typeface="Times New Roman" panose="02020603050405020304" pitchFamily="18" charset="0"/>
                          <a:cs typeface="Times New Roman" panose="02020603050405020304" pitchFamily="18" charset="0"/>
                        </a:rPr>
                        <a:t>tăng</a:t>
                      </a:r>
                      <a:r>
                        <a:rPr lang="en-US" sz="2800" baseline="0">
                          <a:latin typeface="Times New Roman" panose="02020603050405020304" pitchFamily="18" charset="0"/>
                          <a:cs typeface="Times New Roman" panose="02020603050405020304" pitchFamily="18" charset="0"/>
                        </a:rPr>
                        <a:t> x lên 1 rồi gán giá trị của x cho y</a:t>
                      </a:r>
                    </a:p>
                    <a:p>
                      <a:r>
                        <a:rPr lang="en-US" sz="2800" baseline="0">
                          <a:latin typeface="Times New Roman" panose="02020603050405020304" pitchFamily="18" charset="0"/>
                          <a:cs typeface="Times New Roman" panose="02020603050405020304" pitchFamily="18" charset="0"/>
                        </a:rPr>
                        <a:t>y = x++ </a:t>
                      </a:r>
                      <a:r>
                        <a:rPr lang="en-US" sz="1600">
                          <a:latin typeface="Times New Roman" panose="02020603050405020304" pitchFamily="18" charset="0"/>
                          <a:cs typeface="Times New Roman" panose="02020603050405020304" pitchFamily="18" charset="0"/>
                          <a:sym typeface="Wingdings" panose="05000000000000000000" pitchFamily="2" charset="2"/>
                        </a:rPr>
                        <a:t></a:t>
                      </a:r>
                      <a:r>
                        <a:rPr lang="en-US" sz="2800">
                          <a:latin typeface="Times New Roman" panose="02020603050405020304" pitchFamily="18" charset="0"/>
                          <a:cs typeface="Times New Roman" panose="02020603050405020304" pitchFamily="18" charset="0"/>
                          <a:sym typeface="Wingdings" panose="05000000000000000000" pitchFamily="2" charset="2"/>
                        </a:rPr>
                        <a:t>g</a:t>
                      </a:r>
                      <a:r>
                        <a:rPr lang="en-US" sz="2800" baseline="0">
                          <a:latin typeface="Times New Roman" panose="02020603050405020304" pitchFamily="18" charset="0"/>
                          <a:cs typeface="Times New Roman" panose="02020603050405020304" pitchFamily="18" charset="0"/>
                        </a:rPr>
                        <a:t>án y bằng giá trị của x rồi tăng x lên 1</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370840">
                <a:tc>
                  <a:txBody>
                    <a:bodyPr/>
                    <a:lstStyle/>
                    <a:p>
                      <a:pPr algn="ctr"/>
                      <a:r>
                        <a:rPr lang="en-US" sz="2800" b="0">
                          <a:solidFill>
                            <a:srgbClr val="CC6600"/>
                          </a:solidFill>
                          <a:latin typeface="Times New Roman" panose="02020603050405020304" pitchFamily="18" charset="0"/>
                          <a:cs typeface="Times New Roman" panose="02020603050405020304" pitchFamily="18" charset="0"/>
                        </a:rPr>
                        <a:t>-</a:t>
                      </a:r>
                      <a:r>
                        <a:rPr lang="en-US" sz="2800" b="0" baseline="0">
                          <a:solidFill>
                            <a:srgbClr val="CC6600"/>
                          </a:solidFill>
                          <a:latin typeface="Times New Roman" panose="02020603050405020304" pitchFamily="18" charset="0"/>
                          <a:cs typeface="Times New Roman" panose="02020603050405020304" pitchFamily="18" charset="0"/>
                        </a:rPr>
                        <a:t> - </a:t>
                      </a:r>
                      <a:endParaRPr lang="en-US" sz="2800" b="0">
                        <a:solidFill>
                          <a:srgbClr val="CC6600"/>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a:latin typeface="Times New Roman" panose="02020603050405020304" pitchFamily="18" charset="0"/>
                          <a:cs typeface="Times New Roman" panose="02020603050405020304" pitchFamily="18" charset="0"/>
                        </a:rPr>
                        <a:t>giảm giá trị của toán hạng đi 1</a:t>
                      </a:r>
                      <a:endParaRPr lang="en-US" sz="2800">
                        <a:latin typeface="Times New Roman" panose="02020603050405020304" pitchFamily="18" charset="0"/>
                        <a:cs typeface="Times New Roman" panose="02020603050405020304" pitchFamily="18" charset="0"/>
                      </a:endParaRPr>
                    </a:p>
                  </a:txBody>
                  <a:tcPr/>
                </a:tc>
                <a:tc>
                  <a:txBody>
                    <a:bodyPr/>
                    <a:lstStyle/>
                    <a:p>
                      <a:r>
                        <a:rPr lang="en-US" sz="2800">
                          <a:latin typeface="Times New Roman" panose="02020603050405020304" pitchFamily="18" charset="0"/>
                          <a:cs typeface="Times New Roman" panose="02020603050405020304" pitchFamily="18" charset="0"/>
                        </a:rPr>
                        <a:t>y = --x </a:t>
                      </a:r>
                      <a:r>
                        <a:rPr lang="en-US" sz="1600">
                          <a:latin typeface="Times New Roman" panose="02020603050405020304" pitchFamily="18" charset="0"/>
                          <a:cs typeface="Times New Roman" panose="02020603050405020304" pitchFamily="18" charset="0"/>
                          <a:sym typeface="Wingdings" panose="05000000000000000000" pitchFamily="2" charset="2"/>
                        </a:rPr>
                        <a:t></a:t>
                      </a:r>
                      <a:r>
                        <a:rPr lang="en-US" sz="2800">
                          <a:latin typeface="Times New Roman" panose="02020603050405020304" pitchFamily="18" charset="0"/>
                          <a:cs typeface="Times New Roman" panose="02020603050405020304" pitchFamily="18" charset="0"/>
                          <a:sym typeface="Wingdings" panose="05000000000000000000" pitchFamily="2" charset="2"/>
                        </a:rPr>
                        <a:t> g</a:t>
                      </a:r>
                      <a:r>
                        <a:rPr lang="en-US" sz="2800">
                          <a:latin typeface="Times New Roman" panose="02020603050405020304" pitchFamily="18" charset="0"/>
                          <a:cs typeface="Times New Roman" panose="02020603050405020304" pitchFamily="18" charset="0"/>
                        </a:rPr>
                        <a:t>iảm </a:t>
                      </a:r>
                      <a:r>
                        <a:rPr lang="en-US" sz="2800" baseline="0">
                          <a:latin typeface="Times New Roman" panose="02020603050405020304" pitchFamily="18" charset="0"/>
                          <a:cs typeface="Times New Roman" panose="02020603050405020304" pitchFamily="18" charset="0"/>
                        </a:rPr>
                        <a:t>x rồi gán giá trị của x cho y</a:t>
                      </a:r>
                    </a:p>
                    <a:p>
                      <a:r>
                        <a:rPr lang="en-US" sz="2800" baseline="0">
                          <a:latin typeface="Times New Roman" panose="02020603050405020304" pitchFamily="18" charset="0"/>
                          <a:cs typeface="Times New Roman" panose="02020603050405020304" pitchFamily="18" charset="0"/>
                        </a:rPr>
                        <a:t>y=x-- </a:t>
                      </a:r>
                      <a:r>
                        <a:rPr lang="en-US" sz="1600" baseline="0">
                          <a:latin typeface="Times New Roman" panose="02020603050405020304" pitchFamily="18" charset="0"/>
                          <a:cs typeface="Times New Roman" panose="02020603050405020304" pitchFamily="18" charset="0"/>
                          <a:sym typeface="Wingdings" panose="05000000000000000000" pitchFamily="2" charset="2"/>
                        </a:rPr>
                        <a:t></a:t>
                      </a:r>
                      <a:r>
                        <a:rPr lang="en-US" sz="2800" baseline="0">
                          <a:latin typeface="Times New Roman" panose="02020603050405020304" pitchFamily="18" charset="0"/>
                          <a:cs typeface="Times New Roman" panose="02020603050405020304" pitchFamily="18" charset="0"/>
                          <a:sym typeface="Wingdings" panose="05000000000000000000" pitchFamily="2" charset="2"/>
                        </a:rPr>
                        <a:t> g</a:t>
                      </a:r>
                      <a:r>
                        <a:rPr lang="en-US" sz="2800" baseline="0">
                          <a:latin typeface="Times New Roman" panose="02020603050405020304" pitchFamily="18" charset="0"/>
                          <a:cs typeface="Times New Roman" panose="02020603050405020304" pitchFamily="18" charset="0"/>
                        </a:rPr>
                        <a:t>án y bằng giá trị của x rồi giảm x đi </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29</a:t>
            </a:fld>
            <a:endParaRPr lang="en-US" altLang="ja-JP"/>
          </a:p>
        </p:txBody>
      </p:sp>
      <p:sp>
        <p:nvSpPr>
          <p:cNvPr id="3" name="TextBox 2"/>
          <p:cNvSpPr txBox="1"/>
          <p:nvPr/>
        </p:nvSpPr>
        <p:spPr>
          <a:xfrm>
            <a:off x="228600" y="1371600"/>
            <a:ext cx="3200400" cy="584775"/>
          </a:xfrm>
          <a:prstGeom prst="rect">
            <a:avLst/>
          </a:prstGeom>
          <a:noFill/>
        </p:spPr>
        <p:txBody>
          <a:bodyPr wrap="square" rtlCol="0">
            <a:spAutoFit/>
          </a:bodyPr>
          <a:lstStyle/>
          <a:p>
            <a:r>
              <a:rPr lang="en-US" sz="3200" b="1">
                <a:solidFill>
                  <a:srgbClr val="00B0F0"/>
                </a:solidFill>
                <a:latin typeface="Times New Roman" panose="02020603050405020304" pitchFamily="18" charset="0"/>
                <a:cs typeface="Times New Roman" panose="02020603050405020304" pitchFamily="18" charset="0"/>
              </a:rPr>
              <a:t>Toán tử một ngôi </a:t>
            </a:r>
          </a:p>
        </p:txBody>
      </p:sp>
    </p:spTree>
    <p:extLst>
      <p:ext uri="{BB962C8B-B14F-4D97-AF65-F5344CB8AC3E}">
        <p14:creationId xmlns:p14="http://schemas.microsoft.com/office/powerpoint/2010/main" val="935179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mtClean="0"/>
              <a:t>1</a:t>
            </a:r>
            <a:r>
              <a:rPr lang="en-US"/>
              <a:t>. </a:t>
            </a:r>
            <a:r>
              <a:rPr lang="en-US" smtClean="0"/>
              <a:t>CÂU LỆNH (Statement)</a:t>
            </a:r>
            <a:endParaRPr lang="en-US"/>
          </a:p>
        </p:txBody>
      </p:sp>
      <p:sp>
        <p:nvSpPr>
          <p:cNvPr id="3" name="Content Placeholder 2"/>
          <p:cNvSpPr>
            <a:spLocks noGrp="1"/>
          </p:cNvSpPr>
          <p:nvPr>
            <p:ph idx="1"/>
          </p:nvPr>
        </p:nvSpPr>
        <p:spPr/>
        <p:txBody>
          <a:bodyPr/>
          <a:lstStyle/>
          <a:p>
            <a:r>
              <a:rPr lang="en-US" sz="3000"/>
              <a:t>Là </a:t>
            </a:r>
            <a:r>
              <a:rPr lang="en-US" sz="3000" smtClean="0"/>
              <a:t>một chỉ dẫn lập trình đầy đủ để </a:t>
            </a:r>
            <a:r>
              <a:rPr lang="en-US" sz="3000"/>
              <a:t>thực thi một hành động</a:t>
            </a:r>
          </a:p>
          <a:p>
            <a:r>
              <a:rPr lang="en-US" sz="3000"/>
              <a:t>Được kết thúc bằng dấu </a:t>
            </a:r>
            <a:r>
              <a:rPr lang="en-US" sz="3000" b="1">
                <a:solidFill>
                  <a:srgbClr val="FF0000"/>
                </a:solidFill>
              </a:rPr>
              <a:t>;</a:t>
            </a:r>
          </a:p>
          <a:p>
            <a:r>
              <a:rPr lang="en-US" sz="3000"/>
              <a:t>Kết hợp nhiều câu lệnh sẽ tạo thành phương thức (</a:t>
            </a:r>
            <a:r>
              <a:rPr lang="en-US" sz="3000">
                <a:solidFill>
                  <a:srgbClr val="FF0000"/>
                </a:solidFill>
              </a:rPr>
              <a:t>method</a:t>
            </a:r>
            <a:r>
              <a:rPr lang="en-US" sz="3000"/>
              <a:t>)</a:t>
            </a:r>
          </a:p>
          <a:p>
            <a:r>
              <a:rPr lang="en-US" sz="3000"/>
              <a:t>Ví dụ: </a:t>
            </a:r>
          </a:p>
          <a:p>
            <a:pPr marL="0" indent="0">
              <a:spcBef>
                <a:spcPts val="300"/>
              </a:spcBef>
              <a:spcAft>
                <a:spcPts val="300"/>
              </a:spcAft>
              <a:buNone/>
            </a:pPr>
            <a:r>
              <a:rPr lang="en-US" sz="2800">
                <a:solidFill>
                  <a:srgbClr val="2B91AF"/>
                </a:solidFill>
                <a:latin typeface="Consolas" panose="020B0609020204030204" pitchFamily="49" charset="0"/>
                <a:ea typeface="Calibri" panose="020F0502020204030204" pitchFamily="34" charset="0"/>
              </a:rPr>
              <a:t>	</a:t>
            </a:r>
            <a:r>
              <a:rPr lang="en-US" sz="2800">
                <a:solidFill>
                  <a:srgbClr val="2B91AF"/>
                </a:solidFill>
                <a:ea typeface="Calibri" panose="020F0502020204030204" pitchFamily="34" charset="0"/>
              </a:rPr>
              <a:t>Console</a:t>
            </a:r>
            <a:r>
              <a:rPr lang="en-US" sz="2800">
                <a:solidFill>
                  <a:srgbClr val="000000"/>
                </a:solidFill>
                <a:ea typeface="Calibri" panose="020F0502020204030204" pitchFamily="34" charset="0"/>
              </a:rPr>
              <a:t>.WriteLine(</a:t>
            </a:r>
            <a:r>
              <a:rPr lang="en-US" sz="2800">
                <a:solidFill>
                  <a:srgbClr val="A31515"/>
                </a:solidFill>
                <a:ea typeface="Calibri" panose="020F0502020204030204" pitchFamily="34" charset="0"/>
              </a:rPr>
              <a:t>"Hello World"</a:t>
            </a:r>
            <a:r>
              <a:rPr lang="en-US" sz="2800">
                <a:solidFill>
                  <a:srgbClr val="000000"/>
                </a:solidFill>
                <a:ea typeface="Calibri" panose="020F0502020204030204" pitchFamily="34" charset="0"/>
              </a:rPr>
              <a:t>);</a:t>
            </a:r>
            <a:endParaRPr lang="en-US" sz="2800">
              <a:ea typeface="Calibri" panose="020F0502020204030204" pitchFamily="34" charset="0"/>
            </a:endParaRPr>
          </a:p>
          <a:p>
            <a:pPr marL="0" indent="0">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a:t>
            </a:fld>
            <a:endParaRPr lang="en-US" altLang="ja-JP"/>
          </a:p>
        </p:txBody>
      </p:sp>
    </p:spTree>
    <p:extLst>
      <p:ext uri="{BB962C8B-B14F-4D97-AF65-F5344CB8AC3E}">
        <p14:creationId xmlns:p14="http://schemas.microsoft.com/office/powerpoint/2010/main" val="120352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1000"/>
                                        <p:tgtEl>
                                          <p:spTgt spid="3">
                                            <p:txEl>
                                              <p:pRg st="3" end="3"/>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up)">
                                      <p:cBhvr>
                                        <p:cTn id="2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a:t>
            </a:r>
            <a:r>
              <a:rPr lang="en-US"/>
              <a:t>. </a:t>
            </a:r>
            <a:r>
              <a:rPr lang="en-US" smtClean="0"/>
              <a:t>BIỂU THỨC</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3368053"/>
              </p:ext>
            </p:extLst>
          </p:nvPr>
        </p:nvGraphicFramePr>
        <p:xfrm>
          <a:off x="533400" y="1986426"/>
          <a:ext cx="7848600" cy="4261974"/>
        </p:xfrm>
        <a:graphic>
          <a:graphicData uri="http://schemas.openxmlformats.org/drawingml/2006/table">
            <a:tbl>
              <a:tblPr firstRow="1" bandRow="1">
                <a:tableStyleId>{5C22544A-7EE6-4342-B048-85BDC9FD1C3A}</a:tableStyleId>
              </a:tblPr>
              <a:tblGrid>
                <a:gridCol w="1598789">
                  <a:extLst>
                    <a:ext uri="{9D8B030D-6E8A-4147-A177-3AD203B41FA5}">
                      <a16:colId xmlns="" xmlns:a16="http://schemas.microsoft.com/office/drawing/2014/main" val="20000"/>
                    </a:ext>
                  </a:extLst>
                </a:gridCol>
                <a:gridCol w="1744133">
                  <a:extLst>
                    <a:ext uri="{9D8B030D-6E8A-4147-A177-3AD203B41FA5}">
                      <a16:colId xmlns="" xmlns:a16="http://schemas.microsoft.com/office/drawing/2014/main" val="20001"/>
                    </a:ext>
                  </a:extLst>
                </a:gridCol>
                <a:gridCol w="4505678">
                  <a:extLst>
                    <a:ext uri="{9D8B030D-6E8A-4147-A177-3AD203B41FA5}">
                      <a16:colId xmlns="" xmlns:a16="http://schemas.microsoft.com/office/drawing/2014/main" val="20002"/>
                    </a:ext>
                  </a:extLst>
                </a:gridCol>
              </a:tblGrid>
              <a:tr h="622227">
                <a:tc>
                  <a:txBody>
                    <a:bodyPr/>
                    <a:lstStyle/>
                    <a:p>
                      <a:pPr algn="ctr">
                        <a:lnSpc>
                          <a:spcPct val="120000"/>
                        </a:lnSpc>
                        <a:spcBef>
                          <a:spcPts val="0"/>
                        </a:spcBef>
                        <a:spcAft>
                          <a:spcPts val="0"/>
                        </a:spcAft>
                      </a:pPr>
                      <a:r>
                        <a:rPr lang="en-US" sz="2800" b="1">
                          <a:solidFill>
                            <a:schemeClr val="tx1"/>
                          </a:solidFill>
                          <a:latin typeface="Times New Roman" panose="02020603050405020304" pitchFamily="18" charset="0"/>
                          <a:cs typeface="Times New Roman" panose="02020603050405020304" pitchFamily="18" charset="0"/>
                        </a:rPr>
                        <a:t>Toán</a:t>
                      </a:r>
                      <a:r>
                        <a:rPr lang="en-US" sz="2800" b="1" baseline="0">
                          <a:solidFill>
                            <a:schemeClr val="tx1"/>
                          </a:solidFill>
                          <a:latin typeface="Times New Roman" panose="02020603050405020304" pitchFamily="18" charset="0"/>
                          <a:cs typeface="Times New Roman" panose="02020603050405020304" pitchFamily="18" charset="0"/>
                        </a:rPr>
                        <a:t> tử</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20000"/>
                        </a:lnSpc>
                        <a:spcBef>
                          <a:spcPts val="0"/>
                        </a:spcBef>
                        <a:spcAft>
                          <a:spcPts val="0"/>
                        </a:spcAft>
                      </a:pPr>
                      <a:r>
                        <a:rPr lang="en-US" sz="2800" b="1">
                          <a:solidFill>
                            <a:schemeClr val="tx1"/>
                          </a:solidFill>
                          <a:latin typeface="Times New Roman" panose="02020603050405020304" pitchFamily="18" charset="0"/>
                          <a:cs typeface="Times New Roman" panose="02020603050405020304" pitchFamily="18" charset="0"/>
                        </a:rPr>
                        <a:t>Ví</a:t>
                      </a:r>
                      <a:r>
                        <a:rPr lang="en-US" sz="2800" b="1" baseline="0">
                          <a:solidFill>
                            <a:schemeClr val="tx1"/>
                          </a:solidFill>
                          <a:latin typeface="Times New Roman" panose="02020603050405020304" pitchFamily="18" charset="0"/>
                          <a:cs typeface="Times New Roman" panose="02020603050405020304" pitchFamily="18" charset="0"/>
                        </a:rPr>
                        <a:t> dụ</a:t>
                      </a:r>
                      <a:endParaRPr lang="en-US" sz="2800" b="1">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20000"/>
                        </a:lnSpc>
                        <a:spcBef>
                          <a:spcPts val="0"/>
                        </a:spcBef>
                        <a:spcAft>
                          <a:spcPts val="0"/>
                        </a:spcAft>
                      </a:pPr>
                      <a:r>
                        <a:rPr lang="en-US" sz="2800" b="1">
                          <a:solidFill>
                            <a:schemeClr val="tx1"/>
                          </a:solidFill>
                          <a:latin typeface="Times New Roman" panose="02020603050405020304" pitchFamily="18" charset="0"/>
                          <a:cs typeface="Times New Roman" panose="02020603050405020304" pitchFamily="18" charset="0"/>
                        </a:rPr>
                        <a:t>Ý</a:t>
                      </a:r>
                      <a:r>
                        <a:rPr lang="en-US" sz="2800" b="1" baseline="0">
                          <a:solidFill>
                            <a:schemeClr val="tx1"/>
                          </a:solidFill>
                          <a:latin typeface="Times New Roman" panose="02020603050405020304" pitchFamily="18" charset="0"/>
                          <a:cs typeface="Times New Roman" panose="02020603050405020304" pitchFamily="18" charset="0"/>
                        </a:rPr>
                        <a:t> nghĩa</a:t>
                      </a:r>
                      <a:endParaRPr lang="en-US" sz="2800" b="1">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532965">
                <a:tc>
                  <a:txBody>
                    <a:bodyPr/>
                    <a:lstStyle/>
                    <a:p>
                      <a:pPr algn="ctr">
                        <a:lnSpc>
                          <a:spcPct val="120000"/>
                        </a:lnSpc>
                        <a:spcBef>
                          <a:spcPts val="0"/>
                        </a:spcBef>
                        <a:spcAft>
                          <a:spcPts val="0"/>
                        </a:spcAft>
                      </a:pPr>
                      <a:r>
                        <a:rPr lang="en-US" sz="2800" b="1">
                          <a:solidFill>
                            <a:srgbClr val="CC6600"/>
                          </a:solidFill>
                          <a:latin typeface="Times New Roman" panose="02020603050405020304" pitchFamily="18" charset="0"/>
                          <a:cs typeface="Times New Roman" panose="02020603050405020304" pitchFamily="18" charset="0"/>
                        </a:rPr>
                        <a:t>=</a:t>
                      </a:r>
                    </a:p>
                  </a:txBody>
                  <a:tcPr/>
                </a:tc>
                <a:tc>
                  <a:txBody>
                    <a:bodyPr/>
                    <a:lstStyle/>
                    <a:p>
                      <a:pP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x</a:t>
                      </a:r>
                      <a:r>
                        <a:rPr lang="en-US" sz="2800" baseline="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5</a:t>
                      </a:r>
                    </a:p>
                  </a:txBody>
                  <a:tcPr/>
                </a:tc>
                <a:tc>
                  <a:txBody>
                    <a:bodyPr/>
                    <a:lstStyle/>
                    <a:p>
                      <a:pP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gán</a:t>
                      </a:r>
                      <a:r>
                        <a:rPr lang="en-US" sz="2800" baseline="0">
                          <a:latin typeface="Times New Roman" panose="02020603050405020304" pitchFamily="18" charset="0"/>
                          <a:cs typeface="Times New Roman" panose="02020603050405020304" pitchFamily="18" charset="0"/>
                        </a:rPr>
                        <a:t> giá trị 5 cho biến x</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507565">
                <a:tc>
                  <a:txBody>
                    <a:bodyPr/>
                    <a:lstStyle/>
                    <a:p>
                      <a:pPr algn="ctr">
                        <a:lnSpc>
                          <a:spcPct val="120000"/>
                        </a:lnSpc>
                        <a:spcBef>
                          <a:spcPts val="0"/>
                        </a:spcBef>
                        <a:spcAft>
                          <a:spcPts val="0"/>
                        </a:spcAft>
                      </a:pPr>
                      <a:r>
                        <a:rPr lang="en-US" sz="2800" b="1">
                          <a:solidFill>
                            <a:srgbClr val="CC6600"/>
                          </a:solidFill>
                          <a:latin typeface="Times New Roman" panose="02020603050405020304" pitchFamily="18" charset="0"/>
                          <a:cs typeface="Times New Roman" panose="02020603050405020304" pitchFamily="18" charset="0"/>
                        </a:rPr>
                        <a:t>+=</a:t>
                      </a:r>
                    </a:p>
                  </a:txBody>
                  <a:tcPr/>
                </a:tc>
                <a:tc>
                  <a:txBody>
                    <a:bodyPr/>
                    <a:lstStyle/>
                    <a:p>
                      <a:pP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x += y</a:t>
                      </a:r>
                    </a:p>
                  </a:txBody>
                  <a:tcPr/>
                </a:tc>
                <a:tc>
                  <a:txBody>
                    <a:bodyPr/>
                    <a:lstStyle/>
                    <a:p>
                      <a:pPr>
                        <a:lnSpc>
                          <a:spcPct val="120000"/>
                        </a:lnSpc>
                        <a:spcBef>
                          <a:spcPts val="0"/>
                        </a:spcBef>
                        <a:spcAft>
                          <a:spcPts val="0"/>
                        </a:spcAft>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558365">
                <a:tc>
                  <a:txBody>
                    <a:bodyPr/>
                    <a:lstStyle/>
                    <a:p>
                      <a:pPr algn="ctr">
                        <a:lnSpc>
                          <a:spcPct val="120000"/>
                        </a:lnSpc>
                        <a:spcBef>
                          <a:spcPts val="0"/>
                        </a:spcBef>
                        <a:spcAft>
                          <a:spcPts val="0"/>
                        </a:spcAft>
                      </a:pPr>
                      <a:r>
                        <a:rPr lang="en-US" sz="2800" b="1">
                          <a:solidFill>
                            <a:srgbClr val="CC6600"/>
                          </a:solidFill>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x -= y</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r h="532965">
                <a:tc>
                  <a:txBody>
                    <a:bodyPr/>
                    <a:lstStyle/>
                    <a:p>
                      <a:pPr algn="ctr">
                        <a:lnSpc>
                          <a:spcPct val="120000"/>
                        </a:lnSpc>
                        <a:spcBef>
                          <a:spcPts val="0"/>
                        </a:spcBef>
                        <a:spcAft>
                          <a:spcPts val="0"/>
                        </a:spcAft>
                      </a:pPr>
                      <a:r>
                        <a:rPr lang="en-US" sz="2800" b="1">
                          <a:solidFill>
                            <a:srgbClr val="CC6600"/>
                          </a:solidFill>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x *= y</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4"/>
                  </a:ext>
                </a:extLst>
              </a:tr>
              <a:tr h="583765">
                <a:tc>
                  <a:txBody>
                    <a:bodyPr/>
                    <a:lstStyle/>
                    <a:p>
                      <a:pPr algn="ctr">
                        <a:lnSpc>
                          <a:spcPct val="120000"/>
                        </a:lnSpc>
                        <a:spcBef>
                          <a:spcPts val="0"/>
                        </a:spcBef>
                        <a:spcAft>
                          <a:spcPts val="0"/>
                        </a:spcAft>
                      </a:pPr>
                      <a:r>
                        <a:rPr lang="en-US" sz="2800" b="1">
                          <a:solidFill>
                            <a:srgbClr val="CC6600"/>
                          </a:solidFill>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x /= y</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5"/>
                  </a:ext>
                </a:extLst>
              </a:tr>
              <a:tr h="622227">
                <a:tc>
                  <a:txBody>
                    <a:bodyPr/>
                    <a:lstStyle/>
                    <a:p>
                      <a:pPr algn="ctr">
                        <a:lnSpc>
                          <a:spcPct val="120000"/>
                        </a:lnSpc>
                        <a:spcBef>
                          <a:spcPts val="0"/>
                        </a:spcBef>
                        <a:spcAft>
                          <a:spcPts val="0"/>
                        </a:spcAft>
                      </a:pPr>
                      <a:r>
                        <a:rPr lang="en-US" sz="2800" b="1">
                          <a:solidFill>
                            <a:srgbClr val="CC6600"/>
                          </a:solidFill>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x %= y</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tương</a:t>
                      </a:r>
                      <a:r>
                        <a:rPr lang="en-US" sz="2800" baseline="0">
                          <a:latin typeface="Times New Roman" panose="02020603050405020304" pitchFamily="18" charset="0"/>
                          <a:cs typeface="Times New Roman" panose="02020603050405020304" pitchFamily="18" charset="0"/>
                        </a:rPr>
                        <a:t> tự: x = x%y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6"/>
                  </a:ext>
                </a:extLst>
              </a:tr>
            </a:tbl>
          </a:graphicData>
        </a:graphic>
      </p:graphicFrame>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30</a:t>
            </a:fld>
            <a:endParaRPr lang="en-US" altLang="ja-JP"/>
          </a:p>
        </p:txBody>
      </p:sp>
      <p:sp>
        <p:nvSpPr>
          <p:cNvPr id="3" name="TextBox 2"/>
          <p:cNvSpPr txBox="1"/>
          <p:nvPr/>
        </p:nvSpPr>
        <p:spPr>
          <a:xfrm>
            <a:off x="457200" y="1371600"/>
            <a:ext cx="3657600" cy="584775"/>
          </a:xfrm>
          <a:prstGeom prst="rect">
            <a:avLst/>
          </a:prstGeom>
          <a:noFill/>
        </p:spPr>
        <p:txBody>
          <a:bodyPr wrap="square" rtlCol="0">
            <a:spAutoFit/>
          </a:bodyPr>
          <a:lstStyle/>
          <a:p>
            <a:r>
              <a:rPr lang="en-US" sz="3200" b="1">
                <a:solidFill>
                  <a:srgbClr val="00B0F0"/>
                </a:solidFill>
                <a:latin typeface="Times New Roman" panose="02020603050405020304" pitchFamily="18" charset="0"/>
                <a:cs typeface="Times New Roman" panose="02020603050405020304" pitchFamily="18" charset="0"/>
              </a:rPr>
              <a:t>Toán tử gán</a:t>
            </a:r>
          </a:p>
        </p:txBody>
      </p:sp>
    </p:spTree>
    <p:extLst>
      <p:ext uri="{BB962C8B-B14F-4D97-AF65-F5344CB8AC3E}">
        <p14:creationId xmlns:p14="http://schemas.microsoft.com/office/powerpoint/2010/main" val="1891862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34400" cy="4525963"/>
          </a:xfrm>
        </p:spPr>
        <p:txBody>
          <a:bodyPr/>
          <a:lstStyle/>
          <a:p>
            <a:pPr marL="0" indent="0">
              <a:buNone/>
            </a:pPr>
            <a:r>
              <a:rPr lang="en-US" sz="3000" b="1"/>
              <a:t>Comment</a:t>
            </a:r>
            <a:r>
              <a:rPr lang="en-US" sz="3000"/>
              <a:t> (chú thích): mô tả code, không thực thi, màu xanh lá cây (mặc định)</a:t>
            </a:r>
          </a:p>
          <a:p>
            <a:r>
              <a:rPr lang="en-US" sz="3000"/>
              <a:t>Chú thích trên nhiều dòng: </a:t>
            </a:r>
          </a:p>
          <a:p>
            <a:pPr marL="400050" lvl="1" indent="0">
              <a:buNone/>
            </a:pPr>
            <a:r>
              <a:rPr lang="en-US" sz="2600">
                <a:solidFill>
                  <a:srgbClr val="008000"/>
                </a:solidFill>
              </a:rPr>
              <a:t>/* </a:t>
            </a:r>
          </a:p>
          <a:p>
            <a:pPr marL="400050" lvl="1" indent="0">
              <a:buNone/>
            </a:pPr>
            <a:r>
              <a:rPr lang="en-US" sz="2600">
                <a:solidFill>
                  <a:srgbClr val="008000"/>
                </a:solidFill>
              </a:rPr>
              <a:t>  Project: MyFirstCSharpPrj</a:t>
            </a:r>
          </a:p>
          <a:p>
            <a:pPr marL="400050" lvl="1" indent="0">
              <a:buNone/>
            </a:pPr>
            <a:r>
              <a:rPr lang="en-US" sz="2600">
                <a:solidFill>
                  <a:srgbClr val="008000"/>
                </a:solidFill>
              </a:rPr>
              <a:t>  Description: displays a Welcome message</a:t>
            </a:r>
          </a:p>
          <a:p>
            <a:pPr marL="400050" lvl="1" indent="0">
              <a:buNone/>
            </a:pPr>
            <a:r>
              <a:rPr lang="en-US" sz="2600">
                <a:solidFill>
                  <a:srgbClr val="008000"/>
                </a:solidFill>
              </a:rPr>
              <a:t>*/</a:t>
            </a:r>
          </a:p>
          <a:p>
            <a:r>
              <a:rPr lang="en-US" sz="3000"/>
              <a:t>Chú thích trên một dòng</a:t>
            </a:r>
          </a:p>
          <a:p>
            <a:pPr marL="0" indent="0">
              <a:buNone/>
            </a:pPr>
            <a:r>
              <a:rPr lang="en-US" sz="2800">
                <a:solidFill>
                  <a:srgbClr val="008000"/>
                </a:solidFill>
              </a:rPr>
              <a:t>    </a:t>
            </a:r>
            <a:r>
              <a:rPr lang="en-US" sz="2600">
                <a:solidFill>
                  <a:srgbClr val="008000"/>
                </a:solidFill>
              </a:rPr>
              <a:t>//Hiển thị ra màn hình console chuỗi: Welcome to </a:t>
            </a:r>
            <a:r>
              <a:rPr lang="en-US" sz="2600" smtClean="0">
                <a:solidFill>
                  <a:srgbClr val="008000"/>
                </a:solidFill>
              </a:rPr>
              <a:t>C#</a:t>
            </a:r>
            <a:endParaRPr lang="en-US" sz="2600">
              <a:solidFill>
                <a:srgbClr val="008000"/>
              </a:solidFill>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a:t>
            </a:fld>
            <a:endParaRPr lang="en-US" altLang="ja-JP"/>
          </a:p>
        </p:txBody>
      </p:sp>
      <p:sp>
        <p:nvSpPr>
          <p:cNvPr id="6" name="Title 1"/>
          <p:cNvSpPr>
            <a:spLocks noGrp="1"/>
          </p:cNvSpPr>
          <p:nvPr>
            <p:ph type="title"/>
          </p:nvPr>
        </p:nvSpPr>
        <p:spPr>
          <a:xfrm>
            <a:off x="457200" y="152400"/>
            <a:ext cx="8229600" cy="828675"/>
          </a:xfrm>
        </p:spPr>
        <p:txBody>
          <a:bodyPr/>
          <a:lstStyle/>
          <a:p>
            <a:pPr marL="0" indent="0">
              <a:buNone/>
            </a:pPr>
            <a:r>
              <a:rPr lang="en-US" smtClean="0"/>
              <a:t>1</a:t>
            </a:r>
            <a:r>
              <a:rPr lang="en-US"/>
              <a:t>. </a:t>
            </a:r>
            <a:r>
              <a:rPr lang="en-US" smtClean="0"/>
              <a:t>CÂU LỆNH (Statement)</a:t>
            </a:r>
            <a:endParaRPr lang="en-US"/>
          </a:p>
        </p:txBody>
      </p:sp>
    </p:spTree>
    <p:extLst>
      <p:ext uri="{BB962C8B-B14F-4D97-AF65-F5344CB8AC3E}">
        <p14:creationId xmlns:p14="http://schemas.microsoft.com/office/powerpoint/2010/main" val="150787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a:t>2</a:t>
            </a:r>
            <a:r>
              <a:rPr lang="en-US" smtClean="0"/>
              <a:t>. TỪ KHÓA (Keyword )</a:t>
            </a:r>
            <a:endParaRPr lang="en-US"/>
          </a:p>
        </p:txBody>
      </p:sp>
      <p:sp>
        <p:nvSpPr>
          <p:cNvPr id="3" name="Content Placeholder 2"/>
          <p:cNvSpPr>
            <a:spLocks noGrp="1"/>
          </p:cNvSpPr>
          <p:nvPr>
            <p:ph idx="1"/>
          </p:nvPr>
        </p:nvSpPr>
        <p:spPr/>
        <p:txBody>
          <a:bodyPr/>
          <a:lstStyle/>
          <a:p>
            <a:r>
              <a:rPr lang="en-US"/>
              <a:t>Là </a:t>
            </a:r>
            <a:r>
              <a:rPr lang="en-US" smtClean="0"/>
              <a:t>những từ được </a:t>
            </a:r>
            <a:r>
              <a:rPr lang="en-US"/>
              <a:t>giành riêng cho ngôn ngữ .NET, </a:t>
            </a:r>
            <a:r>
              <a:rPr lang="en-US" smtClean="0"/>
              <a:t>có </a:t>
            </a:r>
            <a:r>
              <a:rPr lang="en-US"/>
              <a:t>màu xanh da tr</a:t>
            </a:r>
            <a:r>
              <a:rPr lang="vi-VN"/>
              <a:t>ời</a:t>
            </a:r>
            <a:r>
              <a:rPr lang="en-US"/>
              <a:t> (mặc định)</a:t>
            </a:r>
          </a:p>
          <a:p>
            <a:r>
              <a:rPr lang="en-US" smtClean="0"/>
              <a:t>Ví </a:t>
            </a:r>
            <a:r>
              <a:rPr lang="en-US"/>
              <a:t>dụ: </a:t>
            </a:r>
          </a:p>
          <a:p>
            <a:pPr marL="0" indent="0">
              <a:buNone/>
            </a:pPr>
            <a:r>
              <a:rPr lang="en-US">
                <a:solidFill>
                  <a:srgbClr val="00B0F0"/>
                </a:solidFill>
              </a:rPr>
              <a:t>	</a:t>
            </a:r>
            <a:r>
              <a:rPr lang="en-US" smtClean="0">
                <a:solidFill>
                  <a:srgbClr val="0000FF"/>
                </a:solidFill>
                <a:highlight>
                  <a:srgbClr val="FFFFFF"/>
                </a:highlight>
                <a:latin typeface="Consolas" panose="020B0609020204030204" pitchFamily="49" charset="0"/>
              </a:rPr>
              <a:t>using</a:t>
            </a:r>
            <a:r>
              <a:rPr lang="en-US">
                <a:solidFill>
                  <a:srgbClr val="0000FF"/>
                </a:solidFill>
                <a:highlight>
                  <a:srgbClr val="FFFFFF"/>
                </a:highlight>
                <a:latin typeface="Consolas" panose="020B0609020204030204" pitchFamily="49" charset="0"/>
              </a:rPr>
              <a:t>, class, namespace, int </a:t>
            </a:r>
            <a:r>
              <a:rPr lang="en-US"/>
              <a:t>. . </a:t>
            </a:r>
            <a:r>
              <a:rPr lang="en-US" smtClean="0"/>
              <a:t>.</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5</a:t>
            </a:fld>
            <a:endParaRPr lang="en-US" altLang="ja-JP"/>
          </a:p>
        </p:txBody>
      </p:sp>
    </p:spTree>
    <p:extLst>
      <p:ext uri="{BB962C8B-B14F-4D97-AF65-F5344CB8AC3E}">
        <p14:creationId xmlns:p14="http://schemas.microsoft.com/office/powerpoint/2010/main" val="14575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mtClean="0"/>
              <a:t>3. ĐỊNH DANH (Identifier)</a:t>
            </a:r>
            <a:endParaRPr lang="en-US"/>
          </a:p>
        </p:txBody>
      </p:sp>
      <p:sp>
        <p:nvSpPr>
          <p:cNvPr id="3" name="Content Placeholder 2"/>
          <p:cNvSpPr>
            <a:spLocks noGrp="1"/>
          </p:cNvSpPr>
          <p:nvPr>
            <p:ph idx="1"/>
          </p:nvPr>
        </p:nvSpPr>
        <p:spPr/>
        <p:txBody>
          <a:bodyPr/>
          <a:lstStyle/>
          <a:p>
            <a:r>
              <a:rPr lang="en-US" sz="3000"/>
              <a:t>Là tên mà bạn định nghĩa cho lớp, biến, </a:t>
            </a:r>
            <a:r>
              <a:rPr lang="en-US" sz="3000" smtClean="0"/>
              <a:t>hằng, phương thức, namespace</a:t>
            </a:r>
            <a:r>
              <a:rPr lang="en-US" sz="3000"/>
              <a:t>…</a:t>
            </a:r>
          </a:p>
          <a:p>
            <a:r>
              <a:rPr lang="en-US" sz="3000"/>
              <a:t>Chỉ sử dụng các ký tự chữ cái, chữ số, gạch nối dưới ( </a:t>
            </a:r>
            <a:r>
              <a:rPr lang="en-US" sz="3000" b="1">
                <a:solidFill>
                  <a:srgbClr val="FF0000"/>
                </a:solidFill>
              </a:rPr>
              <a:t>_</a:t>
            </a:r>
            <a:r>
              <a:rPr lang="en-US" sz="3000"/>
              <a:t> )</a:t>
            </a:r>
          </a:p>
          <a:p>
            <a:r>
              <a:rPr lang="en-US" sz="3000"/>
              <a:t>Bắt đầu bằng ký tự chữ cái, gạch nối dưới</a:t>
            </a:r>
          </a:p>
          <a:p>
            <a:r>
              <a:rPr lang="en-US" sz="3000">
                <a:solidFill>
                  <a:srgbClr val="CC3300"/>
                </a:solidFill>
              </a:rPr>
              <a:t>C# phân biệt ký tự hoa thường</a:t>
            </a:r>
          </a:p>
          <a:p>
            <a:r>
              <a:rPr lang="en-US" sz="3000"/>
              <a:t>Không được đặt trùng tên với keyword</a:t>
            </a:r>
          </a:p>
          <a:p>
            <a:r>
              <a:rPr lang="en-US" sz="3000"/>
              <a:t>Ví dụ: </a:t>
            </a:r>
            <a:r>
              <a:rPr lang="en-US" sz="3000">
                <a:solidFill>
                  <a:srgbClr val="00B0F0"/>
                </a:solidFill>
              </a:rPr>
              <a:t>_name, TAX_RATE</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6</a:t>
            </a:fld>
            <a:endParaRPr lang="en-US" altLang="ja-JP"/>
          </a:p>
        </p:txBody>
      </p:sp>
    </p:spTree>
    <p:extLst>
      <p:ext uri="{BB962C8B-B14F-4D97-AF65-F5344CB8AC3E}">
        <p14:creationId xmlns:p14="http://schemas.microsoft.com/office/powerpoint/2010/main" val="133937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a:t>
            </a:r>
            <a:r>
              <a:rPr lang="en-US"/>
              <a:t>. </a:t>
            </a:r>
            <a:r>
              <a:rPr lang="en-US" smtClean="0"/>
              <a:t>BIẾN (Variable)</a:t>
            </a:r>
            <a:endParaRPr lang="en-US"/>
          </a:p>
        </p:txBody>
      </p:sp>
      <p:sp>
        <p:nvSpPr>
          <p:cNvPr id="3" name="Content Placeholder 2"/>
          <p:cNvSpPr>
            <a:spLocks noGrp="1"/>
          </p:cNvSpPr>
          <p:nvPr>
            <p:ph idx="1"/>
          </p:nvPr>
        </p:nvSpPr>
        <p:spPr/>
        <p:txBody>
          <a:bodyPr/>
          <a:lstStyle/>
          <a:p>
            <a:r>
              <a:rPr lang="en-US"/>
              <a:t>Là vùng nhớ được đặt tên, chứa </a:t>
            </a:r>
            <a:r>
              <a:rPr lang="en-US">
                <a:solidFill>
                  <a:srgbClr val="CC6600"/>
                </a:solidFill>
              </a:rPr>
              <a:t>giá trị có thể thay đổi được</a:t>
            </a:r>
            <a:r>
              <a:rPr lang="en-US">
                <a:solidFill>
                  <a:srgbClr val="C00000"/>
                </a:solidFill>
              </a:rPr>
              <a:t> </a:t>
            </a:r>
            <a:r>
              <a:rPr lang="en-US"/>
              <a:t>khi chương trình thực thi</a:t>
            </a:r>
          </a:p>
          <a:p>
            <a:pPr lvl="1"/>
            <a:r>
              <a:rPr lang="en-US"/>
              <a:t>Đặt tên biến theo quy tắc của </a:t>
            </a:r>
            <a:r>
              <a:rPr lang="en-US" smtClean="0"/>
              <a:t>định danh, </a:t>
            </a:r>
            <a:r>
              <a:rPr lang="en-US"/>
              <a:t>rõ ràng và gợi nhớ</a:t>
            </a:r>
          </a:p>
          <a:p>
            <a:pPr lvl="1"/>
            <a:r>
              <a:rPr lang="en-US"/>
              <a:t>Phải khai báo biến trước khi sử dụng</a:t>
            </a:r>
          </a:p>
          <a:p>
            <a:pPr lvl="1"/>
            <a:r>
              <a:rPr lang="en-US"/>
              <a:t>Dùng tên để truy xuất và truy nhập biến</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7</a:t>
            </a:fld>
            <a:endParaRPr lang="en-US" altLang="ja-JP"/>
          </a:p>
        </p:txBody>
      </p:sp>
    </p:spTree>
    <p:extLst>
      <p:ext uri="{BB962C8B-B14F-4D97-AF65-F5344CB8AC3E}">
        <p14:creationId xmlns:p14="http://schemas.microsoft.com/office/powerpoint/2010/main" val="38211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a:t>
            </a:r>
            <a:r>
              <a:rPr lang="en-US"/>
              <a:t>. BIẾN (Variable)</a:t>
            </a:r>
            <a:endParaRPr lang="en-US" b="0"/>
          </a:p>
        </p:txBody>
      </p:sp>
      <p:sp>
        <p:nvSpPr>
          <p:cNvPr id="3" name="Content Placeholder 2"/>
          <p:cNvSpPr>
            <a:spLocks noGrp="1"/>
          </p:cNvSpPr>
          <p:nvPr>
            <p:ph idx="1"/>
          </p:nvPr>
        </p:nvSpPr>
        <p:spPr/>
        <p:txBody>
          <a:bodyPr/>
          <a:lstStyle/>
          <a:p>
            <a:r>
              <a:rPr lang="en-US" b="1"/>
              <a:t>Cú pháp khai báo biến</a:t>
            </a:r>
            <a:r>
              <a:rPr lang="en-US"/>
              <a:t>:</a:t>
            </a:r>
          </a:p>
          <a:p>
            <a:pPr marL="0" indent="0">
              <a:buNone/>
            </a:pPr>
            <a:r>
              <a:rPr lang="en-US"/>
              <a:t>	</a:t>
            </a:r>
            <a:r>
              <a:rPr lang="en-US" b="1">
                <a:solidFill>
                  <a:srgbClr val="0000FF"/>
                </a:solidFill>
              </a:rPr>
              <a:t>kiểu_dữ_liệu</a:t>
            </a:r>
            <a:r>
              <a:rPr lang="en-US" b="1">
                <a:solidFill>
                  <a:srgbClr val="CC3300"/>
                </a:solidFill>
              </a:rPr>
              <a:t> </a:t>
            </a:r>
            <a:r>
              <a:rPr lang="en-US" b="1" smtClean="0">
                <a:solidFill>
                  <a:srgbClr val="CC3300"/>
                </a:solidFill>
              </a:rPr>
              <a:t>   </a:t>
            </a:r>
            <a:r>
              <a:rPr lang="en-US" b="1">
                <a:solidFill>
                  <a:srgbClr val="CC3300"/>
                </a:solidFill>
              </a:rPr>
              <a:t>tên_biến [= &lt;giá trị&gt;];</a:t>
            </a:r>
          </a:p>
          <a:p>
            <a:r>
              <a:rPr lang="en-US"/>
              <a:t>Ví dụ: </a:t>
            </a:r>
          </a:p>
          <a:p>
            <a:pPr marL="0" indent="0">
              <a:spcBef>
                <a:spcPts val="300"/>
              </a:spcBef>
              <a:spcAft>
                <a:spcPts val="0"/>
              </a:spcAft>
              <a:buNone/>
            </a:pPr>
            <a:r>
              <a:rPr lang="en-US"/>
              <a:t>	</a:t>
            </a:r>
            <a:r>
              <a:rPr lang="en-US">
                <a:solidFill>
                  <a:srgbClr val="0000FF"/>
                </a:solidFill>
                <a:ea typeface="Calibri" panose="020F0502020204030204" pitchFamily="34" charset="0"/>
              </a:rPr>
              <a:t>string</a:t>
            </a:r>
            <a:r>
              <a:rPr lang="en-US">
                <a:solidFill>
                  <a:srgbClr val="000000"/>
                </a:solidFill>
                <a:ea typeface="Calibri" panose="020F0502020204030204" pitchFamily="34" charset="0"/>
              </a:rPr>
              <a:t> fullName= </a:t>
            </a:r>
            <a:r>
              <a:rPr lang="en-US">
                <a:solidFill>
                  <a:srgbClr val="A31515"/>
                </a:solidFill>
                <a:ea typeface="Calibri" panose="020F0502020204030204" pitchFamily="34" charset="0"/>
              </a:rPr>
              <a:t>"Tran Van A"</a:t>
            </a:r>
            <a:r>
              <a:rPr lang="en-US">
                <a:solidFill>
                  <a:srgbClr val="000000"/>
                </a:solidFill>
                <a:ea typeface="Calibri" panose="020F0502020204030204" pitchFamily="34" charset="0"/>
              </a:rPr>
              <a:t>;</a:t>
            </a:r>
            <a:endParaRPr lang="en-US">
              <a:ea typeface="Calibri" panose="020F0502020204030204" pitchFamily="34" charset="0"/>
            </a:endParaRPr>
          </a:p>
          <a:p>
            <a:pPr marL="0" indent="0">
              <a:spcBef>
                <a:spcPts val="300"/>
              </a:spcBef>
              <a:spcAft>
                <a:spcPts val="0"/>
              </a:spcAft>
              <a:buNone/>
            </a:pPr>
            <a:r>
              <a:rPr lang="en-US">
                <a:solidFill>
                  <a:srgbClr val="000000"/>
                </a:solidFill>
                <a:ea typeface="Calibri" panose="020F0502020204030204" pitchFamily="34" charset="0"/>
              </a:rPr>
              <a:t>	</a:t>
            </a:r>
            <a:r>
              <a:rPr lang="en-US">
                <a:solidFill>
                  <a:srgbClr val="008000"/>
                </a:solidFill>
                <a:ea typeface="Calibri" panose="020F0502020204030204" pitchFamily="34" charset="0"/>
              </a:rPr>
              <a:t>//hoặc</a:t>
            </a:r>
            <a:endParaRPr lang="en-US">
              <a:ea typeface="Calibri" panose="020F0502020204030204" pitchFamily="34" charset="0"/>
            </a:endParaRPr>
          </a:p>
          <a:p>
            <a:pPr marL="0" indent="0">
              <a:spcBef>
                <a:spcPts val="300"/>
              </a:spcBef>
              <a:spcAft>
                <a:spcPts val="0"/>
              </a:spcAft>
              <a:buNone/>
            </a:pPr>
            <a:r>
              <a:rPr lang="en-US">
                <a:solidFill>
                  <a:srgbClr val="000000"/>
                </a:solidFill>
                <a:ea typeface="Calibri" panose="020F0502020204030204" pitchFamily="34" charset="0"/>
              </a:rPr>
              <a:t>	</a:t>
            </a:r>
            <a:r>
              <a:rPr lang="en-US">
                <a:solidFill>
                  <a:srgbClr val="0000FF"/>
                </a:solidFill>
                <a:ea typeface="Calibri" panose="020F0502020204030204" pitchFamily="34" charset="0"/>
              </a:rPr>
              <a:t>string</a:t>
            </a:r>
            <a:r>
              <a:rPr lang="en-US">
                <a:solidFill>
                  <a:srgbClr val="000000"/>
                </a:solidFill>
                <a:ea typeface="Calibri" panose="020F0502020204030204" pitchFamily="34" charset="0"/>
              </a:rPr>
              <a:t> fullName;</a:t>
            </a:r>
            <a:endParaRPr lang="en-US">
              <a:ea typeface="Calibri" panose="020F0502020204030204" pitchFamily="34" charset="0"/>
            </a:endParaRPr>
          </a:p>
          <a:p>
            <a:pPr marL="0" indent="0">
              <a:spcBef>
                <a:spcPts val="300"/>
              </a:spcBef>
              <a:spcAft>
                <a:spcPts val="300"/>
              </a:spcAft>
              <a:buNone/>
            </a:pPr>
            <a:r>
              <a:rPr lang="en-US">
                <a:solidFill>
                  <a:srgbClr val="000000"/>
                </a:solidFill>
                <a:ea typeface="Calibri" panose="020F0502020204030204" pitchFamily="34" charset="0"/>
              </a:rPr>
              <a:t>	fullName=</a:t>
            </a:r>
            <a:r>
              <a:rPr lang="en-US">
                <a:solidFill>
                  <a:srgbClr val="A31515"/>
                </a:solidFill>
                <a:ea typeface="Calibri" panose="020F0502020204030204" pitchFamily="34" charset="0"/>
              </a:rPr>
              <a:t>"Tran Van A"</a:t>
            </a:r>
            <a:r>
              <a:rPr lang="en-US">
                <a:solidFill>
                  <a:srgbClr val="000000"/>
                </a:solidFill>
                <a:ea typeface="Calibri" panose="020F0502020204030204" pitchFamily="34" charset="0"/>
              </a:rPr>
              <a:t>;</a:t>
            </a:r>
            <a:endParaRPr lang="en-US">
              <a:ea typeface="Calibri" panose="020F0502020204030204" pitchFamily="34" charset="0"/>
            </a:endParaRP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8</a:t>
            </a:fld>
            <a:endParaRPr lang="en-US" altLang="ja-JP"/>
          </a:p>
        </p:txBody>
      </p:sp>
    </p:spTree>
    <p:extLst>
      <p:ext uri="{BB962C8B-B14F-4D97-AF65-F5344CB8AC3E}">
        <p14:creationId xmlns:p14="http://schemas.microsoft.com/office/powerpoint/2010/main" val="252510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a:t>
            </a:r>
            <a:r>
              <a:rPr lang="en-US"/>
              <a:t>. </a:t>
            </a:r>
            <a:r>
              <a:rPr lang="en-US" smtClean="0"/>
              <a:t>HẰNG</a:t>
            </a:r>
            <a:endParaRPr lang="en-US"/>
          </a:p>
        </p:txBody>
      </p:sp>
      <p:sp>
        <p:nvSpPr>
          <p:cNvPr id="3" name="Content Placeholder 2"/>
          <p:cNvSpPr>
            <a:spLocks noGrp="1"/>
          </p:cNvSpPr>
          <p:nvPr>
            <p:ph idx="1"/>
          </p:nvPr>
        </p:nvSpPr>
        <p:spPr/>
        <p:txBody>
          <a:bodyPr/>
          <a:lstStyle/>
          <a:p>
            <a:r>
              <a:rPr lang="en-US"/>
              <a:t>Tương tự như biến nhưng </a:t>
            </a:r>
            <a:r>
              <a:rPr lang="en-US">
                <a:solidFill>
                  <a:srgbClr val="CC6600"/>
                </a:solidFill>
              </a:rPr>
              <a:t>giá trị không thay đổi</a:t>
            </a:r>
            <a:r>
              <a:rPr lang="en-US"/>
              <a:t> khi chương trình thực thi</a:t>
            </a:r>
          </a:p>
          <a:p>
            <a:r>
              <a:rPr lang="en-US" smtClean="0"/>
              <a:t>3 </a:t>
            </a:r>
            <a:r>
              <a:rPr lang="en-US"/>
              <a:t>loại </a:t>
            </a:r>
            <a:r>
              <a:rPr lang="en-US" smtClean="0"/>
              <a:t>hằng:</a:t>
            </a:r>
          </a:p>
          <a:p>
            <a:pPr lvl="1"/>
            <a:r>
              <a:rPr lang="en-US"/>
              <a:t>Giá trị </a:t>
            </a:r>
            <a:r>
              <a:rPr lang="en-US" smtClean="0"/>
              <a:t>hằng (literal)</a:t>
            </a:r>
          </a:p>
          <a:p>
            <a:pPr lvl="1"/>
            <a:r>
              <a:rPr lang="en-US" smtClean="0"/>
              <a:t>Bi</a:t>
            </a:r>
            <a:r>
              <a:rPr lang="vi-VN" smtClean="0"/>
              <a:t>ểu</a:t>
            </a:r>
            <a:r>
              <a:rPr lang="en-US" smtClean="0"/>
              <a:t> t</a:t>
            </a:r>
            <a:r>
              <a:rPr lang="vi-VN" smtClean="0"/>
              <a:t>ượng</a:t>
            </a:r>
            <a:r>
              <a:rPr lang="en-US"/>
              <a:t> hằng (symbolic </a:t>
            </a:r>
            <a:r>
              <a:rPr lang="en-US" smtClean="0"/>
              <a:t>constant)</a:t>
            </a:r>
          </a:p>
          <a:p>
            <a:pPr lvl="1"/>
            <a:r>
              <a:rPr lang="en-US" smtClean="0"/>
              <a:t>Ki</a:t>
            </a:r>
            <a:r>
              <a:rPr lang="vi-VN" smtClean="0"/>
              <a:t>ểu</a:t>
            </a:r>
            <a:r>
              <a:rPr lang="en-US"/>
              <a:t> liệt </a:t>
            </a:r>
            <a:r>
              <a:rPr lang="en-US" smtClean="0"/>
              <a:t>kê (enumeration)</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9</a:t>
            </a:fld>
            <a:endParaRPr lang="en-US" altLang="ja-JP"/>
          </a:p>
        </p:txBody>
      </p:sp>
    </p:spTree>
    <p:extLst>
      <p:ext uri="{BB962C8B-B14F-4D97-AF65-F5344CB8AC3E}">
        <p14:creationId xmlns:p14="http://schemas.microsoft.com/office/powerpoint/2010/main" val="2626906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20102</TotalTime>
  <Words>1647</Words>
  <Application>Microsoft Office PowerPoint</Application>
  <PresentationFormat>On-screen Show (4:3)</PresentationFormat>
  <Paragraphs>347</Paragraphs>
  <Slides>30</Slides>
  <Notes>30</Notes>
  <HiddenSlides>0</HiddenSlides>
  <MMClips>0</MMClips>
  <ScaleCrop>false</ScaleCrop>
  <HeadingPairs>
    <vt:vector size="8" baseType="variant">
      <vt:variant>
        <vt:lpstr>Fonts Used</vt:lpstr>
      </vt:variant>
      <vt:variant>
        <vt:i4>9</vt:i4>
      </vt:variant>
      <vt:variant>
        <vt:lpstr>Theme</vt:lpstr>
      </vt:variant>
      <vt:variant>
        <vt:i4>14</vt:i4>
      </vt:variant>
      <vt:variant>
        <vt:lpstr>Embedded OLE Servers</vt:lpstr>
      </vt:variant>
      <vt:variant>
        <vt:i4>2</vt:i4>
      </vt:variant>
      <vt:variant>
        <vt:lpstr>Slide Titles</vt:lpstr>
      </vt:variant>
      <vt:variant>
        <vt:i4>30</vt:i4>
      </vt:variant>
    </vt:vector>
  </HeadingPairs>
  <TitlesOfParts>
    <vt:vector size="55" baseType="lpstr">
      <vt:lpstr>PMingLiU</vt:lpstr>
      <vt:lpstr>Arial</vt:lpstr>
      <vt:lpstr>Calibri</vt:lpstr>
      <vt:lpstr>Consolas</vt:lpstr>
      <vt:lpstr>Courier New</vt:lpstr>
      <vt:lpstr>SEOptimist</vt:lpstr>
      <vt:lpstr>Symbol</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Ngôn ngữ lập trình C#</vt:lpstr>
      <vt:lpstr>PowerPoint Presentation</vt:lpstr>
      <vt:lpstr>1. CÂU LỆNH (Statement)</vt:lpstr>
      <vt:lpstr>1. CÂU LỆNH (Statement)</vt:lpstr>
      <vt:lpstr>2. TỪ KHÓA (Keyword )</vt:lpstr>
      <vt:lpstr>3. ĐỊNH DANH (Identifier)</vt:lpstr>
      <vt:lpstr>4. BIẾN (Variable)</vt:lpstr>
      <vt:lpstr>4. BIẾN (Variable)</vt:lpstr>
      <vt:lpstr>5. HẰNG</vt:lpstr>
      <vt:lpstr>5. HẰNG</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6. KIỂU DỮ LIỆU</vt:lpstr>
      <vt:lpstr>7. BIỂU THỨC</vt:lpstr>
      <vt:lpstr>7. BIỂU THỨC</vt:lpstr>
      <vt:lpstr>7. BIỂU THỨC</vt:lpstr>
      <vt:lpstr>7. BIỂU THỨC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Admin</cp:lastModifiedBy>
  <cp:revision>920</cp:revision>
  <dcterms:created xsi:type="dcterms:W3CDTF">2010-10-18T05:40:05Z</dcterms:created>
  <dcterms:modified xsi:type="dcterms:W3CDTF">2020-09-01T02:06:55Z</dcterms:modified>
  <cp:category>Template</cp:category>
  <cp:contentStatus>20/11/2012</cp:contentStatus>
</cp:coreProperties>
</file>