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67"/>
  </p:notesMasterIdLst>
  <p:sldIdLst>
    <p:sldId id="441" r:id="rId15"/>
    <p:sldId id="463" r:id="rId16"/>
    <p:sldId id="465" r:id="rId17"/>
    <p:sldId id="466" r:id="rId18"/>
    <p:sldId id="467" r:id="rId19"/>
    <p:sldId id="470" r:id="rId20"/>
    <p:sldId id="468" r:id="rId21"/>
    <p:sldId id="471" r:id="rId22"/>
    <p:sldId id="474" r:id="rId23"/>
    <p:sldId id="473" r:id="rId24"/>
    <p:sldId id="577" r:id="rId25"/>
    <p:sldId id="575" r:id="rId26"/>
    <p:sldId id="475" r:id="rId27"/>
    <p:sldId id="476" r:id="rId28"/>
    <p:sldId id="477" r:id="rId29"/>
    <p:sldId id="478" r:id="rId30"/>
    <p:sldId id="479" r:id="rId31"/>
    <p:sldId id="480" r:id="rId32"/>
    <p:sldId id="481" r:id="rId33"/>
    <p:sldId id="483" r:id="rId34"/>
    <p:sldId id="484" r:id="rId35"/>
    <p:sldId id="485" r:id="rId36"/>
    <p:sldId id="576" r:id="rId37"/>
    <p:sldId id="486" r:id="rId38"/>
    <p:sldId id="487" r:id="rId39"/>
    <p:sldId id="488" r:id="rId40"/>
    <p:sldId id="489" r:id="rId41"/>
    <p:sldId id="490" r:id="rId42"/>
    <p:sldId id="492" r:id="rId43"/>
    <p:sldId id="493" r:id="rId44"/>
    <p:sldId id="494" r:id="rId45"/>
    <p:sldId id="495" r:id="rId46"/>
    <p:sldId id="496" r:id="rId47"/>
    <p:sldId id="497" r:id="rId48"/>
    <p:sldId id="498"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C00000"/>
    <a:srgbClr val="CC3300"/>
    <a:srgbClr val="008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13" autoAdjust="0"/>
  </p:normalViewPr>
  <p:slideViewPr>
    <p:cSldViewPr>
      <p:cViewPr varScale="1">
        <p:scale>
          <a:sx n="74" d="100"/>
          <a:sy n="74" d="100"/>
        </p:scale>
        <p:origin x="118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84" d="100"/>
          <a:sy n="84" d="100"/>
        </p:scale>
        <p:origin x="2250" y="-1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notesMaster" Target="notesMasters/notesMaster1.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01/09/2020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a:t>
            </a:fld>
            <a:endParaRPr lang="vi-VN"/>
          </a:p>
        </p:txBody>
      </p:sp>
    </p:spTree>
    <p:extLst>
      <p:ext uri="{BB962C8B-B14F-4D97-AF65-F5344CB8AC3E}">
        <p14:creationId xmlns:p14="http://schemas.microsoft.com/office/powerpoint/2010/main" val="267455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10</a:t>
            </a:fld>
            <a:endParaRPr lang="vi-VN"/>
          </a:p>
        </p:txBody>
      </p:sp>
    </p:spTree>
    <p:extLst>
      <p:ext uri="{BB962C8B-B14F-4D97-AF65-F5344CB8AC3E}">
        <p14:creationId xmlns:p14="http://schemas.microsoft.com/office/powerpoint/2010/main" val="206485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12</a:t>
            </a:fld>
            <a:endParaRPr lang="vi-VN"/>
          </a:p>
        </p:txBody>
      </p:sp>
    </p:spTree>
    <p:extLst>
      <p:ext uri="{BB962C8B-B14F-4D97-AF65-F5344CB8AC3E}">
        <p14:creationId xmlns:p14="http://schemas.microsoft.com/office/powerpoint/2010/main" val="373657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124591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14</a:t>
            </a:fld>
            <a:endParaRPr lang="vi-VN"/>
          </a:p>
        </p:txBody>
      </p:sp>
    </p:spTree>
    <p:extLst>
      <p:ext uri="{BB962C8B-B14F-4D97-AF65-F5344CB8AC3E}">
        <p14:creationId xmlns:p14="http://schemas.microsoft.com/office/powerpoint/2010/main" val="3327090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1463128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16</a:t>
            </a:fld>
            <a:endParaRPr lang="vi-VN"/>
          </a:p>
        </p:txBody>
      </p:sp>
    </p:spTree>
    <p:extLst>
      <p:ext uri="{BB962C8B-B14F-4D97-AF65-F5344CB8AC3E}">
        <p14:creationId xmlns:p14="http://schemas.microsoft.com/office/powerpoint/2010/main" val="3716817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17</a:t>
            </a:fld>
            <a:endParaRPr lang="vi-VN"/>
          </a:p>
        </p:txBody>
      </p:sp>
    </p:spTree>
    <p:extLst>
      <p:ext uri="{BB962C8B-B14F-4D97-AF65-F5344CB8AC3E}">
        <p14:creationId xmlns:p14="http://schemas.microsoft.com/office/powerpoint/2010/main" val="1848710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18</a:t>
            </a:fld>
            <a:endParaRPr lang="vi-VN"/>
          </a:p>
        </p:txBody>
      </p:sp>
    </p:spTree>
    <p:extLst>
      <p:ext uri="{BB962C8B-B14F-4D97-AF65-F5344CB8AC3E}">
        <p14:creationId xmlns:p14="http://schemas.microsoft.com/office/powerpoint/2010/main" val="1818580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Begin … end </a:t>
            </a:r>
          </a:p>
          <a:p>
            <a:r>
              <a:rPr lang="en-US" sz="1200" smtClean="0"/>
              <a:t>Declare; input , output , display , if then else, while , do while, for  to </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19</a:t>
            </a:fld>
            <a:endParaRPr lang="vi-VN"/>
          </a:p>
        </p:txBody>
      </p:sp>
    </p:spTree>
    <p:extLst>
      <p:ext uri="{BB962C8B-B14F-4D97-AF65-F5344CB8AC3E}">
        <p14:creationId xmlns:p14="http://schemas.microsoft.com/office/powerpoint/2010/main" val="2677853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20</a:t>
            </a:fld>
            <a:endParaRPr lang="vi-VN"/>
          </a:p>
        </p:txBody>
      </p:sp>
    </p:spTree>
    <p:extLst>
      <p:ext uri="{BB962C8B-B14F-4D97-AF65-F5344CB8AC3E}">
        <p14:creationId xmlns:p14="http://schemas.microsoft.com/office/powerpoint/2010/main" val="297851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a:t>
            </a:fld>
            <a:endParaRPr lang="vi-VN"/>
          </a:p>
        </p:txBody>
      </p:sp>
    </p:spTree>
    <p:extLst>
      <p:ext uri="{BB962C8B-B14F-4D97-AF65-F5344CB8AC3E}">
        <p14:creationId xmlns:p14="http://schemas.microsoft.com/office/powerpoint/2010/main" val="706430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21</a:t>
            </a:fld>
            <a:endParaRPr lang="vi-VN"/>
          </a:p>
        </p:txBody>
      </p:sp>
    </p:spTree>
    <p:extLst>
      <p:ext uri="{BB962C8B-B14F-4D97-AF65-F5344CB8AC3E}">
        <p14:creationId xmlns:p14="http://schemas.microsoft.com/office/powerpoint/2010/main" val="170799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22</a:t>
            </a:fld>
            <a:endParaRPr lang="vi-VN"/>
          </a:p>
        </p:txBody>
      </p:sp>
    </p:spTree>
    <p:extLst>
      <p:ext uri="{BB962C8B-B14F-4D97-AF65-F5344CB8AC3E}">
        <p14:creationId xmlns:p14="http://schemas.microsoft.com/office/powerpoint/2010/main" val="3333072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23</a:t>
            </a:fld>
            <a:endParaRPr lang="vi-VN"/>
          </a:p>
        </p:txBody>
      </p:sp>
    </p:spTree>
    <p:extLst>
      <p:ext uri="{BB962C8B-B14F-4D97-AF65-F5344CB8AC3E}">
        <p14:creationId xmlns:p14="http://schemas.microsoft.com/office/powerpoint/2010/main" val="4083810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24</a:t>
            </a:fld>
            <a:endParaRPr lang="vi-VN"/>
          </a:p>
        </p:txBody>
      </p:sp>
    </p:spTree>
    <p:extLst>
      <p:ext uri="{BB962C8B-B14F-4D97-AF65-F5344CB8AC3E}">
        <p14:creationId xmlns:p14="http://schemas.microsoft.com/office/powerpoint/2010/main" val="18772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25</a:t>
            </a:fld>
            <a:endParaRPr lang="vi-VN"/>
          </a:p>
        </p:txBody>
      </p:sp>
    </p:spTree>
    <p:extLst>
      <p:ext uri="{BB962C8B-B14F-4D97-AF65-F5344CB8AC3E}">
        <p14:creationId xmlns:p14="http://schemas.microsoft.com/office/powerpoint/2010/main" val="2858227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26</a:t>
            </a:fld>
            <a:endParaRPr lang="vi-VN"/>
          </a:p>
        </p:txBody>
      </p:sp>
    </p:spTree>
    <p:extLst>
      <p:ext uri="{BB962C8B-B14F-4D97-AF65-F5344CB8AC3E}">
        <p14:creationId xmlns:p14="http://schemas.microsoft.com/office/powerpoint/2010/main" val="1917552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27</a:t>
            </a:fld>
            <a:endParaRPr lang="vi-VN"/>
          </a:p>
        </p:txBody>
      </p:sp>
    </p:spTree>
    <p:extLst>
      <p:ext uri="{BB962C8B-B14F-4D97-AF65-F5344CB8AC3E}">
        <p14:creationId xmlns:p14="http://schemas.microsoft.com/office/powerpoint/2010/main" val="304679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28</a:t>
            </a:fld>
            <a:endParaRPr lang="vi-VN"/>
          </a:p>
        </p:txBody>
      </p:sp>
    </p:spTree>
    <p:extLst>
      <p:ext uri="{BB962C8B-B14F-4D97-AF65-F5344CB8AC3E}">
        <p14:creationId xmlns:p14="http://schemas.microsoft.com/office/powerpoint/2010/main" val="102857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29</a:t>
            </a:fld>
            <a:endParaRPr lang="vi-VN"/>
          </a:p>
        </p:txBody>
      </p:sp>
    </p:spTree>
    <p:extLst>
      <p:ext uri="{BB962C8B-B14F-4D97-AF65-F5344CB8AC3E}">
        <p14:creationId xmlns:p14="http://schemas.microsoft.com/office/powerpoint/2010/main" val="49578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30</a:t>
            </a:fld>
            <a:endParaRPr lang="vi-VN"/>
          </a:p>
        </p:txBody>
      </p:sp>
    </p:spTree>
    <p:extLst>
      <p:ext uri="{BB962C8B-B14F-4D97-AF65-F5344CB8AC3E}">
        <p14:creationId xmlns:p14="http://schemas.microsoft.com/office/powerpoint/2010/main" val="40293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a:t>
            </a:fld>
            <a:endParaRPr lang="vi-VN"/>
          </a:p>
        </p:txBody>
      </p:sp>
    </p:spTree>
    <p:extLst>
      <p:ext uri="{BB962C8B-B14F-4D97-AF65-F5344CB8AC3E}">
        <p14:creationId xmlns:p14="http://schemas.microsoft.com/office/powerpoint/2010/main" val="3235808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31</a:t>
            </a:fld>
            <a:endParaRPr lang="vi-VN"/>
          </a:p>
        </p:txBody>
      </p:sp>
    </p:spTree>
    <p:extLst>
      <p:ext uri="{BB962C8B-B14F-4D97-AF65-F5344CB8AC3E}">
        <p14:creationId xmlns:p14="http://schemas.microsoft.com/office/powerpoint/2010/main" val="4231212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32</a:t>
            </a:fld>
            <a:endParaRPr lang="vi-VN"/>
          </a:p>
        </p:txBody>
      </p:sp>
    </p:spTree>
    <p:extLst>
      <p:ext uri="{BB962C8B-B14F-4D97-AF65-F5344CB8AC3E}">
        <p14:creationId xmlns:p14="http://schemas.microsoft.com/office/powerpoint/2010/main" val="2123215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33</a:t>
            </a:fld>
            <a:endParaRPr lang="vi-VN"/>
          </a:p>
        </p:txBody>
      </p:sp>
    </p:spTree>
    <p:extLst>
      <p:ext uri="{BB962C8B-B14F-4D97-AF65-F5344CB8AC3E}">
        <p14:creationId xmlns:p14="http://schemas.microsoft.com/office/powerpoint/2010/main" val="2779417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34</a:t>
            </a:fld>
            <a:endParaRPr lang="vi-VN"/>
          </a:p>
        </p:txBody>
      </p:sp>
    </p:spTree>
    <p:extLst>
      <p:ext uri="{BB962C8B-B14F-4D97-AF65-F5344CB8AC3E}">
        <p14:creationId xmlns:p14="http://schemas.microsoft.com/office/powerpoint/2010/main" val="134394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35</a:t>
            </a:fld>
            <a:endParaRPr lang="vi-VN"/>
          </a:p>
        </p:txBody>
      </p:sp>
    </p:spTree>
    <p:extLst>
      <p:ext uri="{BB962C8B-B14F-4D97-AF65-F5344CB8AC3E}">
        <p14:creationId xmlns:p14="http://schemas.microsoft.com/office/powerpoint/2010/main" val="3126669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36</a:t>
            </a:fld>
            <a:endParaRPr lang="vi-VN"/>
          </a:p>
        </p:txBody>
      </p:sp>
    </p:spTree>
    <p:extLst>
      <p:ext uri="{BB962C8B-B14F-4D97-AF65-F5344CB8AC3E}">
        <p14:creationId xmlns:p14="http://schemas.microsoft.com/office/powerpoint/2010/main" val="2666881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37</a:t>
            </a:fld>
            <a:endParaRPr lang="vi-VN"/>
          </a:p>
        </p:txBody>
      </p:sp>
    </p:spTree>
    <p:extLst>
      <p:ext uri="{BB962C8B-B14F-4D97-AF65-F5344CB8AC3E}">
        <p14:creationId xmlns:p14="http://schemas.microsoft.com/office/powerpoint/2010/main" val="1191507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38</a:t>
            </a:fld>
            <a:endParaRPr lang="vi-VN"/>
          </a:p>
        </p:txBody>
      </p:sp>
    </p:spTree>
    <p:extLst>
      <p:ext uri="{BB962C8B-B14F-4D97-AF65-F5344CB8AC3E}">
        <p14:creationId xmlns:p14="http://schemas.microsoft.com/office/powerpoint/2010/main" val="3163090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39</a:t>
            </a:fld>
            <a:endParaRPr lang="vi-VN"/>
          </a:p>
        </p:txBody>
      </p:sp>
    </p:spTree>
    <p:extLst>
      <p:ext uri="{BB962C8B-B14F-4D97-AF65-F5344CB8AC3E}">
        <p14:creationId xmlns:p14="http://schemas.microsoft.com/office/powerpoint/2010/main" val="540754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40</a:t>
            </a:fld>
            <a:endParaRPr lang="vi-VN">
              <a:latin typeface="Arial" charset="0"/>
              <a:cs typeface="Arial" charset="0"/>
            </a:endParaRPr>
          </a:p>
        </p:txBody>
      </p:sp>
    </p:spTree>
    <p:extLst>
      <p:ext uri="{BB962C8B-B14F-4D97-AF65-F5344CB8AC3E}">
        <p14:creationId xmlns:p14="http://schemas.microsoft.com/office/powerpoint/2010/main" val="25232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a:t>
            </a:fld>
            <a:endParaRPr lang="vi-VN"/>
          </a:p>
        </p:txBody>
      </p:sp>
    </p:spTree>
    <p:extLst>
      <p:ext uri="{BB962C8B-B14F-4D97-AF65-F5344CB8AC3E}">
        <p14:creationId xmlns:p14="http://schemas.microsoft.com/office/powerpoint/2010/main" val="403446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41</a:t>
            </a:fld>
            <a:endParaRPr lang="vi-VN">
              <a:latin typeface="Arial" charset="0"/>
              <a:cs typeface="Arial" charset="0"/>
            </a:endParaRPr>
          </a:p>
        </p:txBody>
      </p:sp>
    </p:spTree>
    <p:extLst>
      <p:ext uri="{BB962C8B-B14F-4D97-AF65-F5344CB8AC3E}">
        <p14:creationId xmlns:p14="http://schemas.microsoft.com/office/powerpoint/2010/main" val="941693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42</a:t>
            </a:fld>
            <a:endParaRPr lang="vi-VN">
              <a:latin typeface="Arial" charset="0"/>
              <a:cs typeface="Arial" charset="0"/>
            </a:endParaRPr>
          </a:p>
        </p:txBody>
      </p:sp>
    </p:spTree>
    <p:extLst>
      <p:ext uri="{BB962C8B-B14F-4D97-AF65-F5344CB8AC3E}">
        <p14:creationId xmlns:p14="http://schemas.microsoft.com/office/powerpoint/2010/main" val="44435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43</a:t>
            </a:fld>
            <a:endParaRPr lang="vi-VN">
              <a:latin typeface="Arial" charset="0"/>
              <a:cs typeface="Arial" charset="0"/>
            </a:endParaRPr>
          </a:p>
        </p:txBody>
      </p:sp>
    </p:spTree>
    <p:extLst>
      <p:ext uri="{BB962C8B-B14F-4D97-AF65-F5344CB8AC3E}">
        <p14:creationId xmlns:p14="http://schemas.microsoft.com/office/powerpoint/2010/main" val="1955197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44</a:t>
            </a:fld>
            <a:endParaRPr lang="vi-VN"/>
          </a:p>
        </p:txBody>
      </p:sp>
    </p:spTree>
    <p:extLst>
      <p:ext uri="{BB962C8B-B14F-4D97-AF65-F5344CB8AC3E}">
        <p14:creationId xmlns:p14="http://schemas.microsoft.com/office/powerpoint/2010/main" val="3889204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45</a:t>
            </a:fld>
            <a:endParaRPr lang="vi-VN"/>
          </a:p>
        </p:txBody>
      </p:sp>
    </p:spTree>
    <p:extLst>
      <p:ext uri="{BB962C8B-B14F-4D97-AF65-F5344CB8AC3E}">
        <p14:creationId xmlns:p14="http://schemas.microsoft.com/office/powerpoint/2010/main" val="2968975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46</a:t>
            </a:fld>
            <a:endParaRPr lang="vi-VN"/>
          </a:p>
        </p:txBody>
      </p:sp>
    </p:spTree>
    <p:extLst>
      <p:ext uri="{BB962C8B-B14F-4D97-AF65-F5344CB8AC3E}">
        <p14:creationId xmlns:p14="http://schemas.microsoft.com/office/powerpoint/2010/main" val="2611191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47</a:t>
            </a:fld>
            <a:endParaRPr lang="vi-VN"/>
          </a:p>
        </p:txBody>
      </p:sp>
    </p:spTree>
    <p:extLst>
      <p:ext uri="{BB962C8B-B14F-4D97-AF65-F5344CB8AC3E}">
        <p14:creationId xmlns:p14="http://schemas.microsoft.com/office/powerpoint/2010/main" val="206286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AF1A3E0-2F75-4A5B-8C9F-0415A2F8010C}" type="slidenum">
              <a:rPr lang="en-US" altLang="ja-JP" smtClean="0"/>
              <a:pPr/>
              <a:t>48</a:t>
            </a:fld>
            <a:endParaRPr lang="en-US" altLang="ja-JP"/>
          </a:p>
        </p:txBody>
      </p:sp>
    </p:spTree>
    <p:extLst>
      <p:ext uri="{BB962C8B-B14F-4D97-AF65-F5344CB8AC3E}">
        <p14:creationId xmlns:p14="http://schemas.microsoft.com/office/powerpoint/2010/main" val="3493603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9044264-B181-4DE2-BD36-6D3651E56F32}" type="slidenum">
              <a:rPr lang="en-US" altLang="ja-JP" smtClean="0"/>
              <a:pPr/>
              <a:t>49</a:t>
            </a:fld>
            <a:endParaRPr lang="en-US" altLang="ja-JP"/>
          </a:p>
        </p:txBody>
      </p:sp>
    </p:spTree>
    <p:extLst>
      <p:ext uri="{BB962C8B-B14F-4D97-AF65-F5344CB8AC3E}">
        <p14:creationId xmlns:p14="http://schemas.microsoft.com/office/powerpoint/2010/main" val="3607201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EF84534-9DD8-47B6-8363-21CBA195E898}" type="slidenum">
              <a:rPr lang="en-US" altLang="ja-JP" smtClean="0"/>
              <a:pPr/>
              <a:t>50</a:t>
            </a:fld>
            <a:endParaRPr lang="en-US" altLang="ja-JP"/>
          </a:p>
        </p:txBody>
      </p:sp>
    </p:spTree>
    <p:extLst>
      <p:ext uri="{BB962C8B-B14F-4D97-AF65-F5344CB8AC3E}">
        <p14:creationId xmlns:p14="http://schemas.microsoft.com/office/powerpoint/2010/main" val="87992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a:t>
            </a:fld>
            <a:endParaRPr lang="vi-VN"/>
          </a:p>
        </p:txBody>
      </p:sp>
    </p:spTree>
    <p:extLst>
      <p:ext uri="{BB962C8B-B14F-4D97-AF65-F5344CB8AC3E}">
        <p14:creationId xmlns:p14="http://schemas.microsoft.com/office/powerpoint/2010/main" val="401579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51</a:t>
            </a:fld>
            <a:endParaRPr lang="vi-VN"/>
          </a:p>
        </p:txBody>
      </p:sp>
    </p:spTree>
    <p:extLst>
      <p:ext uri="{BB962C8B-B14F-4D97-AF65-F5344CB8AC3E}">
        <p14:creationId xmlns:p14="http://schemas.microsoft.com/office/powerpoint/2010/main" val="4107986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52</a:t>
            </a:fld>
            <a:endParaRPr lang="vi-VN"/>
          </a:p>
        </p:txBody>
      </p:sp>
    </p:spTree>
    <p:extLst>
      <p:ext uri="{BB962C8B-B14F-4D97-AF65-F5344CB8AC3E}">
        <p14:creationId xmlns:p14="http://schemas.microsoft.com/office/powerpoint/2010/main" val="375635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6</a:t>
            </a:fld>
            <a:endParaRPr lang="vi-VN"/>
          </a:p>
        </p:txBody>
      </p:sp>
    </p:spTree>
    <p:extLst>
      <p:ext uri="{BB962C8B-B14F-4D97-AF65-F5344CB8AC3E}">
        <p14:creationId xmlns:p14="http://schemas.microsoft.com/office/powerpoint/2010/main" val="291954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7</a:t>
            </a:fld>
            <a:endParaRPr lang="vi-VN"/>
          </a:p>
        </p:txBody>
      </p:sp>
    </p:spTree>
    <p:extLst>
      <p:ext uri="{BB962C8B-B14F-4D97-AF65-F5344CB8AC3E}">
        <p14:creationId xmlns:p14="http://schemas.microsoft.com/office/powerpoint/2010/main" val="347293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8</a:t>
            </a:fld>
            <a:endParaRPr lang="vi-VN"/>
          </a:p>
        </p:txBody>
      </p:sp>
    </p:spTree>
    <p:extLst>
      <p:ext uri="{BB962C8B-B14F-4D97-AF65-F5344CB8AC3E}">
        <p14:creationId xmlns:p14="http://schemas.microsoft.com/office/powerpoint/2010/main" val="422092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9</a:t>
            </a:fld>
            <a:endParaRPr lang="vi-VN"/>
          </a:p>
        </p:txBody>
      </p:sp>
    </p:spTree>
    <p:extLst>
      <p:ext uri="{BB962C8B-B14F-4D97-AF65-F5344CB8AC3E}">
        <p14:creationId xmlns:p14="http://schemas.microsoft.com/office/powerpoint/2010/main" val="1327942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a:t>CORPORATE SOFTWARE TRAINING CENTER</a:t>
            </a:r>
          </a:p>
          <a:p>
            <a:pPr algn="ctr" eaLnBrk="1" hangingPunct="1">
              <a:defRPr/>
            </a:pPr>
            <a:r>
              <a:rPr lang="en-US" b="1"/>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481" name="Chart" r:id="rId4" imgW="6600749" imgH="4400702" progId="MSGraph.Chart.8">
                  <p:embed followColorScheme="full"/>
                </p:oleObj>
              </mc:Choice>
              <mc:Fallback>
                <p:oleObj name="Chart" r:id="rId4" imgW="6600749" imgH="440070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a:t>Click to edit Master title style</a:t>
            </a:r>
            <a:endParaRPr lang="en-GB" altLang="zh-TW" noProof="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a:t>Click to edit Master subtitle style</a:t>
            </a:r>
            <a:endParaRPr lang="fr-FR"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smtClean="0"/>
              <a:pPr>
                <a:defRPr/>
              </a:pPr>
              <a:t>‹#›</a:t>
            </a:fld>
            <a:endParaRPr lang="en-US" altLang="ja-JP"/>
          </a:p>
        </p:txBody>
      </p:sp>
    </p:spTree>
    <p:extLst>
      <p:ext uri="{BB962C8B-B14F-4D97-AF65-F5344CB8AC3E}">
        <p14:creationId xmlns:p14="http://schemas.microsoft.com/office/powerpoint/2010/main" val="376010809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0"/>
            <a:ext cx="8229600" cy="914400"/>
          </a:xfrm>
        </p:spPr>
        <p:txBody>
          <a:bodyPr/>
          <a:lstStyle>
            <a:lvl1pPr algn="l">
              <a:defRPr sz="2800">
                <a:latin typeface="+mj-lt"/>
              </a:defRPr>
            </a:lvl1p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SzPct val="800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97FA5462-E38E-45B6-A4BC-379EFA9D3EA2}" type="slidenum">
              <a:rPr lang="en-US" altLang="ja-JP" smtClean="0"/>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828675"/>
          </a:xfrm>
        </p:spPr>
        <p:txBody>
          <a:bodyPr/>
          <a:lstStyle>
            <a:lvl1pPr algn="l">
              <a:defRPr sz="2800"/>
            </a:lvl1p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3.emf"/><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1.v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6" Type="http://schemas.openxmlformats.org/officeDocument/2006/relationships/image" Target="../media/image9.emf"/><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oleObject" Target="../embeddings/oleObject1.bin"/><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5.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7.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pic>
        <p:nvPicPr>
          <p:cNvPr id="5"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57" name="CorelDRAW" r:id="rId15" imgW="6773760" imgH="6706440" progId="">
                  <p:embed/>
                </p:oleObj>
              </mc:Choice>
              <mc:Fallback>
                <p:oleObj name="CorelDRAW" r:id="rId15" imgW="6773760" imgH="6706440" progId="">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Cliquez pour modifier les styles du texte du masque</a:t>
            </a:r>
          </a:p>
          <a:p>
            <a:pPr lvl="1"/>
            <a:r>
              <a:rPr lang="en-GB" altLang="zh-TW"/>
              <a:t>Deuxième niveau</a:t>
            </a:r>
          </a:p>
          <a:p>
            <a:pPr lvl="2"/>
            <a:r>
              <a:rPr lang="en-GB" altLang="zh-TW"/>
              <a:t>Troisième niveau</a:t>
            </a:r>
          </a:p>
          <a:p>
            <a:pPr lvl="3"/>
            <a:r>
              <a:rPr lang="en-GB" altLang="zh-TW"/>
              <a:t>Quatrième niveau</a:t>
            </a:r>
          </a:p>
          <a:p>
            <a:pPr lvl="4"/>
            <a:r>
              <a:rPr lang="en-GB" altLang="zh-TW"/>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0.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0.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0.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70.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0.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3B8DBBE3-93AA-49B1-AAFF-77CD1A40650E}" type="slidenum">
              <a:rPr lang="en-US" altLang="ja-JP" smtClean="0"/>
              <a:pPr>
                <a:defRPr/>
              </a:pPr>
              <a:t>1</a:t>
            </a:fld>
            <a:endParaRPr lang="en-US" altLang="ja-JP"/>
          </a:p>
        </p:txBody>
      </p:sp>
      <p:sp>
        <p:nvSpPr>
          <p:cNvPr id="3" name="Rectangle 2"/>
          <p:cNvSpPr/>
          <p:nvPr/>
        </p:nvSpPr>
        <p:spPr>
          <a:xfrm>
            <a:off x="838200" y="609600"/>
            <a:ext cx="7848600" cy="4767459"/>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marL="0" indent="0">
              <a:lnSpc>
                <a:spcPct val="150000"/>
              </a:lnSpc>
              <a:buNone/>
            </a:pPr>
            <a:r>
              <a:rPr lang="en-US" sz="38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2.2. CÁC </a:t>
            </a:r>
            <a:r>
              <a:rPr lang="en-US" sz="3800" b="1">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CẤU TRÚC ĐIỀU </a:t>
            </a:r>
            <a:r>
              <a:rPr lang="en-US" sz="38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KHI</a:t>
            </a:r>
            <a:r>
              <a:rPr lang="vi-VN" sz="3800" b="1">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ỂN</a:t>
            </a:r>
            <a:endParaRPr lang="en-US" sz="38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20000"/>
              </a:lnSpc>
              <a:spcBef>
                <a:spcPts val="600"/>
              </a:spcBef>
              <a:buSzPct val="80000"/>
              <a:buFont typeface="Courier New" panose="02070309020205020404" pitchFamily="49" charset="0"/>
              <a:buChar char="o"/>
            </a:pP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CẤU TRÚC RẼ NHÁNH</a:t>
            </a:r>
            <a:endPar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20000"/>
              </a:lnSpc>
              <a:spcBef>
                <a:spcPts val="600"/>
              </a:spcBef>
              <a:buSzPct val="80000"/>
              <a:buFont typeface="Courier New" panose="02070309020205020404" pitchFamily="49" charset="0"/>
              <a:buChar char="o"/>
            </a:pP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CẤU </a:t>
            </a:r>
            <a:r>
              <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TRÚC LẶP</a:t>
            </a:r>
            <a:endPar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20000"/>
              </a:lnSpc>
              <a:spcBef>
                <a:spcPts val="600"/>
              </a:spcBef>
              <a:buSzPct val="80000"/>
              <a:buFont typeface="Courier New" panose="02070309020205020404" pitchFamily="49" charset="0"/>
              <a:buChar char="o"/>
            </a:pP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PH</a:t>
            </a:r>
            <a:r>
              <a:rPr lang="vi-VN"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ƯƠ</a:t>
            </a: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NG TH</a:t>
            </a:r>
            <a:r>
              <a:rPr lang="vi-VN"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ỨC</a:t>
            </a:r>
            <a:endPar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20000"/>
              </a:lnSpc>
              <a:spcBef>
                <a:spcPts val="600"/>
              </a:spcBef>
              <a:buSzPct val="80000"/>
              <a:buFont typeface="Courier New" panose="02070309020205020404" pitchFamily="49" charset="0"/>
              <a:buChar char="o"/>
            </a:pP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X</a:t>
            </a:r>
            <a:r>
              <a:rPr lang="vi-VN"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Ử</a:t>
            </a:r>
            <a:r>
              <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LÝ NGOẠI LỆ</a:t>
            </a:r>
          </a:p>
          <a:p>
            <a:pPr marL="914400" indent="-450850">
              <a:lnSpc>
                <a:spcPct val="150000"/>
              </a:lnSpc>
              <a:buSzPct val="80000"/>
              <a:buFont typeface="Courier New" panose="02070309020205020404" pitchFamily="49" charset="0"/>
              <a:buChar char="o"/>
            </a:pPr>
            <a:endPar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3962400" y="609600"/>
            <a:ext cx="5334000" cy="901593"/>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marL="0" indent="0">
              <a:lnSpc>
                <a:spcPct val="150000"/>
              </a:lnSpc>
              <a:buNone/>
            </a:pPr>
            <a:r>
              <a:rPr lang="en-US" sz="40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683107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SWITCH</a:t>
            </a:r>
            <a:endParaRPr lang="en-US"/>
          </a:p>
        </p:txBody>
      </p:sp>
      <p:sp>
        <p:nvSpPr>
          <p:cNvPr id="3" name="Content Placeholder 2"/>
          <p:cNvSpPr>
            <a:spLocks noGrp="1"/>
          </p:cNvSpPr>
          <p:nvPr>
            <p:ph idx="1"/>
          </p:nvPr>
        </p:nvSpPr>
        <p:spPr>
          <a:xfrm>
            <a:off x="457200" y="1371600"/>
            <a:ext cx="8229600" cy="4525963"/>
          </a:xfrm>
        </p:spPr>
        <p:txBody>
          <a:bodyPr/>
          <a:lstStyle/>
          <a:p>
            <a:pPr marL="0" indent="0">
              <a:buNone/>
            </a:pPr>
            <a:r>
              <a:rPr lang="en-US" sz="2800" b="1"/>
              <a:t>Chú ý: </a:t>
            </a:r>
          </a:p>
          <a:p>
            <a:pPr algn="just">
              <a:lnSpc>
                <a:spcPct val="90000"/>
              </a:lnSpc>
            </a:pPr>
            <a:r>
              <a:rPr lang="en-US" smtClean="0"/>
              <a:t>Chỉ </a:t>
            </a:r>
            <a:r>
              <a:rPr lang="en-US"/>
              <a:t>sử dụng switch cho các kiểu dữ liệu nguyên thủy như: int, string, char, bool… (biến thuộc kiểu dữ liệu hữu hạn, đếm được)những kiểu khác kể cả float, double nên sử dụng if</a:t>
            </a:r>
          </a:p>
          <a:p>
            <a:pPr algn="just">
              <a:lnSpc>
                <a:spcPct val="90000"/>
              </a:lnSpc>
            </a:pPr>
            <a:r>
              <a:rPr lang="en-US"/>
              <a:t>Các giá trị  phải là một hằng số như:  10, “Hà nội”. . . Nếu cần tính toán dữ liệu so sánh khi runtime thì nên dùng hàm if</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10</a:t>
            </a:fld>
            <a:endParaRPr lang="en-US" altLang="ja-JP"/>
          </a:p>
        </p:txBody>
      </p:sp>
    </p:spTree>
    <p:extLst>
      <p:ext uri="{BB962C8B-B14F-4D97-AF65-F5344CB8AC3E}">
        <p14:creationId xmlns:p14="http://schemas.microsoft.com/office/powerpoint/2010/main" val="280419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76400"/>
          </a:xfrm>
          <a:solidFill>
            <a:schemeClr val="bg1"/>
          </a:solidFill>
        </p:spPr>
        <p:txBody>
          <a:bodyPr/>
          <a:lstStyle/>
          <a:p>
            <a:pPr marL="274320" lvl="0"/>
            <a:r>
              <a:rPr kumimoji="0" lang="en-US" b="0">
                <a:solidFill>
                  <a:schemeClr val="tx1"/>
                </a:solidFill>
                <a:latin typeface="Arial" panose="020B0604020202020204" pitchFamily="34" charset="0"/>
                <a:ea typeface="Calibri" panose="020F0502020204030204" pitchFamily="34" charset="0"/>
                <a:cs typeface="Times New Roman" panose="02020603050405020304" pitchFamily="18" charset="0"/>
              </a:rPr>
              <a:t>Viết chương trình mô phỏng một chiếc máy tính. Chương trình có thể thực hiện các phép toán cộng, trừ, nhân và chia</a:t>
            </a:r>
            <a:r>
              <a:rPr kumimoji="0" lang="en-US" sz="1200" b="0">
                <a:solidFill>
                  <a:schemeClr val="tx1"/>
                </a:solidFill>
                <a:latin typeface="Arial" panose="020B0604020202020204" pitchFamily="34" charset="0"/>
              </a:rPr>
              <a:t/>
            </a:r>
            <a:br>
              <a:rPr kumimoji="0" lang="en-US" sz="1200" b="0">
                <a:solidFill>
                  <a:schemeClr val="tx1"/>
                </a:solidFill>
                <a:latin typeface="Arial" panose="020B0604020202020204" pitchFamily="34" charset="0"/>
              </a:rPr>
            </a:br>
            <a:endParaRPr lang="en-US"/>
          </a:p>
        </p:txBody>
      </p:sp>
      <p:sp>
        <p:nvSpPr>
          <p:cNvPr id="3" name="Content Placeholder 2"/>
          <p:cNvSpPr>
            <a:spLocks noGrp="1"/>
          </p:cNvSpPr>
          <p:nvPr>
            <p:ph idx="1"/>
          </p:nvPr>
        </p:nvSpPr>
        <p:spPr>
          <a:xfrm>
            <a:off x="914400" y="3276600"/>
            <a:ext cx="8229600" cy="4525963"/>
          </a:xfrm>
        </p:spPr>
        <p:txBody>
          <a:bodyPr/>
          <a:lstStyle/>
          <a:p>
            <a:endParaRPr lang="en-US"/>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11</a:t>
            </a:fld>
            <a:endParaRPr lang="en-US" altLang="ja-JP" dirty="0"/>
          </a:p>
        </p:txBody>
      </p:sp>
      <p:sp>
        <p:nvSpPr>
          <p:cNvPr id="5" name="Rectangle 2"/>
          <p:cNvSpPr>
            <a:spLocks noChangeArrowheads="1"/>
          </p:cNvSpPr>
          <p:nvPr/>
        </p:nvSpPr>
        <p:spPr bwMode="auto">
          <a:xfrm>
            <a:off x="457200" y="1720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30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901" y="1491035"/>
            <a:ext cx="7085499" cy="49387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727075" y="596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46228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lstStyle/>
          <a:p>
            <a:pPr marL="0" lvl="0" indent="0">
              <a:buNone/>
            </a:pPr>
            <a:r>
              <a:rPr lang="en-US" smtClean="0"/>
              <a:t>3.2. CẤU TRÚC LẶP</a:t>
            </a:r>
            <a:endParaRPr lang="en-US"/>
          </a:p>
        </p:txBody>
      </p:sp>
      <p:sp>
        <p:nvSpPr>
          <p:cNvPr id="3" name="Content Placeholder 2"/>
          <p:cNvSpPr>
            <a:spLocks noGrp="1"/>
          </p:cNvSpPr>
          <p:nvPr>
            <p:ph idx="1"/>
          </p:nvPr>
        </p:nvSpPr>
        <p:spPr>
          <a:xfrm>
            <a:off x="457200" y="1371600"/>
            <a:ext cx="8229600" cy="4525963"/>
          </a:xfrm>
        </p:spPr>
        <p:txBody>
          <a:bodyPr/>
          <a:lstStyle/>
          <a:p>
            <a:pPr marL="749300" indent="-749300">
              <a:lnSpc>
                <a:spcPct val="150000"/>
              </a:lnSpc>
              <a:spcBef>
                <a:spcPts val="0"/>
              </a:spcBef>
              <a:buFont typeface="Wingdings" panose="05000000000000000000" pitchFamily="2" charset="2"/>
              <a:buChar char="v"/>
            </a:pPr>
            <a:r>
              <a:rPr lang="en-US" smtClean="0"/>
              <a:t>while</a:t>
            </a:r>
            <a:endParaRPr lang="en-US"/>
          </a:p>
          <a:p>
            <a:pPr marL="749300" indent="-749300">
              <a:lnSpc>
                <a:spcPct val="150000"/>
              </a:lnSpc>
              <a:spcBef>
                <a:spcPts val="0"/>
              </a:spcBef>
              <a:buFont typeface="Wingdings" panose="05000000000000000000" pitchFamily="2" charset="2"/>
              <a:buChar char="v"/>
            </a:pPr>
            <a:r>
              <a:rPr lang="en-US" smtClean="0"/>
              <a:t>do…while</a:t>
            </a:r>
            <a:endParaRPr lang="en-US"/>
          </a:p>
          <a:p>
            <a:pPr marL="749300" indent="-749300">
              <a:lnSpc>
                <a:spcPct val="150000"/>
              </a:lnSpc>
              <a:spcBef>
                <a:spcPts val="0"/>
              </a:spcBef>
              <a:buFont typeface="Wingdings" panose="05000000000000000000" pitchFamily="2" charset="2"/>
              <a:buChar char="v"/>
            </a:pPr>
            <a:r>
              <a:rPr lang="en-US" smtClean="0"/>
              <a:t>for</a:t>
            </a:r>
            <a:endParaRPr lang="en-US"/>
          </a:p>
          <a:p>
            <a:pPr marL="749300" indent="-749300">
              <a:lnSpc>
                <a:spcPct val="150000"/>
              </a:lnSpc>
              <a:spcBef>
                <a:spcPts val="0"/>
              </a:spcBef>
              <a:buFont typeface="Wingdings" panose="05000000000000000000" pitchFamily="2" charset="2"/>
              <a:buChar char="v"/>
            </a:pPr>
            <a:r>
              <a:rPr lang="en-US" smtClean="0"/>
              <a:t>break </a:t>
            </a:r>
            <a:r>
              <a:rPr lang="en-US"/>
              <a:t>và continue</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12</a:t>
            </a:fld>
            <a:endParaRPr lang="en-US" altLang="ja-JP"/>
          </a:p>
        </p:txBody>
      </p:sp>
    </p:spTree>
    <p:extLst>
      <p:ext uri="{BB962C8B-B14F-4D97-AF65-F5344CB8AC3E}">
        <p14:creationId xmlns:p14="http://schemas.microsoft.com/office/powerpoint/2010/main" val="407449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WHILE </a:t>
            </a:r>
            <a:endParaRPr lang="en-US"/>
          </a:p>
        </p:txBody>
      </p:sp>
      <p:sp>
        <p:nvSpPr>
          <p:cNvPr id="3" name="Content Placeholder 2"/>
          <p:cNvSpPr>
            <a:spLocks noGrp="1"/>
          </p:cNvSpPr>
          <p:nvPr>
            <p:ph idx="1"/>
          </p:nvPr>
        </p:nvSpPr>
        <p:spPr>
          <a:xfrm>
            <a:off x="457200" y="1371600"/>
            <a:ext cx="8229600" cy="4525963"/>
          </a:xfrm>
        </p:spPr>
        <p:txBody>
          <a:bodyPr/>
          <a:lstStyle/>
          <a:p>
            <a:pPr algn="just"/>
            <a:r>
              <a:rPr lang="en-US" sz="2800"/>
              <a:t>Thực thi vòng lặp nhiều lần nhưng không biết trước sẽ lặp bao nhiêu lần trước khi vòng lặp thực hiện</a:t>
            </a:r>
          </a:p>
          <a:p>
            <a:r>
              <a:rPr lang="en-US" sz="2800" b="1"/>
              <a:t>Cú pháp</a:t>
            </a:r>
          </a:p>
          <a:p>
            <a:pPr marL="0" indent="0">
              <a:buNone/>
            </a:pPr>
            <a:r>
              <a:rPr lang="en-US"/>
              <a:t>    </a:t>
            </a:r>
            <a:r>
              <a:rPr lang="en-US" sz="2800" b="1">
                <a:solidFill>
                  <a:srgbClr val="CC3300"/>
                </a:solidFill>
              </a:rPr>
              <a:t>while (&lt;biểu_thức_logic&gt;)</a:t>
            </a:r>
          </a:p>
          <a:p>
            <a:pPr marL="0" indent="0">
              <a:spcBef>
                <a:spcPts val="0"/>
              </a:spcBef>
              <a:buNone/>
            </a:pPr>
            <a:r>
              <a:rPr lang="en-US" sz="2800" b="1">
                <a:solidFill>
                  <a:srgbClr val="CC3300"/>
                </a:solidFill>
              </a:rPr>
              <a:t>    {</a:t>
            </a:r>
          </a:p>
          <a:p>
            <a:pPr marL="0" indent="0">
              <a:spcBef>
                <a:spcPts val="0"/>
              </a:spcBef>
              <a:buNone/>
            </a:pPr>
            <a:r>
              <a:rPr lang="en-US" sz="2800" b="1">
                <a:solidFill>
                  <a:srgbClr val="CC3300"/>
                </a:solidFill>
              </a:rPr>
              <a:t>	</a:t>
            </a:r>
            <a:r>
              <a:rPr lang="en-US" sz="2800">
                <a:solidFill>
                  <a:srgbClr val="008000"/>
                </a:solidFill>
              </a:rPr>
              <a:t>// Khối lệnh </a:t>
            </a:r>
          </a:p>
          <a:p>
            <a:pPr marL="0" indent="0">
              <a:spcBef>
                <a:spcPts val="0"/>
              </a:spcBef>
              <a:buNone/>
            </a:pPr>
            <a:r>
              <a:rPr lang="en-US" sz="2800">
                <a:solidFill>
                  <a:srgbClr val="008000"/>
                </a:solidFill>
              </a:rPr>
              <a:t>	. . .</a:t>
            </a:r>
          </a:p>
          <a:p>
            <a:pPr marL="0" indent="0">
              <a:spcBef>
                <a:spcPts val="0"/>
              </a:spcBef>
              <a:buNone/>
            </a:pPr>
            <a:r>
              <a:rPr lang="en-US" sz="2800" b="1">
                <a:solidFill>
                  <a:srgbClr val="CC3300"/>
                </a:solidFill>
              </a:rPr>
              <a:t>    }</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sp>
        <p:nvSpPr>
          <p:cNvPr id="5" name="TextBox 4"/>
          <p:cNvSpPr txBox="1"/>
          <p:nvPr/>
        </p:nvSpPr>
        <p:spPr>
          <a:xfrm>
            <a:off x="5867400" y="2536195"/>
            <a:ext cx="3048000" cy="3724096"/>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Ý nghĩa: </a:t>
            </a:r>
            <a:r>
              <a:rPr lang="en-US" sz="2600" smtClean="0">
                <a:latin typeface="Times New Roman" panose="02020603050405020304" pitchFamily="18" charset="0"/>
                <a:cs typeface="Times New Roman" panose="02020603050405020304" pitchFamily="18" charset="0"/>
              </a:rPr>
              <a:t>Kiểm </a:t>
            </a:r>
            <a:r>
              <a:rPr lang="en-US" sz="2600">
                <a:latin typeface="Times New Roman" panose="02020603050405020304" pitchFamily="18" charset="0"/>
                <a:cs typeface="Times New Roman" panose="02020603050405020304" pitchFamily="18" charset="0"/>
              </a:rPr>
              <a:t>tra </a:t>
            </a:r>
            <a:r>
              <a:rPr lang="en-US" sz="2600">
                <a:solidFill>
                  <a:srgbClr val="CC3300"/>
                </a:solidFill>
                <a:latin typeface="Times New Roman" panose="02020603050405020304" pitchFamily="18" charset="0"/>
                <a:cs typeface="Times New Roman" panose="02020603050405020304" pitchFamily="18" charset="0"/>
              </a:rPr>
              <a:t>biểu_thức_logic</a:t>
            </a:r>
            <a:r>
              <a:rPr lang="en-US" sz="2600">
                <a:latin typeface="Times New Roman" panose="02020603050405020304" pitchFamily="18" charset="0"/>
                <a:cs typeface="Times New Roman" panose="02020603050405020304" pitchFamily="18" charset="0"/>
              </a:rPr>
              <a:t>, nếu biểu_thức_logic </a:t>
            </a:r>
            <a:r>
              <a:rPr lang="en-US" sz="2600" smtClean="0">
                <a:latin typeface="Times New Roman" panose="02020603050405020304" pitchFamily="18" charset="0"/>
                <a:cs typeface="Times New Roman" panose="02020603050405020304" pitchFamily="18" charset="0"/>
              </a:rPr>
              <a:t>đ</a:t>
            </a:r>
            <a:r>
              <a:rPr lang="vi-VN" sz="2600" smtClean="0">
                <a:latin typeface="Times New Roman" panose="02020603050405020304" pitchFamily="18" charset="0"/>
                <a:cs typeface="Times New Roman" panose="02020603050405020304" pitchFamily="18" charset="0"/>
              </a:rPr>
              <a:t>ược</a:t>
            </a:r>
            <a:r>
              <a:rPr lang="en-US" sz="2600">
                <a:latin typeface="Times New Roman" panose="02020603050405020304" pitchFamily="18" charset="0"/>
                <a:cs typeface="Times New Roman" panose="02020603050405020304" pitchFamily="18" charset="0"/>
              </a:rPr>
              <a:t> đánh </a:t>
            </a:r>
            <a:r>
              <a:rPr lang="en-US" sz="2600" smtClean="0">
                <a:latin typeface="Times New Roman" panose="02020603050405020304" pitchFamily="18" charset="0"/>
                <a:cs typeface="Times New Roman" panose="02020603050405020304" pitchFamily="18" charset="0"/>
              </a:rPr>
              <a:t>giá là </a:t>
            </a:r>
            <a:r>
              <a:rPr lang="en-US" sz="2600">
                <a:latin typeface="Times New Roman" panose="02020603050405020304" pitchFamily="18" charset="0"/>
                <a:cs typeface="Times New Roman" panose="02020603050405020304" pitchFamily="18" charset="0"/>
              </a:rPr>
              <a:t>true thì thực hiện </a:t>
            </a:r>
            <a:r>
              <a:rPr lang="en-US" sz="2600">
                <a:solidFill>
                  <a:srgbClr val="008000"/>
                </a:solidFill>
                <a:latin typeface="Times New Roman" panose="02020603050405020304" pitchFamily="18" charset="0"/>
                <a:cs typeface="Times New Roman" panose="02020603050405020304" pitchFamily="18" charset="0"/>
              </a:rPr>
              <a:t>khối lệnh</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Tiếp tục </a:t>
            </a:r>
            <a:r>
              <a:rPr lang="en-US" sz="2600">
                <a:latin typeface="Times New Roman" panose="02020603050405020304" pitchFamily="18" charset="0"/>
                <a:cs typeface="Times New Roman" panose="02020603050405020304" pitchFamily="18" charset="0"/>
              </a:rPr>
              <a:t>thực </a:t>
            </a:r>
            <a:r>
              <a:rPr lang="en-US" sz="2600" spc="-80">
                <a:latin typeface="Times New Roman" panose="02020603050405020304" pitchFamily="18" charset="0"/>
                <a:cs typeface="Times New Roman" panose="02020603050405020304" pitchFamily="18" charset="0"/>
              </a:rPr>
              <a:t>hiện </a:t>
            </a:r>
            <a:r>
              <a:rPr lang="en-US" sz="2600" spc="-80" smtClean="0">
                <a:latin typeface="Times New Roman" panose="02020603050405020304" pitchFamily="18" charset="0"/>
                <a:cs typeface="Times New Roman" panose="02020603050405020304" pitchFamily="18" charset="0"/>
              </a:rPr>
              <a:t>khối lệnh </a:t>
            </a:r>
            <a:r>
              <a:rPr lang="en-US" sz="2600" spc="-80">
                <a:latin typeface="Times New Roman" panose="02020603050405020304" pitchFamily="18" charset="0"/>
                <a:cs typeface="Times New Roman" panose="02020603050405020304" pitchFamily="18" charset="0"/>
              </a:rPr>
              <a:t>cho đến </a:t>
            </a:r>
            <a:r>
              <a:rPr lang="en-US" sz="2600">
                <a:latin typeface="Times New Roman" panose="02020603050405020304" pitchFamily="18" charset="0"/>
                <a:cs typeface="Times New Roman" panose="02020603050405020304" pitchFamily="18" charset="0"/>
              </a:rPr>
              <a:t>khi </a:t>
            </a:r>
            <a:r>
              <a:rPr lang="en-US" sz="2600" spc="-100">
                <a:latin typeface="Times New Roman" panose="02020603050405020304" pitchFamily="18" charset="0"/>
                <a:cs typeface="Times New Roman" panose="02020603050405020304" pitchFamily="18" charset="0"/>
              </a:rPr>
              <a:t>biểu_thức_logic</a:t>
            </a:r>
            <a:r>
              <a:rPr lang="en-US" sz="2600">
                <a:latin typeface="Times New Roman" panose="02020603050405020304" pitchFamily="18" charset="0"/>
                <a:cs typeface="Times New Roman" panose="02020603050405020304" pitchFamily="18" charset="0"/>
              </a:rPr>
              <a:t> là false</a:t>
            </a:r>
          </a:p>
        </p:txBody>
      </p:sp>
    </p:spTree>
    <p:extLst>
      <p:ext uri="{BB962C8B-B14F-4D97-AF65-F5344CB8AC3E}">
        <p14:creationId xmlns:p14="http://schemas.microsoft.com/office/powerpoint/2010/main" val="150253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WHILE </a:t>
            </a:r>
            <a:endParaRPr lang="en-US"/>
          </a:p>
        </p:txBody>
      </p:sp>
      <p:sp>
        <p:nvSpPr>
          <p:cNvPr id="3" name="Content Placeholder 2"/>
          <p:cNvSpPr>
            <a:spLocks noGrp="1"/>
          </p:cNvSpPr>
          <p:nvPr>
            <p:ph idx="1"/>
          </p:nvPr>
        </p:nvSpPr>
        <p:spPr>
          <a:xfrm>
            <a:off x="457200" y="1447799"/>
            <a:ext cx="8534400" cy="2819401"/>
          </a:xfrm>
        </p:spPr>
        <p:txBody>
          <a:bodyPr/>
          <a:lstStyle/>
          <a:p>
            <a:pPr marL="0" indent="0">
              <a:lnSpc>
                <a:spcPct val="80000"/>
              </a:lnSpc>
              <a:buNone/>
            </a:pPr>
            <a:r>
              <a:rPr lang="en-US" sz="2800">
                <a:solidFill>
                  <a:srgbClr val="008000"/>
                </a:solidFill>
              </a:rPr>
              <a:t>. . .</a:t>
            </a: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FF"/>
                </a:solidFill>
                <a:ea typeface="Times New Roman" panose="02020603050405020304" pitchFamily="18" charset="0"/>
              </a:rPr>
              <a:t>int</a:t>
            </a:r>
            <a:r>
              <a:rPr lang="en-US" sz="2800">
                <a:solidFill>
                  <a:srgbClr val="000000"/>
                </a:solidFill>
                <a:ea typeface="Times New Roman" panose="02020603050405020304" pitchFamily="18" charset="0"/>
              </a:rPr>
              <a:t> n = 1;</a:t>
            </a:r>
            <a:endParaRPr lang="en-US" sz="2800">
              <a:ea typeface="Calibri" panose="020F0502020204030204" pitchFamily="34" charset="0"/>
            </a:endParaRP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FF"/>
                </a:solidFill>
                <a:ea typeface="Times New Roman" panose="02020603050405020304" pitchFamily="18" charset="0"/>
              </a:rPr>
              <a:t>while</a:t>
            </a:r>
            <a:r>
              <a:rPr lang="en-US" sz="2800">
                <a:solidFill>
                  <a:srgbClr val="000000"/>
                </a:solidFill>
                <a:ea typeface="Times New Roman" panose="02020603050405020304" pitchFamily="18" charset="0"/>
              </a:rPr>
              <a:t> (n &lt; 6) </a:t>
            </a:r>
            <a:endParaRPr lang="en-US" sz="2800">
              <a:ea typeface="Calibri" panose="020F0502020204030204" pitchFamily="34" charset="0"/>
            </a:endParaRP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00"/>
                </a:solidFill>
                <a:ea typeface="Times New Roman" panose="02020603050405020304" pitchFamily="18" charset="0"/>
              </a:rPr>
              <a:t>{</a:t>
            </a:r>
            <a:endParaRPr lang="en-US" sz="2800">
              <a:ea typeface="Calibri" panose="020F0502020204030204" pitchFamily="34" charset="0"/>
            </a:endParaRP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00"/>
                </a:solidFill>
                <a:ea typeface="Times New Roman" panose="02020603050405020304" pitchFamily="18" charset="0"/>
              </a:rPr>
              <a:t>	Console.WriteLine</a:t>
            </a:r>
            <a:r>
              <a:rPr lang="en-US" sz="2800" smtClean="0">
                <a:solidFill>
                  <a:srgbClr val="000000"/>
                </a:solidFill>
                <a:ea typeface="Times New Roman" panose="02020603050405020304" pitchFamily="18" charset="0"/>
              </a:rPr>
              <a:t>(</a:t>
            </a:r>
            <a:r>
              <a:rPr lang="en-US" sz="2800" smtClean="0">
                <a:solidFill>
                  <a:srgbClr val="A31515"/>
                </a:solidFill>
                <a:ea typeface="Times New Roman" panose="02020603050405020304" pitchFamily="18" charset="0"/>
              </a:rPr>
              <a:t>“Gia tri cua n la: {0</a:t>
            </a:r>
            <a:r>
              <a:rPr lang="en-US" sz="2800">
                <a:solidFill>
                  <a:srgbClr val="A31515"/>
                </a:solidFill>
                <a:ea typeface="Times New Roman" panose="02020603050405020304" pitchFamily="18" charset="0"/>
              </a:rPr>
              <a:t>}"</a:t>
            </a:r>
            <a:r>
              <a:rPr lang="en-US" sz="2800">
                <a:solidFill>
                  <a:srgbClr val="000000"/>
                </a:solidFill>
                <a:ea typeface="Times New Roman" panose="02020603050405020304" pitchFamily="18" charset="0"/>
              </a:rPr>
              <a:t>, n);</a:t>
            </a:r>
            <a:endParaRPr lang="en-US" sz="2800">
              <a:ea typeface="Calibri" panose="020F0502020204030204" pitchFamily="34" charset="0"/>
            </a:endParaRP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00"/>
                </a:solidFill>
                <a:ea typeface="Times New Roman" panose="02020603050405020304" pitchFamily="18" charset="0"/>
              </a:rPr>
              <a:t>	n++;</a:t>
            </a:r>
          </a:p>
          <a:p>
            <a:pPr marL="0" indent="0">
              <a:lnSpc>
                <a:spcPct val="80000"/>
              </a:lnSpc>
              <a:spcBef>
                <a:spcPts val="30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a:solidFill>
                  <a:srgbClr val="000000"/>
                </a:solidFill>
                <a:ea typeface="Calibri" panose="020F0502020204030204" pitchFamily="34" charset="0"/>
              </a:rPr>
              <a:t>}</a:t>
            </a:r>
            <a:endParaRPr lang="en-US" sz="2800">
              <a:ea typeface="Calibri" panose="020F0502020204030204" pitchFamily="34"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14</a:t>
            </a:fld>
            <a:endParaRPr lang="en-US" altLang="ja-JP"/>
          </a:p>
        </p:txBody>
      </p:sp>
      <p:sp>
        <p:nvSpPr>
          <p:cNvPr id="6" name="Rectangle 1"/>
          <p:cNvSpPr>
            <a:spLocks noChangeArrowheads="1"/>
          </p:cNvSpPr>
          <p:nvPr/>
        </p:nvSpPr>
        <p:spPr bwMode="auto">
          <a:xfrm>
            <a:off x="5400003" y="3429000"/>
            <a:ext cx="374686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lvl="0" eaLnBrk="0" hangingPunct="0">
              <a:spcBef>
                <a:spcPts val="0"/>
              </a:spcBef>
            </a:pPr>
            <a:r>
              <a:rPr kumimoji="0" lang="en-US" sz="24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mtClean="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Kết qu</a:t>
            </a:r>
            <a:r>
              <a:rPr lang="vi-VN" sz="280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800" smtClean="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1313" marR="0" lvl="0" algn="l" defTabSz="914400" rtl="0" eaLnBrk="0" fontAlgn="base" latinLnBrk="0" hangingPunct="0">
              <a:spcBef>
                <a:spcPts val="0"/>
              </a:spcBef>
              <a:spcAft>
                <a:spcPct val="0"/>
              </a:spcAft>
              <a:buClrTx/>
              <a:buSzTx/>
              <a:buFontTx/>
              <a:buNone/>
              <a:tabLst/>
            </a:pPr>
            <a:r>
              <a:rPr kumimoji="0" lang="it-IT"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Gia tri cua n la: </a:t>
            </a:r>
            <a:r>
              <a:rPr kumimoji="0" lang="en-US"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1        </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1313" marR="0" lvl="0" algn="l" defTabSz="914400" rtl="0" eaLnBrk="0" fontAlgn="base" latinLnBrk="0" hangingPunct="0">
              <a:spcBef>
                <a:spcPts val="0"/>
              </a:spcBef>
              <a:spcAft>
                <a:spcPct val="0"/>
              </a:spcAft>
              <a:buClrTx/>
              <a:buSzTx/>
              <a:buFontTx/>
              <a:buNone/>
              <a:tabLst/>
            </a:pPr>
            <a:r>
              <a:rPr kumimoji="0" lang="it-IT"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Gia tri cua n la: </a:t>
            </a:r>
            <a:r>
              <a:rPr kumimoji="0" lang="en-US"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2        </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1313" marR="0" lvl="0" algn="l" defTabSz="914400" rtl="0" eaLnBrk="0" fontAlgn="base" latinLnBrk="0" hangingPunct="0">
              <a:spcBef>
                <a:spcPts val="0"/>
              </a:spcBef>
              <a:spcAft>
                <a:spcPct val="0"/>
              </a:spcAft>
              <a:buClrTx/>
              <a:buSzTx/>
              <a:buFontTx/>
              <a:buNone/>
              <a:tabLst/>
            </a:pPr>
            <a:r>
              <a:rPr kumimoji="0" lang="it-IT"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Gia tri cua n la: </a:t>
            </a:r>
            <a:r>
              <a:rPr kumimoji="0" lang="en-US"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3        </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1313" marR="0" lvl="0" algn="l" defTabSz="914400" rtl="0" eaLnBrk="0" fontAlgn="base" latinLnBrk="0" hangingPunct="0">
              <a:spcBef>
                <a:spcPts val="0"/>
              </a:spcBef>
              <a:spcAft>
                <a:spcPct val="0"/>
              </a:spcAft>
              <a:buClrTx/>
              <a:buSzTx/>
              <a:buFontTx/>
              <a:buNone/>
              <a:tabLst/>
            </a:pPr>
            <a:r>
              <a:rPr kumimoji="0" lang="it-IT"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Gia tri cua n la: </a:t>
            </a:r>
            <a:r>
              <a:rPr kumimoji="0" lang="en-US"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4        </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1313" marR="0" lvl="0" algn="l" defTabSz="914400" rtl="0" eaLnBrk="0" fontAlgn="base" latinLnBrk="0" hangingPunct="0">
              <a:spcBef>
                <a:spcPts val="0"/>
              </a:spcBef>
              <a:spcAft>
                <a:spcPct val="0"/>
              </a:spcAft>
              <a:buClrTx/>
              <a:buSzTx/>
              <a:buFontTx/>
              <a:buNone/>
              <a:tabLst/>
            </a:pPr>
            <a:r>
              <a:rPr kumimoji="0" lang="it-IT"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Gia tri cua n la: </a:t>
            </a:r>
            <a:r>
              <a:rPr kumimoji="0" lang="en-US" sz="2800" b="0" i="0" u="none" strike="noStrike" cap="none" normalizeH="0" baseline="0" smtClean="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ts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736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DO . . . WHILE</a:t>
            </a:r>
            <a:endParaRPr lang="en-US"/>
          </a:p>
        </p:txBody>
      </p:sp>
      <p:sp>
        <p:nvSpPr>
          <p:cNvPr id="3" name="Content Placeholder 2"/>
          <p:cNvSpPr>
            <a:spLocks noGrp="1"/>
          </p:cNvSpPr>
          <p:nvPr>
            <p:ph idx="1"/>
          </p:nvPr>
        </p:nvSpPr>
        <p:spPr/>
        <p:txBody>
          <a:bodyPr/>
          <a:lstStyle/>
          <a:p>
            <a:r>
              <a:rPr lang="en-US" sz="2800" b="1"/>
              <a:t>Cú pháp</a:t>
            </a:r>
          </a:p>
          <a:p>
            <a:pPr marL="0" indent="0">
              <a:buNone/>
            </a:pPr>
            <a:r>
              <a:rPr lang="en-US" sz="2800" b="1">
                <a:solidFill>
                  <a:srgbClr val="008000"/>
                </a:solidFill>
              </a:rPr>
              <a:t>    </a:t>
            </a:r>
            <a:r>
              <a:rPr lang="en-US" sz="2800" b="1">
                <a:solidFill>
                  <a:srgbClr val="C00000"/>
                </a:solidFill>
              </a:rPr>
              <a:t>do </a:t>
            </a:r>
          </a:p>
          <a:p>
            <a:pPr marL="0" indent="0">
              <a:spcBef>
                <a:spcPts val="0"/>
              </a:spcBef>
              <a:buNone/>
            </a:pPr>
            <a:r>
              <a:rPr lang="en-US" sz="2800" b="1">
                <a:solidFill>
                  <a:srgbClr val="C00000"/>
                </a:solidFill>
              </a:rPr>
              <a:t>   {</a:t>
            </a:r>
          </a:p>
          <a:p>
            <a:pPr marL="0" indent="0">
              <a:spcBef>
                <a:spcPts val="0"/>
              </a:spcBef>
              <a:buNone/>
            </a:pPr>
            <a:r>
              <a:rPr lang="en-US" sz="2800">
                <a:solidFill>
                  <a:srgbClr val="C00000"/>
                </a:solidFill>
              </a:rPr>
              <a:t>        </a:t>
            </a:r>
            <a:r>
              <a:rPr lang="en-US" sz="2800">
                <a:solidFill>
                  <a:srgbClr val="008000"/>
                </a:solidFill>
              </a:rPr>
              <a:t>// khối lệnh</a:t>
            </a:r>
          </a:p>
          <a:p>
            <a:pPr marL="0" indent="0">
              <a:spcBef>
                <a:spcPts val="0"/>
              </a:spcBef>
              <a:buNone/>
            </a:pPr>
            <a:r>
              <a:rPr lang="en-US" sz="2800">
                <a:solidFill>
                  <a:srgbClr val="008000"/>
                </a:solidFill>
              </a:rPr>
              <a:t>    </a:t>
            </a:r>
            <a:r>
              <a:rPr lang="en-US" sz="2800" b="1">
                <a:solidFill>
                  <a:srgbClr val="008000"/>
                </a:solidFill>
              </a:rPr>
              <a:t>    . . .</a:t>
            </a:r>
          </a:p>
          <a:p>
            <a:pPr marL="0" indent="0">
              <a:spcBef>
                <a:spcPts val="0"/>
              </a:spcBef>
              <a:buNone/>
            </a:pPr>
            <a:r>
              <a:rPr lang="en-US" sz="2800" b="1">
                <a:solidFill>
                  <a:srgbClr val="C00000"/>
                </a:solidFill>
              </a:rPr>
              <a:t>   } while (&lt;biểu_thức_logic);</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15</a:t>
            </a:fld>
            <a:endParaRPr lang="en-US" altLang="ja-JP"/>
          </a:p>
        </p:txBody>
      </p:sp>
      <p:sp>
        <p:nvSpPr>
          <p:cNvPr id="5" name="TextBox 4"/>
          <p:cNvSpPr txBox="1"/>
          <p:nvPr/>
        </p:nvSpPr>
        <p:spPr>
          <a:xfrm>
            <a:off x="5562600" y="1595021"/>
            <a:ext cx="3505200" cy="4401205"/>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Ý nghĩa: </a:t>
            </a:r>
          </a:p>
          <a:p>
            <a:r>
              <a:rPr lang="en-US" sz="2800">
                <a:solidFill>
                  <a:srgbClr val="008000"/>
                </a:solidFill>
                <a:latin typeface="Times New Roman" panose="02020603050405020304" pitchFamily="18" charset="0"/>
                <a:cs typeface="Times New Roman" panose="02020603050405020304" pitchFamily="18" charset="0"/>
              </a:rPr>
              <a:t>k</a:t>
            </a:r>
            <a:r>
              <a:rPr lang="en-US" sz="2800" smtClean="0">
                <a:solidFill>
                  <a:srgbClr val="008000"/>
                </a:solidFill>
                <a:latin typeface="Times New Roman" panose="02020603050405020304" pitchFamily="18" charset="0"/>
                <a:cs typeface="Times New Roman" panose="02020603050405020304" pitchFamily="18" charset="0"/>
              </a:rPr>
              <a:t>hối </a:t>
            </a:r>
            <a:r>
              <a:rPr lang="en-US" sz="2800">
                <a:solidFill>
                  <a:srgbClr val="008000"/>
                </a:solidFill>
                <a:latin typeface="Times New Roman" panose="02020603050405020304" pitchFamily="18" charset="0"/>
                <a:cs typeface="Times New Roman" panose="02020603050405020304" pitchFamily="18" charset="0"/>
              </a:rPr>
              <a:t>lệnh </a:t>
            </a:r>
            <a:r>
              <a:rPr lang="en-US" sz="2800">
                <a:latin typeface="Times New Roman" panose="02020603050405020304" pitchFamily="18" charset="0"/>
                <a:cs typeface="Times New Roman" panose="02020603050405020304" pitchFamily="18" charset="0"/>
              </a:rPr>
              <a:t>trong vòng lặp sẽ được thực thi trước, sau đó kiểm tra </a:t>
            </a:r>
            <a:r>
              <a:rPr lang="en-US" sz="2800" smtClean="0">
                <a:solidFill>
                  <a:srgbClr val="C00000"/>
                </a:solidFill>
                <a:latin typeface="Times New Roman" panose="02020603050405020304" pitchFamily="18" charset="0"/>
                <a:cs typeface="Times New Roman" panose="02020603050405020304" pitchFamily="18" charset="0"/>
              </a:rPr>
              <a:t>biểu_thức_logic</a:t>
            </a:r>
            <a:r>
              <a:rPr lang="en-US" sz="2800">
                <a:latin typeface="Times New Roman" panose="02020603050405020304" pitchFamily="18" charset="0"/>
                <a:cs typeface="Times New Roman" panose="02020603050405020304" pitchFamily="18" charset="0"/>
              </a:rPr>
              <a:t>. Nếu </a:t>
            </a:r>
            <a:r>
              <a:rPr lang="en-US" sz="2800" smtClean="0">
                <a:latin typeface="Times New Roman" panose="02020603050405020304" pitchFamily="18" charset="0"/>
                <a:cs typeface="Times New Roman" panose="02020603050405020304" pitchFamily="18" charset="0"/>
              </a:rPr>
              <a:t>bi</a:t>
            </a:r>
            <a:r>
              <a:rPr lang="vi-VN" sz="2800" smtClean="0">
                <a:latin typeface="Times New Roman" panose="02020603050405020304" pitchFamily="18" charset="0"/>
                <a:cs typeface="Times New Roman" panose="02020603050405020304" pitchFamily="18" charset="0"/>
              </a:rPr>
              <a:t>ểu</a:t>
            </a:r>
            <a:r>
              <a:rPr lang="en-US" sz="2800" smtClean="0">
                <a:latin typeface="Times New Roman" panose="02020603050405020304" pitchFamily="18" charset="0"/>
                <a:cs typeface="Times New Roman" panose="02020603050405020304" pitchFamily="18" charset="0"/>
              </a:rPr>
              <a:t>_th</a:t>
            </a:r>
            <a:r>
              <a:rPr lang="vi-VN" sz="2800" smtClean="0">
                <a:latin typeface="Times New Roman" panose="02020603050405020304" pitchFamily="18" charset="0"/>
                <a:cs typeface="Times New Roman" panose="02020603050405020304" pitchFamily="18" charset="0"/>
              </a:rPr>
              <a:t>ức</a:t>
            </a:r>
            <a:r>
              <a:rPr lang="en-US" sz="2800">
                <a:latin typeface="Times New Roman" panose="02020603050405020304" pitchFamily="18" charset="0"/>
                <a:cs typeface="Times New Roman" panose="02020603050405020304" pitchFamily="18" charset="0"/>
              </a:rPr>
              <a:t>_logic </a:t>
            </a:r>
            <a:r>
              <a:rPr lang="en-US" sz="2800" smtClean="0">
                <a:latin typeface="Times New Roman" panose="02020603050405020304" pitchFamily="18" charset="0"/>
                <a:cs typeface="Times New Roman" panose="02020603050405020304" pitchFamily="18" charset="0"/>
              </a:rPr>
              <a:t>đ</a:t>
            </a:r>
            <a:r>
              <a:rPr lang="vi-VN" sz="2800" smtClean="0">
                <a:latin typeface="Times New Roman" panose="02020603050405020304" pitchFamily="18" charset="0"/>
                <a:cs typeface="Times New Roman" panose="02020603050405020304" pitchFamily="18" charset="0"/>
              </a:rPr>
              <a:t>ược</a:t>
            </a:r>
            <a:r>
              <a:rPr lang="en-US" sz="2800">
                <a:latin typeface="Times New Roman" panose="02020603050405020304" pitchFamily="18" charset="0"/>
                <a:cs typeface="Times New Roman" panose="02020603050405020304" pitchFamily="18" charset="0"/>
              </a:rPr>
              <a:t> đánh </a:t>
            </a:r>
            <a:r>
              <a:rPr lang="en-US" sz="2800" smtClean="0">
                <a:latin typeface="Times New Roman" panose="02020603050405020304" pitchFamily="18" charset="0"/>
                <a:cs typeface="Times New Roman" panose="02020603050405020304" pitchFamily="18" charset="0"/>
              </a:rPr>
              <a:t>giá là </a:t>
            </a:r>
            <a:r>
              <a:rPr lang="en-US" sz="2800">
                <a:latin typeface="Times New Roman" panose="02020603050405020304" pitchFamily="18" charset="0"/>
                <a:cs typeface="Times New Roman" panose="02020603050405020304" pitchFamily="18" charset="0"/>
              </a:rPr>
              <a:t>true thì khối lệnh tiếp tục được thực </a:t>
            </a:r>
            <a:r>
              <a:rPr lang="en-US" sz="2800" smtClean="0">
                <a:latin typeface="Times New Roman" panose="02020603050405020304" pitchFamily="18" charset="0"/>
                <a:cs typeface="Times New Roman" panose="02020603050405020304" pitchFamily="18" charset="0"/>
              </a:rPr>
              <a:t>hiện</a:t>
            </a:r>
            <a:r>
              <a:rPr lang="en-US" sz="2800">
                <a:latin typeface="Times New Roman" panose="02020603050405020304" pitchFamily="18" charset="0"/>
                <a:cs typeface="Times New Roman" panose="02020603050405020304" pitchFamily="18" charset="0"/>
              </a:rPr>
              <a:t>, nếu </a:t>
            </a:r>
            <a:r>
              <a:rPr lang="en-US" sz="2800" smtClean="0">
                <a:latin typeface="Times New Roman" panose="02020603050405020304" pitchFamily="18" charset="0"/>
                <a:cs typeface="Times New Roman" panose="02020603050405020304" pitchFamily="18" charset="0"/>
              </a:rPr>
              <a:t>là false thì </a:t>
            </a:r>
            <a:r>
              <a:rPr lang="en-US" sz="2800">
                <a:latin typeface="Times New Roman" panose="02020603050405020304" pitchFamily="18" charset="0"/>
                <a:cs typeface="Times New Roman" panose="02020603050405020304" pitchFamily="18" charset="0"/>
              </a:rPr>
              <a:t>vòng lặp kết thúc</a:t>
            </a:r>
          </a:p>
        </p:txBody>
      </p:sp>
    </p:spTree>
    <p:extLst>
      <p:ext uri="{BB962C8B-B14F-4D97-AF65-F5344CB8AC3E}">
        <p14:creationId xmlns:p14="http://schemas.microsoft.com/office/powerpoint/2010/main" val="9556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DO . . . WHILE</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16</a:t>
            </a:fld>
            <a:endParaRPr lang="en-US" altLang="ja-JP"/>
          </a:p>
        </p:txBody>
      </p:sp>
      <p:sp>
        <p:nvSpPr>
          <p:cNvPr id="6" name="Rectangle 1"/>
          <p:cNvSpPr>
            <a:spLocks noGrp="1" noChangeArrowheads="1"/>
          </p:cNvSpPr>
          <p:nvPr>
            <p:ph idx="1"/>
          </p:nvPr>
        </p:nvSpPr>
        <p:spPr bwMode="auto">
          <a:xfrm>
            <a:off x="457200" y="1308557"/>
            <a:ext cx="5240537"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a:solidFill>
                  <a:srgbClr val="008000"/>
                </a:solidFill>
                <a:ea typeface="Times New Roman" panose="02020603050405020304" pitchFamily="18" charset="0"/>
              </a:rPr>
              <a:t>. . .</a:t>
            </a:r>
            <a:endParaRPr kumimoji="0" lang="en-US" sz="2800" b="0" i="0" u="none" strike="noStrike" cap="none" normalizeH="0" baseline="0">
              <a:ln>
                <a:noFill/>
              </a:ln>
              <a:solidFill>
                <a:srgbClr val="008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00FF"/>
                </a:solidFill>
                <a:effectLst/>
                <a:ea typeface="Times New Roman" panose="02020603050405020304" pitchFamily="18" charset="0"/>
              </a:rPr>
              <a:t>int</a:t>
            </a:r>
            <a:r>
              <a:rPr kumimoji="0" lang="en-US" sz="2800" b="0" i="0" u="none" strike="noStrike" cap="none" normalizeH="0" baseline="0">
                <a:ln>
                  <a:noFill/>
                </a:ln>
                <a:solidFill>
                  <a:srgbClr val="000000"/>
                </a:solidFill>
                <a:effectLst/>
                <a:ea typeface="Times New Roman" panose="02020603050405020304" pitchFamily="18" charset="0"/>
              </a:rPr>
              <a:t> x = </a:t>
            </a:r>
            <a:r>
              <a:rPr kumimoji="0" lang="en-US" sz="2800" b="0" i="0" u="none" strike="noStrike" cap="none" normalizeH="0" baseline="0" smtClean="0">
                <a:ln>
                  <a:noFill/>
                </a:ln>
                <a:solidFill>
                  <a:srgbClr val="000000"/>
                </a:solidFill>
                <a:effectLst/>
                <a:ea typeface="Times New Roman" panose="02020603050405020304" pitchFamily="18" charset="0"/>
              </a:rPr>
              <a:t>10</a:t>
            </a:r>
            <a:r>
              <a:rPr kumimoji="0" lang="en-US" sz="2800" b="0" i="0" u="none" strike="noStrike" cap="none" normalizeH="0" baseline="0">
                <a:ln>
                  <a:noFill/>
                </a:ln>
                <a:solidFill>
                  <a:srgbClr val="000000"/>
                </a:solidFill>
                <a:effectLs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00FF"/>
                </a:solidFill>
                <a:effectLst/>
                <a:ea typeface="Times New Roman" panose="02020603050405020304" pitchFamily="18" charset="0"/>
              </a:rPr>
              <a:t>do</a:t>
            </a:r>
            <a:r>
              <a:rPr kumimoji="0" lang="en-US" sz="2800" b="0" i="0" u="none" strike="noStrike" cap="none" normalizeH="0" baseline="0">
                <a:ln>
                  <a:noFill/>
                </a:ln>
                <a:solidFill>
                  <a:srgbClr val="000000"/>
                </a:solidFill>
                <a:effectLs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ea typeface="Times New Roman" panose="02020603050405020304" pitchFamily="18" charset="0"/>
              </a:rPr>
              <a:t>{            </a:t>
            </a:r>
          </a:p>
          <a:p>
            <a:pPr marL="400050" lvl="1" indent="0" eaLnBrk="0" hangingPunct="0">
              <a:spcBef>
                <a:spcPct val="0"/>
              </a:spcBef>
              <a:buFontTx/>
              <a:buNone/>
            </a:pPr>
            <a:r>
              <a:rPr kumimoji="0" lang="en-US" b="0" i="0" u="none" strike="noStrike" cap="none" normalizeH="0" baseline="0">
                <a:ln>
                  <a:noFill/>
                </a:ln>
                <a:solidFill>
                  <a:srgbClr val="000000"/>
                </a:solidFill>
                <a:effectLst/>
                <a:ea typeface="Times New Roman" panose="02020603050405020304" pitchFamily="18" charset="0"/>
              </a:rPr>
              <a:t>Console.WriteLine(x);            </a:t>
            </a:r>
          </a:p>
          <a:p>
            <a:pPr marL="400050" lvl="1" indent="0" eaLnBrk="0" hangingPunct="0">
              <a:spcBef>
                <a:spcPct val="0"/>
              </a:spcBef>
              <a:buFontTx/>
              <a:buNone/>
            </a:pPr>
            <a:r>
              <a:rPr kumimoji="0" lang="en-US" b="0" i="0" u="none" strike="noStrike" cap="none" normalizeH="0" baseline="0">
                <a:ln>
                  <a:noFill/>
                </a:ln>
                <a:solidFill>
                  <a:srgbClr val="000000"/>
                </a:solidFill>
                <a:effectLst/>
                <a:ea typeface="Times New Roman" panose="02020603050405020304" pitchFamily="18" charset="0"/>
              </a:rPr>
              <a:t>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ea typeface="Times New Roman" panose="02020603050405020304" pitchFamily="18" charset="0"/>
              </a:rPr>
              <a:t>  } </a:t>
            </a:r>
            <a:r>
              <a:rPr kumimoji="0" lang="en-US" sz="2800" b="0" i="0" u="none" strike="noStrike" cap="none" normalizeH="0" baseline="0">
                <a:ln>
                  <a:noFill/>
                </a:ln>
                <a:solidFill>
                  <a:srgbClr val="0000FF"/>
                </a:solidFill>
                <a:effectLst/>
                <a:ea typeface="Times New Roman" panose="02020603050405020304" pitchFamily="18" charset="0"/>
              </a:rPr>
              <a:t>while</a:t>
            </a:r>
            <a:r>
              <a:rPr kumimoji="0" lang="en-US" sz="2800" b="0" i="0" u="none" strike="noStrike" cap="none" normalizeH="0" baseline="0">
                <a:ln>
                  <a:noFill/>
                </a:ln>
                <a:solidFill>
                  <a:srgbClr val="000000"/>
                </a:solidFill>
                <a:effectLst/>
                <a:ea typeface="Times New Roman" panose="02020603050405020304" pitchFamily="18" charset="0"/>
              </a:rPr>
              <a:t> (x &lt; 5);</a:t>
            </a:r>
            <a:r>
              <a:rPr kumimoji="0" lang="en-US" sz="28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endParaRPr>
          </a:p>
        </p:txBody>
      </p:sp>
      <p:sp>
        <p:nvSpPr>
          <p:cNvPr id="7" name="Rectangle 2"/>
          <p:cNvSpPr>
            <a:spLocks noChangeArrowheads="1"/>
          </p:cNvSpPr>
          <p:nvPr/>
        </p:nvSpPr>
        <p:spPr bwMode="auto">
          <a:xfrm>
            <a:off x="6019800" y="1570167"/>
            <a:ext cx="25146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 </a:t>
            </a:r>
          </a:p>
          <a:p>
            <a:pPr marL="463550" lvl="0" eaLnBrk="0" hangingPunct="0"/>
            <a:r>
              <a:rPr lang="en-US" sz="2800" smtClean="0">
                <a:solidFill>
                  <a:srgbClr val="008000"/>
                </a:solidFill>
                <a:latin typeface="Times New Roman" panose="02020603050405020304" pitchFamily="18" charset="0"/>
                <a:cs typeface="Times New Roman" panose="02020603050405020304" pitchFamily="18" charset="0"/>
              </a:rPr>
              <a:t>Kết qu</a:t>
            </a:r>
            <a:r>
              <a:rPr lang="vi-VN" sz="2800" smtClean="0">
                <a:solidFill>
                  <a:srgbClr val="008000"/>
                </a:solidFill>
                <a:latin typeface="Times New Roman" panose="02020603050405020304" pitchFamily="18" charset="0"/>
                <a:cs typeface="Times New Roman" panose="02020603050405020304" pitchFamily="18" charset="0"/>
              </a:rPr>
              <a:t>ả</a:t>
            </a:r>
            <a:r>
              <a:rPr lang="en-US" sz="2800" smtClean="0">
                <a:solidFill>
                  <a:srgbClr val="008000"/>
                </a:solidFill>
                <a:latin typeface="Times New Roman" panose="02020603050405020304" pitchFamily="18" charset="0"/>
                <a:cs typeface="Times New Roman" panose="02020603050405020304" pitchFamily="18" charset="0"/>
              </a:rPr>
              <a:t>: </a:t>
            </a:r>
            <a:endPar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endParaRPr>
          </a:p>
          <a:p>
            <a:pPr marL="463550" marR="0" lvl="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0 </a:t>
            </a:r>
          </a:p>
          <a:p>
            <a:pPr marL="463550" marR="0" lvl="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1 </a:t>
            </a:r>
          </a:p>
          <a:p>
            <a:pPr marL="463550" marR="0" lvl="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2 </a:t>
            </a:r>
          </a:p>
          <a:p>
            <a:pPr marL="463550" marR="0" lvl="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3</a:t>
            </a:r>
          </a:p>
          <a:p>
            <a:pPr marL="463550" marR="0" lvl="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55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FOR</a:t>
            </a:r>
            <a:endParaRPr lang="en-US"/>
          </a:p>
        </p:txBody>
      </p:sp>
      <p:sp>
        <p:nvSpPr>
          <p:cNvPr id="3" name="Content Placeholder 2"/>
          <p:cNvSpPr>
            <a:spLocks noGrp="1"/>
          </p:cNvSpPr>
          <p:nvPr>
            <p:ph idx="1"/>
          </p:nvPr>
        </p:nvSpPr>
        <p:spPr>
          <a:xfrm>
            <a:off x="457200" y="1371600"/>
            <a:ext cx="8458200" cy="4525963"/>
          </a:xfrm>
        </p:spPr>
        <p:txBody>
          <a:bodyPr/>
          <a:lstStyle/>
          <a:p>
            <a:pPr>
              <a:spcBef>
                <a:spcPts val="300"/>
              </a:spcBef>
            </a:pPr>
            <a:r>
              <a:rPr lang="en-US" sz="2800"/>
              <a:t>Sử dụng khi đã biết trước số lần lặp</a:t>
            </a:r>
          </a:p>
          <a:p>
            <a:pPr marL="0" indent="0">
              <a:spcBef>
                <a:spcPts val="300"/>
              </a:spcBef>
              <a:buNone/>
            </a:pPr>
            <a:r>
              <a:rPr lang="en-US" sz="2800" b="1"/>
              <a:t>Cú pháp</a:t>
            </a:r>
          </a:p>
          <a:p>
            <a:pPr marL="231775" indent="0">
              <a:spcBef>
                <a:spcPts val="300"/>
              </a:spcBef>
              <a:buNone/>
            </a:pPr>
            <a:r>
              <a:rPr lang="en-US" sz="2800" b="1">
                <a:solidFill>
                  <a:srgbClr val="C00000"/>
                </a:solidFill>
              </a:rPr>
              <a:t>for (biểu_thức_khởi_tạo; </a:t>
            </a:r>
            <a:r>
              <a:rPr lang="en-US" sz="2800" b="1" smtClean="0">
                <a:solidFill>
                  <a:srgbClr val="C00000"/>
                </a:solidFill>
              </a:rPr>
              <a:t>biểu_thức_boolean</a:t>
            </a:r>
            <a:r>
              <a:rPr lang="en-US" sz="2800" b="1">
                <a:solidFill>
                  <a:srgbClr val="C00000"/>
                </a:solidFill>
              </a:rPr>
              <a:t>; biểu_thức_tăng)</a:t>
            </a:r>
          </a:p>
          <a:p>
            <a:pPr marL="0" indent="0">
              <a:spcBef>
                <a:spcPts val="300"/>
              </a:spcBef>
              <a:buNone/>
            </a:pPr>
            <a:r>
              <a:rPr lang="en-US" sz="2800" b="1">
                <a:solidFill>
                  <a:srgbClr val="C00000"/>
                </a:solidFill>
              </a:rPr>
              <a:t>  {</a:t>
            </a:r>
          </a:p>
          <a:p>
            <a:pPr marL="0" indent="0">
              <a:spcBef>
                <a:spcPts val="300"/>
              </a:spcBef>
              <a:buNone/>
            </a:pPr>
            <a:r>
              <a:rPr lang="en-US" sz="2800" b="1">
                <a:solidFill>
                  <a:srgbClr val="C00000"/>
                </a:solidFill>
              </a:rPr>
              <a:t>	</a:t>
            </a:r>
            <a:r>
              <a:rPr lang="en-US" sz="2800" b="1">
                <a:solidFill>
                  <a:srgbClr val="008000"/>
                </a:solidFill>
              </a:rPr>
              <a:t>//khối lệnh</a:t>
            </a:r>
          </a:p>
          <a:p>
            <a:pPr marL="0" indent="0">
              <a:spcBef>
                <a:spcPts val="300"/>
              </a:spcBef>
              <a:buNone/>
            </a:pPr>
            <a:r>
              <a:rPr lang="en-US" sz="2800" b="1">
                <a:solidFill>
                  <a:srgbClr val="C00000"/>
                </a:solidFill>
              </a:rPr>
              <a:t>  }</a:t>
            </a:r>
          </a:p>
          <a:p>
            <a:pPr marL="0" indent="0">
              <a:buNone/>
            </a:pPr>
            <a:endParaRPr lang="en-US" sz="2800"/>
          </a:p>
          <a:p>
            <a:pPr marL="0" indent="0">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17</a:t>
            </a:fld>
            <a:endParaRPr lang="en-US" altLang="ja-JP"/>
          </a:p>
        </p:txBody>
      </p:sp>
      <p:sp>
        <p:nvSpPr>
          <p:cNvPr id="5" name="TextBox 4"/>
          <p:cNvSpPr txBox="1"/>
          <p:nvPr/>
        </p:nvSpPr>
        <p:spPr>
          <a:xfrm>
            <a:off x="489155" y="4572000"/>
            <a:ext cx="8654845" cy="2246769"/>
          </a:xfrm>
          <a:prstGeom prst="rect">
            <a:avLst/>
          </a:prstGeom>
          <a:solidFill>
            <a:schemeClr val="bg1"/>
          </a:solidFill>
        </p:spPr>
        <p:txBody>
          <a:bodyPr wrap="square" rtlCol="0">
            <a:spAutoFit/>
          </a:bodyPr>
          <a:lstStyle/>
          <a:p>
            <a:pPr marL="236538" indent="-236538">
              <a:buFont typeface="Arial" panose="020B0604020202020204" pitchFamily="34" charset="0"/>
              <a:buChar char="•"/>
            </a:pPr>
            <a:r>
              <a:rPr lang="en-US" sz="2800" b="1" smtClean="0">
                <a:solidFill>
                  <a:srgbClr val="CC3300"/>
                </a:solidFill>
                <a:latin typeface="Times New Roman" panose="02020603050405020304" pitchFamily="18" charset="0"/>
                <a:cs typeface="Times New Roman" panose="02020603050405020304" pitchFamily="18" charset="0"/>
              </a:rPr>
              <a:t>biểu_thức_khởi_tạo</a:t>
            </a:r>
            <a:r>
              <a:rPr lang="en-US" sz="2800">
                <a:latin typeface="Times New Roman" panose="02020603050405020304" pitchFamily="18" charset="0"/>
                <a:cs typeface="Times New Roman" panose="02020603050405020304" pitchFamily="18" charset="0"/>
              </a:rPr>
              <a:t>: khai báo và gán giá trị ban đầu cho một biến đếm</a:t>
            </a:r>
          </a:p>
          <a:p>
            <a:pPr marL="236538" indent="-236538">
              <a:buFont typeface="Arial" panose="020B0604020202020204" pitchFamily="34" charset="0"/>
              <a:buChar char="•"/>
            </a:pPr>
            <a:r>
              <a:rPr lang="en-US" sz="2800" b="1" spc="-60" smtClean="0">
                <a:solidFill>
                  <a:srgbClr val="CC3300"/>
                </a:solidFill>
                <a:latin typeface="Times New Roman" panose="02020603050405020304" pitchFamily="18" charset="0"/>
                <a:cs typeface="Times New Roman" panose="02020603050405020304" pitchFamily="18" charset="0"/>
              </a:rPr>
              <a:t>biểu_thức_boolean</a:t>
            </a:r>
            <a:r>
              <a:rPr lang="en-US" sz="2800" spc="-60">
                <a:latin typeface="Times New Roman" panose="02020603050405020304" pitchFamily="18" charset="0"/>
                <a:cs typeface="Times New Roman" panose="02020603050405020304" pitchFamily="18" charset="0"/>
              </a:rPr>
              <a:t>: xác định điều kiện dừng của vòng lặp</a:t>
            </a:r>
          </a:p>
          <a:p>
            <a:pPr marL="236538" indent="-236538">
              <a:buFont typeface="Arial" panose="020B0604020202020204" pitchFamily="34" charset="0"/>
              <a:buChar char="•"/>
            </a:pPr>
            <a:r>
              <a:rPr lang="en-US" sz="2800" b="1" smtClean="0">
                <a:solidFill>
                  <a:srgbClr val="CC3300"/>
                </a:solidFill>
                <a:latin typeface="Times New Roman" panose="02020603050405020304" pitchFamily="18" charset="0"/>
                <a:cs typeface="Times New Roman" panose="02020603050405020304" pitchFamily="18" charset="0"/>
              </a:rPr>
              <a:t>biểu_thức_tăng</a:t>
            </a:r>
            <a:r>
              <a:rPr lang="en-US" sz="2800">
                <a:latin typeface="Times New Roman" panose="02020603050405020304" pitchFamily="18" charset="0"/>
                <a:cs typeface="Times New Roman" panose="02020603050405020304" pitchFamily="18" charset="0"/>
              </a:rPr>
              <a:t>: </a:t>
            </a:r>
            <a:r>
              <a:rPr lang="en-US" sz="2800" spc="-60">
                <a:latin typeface="Times New Roman" panose="02020603050405020304" pitchFamily="18" charset="0"/>
                <a:cs typeface="Times New Roman" panose="02020603050405020304" pitchFamily="18" charset="0"/>
              </a:rPr>
              <a:t>tăng hoặc giảm giá trị của biến đếm sau mỗi lần lặp</a:t>
            </a:r>
          </a:p>
        </p:txBody>
      </p:sp>
    </p:spTree>
    <p:extLst>
      <p:ext uri="{BB962C8B-B14F-4D97-AF65-F5344CB8AC3E}">
        <p14:creationId xmlns:p14="http://schemas.microsoft.com/office/powerpoint/2010/main" val="102718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FOR</a:t>
            </a:r>
            <a:endParaRPr lang="en-US"/>
          </a:p>
        </p:txBody>
      </p:sp>
      <p:sp>
        <p:nvSpPr>
          <p:cNvPr id="3" name="Content Placeholder 2"/>
          <p:cNvSpPr>
            <a:spLocks noGrp="1"/>
          </p:cNvSpPr>
          <p:nvPr>
            <p:ph idx="1"/>
          </p:nvPr>
        </p:nvSpPr>
        <p:spPr>
          <a:xfrm>
            <a:off x="457200" y="1600200"/>
            <a:ext cx="4114800" cy="4525963"/>
          </a:xfrm>
        </p:spPr>
        <p:txBody>
          <a:bodyPr/>
          <a:lstStyle/>
          <a:p>
            <a:pPr marL="0" lvl="0" indent="0">
              <a:buNone/>
            </a:pPr>
            <a:r>
              <a:rPr kumimoji="0" lang="en-US" sz="2800">
                <a:solidFill>
                  <a:srgbClr val="008000"/>
                </a:solidFill>
                <a:ea typeface="Times New Roman" panose="02020603050405020304" pitchFamily="18" charset="0"/>
              </a:rPr>
              <a:t>. . . </a:t>
            </a:r>
          </a:p>
          <a:p>
            <a:pPr marL="0" lvl="0" indent="0">
              <a:buNone/>
            </a:pPr>
            <a:r>
              <a:rPr kumimoji="0" lang="en-US" sz="2800">
                <a:solidFill>
                  <a:srgbClr val="0000FF"/>
                </a:solidFill>
                <a:ea typeface="Times New Roman" panose="02020603050405020304" pitchFamily="18" charset="0"/>
              </a:rPr>
              <a:t>for</a:t>
            </a:r>
            <a:r>
              <a:rPr kumimoji="0" lang="en-US" sz="2800">
                <a:solidFill>
                  <a:srgbClr val="000000"/>
                </a:solidFill>
                <a:ea typeface="Times New Roman" panose="02020603050405020304" pitchFamily="18" charset="0"/>
              </a:rPr>
              <a:t> (</a:t>
            </a:r>
            <a:r>
              <a:rPr kumimoji="0" lang="en-US" sz="2800">
                <a:solidFill>
                  <a:srgbClr val="0000FF"/>
                </a:solidFill>
                <a:ea typeface="Times New Roman" panose="02020603050405020304" pitchFamily="18" charset="0"/>
              </a:rPr>
              <a:t>int</a:t>
            </a:r>
            <a:r>
              <a:rPr kumimoji="0" lang="en-US" sz="2800">
                <a:solidFill>
                  <a:srgbClr val="000000"/>
                </a:solidFill>
                <a:ea typeface="Times New Roman" panose="02020603050405020304" pitchFamily="18" charset="0"/>
              </a:rPr>
              <a:t> i = 1; i &lt;= 5; i++)        </a:t>
            </a:r>
          </a:p>
          <a:p>
            <a:pPr marL="0" lvl="0" indent="0">
              <a:buNone/>
            </a:pPr>
            <a:r>
              <a:rPr kumimoji="0" lang="en-US" sz="2800">
                <a:solidFill>
                  <a:srgbClr val="000000"/>
                </a:solidFill>
                <a:ea typeface="Times New Roman" panose="02020603050405020304" pitchFamily="18" charset="0"/>
              </a:rPr>
              <a:t>{           </a:t>
            </a:r>
          </a:p>
          <a:p>
            <a:pPr marL="0" lvl="0" indent="0">
              <a:buNone/>
            </a:pPr>
            <a:r>
              <a:rPr kumimoji="0" lang="en-US" sz="2800">
                <a:solidFill>
                  <a:srgbClr val="000000"/>
                </a:solidFill>
                <a:ea typeface="Times New Roman" panose="02020603050405020304" pitchFamily="18" charset="0"/>
              </a:rPr>
              <a:t> Console.WriteLine(i);        </a:t>
            </a:r>
          </a:p>
          <a:p>
            <a:pPr marL="0" lvl="0" indent="0">
              <a:buNone/>
            </a:pPr>
            <a:r>
              <a:rPr kumimoji="0" lang="en-US" sz="2800">
                <a:solidFill>
                  <a:srgbClr val="000000"/>
                </a:solidFill>
                <a:ea typeface="Times New Roman" panose="02020603050405020304" pitchFamily="18" charset="0"/>
              </a:rPr>
              <a:t>} </a:t>
            </a:r>
          </a:p>
          <a:p>
            <a:pPr marL="0" indent="0">
              <a:buNone/>
            </a:pPr>
            <a:endParaRPr lang="en-US" sz="2800"/>
          </a:p>
          <a:p>
            <a:pPr marL="0" indent="0">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18</a:t>
            </a:fld>
            <a:endParaRPr lang="en-US" altLang="ja-JP"/>
          </a:p>
        </p:txBody>
      </p:sp>
      <p:sp>
        <p:nvSpPr>
          <p:cNvPr id="8" name="Content Placeholder 2"/>
          <p:cNvSpPr txBox="1">
            <a:spLocks/>
          </p:cNvSpPr>
          <p:nvPr/>
        </p:nvSpPr>
        <p:spPr bwMode="auto">
          <a:xfrm>
            <a:off x="5029200" y="1676400"/>
            <a:ext cx="4114800" cy="4525963"/>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kumimoji="0" lang="en-US" sz="2800" kern="0">
                <a:solidFill>
                  <a:srgbClr val="008000"/>
                </a:solidFill>
                <a:ea typeface="Times New Roman" panose="02020603050405020304" pitchFamily="18" charset="0"/>
              </a:rPr>
              <a:t>/*</a:t>
            </a:r>
          </a:p>
          <a:p>
            <a:pPr marL="463550" indent="0">
              <a:buFontTx/>
              <a:buNone/>
            </a:pPr>
            <a:r>
              <a:rPr kumimoji="0" lang="en-US" sz="2800" kern="0" smtClean="0">
                <a:solidFill>
                  <a:srgbClr val="008000"/>
                </a:solidFill>
                <a:ea typeface="Times New Roman" panose="02020603050405020304" pitchFamily="18" charset="0"/>
              </a:rPr>
              <a:t>Kết qu</a:t>
            </a:r>
            <a:r>
              <a:rPr kumimoji="0" lang="vi-VN" sz="2800" kern="0">
                <a:solidFill>
                  <a:srgbClr val="008000"/>
                </a:solidFill>
                <a:ea typeface="Times New Roman" panose="02020603050405020304" pitchFamily="18" charset="0"/>
              </a:rPr>
              <a:t>ả</a:t>
            </a:r>
            <a:r>
              <a:rPr kumimoji="0" lang="en-US" sz="2800" kern="0" smtClean="0">
                <a:solidFill>
                  <a:srgbClr val="008000"/>
                </a:solidFill>
                <a:ea typeface="Times New Roman" panose="02020603050405020304" pitchFamily="18" charset="0"/>
              </a:rPr>
              <a:t>:</a:t>
            </a:r>
            <a:endParaRPr kumimoji="0" lang="en-US" sz="2800" kern="0">
              <a:solidFill>
                <a:srgbClr val="008000"/>
              </a:solidFill>
              <a:ea typeface="Times New Roman" panose="02020603050405020304" pitchFamily="18" charset="0"/>
            </a:endParaRPr>
          </a:p>
          <a:p>
            <a:pPr marL="463550" indent="0">
              <a:buFontTx/>
              <a:buNone/>
            </a:pPr>
            <a:r>
              <a:rPr kumimoji="0" lang="en-US" sz="2800" kern="0">
                <a:solidFill>
                  <a:srgbClr val="008000"/>
                </a:solidFill>
                <a:ea typeface="Times New Roman" panose="02020603050405020304" pitchFamily="18" charset="0"/>
              </a:rPr>
              <a:t>1</a:t>
            </a:r>
          </a:p>
          <a:p>
            <a:pPr marL="463550" indent="0">
              <a:buFontTx/>
              <a:buNone/>
            </a:pPr>
            <a:r>
              <a:rPr kumimoji="0" lang="en-US" sz="2800" kern="0">
                <a:solidFill>
                  <a:srgbClr val="008000"/>
                </a:solidFill>
                <a:ea typeface="Times New Roman" panose="02020603050405020304" pitchFamily="18" charset="0"/>
              </a:rPr>
              <a:t>2</a:t>
            </a:r>
          </a:p>
          <a:p>
            <a:pPr marL="463550" indent="0">
              <a:buFontTx/>
              <a:buNone/>
            </a:pPr>
            <a:r>
              <a:rPr kumimoji="0" lang="en-US" sz="2800" kern="0">
                <a:solidFill>
                  <a:srgbClr val="008000"/>
                </a:solidFill>
                <a:ea typeface="Times New Roman" panose="02020603050405020304" pitchFamily="18" charset="0"/>
              </a:rPr>
              <a:t>3</a:t>
            </a:r>
          </a:p>
          <a:p>
            <a:pPr marL="463550" indent="0">
              <a:buFontTx/>
              <a:buNone/>
            </a:pPr>
            <a:r>
              <a:rPr kumimoji="0" lang="en-US" sz="2800" kern="0">
                <a:solidFill>
                  <a:srgbClr val="008000"/>
                </a:solidFill>
                <a:ea typeface="Times New Roman" panose="02020603050405020304" pitchFamily="18" charset="0"/>
              </a:rPr>
              <a:t>4</a:t>
            </a:r>
          </a:p>
          <a:p>
            <a:pPr marL="463550" indent="0">
              <a:buFontTx/>
              <a:buNone/>
            </a:pPr>
            <a:r>
              <a:rPr kumimoji="0" lang="en-US" sz="2800" kern="0">
                <a:solidFill>
                  <a:srgbClr val="008000"/>
                </a:solidFill>
                <a:ea typeface="Times New Roman" panose="02020603050405020304" pitchFamily="18" charset="0"/>
              </a:rPr>
              <a:t>5</a:t>
            </a:r>
          </a:p>
          <a:p>
            <a:pPr marL="0" indent="0">
              <a:buFontTx/>
              <a:buNone/>
            </a:pPr>
            <a:r>
              <a:rPr kumimoji="0" lang="en-US" sz="2800" kern="0">
                <a:solidFill>
                  <a:srgbClr val="008000"/>
                </a:solidFill>
                <a:ea typeface="Times New Roman" panose="02020603050405020304" pitchFamily="18" charset="0"/>
              </a:rPr>
              <a:t>*/</a:t>
            </a:r>
            <a:r>
              <a:rPr kumimoji="0" lang="en-US" sz="2800" kern="0"/>
              <a:t> </a:t>
            </a:r>
          </a:p>
          <a:p>
            <a:pPr marL="0" indent="0">
              <a:buFontTx/>
              <a:buNone/>
            </a:pPr>
            <a:endParaRPr lang="en-US" sz="2800" kern="0"/>
          </a:p>
          <a:p>
            <a:pPr marL="0" indent="0">
              <a:buFontTx/>
              <a:buNone/>
            </a:pPr>
            <a:endParaRPr lang="en-US" sz="2800" kern="0"/>
          </a:p>
        </p:txBody>
      </p:sp>
    </p:spTree>
    <p:extLst>
      <p:ext uri="{BB962C8B-B14F-4D97-AF65-F5344CB8AC3E}">
        <p14:creationId xmlns:p14="http://schemas.microsoft.com/office/powerpoint/2010/main" val="4933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LẶP</a:t>
            </a:r>
            <a:endParaRPr lang="en-US"/>
          </a:p>
        </p:txBody>
      </p:sp>
      <p:sp>
        <p:nvSpPr>
          <p:cNvPr id="3" name="Content Placeholder 2"/>
          <p:cNvSpPr>
            <a:spLocks noGrp="1"/>
          </p:cNvSpPr>
          <p:nvPr>
            <p:ph idx="1"/>
          </p:nvPr>
        </p:nvSpPr>
        <p:spPr>
          <a:xfrm>
            <a:off x="457200" y="1295400"/>
            <a:ext cx="8229600" cy="4525963"/>
          </a:xfrm>
        </p:spPr>
        <p:txBody>
          <a:bodyPr/>
          <a:lstStyle/>
          <a:p>
            <a:pPr algn="just">
              <a:spcBef>
                <a:spcPts val="600"/>
              </a:spcBef>
            </a:pPr>
            <a:r>
              <a:rPr lang="en-US" b="1" smtClean="0"/>
              <a:t>VD1</a:t>
            </a:r>
            <a:r>
              <a:rPr lang="en-US" smtClean="0"/>
              <a:t>: </a:t>
            </a:r>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vào</a:t>
            </a:r>
            <a:r>
              <a:rPr lang="en-US" dirty="0"/>
              <a:t> </a:t>
            </a:r>
            <a:r>
              <a:rPr lang="en-US" dirty="0" err="1"/>
              <a:t>số</a:t>
            </a:r>
            <a:r>
              <a:rPr lang="en-US" dirty="0"/>
              <a:t> </a:t>
            </a:r>
            <a:r>
              <a:rPr lang="en-US" err="1"/>
              <a:t>tiền</a:t>
            </a:r>
            <a:r>
              <a:rPr lang="en-US"/>
              <a:t> </a:t>
            </a:r>
            <a:r>
              <a:rPr lang="en-US" smtClean="0"/>
              <a:t>tiết kiệm hàng </a:t>
            </a:r>
            <a:r>
              <a:rPr lang="en-US" dirty="0" err="1"/>
              <a:t>tháng</a:t>
            </a:r>
            <a:r>
              <a:rPr lang="en-US" dirty="0"/>
              <a:t>, </a:t>
            </a:r>
            <a:r>
              <a:rPr lang="en-US" dirty="0" err="1"/>
              <a:t>lãi</a:t>
            </a:r>
            <a:r>
              <a:rPr lang="en-US" dirty="0"/>
              <a:t> </a:t>
            </a:r>
            <a:r>
              <a:rPr lang="en-US" dirty="0" err="1"/>
              <a:t>suất</a:t>
            </a:r>
            <a:r>
              <a:rPr lang="en-US" dirty="0"/>
              <a:t> </a:t>
            </a:r>
            <a:r>
              <a:rPr lang="en-US" dirty="0" err="1" smtClean="0"/>
              <a:t>tháng</a:t>
            </a:r>
            <a:r>
              <a:rPr lang="en-US" dirty="0" smtClean="0"/>
              <a:t>. </a:t>
            </a:r>
            <a:r>
              <a:rPr lang="en-US" err="1"/>
              <a:t>Tính</a:t>
            </a:r>
            <a:r>
              <a:rPr lang="en-US"/>
              <a:t> và</a:t>
            </a:r>
            <a:r>
              <a:rPr lang="en-US" smtClean="0"/>
              <a:t> </a:t>
            </a:r>
            <a:r>
              <a:rPr lang="en-US" dirty="0" err="1"/>
              <a:t>hiển</a:t>
            </a:r>
            <a:r>
              <a:rPr lang="en-US" dirty="0"/>
              <a:t> </a:t>
            </a:r>
            <a:r>
              <a:rPr lang="en-US" dirty="0" err="1"/>
              <a:t>thi</a:t>
            </a:r>
            <a:r>
              <a:rPr lang="en-US" dirty="0"/>
              <a:t>̣ </a:t>
            </a:r>
            <a:r>
              <a:rPr lang="en-US" dirty="0" err="1"/>
              <a:t>sô</a:t>
            </a:r>
            <a:r>
              <a:rPr lang="en-US" dirty="0"/>
              <a:t>́ </a:t>
            </a:r>
            <a:r>
              <a:rPr lang="en-US" dirty="0" err="1"/>
              <a:t>tiền</a:t>
            </a:r>
            <a:r>
              <a:rPr lang="en-US" dirty="0"/>
              <a:t> </a:t>
            </a:r>
            <a:r>
              <a:rPr lang="en-US" dirty="0" err="1"/>
              <a:t>thu</a:t>
            </a:r>
            <a:r>
              <a:rPr lang="en-US" dirty="0"/>
              <a:t> </a:t>
            </a:r>
            <a:r>
              <a:rPr lang="en-US" dirty="0" err="1"/>
              <a:t>được</a:t>
            </a:r>
            <a:r>
              <a:rPr lang="en-US" dirty="0"/>
              <a:t> </a:t>
            </a:r>
            <a:r>
              <a:rPr lang="en-US" dirty="0" err="1"/>
              <a:t>hàng</a:t>
            </a:r>
            <a:r>
              <a:rPr lang="en-US" dirty="0"/>
              <a:t> </a:t>
            </a:r>
            <a:r>
              <a:rPr lang="en-US" dirty="0" err="1"/>
              <a:t>tháng</a:t>
            </a:r>
            <a:r>
              <a:rPr lang="en-US" dirty="0"/>
              <a:t>. </a:t>
            </a:r>
            <a:r>
              <a:rPr lang="en-US" dirty="0" err="1"/>
              <a:t>Chương</a:t>
            </a:r>
            <a:r>
              <a:rPr lang="en-US" dirty="0"/>
              <a:t> </a:t>
            </a:r>
            <a:r>
              <a:rPr lang="en-US" dirty="0" err="1"/>
              <a:t>trình</a:t>
            </a:r>
            <a:r>
              <a:rPr lang="en-US" dirty="0"/>
              <a:t> </a:t>
            </a:r>
            <a:r>
              <a:rPr lang="en-US" b="1" dirty="0" err="1"/>
              <a:t>kết</a:t>
            </a:r>
            <a:r>
              <a:rPr lang="en-US" b="1" dirty="0"/>
              <a:t> </a:t>
            </a:r>
            <a:r>
              <a:rPr lang="en-US" b="1" dirty="0" err="1"/>
              <a:t>thúc</a:t>
            </a:r>
            <a:r>
              <a:rPr lang="en-US" b="1" dirty="0"/>
              <a:t> </a:t>
            </a:r>
            <a:r>
              <a:rPr lang="en-US" b="1" dirty="0" err="1"/>
              <a:t>khi</a:t>
            </a:r>
            <a:r>
              <a:rPr lang="en-US" b="1" dirty="0"/>
              <a:t> </a:t>
            </a:r>
            <a:r>
              <a:rPr lang="en-US" b="1" dirty="0" err="1"/>
              <a:t>bạn</a:t>
            </a:r>
            <a:r>
              <a:rPr lang="en-US" b="1" dirty="0"/>
              <a:t> </a:t>
            </a:r>
            <a:r>
              <a:rPr lang="en-US" b="1" dirty="0" err="1"/>
              <a:t>trơ</a:t>
            </a:r>
            <a:r>
              <a:rPr lang="en-US" b="1" dirty="0"/>
              <a:t>̉ </a:t>
            </a:r>
            <a:r>
              <a:rPr lang="en-US" b="1" dirty="0" err="1"/>
              <a:t>thành</a:t>
            </a:r>
            <a:r>
              <a:rPr lang="en-US" b="1" dirty="0"/>
              <a:t> </a:t>
            </a:r>
            <a:r>
              <a:rPr lang="en-US" b="1" dirty="0" err="1"/>
              <a:t>triệu</a:t>
            </a:r>
            <a:r>
              <a:rPr lang="en-US" b="1" dirty="0"/>
              <a:t> </a:t>
            </a:r>
            <a:r>
              <a:rPr lang="en-US" b="1" err="1"/>
              <a:t>phu</a:t>
            </a:r>
            <a:r>
              <a:rPr lang="en-US" b="1"/>
              <a:t>́</a:t>
            </a:r>
            <a:r>
              <a:rPr lang="en-US" smtClean="0"/>
              <a:t>.</a:t>
            </a:r>
          </a:p>
          <a:p>
            <a:pPr algn="just">
              <a:spcBef>
                <a:spcPts val="600"/>
              </a:spcBef>
            </a:pPr>
            <a:r>
              <a:rPr lang="en-US" b="1" smtClean="0"/>
              <a:t>VD2</a:t>
            </a:r>
            <a:r>
              <a:rPr lang="en-US" smtClean="0"/>
              <a:t>: </a:t>
            </a:r>
            <a:r>
              <a:rPr lang="en-US"/>
              <a:t>viết chương trình cho phép người dùng nhập vào số tiền tiết kiệm hàng tháng, lãi suất tháng, số tháng gửi tiết kiệm. Tính và hiển thị số tiền thu được hàng tháng</a:t>
            </a:r>
            <a:r>
              <a:rPr lang="en-US" smtClean="0"/>
              <a:t>.</a:t>
            </a:r>
            <a:endParaRPr lang="en-US" dirty="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19</a:t>
            </a:fld>
            <a:endParaRPr lang="en-US" altLang="ja-JP"/>
          </a:p>
        </p:txBody>
      </p:sp>
    </p:spTree>
    <p:extLst>
      <p:ext uri="{BB962C8B-B14F-4D97-AF65-F5344CB8AC3E}">
        <p14:creationId xmlns:p14="http://schemas.microsoft.com/office/powerpoint/2010/main" val="215060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lstStyle/>
          <a:p>
            <a:pPr marL="0" indent="0">
              <a:buNone/>
            </a:pPr>
            <a:r>
              <a:rPr lang="en-US" smtClean="0">
                <a:solidFill>
                  <a:schemeClr val="tx1"/>
                </a:solidFill>
              </a:rPr>
              <a:t>1. CẤU TRÚC RẼ NHÁNH</a:t>
            </a:r>
            <a:endParaRPr lang="en-US">
              <a:solidFill>
                <a:schemeClr val="tx1"/>
              </a:solidFill>
            </a:endParaRPr>
          </a:p>
        </p:txBody>
      </p:sp>
      <p:sp>
        <p:nvSpPr>
          <p:cNvPr id="3" name="Content Placeholder 2"/>
          <p:cNvSpPr>
            <a:spLocks noGrp="1"/>
          </p:cNvSpPr>
          <p:nvPr>
            <p:ph idx="1"/>
          </p:nvPr>
        </p:nvSpPr>
        <p:spPr>
          <a:xfrm>
            <a:off x="457200" y="1371600"/>
            <a:ext cx="8229600" cy="4525963"/>
          </a:xfrm>
        </p:spPr>
        <p:txBody>
          <a:bodyPr/>
          <a:lstStyle/>
          <a:p>
            <a:pPr marL="569913" indent="-569913">
              <a:lnSpc>
                <a:spcPct val="150000"/>
              </a:lnSpc>
              <a:spcBef>
                <a:spcPts val="0"/>
              </a:spcBef>
              <a:buFont typeface="Wingdings" panose="05000000000000000000" pitchFamily="2" charset="2"/>
              <a:buChar char="v"/>
            </a:pPr>
            <a:r>
              <a:rPr lang="en-US" smtClean="0"/>
              <a:t>Cấu </a:t>
            </a:r>
            <a:r>
              <a:rPr lang="en-US"/>
              <a:t>trúc if</a:t>
            </a:r>
          </a:p>
          <a:p>
            <a:pPr marL="569913" indent="-569913">
              <a:lnSpc>
                <a:spcPct val="150000"/>
              </a:lnSpc>
              <a:spcBef>
                <a:spcPts val="0"/>
              </a:spcBef>
              <a:buFont typeface="Wingdings" panose="05000000000000000000" pitchFamily="2" charset="2"/>
              <a:buChar char="v"/>
            </a:pPr>
            <a:r>
              <a:rPr lang="en-US" smtClean="0"/>
              <a:t>Cấu </a:t>
            </a:r>
            <a:r>
              <a:rPr lang="en-US"/>
              <a:t>trúc switch . . . </a:t>
            </a:r>
            <a:r>
              <a:rPr lang="en-US" smtClean="0"/>
              <a:t>case</a:t>
            </a:r>
            <a:endParaRPr lang="en-US"/>
          </a:p>
          <a:p>
            <a:pPr marL="0" indent="0">
              <a:lnSpc>
                <a:spcPct val="150000"/>
              </a:lnSpc>
              <a:spcBef>
                <a:spcPts val="0"/>
              </a:spcBef>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a:t>
            </a:fld>
            <a:endParaRPr lang="en-US" altLang="ja-JP"/>
          </a:p>
        </p:txBody>
      </p:sp>
    </p:spTree>
    <p:extLst>
      <p:ext uri="{BB962C8B-B14F-4D97-AF65-F5344CB8AC3E}">
        <p14:creationId xmlns:p14="http://schemas.microsoft.com/office/powerpoint/2010/main" val="286732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BREAK &amp; CONTINUE TRONG VÒNG LẶP</a:t>
            </a:r>
            <a:endParaRPr lang="en-US"/>
          </a:p>
        </p:txBody>
      </p:sp>
      <p:sp>
        <p:nvSpPr>
          <p:cNvPr id="3" name="Content Placeholder 2"/>
          <p:cNvSpPr>
            <a:spLocks noGrp="1"/>
          </p:cNvSpPr>
          <p:nvPr>
            <p:ph idx="1"/>
          </p:nvPr>
        </p:nvSpPr>
        <p:spPr/>
        <p:txBody>
          <a:bodyPr/>
          <a:lstStyle/>
          <a:p>
            <a:r>
              <a:rPr lang="en-US"/>
              <a:t>Các vòng lặp kết thúc khi biểu thức </a:t>
            </a:r>
            <a:r>
              <a:rPr lang="en-US" smtClean="0"/>
              <a:t>boolean </a:t>
            </a:r>
            <a:r>
              <a:rPr lang="en-US"/>
              <a:t>có giá trị false</a:t>
            </a:r>
          </a:p>
          <a:p>
            <a:r>
              <a:rPr lang="en-US"/>
              <a:t>Các lệnh jump cho phép điều khiển thứ tự thực thi các lệnh</a:t>
            </a:r>
          </a:p>
          <a:p>
            <a:pPr lvl="1"/>
            <a:r>
              <a:rPr lang="en-US"/>
              <a:t>break: kết thúc vòng lặp (thoát khỏi vòng lặp)</a:t>
            </a:r>
          </a:p>
          <a:p>
            <a:pPr lvl="1"/>
            <a:r>
              <a:rPr lang="en-US"/>
              <a:t>continue: chuyển đến lần lặp tiếp theo</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20</a:t>
            </a:fld>
            <a:endParaRPr lang="en-US" altLang="ja-JP"/>
          </a:p>
        </p:txBody>
      </p:sp>
    </p:spTree>
    <p:extLst>
      <p:ext uri="{BB962C8B-B14F-4D97-AF65-F5344CB8AC3E}">
        <p14:creationId xmlns:p14="http://schemas.microsoft.com/office/powerpoint/2010/main" val="35419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pPr marL="0" indent="0">
              <a:lnSpc>
                <a:spcPct val="120000"/>
              </a:lnSpc>
              <a:buNone/>
            </a:pPr>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algn="just">
              <a:lnSpc>
                <a:spcPct val="120000"/>
              </a:lnSpc>
            </a:pPr>
            <a:r>
              <a:rPr lang="en-US" b="1"/>
              <a:t>Phương thức</a:t>
            </a:r>
            <a:r>
              <a:rPr lang="en-US"/>
              <a:t> (method) là một chuỗi các câu lệnh được đặt tên, nhằm thực hiện các tác vụ cụ thể nào đó.</a:t>
            </a:r>
          </a:p>
          <a:p>
            <a:pPr lvl="1" algn="just">
              <a:lnSpc>
                <a:spcPct val="120000"/>
              </a:lnSpc>
            </a:pPr>
            <a:r>
              <a:rPr lang="en-US"/>
              <a:t>Có  thể có  tham số hoặc không</a:t>
            </a:r>
          </a:p>
          <a:p>
            <a:pPr lvl="1" algn="just">
              <a:lnSpc>
                <a:spcPct val="120000"/>
              </a:lnSpc>
            </a:pPr>
            <a:r>
              <a:rPr lang="en-US"/>
              <a:t>Có thể trả về hoặc không trả về giá trị</a:t>
            </a:r>
          </a:p>
          <a:p>
            <a:pPr lvl="1" algn="just">
              <a:lnSpc>
                <a:spcPct val="120000"/>
              </a:lnSpc>
            </a:pPr>
            <a:r>
              <a:rPr lang="en-US"/>
              <a:t>Được thực thi bằng cách gọi tên phương thức và cung cấp các đối số cần thiết</a:t>
            </a:r>
          </a:p>
          <a:p>
            <a:pPr marL="0" indent="0" algn="just">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21</a:t>
            </a:fld>
            <a:endParaRPr lang="en-US" altLang="ja-JP"/>
          </a:p>
        </p:txBody>
      </p:sp>
    </p:spTree>
    <p:extLst>
      <p:ext uri="{BB962C8B-B14F-4D97-AF65-F5344CB8AC3E}">
        <p14:creationId xmlns:p14="http://schemas.microsoft.com/office/powerpoint/2010/main" val="333541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marL="0" indent="0">
              <a:buNone/>
            </a:pPr>
            <a:r>
              <a:rPr lang="en-US" b="1"/>
              <a:t>Cú pháp định nghĩa phương thức:</a:t>
            </a:r>
          </a:p>
          <a:p>
            <a:pPr marL="231775" indent="0">
              <a:lnSpc>
                <a:spcPct val="150000"/>
              </a:lnSpc>
              <a:buNone/>
            </a:pPr>
            <a:r>
              <a:rPr lang="en-US" b="1">
                <a:solidFill>
                  <a:srgbClr val="0000FF"/>
                </a:solidFill>
              </a:rPr>
              <a:t>điều_khiển_truy_cập </a:t>
            </a:r>
            <a:r>
              <a:rPr lang="en-US" b="1">
                <a:solidFill>
                  <a:srgbClr val="CC3300"/>
                </a:solidFill>
              </a:rPr>
              <a:t>   </a:t>
            </a:r>
            <a:r>
              <a:rPr lang="en-US" b="1">
                <a:solidFill>
                  <a:srgbClr val="0000FF"/>
                </a:solidFill>
              </a:rPr>
              <a:t>kiểu_giá_trị_trả_về</a:t>
            </a:r>
            <a:r>
              <a:rPr lang="en-US" b="1">
                <a:solidFill>
                  <a:srgbClr val="CC3300"/>
                </a:solidFill>
              </a:rPr>
              <a:t>  </a:t>
            </a:r>
            <a:r>
              <a:rPr lang="en-US" b="1" smtClean="0">
                <a:solidFill>
                  <a:srgbClr val="CC3300"/>
                </a:solidFill>
              </a:rPr>
              <a:t>  </a:t>
            </a:r>
            <a:r>
              <a:rPr lang="en-US" b="1">
                <a:solidFill>
                  <a:srgbClr val="CC3300"/>
                </a:solidFill>
              </a:rPr>
              <a:t>tên_phương_thức ([danh_sách_tham_số])</a:t>
            </a:r>
          </a:p>
          <a:p>
            <a:pPr marL="231775" indent="0">
              <a:buNone/>
            </a:pPr>
            <a:r>
              <a:rPr lang="en-US" b="1">
                <a:solidFill>
                  <a:srgbClr val="CC3300"/>
                </a:solidFill>
              </a:rPr>
              <a:t>{</a:t>
            </a:r>
          </a:p>
          <a:p>
            <a:pPr marL="231775" indent="0">
              <a:buNone/>
            </a:pPr>
            <a:r>
              <a:rPr lang="en-US" b="1">
                <a:solidFill>
                  <a:srgbClr val="990099"/>
                </a:solidFill>
              </a:rPr>
              <a:t>	</a:t>
            </a:r>
            <a:r>
              <a:rPr lang="en-US">
                <a:solidFill>
                  <a:srgbClr val="008000"/>
                </a:solidFill>
              </a:rPr>
              <a:t>// thân phương thức</a:t>
            </a:r>
          </a:p>
          <a:p>
            <a:pPr marL="231775" indent="0">
              <a:buNone/>
            </a:pPr>
            <a:r>
              <a:rPr lang="en-US" b="1">
                <a:solidFill>
                  <a:srgbClr val="CC3300"/>
                </a:solidFill>
              </a:rPr>
              <a:t>}</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22</a:t>
            </a:fld>
            <a:endParaRPr lang="en-US" altLang="ja-JP"/>
          </a:p>
        </p:txBody>
      </p:sp>
    </p:spTree>
    <p:extLst>
      <p:ext uri="{BB962C8B-B14F-4D97-AF65-F5344CB8AC3E}">
        <p14:creationId xmlns:p14="http://schemas.microsoft.com/office/powerpoint/2010/main" val="21588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85"/>
            <a:ext cx="76200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algn="just"/>
            <a:r>
              <a:rPr lang="en-US" b="1">
                <a:solidFill>
                  <a:srgbClr val="CC3300"/>
                </a:solidFill>
              </a:rPr>
              <a:t>điều_khiển_truy_cập</a:t>
            </a:r>
            <a:r>
              <a:rPr lang="en-US"/>
              <a:t>: quy định cách thức truy cập phương thức </a:t>
            </a:r>
            <a:endParaRPr lang="en-US" smtClean="0"/>
          </a:p>
          <a:p>
            <a:pPr lvl="1" algn="just"/>
            <a:r>
              <a:rPr lang="en-US" smtClean="0">
                <a:solidFill>
                  <a:srgbClr val="FF0000"/>
                </a:solidFill>
              </a:rPr>
              <a:t>private:</a:t>
            </a:r>
            <a:r>
              <a:rPr lang="en-US" smtClean="0"/>
              <a:t> </a:t>
            </a:r>
            <a:r>
              <a:rPr lang="en-US"/>
              <a:t>phương thức chỉ có thể được gọi từ một phương thức khác trong cùng </a:t>
            </a:r>
            <a:r>
              <a:rPr lang="en-US" smtClean="0"/>
              <a:t>lớp</a:t>
            </a:r>
          </a:p>
          <a:p>
            <a:pPr lvl="1" algn="just"/>
            <a:r>
              <a:rPr lang="en-US" smtClean="0">
                <a:solidFill>
                  <a:srgbClr val="FF0000"/>
                </a:solidFill>
              </a:rPr>
              <a:t>public</a:t>
            </a:r>
            <a:r>
              <a:rPr lang="en-US">
                <a:solidFill>
                  <a:srgbClr val="FF0000"/>
                </a:solidFill>
              </a:rPr>
              <a:t>:</a:t>
            </a:r>
            <a:r>
              <a:rPr lang="en-US"/>
              <a:t> phương thức được gọi từ bên ngoài </a:t>
            </a:r>
            <a:r>
              <a:rPr lang="en-US" smtClean="0"/>
              <a:t>lớp</a:t>
            </a:r>
            <a:endParaRPr lang="en-US"/>
          </a:p>
          <a:p>
            <a:pPr algn="just">
              <a:lnSpc>
                <a:spcPct val="150000"/>
              </a:lnSpc>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23</a:t>
            </a:fld>
            <a:endParaRPr lang="en-US" altLang="ja-JP"/>
          </a:p>
        </p:txBody>
      </p:sp>
    </p:spTree>
    <p:extLst>
      <p:ext uri="{BB962C8B-B14F-4D97-AF65-F5344CB8AC3E}">
        <p14:creationId xmlns:p14="http://schemas.microsoft.com/office/powerpoint/2010/main" val="32384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85"/>
            <a:ext cx="76200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algn="just"/>
            <a:r>
              <a:rPr lang="en-US" b="1" smtClean="0">
                <a:solidFill>
                  <a:srgbClr val="CC3300"/>
                </a:solidFill>
              </a:rPr>
              <a:t>kiểu_giá_trị_trả_về</a:t>
            </a:r>
            <a:r>
              <a:rPr lang="en-US"/>
              <a:t>: chỉ ra kiểu dữ liệu của giá trị trả về.</a:t>
            </a:r>
          </a:p>
          <a:p>
            <a:pPr lvl="1" algn="just"/>
            <a:r>
              <a:rPr lang="en-US"/>
              <a:t>Kiểu dữ liệu trả về có thể là kiểu dữ liệu nguyên thủy, class, struct, enum . . . </a:t>
            </a:r>
          </a:p>
          <a:p>
            <a:pPr lvl="1" algn="just"/>
            <a:r>
              <a:rPr lang="en-US"/>
              <a:t>Nếu phương thức không trả về giá trị thì sử dụng từ khóa </a:t>
            </a:r>
            <a:r>
              <a:rPr lang="en-US">
                <a:solidFill>
                  <a:srgbClr val="FF0000"/>
                </a:solidFill>
              </a:rPr>
              <a:t>void</a:t>
            </a:r>
          </a:p>
          <a:p>
            <a:pPr marL="0" indent="0" algn="just">
              <a:lnSpc>
                <a:spcPct val="150000"/>
              </a:lnSpc>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24</a:t>
            </a:fld>
            <a:endParaRPr lang="en-US" altLang="ja-JP"/>
          </a:p>
        </p:txBody>
      </p:sp>
    </p:spTree>
    <p:extLst>
      <p:ext uri="{BB962C8B-B14F-4D97-AF65-F5344CB8AC3E}">
        <p14:creationId xmlns:p14="http://schemas.microsoft.com/office/powerpoint/2010/main" val="1650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28" y="201613"/>
            <a:ext cx="76962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algn="just">
              <a:spcBef>
                <a:spcPts val="1200"/>
              </a:spcBef>
            </a:pPr>
            <a:r>
              <a:rPr lang="en-US" b="1">
                <a:solidFill>
                  <a:srgbClr val="CC3300"/>
                </a:solidFill>
              </a:rPr>
              <a:t>tên_phương_thức</a:t>
            </a:r>
            <a:r>
              <a:rPr lang="en-US"/>
              <a:t>: theo quy tắc định danh</a:t>
            </a:r>
          </a:p>
          <a:p>
            <a:pPr algn="just">
              <a:spcBef>
                <a:spcPts val="1200"/>
              </a:spcBef>
            </a:pPr>
            <a:r>
              <a:rPr lang="en-US" b="1">
                <a:solidFill>
                  <a:srgbClr val="CC3300"/>
                </a:solidFill>
              </a:rPr>
              <a:t>danh_sách_tham_số</a:t>
            </a:r>
            <a:r>
              <a:rPr lang="en-US">
                <a:solidFill>
                  <a:srgbClr val="CC3300"/>
                </a:solidFill>
              </a:rPr>
              <a:t>:</a:t>
            </a:r>
            <a:r>
              <a:rPr lang="en-US"/>
              <a:t> được sử dụng để truyền và nhận dữ liệu từ phương thức</a:t>
            </a:r>
          </a:p>
          <a:p>
            <a:pPr algn="just">
              <a:spcBef>
                <a:spcPts val="1200"/>
              </a:spcBef>
            </a:pPr>
            <a:r>
              <a:rPr lang="en-US" b="1">
                <a:solidFill>
                  <a:srgbClr val="008000"/>
                </a:solidFill>
              </a:rPr>
              <a:t>thân phương thức</a:t>
            </a:r>
            <a:r>
              <a:rPr lang="en-US">
                <a:solidFill>
                  <a:srgbClr val="008000"/>
                </a:solidFill>
              </a:rPr>
              <a:t>: </a:t>
            </a:r>
            <a:r>
              <a:rPr lang="en-US"/>
              <a:t>là một tập các lệnh cần thiết để hoàn thành tác vụ yêu cầu</a:t>
            </a:r>
          </a:p>
          <a:p>
            <a:pPr algn="just">
              <a:spcBef>
                <a:spcPts val="1200"/>
              </a:spcBef>
            </a:pPr>
            <a:r>
              <a:rPr lang="en-US"/>
              <a:t>Tên và danh sách tham số tạo nên </a:t>
            </a:r>
            <a:r>
              <a:rPr lang="en-US">
                <a:solidFill>
                  <a:srgbClr val="FF0000"/>
                </a:solidFill>
              </a:rPr>
              <a:t>signature </a:t>
            </a:r>
            <a:r>
              <a:rPr lang="en-US"/>
              <a:t>(dấu hiệu)  của phương thức</a:t>
            </a: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25</a:t>
            </a:fld>
            <a:endParaRPr lang="en-US" altLang="ja-JP"/>
          </a:p>
        </p:txBody>
      </p:sp>
    </p:spTree>
    <p:extLst>
      <p:ext uri="{BB962C8B-B14F-4D97-AF65-F5344CB8AC3E}">
        <p14:creationId xmlns:p14="http://schemas.microsoft.com/office/powerpoint/2010/main" val="41873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15" y="181485"/>
            <a:ext cx="76962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marL="0" indent="0">
              <a:spcBef>
                <a:spcPts val="600"/>
              </a:spcBef>
              <a:buNone/>
            </a:pPr>
            <a:r>
              <a:rPr lang="en-US" b="1"/>
              <a:t>Gọi phương thức: </a:t>
            </a:r>
          </a:p>
          <a:p>
            <a:pPr marL="0" indent="0">
              <a:spcBef>
                <a:spcPts val="600"/>
              </a:spcBef>
              <a:buNone/>
            </a:pPr>
            <a:r>
              <a:rPr lang="en-US" sz="1050" b="1">
                <a:solidFill>
                  <a:srgbClr val="008000"/>
                </a:solidFill>
              </a:rPr>
              <a:t>	</a:t>
            </a:r>
          </a:p>
          <a:p>
            <a:pPr indent="0">
              <a:spcBef>
                <a:spcPts val="600"/>
              </a:spcBef>
              <a:buNone/>
            </a:pPr>
            <a:r>
              <a:rPr lang="en-US" b="1" smtClean="0">
                <a:solidFill>
                  <a:srgbClr val="CC3300"/>
                </a:solidFill>
              </a:rPr>
              <a:t>tên_phương_thức </a:t>
            </a:r>
            <a:r>
              <a:rPr lang="en-US" b="1">
                <a:solidFill>
                  <a:srgbClr val="CC3300"/>
                </a:solidFill>
              </a:rPr>
              <a:t>([danh_sách_đối_số])</a:t>
            </a:r>
          </a:p>
          <a:p>
            <a:pPr marL="0" indent="0" algn="just">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26</a:t>
            </a:fld>
            <a:endParaRPr lang="en-US" altLang="ja-JP"/>
          </a:p>
        </p:txBody>
      </p:sp>
    </p:spTree>
    <p:extLst>
      <p:ext uri="{BB962C8B-B14F-4D97-AF65-F5344CB8AC3E}">
        <p14:creationId xmlns:p14="http://schemas.microsoft.com/office/powerpoint/2010/main" val="81578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marL="0" indent="0">
              <a:buNone/>
            </a:pPr>
            <a:r>
              <a:rPr lang="en-US" b="1"/>
              <a:t>Ví dụ: </a:t>
            </a:r>
          </a:p>
          <a:p>
            <a:pPr marL="231775" indent="0">
              <a:spcBef>
                <a:spcPts val="0"/>
              </a:spcBef>
              <a:spcAft>
                <a:spcPts val="0"/>
              </a:spcAft>
              <a:buNone/>
            </a:pPr>
            <a:r>
              <a:rPr lang="en-US" sz="2800">
                <a:solidFill>
                  <a:srgbClr val="008000"/>
                </a:solidFill>
                <a:ea typeface="Times New Roman" panose="02020603050405020304" pitchFamily="18" charset="0"/>
              </a:rPr>
              <a:t>. . .</a:t>
            </a:r>
            <a:endParaRPr lang="en-US" sz="1200">
              <a:solidFill>
                <a:srgbClr val="008000"/>
              </a:solidFill>
              <a:ea typeface="Times New Roman" panose="02020603050405020304" pitchFamily="18" charset="0"/>
            </a:endParaRPr>
          </a:p>
          <a:p>
            <a:pPr marL="231775" indent="0">
              <a:spcBef>
                <a:spcPts val="0"/>
              </a:spcBef>
              <a:spcAft>
                <a:spcPts val="0"/>
              </a:spcAft>
              <a:buNone/>
            </a:pPr>
            <a:r>
              <a:rPr lang="vi-VN" sz="2800">
                <a:solidFill>
                  <a:srgbClr val="008000"/>
                </a:solidFill>
                <a:ea typeface="Times New Roman" panose="02020603050405020304" pitchFamily="18" charset="0"/>
              </a:rPr>
              <a:t>//định nghĩa phương thức</a:t>
            </a:r>
            <a:endParaRPr lang="en-US" sz="1200">
              <a:ea typeface="Times New Roman" panose="02020603050405020304" pitchFamily="18" charset="0"/>
            </a:endParaRPr>
          </a:p>
          <a:p>
            <a:pPr marL="231775" indent="0">
              <a:spcBef>
                <a:spcPts val="0"/>
              </a:spcBef>
              <a:spcAft>
                <a:spcPts val="0"/>
              </a:spcAft>
              <a:buNone/>
            </a:pPr>
            <a:r>
              <a:rPr lang="en-US" sz="2800">
                <a:solidFill>
                  <a:srgbClr val="000000"/>
                </a:solidFill>
                <a:ea typeface="Times New Roman" panose="02020603050405020304" pitchFamily="18" charset="0"/>
              </a:rPr>
              <a:t> </a:t>
            </a:r>
            <a:r>
              <a:rPr lang="en-US" sz="2800">
                <a:solidFill>
                  <a:srgbClr val="0000FF"/>
                </a:solidFill>
                <a:ea typeface="Times New Roman" panose="02020603050405020304" pitchFamily="18" charset="0"/>
              </a:rPr>
              <a:t>public</a:t>
            </a:r>
            <a:r>
              <a:rPr lang="en-US" sz="2800">
                <a:solidFill>
                  <a:srgbClr val="000000"/>
                </a:solidFill>
                <a:ea typeface="Times New Roman" panose="02020603050405020304" pitchFamily="18" charset="0"/>
              </a:rPr>
              <a:t> </a:t>
            </a:r>
            <a:r>
              <a:rPr lang="en-US" sz="2800">
                <a:solidFill>
                  <a:srgbClr val="0000FF"/>
                </a:solidFill>
                <a:ea typeface="Times New Roman" panose="02020603050405020304" pitchFamily="18" charset="0"/>
              </a:rPr>
              <a:t>static</a:t>
            </a:r>
            <a:r>
              <a:rPr lang="en-US" sz="2800">
                <a:solidFill>
                  <a:srgbClr val="000000"/>
                </a:solidFill>
                <a:ea typeface="Times New Roman" panose="02020603050405020304" pitchFamily="18" charset="0"/>
              </a:rPr>
              <a:t> </a:t>
            </a:r>
            <a:r>
              <a:rPr lang="en-US" sz="2800">
                <a:solidFill>
                  <a:srgbClr val="0000FF"/>
                </a:solidFill>
                <a:ea typeface="Times New Roman" panose="02020603050405020304" pitchFamily="18" charset="0"/>
              </a:rPr>
              <a:t>int</a:t>
            </a:r>
            <a:r>
              <a:rPr lang="en-US" sz="2800">
                <a:solidFill>
                  <a:srgbClr val="000000"/>
                </a:solidFill>
                <a:ea typeface="Times New Roman" panose="02020603050405020304" pitchFamily="18" charset="0"/>
              </a:rPr>
              <a:t> Cong(</a:t>
            </a:r>
            <a:r>
              <a:rPr lang="en-US" sz="2800">
                <a:solidFill>
                  <a:srgbClr val="0000FF"/>
                </a:solidFill>
                <a:ea typeface="Times New Roman" panose="02020603050405020304" pitchFamily="18" charset="0"/>
              </a:rPr>
              <a:t>int</a:t>
            </a:r>
            <a:r>
              <a:rPr lang="en-US" sz="2800">
                <a:solidFill>
                  <a:srgbClr val="000000"/>
                </a:solidFill>
                <a:ea typeface="Times New Roman" panose="02020603050405020304" pitchFamily="18" charset="0"/>
              </a:rPr>
              <a:t> so1, </a:t>
            </a:r>
            <a:r>
              <a:rPr lang="en-US" sz="2800">
                <a:solidFill>
                  <a:srgbClr val="0000FF"/>
                </a:solidFill>
                <a:ea typeface="Times New Roman" panose="02020603050405020304" pitchFamily="18" charset="0"/>
              </a:rPr>
              <a:t>int</a:t>
            </a:r>
            <a:r>
              <a:rPr lang="en-US" sz="2800">
                <a:solidFill>
                  <a:srgbClr val="000000"/>
                </a:solidFill>
                <a:ea typeface="Times New Roman" panose="02020603050405020304" pitchFamily="18" charset="0"/>
              </a:rPr>
              <a:t> so2)</a:t>
            </a:r>
            <a:endParaRPr lang="en-US" sz="1200">
              <a:ea typeface="Times New Roman" panose="02020603050405020304" pitchFamily="18" charset="0"/>
            </a:endParaRPr>
          </a:p>
          <a:p>
            <a:pPr marL="231775" indent="0">
              <a:spcBef>
                <a:spcPts val="0"/>
              </a:spcBef>
              <a:spcAft>
                <a:spcPts val="0"/>
              </a:spcAft>
              <a:buNone/>
            </a:pPr>
            <a:r>
              <a:rPr lang="en-US" sz="2800">
                <a:solidFill>
                  <a:srgbClr val="000000"/>
                </a:solidFill>
                <a:ea typeface="Times New Roman" panose="02020603050405020304" pitchFamily="18" charset="0"/>
              </a:rPr>
              <a:t> {</a:t>
            </a:r>
            <a:endParaRPr lang="en-US" sz="1200">
              <a:ea typeface="Times New Roman" panose="02020603050405020304" pitchFamily="18" charset="0"/>
            </a:endParaRPr>
          </a:p>
          <a:p>
            <a:pPr marL="231775" indent="0">
              <a:spcBef>
                <a:spcPts val="0"/>
              </a:spcBef>
              <a:spcAft>
                <a:spcPts val="0"/>
              </a:spcAft>
              <a:buNone/>
            </a:pPr>
            <a:r>
              <a:rPr lang="en-US" sz="2800">
                <a:solidFill>
                  <a:srgbClr val="000000"/>
                </a:solidFill>
                <a:ea typeface="Times New Roman" panose="02020603050405020304" pitchFamily="18" charset="0"/>
              </a:rPr>
              <a:t>        </a:t>
            </a:r>
            <a:r>
              <a:rPr lang="en-US" sz="2800">
                <a:solidFill>
                  <a:srgbClr val="0000FF"/>
                </a:solidFill>
                <a:ea typeface="Times New Roman" panose="02020603050405020304" pitchFamily="18" charset="0"/>
              </a:rPr>
              <a:t>return</a:t>
            </a:r>
            <a:r>
              <a:rPr lang="en-US" sz="2800">
                <a:solidFill>
                  <a:srgbClr val="000000"/>
                </a:solidFill>
                <a:ea typeface="Times New Roman" panose="02020603050405020304" pitchFamily="18" charset="0"/>
              </a:rPr>
              <a:t> so1+ so2;</a:t>
            </a:r>
            <a:endParaRPr lang="en-US" sz="1200">
              <a:ea typeface="Times New Roman" panose="02020603050405020304" pitchFamily="18" charset="0"/>
            </a:endParaRPr>
          </a:p>
          <a:p>
            <a:pPr marL="231775" indent="0">
              <a:spcBef>
                <a:spcPts val="0"/>
              </a:spcBef>
              <a:spcAft>
                <a:spcPts val="0"/>
              </a:spcAft>
              <a:buNone/>
            </a:pPr>
            <a:r>
              <a:rPr lang="en-US" sz="2800">
                <a:solidFill>
                  <a:srgbClr val="000000"/>
                </a:solidFill>
                <a:ea typeface="Times New Roman" panose="02020603050405020304" pitchFamily="18" charset="0"/>
              </a:rPr>
              <a:t> }</a:t>
            </a:r>
          </a:p>
          <a:p>
            <a:pPr marL="231775" indent="0">
              <a:spcBef>
                <a:spcPts val="0"/>
              </a:spcBef>
              <a:spcAft>
                <a:spcPts val="0"/>
              </a:spcAft>
              <a:buNone/>
            </a:pPr>
            <a:r>
              <a:rPr lang="en-US" sz="2800">
                <a:solidFill>
                  <a:srgbClr val="008000"/>
                </a:solidFill>
                <a:ea typeface="Times New Roman" panose="02020603050405020304" pitchFamily="18" charset="0"/>
              </a:rPr>
              <a:t>. . .</a:t>
            </a:r>
            <a:endParaRPr lang="en-US" sz="1200">
              <a:solidFill>
                <a:srgbClr val="008000"/>
              </a:solidFill>
              <a:ea typeface="Times New Roman" panose="02020603050405020304" pitchFamily="18" charset="0"/>
            </a:endParaRPr>
          </a:p>
          <a:p>
            <a:pPr marL="231775" indent="0">
              <a:spcBef>
                <a:spcPts val="0"/>
              </a:spcBef>
              <a:spcAft>
                <a:spcPts val="0"/>
              </a:spcAft>
              <a:buNone/>
            </a:pPr>
            <a:r>
              <a:rPr lang="vi-VN" sz="2800">
                <a:solidFill>
                  <a:srgbClr val="008000"/>
                </a:solidFill>
                <a:ea typeface="Times New Roman" panose="02020603050405020304" pitchFamily="18" charset="0"/>
              </a:rPr>
              <a:t>//gọi phương thức</a:t>
            </a:r>
            <a:endParaRPr lang="en-US" sz="1200">
              <a:ea typeface="Times New Roman" panose="02020603050405020304" pitchFamily="18" charset="0"/>
            </a:endParaRPr>
          </a:p>
          <a:p>
            <a:pPr marL="231775" indent="0">
              <a:spcBef>
                <a:spcPts val="0"/>
              </a:spcBef>
              <a:spcAft>
                <a:spcPts val="0"/>
              </a:spcAft>
              <a:buNone/>
            </a:pPr>
            <a:r>
              <a:rPr lang="en-US" sz="2800">
                <a:solidFill>
                  <a:srgbClr val="000000"/>
                </a:solidFill>
                <a:ea typeface="Times New Roman" panose="02020603050405020304" pitchFamily="18" charset="0"/>
              </a:rPr>
              <a:t> kq = Cong(2, 4);</a:t>
            </a:r>
          </a:p>
          <a:p>
            <a:pPr marL="231775" indent="0">
              <a:spcBef>
                <a:spcPts val="0"/>
              </a:spcBef>
              <a:spcAft>
                <a:spcPts val="0"/>
              </a:spcAft>
              <a:buNone/>
            </a:pPr>
            <a:r>
              <a:rPr lang="en-US" sz="2800">
                <a:solidFill>
                  <a:srgbClr val="008000"/>
                </a:solidFill>
                <a:ea typeface="Times New Roman" panose="02020603050405020304" pitchFamily="18" charset="0"/>
              </a:rPr>
              <a:t>. . .</a:t>
            </a:r>
            <a:endParaRPr lang="en-US" sz="1200">
              <a:solidFill>
                <a:srgbClr val="008000"/>
              </a:solidFill>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27</a:t>
            </a:fld>
            <a:endParaRPr lang="en-US" altLang="ja-JP"/>
          </a:p>
        </p:txBody>
      </p:sp>
    </p:spTree>
    <p:extLst>
      <p:ext uri="{BB962C8B-B14F-4D97-AF65-F5344CB8AC3E}">
        <p14:creationId xmlns:p14="http://schemas.microsoft.com/office/powerpoint/2010/main" val="3062418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1143000"/>
          </a:xfrm>
        </p:spPr>
        <p:txBody>
          <a:bodyPr/>
          <a:lstStyle/>
          <a:p>
            <a:r>
              <a:rPr lang="en-US" smtClean="0"/>
              <a:t>3. SỬ DỤNG PHƯƠNG THỨC</a:t>
            </a:r>
            <a:endParaRPr lang="en-US"/>
          </a:p>
        </p:txBody>
      </p:sp>
      <p:sp>
        <p:nvSpPr>
          <p:cNvPr id="3" name="Content Placeholder 2"/>
          <p:cNvSpPr>
            <a:spLocks noGrp="1"/>
          </p:cNvSpPr>
          <p:nvPr>
            <p:ph idx="1"/>
          </p:nvPr>
        </p:nvSpPr>
        <p:spPr>
          <a:xfrm>
            <a:off x="457200" y="1600200"/>
            <a:ext cx="8458200" cy="4525963"/>
          </a:xfrm>
        </p:spPr>
        <p:txBody>
          <a:bodyPr/>
          <a:lstStyle/>
          <a:p>
            <a:pPr marL="0" indent="0" algn="just">
              <a:buNone/>
            </a:pPr>
            <a:r>
              <a:rPr lang="en-US" b="1"/>
              <a:t>Trả về giá trị cho phương thức</a:t>
            </a:r>
            <a:endParaRPr lang="en-US"/>
          </a:p>
          <a:p>
            <a:pPr marL="514350" indent="-457200" algn="just"/>
            <a:r>
              <a:rPr lang="en-US"/>
              <a:t>Phương thức có thể trả về </a:t>
            </a:r>
            <a:r>
              <a:rPr lang="en-US" b="1" u="sng"/>
              <a:t>một</a:t>
            </a:r>
            <a:r>
              <a:rPr lang="en-US"/>
              <a:t> giá trị </a:t>
            </a:r>
          </a:p>
          <a:p>
            <a:pPr marL="514350" indent="-457200" algn="just"/>
            <a:r>
              <a:rPr lang="en-US"/>
              <a:t>Sử dụng câu lệnh </a:t>
            </a:r>
            <a:r>
              <a:rPr lang="en-US">
                <a:solidFill>
                  <a:srgbClr val="FF0000"/>
                </a:solidFill>
              </a:rPr>
              <a:t>return</a:t>
            </a:r>
            <a:r>
              <a:rPr lang="en-US"/>
              <a:t> để trả về giá trị cho phương thức.</a:t>
            </a:r>
          </a:p>
          <a:p>
            <a:pPr marL="57150" indent="0" algn="just">
              <a:buNone/>
            </a:pPr>
            <a:r>
              <a:rPr lang="en-US"/>
              <a:t>	</a:t>
            </a:r>
            <a:r>
              <a:rPr lang="en-US">
                <a:solidFill>
                  <a:srgbClr val="0000FF"/>
                </a:solidFill>
                <a:ea typeface="Calibri" panose="020F0502020204030204" pitchFamily="34" charset="0"/>
              </a:rPr>
              <a:t>    </a:t>
            </a:r>
            <a:r>
              <a:rPr lang="en-US" b="1">
                <a:solidFill>
                  <a:srgbClr val="CC3300"/>
                </a:solidFill>
                <a:ea typeface="Calibri" panose="020F0502020204030204" pitchFamily="34" charset="0"/>
              </a:rPr>
              <a:t>return   </a:t>
            </a:r>
            <a:r>
              <a:rPr lang="en-US" b="1">
                <a:solidFill>
                  <a:srgbClr val="CC3300"/>
                </a:solidFill>
              </a:rPr>
              <a:t>giá_trị_trả_về;</a:t>
            </a:r>
          </a:p>
          <a:p>
            <a:pPr marL="57150" indent="0" algn="just">
              <a:buNone/>
            </a:pPr>
            <a:endParaRPr lang="en-US" sz="1050" b="1">
              <a:solidFill>
                <a:srgbClr val="CC3300"/>
              </a:solidFill>
            </a:endParaRPr>
          </a:p>
          <a:p>
            <a:pPr lvl="1">
              <a:spcBef>
                <a:spcPts val="300"/>
              </a:spcBef>
              <a:spcAft>
                <a:spcPts val="300"/>
              </a:spcAft>
            </a:pPr>
            <a:r>
              <a:rPr lang="en-US">
                <a:solidFill>
                  <a:srgbClr val="0000FF"/>
                </a:solidFill>
                <a:ea typeface="Calibri" panose="020F0502020204030204" pitchFamily="34" charset="0"/>
              </a:rPr>
              <a:t> return</a:t>
            </a:r>
            <a:r>
              <a:rPr lang="en-US">
                <a:solidFill>
                  <a:srgbClr val="000000"/>
                </a:solidFill>
                <a:ea typeface="Calibri" panose="020F0502020204030204" pitchFamily="34" charset="0"/>
              </a:rPr>
              <a:t>;</a:t>
            </a:r>
            <a:r>
              <a:rPr lang="en-US"/>
              <a:t> </a:t>
            </a:r>
            <a:r>
              <a:rPr lang="en-US">
                <a:solidFill>
                  <a:srgbClr val="008000"/>
                </a:solidFill>
                <a:sym typeface="Wingdings" panose="05000000000000000000" pitchFamily="2" charset="2"/>
              </a:rPr>
              <a:t>//</a:t>
            </a:r>
            <a:r>
              <a:rPr lang="en-US">
                <a:solidFill>
                  <a:srgbClr val="008000"/>
                </a:solidFill>
              </a:rPr>
              <a:t>dừng thực thi phương thức</a:t>
            </a:r>
          </a:p>
          <a:p>
            <a:pPr lvl="1">
              <a:spcBef>
                <a:spcPts val="300"/>
              </a:spcBef>
              <a:spcAft>
                <a:spcPts val="300"/>
              </a:spcAft>
            </a:pPr>
            <a:r>
              <a:rPr lang="en-US"/>
              <a:t>Nếu không có từ khóa return, phương thức dừng thực thi khi đến cuối khối lệnh</a:t>
            </a:r>
          </a:p>
          <a:p>
            <a:pPr lvl="1" algn="just"/>
            <a:endParaRPr lang="en-US" sz="2400">
              <a:solidFill>
                <a:srgbClr val="FF0000"/>
              </a:solidFill>
            </a:endParaRPr>
          </a:p>
          <a:p>
            <a:pPr algn="just"/>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28</a:t>
            </a:fld>
            <a:endParaRPr lang="en-US" altLang="ja-JP"/>
          </a:p>
        </p:txBody>
      </p:sp>
    </p:spTree>
    <p:extLst>
      <p:ext uri="{BB962C8B-B14F-4D97-AF65-F5344CB8AC3E}">
        <p14:creationId xmlns:p14="http://schemas.microsoft.com/office/powerpoint/2010/main" val="16199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buNone/>
            </a:pPr>
            <a:r>
              <a:rPr lang="en-US" b="1"/>
              <a:t>Tham số và đối số</a:t>
            </a:r>
          </a:p>
          <a:p>
            <a:r>
              <a:rPr lang="en-US" sz="2800"/>
              <a:t>Định nghĩa phương thức xác định tên và kiểu của các </a:t>
            </a:r>
            <a:r>
              <a:rPr lang="en-US" sz="2800">
                <a:solidFill>
                  <a:srgbClr val="FF0000"/>
                </a:solidFill>
              </a:rPr>
              <a:t>tham số </a:t>
            </a:r>
            <a:r>
              <a:rPr lang="en-US" sz="2800"/>
              <a:t>(parameter). </a:t>
            </a:r>
          </a:p>
          <a:p>
            <a:r>
              <a:rPr lang="en-US" sz="2800"/>
              <a:t>Khi gọi phương thức, ta cung cấp các giá trị cụ thể gọi là </a:t>
            </a:r>
            <a:r>
              <a:rPr lang="en-US" sz="2800">
                <a:solidFill>
                  <a:srgbClr val="FF0000"/>
                </a:solidFill>
              </a:rPr>
              <a:t>đối số </a:t>
            </a:r>
            <a:r>
              <a:rPr lang="en-US" sz="2800"/>
              <a:t>(argument) cho mỗi tham số. </a:t>
            </a:r>
          </a:p>
          <a:p>
            <a:r>
              <a:rPr lang="en-US" sz="2800"/>
              <a:t>Các đối số phải tương thích với các kiểu của  tham số</a:t>
            </a:r>
          </a:p>
          <a:p>
            <a:r>
              <a:rPr lang="en-US" sz="2800"/>
              <a:t>Tên đối số nếu được sử dụng trong lời gọi không phải giống như tên các tham số được định nghĩa trong phương thức. </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29</a:t>
            </a:fld>
            <a:endParaRPr lang="en-US" altLang="ja-JP"/>
          </a:p>
        </p:txBody>
      </p:sp>
      <p:sp>
        <p:nvSpPr>
          <p:cNvPr id="6" name="Title 1"/>
          <p:cNvSpPr>
            <a:spLocks noGrp="1"/>
          </p:cNvSpPr>
          <p:nvPr>
            <p:ph type="title"/>
          </p:nvPr>
        </p:nvSpPr>
        <p:spPr>
          <a:xfrm>
            <a:off x="533400" y="152400"/>
            <a:ext cx="7620000" cy="1143000"/>
          </a:xfrm>
        </p:spPr>
        <p:txBody>
          <a:bodyPr/>
          <a:lstStyle/>
          <a:p>
            <a:r>
              <a:rPr lang="en-US" smtClean="0"/>
              <a:t>3. SỬ DỤNG PHƯƠNG THỨC</a:t>
            </a:r>
            <a:endParaRPr lang="en-US"/>
          </a:p>
        </p:txBody>
      </p:sp>
    </p:spTree>
    <p:extLst>
      <p:ext uri="{BB962C8B-B14F-4D97-AF65-F5344CB8AC3E}">
        <p14:creationId xmlns:p14="http://schemas.microsoft.com/office/powerpoint/2010/main" val="179458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IF</a:t>
            </a:r>
            <a:endParaRPr lang="en-US"/>
          </a:p>
        </p:txBody>
      </p:sp>
      <p:sp>
        <p:nvSpPr>
          <p:cNvPr id="3" name="Content Placeholder 2"/>
          <p:cNvSpPr>
            <a:spLocks noGrp="1"/>
          </p:cNvSpPr>
          <p:nvPr>
            <p:ph idx="1"/>
          </p:nvPr>
        </p:nvSpPr>
        <p:spPr/>
        <p:txBody>
          <a:bodyPr/>
          <a:lstStyle/>
          <a:p>
            <a:pPr marL="0" indent="0">
              <a:buNone/>
            </a:pPr>
            <a:r>
              <a:rPr lang="en-US" b="1"/>
              <a:t>Câu lệnh if đơn giản</a:t>
            </a:r>
          </a:p>
          <a:p>
            <a:r>
              <a:rPr lang="en-US"/>
              <a:t>Cú pháp</a:t>
            </a:r>
          </a:p>
          <a:p>
            <a:endParaRPr lang="en-US"/>
          </a:p>
          <a:p>
            <a:endParaRPr lang="en-US"/>
          </a:p>
          <a:p>
            <a:endParaRPr lang="en-US"/>
          </a:p>
          <a:p>
            <a:endParaRPr lang="en-US" sz="2000"/>
          </a:p>
          <a:p>
            <a:pPr>
              <a:defRPr/>
            </a:pPr>
            <a:r>
              <a:rPr lang="en-US">
                <a:sym typeface="Wingdings" pitchFamily="2" charset="2"/>
              </a:rPr>
              <a:t>Ý nghĩa: </a:t>
            </a:r>
          </a:p>
          <a:p>
            <a:pPr marL="400050" lvl="2" indent="0">
              <a:spcBef>
                <a:spcPct val="0"/>
              </a:spcBef>
              <a:buNone/>
              <a:defRPr/>
            </a:pPr>
            <a:r>
              <a:rPr lang="en-US" sz="2800">
                <a:sym typeface="Wingdings" pitchFamily="2" charset="2"/>
              </a:rPr>
              <a:t>Nếu  </a:t>
            </a:r>
            <a:r>
              <a:rPr lang="en-US" sz="2800" b="1" i="1">
                <a:solidFill>
                  <a:srgbClr val="CC3300"/>
                </a:solidFill>
                <a:sym typeface="Wingdings" pitchFamily="2" charset="2"/>
              </a:rPr>
              <a:t>biểu thức điều kiện  </a:t>
            </a:r>
            <a:r>
              <a:rPr lang="en-US" sz="2800">
                <a:sym typeface="Wingdings" pitchFamily="2" charset="2"/>
              </a:rPr>
              <a:t>đúng thì thực hiện </a:t>
            </a:r>
            <a:r>
              <a:rPr lang="en-US" sz="2800">
                <a:solidFill>
                  <a:srgbClr val="008000"/>
                </a:solidFill>
                <a:sym typeface="Wingdings" pitchFamily="2" charset="2"/>
              </a:rPr>
              <a:t>Khối lệnh A</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a:t>
            </a:fld>
            <a:endParaRPr lang="en-US" altLang="ja-JP"/>
          </a:p>
        </p:txBody>
      </p:sp>
      <p:sp>
        <p:nvSpPr>
          <p:cNvPr id="5" name="Rectangle 10"/>
          <p:cNvSpPr>
            <a:spLocks noChangeArrowheads="1"/>
          </p:cNvSpPr>
          <p:nvPr/>
        </p:nvSpPr>
        <p:spPr bwMode="auto">
          <a:xfrm>
            <a:off x="1524000" y="2743200"/>
            <a:ext cx="4648200" cy="2062103"/>
          </a:xfrm>
          <a:prstGeom prst="rect">
            <a:avLst/>
          </a:prstGeom>
          <a:noFill/>
          <a:ln w="9525">
            <a:noFill/>
            <a:miter lim="800000"/>
            <a:headEnd/>
            <a:tailEnd/>
          </a:ln>
        </p:spPr>
        <p:txBody>
          <a:bodyPr wrap="square">
            <a:spAutoFit/>
          </a:bodyPr>
          <a:lstStyle/>
          <a:p>
            <a:r>
              <a:rPr lang="en-US" sz="3200" b="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if (</a:t>
            </a:r>
            <a:r>
              <a:rPr lang="en-US" sz="3200" b="1" i="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biểu thức điều kiện</a:t>
            </a:r>
            <a:r>
              <a:rPr lang="en-US" sz="3200" b="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a:p>
            <a:r>
              <a:rPr lang="en-US" sz="3200" b="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a:p>
            <a:r>
              <a:rPr lang="en-US" sz="3200" b="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      </a:t>
            </a:r>
            <a:r>
              <a:rPr lang="en-US" sz="2800">
                <a:solidFill>
                  <a:srgbClr val="0080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//Khối lệnh A</a:t>
            </a:r>
          </a:p>
          <a:p>
            <a:r>
              <a:rPr lang="en-US" sz="3200" b="1">
                <a:solidFill>
                  <a:srgbClr val="CC3300"/>
                </a:solidFill>
                <a:latin typeface="Times New Roman" panose="02020603050405020304" pitchFamily="18" charset="0"/>
                <a:ea typeface="Tahoma" panose="020B0604030504040204" pitchFamily="34" charset="0"/>
                <a:cs typeface="Times New Roman" panose="02020603050405020304" pitchFamily="18" charset="0"/>
                <a:sym typeface="Wingdings" pitchFamily="2" charset="2"/>
              </a:rPr>
              <a:t>}</a:t>
            </a:r>
          </a:p>
        </p:txBody>
      </p:sp>
    </p:spTree>
    <p:extLst>
      <p:ext uri="{BB962C8B-B14F-4D97-AF65-F5344CB8AC3E}">
        <p14:creationId xmlns:p14="http://schemas.microsoft.com/office/powerpoint/2010/main" val="144358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SỬ DỤNG PHƯƠNG THỨC</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30</a:t>
            </a:fld>
            <a:endParaRPr lang="en-US" altLang="ja-JP"/>
          </a:p>
        </p:txBody>
      </p:sp>
      <p:sp>
        <p:nvSpPr>
          <p:cNvPr id="7" name="Rectangle 3"/>
          <p:cNvSpPr>
            <a:spLocks noGrp="1" noChangeArrowheads="1"/>
          </p:cNvSpPr>
          <p:nvPr>
            <p:ph idx="1"/>
          </p:nvPr>
        </p:nvSpPr>
        <p:spPr bwMode="auto">
          <a:xfrm>
            <a:off x="381000" y="1372344"/>
            <a:ext cx="3566682"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effectLst/>
                <a:latin typeface="Times New Roman" panose="02020603050405020304" pitchFamily="18" charset="0"/>
                <a:cs typeface="Times New Roman" panose="02020603050405020304" pitchFamily="18" charset="0"/>
              </a:rPr>
              <a:t>Ví</a:t>
            </a:r>
            <a:r>
              <a:rPr kumimoji="0" lang="en-US" sz="2600" b="1" i="0" u="none" strike="noStrike" cap="none" normalizeH="0">
                <a:ln>
                  <a:noFill/>
                </a:ln>
                <a:effectLst/>
                <a:latin typeface="Times New Roman" panose="02020603050405020304" pitchFamily="18" charset="0"/>
                <a:cs typeface="Times New Roman" panose="02020603050405020304" pitchFamily="18" charset="0"/>
              </a:rPr>
              <a:t> dụ:</a:t>
            </a:r>
            <a:endParaRPr kumimoji="0" lang="en-US" sz="2600" b="1"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FF"/>
                </a:solidFill>
                <a:effectLst/>
                <a:latin typeface="Times New Roman" panose="02020603050405020304" pitchFamily="18" charset="0"/>
                <a:cs typeface="Times New Roman" panose="02020603050405020304" pitchFamily="18" charset="0"/>
              </a:rPr>
              <a:t>int</a:t>
            </a:r>
            <a:r>
              <a:rPr kumimoji="0" lang="en-US" sz="2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Square(</a:t>
            </a:r>
            <a:r>
              <a:rPr kumimoji="0" lang="en-US" sz="26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int</a:t>
            </a: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p>
          <a:p>
            <a:pPr marL="231775" marR="0" lvl="0" indent="0" algn="l" defTabSz="914400" rtl="0" eaLnBrk="0" fontAlgn="base" latinLnBrk="0" hangingPunct="0">
              <a:lnSpc>
                <a:spcPct val="100000"/>
              </a:lnSpc>
              <a:spcBef>
                <a:spcPct val="0"/>
              </a:spcBef>
              <a:spcAft>
                <a:spcPct val="0"/>
              </a:spcAft>
              <a:buClrTx/>
              <a:buSzTx/>
              <a:buFontTx/>
              <a:buNone/>
              <a:tabLst/>
            </a:pPr>
            <a:r>
              <a:rPr kumimoji="0" lang="en-US" sz="2200">
                <a:solidFill>
                  <a:srgbClr val="008000"/>
                </a:solidFill>
                <a:latin typeface="Times New Roman" panose="02020603050405020304" pitchFamily="18" charset="0"/>
                <a:cs typeface="Times New Roman" panose="02020603050405020304" pitchFamily="18" charset="0"/>
              </a:rPr>
              <a:t>//lưu tham số vào biến cục bộ</a:t>
            </a:r>
            <a:endParaRPr kumimoji="0" lang="en-US" sz="22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endParaRPr>
          </a:p>
          <a:p>
            <a:pPr marL="231775"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int</a:t>
            </a: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input = i; </a:t>
            </a:r>
          </a:p>
          <a:p>
            <a:pPr marL="231775"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return</a:t>
            </a: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input * 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t>
            </a:r>
            <a:r>
              <a:rPr kumimoji="0" lang="en-US" sz="2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
        <p:nvSpPr>
          <p:cNvPr id="9" name="Rectangle 8"/>
          <p:cNvSpPr/>
          <p:nvPr/>
        </p:nvSpPr>
        <p:spPr bwMode="auto">
          <a:xfrm>
            <a:off x="838200" y="6324600"/>
            <a:ext cx="8305800" cy="533400"/>
          </a:xfrm>
          <a:prstGeom prst="rect">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solidFill>
                <a:schemeClr val="bg1"/>
              </a:solidFill>
              <a:effectLst/>
              <a:latin typeface="Arial" charset="0"/>
            </a:endParaRPr>
          </a:p>
        </p:txBody>
      </p:sp>
      <p:sp>
        <p:nvSpPr>
          <p:cNvPr id="8" name="Rectangle 3"/>
          <p:cNvSpPr txBox="1">
            <a:spLocks noChangeArrowheads="1"/>
          </p:cNvSpPr>
          <p:nvPr/>
        </p:nvSpPr>
        <p:spPr bwMode="auto">
          <a:xfrm>
            <a:off x="4038600" y="1703487"/>
            <a:ext cx="50799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eaLnBrk="0" hangingPunct="0">
              <a:spcBef>
                <a:spcPct val="0"/>
              </a:spcBef>
              <a:buFontTx/>
              <a:buNone/>
            </a:pPr>
            <a:r>
              <a:rPr kumimoji="0" lang="en-US" sz="2400" kern="0">
                <a:solidFill>
                  <a:srgbClr val="0000FF"/>
                </a:solidFill>
              </a:rPr>
              <a:t>public</a:t>
            </a:r>
            <a:r>
              <a:rPr kumimoji="0" lang="en-US" sz="2400" kern="0">
                <a:solidFill>
                  <a:srgbClr val="000000"/>
                </a:solidFill>
              </a:rPr>
              <a:t> </a:t>
            </a:r>
            <a:r>
              <a:rPr kumimoji="0" lang="en-US" sz="2400" kern="0">
                <a:solidFill>
                  <a:srgbClr val="0000FF"/>
                </a:solidFill>
              </a:rPr>
              <a:t>void</a:t>
            </a:r>
            <a:r>
              <a:rPr kumimoji="0" lang="en-US" sz="2400" kern="0">
                <a:solidFill>
                  <a:srgbClr val="000000"/>
                </a:solidFill>
              </a:rPr>
              <a:t> Caller() </a:t>
            </a:r>
          </a:p>
          <a:p>
            <a:pPr marL="0" indent="0" eaLnBrk="0" hangingPunct="0">
              <a:spcBef>
                <a:spcPct val="0"/>
              </a:spcBef>
              <a:buFontTx/>
              <a:buNone/>
            </a:pPr>
            <a:r>
              <a:rPr kumimoji="0" lang="en-US" sz="2400" kern="0">
                <a:solidFill>
                  <a:srgbClr val="000000"/>
                </a:solidFill>
              </a:rPr>
              <a:t>{ </a:t>
            </a:r>
            <a:endParaRPr kumimoji="0" lang="en-US" sz="2600" kern="0">
              <a:solidFill>
                <a:srgbClr val="000000"/>
              </a:solidFill>
            </a:endParaRPr>
          </a:p>
          <a:p>
            <a:pPr marL="400050" lvl="1" indent="0" eaLnBrk="0" hangingPunct="0">
              <a:spcBef>
                <a:spcPct val="0"/>
              </a:spcBef>
              <a:buFontTx/>
              <a:buNone/>
            </a:pPr>
            <a:r>
              <a:rPr kumimoji="0" lang="en-US" sz="2600" kern="0">
                <a:solidFill>
                  <a:srgbClr val="0000FF"/>
                </a:solidFill>
              </a:rPr>
              <a:t>int</a:t>
            </a:r>
            <a:r>
              <a:rPr kumimoji="0" lang="en-US" sz="2600" kern="0">
                <a:solidFill>
                  <a:srgbClr val="000000"/>
                </a:solidFill>
              </a:rPr>
              <a:t> numA = 4; </a:t>
            </a:r>
          </a:p>
          <a:p>
            <a:pPr marL="400050" lvl="1" indent="0" eaLnBrk="0" hangingPunct="0">
              <a:spcBef>
                <a:spcPct val="0"/>
              </a:spcBef>
              <a:buFontTx/>
              <a:buNone/>
            </a:pPr>
            <a:r>
              <a:rPr kumimoji="0" lang="en-US" sz="2600" kern="0">
                <a:solidFill>
                  <a:srgbClr val="008000"/>
                </a:solidFill>
              </a:rPr>
              <a:t>//gọi với một biến int</a:t>
            </a:r>
          </a:p>
          <a:p>
            <a:pPr marL="400050" lvl="1" indent="0" eaLnBrk="0" hangingPunct="0">
              <a:spcBef>
                <a:spcPct val="0"/>
              </a:spcBef>
              <a:buFontTx/>
              <a:buNone/>
            </a:pPr>
            <a:r>
              <a:rPr kumimoji="0" lang="en-US" sz="2600" kern="0">
                <a:solidFill>
                  <a:srgbClr val="0000FF"/>
                </a:solidFill>
              </a:rPr>
              <a:t>int</a:t>
            </a:r>
            <a:r>
              <a:rPr kumimoji="0" lang="en-US" sz="2600" kern="0">
                <a:solidFill>
                  <a:srgbClr val="000000"/>
                </a:solidFill>
              </a:rPr>
              <a:t> productA = Square(numA);</a:t>
            </a:r>
          </a:p>
          <a:p>
            <a:pPr marL="400050" lvl="1" indent="0" eaLnBrk="0" hangingPunct="0">
              <a:spcBef>
                <a:spcPct val="0"/>
              </a:spcBef>
              <a:buFontTx/>
              <a:buNone/>
            </a:pPr>
            <a:r>
              <a:rPr kumimoji="0" lang="en-US" sz="2600" kern="0">
                <a:solidFill>
                  <a:srgbClr val="0000FF"/>
                </a:solidFill>
              </a:rPr>
              <a:t>int</a:t>
            </a:r>
            <a:r>
              <a:rPr kumimoji="0" lang="en-US" sz="2600" kern="0">
                <a:solidFill>
                  <a:srgbClr val="000000"/>
                </a:solidFill>
              </a:rPr>
              <a:t> numB = 32; </a:t>
            </a:r>
          </a:p>
          <a:p>
            <a:pPr marL="400050" lvl="1" indent="0" eaLnBrk="0" hangingPunct="0">
              <a:spcBef>
                <a:spcPct val="0"/>
              </a:spcBef>
              <a:buNone/>
            </a:pPr>
            <a:r>
              <a:rPr kumimoji="0" lang="en-US" sz="2600" kern="0">
                <a:solidFill>
                  <a:srgbClr val="008000"/>
                </a:solidFill>
              </a:rPr>
              <a:t>//gọi với biến int khác</a:t>
            </a:r>
          </a:p>
          <a:p>
            <a:pPr marL="400050" lvl="1" indent="0" eaLnBrk="0" hangingPunct="0">
              <a:spcBef>
                <a:spcPct val="0"/>
              </a:spcBef>
              <a:buFontTx/>
              <a:buNone/>
            </a:pPr>
            <a:r>
              <a:rPr kumimoji="0" lang="en-US" sz="2600" kern="0">
                <a:solidFill>
                  <a:srgbClr val="0000FF"/>
                </a:solidFill>
              </a:rPr>
              <a:t>int</a:t>
            </a:r>
            <a:r>
              <a:rPr kumimoji="0" lang="en-US" sz="2600" kern="0">
                <a:solidFill>
                  <a:srgbClr val="000000"/>
                </a:solidFill>
              </a:rPr>
              <a:t> productB = Square(numB);</a:t>
            </a:r>
          </a:p>
          <a:p>
            <a:pPr marL="400050" lvl="1" indent="0" eaLnBrk="0" hangingPunct="0">
              <a:spcBef>
                <a:spcPct val="0"/>
              </a:spcBef>
              <a:buNone/>
            </a:pPr>
            <a:r>
              <a:rPr kumimoji="0" lang="en-US" sz="2600" kern="0">
                <a:solidFill>
                  <a:srgbClr val="008000"/>
                </a:solidFill>
              </a:rPr>
              <a:t>//gọi với một hằng số int </a:t>
            </a:r>
          </a:p>
          <a:p>
            <a:pPr marL="400050" lvl="1" indent="0" eaLnBrk="0" hangingPunct="0">
              <a:spcBef>
                <a:spcPct val="0"/>
              </a:spcBef>
              <a:buFontTx/>
              <a:buNone/>
            </a:pPr>
            <a:r>
              <a:rPr kumimoji="0" lang="en-US" sz="2600" kern="0">
                <a:solidFill>
                  <a:srgbClr val="0000FF"/>
                </a:solidFill>
              </a:rPr>
              <a:t>int</a:t>
            </a:r>
            <a:r>
              <a:rPr kumimoji="0" lang="en-US" sz="2600" kern="0">
                <a:solidFill>
                  <a:srgbClr val="000000"/>
                </a:solidFill>
              </a:rPr>
              <a:t> productC = Square(12); </a:t>
            </a:r>
          </a:p>
          <a:p>
            <a:pPr marL="400050" lvl="1" indent="0" eaLnBrk="0" hangingPunct="0">
              <a:spcBef>
                <a:spcPct val="0"/>
              </a:spcBef>
              <a:buNone/>
            </a:pPr>
            <a:r>
              <a:rPr kumimoji="0" lang="en-US" sz="2400" kern="0" spc="-100">
                <a:solidFill>
                  <a:srgbClr val="008000"/>
                </a:solidFill>
              </a:rPr>
              <a:t>//gọi với một biểu thức đánh giá là int</a:t>
            </a:r>
          </a:p>
          <a:p>
            <a:pPr marL="400050" lvl="1" indent="0" eaLnBrk="0" hangingPunct="0">
              <a:spcBef>
                <a:spcPct val="0"/>
              </a:spcBef>
              <a:buFontTx/>
              <a:buNone/>
            </a:pPr>
            <a:r>
              <a:rPr kumimoji="0" lang="en-US" sz="2600" kern="0">
                <a:solidFill>
                  <a:srgbClr val="000000"/>
                </a:solidFill>
              </a:rPr>
              <a:t>productC = Square(productA * 3); </a:t>
            </a:r>
          </a:p>
          <a:p>
            <a:pPr marL="0" indent="0" eaLnBrk="0" hangingPunct="0">
              <a:spcBef>
                <a:spcPct val="0"/>
              </a:spcBef>
              <a:buFontTx/>
              <a:buNone/>
            </a:pPr>
            <a:r>
              <a:rPr kumimoji="0" lang="en-US" sz="2400" kern="0">
                <a:solidFill>
                  <a:srgbClr val="000000"/>
                </a:solidFill>
              </a:rPr>
              <a:t>} </a:t>
            </a:r>
          </a:p>
        </p:txBody>
      </p:sp>
    </p:spTree>
    <p:extLst>
      <p:ext uri="{BB962C8B-B14F-4D97-AF65-F5344CB8AC3E}">
        <p14:creationId xmlns:p14="http://schemas.microsoft.com/office/powerpoint/2010/main" val="33130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525963"/>
          </a:xfrm>
        </p:spPr>
        <p:txBody>
          <a:bodyPr/>
          <a:lstStyle/>
          <a:p>
            <a:pPr marL="0" indent="0">
              <a:buNone/>
            </a:pPr>
            <a:r>
              <a:rPr lang="en-US" b="1"/>
              <a:t>Truyền tham số cho phương thức</a:t>
            </a:r>
          </a:p>
          <a:p>
            <a:r>
              <a:rPr lang="en-US"/>
              <a:t>Các tham số của phương thức có thể được truyền theo các cách sau: </a:t>
            </a:r>
          </a:p>
          <a:p>
            <a:pPr lvl="1"/>
            <a:r>
              <a:rPr lang="en-US"/>
              <a:t>Value ( giá trị): </a:t>
            </a:r>
          </a:p>
          <a:p>
            <a:pPr lvl="1"/>
            <a:r>
              <a:rPr lang="en-US"/>
              <a:t>Reference(tham chiếu):</a:t>
            </a:r>
          </a:p>
          <a:p>
            <a:pPr lvl="1"/>
            <a:r>
              <a:rPr lang="en-US"/>
              <a:t>Output</a:t>
            </a:r>
          </a:p>
          <a:p>
            <a:r>
              <a:rPr lang="en-US" sz="2800" b="1"/>
              <a:t>Cú pháp khai báo tham số : </a:t>
            </a:r>
          </a:p>
          <a:p>
            <a:pPr marL="0" indent="0">
              <a:buNone/>
            </a:pPr>
            <a:r>
              <a:rPr lang="en-US" sz="2800" b="1">
                <a:solidFill>
                  <a:srgbClr val="C00000"/>
                </a:solidFill>
              </a:rPr>
              <a:t>	[ref | </a:t>
            </a:r>
            <a:r>
              <a:rPr lang="en-US" sz="2800" b="1" smtClean="0">
                <a:solidFill>
                  <a:srgbClr val="C00000"/>
                </a:solidFill>
              </a:rPr>
              <a:t>out] </a:t>
            </a:r>
            <a:r>
              <a:rPr lang="en-US" sz="2800" b="1">
                <a:solidFill>
                  <a:srgbClr val="C00000"/>
                </a:solidFill>
              </a:rPr>
              <a:t>&lt;kiểu_dữ_liệu&gt;  tên_tham_số</a:t>
            </a:r>
          </a:p>
          <a:p>
            <a:pPr marL="457200" lvl="1"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31</a:t>
            </a:fld>
            <a:endParaRPr lang="en-US" altLang="ja-JP"/>
          </a:p>
        </p:txBody>
      </p:sp>
      <p:sp>
        <p:nvSpPr>
          <p:cNvPr id="6" name="Title 1"/>
          <p:cNvSpPr>
            <a:spLocks noGrp="1"/>
          </p:cNvSpPr>
          <p:nvPr>
            <p:ph type="title"/>
          </p:nvPr>
        </p:nvSpPr>
        <p:spPr>
          <a:xfrm>
            <a:off x="533400" y="152400"/>
            <a:ext cx="7620000" cy="1143000"/>
          </a:xfrm>
        </p:spPr>
        <p:txBody>
          <a:bodyPr/>
          <a:lstStyle/>
          <a:p>
            <a:r>
              <a:rPr lang="en-US" smtClean="0"/>
              <a:t>3. SỬ DỤNG PHƯƠNG THỨC</a:t>
            </a:r>
            <a:endParaRPr lang="en-US"/>
          </a:p>
        </p:txBody>
      </p:sp>
    </p:spTree>
    <p:extLst>
      <p:ext uri="{BB962C8B-B14F-4D97-AF65-F5344CB8AC3E}">
        <p14:creationId xmlns:p14="http://schemas.microsoft.com/office/powerpoint/2010/main" val="20314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32</a:t>
            </a:fld>
            <a:endParaRPr lang="en-US" altLang="ja-JP"/>
          </a:p>
        </p:txBody>
      </p:sp>
      <p:sp>
        <p:nvSpPr>
          <p:cNvPr id="6" name="Content Placeholder 2"/>
          <p:cNvSpPr txBox="1">
            <a:spLocks/>
          </p:cNvSpPr>
          <p:nvPr/>
        </p:nvSpPr>
        <p:spPr bwMode="auto">
          <a:xfrm>
            <a:off x="103606" y="1143000"/>
            <a:ext cx="8461948" cy="4525963"/>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dirty="0" err="1"/>
              <a:t>Truyền</a:t>
            </a:r>
            <a:r>
              <a:rPr lang="en-US" b="1" kern="0" dirty="0"/>
              <a:t> </a:t>
            </a:r>
            <a:r>
              <a:rPr lang="en-US" b="1" kern="0" dirty="0" err="1"/>
              <a:t>tham</a:t>
            </a:r>
            <a:r>
              <a:rPr lang="en-US" b="1" kern="0" dirty="0"/>
              <a:t> </a:t>
            </a:r>
            <a:r>
              <a:rPr lang="en-US" b="1" kern="0" dirty="0" err="1"/>
              <a:t>số</a:t>
            </a:r>
            <a:r>
              <a:rPr lang="en-US" b="1" kern="0" dirty="0"/>
              <a:t> </a:t>
            </a:r>
            <a:r>
              <a:rPr lang="en-US" b="1" kern="0" dirty="0" err="1"/>
              <a:t>theo</a:t>
            </a:r>
            <a:r>
              <a:rPr lang="en-US" b="1" kern="0" dirty="0"/>
              <a:t> </a:t>
            </a:r>
            <a:r>
              <a:rPr lang="en-US" b="1" kern="0" dirty="0" err="1"/>
              <a:t>giá</a:t>
            </a:r>
            <a:r>
              <a:rPr lang="en-US" b="1" kern="0" dirty="0"/>
              <a:t> </a:t>
            </a:r>
            <a:r>
              <a:rPr lang="en-US" b="1" kern="0" dirty="0" err="1"/>
              <a:t>trị</a:t>
            </a:r>
            <a:r>
              <a:rPr lang="en-US" b="1" kern="0" dirty="0"/>
              <a:t> </a:t>
            </a:r>
            <a:r>
              <a:rPr lang="en-US" kern="0" dirty="0"/>
              <a:t>(</a:t>
            </a:r>
            <a:r>
              <a:rPr lang="en-US" kern="0" dirty="0" err="1"/>
              <a:t>mặc</a:t>
            </a:r>
            <a:r>
              <a:rPr lang="en-US" kern="0" dirty="0"/>
              <a:t> </a:t>
            </a:r>
            <a:r>
              <a:rPr lang="en-US" kern="0" dirty="0" err="1"/>
              <a:t>định</a:t>
            </a:r>
            <a:r>
              <a:rPr lang="en-US" kern="0" dirty="0"/>
              <a:t>)</a:t>
            </a:r>
          </a:p>
          <a:p>
            <a:r>
              <a:rPr lang="en-US" sz="2800" kern="0" dirty="0" err="1"/>
              <a:t>Ví</a:t>
            </a:r>
            <a:r>
              <a:rPr lang="en-US" sz="2800" kern="0" dirty="0"/>
              <a:t> </a:t>
            </a:r>
            <a:r>
              <a:rPr lang="en-US" sz="2800" kern="0" dirty="0" err="1"/>
              <a:t>dụ</a:t>
            </a:r>
            <a:r>
              <a:rPr lang="en-US" sz="2800" kern="0" dirty="0"/>
              <a:t>: </a:t>
            </a:r>
          </a:p>
          <a:p>
            <a:pPr marL="0" indent="0">
              <a:spcBef>
                <a:spcPts val="0"/>
              </a:spcBef>
              <a:spcAft>
                <a:spcPts val="0"/>
              </a:spcAft>
              <a:buFontTx/>
              <a:buNone/>
            </a:pPr>
            <a:r>
              <a:rPr lang="en-US" sz="2600" kern="0" dirty="0">
                <a:solidFill>
                  <a:srgbClr val="0000FF"/>
                </a:solidFill>
                <a:ea typeface="Calibri" panose="020F0502020204030204" pitchFamily="34" charset="0"/>
              </a:rPr>
              <a:t>static</a:t>
            </a:r>
            <a:r>
              <a:rPr lang="en-US" sz="2600" kern="0" dirty="0">
                <a:solidFill>
                  <a:srgbClr val="000000"/>
                </a:solidFill>
                <a:ea typeface="Calibri" panose="020F0502020204030204" pitchFamily="34" charset="0"/>
              </a:rPr>
              <a:t> </a:t>
            </a:r>
            <a:r>
              <a:rPr lang="en-US" sz="2600" kern="0" dirty="0">
                <a:solidFill>
                  <a:srgbClr val="0000FF"/>
                </a:solidFill>
                <a:ea typeface="Calibri" panose="020F0502020204030204" pitchFamily="34" charset="0"/>
              </a:rPr>
              <a:t>void</a:t>
            </a:r>
            <a:r>
              <a:rPr lang="en-US" sz="2600" kern="0" dirty="0">
                <a:solidFill>
                  <a:srgbClr val="000000"/>
                </a:solidFill>
                <a:ea typeface="Calibri" panose="020F0502020204030204" pitchFamily="34" charset="0"/>
              </a:rPr>
              <a:t> Main(</a:t>
            </a:r>
            <a:r>
              <a:rPr lang="en-US" sz="2600" kern="0" dirty="0">
                <a:solidFill>
                  <a:srgbClr val="0000FF"/>
                </a:solidFill>
                <a:ea typeface="Calibri" panose="020F0502020204030204" pitchFamily="34" charset="0"/>
              </a:rPr>
              <a:t>string</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args</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FF"/>
                </a:solidFill>
                <a:ea typeface="Calibri" panose="020F0502020204030204" pitchFamily="34" charset="0"/>
              </a:rPr>
              <a:t>int</a:t>
            </a:r>
            <a:r>
              <a:rPr lang="en-US" sz="2600" kern="0" dirty="0">
                <a:solidFill>
                  <a:srgbClr val="000000"/>
                </a:solidFill>
                <a:ea typeface="Calibri" panose="020F0502020204030204" pitchFamily="34" charset="0"/>
              </a:rPr>
              <a:t> number = 6;</a:t>
            </a:r>
            <a:endParaRPr lang="en-US" sz="2600" kern="0" dirty="0">
              <a:ea typeface="Calibri" panose="020F0502020204030204" pitchFamily="34" charset="0"/>
            </a:endParaRPr>
          </a:p>
          <a:p>
            <a:pPr marL="269875"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AddOne</a:t>
            </a:r>
            <a:r>
              <a:rPr lang="en-US" sz="2600" kern="0" dirty="0">
                <a:solidFill>
                  <a:srgbClr val="000000"/>
                </a:solidFill>
                <a:ea typeface="Calibri" panose="020F0502020204030204" pitchFamily="34" charset="0"/>
              </a:rPr>
              <a:t>(number);</a:t>
            </a:r>
            <a:endParaRPr lang="en-US" sz="2600" kern="0" dirty="0">
              <a:ea typeface="Calibri" panose="020F0502020204030204" pitchFamily="34" charset="0"/>
            </a:endParaRPr>
          </a:p>
          <a:p>
            <a:pPr marL="269875" indent="0">
              <a:spcBef>
                <a:spcPts val="0"/>
              </a:spcBef>
              <a:spcAft>
                <a:spcPts val="0"/>
              </a:spcAft>
              <a:buFontTx/>
              <a:buNone/>
            </a:pPr>
            <a:r>
              <a:rPr lang="en-US" sz="2600" kern="0" dirty="0">
                <a:solidFill>
                  <a:srgbClr val="2B91AF"/>
                </a:solidFill>
                <a:ea typeface="Calibri" panose="020F0502020204030204" pitchFamily="34" charset="0"/>
              </a:rPr>
              <a:t>    </a:t>
            </a:r>
            <a:r>
              <a:rPr lang="en-US" sz="2600" kern="0" dirty="0" err="1">
                <a:solidFill>
                  <a:srgbClr val="2B91AF"/>
                </a:solidFill>
                <a:ea typeface="Calibri" panose="020F0502020204030204" pitchFamily="34" charset="0"/>
              </a:rPr>
              <a:t>Console</a:t>
            </a:r>
            <a:r>
              <a:rPr lang="en-US" sz="2600" kern="0" dirty="0" err="1">
                <a:solidFill>
                  <a:srgbClr val="000000"/>
                </a:solidFill>
                <a:ea typeface="Calibri" panose="020F0502020204030204" pitchFamily="34" charset="0"/>
              </a:rPr>
              <a:t>.WriteLine</a:t>
            </a:r>
            <a:r>
              <a:rPr lang="en-US" sz="2600" kern="0" dirty="0">
                <a:solidFill>
                  <a:srgbClr val="000000"/>
                </a:solidFill>
                <a:ea typeface="Calibri" panose="020F0502020204030204" pitchFamily="34" charset="0"/>
              </a:rPr>
              <a:t>(number); </a:t>
            </a: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FF"/>
                </a:solidFill>
                <a:ea typeface="Calibri" panose="020F0502020204030204" pitchFamily="34" charset="0"/>
              </a:rPr>
              <a:t>static</a:t>
            </a:r>
            <a:r>
              <a:rPr lang="en-US" sz="2600" kern="0" dirty="0">
                <a:solidFill>
                  <a:srgbClr val="000000"/>
                </a:solidFill>
                <a:ea typeface="Calibri" panose="020F0502020204030204" pitchFamily="34" charset="0"/>
              </a:rPr>
              <a:t> </a:t>
            </a:r>
            <a:r>
              <a:rPr lang="en-US" sz="2600" kern="0" dirty="0">
                <a:solidFill>
                  <a:srgbClr val="0000FF"/>
                </a:solidFill>
                <a:ea typeface="Calibri" panose="020F0502020204030204" pitchFamily="34" charset="0"/>
              </a:rPr>
              <a:t>void</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AddOne</a:t>
            </a:r>
            <a:r>
              <a:rPr lang="en-US" sz="2600" kern="0" dirty="0">
                <a:solidFill>
                  <a:srgbClr val="000000"/>
                </a:solidFill>
                <a:ea typeface="Calibri" panose="020F0502020204030204" pitchFamily="34" charset="0"/>
              </a:rPr>
              <a:t>(</a:t>
            </a:r>
            <a:r>
              <a:rPr lang="en-US" sz="2600" kern="0" dirty="0" err="1">
                <a:solidFill>
                  <a:srgbClr val="0000FF"/>
                </a:solidFill>
                <a:ea typeface="Calibri" panose="020F0502020204030204" pitchFamily="34" charset="0"/>
              </a:rPr>
              <a:t>int</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var</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var</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30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buFontTx/>
              <a:buNone/>
            </a:pPr>
            <a:endParaRPr lang="en-US" sz="2800" kern="0" dirty="0"/>
          </a:p>
        </p:txBody>
      </p:sp>
      <p:pic>
        <p:nvPicPr>
          <p:cNvPr id="8" name="Picture 7"/>
          <p:cNvPicPr>
            <a:picLocks noChangeAspect="1"/>
          </p:cNvPicPr>
          <p:nvPr/>
        </p:nvPicPr>
        <p:blipFill>
          <a:blip r:embed="rId3"/>
          <a:stretch>
            <a:fillRect/>
          </a:stretch>
        </p:blipFill>
        <p:spPr>
          <a:xfrm>
            <a:off x="4870912" y="2133600"/>
            <a:ext cx="4196888" cy="3657600"/>
          </a:xfrm>
          <a:prstGeom prst="rect">
            <a:avLst/>
          </a:prstGeom>
          <a:ln>
            <a:solidFill>
              <a:schemeClr val="tx1"/>
            </a:solidFill>
          </a:ln>
        </p:spPr>
      </p:pic>
      <p:sp>
        <p:nvSpPr>
          <p:cNvPr id="7" name="Title 1"/>
          <p:cNvSpPr>
            <a:spLocks noGrp="1"/>
          </p:cNvSpPr>
          <p:nvPr>
            <p:ph type="title"/>
          </p:nvPr>
        </p:nvSpPr>
        <p:spPr/>
        <p:txBody>
          <a:bodyPr/>
          <a:lstStyle/>
          <a:p>
            <a:r>
              <a:rPr lang="en-US" smtClean="0"/>
              <a:t>3. SỬ DỤNG PHƯƠNG THỨC</a:t>
            </a:r>
            <a:endParaRPr lang="en-US"/>
          </a:p>
        </p:txBody>
      </p:sp>
    </p:spTree>
    <p:extLst>
      <p:ext uri="{BB962C8B-B14F-4D97-AF65-F5344CB8AC3E}">
        <p14:creationId xmlns:p14="http://schemas.microsoft.com/office/powerpoint/2010/main" val="136676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SỬ DỤNG PHƯƠNG THỨC</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33</a:t>
            </a:fld>
            <a:endParaRPr lang="en-US" altLang="ja-JP"/>
          </a:p>
        </p:txBody>
      </p:sp>
      <p:sp>
        <p:nvSpPr>
          <p:cNvPr id="6" name="Content Placeholder 2"/>
          <p:cNvSpPr txBox="1">
            <a:spLocks/>
          </p:cNvSpPr>
          <p:nvPr/>
        </p:nvSpPr>
        <p:spPr bwMode="auto">
          <a:xfrm>
            <a:off x="762000" y="1066800"/>
            <a:ext cx="6220994" cy="4525963"/>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dirty="0" err="1"/>
              <a:t>Truyền</a:t>
            </a:r>
            <a:r>
              <a:rPr lang="en-US" b="1" kern="0" dirty="0"/>
              <a:t> </a:t>
            </a:r>
            <a:r>
              <a:rPr lang="en-US" b="1" kern="0" dirty="0" err="1"/>
              <a:t>tham</a:t>
            </a:r>
            <a:r>
              <a:rPr lang="en-US" b="1" kern="0" dirty="0"/>
              <a:t> </a:t>
            </a:r>
            <a:r>
              <a:rPr lang="en-US" b="1" kern="0" dirty="0" err="1"/>
              <a:t>số</a:t>
            </a:r>
            <a:r>
              <a:rPr lang="en-US" b="1" kern="0" dirty="0"/>
              <a:t> </a:t>
            </a:r>
            <a:r>
              <a:rPr lang="en-US" b="1" kern="0" dirty="0" err="1"/>
              <a:t>theo</a:t>
            </a:r>
            <a:r>
              <a:rPr lang="en-US" b="1" kern="0" dirty="0"/>
              <a:t> </a:t>
            </a:r>
            <a:r>
              <a:rPr lang="en-US" b="1" kern="0" dirty="0" err="1"/>
              <a:t>tham</a:t>
            </a:r>
            <a:r>
              <a:rPr lang="en-US" b="1" kern="0" dirty="0"/>
              <a:t> </a:t>
            </a:r>
            <a:r>
              <a:rPr lang="en-US" b="1" kern="0" dirty="0" err="1"/>
              <a:t>chiếu</a:t>
            </a:r>
            <a:endParaRPr lang="en-US" kern="0" dirty="0"/>
          </a:p>
          <a:p>
            <a:r>
              <a:rPr lang="en-US" sz="2800" kern="0" dirty="0" err="1"/>
              <a:t>Ví</a:t>
            </a:r>
            <a:r>
              <a:rPr lang="en-US" sz="2800" kern="0" dirty="0"/>
              <a:t> </a:t>
            </a:r>
            <a:r>
              <a:rPr lang="en-US" sz="2800" kern="0" dirty="0" err="1"/>
              <a:t>dụ</a:t>
            </a:r>
            <a:r>
              <a:rPr lang="en-US" sz="2800" kern="0" dirty="0"/>
              <a:t>: </a:t>
            </a:r>
          </a:p>
          <a:p>
            <a:pPr marL="0" indent="0">
              <a:spcBef>
                <a:spcPts val="0"/>
              </a:spcBef>
              <a:spcAft>
                <a:spcPts val="0"/>
              </a:spcAft>
              <a:buFontTx/>
              <a:buNone/>
            </a:pPr>
            <a:r>
              <a:rPr lang="en-US" sz="2600" kern="0" dirty="0">
                <a:solidFill>
                  <a:srgbClr val="0000FF"/>
                </a:solidFill>
                <a:ea typeface="Calibri" panose="020F0502020204030204" pitchFamily="34" charset="0"/>
              </a:rPr>
              <a:t>static</a:t>
            </a:r>
            <a:r>
              <a:rPr lang="en-US" sz="2600" kern="0" dirty="0">
                <a:solidFill>
                  <a:srgbClr val="000000"/>
                </a:solidFill>
                <a:ea typeface="Calibri" panose="020F0502020204030204" pitchFamily="34" charset="0"/>
              </a:rPr>
              <a:t> </a:t>
            </a:r>
            <a:r>
              <a:rPr lang="en-US" sz="2600" kern="0" dirty="0">
                <a:solidFill>
                  <a:srgbClr val="0000FF"/>
                </a:solidFill>
                <a:ea typeface="Calibri" panose="020F0502020204030204" pitchFamily="34" charset="0"/>
              </a:rPr>
              <a:t>void</a:t>
            </a:r>
            <a:r>
              <a:rPr lang="en-US" sz="2600" kern="0" dirty="0">
                <a:solidFill>
                  <a:srgbClr val="000000"/>
                </a:solidFill>
                <a:ea typeface="Calibri" panose="020F0502020204030204" pitchFamily="34" charset="0"/>
              </a:rPr>
              <a:t> Main(</a:t>
            </a:r>
            <a:r>
              <a:rPr lang="en-US" sz="2600" kern="0" dirty="0">
                <a:solidFill>
                  <a:srgbClr val="0000FF"/>
                </a:solidFill>
                <a:ea typeface="Calibri" panose="020F0502020204030204" pitchFamily="34" charset="0"/>
              </a:rPr>
              <a:t>string</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args</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FF"/>
                </a:solidFill>
                <a:ea typeface="Calibri" panose="020F0502020204030204" pitchFamily="34" charset="0"/>
              </a:rPr>
              <a:t>int</a:t>
            </a:r>
            <a:r>
              <a:rPr lang="en-US" sz="2600" kern="0" dirty="0">
                <a:solidFill>
                  <a:srgbClr val="000000"/>
                </a:solidFill>
                <a:ea typeface="Calibri" panose="020F0502020204030204" pitchFamily="34" charset="0"/>
              </a:rPr>
              <a:t> number = 6;</a:t>
            </a:r>
            <a:endParaRPr lang="en-US" sz="2600" kern="0" dirty="0">
              <a:ea typeface="Calibri" panose="020F0502020204030204" pitchFamily="34" charset="0"/>
            </a:endParaRPr>
          </a:p>
          <a:p>
            <a:pPr marL="269875"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AddOne</a:t>
            </a:r>
            <a:r>
              <a:rPr lang="en-US" sz="2600" kern="0" dirty="0">
                <a:solidFill>
                  <a:srgbClr val="000000"/>
                </a:solidFill>
                <a:ea typeface="Calibri" panose="020F0502020204030204" pitchFamily="34" charset="0"/>
              </a:rPr>
              <a:t>(</a:t>
            </a:r>
            <a:r>
              <a:rPr lang="en-US" sz="2600" b="1" kern="0" dirty="0">
                <a:solidFill>
                  <a:srgbClr val="FF0000"/>
                </a:solidFill>
                <a:ea typeface="Calibri" panose="020F0502020204030204" pitchFamily="34" charset="0"/>
              </a:rPr>
              <a:t>ref </a:t>
            </a:r>
            <a:r>
              <a:rPr lang="en-US" sz="2600" kern="0" dirty="0">
                <a:solidFill>
                  <a:srgbClr val="000000"/>
                </a:solidFill>
                <a:ea typeface="Calibri" panose="020F0502020204030204" pitchFamily="34" charset="0"/>
              </a:rPr>
              <a:t>number);</a:t>
            </a:r>
            <a:endParaRPr lang="en-US" sz="2600" kern="0" dirty="0">
              <a:ea typeface="Calibri" panose="020F0502020204030204" pitchFamily="34" charset="0"/>
            </a:endParaRPr>
          </a:p>
          <a:p>
            <a:pPr marL="269875" indent="0">
              <a:spcBef>
                <a:spcPts val="0"/>
              </a:spcBef>
              <a:spcAft>
                <a:spcPts val="0"/>
              </a:spcAft>
              <a:buFontTx/>
              <a:buNone/>
            </a:pPr>
            <a:r>
              <a:rPr lang="en-US" sz="2600" kern="0" dirty="0">
                <a:solidFill>
                  <a:srgbClr val="2B91AF"/>
                </a:solidFill>
                <a:ea typeface="Calibri" panose="020F0502020204030204" pitchFamily="34" charset="0"/>
              </a:rPr>
              <a:t>    </a:t>
            </a:r>
            <a:r>
              <a:rPr lang="en-US" sz="2600" kern="0" dirty="0" err="1">
                <a:solidFill>
                  <a:srgbClr val="2B91AF"/>
                </a:solidFill>
                <a:ea typeface="Calibri" panose="020F0502020204030204" pitchFamily="34" charset="0"/>
              </a:rPr>
              <a:t>Console</a:t>
            </a:r>
            <a:r>
              <a:rPr lang="en-US" sz="2600" kern="0" dirty="0" err="1">
                <a:solidFill>
                  <a:srgbClr val="000000"/>
                </a:solidFill>
                <a:ea typeface="Calibri" panose="020F0502020204030204" pitchFamily="34" charset="0"/>
              </a:rPr>
              <a:t>.WriteLine</a:t>
            </a:r>
            <a:r>
              <a:rPr lang="en-US" sz="2600" kern="0" dirty="0">
                <a:solidFill>
                  <a:srgbClr val="000000"/>
                </a:solidFill>
                <a:ea typeface="Calibri" panose="020F0502020204030204" pitchFamily="34" charset="0"/>
              </a:rPr>
              <a:t>(number); </a:t>
            </a: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FF"/>
                </a:solidFill>
                <a:ea typeface="Calibri" panose="020F0502020204030204" pitchFamily="34" charset="0"/>
              </a:rPr>
              <a:t>static</a:t>
            </a:r>
            <a:r>
              <a:rPr lang="en-US" sz="2600" kern="0" dirty="0">
                <a:solidFill>
                  <a:srgbClr val="000000"/>
                </a:solidFill>
                <a:ea typeface="Calibri" panose="020F0502020204030204" pitchFamily="34" charset="0"/>
              </a:rPr>
              <a:t> </a:t>
            </a:r>
            <a:r>
              <a:rPr lang="en-US" sz="2600" kern="0" dirty="0">
                <a:solidFill>
                  <a:srgbClr val="0000FF"/>
                </a:solidFill>
                <a:ea typeface="Calibri" panose="020F0502020204030204" pitchFamily="34" charset="0"/>
              </a:rPr>
              <a:t>void</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AddOne</a:t>
            </a:r>
            <a:r>
              <a:rPr lang="en-US" sz="2600" kern="0" dirty="0">
                <a:solidFill>
                  <a:srgbClr val="000000"/>
                </a:solidFill>
                <a:ea typeface="Calibri" panose="020F0502020204030204" pitchFamily="34" charset="0"/>
              </a:rPr>
              <a:t>(</a:t>
            </a:r>
            <a:r>
              <a:rPr lang="en-US" sz="2600" b="1" kern="0" dirty="0">
                <a:solidFill>
                  <a:srgbClr val="FF0000"/>
                </a:solidFill>
                <a:ea typeface="Calibri" panose="020F0502020204030204" pitchFamily="34" charset="0"/>
              </a:rPr>
              <a:t>ref</a:t>
            </a:r>
            <a:r>
              <a:rPr lang="en-US" sz="2600" kern="0" dirty="0">
                <a:solidFill>
                  <a:srgbClr val="000000"/>
                </a:solidFill>
                <a:ea typeface="Calibri" panose="020F0502020204030204" pitchFamily="34" charset="0"/>
              </a:rPr>
              <a:t> </a:t>
            </a:r>
            <a:r>
              <a:rPr lang="en-US" sz="2600" kern="0" dirty="0" err="1">
                <a:solidFill>
                  <a:srgbClr val="0000FF"/>
                </a:solidFill>
                <a:ea typeface="Calibri" panose="020F0502020204030204" pitchFamily="34" charset="0"/>
              </a:rPr>
              <a:t>int</a:t>
            </a: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var</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0"/>
              </a:spcAft>
              <a:buFontTx/>
              <a:buNone/>
            </a:pPr>
            <a:r>
              <a:rPr lang="en-US" sz="2600" kern="0" dirty="0">
                <a:solidFill>
                  <a:srgbClr val="000000"/>
                </a:solidFill>
                <a:ea typeface="Calibri" panose="020F0502020204030204" pitchFamily="34" charset="0"/>
              </a:rPr>
              <a:t>       </a:t>
            </a:r>
            <a:r>
              <a:rPr lang="en-US" sz="2600" kern="0" dirty="0" err="1">
                <a:solidFill>
                  <a:srgbClr val="000000"/>
                </a:solidFill>
                <a:ea typeface="Calibri" panose="020F0502020204030204" pitchFamily="34" charset="0"/>
              </a:rPr>
              <a:t>var</a:t>
            </a: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spcBef>
                <a:spcPts val="0"/>
              </a:spcBef>
              <a:spcAft>
                <a:spcPts val="300"/>
              </a:spcAft>
              <a:buFontTx/>
              <a:buNone/>
            </a:pPr>
            <a:r>
              <a:rPr lang="en-US" sz="2600" kern="0" dirty="0">
                <a:solidFill>
                  <a:srgbClr val="000000"/>
                </a:solidFill>
                <a:ea typeface="Calibri" panose="020F0502020204030204" pitchFamily="34" charset="0"/>
              </a:rPr>
              <a:t>}</a:t>
            </a:r>
            <a:endParaRPr lang="en-US" sz="2600" kern="0" dirty="0">
              <a:ea typeface="Calibri" panose="020F0502020204030204" pitchFamily="34" charset="0"/>
            </a:endParaRPr>
          </a:p>
          <a:p>
            <a:pPr marL="0" indent="0">
              <a:buFontTx/>
              <a:buNone/>
            </a:pPr>
            <a:endParaRPr lang="en-US" sz="2800" kern="0" dirty="0"/>
          </a:p>
        </p:txBody>
      </p:sp>
    </p:spTree>
    <p:extLst>
      <p:ext uri="{BB962C8B-B14F-4D97-AF65-F5344CB8AC3E}">
        <p14:creationId xmlns:p14="http://schemas.microsoft.com/office/powerpoint/2010/main" val="2149703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SỬ DỤNG PHƯƠNG THỨC</a:t>
            </a:r>
            <a:endParaRPr lang="en-US"/>
          </a:p>
        </p:txBody>
      </p:sp>
      <p:sp>
        <p:nvSpPr>
          <p:cNvPr id="3" name="Content Placeholder 2"/>
          <p:cNvSpPr>
            <a:spLocks noGrp="1"/>
          </p:cNvSpPr>
          <p:nvPr>
            <p:ph idx="1"/>
          </p:nvPr>
        </p:nvSpPr>
        <p:spPr>
          <a:xfrm>
            <a:off x="457200" y="1447800"/>
            <a:ext cx="8229600" cy="4678363"/>
          </a:xfrm>
        </p:spPr>
        <p:txBody>
          <a:bodyPr/>
          <a:lstStyle/>
          <a:p>
            <a:pPr marL="0" indent="0">
              <a:buNone/>
            </a:pPr>
            <a:r>
              <a:rPr lang="en-US" b="1"/>
              <a:t>Truyền tham số theo tham chiếu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34</a:t>
            </a:fld>
            <a:endParaRPr lang="en-US" altLang="ja-JP"/>
          </a:p>
        </p:txBody>
      </p:sp>
      <p:sp>
        <p:nvSpPr>
          <p:cNvPr id="7" name="Rectangle 6"/>
          <p:cNvSpPr/>
          <p:nvPr/>
        </p:nvSpPr>
        <p:spPr bwMode="auto">
          <a:xfrm>
            <a:off x="1439056" y="2133600"/>
            <a:ext cx="6096000" cy="3992563"/>
          </a:xfrm>
          <a:prstGeom prst="rect">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solidFill>
                <a:schemeClr val="bg2"/>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a:t>Cấp phát bộ nhớ cho tham số kiểu tham chiếu</a:t>
            </a:r>
            <a:endParaRPr kumimoji="0" lang="en-US" sz="1800" b="0" i="0" u="none" strike="noStrike" cap="none" normalizeH="0" baseline="0">
              <a:ln>
                <a:noFill/>
              </a:ln>
              <a:effectLst/>
            </a:endParaRPr>
          </a:p>
        </p:txBody>
      </p:sp>
      <p:pic>
        <p:nvPicPr>
          <p:cNvPr id="5" name="Picture 4"/>
          <p:cNvPicPr>
            <a:picLocks noChangeAspect="1"/>
          </p:cNvPicPr>
          <p:nvPr/>
        </p:nvPicPr>
        <p:blipFill>
          <a:blip r:embed="rId3"/>
          <a:stretch>
            <a:fillRect/>
          </a:stretch>
        </p:blipFill>
        <p:spPr>
          <a:xfrm>
            <a:off x="2126105" y="2277267"/>
            <a:ext cx="1962150" cy="3133725"/>
          </a:xfrm>
          <a:prstGeom prst="rect">
            <a:avLst/>
          </a:prstGeom>
        </p:spPr>
      </p:pic>
      <p:pic>
        <p:nvPicPr>
          <p:cNvPr id="8" name="Picture 7"/>
          <p:cNvPicPr>
            <a:picLocks noChangeAspect="1"/>
          </p:cNvPicPr>
          <p:nvPr/>
        </p:nvPicPr>
        <p:blipFill>
          <a:blip r:embed="rId4"/>
          <a:stretch>
            <a:fillRect/>
          </a:stretch>
        </p:blipFill>
        <p:spPr>
          <a:xfrm>
            <a:off x="5058556" y="2319519"/>
            <a:ext cx="2009775" cy="3162300"/>
          </a:xfrm>
          <a:prstGeom prst="rect">
            <a:avLst/>
          </a:prstGeom>
        </p:spPr>
      </p:pic>
    </p:spTree>
    <p:extLst>
      <p:ext uri="{BB962C8B-B14F-4D97-AF65-F5344CB8AC3E}">
        <p14:creationId xmlns:p14="http://schemas.microsoft.com/office/powerpoint/2010/main" val="1168655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SỬ DỤNG PHƯƠNG THỨC</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35</a:t>
            </a:fld>
            <a:endParaRPr lang="en-US" altLang="ja-JP"/>
          </a:p>
        </p:txBody>
      </p:sp>
      <p:sp>
        <p:nvSpPr>
          <p:cNvPr id="6" name="Content Placeholder 2"/>
          <p:cNvSpPr txBox="1">
            <a:spLocks/>
          </p:cNvSpPr>
          <p:nvPr/>
        </p:nvSpPr>
        <p:spPr bwMode="auto">
          <a:xfrm>
            <a:off x="762000" y="1447800"/>
            <a:ext cx="8153400" cy="4525963"/>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a:t>Truyền tham số output</a:t>
            </a:r>
            <a:endParaRPr lang="en-US" kern="0"/>
          </a:p>
          <a:p>
            <a:r>
              <a:rPr lang="en-US" sz="2800" kern="0"/>
              <a:t>Tương tự tham số tham chiếu nhưng tham số output chỉ truyền dữ liệu từ phương thức ra, không nhận dữ liệu vào</a:t>
            </a:r>
          </a:p>
          <a:p>
            <a:r>
              <a:rPr lang="en-US" sz="2800" kern="0"/>
              <a:t>Không cần gán giá trị cho biến trước khi gọi tham số</a:t>
            </a:r>
          </a:p>
          <a:p>
            <a:r>
              <a:rPr lang="en-US" sz="2800" kern="0"/>
              <a:t>Tham số output phải được gán giá trị trong thân phương thức</a:t>
            </a:r>
          </a:p>
          <a:p>
            <a:r>
              <a:rPr lang="en-US" sz="2800" kern="0"/>
              <a:t>Phương thức chỉ trả về 1 giá trị </a:t>
            </a:r>
            <a:r>
              <a:rPr lang="en-US" sz="2000" kern="0">
                <a:sym typeface="Wingdings" panose="05000000000000000000" pitchFamily="2" charset="2"/>
              </a:rPr>
              <a:t></a:t>
            </a:r>
            <a:r>
              <a:rPr lang="en-US" sz="2800" kern="0">
                <a:sym typeface="Wingdings" panose="05000000000000000000" pitchFamily="2" charset="2"/>
              </a:rPr>
              <a:t> sử dụng tham số output  để trả về nhiều giá trị</a:t>
            </a:r>
            <a:endParaRPr lang="en-US" sz="2800" kern="0"/>
          </a:p>
        </p:txBody>
      </p:sp>
    </p:spTree>
    <p:extLst>
      <p:ext uri="{BB962C8B-B14F-4D97-AF65-F5344CB8AC3E}">
        <p14:creationId xmlns:p14="http://schemas.microsoft.com/office/powerpoint/2010/main" val="413598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SỬ DỤNG PHƯƠNG THỨC</a:t>
            </a:r>
            <a:endParaRPr lang="en-US"/>
          </a:p>
        </p:txBody>
      </p:sp>
      <p:sp>
        <p:nvSpPr>
          <p:cNvPr id="3" name="Content Placeholder 2"/>
          <p:cNvSpPr>
            <a:spLocks noGrp="1"/>
          </p:cNvSpPr>
          <p:nvPr>
            <p:ph idx="1"/>
          </p:nvPr>
        </p:nvSpPr>
        <p:spPr>
          <a:xfrm>
            <a:off x="457200" y="1371600"/>
            <a:ext cx="8534400" cy="4525963"/>
          </a:xfrm>
        </p:spPr>
        <p:txBody>
          <a:bodyPr/>
          <a:lstStyle/>
          <a:p>
            <a:pPr marL="0" indent="0">
              <a:buNone/>
            </a:pPr>
            <a:r>
              <a:rPr lang="en-US" b="1"/>
              <a:t>Tham số tùy chọn</a:t>
            </a:r>
          </a:p>
          <a:p>
            <a:r>
              <a:rPr lang="en-US"/>
              <a:t>Cung cấp giá trị mặc định cho 1 hoặc nhiều tham số. </a:t>
            </a:r>
          </a:p>
          <a:p>
            <a:r>
              <a:rPr lang="en-US"/>
              <a:t>Khi gọi phương thức, nếu người dùng không cung cấp đối số, giá trị mặc định sẽ được sử dụng</a:t>
            </a:r>
          </a:p>
          <a:p>
            <a:r>
              <a:rPr lang="en-US"/>
              <a:t>Khai báo tham số tùy </a:t>
            </a:r>
            <a:r>
              <a:rPr lang="en-US" smtClean="0"/>
              <a:t>chọn</a:t>
            </a:r>
          </a:p>
          <a:p>
            <a:pPr marL="0" indent="0">
              <a:buNone/>
            </a:pPr>
            <a:r>
              <a:rPr lang="en-US" b="1" spc="-200" smtClean="0">
                <a:solidFill>
                  <a:srgbClr val="CC3300"/>
                </a:solidFill>
              </a:rPr>
              <a:t>    kiểu_d</a:t>
            </a:r>
            <a:r>
              <a:rPr lang="vi-VN" b="1" spc="-200">
                <a:solidFill>
                  <a:srgbClr val="CC3300"/>
                </a:solidFill>
              </a:rPr>
              <a:t>ữ</a:t>
            </a:r>
            <a:r>
              <a:rPr lang="en-US" b="1" spc="-200">
                <a:solidFill>
                  <a:srgbClr val="CC3300"/>
                </a:solidFill>
              </a:rPr>
              <a:t>_liệu   </a:t>
            </a:r>
            <a:r>
              <a:rPr lang="en-US" b="1" spc="-200" smtClean="0">
                <a:solidFill>
                  <a:srgbClr val="CC3300"/>
                </a:solidFill>
              </a:rPr>
              <a:t>tên_tham_số = giá_trị_mặc_định</a:t>
            </a:r>
            <a:endParaRPr lang="en-US" b="1" spc="-200">
              <a:solidFill>
                <a:srgbClr val="CC33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36</a:t>
            </a:fld>
            <a:endParaRPr lang="en-US" altLang="ja-JP"/>
          </a:p>
        </p:txBody>
      </p:sp>
    </p:spTree>
    <p:extLst>
      <p:ext uri="{BB962C8B-B14F-4D97-AF65-F5344CB8AC3E}">
        <p14:creationId xmlns:p14="http://schemas.microsoft.com/office/powerpoint/2010/main" val="3507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a:t>
            </a:r>
            <a:r>
              <a:rPr lang="en-US"/>
              <a:t>. Sử dụng phương thức</a:t>
            </a:r>
          </a:p>
        </p:txBody>
      </p:sp>
      <p:sp>
        <p:nvSpPr>
          <p:cNvPr id="3" name="Content Placeholder 2"/>
          <p:cNvSpPr>
            <a:spLocks noGrp="1"/>
          </p:cNvSpPr>
          <p:nvPr>
            <p:ph idx="1"/>
          </p:nvPr>
        </p:nvSpPr>
        <p:spPr>
          <a:xfrm>
            <a:off x="457200" y="1371600"/>
            <a:ext cx="8229600" cy="4525963"/>
          </a:xfrm>
        </p:spPr>
        <p:txBody>
          <a:bodyPr/>
          <a:lstStyle/>
          <a:p>
            <a:pPr marL="0" indent="0" algn="just">
              <a:buNone/>
            </a:pPr>
            <a:r>
              <a:rPr lang="en-US" b="1"/>
              <a:t>Tham số có số lượng đối số khác nhau</a:t>
            </a:r>
          </a:p>
          <a:p>
            <a:pPr algn="just"/>
            <a:r>
              <a:rPr lang="en-US" sz="2800"/>
              <a:t>T</a:t>
            </a:r>
            <a:r>
              <a:rPr lang="vi-VN" sz="2800"/>
              <a:t>ừ khóa </a:t>
            </a:r>
            <a:r>
              <a:rPr lang="vi-VN" sz="2800" b="1">
                <a:solidFill>
                  <a:srgbClr val="FF0000"/>
                </a:solidFill>
              </a:rPr>
              <a:t>params</a:t>
            </a:r>
            <a:r>
              <a:rPr lang="vi-VN" sz="2800"/>
              <a:t> cho phép chỉ định một </a:t>
            </a:r>
            <a:r>
              <a:rPr lang="en-US" sz="2800"/>
              <a:t>tham số của phương thức có số lượng đối số thay đổi</a:t>
            </a:r>
          </a:p>
          <a:p>
            <a:pPr algn="just"/>
            <a:r>
              <a:rPr lang="en-US" sz="2800"/>
              <a:t>Bạn có thể truyền 0 đối số, 1 danh sách đối số có kiểu được quy định trong khai báo của tham số - mỗi đối số cách nhau một dấu phẩy hoặc một mảng chứa các tham số có kiểu quy định</a:t>
            </a:r>
          </a:p>
          <a:p>
            <a:pPr algn="just"/>
            <a:r>
              <a:rPr lang="en-US" sz="2800"/>
              <a:t>Trong khai báo phương thức chỉ có 1 từ khóa params và không được có thêm tham số nào sau từ khóa params </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37</a:t>
            </a:fld>
            <a:endParaRPr lang="en-US" altLang="ja-JP"/>
          </a:p>
        </p:txBody>
      </p:sp>
    </p:spTree>
    <p:extLst>
      <p:ext uri="{BB962C8B-B14F-4D97-AF65-F5344CB8AC3E}">
        <p14:creationId xmlns:p14="http://schemas.microsoft.com/office/powerpoint/2010/main" val="133522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a:t>
            </a:r>
            <a:r>
              <a:rPr lang="en-US"/>
              <a:t>. Xử lý ngoại lệ và kiểm tra dữ liệu hợp lệ</a:t>
            </a:r>
          </a:p>
        </p:txBody>
      </p:sp>
      <p:sp>
        <p:nvSpPr>
          <p:cNvPr id="3" name="Content Placeholder 2"/>
          <p:cNvSpPr>
            <a:spLocks noGrp="1"/>
          </p:cNvSpPr>
          <p:nvPr>
            <p:ph idx="1"/>
          </p:nvPr>
        </p:nvSpPr>
        <p:spPr/>
        <p:txBody>
          <a:bodyPr/>
          <a:lstStyle/>
          <a:p>
            <a:pPr marL="749300" indent="-749300">
              <a:lnSpc>
                <a:spcPct val="150000"/>
              </a:lnSpc>
              <a:buFont typeface="Wingdings" panose="05000000000000000000" pitchFamily="2" charset="2"/>
              <a:buChar char="v"/>
            </a:pPr>
            <a:r>
              <a:rPr lang="en-US" smtClean="0"/>
              <a:t>Chạy </a:t>
            </a:r>
            <a:r>
              <a:rPr lang="en-US"/>
              <a:t>và gỡ lỗi ứng dụng</a:t>
            </a:r>
          </a:p>
          <a:p>
            <a:pPr marL="749300" indent="-749300">
              <a:lnSpc>
                <a:spcPct val="150000"/>
              </a:lnSpc>
              <a:buFont typeface="Wingdings" panose="05000000000000000000" pitchFamily="2" charset="2"/>
              <a:buChar char="v"/>
            </a:pPr>
            <a:r>
              <a:rPr lang="en-US" smtClean="0"/>
              <a:t>Xử </a:t>
            </a:r>
            <a:r>
              <a:rPr lang="en-US"/>
              <a:t>lý ngoại lệ</a:t>
            </a:r>
          </a:p>
          <a:p>
            <a:pPr marL="749300" indent="-749300">
              <a:lnSpc>
                <a:spcPct val="150000"/>
              </a:lnSpc>
              <a:buFont typeface="Wingdings" panose="05000000000000000000" pitchFamily="2" charset="2"/>
              <a:buChar char="v"/>
            </a:pPr>
            <a:r>
              <a:rPr lang="en-US" smtClean="0"/>
              <a:t>Kiểm </a:t>
            </a:r>
            <a:r>
              <a:rPr lang="en-US"/>
              <a:t>tra dữ liệu hợp lệ</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38</a:t>
            </a:fld>
            <a:endParaRPr lang="en-US" altLang="ja-JP"/>
          </a:p>
        </p:txBody>
      </p:sp>
    </p:spTree>
    <p:extLst>
      <p:ext uri="{BB962C8B-B14F-4D97-AF65-F5344CB8AC3E}">
        <p14:creationId xmlns:p14="http://schemas.microsoft.com/office/powerpoint/2010/main" val="2616882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150000"/>
              </a:lnSpc>
              <a:buNone/>
            </a:pPr>
            <a:r>
              <a:rPr lang="en-US"/>
              <a:t>3.4.1. Chạy và gỡ lỗi ứng dụng</a:t>
            </a:r>
          </a:p>
        </p:txBody>
      </p:sp>
      <p:sp>
        <p:nvSpPr>
          <p:cNvPr id="3" name="Content Placeholder 2"/>
          <p:cNvSpPr>
            <a:spLocks noGrp="1"/>
          </p:cNvSpPr>
          <p:nvPr>
            <p:ph idx="1"/>
          </p:nvPr>
        </p:nvSpPr>
        <p:spPr/>
        <p:txBody>
          <a:bodyPr/>
          <a:lstStyle/>
          <a:p>
            <a:pPr marL="0" indent="0">
              <a:buNone/>
            </a:pPr>
            <a:r>
              <a:rPr lang="en-US" b="1" dirty="0" err="1"/>
              <a:t>Các</a:t>
            </a:r>
            <a:r>
              <a:rPr lang="en-US" b="1" dirty="0"/>
              <a:t> </a:t>
            </a:r>
            <a:r>
              <a:rPr lang="en-US" b="1" dirty="0" err="1"/>
              <a:t>loại</a:t>
            </a:r>
            <a:r>
              <a:rPr lang="en-US" b="1" dirty="0"/>
              <a:t> </a:t>
            </a:r>
            <a:r>
              <a:rPr lang="en-US" b="1" dirty="0" err="1"/>
              <a:t>lỗi</a:t>
            </a:r>
            <a:r>
              <a:rPr lang="en-US" b="1"/>
              <a:t>:</a:t>
            </a:r>
          </a:p>
          <a:p>
            <a:r>
              <a:rPr lang="en-US" dirty="0" err="1"/>
              <a:t>Lỗi</a:t>
            </a:r>
            <a:r>
              <a:rPr lang="en-US" dirty="0"/>
              <a:t> </a:t>
            </a:r>
            <a:r>
              <a:rPr lang="en-US" dirty="0" err="1"/>
              <a:t>cú</a:t>
            </a:r>
            <a:r>
              <a:rPr lang="en-US" dirty="0"/>
              <a:t> </a:t>
            </a:r>
            <a:r>
              <a:rPr lang="en-US" dirty="0" err="1"/>
              <a:t>pháp</a:t>
            </a:r>
            <a:r>
              <a:rPr lang="en-US" dirty="0"/>
              <a:t> (syntax error)</a:t>
            </a:r>
          </a:p>
          <a:p>
            <a:r>
              <a:rPr lang="en-US" dirty="0" err="1"/>
              <a:t>Lỗi</a:t>
            </a:r>
            <a:r>
              <a:rPr lang="en-US" dirty="0"/>
              <a:t> runtime</a:t>
            </a:r>
          </a:p>
          <a:p>
            <a:r>
              <a:rPr lang="en-US" dirty="0" err="1"/>
              <a:t>Lỗi</a:t>
            </a:r>
            <a:r>
              <a:rPr lang="en-US" dirty="0"/>
              <a:t> logic</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39</a:t>
            </a:fld>
            <a:endParaRPr lang="en-US" altLang="ja-JP"/>
          </a:p>
        </p:txBody>
      </p:sp>
    </p:spTree>
    <p:extLst>
      <p:ext uri="{BB962C8B-B14F-4D97-AF65-F5344CB8AC3E}">
        <p14:creationId xmlns:p14="http://schemas.microsoft.com/office/powerpoint/2010/main" val="31124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IF</a:t>
            </a:r>
            <a:endParaRPr lang="en-US"/>
          </a:p>
        </p:txBody>
      </p:sp>
      <p:sp>
        <p:nvSpPr>
          <p:cNvPr id="3" name="Content Placeholder 2"/>
          <p:cNvSpPr>
            <a:spLocks noGrp="1"/>
          </p:cNvSpPr>
          <p:nvPr>
            <p:ph idx="1"/>
          </p:nvPr>
        </p:nvSpPr>
        <p:spPr/>
        <p:txBody>
          <a:bodyPr/>
          <a:lstStyle/>
          <a:p>
            <a:pPr marL="0" indent="0">
              <a:buNone/>
            </a:pPr>
            <a:r>
              <a:rPr lang="en-US" b="1"/>
              <a:t>Câu lệnh if đơn giản</a:t>
            </a:r>
          </a:p>
          <a:p>
            <a:r>
              <a:rPr lang="en-US"/>
              <a:t>Ví dụ: Kiểm tra số nguyên người dùng nhập vào có phải là số chẵn không?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a:t>
            </a:fld>
            <a:endParaRPr lang="en-US" altLang="ja-JP"/>
          </a:p>
        </p:txBody>
      </p:sp>
    </p:spTree>
    <p:extLst>
      <p:ext uri="{BB962C8B-B14F-4D97-AF65-F5344CB8AC3E}">
        <p14:creationId xmlns:p14="http://schemas.microsoft.com/office/powerpoint/2010/main" val="5260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553200"/>
            <a:ext cx="2133600" cy="304800"/>
          </a:xfrm>
          <a:prstGeom prst="rect">
            <a:avLst/>
          </a:prstGeom>
        </p:spPr>
        <p:txBody>
          <a:bodyPr/>
          <a:lstStyle/>
          <a:p>
            <a:pPr>
              <a:defRPr/>
            </a:pPr>
            <a:fld id="{216DF4D8-162C-4BC0-8234-F8F4DD413224}" type="slidenum">
              <a:rPr lang="vi-VN" smtClean="0"/>
              <a:pPr>
                <a:defRPr/>
              </a:pPr>
              <a:t>40</a:t>
            </a:fld>
            <a:endParaRPr lang="vi-VN"/>
          </a:p>
        </p:txBody>
      </p:sp>
      <p:sp>
        <p:nvSpPr>
          <p:cNvPr id="7" name="Title 6"/>
          <p:cNvSpPr>
            <a:spLocks noGrp="1"/>
          </p:cNvSpPr>
          <p:nvPr>
            <p:ph type="title"/>
          </p:nvPr>
        </p:nvSpPr>
        <p:spPr/>
        <p:txBody>
          <a:bodyPr/>
          <a:lstStyle/>
          <a:p>
            <a:pPr marL="0" indent="0">
              <a:lnSpc>
                <a:spcPct val="150000"/>
              </a:lnSpc>
              <a:buNone/>
            </a:pPr>
            <a:r>
              <a:rPr lang="en-US"/>
              <a:t>3.4.1. Chạy và gỡ lỗi ứng dụng</a:t>
            </a:r>
          </a:p>
        </p:txBody>
      </p:sp>
      <p:pic>
        <p:nvPicPr>
          <p:cNvPr id="2" name="Picture 1"/>
          <p:cNvPicPr>
            <a:picLocks noChangeAspect="1"/>
          </p:cNvPicPr>
          <p:nvPr/>
        </p:nvPicPr>
        <p:blipFill>
          <a:blip r:embed="rId3"/>
          <a:stretch>
            <a:fillRect/>
          </a:stretch>
        </p:blipFill>
        <p:spPr>
          <a:xfrm>
            <a:off x="1523999" y="1956375"/>
            <a:ext cx="5962037" cy="4901625"/>
          </a:xfrm>
          <a:prstGeom prst="rect">
            <a:avLst/>
          </a:prstGeom>
        </p:spPr>
      </p:pic>
      <p:sp>
        <p:nvSpPr>
          <p:cNvPr id="3" name="Rectangle 2"/>
          <p:cNvSpPr/>
          <p:nvPr/>
        </p:nvSpPr>
        <p:spPr>
          <a:xfrm>
            <a:off x="609600" y="1371600"/>
            <a:ext cx="2702984"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Chạy và gỡ lỗi</a:t>
            </a:r>
          </a:p>
        </p:txBody>
      </p:sp>
    </p:spTree>
    <p:extLst>
      <p:ext uri="{BB962C8B-B14F-4D97-AF65-F5344CB8AC3E}">
        <p14:creationId xmlns:p14="http://schemas.microsoft.com/office/powerpoint/2010/main" val="709788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553200"/>
            <a:ext cx="2133600" cy="304800"/>
          </a:xfrm>
          <a:prstGeom prst="rect">
            <a:avLst/>
          </a:prstGeom>
        </p:spPr>
        <p:txBody>
          <a:bodyPr/>
          <a:lstStyle/>
          <a:p>
            <a:pPr>
              <a:defRPr/>
            </a:pPr>
            <a:fld id="{216DF4D8-162C-4BC0-8234-F8F4DD413224}" type="slidenum">
              <a:rPr lang="vi-VN" smtClean="0"/>
              <a:pPr>
                <a:defRPr/>
              </a:pPr>
              <a:t>41</a:t>
            </a:fld>
            <a:endParaRPr lang="vi-VN"/>
          </a:p>
        </p:txBody>
      </p:sp>
      <p:sp>
        <p:nvSpPr>
          <p:cNvPr id="6" name="Title 5"/>
          <p:cNvSpPr>
            <a:spLocks noGrp="1"/>
          </p:cNvSpPr>
          <p:nvPr>
            <p:ph type="title"/>
          </p:nvPr>
        </p:nvSpPr>
        <p:spPr/>
        <p:txBody>
          <a:bodyPr/>
          <a:lstStyle/>
          <a:p>
            <a:pPr marL="0" indent="0">
              <a:lnSpc>
                <a:spcPct val="150000"/>
              </a:lnSpc>
              <a:buNone/>
            </a:pPr>
            <a:r>
              <a:rPr lang="en-US"/>
              <a:t>3.4.1. Chạy và gỡ lỗi ứng dụng</a:t>
            </a:r>
          </a:p>
        </p:txBody>
      </p:sp>
      <p:pic>
        <p:nvPicPr>
          <p:cNvPr id="2" name="Picture 1"/>
          <p:cNvPicPr>
            <a:picLocks noChangeAspect="1"/>
          </p:cNvPicPr>
          <p:nvPr/>
        </p:nvPicPr>
        <p:blipFill>
          <a:blip r:embed="rId3"/>
          <a:stretch>
            <a:fillRect/>
          </a:stretch>
        </p:blipFill>
        <p:spPr>
          <a:xfrm>
            <a:off x="1513828" y="1880174"/>
            <a:ext cx="6944372" cy="4977825"/>
          </a:xfrm>
          <a:prstGeom prst="rect">
            <a:avLst/>
          </a:prstGeom>
        </p:spPr>
      </p:pic>
      <p:sp>
        <p:nvSpPr>
          <p:cNvPr id="3" name="Rectangle 2"/>
          <p:cNvSpPr/>
          <p:nvPr/>
        </p:nvSpPr>
        <p:spPr>
          <a:xfrm>
            <a:off x="457200" y="1295400"/>
            <a:ext cx="3525324"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Các tính năng gỡ lỗi</a:t>
            </a:r>
          </a:p>
        </p:txBody>
      </p:sp>
    </p:spTree>
    <p:extLst>
      <p:ext uri="{BB962C8B-B14F-4D97-AF65-F5344CB8AC3E}">
        <p14:creationId xmlns:p14="http://schemas.microsoft.com/office/powerpoint/2010/main" val="625265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553200"/>
            <a:ext cx="2133600" cy="304800"/>
          </a:xfrm>
          <a:prstGeom prst="rect">
            <a:avLst/>
          </a:prstGeom>
        </p:spPr>
        <p:txBody>
          <a:bodyPr/>
          <a:lstStyle/>
          <a:p>
            <a:pPr>
              <a:defRPr/>
            </a:pPr>
            <a:fld id="{216DF4D8-162C-4BC0-8234-F8F4DD413224}" type="slidenum">
              <a:rPr lang="vi-VN" smtClean="0"/>
              <a:pPr>
                <a:defRPr/>
              </a:pPr>
              <a:t>42</a:t>
            </a:fld>
            <a:endParaRPr lang="vi-VN"/>
          </a:p>
        </p:txBody>
      </p:sp>
      <p:sp>
        <p:nvSpPr>
          <p:cNvPr id="7" name="Title 6"/>
          <p:cNvSpPr>
            <a:spLocks noGrp="1"/>
          </p:cNvSpPr>
          <p:nvPr>
            <p:ph type="title"/>
          </p:nvPr>
        </p:nvSpPr>
        <p:spPr/>
        <p:txBody>
          <a:bodyPr/>
          <a:lstStyle/>
          <a:p>
            <a:pPr marL="0" indent="0">
              <a:lnSpc>
                <a:spcPct val="150000"/>
              </a:lnSpc>
              <a:buNone/>
            </a:pPr>
            <a:r>
              <a:rPr lang="en-US"/>
              <a:t>3.4.1. Chạy và gỡ lỗi ứng dụng</a:t>
            </a:r>
          </a:p>
        </p:txBody>
      </p:sp>
      <p:pic>
        <p:nvPicPr>
          <p:cNvPr id="9" name="Content Placeholder 8" descr="3.jpg"/>
          <p:cNvPicPr>
            <a:picLocks noGrp="1" noChangeAspect="1"/>
          </p:cNvPicPr>
          <p:nvPr>
            <p:ph idx="1"/>
          </p:nvPr>
        </p:nvPicPr>
        <p:blipFill>
          <a:blip r:embed="rId3" cstate="print"/>
          <a:stretch>
            <a:fillRect/>
          </a:stretch>
        </p:blipFill>
        <p:spPr>
          <a:xfrm>
            <a:off x="1280910" y="1880175"/>
            <a:ext cx="6896301" cy="4008418"/>
          </a:xfrm>
        </p:spPr>
      </p:pic>
      <p:sp>
        <p:nvSpPr>
          <p:cNvPr id="2" name="TextBox 1"/>
          <p:cNvSpPr txBox="1"/>
          <p:nvPr/>
        </p:nvSpPr>
        <p:spPr>
          <a:xfrm>
            <a:off x="2590800" y="5955268"/>
            <a:ext cx="4495800" cy="369332"/>
          </a:xfrm>
          <a:prstGeom prst="rect">
            <a:avLst/>
          </a:prstGeom>
          <a:noFill/>
        </p:spPr>
        <p:txBody>
          <a:bodyPr wrap="square" rtlCol="0">
            <a:spAutoFit/>
          </a:bodyPr>
          <a:lstStyle/>
          <a:p>
            <a:r>
              <a:rPr lang="en-US" b="1"/>
              <a:t>Cấu hình bắt lỗi trong visual studio</a:t>
            </a:r>
          </a:p>
        </p:txBody>
      </p:sp>
      <p:sp>
        <p:nvSpPr>
          <p:cNvPr id="6" name="Rectangle 5"/>
          <p:cNvSpPr/>
          <p:nvPr/>
        </p:nvSpPr>
        <p:spPr>
          <a:xfrm>
            <a:off x="457200" y="1295400"/>
            <a:ext cx="3525324"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Các tính năng gỡ lỗi</a:t>
            </a:r>
          </a:p>
        </p:txBody>
      </p:sp>
    </p:spTree>
    <p:extLst>
      <p:ext uri="{BB962C8B-B14F-4D97-AF65-F5344CB8AC3E}">
        <p14:creationId xmlns:p14="http://schemas.microsoft.com/office/powerpoint/2010/main" val="420286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553200"/>
            <a:ext cx="2133600" cy="304800"/>
          </a:xfrm>
          <a:prstGeom prst="rect">
            <a:avLst/>
          </a:prstGeom>
        </p:spPr>
        <p:txBody>
          <a:bodyPr/>
          <a:lstStyle/>
          <a:p>
            <a:pPr>
              <a:defRPr/>
            </a:pPr>
            <a:fld id="{216DF4D8-162C-4BC0-8234-F8F4DD413224}" type="slidenum">
              <a:rPr lang="vi-VN" smtClean="0"/>
              <a:pPr>
                <a:defRPr/>
              </a:pPr>
              <a:t>43</a:t>
            </a:fld>
            <a:endParaRPr lang="vi-VN"/>
          </a:p>
        </p:txBody>
      </p:sp>
      <p:sp>
        <p:nvSpPr>
          <p:cNvPr id="10" name="Title 9"/>
          <p:cNvSpPr>
            <a:spLocks noGrp="1"/>
          </p:cNvSpPr>
          <p:nvPr>
            <p:ph type="title"/>
          </p:nvPr>
        </p:nvSpPr>
        <p:spPr/>
        <p:txBody>
          <a:bodyPr/>
          <a:lstStyle/>
          <a:p>
            <a:pPr marL="0" indent="0">
              <a:lnSpc>
                <a:spcPct val="150000"/>
              </a:lnSpc>
              <a:buNone/>
            </a:pPr>
            <a:r>
              <a:rPr lang="en-US"/>
              <a:t>3.4.1. Chạy và gỡ lỗi ứng dụng</a:t>
            </a:r>
          </a:p>
        </p:txBody>
      </p:sp>
      <p:pic>
        <p:nvPicPr>
          <p:cNvPr id="2" name="Picture 1"/>
          <p:cNvPicPr>
            <a:picLocks noChangeAspect="1"/>
          </p:cNvPicPr>
          <p:nvPr/>
        </p:nvPicPr>
        <p:blipFill>
          <a:blip r:embed="rId3"/>
          <a:stretch>
            <a:fillRect/>
          </a:stretch>
        </p:blipFill>
        <p:spPr>
          <a:xfrm>
            <a:off x="609600" y="1914832"/>
            <a:ext cx="3863523" cy="4953000"/>
          </a:xfrm>
          <a:prstGeom prst="rect">
            <a:avLst/>
          </a:prstGeom>
        </p:spPr>
      </p:pic>
      <p:pic>
        <p:nvPicPr>
          <p:cNvPr id="3" name="Picture 2"/>
          <p:cNvPicPr>
            <a:picLocks noChangeAspect="1"/>
          </p:cNvPicPr>
          <p:nvPr/>
        </p:nvPicPr>
        <p:blipFill>
          <a:blip r:embed="rId4"/>
          <a:stretch>
            <a:fillRect/>
          </a:stretch>
        </p:blipFill>
        <p:spPr>
          <a:xfrm>
            <a:off x="4191000" y="3648075"/>
            <a:ext cx="4800600" cy="2295525"/>
          </a:xfrm>
          <a:prstGeom prst="rect">
            <a:avLst/>
          </a:prstGeom>
        </p:spPr>
      </p:pic>
      <p:sp>
        <p:nvSpPr>
          <p:cNvPr id="8" name="Rectangle 7"/>
          <p:cNvSpPr/>
          <p:nvPr/>
        </p:nvSpPr>
        <p:spPr>
          <a:xfrm>
            <a:off x="457200" y="1295400"/>
            <a:ext cx="5653279" cy="584775"/>
          </a:xfrm>
          <a:prstGeom prst="rect">
            <a:avLst/>
          </a:prstGeom>
        </p:spPr>
        <p:txBody>
          <a:bodyPr wrap="none">
            <a:spAutoFit/>
          </a:bodyPr>
          <a:lstStyle/>
          <a:p>
            <a:pPr marL="0" indent="0">
              <a:buNone/>
            </a:pPr>
            <a:r>
              <a:rPr lang="en-US" sz="3200">
                <a:latin typeface="Times New Roman" panose="02020603050405020304" pitchFamily="18" charset="0"/>
                <a:cs typeface="Times New Roman" panose="02020603050405020304" pitchFamily="18" charset="0"/>
              </a:rPr>
              <a:t>Thiết lập Breakpoint có điều kiện</a:t>
            </a:r>
            <a:endParaRPr lang="en-US"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bwMode="auto">
          <a:xfrm>
            <a:off x="4473123" y="6316688"/>
            <a:ext cx="4670877" cy="5413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i="1" dirty="0"/>
          </a:p>
        </p:txBody>
      </p:sp>
    </p:spTree>
    <p:extLst>
      <p:ext uri="{BB962C8B-B14F-4D97-AF65-F5344CB8AC3E}">
        <p14:creationId xmlns:p14="http://schemas.microsoft.com/office/powerpoint/2010/main" val="102041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3.4.2. Xử lý ngoại lệ</a:t>
            </a:r>
          </a:p>
        </p:txBody>
      </p:sp>
      <p:sp>
        <p:nvSpPr>
          <p:cNvPr id="3" name="Content Placeholder 2"/>
          <p:cNvSpPr>
            <a:spLocks noGrp="1"/>
          </p:cNvSpPr>
          <p:nvPr>
            <p:ph idx="1"/>
          </p:nvPr>
        </p:nvSpPr>
        <p:spPr>
          <a:xfrm>
            <a:off x="457200" y="1371600"/>
            <a:ext cx="8229600" cy="4245988"/>
          </a:xfrm>
        </p:spPr>
        <p:txBody>
          <a:bodyPr/>
          <a:lstStyle/>
          <a:p>
            <a:pPr marL="0" indent="0">
              <a:buNone/>
            </a:pPr>
            <a:r>
              <a:rPr lang="en-US" b="1"/>
              <a:t>Ngoại lệ là gì?</a:t>
            </a:r>
          </a:p>
          <a:p>
            <a:r>
              <a:rPr lang="en-US" smtClean="0"/>
              <a:t>N</a:t>
            </a:r>
            <a:r>
              <a:rPr lang="vi-VN"/>
              <a:t>goại lệ là vấn đề phát sinh trong quá trình thực hiện chương trình</a:t>
            </a:r>
            <a:r>
              <a:rPr lang="en-US"/>
              <a:t> (runtime error)</a:t>
            </a:r>
            <a:r>
              <a:rPr lang="vi-VN"/>
              <a:t>.</a:t>
            </a:r>
          </a:p>
          <a:p>
            <a:r>
              <a:rPr lang="en-US"/>
              <a:t>N</a:t>
            </a:r>
            <a:r>
              <a:rPr lang="vi-VN"/>
              <a:t>goại lệ thường là một điều kiện lỗi hoặc sự kiện khác làm gián đoạn </a:t>
            </a:r>
            <a:r>
              <a:rPr lang="en-US"/>
              <a:t>luồng thực thi </a:t>
            </a:r>
            <a:r>
              <a:rPr lang="vi-VN"/>
              <a:t>bình thường </a:t>
            </a:r>
            <a:r>
              <a:rPr lang="en-US"/>
              <a:t>của </a:t>
            </a:r>
            <a:r>
              <a:rPr lang="vi-VN"/>
              <a:t>ứng dụng.</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44</a:t>
            </a:fld>
            <a:endParaRPr lang="en-US" altLang="ja-JP"/>
          </a:p>
        </p:txBody>
      </p:sp>
    </p:spTree>
    <p:extLst>
      <p:ext uri="{BB962C8B-B14F-4D97-AF65-F5344CB8AC3E}">
        <p14:creationId xmlns:p14="http://schemas.microsoft.com/office/powerpoint/2010/main" val="32295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3.4.2. Xử lý ngoại lệ</a:t>
            </a:r>
          </a:p>
        </p:txBody>
      </p:sp>
      <p:sp>
        <p:nvSpPr>
          <p:cNvPr id="3" name="Content Placeholder 2"/>
          <p:cNvSpPr>
            <a:spLocks noGrp="1"/>
          </p:cNvSpPr>
          <p:nvPr>
            <p:ph idx="1"/>
          </p:nvPr>
        </p:nvSpPr>
        <p:spPr>
          <a:xfrm>
            <a:off x="457200" y="1341437"/>
            <a:ext cx="8229600" cy="4525963"/>
          </a:xfrm>
        </p:spPr>
        <p:txBody>
          <a:bodyPr/>
          <a:lstStyle/>
          <a:p>
            <a:pPr marL="0" indent="0">
              <a:buNone/>
            </a:pPr>
            <a:r>
              <a:rPr lang="en-US" b="1"/>
              <a:t>Tại sao phải xử lý ngoại lệ?</a:t>
            </a:r>
          </a:p>
          <a:p>
            <a:pPr>
              <a:lnSpc>
                <a:spcPct val="150000"/>
              </a:lnSpc>
            </a:pPr>
            <a:r>
              <a:rPr lang="en-US"/>
              <a:t>Trong thực tế chúng ta không muốn chương trình dừng lại một cách bất thường </a:t>
            </a:r>
          </a:p>
          <a:p>
            <a:pPr marL="0" indent="0">
              <a:lnSpc>
                <a:spcPct val="150000"/>
              </a:lnSpc>
              <a:buNone/>
            </a:pPr>
            <a:r>
              <a:rPr lang="en-US">
                <a:sym typeface="Wingdings" panose="05000000000000000000" pitchFamily="2" charset="2"/>
              </a:rPr>
              <a:t>	</a:t>
            </a:r>
            <a:r>
              <a:rPr lang="en-US"/>
              <a:t> cần phải kiểm soát và xử lý ngoại lệ</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45</a:t>
            </a:fld>
            <a:endParaRPr lang="en-US" altLang="ja-JP"/>
          </a:p>
        </p:txBody>
      </p:sp>
    </p:spTree>
    <p:extLst>
      <p:ext uri="{BB962C8B-B14F-4D97-AF65-F5344CB8AC3E}">
        <p14:creationId xmlns:p14="http://schemas.microsoft.com/office/powerpoint/2010/main" val="68776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3.4.2. Xử lý ngoại lệ</a:t>
            </a:r>
          </a:p>
        </p:txBody>
      </p:sp>
      <p:sp>
        <p:nvSpPr>
          <p:cNvPr id="3" name="Content Placeholder 2"/>
          <p:cNvSpPr>
            <a:spLocks noGrp="1"/>
          </p:cNvSpPr>
          <p:nvPr>
            <p:ph idx="1"/>
          </p:nvPr>
        </p:nvSpPr>
        <p:spPr/>
        <p:txBody>
          <a:bodyPr/>
          <a:lstStyle/>
          <a:p>
            <a:pPr marL="0" indent="0">
              <a:buNone/>
            </a:pPr>
            <a:r>
              <a:rPr lang="en-US" b="1" kern="1200"/>
              <a:t>Mục đích của xử lý ngoại lệ: </a:t>
            </a:r>
          </a:p>
          <a:p>
            <a:pPr>
              <a:lnSpc>
                <a:spcPct val="150000"/>
              </a:lnSpc>
            </a:pPr>
            <a:r>
              <a:rPr lang="en-US" sz="2800" kern="1200"/>
              <a:t>Cho phép chương trình tiếp tục thực hiện mà không bị dừng đột ngột khi gặp ngoại lệ</a:t>
            </a:r>
          </a:p>
          <a:p>
            <a:pPr lvl="0">
              <a:lnSpc>
                <a:spcPct val="150000"/>
              </a:lnSpc>
            </a:pPr>
            <a:r>
              <a:rPr lang="en-US" sz="2800" kern="1200"/>
              <a:t>Thông báo cho người sử dụng vấn đề mà chương trình gặp phải một cách có ý nghĩa</a:t>
            </a:r>
          </a:p>
          <a:p>
            <a:pPr lvl="0">
              <a:lnSpc>
                <a:spcPct val="150000"/>
              </a:lnSpc>
            </a:pPr>
            <a:r>
              <a:rPr lang="en-US" sz="2800" kern="1200"/>
              <a:t>Kết thúc chương trình một cách có kiểm soát</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46</a:t>
            </a:fld>
            <a:endParaRPr lang="en-US" altLang="ja-JP"/>
          </a:p>
        </p:txBody>
      </p:sp>
    </p:spTree>
    <p:extLst>
      <p:ext uri="{BB962C8B-B14F-4D97-AF65-F5344CB8AC3E}">
        <p14:creationId xmlns:p14="http://schemas.microsoft.com/office/powerpoint/2010/main" val="42761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3.4.2. Xử lý ngoại lệ</a:t>
            </a:r>
          </a:p>
        </p:txBody>
      </p:sp>
      <p:sp>
        <p:nvSpPr>
          <p:cNvPr id="3" name="Content Placeholder 2"/>
          <p:cNvSpPr>
            <a:spLocks noGrp="1"/>
          </p:cNvSpPr>
          <p:nvPr>
            <p:ph idx="1"/>
          </p:nvPr>
        </p:nvSpPr>
        <p:spPr/>
        <p:txBody>
          <a:bodyPr/>
          <a:lstStyle/>
          <a:p>
            <a:pPr marL="0" indent="0">
              <a:spcBef>
                <a:spcPts val="0"/>
              </a:spcBef>
              <a:buNone/>
            </a:pPr>
            <a:r>
              <a:rPr lang="en-US" b="1"/>
              <a:t>Cú pháp</a:t>
            </a:r>
          </a:p>
          <a:p>
            <a:pPr marL="280988" indent="0">
              <a:lnSpc>
                <a:spcPts val="2500"/>
              </a:lnSpc>
              <a:spcBef>
                <a:spcPts val="600"/>
              </a:spcBef>
              <a:buNone/>
            </a:pPr>
            <a:r>
              <a:rPr lang="en-US" sz="2800" b="1">
                <a:solidFill>
                  <a:srgbClr val="CC3300"/>
                </a:solidFill>
              </a:rPr>
              <a:t>try</a:t>
            </a:r>
          </a:p>
          <a:p>
            <a:pPr marL="280988" indent="0">
              <a:lnSpc>
                <a:spcPts val="2500"/>
              </a:lnSpc>
              <a:spcBef>
                <a:spcPts val="0"/>
              </a:spcBef>
              <a:buNone/>
            </a:pPr>
            <a:r>
              <a:rPr lang="en-US" sz="2800" b="1">
                <a:solidFill>
                  <a:srgbClr val="CC3300"/>
                </a:solidFill>
              </a:rPr>
              <a:t>{</a:t>
            </a:r>
          </a:p>
          <a:p>
            <a:pPr marL="280988" indent="0">
              <a:lnSpc>
                <a:spcPts val="2500"/>
              </a:lnSpc>
              <a:spcBef>
                <a:spcPts val="0"/>
              </a:spcBef>
              <a:buNone/>
            </a:pPr>
            <a:r>
              <a:rPr lang="en-US" sz="2800" b="1">
                <a:solidFill>
                  <a:srgbClr val="CC3300"/>
                </a:solidFill>
              </a:rPr>
              <a:t>	</a:t>
            </a:r>
            <a:r>
              <a:rPr lang="en-US" sz="2800">
                <a:solidFill>
                  <a:srgbClr val="008000"/>
                </a:solidFill>
              </a:rPr>
              <a:t>//Các câu lệnh có thể gây ra ngoại lệ</a:t>
            </a:r>
          </a:p>
          <a:p>
            <a:pPr marL="280988" indent="0">
              <a:lnSpc>
                <a:spcPts val="2500"/>
              </a:lnSpc>
              <a:spcBef>
                <a:spcPts val="0"/>
              </a:spcBef>
              <a:buNone/>
            </a:pPr>
            <a:r>
              <a:rPr lang="en-US" sz="2800" b="1">
                <a:solidFill>
                  <a:srgbClr val="CC3300"/>
                </a:solidFill>
              </a:rPr>
              <a:t>}</a:t>
            </a:r>
          </a:p>
          <a:p>
            <a:pPr marL="280988" indent="0">
              <a:lnSpc>
                <a:spcPts val="2500"/>
              </a:lnSpc>
              <a:spcBef>
                <a:spcPts val="0"/>
              </a:spcBef>
              <a:buNone/>
            </a:pPr>
            <a:r>
              <a:rPr lang="en-US" sz="2800" b="1">
                <a:solidFill>
                  <a:srgbClr val="CC3300"/>
                </a:solidFill>
              </a:rPr>
              <a:t>catch</a:t>
            </a:r>
          </a:p>
          <a:p>
            <a:pPr marL="280988" indent="0">
              <a:lnSpc>
                <a:spcPts val="2500"/>
              </a:lnSpc>
              <a:spcBef>
                <a:spcPts val="0"/>
              </a:spcBef>
              <a:buNone/>
            </a:pPr>
            <a:r>
              <a:rPr lang="en-US" sz="2800" b="1">
                <a:solidFill>
                  <a:srgbClr val="CC3300"/>
                </a:solidFill>
              </a:rPr>
              <a:t>{</a:t>
            </a:r>
          </a:p>
          <a:p>
            <a:pPr marL="280988" indent="0">
              <a:lnSpc>
                <a:spcPts val="2500"/>
              </a:lnSpc>
              <a:spcBef>
                <a:spcPts val="0"/>
              </a:spcBef>
              <a:buNone/>
            </a:pPr>
            <a:r>
              <a:rPr lang="en-US" sz="2800" b="1">
                <a:solidFill>
                  <a:srgbClr val="CC3300"/>
                </a:solidFill>
              </a:rPr>
              <a:t>	</a:t>
            </a:r>
            <a:r>
              <a:rPr lang="en-US" sz="2800">
                <a:solidFill>
                  <a:srgbClr val="008000"/>
                </a:solidFill>
              </a:rPr>
              <a:t>//Các câu lệnh để xử lý ngoại lệ</a:t>
            </a:r>
          </a:p>
          <a:p>
            <a:pPr marL="280988" indent="0">
              <a:lnSpc>
                <a:spcPts val="2500"/>
              </a:lnSpc>
              <a:spcBef>
                <a:spcPts val="0"/>
              </a:spcBef>
              <a:buNone/>
            </a:pPr>
            <a:r>
              <a:rPr lang="en-US" sz="2800" b="1">
                <a:solidFill>
                  <a:srgbClr val="CC3300"/>
                </a:solidFill>
              </a:rPr>
              <a:t>}</a:t>
            </a:r>
          </a:p>
          <a:p>
            <a:pPr marL="280988" indent="0">
              <a:lnSpc>
                <a:spcPts val="2500"/>
              </a:lnSpc>
              <a:spcBef>
                <a:spcPts val="0"/>
              </a:spcBef>
              <a:buNone/>
            </a:pPr>
            <a:r>
              <a:rPr lang="en-US" sz="2800" b="1">
                <a:solidFill>
                  <a:srgbClr val="CC3300"/>
                </a:solidFill>
              </a:rPr>
              <a:t>finally</a:t>
            </a:r>
          </a:p>
          <a:p>
            <a:pPr marL="280988" indent="0">
              <a:lnSpc>
                <a:spcPts val="2500"/>
              </a:lnSpc>
              <a:spcBef>
                <a:spcPts val="0"/>
              </a:spcBef>
              <a:buNone/>
            </a:pPr>
            <a:r>
              <a:rPr lang="en-US" sz="2800" b="1">
                <a:solidFill>
                  <a:srgbClr val="CC3300"/>
                </a:solidFill>
              </a:rPr>
              <a:t>{</a:t>
            </a:r>
          </a:p>
          <a:p>
            <a:pPr marL="280988" indent="0">
              <a:lnSpc>
                <a:spcPts val="2500"/>
              </a:lnSpc>
              <a:spcBef>
                <a:spcPts val="0"/>
              </a:spcBef>
              <a:buNone/>
            </a:pPr>
            <a:r>
              <a:rPr lang="en-US" sz="2800" b="1">
                <a:solidFill>
                  <a:srgbClr val="CC3300"/>
                </a:solidFill>
              </a:rPr>
              <a:t>	</a:t>
            </a:r>
            <a:r>
              <a:rPr lang="en-US" sz="2800">
                <a:solidFill>
                  <a:srgbClr val="008000"/>
                </a:solidFill>
              </a:rPr>
              <a:t>//Các lệnh thực thi dù có ngoại lệ hay không</a:t>
            </a:r>
          </a:p>
          <a:p>
            <a:pPr marL="280988" indent="0">
              <a:lnSpc>
                <a:spcPts val="2500"/>
              </a:lnSpc>
              <a:spcBef>
                <a:spcPts val="0"/>
              </a:spcBef>
              <a:buNone/>
            </a:pPr>
            <a:r>
              <a:rPr lang="en-US" sz="2800" b="1">
                <a:solidFill>
                  <a:srgbClr val="CC3300"/>
                </a:solidFill>
              </a:rPr>
              <a:t>}</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47</a:t>
            </a:fld>
            <a:endParaRPr lang="en-US" altLang="ja-JP"/>
          </a:p>
        </p:txBody>
      </p:sp>
    </p:spTree>
    <p:extLst>
      <p:ext uri="{BB962C8B-B14F-4D97-AF65-F5344CB8AC3E}">
        <p14:creationId xmlns:p14="http://schemas.microsoft.com/office/powerpoint/2010/main" val="2202425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828675"/>
          </a:xfrm>
        </p:spPr>
        <p:txBody>
          <a:bodyPr/>
          <a:lstStyle/>
          <a:p>
            <a:pPr marL="342900" indent="-342900"/>
            <a:r>
              <a:rPr lang="en-US"/>
              <a:t>3.4.2. Xử lý ngoại lệ</a:t>
            </a:r>
            <a:endParaRPr lang="en-US">
              <a:ea typeface="MS PGothic" panose="020B0600070205080204" pitchFamily="34" charset="-128"/>
            </a:endParaRPr>
          </a:p>
        </p:txBody>
      </p:sp>
      <p:sp>
        <p:nvSpPr>
          <p:cNvPr id="41988" name="Slide Number Placeholder 1"/>
          <p:cNvSpPr>
            <a:spLocks noGrp="1"/>
          </p:cNvSpPr>
          <p:nvPr>
            <p:ph type="sldNum" sz="quarter" idx="4294967295"/>
          </p:nvPr>
        </p:nvSpPr>
        <p:spPr>
          <a:xfrm>
            <a:off x="6553200" y="638175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049ADA9A-2138-4823-A4F5-B10965CAAF12}" type="slidenum">
              <a:rPr kumimoji="0" lang="en-US" altLang="ja-JP" sz="1400" smtClean="0">
                <a:latin typeface="Calibri" panose="020F0502020204030204" pitchFamily="34" charset="0"/>
              </a:rPr>
              <a:pPr>
                <a:spcBef>
                  <a:spcPct val="0"/>
                </a:spcBef>
                <a:buFontTx/>
                <a:buNone/>
              </a:pPr>
              <a:t>48</a:t>
            </a:fld>
            <a:endParaRPr kumimoji="0" lang="en-US" altLang="ja-JP" sz="1400">
              <a:latin typeface="Calibri" panose="020F0502020204030204" pitchFamily="34" charset="0"/>
            </a:endParaRPr>
          </a:p>
        </p:txBody>
      </p:sp>
      <p:sp>
        <p:nvSpPr>
          <p:cNvPr id="6" name="Content Placeholder 2"/>
          <p:cNvSpPr txBox="1">
            <a:spLocks/>
          </p:cNvSpPr>
          <p:nvPr/>
        </p:nvSpPr>
        <p:spPr bwMode="auto">
          <a:xfrm>
            <a:off x="304799" y="1548984"/>
            <a:ext cx="8839201" cy="5309016"/>
          </a:xfrm>
          <a:prstGeom prst="rect">
            <a:avLst/>
          </a:prstGeom>
          <a:solidFill>
            <a:schemeClr val="bg1"/>
          </a:solidFill>
          <a:ln>
            <a:noFill/>
          </a:ln>
          <a:effectLst>
            <a:softEdge rad="12700"/>
          </a:effectLs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280988" indent="0">
              <a:lnSpc>
                <a:spcPct val="80000"/>
              </a:lnSpc>
              <a:spcBef>
                <a:spcPts val="600"/>
              </a:spcBef>
              <a:buNone/>
            </a:pPr>
            <a:r>
              <a:rPr lang="en-US" sz="2800" b="1">
                <a:solidFill>
                  <a:srgbClr val="CC3300"/>
                </a:solidFill>
              </a:rPr>
              <a:t>try</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400" b="1">
                <a:solidFill>
                  <a:srgbClr val="CC3300"/>
                </a:solidFill>
              </a:rPr>
              <a:t>	</a:t>
            </a:r>
            <a:r>
              <a:rPr lang="en-US" sz="2400">
                <a:solidFill>
                  <a:srgbClr val="008000"/>
                </a:solidFill>
              </a:rPr>
              <a:t>//Các câu lệnh có thể phát sinh ngoại lệ</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800" b="1">
                <a:solidFill>
                  <a:srgbClr val="CC3300"/>
                </a:solidFill>
              </a:rPr>
              <a:t>catch (tên_ngoại_lệ e1)</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400" b="1">
                <a:solidFill>
                  <a:srgbClr val="CC3300"/>
                </a:solidFill>
              </a:rPr>
              <a:t>	</a:t>
            </a:r>
            <a:r>
              <a:rPr lang="en-US" sz="2400">
                <a:solidFill>
                  <a:srgbClr val="008000"/>
                </a:solidFill>
              </a:rPr>
              <a:t>//code xử lý ngoại lệ</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400" b="1">
                <a:solidFill>
                  <a:srgbClr val="CC3300"/>
                </a:solidFill>
              </a:rPr>
              <a:t>   .  .   .</a:t>
            </a:r>
          </a:p>
          <a:p>
            <a:pPr marL="280988" indent="0">
              <a:lnSpc>
                <a:spcPct val="80000"/>
              </a:lnSpc>
              <a:spcBef>
                <a:spcPts val="0"/>
              </a:spcBef>
              <a:buNone/>
            </a:pPr>
            <a:r>
              <a:rPr lang="en-US" sz="2800" b="1">
                <a:solidFill>
                  <a:srgbClr val="CC3300"/>
                </a:solidFill>
              </a:rPr>
              <a:t>catch (tên_ngoại_lệ  eN)</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400" b="1">
                <a:solidFill>
                  <a:srgbClr val="CC3300"/>
                </a:solidFill>
              </a:rPr>
              <a:t>	</a:t>
            </a:r>
            <a:r>
              <a:rPr lang="en-US" sz="2400">
                <a:solidFill>
                  <a:srgbClr val="008000"/>
                </a:solidFill>
              </a:rPr>
              <a:t>//code xử lý ngoại lệ</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800" b="1">
                <a:solidFill>
                  <a:srgbClr val="CC3300"/>
                </a:solidFill>
              </a:rPr>
              <a:t>finally</a:t>
            </a:r>
          </a:p>
          <a:p>
            <a:pPr marL="280988" indent="0">
              <a:lnSpc>
                <a:spcPct val="80000"/>
              </a:lnSpc>
              <a:spcBef>
                <a:spcPts val="0"/>
              </a:spcBef>
              <a:buNone/>
            </a:pPr>
            <a:r>
              <a:rPr lang="en-US" sz="2400" b="1">
                <a:solidFill>
                  <a:srgbClr val="CC3300"/>
                </a:solidFill>
              </a:rPr>
              <a:t>{</a:t>
            </a:r>
          </a:p>
          <a:p>
            <a:pPr marL="280988" indent="0">
              <a:lnSpc>
                <a:spcPct val="80000"/>
              </a:lnSpc>
              <a:spcBef>
                <a:spcPts val="0"/>
              </a:spcBef>
              <a:buNone/>
            </a:pPr>
            <a:r>
              <a:rPr lang="en-US" sz="2400" b="1">
                <a:solidFill>
                  <a:srgbClr val="CC3300"/>
                </a:solidFill>
              </a:rPr>
              <a:t>	</a:t>
            </a:r>
            <a:r>
              <a:rPr lang="en-US" sz="2400">
                <a:solidFill>
                  <a:srgbClr val="008000"/>
                </a:solidFill>
              </a:rPr>
              <a:t>//các lệnh thực thi dù có ngoại lệ hay không</a:t>
            </a:r>
          </a:p>
          <a:p>
            <a:pPr marL="280988" indent="0">
              <a:lnSpc>
                <a:spcPct val="80000"/>
              </a:lnSpc>
              <a:spcBef>
                <a:spcPts val="0"/>
              </a:spcBef>
              <a:buNone/>
            </a:pPr>
            <a:r>
              <a:rPr lang="en-US" sz="2400" b="1">
                <a:solidFill>
                  <a:srgbClr val="CC3300"/>
                </a:solidFill>
              </a:rPr>
              <a:t>}</a:t>
            </a:r>
          </a:p>
        </p:txBody>
      </p:sp>
      <p:sp>
        <p:nvSpPr>
          <p:cNvPr id="41987" name="Content Placeholder 2"/>
          <p:cNvSpPr>
            <a:spLocks noGrp="1"/>
          </p:cNvSpPr>
          <p:nvPr>
            <p:ph idx="1"/>
          </p:nvPr>
        </p:nvSpPr>
        <p:spPr>
          <a:xfrm>
            <a:off x="6934200" y="1607695"/>
            <a:ext cx="2057400" cy="4621656"/>
          </a:xfrm>
          <a:ln>
            <a:noFill/>
          </a:ln>
        </p:spPr>
        <p:style>
          <a:lnRef idx="2">
            <a:schemeClr val="accent1"/>
          </a:lnRef>
          <a:fillRef idx="1">
            <a:schemeClr val="lt1"/>
          </a:fillRef>
          <a:effectRef idx="0">
            <a:schemeClr val="accent1"/>
          </a:effectRef>
          <a:fontRef idx="minor">
            <a:schemeClr val="dk1"/>
          </a:fontRef>
        </p:style>
        <p:txBody>
          <a:bodyPr/>
          <a:lstStyle/>
          <a:p>
            <a:pPr marL="0" indent="0">
              <a:buNone/>
            </a:pPr>
            <a:r>
              <a:rPr lang="en-US" sz="2800" i="1">
                <a:latin typeface="Times New Roman" panose="02020603050405020304" pitchFamily="18" charset="0"/>
                <a:cs typeface="Times New Roman" panose="02020603050405020304" pitchFamily="18" charset="0"/>
              </a:rPr>
              <a:t>Dùng n</a:t>
            </a:r>
            <a:r>
              <a:rPr lang="vi-VN" sz="2800" i="1">
                <a:latin typeface="Times New Roman" panose="02020603050405020304" pitchFamily="18" charset="0"/>
                <a:cs typeface="Times New Roman" panose="02020603050405020304" pitchFamily="18" charset="0"/>
              </a:rPr>
              <a:t>hiều </a:t>
            </a:r>
            <a:r>
              <a:rPr lang="en-US" sz="2800" i="1">
                <a:latin typeface="Times New Roman" panose="02020603050405020304" pitchFamily="18" charset="0"/>
                <a:cs typeface="Times New Roman" panose="02020603050405020304" pitchFamily="18" charset="0"/>
              </a:rPr>
              <a:t>khối </a:t>
            </a:r>
            <a:r>
              <a:rPr lang="vi-VN" sz="2800" i="1">
                <a:latin typeface="Times New Roman" panose="02020603050405020304" pitchFamily="18" charset="0"/>
                <a:cs typeface="Times New Roman" panose="02020603050405020304" pitchFamily="18" charset="0"/>
              </a:rPr>
              <a:t>catch để bắt </a:t>
            </a:r>
            <a:r>
              <a:rPr lang="en-US" sz="2800" i="1">
                <a:latin typeface="Times New Roman" panose="02020603050405020304" pitchFamily="18" charset="0"/>
                <a:cs typeface="Times New Roman" panose="02020603050405020304" pitchFamily="18" charset="0"/>
              </a:rPr>
              <a:t>các ngoại lệ </a:t>
            </a:r>
            <a:r>
              <a:rPr lang="vi-VN" sz="2800" i="1">
                <a:latin typeface="Times New Roman" panose="02020603050405020304" pitchFamily="18" charset="0"/>
                <a:cs typeface="Times New Roman" panose="02020603050405020304" pitchFamily="18" charset="0"/>
              </a:rPr>
              <a:t>khác nhau </a:t>
            </a:r>
            <a:r>
              <a:rPr lang="en-US" sz="2800" i="1">
                <a:latin typeface="Times New Roman" panose="02020603050405020304" pitchFamily="18" charset="0"/>
                <a:cs typeface="Times New Roman" panose="02020603050405020304" pitchFamily="18" charset="0"/>
              </a:rPr>
              <a:t>trong </a:t>
            </a:r>
            <a:r>
              <a:rPr lang="vi-VN" sz="2800" i="1">
                <a:latin typeface="Times New Roman" panose="02020603050405020304" pitchFamily="18" charset="0"/>
                <a:cs typeface="Times New Roman" panose="02020603050405020304" pitchFamily="18" charset="0"/>
              </a:rPr>
              <a:t>trường hợp khối try </a:t>
            </a:r>
            <a:r>
              <a:rPr lang="en-US" sz="2800" i="1">
                <a:latin typeface="Times New Roman" panose="02020603050405020304" pitchFamily="18" charset="0"/>
                <a:cs typeface="Times New Roman" panose="02020603050405020304" pitchFamily="18" charset="0"/>
              </a:rPr>
              <a:t>phát sinh nhiều ngoại lệ</a:t>
            </a:r>
          </a:p>
        </p:txBody>
      </p:sp>
      <p:sp>
        <p:nvSpPr>
          <p:cNvPr id="3" name="Right Brace 2"/>
          <p:cNvSpPr/>
          <p:nvPr/>
        </p:nvSpPr>
        <p:spPr bwMode="auto">
          <a:xfrm>
            <a:off x="6553200" y="1548985"/>
            <a:ext cx="381000" cy="5156616"/>
          </a:xfrm>
          <a:prstGeom prst="rightBrace">
            <a:avLst/>
          </a:prstGeom>
          <a:noFill/>
          <a:ln w="28575" cap="flat" cmpd="sng" algn="ctr">
            <a:solidFill>
              <a:schemeClr val="accent1">
                <a:lumMod val="75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Tree>
    <p:extLst>
      <p:ext uri="{BB962C8B-B14F-4D97-AF65-F5344CB8AC3E}">
        <p14:creationId xmlns:p14="http://schemas.microsoft.com/office/powerpoint/2010/main" val="282352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8229600" cy="828675"/>
          </a:xfrm>
        </p:spPr>
        <p:txBody>
          <a:bodyPr/>
          <a:lstStyle/>
          <a:p>
            <a:pPr marL="342900" indent="-342900"/>
            <a:r>
              <a:rPr lang="en-US"/>
              <a:t>3.4.2. Xử lý ngoại lệ</a:t>
            </a:r>
            <a:endParaRPr lang="en-US">
              <a:ea typeface="MS PGothic" panose="020B0600070205080204" pitchFamily="34" charset="-128"/>
            </a:endParaRPr>
          </a:p>
        </p:txBody>
      </p:sp>
      <p:sp>
        <p:nvSpPr>
          <p:cNvPr id="46083" name="Content Placeholder 2"/>
          <p:cNvSpPr>
            <a:spLocks noGrp="1"/>
          </p:cNvSpPr>
          <p:nvPr>
            <p:ph idx="1"/>
          </p:nvPr>
        </p:nvSpPr>
        <p:spPr>
          <a:xfrm>
            <a:off x="457200" y="1371600"/>
            <a:ext cx="8534400" cy="4525963"/>
          </a:xfrm>
        </p:spPr>
        <p:txBody>
          <a:bodyPr/>
          <a:lstStyle/>
          <a:p>
            <a:r>
              <a:rPr lang="en-US" spc="-60"/>
              <a:t>Các ngoại lệ của C# được biểu diễn bởi các class</a:t>
            </a:r>
          </a:p>
          <a:p>
            <a:r>
              <a:rPr lang="en-US" kern="1200" spc="-60"/>
              <a:t>Các ngoại lệ đều dẫn xuất từ lớp </a:t>
            </a:r>
            <a:r>
              <a:rPr lang="en-US" b="1" kern="1200" spc="-60"/>
              <a:t>System.Exception</a:t>
            </a:r>
            <a:endParaRPr lang="en-US" kern="1200" spc="-60"/>
          </a:p>
          <a:p>
            <a:r>
              <a:rPr lang="en-US" spc="-60"/>
              <a:t>Các lớp ngoại lệ</a:t>
            </a:r>
          </a:p>
          <a:p>
            <a:pPr lvl="1"/>
            <a:r>
              <a:rPr lang="en-US" spc="-60"/>
              <a:t>S</a:t>
            </a:r>
            <a:r>
              <a:rPr lang="en-US" b="1" spc="-60"/>
              <a:t>ystem.ApplicationException: </a:t>
            </a:r>
            <a:r>
              <a:rPr lang="en-US" spc="-60"/>
              <a:t>class hỗ trợ các ngoại lệ phát sinh bởi các chương trình ứng dụng</a:t>
            </a:r>
          </a:p>
          <a:p>
            <a:pPr lvl="1"/>
            <a:r>
              <a:rPr lang="en-US" spc="-60"/>
              <a:t> </a:t>
            </a:r>
            <a:r>
              <a:rPr lang="en-US" b="1" spc="-60"/>
              <a:t>System.SystemException</a:t>
            </a:r>
            <a:r>
              <a:rPr lang="en-US" spc="-60"/>
              <a:t>: là lớp cơ sở cho tất cả các ngoại lệ hệ thống được định nghĩa trước như FormatExcetption, ArgumentExcetpion . . . </a:t>
            </a:r>
          </a:p>
        </p:txBody>
      </p:sp>
      <p:sp>
        <p:nvSpPr>
          <p:cNvPr id="46084" name="Slide Number Placeholder 1"/>
          <p:cNvSpPr>
            <a:spLocks noGrp="1"/>
          </p:cNvSpPr>
          <p:nvPr>
            <p:ph type="sldNum" sz="quarter" idx="4294967295"/>
          </p:nvPr>
        </p:nvSpPr>
        <p:spPr>
          <a:xfrm>
            <a:off x="6553200" y="638175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E994B60-B397-4484-A41F-08CC9A83ABBF}" type="slidenum">
              <a:rPr kumimoji="0" lang="en-US" altLang="ja-JP" sz="1400" smtClean="0">
                <a:latin typeface="Calibri" panose="020F0502020204030204" pitchFamily="34" charset="0"/>
              </a:rPr>
              <a:pPr>
                <a:spcBef>
                  <a:spcPct val="0"/>
                </a:spcBef>
                <a:buFontTx/>
                <a:buNone/>
              </a:pPr>
              <a:t>49</a:t>
            </a:fld>
            <a:endParaRPr kumimoji="0" lang="en-US" altLang="ja-JP" sz="1400">
              <a:latin typeface="Calibri" panose="020F0502020204030204" pitchFamily="34" charset="0"/>
            </a:endParaRPr>
          </a:p>
        </p:txBody>
      </p:sp>
    </p:spTree>
    <p:extLst>
      <p:ext uri="{BB962C8B-B14F-4D97-AF65-F5344CB8AC3E}">
        <p14:creationId xmlns:p14="http://schemas.microsoft.com/office/powerpoint/2010/main" val="184351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IF</a:t>
            </a:r>
            <a:endParaRPr lang="en-US"/>
          </a:p>
        </p:txBody>
      </p:sp>
      <p:sp>
        <p:nvSpPr>
          <p:cNvPr id="3" name="Content Placeholder 2"/>
          <p:cNvSpPr>
            <a:spLocks noGrp="1"/>
          </p:cNvSpPr>
          <p:nvPr>
            <p:ph idx="1"/>
          </p:nvPr>
        </p:nvSpPr>
        <p:spPr>
          <a:xfrm>
            <a:off x="457200" y="1600200"/>
            <a:ext cx="8382000" cy="4781550"/>
          </a:xfrm>
        </p:spPr>
        <p:txBody>
          <a:bodyPr/>
          <a:lstStyle/>
          <a:p>
            <a:pPr marL="0" indent="0">
              <a:buNone/>
            </a:pPr>
            <a:r>
              <a:rPr lang="en-US" b="1"/>
              <a:t>Câu lệnh if …else</a:t>
            </a:r>
          </a:p>
          <a:p>
            <a:pPr marL="0" indent="0">
              <a:buNone/>
            </a:pPr>
            <a:r>
              <a:rPr lang="en-US" sz="2800" b="1"/>
              <a:t>Cú pháp</a:t>
            </a:r>
          </a:p>
          <a:p>
            <a:endParaRPr lang="en-US"/>
          </a:p>
          <a:p>
            <a:endParaRPr lang="en-US"/>
          </a:p>
          <a:p>
            <a:endParaRPr lang="en-US"/>
          </a:p>
          <a:p>
            <a:pPr>
              <a:defRPr/>
            </a:pPr>
            <a:endParaRPr lang="en-US">
              <a:sym typeface="Wingdings" pitchFamily="2" charset="2"/>
            </a:endParaRP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5</a:t>
            </a:fld>
            <a:endParaRPr lang="en-US" altLang="ja-JP"/>
          </a:p>
        </p:txBody>
      </p:sp>
      <p:sp>
        <p:nvSpPr>
          <p:cNvPr id="5" name="Rectangle 10"/>
          <p:cNvSpPr>
            <a:spLocks noChangeArrowheads="1"/>
          </p:cNvSpPr>
          <p:nvPr/>
        </p:nvSpPr>
        <p:spPr bwMode="auto">
          <a:xfrm>
            <a:off x="685800" y="2659082"/>
            <a:ext cx="3810000" cy="3970318"/>
          </a:xfrm>
          <a:prstGeom prst="rect">
            <a:avLst/>
          </a:prstGeom>
          <a:noFill/>
          <a:ln w="9525">
            <a:noFill/>
            <a:miter lim="800000"/>
            <a:headEnd/>
            <a:tailEnd/>
          </a:ln>
        </p:spPr>
        <p:txBody>
          <a:bodyPr>
            <a:spAutoFit/>
          </a:bodyPr>
          <a:lstStyle/>
          <a:p>
            <a:r>
              <a:rPr lang="en-US" sz="2800" b="1">
                <a:solidFill>
                  <a:srgbClr val="0000FF"/>
                </a:solidFill>
                <a:latin typeface="Times New Roman" panose="02020603050405020304" pitchFamily="18" charset="0"/>
                <a:cs typeface="Times New Roman" panose="02020603050405020304" pitchFamily="18" charset="0"/>
                <a:sym typeface="Wingdings" pitchFamily="2" charset="2"/>
              </a:rPr>
              <a:t>if</a:t>
            </a:r>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b="1" i="1" err="1">
                <a:solidFill>
                  <a:srgbClr val="CC3300"/>
                </a:solidFill>
                <a:latin typeface="Times New Roman" panose="02020603050405020304" pitchFamily="18" charset="0"/>
                <a:cs typeface="Times New Roman" panose="02020603050405020304" pitchFamily="18" charset="0"/>
                <a:sym typeface="Wingdings" pitchFamily="2" charset="2"/>
              </a:rPr>
              <a:t>biểu</a:t>
            </a:r>
            <a:r>
              <a:rPr lang="en-US" sz="2800" b="1" i="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b="1" i="1" err="1">
                <a:solidFill>
                  <a:srgbClr val="CC3300"/>
                </a:solidFill>
                <a:latin typeface="Times New Roman" panose="02020603050405020304" pitchFamily="18" charset="0"/>
                <a:cs typeface="Times New Roman" panose="02020603050405020304" pitchFamily="18" charset="0"/>
                <a:sym typeface="Wingdings" pitchFamily="2" charset="2"/>
              </a:rPr>
              <a:t>thức</a:t>
            </a:r>
            <a:r>
              <a:rPr lang="en-US" sz="2800" b="1" i="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b="1" i="1" err="1">
                <a:solidFill>
                  <a:srgbClr val="CC3300"/>
                </a:solidFill>
                <a:latin typeface="Times New Roman" panose="02020603050405020304" pitchFamily="18" charset="0"/>
                <a:cs typeface="Times New Roman" panose="02020603050405020304" pitchFamily="18" charset="0"/>
                <a:sym typeface="Wingdings" pitchFamily="2" charset="2"/>
              </a:rPr>
              <a:t>điều</a:t>
            </a:r>
            <a:r>
              <a:rPr lang="en-US" sz="2800" b="1" i="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b="1" i="1" err="1">
                <a:solidFill>
                  <a:srgbClr val="CC3300"/>
                </a:solidFill>
                <a:latin typeface="Times New Roman" panose="02020603050405020304" pitchFamily="18" charset="0"/>
                <a:cs typeface="Times New Roman" panose="02020603050405020304" pitchFamily="18" charset="0"/>
                <a:sym typeface="Wingdings" pitchFamily="2" charset="2"/>
              </a:rPr>
              <a:t>kiện</a:t>
            </a:r>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a:t>
            </a:r>
          </a:p>
          <a:p>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a:t>
            </a:r>
          </a:p>
          <a:p>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//Khối </a:t>
            </a:r>
            <a:r>
              <a:rPr lang="en-US" sz="280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 A</a:t>
            </a:r>
          </a:p>
          <a:p>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a:t>
            </a:r>
          </a:p>
          <a:p>
            <a:r>
              <a:rPr lang="en-US" sz="2800" b="1">
                <a:latin typeface="Times New Roman" panose="02020603050405020304" pitchFamily="18" charset="0"/>
                <a:cs typeface="Times New Roman" panose="02020603050405020304" pitchFamily="18" charset="0"/>
                <a:sym typeface="Wingdings" pitchFamily="2" charset="2"/>
              </a:rPr>
              <a:t>[</a:t>
            </a:r>
            <a:r>
              <a:rPr lang="en-US" sz="2800" b="1" smtClean="0">
                <a:solidFill>
                  <a:srgbClr val="0000FF"/>
                </a:solidFill>
                <a:latin typeface="Times New Roman" panose="02020603050405020304" pitchFamily="18" charset="0"/>
                <a:cs typeface="Times New Roman" panose="02020603050405020304" pitchFamily="18" charset="0"/>
                <a:sym typeface="Wingdings" pitchFamily="2" charset="2"/>
              </a:rPr>
              <a:t>else</a:t>
            </a:r>
            <a:endParaRPr lang="en-US" sz="2800" b="1">
              <a:solidFill>
                <a:srgbClr val="0000FF"/>
              </a:solidFill>
              <a:latin typeface="Times New Roman" panose="02020603050405020304" pitchFamily="18" charset="0"/>
              <a:cs typeface="Times New Roman" panose="02020603050405020304" pitchFamily="18" charset="0"/>
              <a:sym typeface="Wingdings" pitchFamily="2" charset="2"/>
            </a:endParaRPr>
          </a:p>
          <a:p>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a:t>
            </a:r>
          </a:p>
          <a:p>
            <a:r>
              <a:rPr lang="en-US" sz="28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a:t>
            </a:r>
            <a:r>
              <a:rPr lang="en-US" sz="2800" err="1">
                <a:solidFill>
                  <a:srgbClr val="008000"/>
                </a:solidFill>
                <a:latin typeface="Times New Roman" panose="02020603050405020304" pitchFamily="18" charset="0"/>
                <a:cs typeface="Times New Roman" panose="02020603050405020304" pitchFamily="18" charset="0"/>
                <a:sym typeface="Wingdings" pitchFamily="2" charset="2"/>
              </a:rPr>
              <a:t>Khối</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 </a:t>
            </a:r>
            <a:r>
              <a:rPr lang="en-US" sz="2800" err="1">
                <a:solidFill>
                  <a:srgbClr val="008000"/>
                </a:solidFill>
                <a:latin typeface="Times New Roman" panose="02020603050405020304" pitchFamily="18" charset="0"/>
                <a:cs typeface="Times New Roman" panose="02020603050405020304" pitchFamily="18" charset="0"/>
                <a:sym typeface="Wingdings" pitchFamily="2" charset="2"/>
              </a:rPr>
              <a:t>lệnh</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 B</a:t>
            </a:r>
          </a:p>
          <a:p>
            <a:r>
              <a:rPr lang="en-US" sz="2800" b="1" smtClean="0">
                <a:solidFill>
                  <a:srgbClr val="CC3300"/>
                </a:solidFill>
                <a:latin typeface="Times New Roman" panose="02020603050405020304" pitchFamily="18" charset="0"/>
                <a:cs typeface="Times New Roman" panose="02020603050405020304" pitchFamily="18" charset="0"/>
                <a:sym typeface="Wingdings" pitchFamily="2" charset="2"/>
              </a:rPr>
              <a:t>}</a:t>
            </a:r>
            <a:r>
              <a:rPr lang="en-US" sz="2800" b="1" smtClean="0">
                <a:latin typeface="Times New Roman" panose="02020603050405020304" pitchFamily="18" charset="0"/>
                <a:cs typeface="Times New Roman" panose="02020603050405020304" pitchFamily="18" charset="0"/>
                <a:sym typeface="Wingdings" pitchFamily="2" charset="2"/>
              </a:rPr>
              <a:t>]</a:t>
            </a:r>
            <a:endParaRPr lang="en-US" sz="2800" b="1">
              <a:latin typeface="Times New Roman" panose="02020603050405020304" pitchFamily="18" charset="0"/>
              <a:cs typeface="Times New Roman" panose="02020603050405020304" pitchFamily="18" charset="0"/>
              <a:sym typeface="Wingdings" pitchFamily="2" charset="2"/>
            </a:endParaRPr>
          </a:p>
          <a:p>
            <a:endParaRPr lang="en-US" sz="2800">
              <a:solidFill>
                <a:schemeClr val="tx2"/>
              </a:solidFill>
              <a:latin typeface="Times New Roman" panose="02020603050405020304" pitchFamily="18" charset="0"/>
              <a:cs typeface="Times New Roman" panose="02020603050405020304" pitchFamily="18" charset="0"/>
              <a:sym typeface="Wingdings" pitchFamily="2" charset="2"/>
            </a:endParaRPr>
          </a:p>
        </p:txBody>
      </p:sp>
      <p:sp>
        <p:nvSpPr>
          <p:cNvPr id="6" name="TextBox 5"/>
          <p:cNvSpPr txBox="1"/>
          <p:nvPr/>
        </p:nvSpPr>
        <p:spPr>
          <a:xfrm>
            <a:off x="4443069" y="2209800"/>
            <a:ext cx="4624731" cy="3385542"/>
          </a:xfrm>
          <a:prstGeom prst="rect">
            <a:avLst/>
          </a:prstGeom>
          <a:noFill/>
        </p:spPr>
        <p:txBody>
          <a:bodyPr wrap="square" rtlCol="0">
            <a:spAutoFit/>
          </a:bodyPr>
          <a:lstStyle/>
          <a:p>
            <a:pPr>
              <a:defRPr/>
            </a:pPr>
            <a:r>
              <a:rPr lang="en-US" sz="2800" b="1">
                <a:latin typeface="Times New Roman" panose="02020603050405020304" pitchFamily="18" charset="0"/>
                <a:cs typeface="Times New Roman" panose="02020603050405020304" pitchFamily="18" charset="0"/>
                <a:sym typeface="Wingdings" pitchFamily="2" charset="2"/>
              </a:rPr>
              <a:t>Ý nghĩa: </a:t>
            </a:r>
          </a:p>
          <a:p>
            <a:pPr marL="55563" lvl="2">
              <a:defRPr/>
            </a:pPr>
            <a:r>
              <a:rPr lang="en-US" sz="2800">
                <a:latin typeface="Times New Roman" panose="02020603050405020304" pitchFamily="18" charset="0"/>
                <a:cs typeface="Times New Roman" panose="02020603050405020304" pitchFamily="18" charset="0"/>
                <a:sym typeface="Wingdings" pitchFamily="2" charset="2"/>
              </a:rPr>
              <a:t>Nếu  </a:t>
            </a:r>
            <a:r>
              <a:rPr lang="en-US" sz="2800" i="1">
                <a:solidFill>
                  <a:srgbClr val="CC3300"/>
                </a:solidFill>
                <a:latin typeface="Times New Roman" panose="02020603050405020304" pitchFamily="18" charset="0"/>
                <a:cs typeface="Times New Roman" panose="02020603050405020304" pitchFamily="18" charset="0"/>
                <a:sym typeface="Wingdings" pitchFamily="2" charset="2"/>
              </a:rPr>
              <a:t>biểu thức điều kiện  </a:t>
            </a:r>
            <a:r>
              <a:rPr lang="en-US" sz="2800">
                <a:latin typeface="Times New Roman" panose="02020603050405020304" pitchFamily="18" charset="0"/>
                <a:cs typeface="Times New Roman" panose="02020603050405020304" pitchFamily="18" charset="0"/>
                <a:sym typeface="Wingdings" pitchFamily="2" charset="2"/>
              </a:rPr>
              <a:t>đúng thì  </a:t>
            </a:r>
          </a:p>
          <a:p>
            <a:pPr marL="55563" lvl="2">
              <a:defRPr/>
            </a:pPr>
            <a:r>
              <a:rPr lang="en-US" sz="2800">
                <a:latin typeface="Times New Roman" panose="02020603050405020304" pitchFamily="18" charset="0"/>
                <a:cs typeface="Times New Roman" panose="02020603050405020304" pitchFamily="18" charset="0"/>
                <a:sym typeface="Wingdings" pitchFamily="2" charset="2"/>
              </a:rPr>
              <a:t>	thực hiện </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Khối lệnh A</a:t>
            </a:r>
          </a:p>
          <a:p>
            <a:pPr marL="55563" lvl="2">
              <a:defRPr/>
            </a:pPr>
            <a:r>
              <a:rPr lang="en-US" sz="2800">
                <a:latin typeface="Times New Roman" panose="02020603050405020304" pitchFamily="18" charset="0"/>
                <a:cs typeface="Times New Roman" panose="02020603050405020304" pitchFamily="18" charset="0"/>
                <a:sym typeface="Wingdings" pitchFamily="2" charset="2"/>
              </a:rPr>
              <a:t>Ngược lại, </a:t>
            </a:r>
            <a:r>
              <a:rPr lang="en-US" sz="2800" i="1">
                <a:solidFill>
                  <a:srgbClr val="CC3300"/>
                </a:solidFill>
                <a:latin typeface="Times New Roman" panose="02020603050405020304" pitchFamily="18" charset="0"/>
                <a:cs typeface="Times New Roman" panose="02020603050405020304" pitchFamily="18" charset="0"/>
                <a:sym typeface="Wingdings" pitchFamily="2" charset="2"/>
              </a:rPr>
              <a:t>biểu thức điều kiện  </a:t>
            </a:r>
            <a:r>
              <a:rPr lang="en-US" sz="2800">
                <a:latin typeface="Times New Roman" panose="02020603050405020304" pitchFamily="18" charset="0"/>
                <a:cs typeface="Times New Roman" panose="02020603050405020304" pitchFamily="18" charset="0"/>
                <a:sym typeface="Wingdings" pitchFamily="2" charset="2"/>
              </a:rPr>
              <a:t>sai </a:t>
            </a:r>
          </a:p>
          <a:p>
            <a:pPr marL="55563" lvl="2">
              <a:defRPr/>
            </a:pPr>
            <a:r>
              <a:rPr lang="en-US" sz="2800">
                <a:latin typeface="Times New Roman" panose="02020603050405020304" pitchFamily="18" charset="0"/>
                <a:cs typeface="Times New Roman" panose="02020603050405020304" pitchFamily="18" charset="0"/>
                <a:sym typeface="Wingdings" pitchFamily="2" charset="2"/>
              </a:rPr>
              <a:t>	thực hiện </a:t>
            </a:r>
            <a:r>
              <a:rPr lang="en-US" sz="2800">
                <a:solidFill>
                  <a:srgbClr val="008000"/>
                </a:solidFill>
                <a:latin typeface="Times New Roman" panose="02020603050405020304" pitchFamily="18" charset="0"/>
                <a:cs typeface="Times New Roman" panose="02020603050405020304" pitchFamily="18" charset="0"/>
                <a:sym typeface="Wingdings" pitchFamily="2" charset="2"/>
              </a:rPr>
              <a:t>Khối lệnh B</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11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152400"/>
            <a:ext cx="8229600" cy="828675"/>
          </a:xfrm>
        </p:spPr>
        <p:txBody>
          <a:bodyPr/>
          <a:lstStyle/>
          <a:p>
            <a:pPr marL="342900" indent="-342900"/>
            <a:r>
              <a:rPr lang="en-US"/>
              <a:t>3.4.2. Xử lý ngoại lệ</a:t>
            </a:r>
            <a:endParaRPr lang="en-US">
              <a:ea typeface="MS PGothic" panose="020B0600070205080204" pitchFamily="34" charset="-128"/>
            </a:endParaRPr>
          </a:p>
        </p:txBody>
      </p:sp>
      <p:sp>
        <p:nvSpPr>
          <p:cNvPr id="51203" name="Slide Number Placeholder 1"/>
          <p:cNvSpPr>
            <a:spLocks noGrp="1"/>
          </p:cNvSpPr>
          <p:nvPr>
            <p:ph type="sldNum" sz="quarter" idx="4294967295"/>
          </p:nvPr>
        </p:nvSpPr>
        <p:spPr>
          <a:xfrm>
            <a:off x="6553200" y="638175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33AF67D-F799-49E9-A35B-2A5635E8DD84}" type="slidenum">
              <a:rPr kumimoji="0" lang="en-US" altLang="ja-JP" sz="1400" smtClean="0">
                <a:latin typeface="Calibri" panose="020F0502020204030204" pitchFamily="34" charset="0"/>
              </a:rPr>
              <a:pPr>
                <a:spcBef>
                  <a:spcPct val="0"/>
                </a:spcBef>
                <a:buFontTx/>
                <a:buNone/>
              </a:pPr>
              <a:t>50</a:t>
            </a:fld>
            <a:endParaRPr kumimoji="0" lang="en-US" altLang="ja-JP" sz="1400">
              <a:latin typeface="Calibri" panose="020F0502020204030204" pitchFamily="34" charset="0"/>
            </a:endParaRPr>
          </a:p>
        </p:txBody>
      </p:sp>
      <p:sp>
        <p:nvSpPr>
          <p:cNvPr id="51204" name="Content Placeholder 1"/>
          <p:cNvSpPr>
            <a:spLocks noGrp="1"/>
          </p:cNvSpPr>
          <p:nvPr>
            <p:ph idx="1"/>
          </p:nvPr>
        </p:nvSpPr>
        <p:spPr>
          <a:xfrm>
            <a:off x="457200" y="1341437"/>
            <a:ext cx="8229600" cy="4525963"/>
          </a:xfrm>
        </p:spPr>
        <p:txBody>
          <a:bodyPr/>
          <a:lstStyle/>
          <a:p>
            <a:pPr marL="0" indent="0">
              <a:buNone/>
            </a:pPr>
            <a:r>
              <a:rPr lang="en-US" b="1"/>
              <a:t>Một số ngoại lệ thường gặp</a:t>
            </a:r>
          </a:p>
          <a:p>
            <a:pPr marL="0" indent="0">
              <a:buNone/>
            </a:pPr>
            <a:endParaRPr lang="en-US"/>
          </a:p>
        </p:txBody>
      </p:sp>
      <p:sp>
        <p:nvSpPr>
          <p:cNvPr id="7" name="Rounded Rectangle 6"/>
          <p:cNvSpPr/>
          <p:nvPr/>
        </p:nvSpPr>
        <p:spPr bwMode="auto">
          <a:xfrm>
            <a:off x="685800" y="5943600"/>
            <a:ext cx="8458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defRPr/>
            </a:pPr>
            <a:endParaRPr kumimoji="0" lang="en-US" sz="700"/>
          </a:p>
          <a:p>
            <a:pPr>
              <a:spcBef>
                <a:spcPct val="0"/>
              </a:spcBef>
              <a:buFontTx/>
              <a:buNone/>
              <a:defRPr/>
            </a:pPr>
            <a:r>
              <a:rPr kumimoji="0" lang="en-US" sz="2000"/>
              <a:t>Có nhiều lớp Exception khác trong C#, bạn hãy tìm hiểu về chúng!!</a:t>
            </a:r>
            <a:endParaRPr kumimoji="0" lang="ar-SA" sz="2000"/>
          </a:p>
        </p:txBody>
      </p:sp>
      <p:graphicFrame>
        <p:nvGraphicFramePr>
          <p:cNvPr id="2" name="Table 1"/>
          <p:cNvGraphicFramePr>
            <a:graphicFrameLocks noGrp="1"/>
          </p:cNvGraphicFramePr>
          <p:nvPr>
            <p:extLst>
              <p:ext uri="{D42A27DB-BD31-4B8C-83A1-F6EECF244321}">
                <p14:modId xmlns:p14="http://schemas.microsoft.com/office/powerpoint/2010/main" val="2593701964"/>
              </p:ext>
            </p:extLst>
          </p:nvPr>
        </p:nvGraphicFramePr>
        <p:xfrm>
          <a:off x="457200" y="1905000"/>
          <a:ext cx="8686800" cy="3962400"/>
        </p:xfrm>
        <a:graphic>
          <a:graphicData uri="http://schemas.openxmlformats.org/drawingml/2006/table">
            <a:tbl>
              <a:tblPr firstRow="1" bandRow="1">
                <a:tableStyleId>{5C22544A-7EE6-4342-B048-85BDC9FD1C3A}</a:tableStyleId>
              </a:tblPr>
              <a:tblGrid>
                <a:gridCol w="4343400">
                  <a:extLst>
                    <a:ext uri="{9D8B030D-6E8A-4147-A177-3AD203B41FA5}">
                      <a16:colId xmlns="" xmlns:a16="http://schemas.microsoft.com/office/drawing/2014/main" val="20000"/>
                    </a:ext>
                  </a:extLst>
                </a:gridCol>
                <a:gridCol w="4343400">
                  <a:extLst>
                    <a:ext uri="{9D8B030D-6E8A-4147-A177-3AD203B41FA5}">
                      <a16:colId xmlns="" xmlns:a16="http://schemas.microsoft.com/office/drawing/2014/main"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Tên</a:t>
                      </a:r>
                      <a:r>
                        <a:rPr lang="en-US" sz="2800" baseline="0">
                          <a:solidFill>
                            <a:schemeClr val="tx1"/>
                          </a:solidFill>
                          <a:latin typeface="Times New Roman" panose="02020603050405020304" pitchFamily="18" charset="0"/>
                          <a:cs typeface="Times New Roman" panose="02020603050405020304" pitchFamily="18" charset="0"/>
                        </a:rPr>
                        <a:t> ngoại lệ</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r>
                        <a:rPr lang="en-US" sz="2800">
                          <a:latin typeface="Times New Roman" panose="02020603050405020304" pitchFamily="18" charset="0"/>
                          <a:cs typeface="Times New Roman" panose="02020603050405020304" pitchFamily="18" charset="0"/>
                        </a:rPr>
                        <a:t>DivideByZeroException</a:t>
                      </a:r>
                    </a:p>
                  </a:txBody>
                  <a:tcPr anchor="ctr"/>
                </a:tc>
                <a:tc>
                  <a:txBody>
                    <a:bodyPr/>
                    <a:lstStyle/>
                    <a:p>
                      <a:r>
                        <a:rPr lang="en-US" sz="2800">
                          <a:latin typeface="Times New Roman" panose="02020603050405020304" pitchFamily="18" charset="0"/>
                          <a:cs typeface="Times New Roman" panose="02020603050405020304" pitchFamily="18" charset="0"/>
                        </a:rPr>
                        <a:t>chia</a:t>
                      </a:r>
                      <a:r>
                        <a:rPr lang="en-US" sz="2800" baseline="0">
                          <a:latin typeface="Times New Roman" panose="02020603050405020304" pitchFamily="18" charset="0"/>
                          <a:cs typeface="Times New Roman" panose="02020603050405020304" pitchFamily="18" charset="0"/>
                        </a:rPr>
                        <a:t> cho 0</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370840">
                <a:tc>
                  <a:txBody>
                    <a:bodyPr/>
                    <a:lstStyle/>
                    <a:p>
                      <a:r>
                        <a:rPr lang="en-US" sz="2800">
                          <a:latin typeface="Times New Roman" panose="02020603050405020304" pitchFamily="18" charset="0"/>
                          <a:cs typeface="Times New Roman" panose="02020603050405020304" pitchFamily="18" charset="0"/>
                        </a:rPr>
                        <a:t>IndexOutOfRangeException</a:t>
                      </a:r>
                    </a:p>
                  </a:txBody>
                  <a:tcPr anchor="ctr"/>
                </a:tc>
                <a:tc>
                  <a:txBody>
                    <a:bodyPr/>
                    <a:lstStyle/>
                    <a:p>
                      <a:r>
                        <a:rPr lang="en-US" sz="2800">
                          <a:latin typeface="Times New Roman" panose="02020603050405020304" pitchFamily="18" charset="0"/>
                          <a:cs typeface="Times New Roman" panose="02020603050405020304" pitchFamily="18" charset="0"/>
                        </a:rPr>
                        <a:t>chỉ số</a:t>
                      </a:r>
                      <a:r>
                        <a:rPr lang="en-US" sz="2800" baseline="0">
                          <a:latin typeface="Times New Roman" panose="02020603050405020304" pitchFamily="18" charset="0"/>
                          <a:cs typeface="Times New Roman" panose="02020603050405020304" pitchFamily="18" charset="0"/>
                        </a:rPr>
                        <a:t> truy cập mảng không hợp lệ</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370840">
                <a:tc>
                  <a:txBody>
                    <a:bodyPr/>
                    <a:lstStyle/>
                    <a:p>
                      <a:r>
                        <a:rPr lang="en-US" sz="2800">
                          <a:latin typeface="Times New Roman" panose="02020603050405020304" pitchFamily="18" charset="0"/>
                          <a:cs typeface="Times New Roman" panose="02020603050405020304" pitchFamily="18" charset="0"/>
                        </a:rPr>
                        <a:t>FormatException</a:t>
                      </a:r>
                    </a:p>
                  </a:txBody>
                  <a:tcPr anchor="ctr"/>
                </a:tc>
                <a:tc>
                  <a:txBody>
                    <a:bodyPr/>
                    <a:lstStyle/>
                    <a:p>
                      <a:r>
                        <a:rPr lang="en-US" sz="2800">
                          <a:latin typeface="Times New Roman" panose="02020603050405020304" pitchFamily="18" charset="0"/>
                          <a:cs typeface="Times New Roman" panose="02020603050405020304" pitchFamily="18" charset="0"/>
                        </a:rPr>
                        <a:t>định</a:t>
                      </a:r>
                      <a:r>
                        <a:rPr lang="en-US" sz="2800" baseline="0">
                          <a:latin typeface="Times New Roman" panose="02020603050405020304" pitchFamily="18" charset="0"/>
                          <a:cs typeface="Times New Roman" panose="02020603050405020304" pitchFamily="18" charset="0"/>
                        </a:rPr>
                        <a:t> dạng không chính xác của một đối số nào đó</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370840">
                <a:tc>
                  <a:txBody>
                    <a:bodyPr/>
                    <a:lstStyle/>
                    <a:p>
                      <a:r>
                        <a:rPr lang="en-US" sz="2800">
                          <a:latin typeface="Times New Roman" panose="02020603050405020304" pitchFamily="18" charset="0"/>
                          <a:cs typeface="Times New Roman" panose="02020603050405020304" pitchFamily="18" charset="0"/>
                        </a:rPr>
                        <a:t>InvalidCastException</a:t>
                      </a:r>
                    </a:p>
                  </a:txBody>
                  <a:tcPr anchor="ctr"/>
                </a:tc>
                <a:tc>
                  <a:txBody>
                    <a:bodyPr/>
                    <a:lstStyle/>
                    <a:p>
                      <a:r>
                        <a:rPr lang="en-US" sz="2800" baseline="0">
                          <a:latin typeface="Times New Roman" panose="02020603050405020304" pitchFamily="18" charset="0"/>
                          <a:cs typeface="Times New Roman" panose="02020603050405020304" pitchFamily="18" charset="0"/>
                        </a:rPr>
                        <a:t>lỗi phát sinh khi ép kiểu</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r h="370840">
                <a:tc>
                  <a:txBody>
                    <a:bodyPr/>
                    <a:lstStyle/>
                    <a:p>
                      <a:r>
                        <a:rPr lang="en-US" sz="2800">
                          <a:latin typeface="Times New Roman" panose="02020603050405020304" pitchFamily="18" charset="0"/>
                          <a:cs typeface="Times New Roman" panose="02020603050405020304" pitchFamily="18" charset="0"/>
                        </a:rPr>
                        <a:t>OutOfMemoryException</a:t>
                      </a:r>
                    </a:p>
                  </a:txBody>
                  <a:tcPr anchor="ctr"/>
                </a:tc>
                <a:tc>
                  <a:txBody>
                    <a:bodyPr/>
                    <a:lstStyle/>
                    <a:p>
                      <a:r>
                        <a:rPr lang="en-US" sz="2800">
                          <a:latin typeface="Times New Roman" panose="02020603050405020304" pitchFamily="18" charset="0"/>
                          <a:cs typeface="Times New Roman" panose="02020603050405020304" pitchFamily="18" charset="0"/>
                        </a:rPr>
                        <a:t>tràn</a:t>
                      </a:r>
                      <a:r>
                        <a:rPr lang="en-US" sz="2800" baseline="0">
                          <a:latin typeface="Times New Roman" panose="02020603050405020304" pitchFamily="18" charset="0"/>
                          <a:cs typeface="Times New Roman" panose="02020603050405020304" pitchFamily="18" charset="0"/>
                        </a:rPr>
                        <a:t> bộ nhớ</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7017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3.4.3. Kiểm tra hợp lệ dữ liệu </a:t>
            </a:r>
          </a:p>
        </p:txBody>
      </p:sp>
      <p:sp>
        <p:nvSpPr>
          <p:cNvPr id="3" name="Content Placeholder 2"/>
          <p:cNvSpPr>
            <a:spLocks noGrp="1"/>
          </p:cNvSpPr>
          <p:nvPr>
            <p:ph idx="1"/>
          </p:nvPr>
        </p:nvSpPr>
        <p:spPr>
          <a:xfrm>
            <a:off x="457200" y="1341437"/>
            <a:ext cx="8229600" cy="4525963"/>
          </a:xfrm>
        </p:spPr>
        <p:txBody>
          <a:bodyPr/>
          <a:lstStyle/>
          <a:p>
            <a:pPr algn="just">
              <a:spcBef>
                <a:spcPts val="1200"/>
              </a:spcBef>
            </a:pPr>
            <a:r>
              <a:rPr lang="en-US" sz="3000" spc="50"/>
              <a:t>Việc kiểm tra dữ liệu người dùng nhập vào đảm bảo tính hợp lệ gọi là kiểm tra hợp lệ dữ liệu (data validation)</a:t>
            </a:r>
          </a:p>
          <a:p>
            <a:pPr algn="just">
              <a:spcBef>
                <a:spcPts val="1200"/>
              </a:spcBef>
            </a:pPr>
            <a:r>
              <a:rPr lang="en-US" sz="3000" spc="50"/>
              <a:t>Khi dữ liệu đầu vào không hợp lệ chương trình cần hiển thị thông báo lỗi cho người dùng và có xử lý thích hợp</a:t>
            </a:r>
          </a:p>
          <a:p>
            <a:pPr algn="just">
              <a:spcBef>
                <a:spcPts val="1200"/>
              </a:spcBef>
            </a:pPr>
            <a:r>
              <a:rPr lang="en-US" sz="3000" spc="50"/>
              <a:t>Các kiểu kiểm tra hợp lệ:  (1) kiểm tra đầu vào bắt buộc (2) kiểm tra đầu vào định dạng số (3) Kiểm tra giá trị nằm trong một khoảng xác </a:t>
            </a:r>
            <a:r>
              <a:rPr lang="en-US" sz="3000" spc="50" smtClean="0"/>
              <a:t>định</a:t>
            </a:r>
            <a:endParaRPr lang="en-US" sz="3000" spc="5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51</a:t>
            </a:fld>
            <a:endParaRPr lang="en-US" altLang="ja-JP"/>
          </a:p>
        </p:txBody>
      </p:sp>
    </p:spTree>
    <p:extLst>
      <p:ext uri="{BB962C8B-B14F-4D97-AF65-F5344CB8AC3E}">
        <p14:creationId xmlns:p14="http://schemas.microsoft.com/office/powerpoint/2010/main" val="36099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57200" y="1371600"/>
            <a:ext cx="8229600" cy="4724400"/>
          </a:xfrm>
          <a:solidFill>
            <a:schemeClr val="bg1"/>
          </a:solidFill>
        </p:spPr>
        <p:txBody>
          <a:bodyPr/>
          <a:lstStyle/>
          <a:p>
            <a:pPr>
              <a:spcBef>
                <a:spcPts val="0"/>
              </a:spcBef>
            </a:pPr>
            <a:r>
              <a:rPr lang="en-US" sz="3000"/>
              <a:t>Biến cục bộ, tham số: ký pháp Camel – chữ thường sau đó viết hoa ký tự đầu</a:t>
            </a:r>
            <a:endParaRPr lang="en-US" sz="3000" dirty="0"/>
          </a:p>
          <a:p>
            <a:pPr lvl="1">
              <a:spcBef>
                <a:spcPts val="0"/>
              </a:spcBef>
            </a:pPr>
            <a:r>
              <a:rPr lang="en-US"/>
              <a:t>Ví dụ: </a:t>
            </a:r>
            <a:r>
              <a:rPr lang="en-US" dirty="0" err="1"/>
              <a:t>newUser</a:t>
            </a:r>
            <a:r>
              <a:rPr lang="en-US" dirty="0"/>
              <a:t>, </a:t>
            </a:r>
            <a:r>
              <a:rPr lang="en-US" dirty="0" err="1"/>
              <a:t>inputParameter</a:t>
            </a:r>
            <a:endParaRPr lang="en-US" dirty="0"/>
          </a:p>
          <a:p>
            <a:pPr>
              <a:spcBef>
                <a:spcPts val="0"/>
              </a:spcBef>
            </a:pPr>
            <a:r>
              <a:rPr lang="en-US" sz="3000"/>
              <a:t>Trường hợp đặc biệt:</a:t>
            </a:r>
            <a:endParaRPr lang="en-US" sz="3000" dirty="0"/>
          </a:p>
          <a:p>
            <a:pPr lvl="1">
              <a:spcBef>
                <a:spcPts val="0"/>
              </a:spcBef>
            </a:pPr>
            <a:r>
              <a:rPr lang="en-US" spc="-30"/>
              <a:t>Chỉ số, biến đơn giản: chữ thường -  </a:t>
            </a:r>
            <a:r>
              <a:rPr lang="en-US" spc="-30" smtClean="0"/>
              <a:t>i</a:t>
            </a:r>
            <a:r>
              <a:rPr lang="en-US" spc="-30"/>
              <a:t>, </a:t>
            </a:r>
            <a:r>
              <a:rPr lang="en-US" spc="-30" smtClean="0"/>
              <a:t>j, </a:t>
            </a:r>
            <a:r>
              <a:rPr lang="en-US" spc="-30" dirty="0"/>
              <a:t>name</a:t>
            </a:r>
          </a:p>
          <a:p>
            <a:pPr lvl="1">
              <a:spcBef>
                <a:spcPts val="0"/>
              </a:spcBef>
            </a:pPr>
            <a:r>
              <a:rPr lang="en-US" smtClean="0"/>
              <a:t>Hằng: CHỮ </a:t>
            </a:r>
            <a:r>
              <a:rPr lang="en-US"/>
              <a:t>HOA và dấu gạch dưới </a:t>
            </a:r>
            <a:r>
              <a:rPr lang="en-US" smtClean="0"/>
              <a:t>_:  </a:t>
            </a:r>
            <a:r>
              <a:rPr lang="en-US" dirty="0"/>
              <a:t>MAX_AGE</a:t>
            </a:r>
          </a:p>
          <a:p>
            <a:pPr lvl="1">
              <a:spcBef>
                <a:spcPts val="0"/>
              </a:spcBef>
            </a:pPr>
            <a:r>
              <a:rPr lang="en-US" spc="-10"/>
              <a:t>Biến Boolean chỉ trạng thái: </a:t>
            </a:r>
            <a:r>
              <a:rPr lang="en-US" spc="-10" dirty="0" err="1"/>
              <a:t>isReady</a:t>
            </a:r>
            <a:r>
              <a:rPr lang="en-US" spc="-10" dirty="0"/>
              <a:t>, </a:t>
            </a:r>
            <a:r>
              <a:rPr lang="en-US" spc="-10" dirty="0" err="1"/>
              <a:t>isFinish</a:t>
            </a:r>
            <a:endParaRPr lang="en-US" spc="-10" dirty="0"/>
          </a:p>
          <a:p>
            <a:pPr>
              <a:spcBef>
                <a:spcPts val="0"/>
              </a:spcBef>
            </a:pPr>
            <a:r>
              <a:rPr lang="en-US" sz="3000"/>
              <a:t>Các trường hợp khác – Ký pháp Pascal : Viết hoa ký tự đầu mỗi từ</a:t>
            </a:r>
          </a:p>
          <a:p>
            <a:pPr lvl="1">
              <a:spcBef>
                <a:spcPts val="0"/>
              </a:spcBef>
            </a:pPr>
            <a:r>
              <a:rPr lang="en-US"/>
              <a:t>Ví dụ: </a:t>
            </a:r>
            <a:r>
              <a:rPr lang="en-US" dirty="0" err="1"/>
              <a:t>AddUser</a:t>
            </a:r>
            <a:r>
              <a:rPr lang="en-US" dirty="0"/>
              <a:t>, Color</a:t>
            </a:r>
          </a:p>
        </p:txBody>
      </p:sp>
      <p:sp>
        <p:nvSpPr>
          <p:cNvPr id="4" name="Title 3"/>
          <p:cNvSpPr>
            <a:spLocks noGrp="1"/>
          </p:cNvSpPr>
          <p:nvPr>
            <p:ph type="title"/>
          </p:nvPr>
        </p:nvSpPr>
        <p:spPr/>
        <p:txBody>
          <a:bodyPr/>
          <a:lstStyle/>
          <a:p>
            <a:r>
              <a:rPr lang="en-US" smtClean="0"/>
              <a:t>QUY ƯỚC VIẾT CODE</a:t>
            </a:r>
            <a:endParaRPr lang="en-US" dirty="0"/>
          </a:p>
        </p:txBody>
      </p:sp>
      <p:sp>
        <p:nvSpPr>
          <p:cNvPr id="5"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52</a:t>
            </a:fld>
            <a:endParaRPr lang="vi-VN" dirty="0"/>
          </a:p>
        </p:txBody>
      </p:sp>
    </p:spTree>
    <p:extLst>
      <p:ext uri="{BB962C8B-B14F-4D97-AF65-F5344CB8AC3E}">
        <p14:creationId xmlns:p14="http://schemas.microsoft.com/office/powerpoint/2010/main" val="1490337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IF</a:t>
            </a:r>
            <a:endParaRPr lang="en-US"/>
          </a:p>
        </p:txBody>
      </p:sp>
      <p:sp>
        <p:nvSpPr>
          <p:cNvPr id="3" name="Content Placeholder 2"/>
          <p:cNvSpPr>
            <a:spLocks noGrp="1"/>
          </p:cNvSpPr>
          <p:nvPr>
            <p:ph idx="1"/>
          </p:nvPr>
        </p:nvSpPr>
        <p:spPr/>
        <p:txBody>
          <a:bodyPr/>
          <a:lstStyle/>
          <a:p>
            <a:r>
              <a:rPr lang="en-US" b="1"/>
              <a:t>Chú ý:  </a:t>
            </a:r>
          </a:p>
          <a:p>
            <a:pPr lvl="1"/>
            <a:r>
              <a:rPr lang="en-US"/>
              <a:t>Nếu khối lệnh chỉ có 1 câu lệnh thì không cần dùng cặp ngoặc nhọn {  }</a:t>
            </a:r>
          </a:p>
          <a:p>
            <a:pPr lvl="1"/>
            <a:r>
              <a:rPr lang="en-US"/>
              <a:t>Nếu có một chuỗi các điều kiện xử lý liên tục, có thể sử dụng nhiều if lồng nhau.</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6</a:t>
            </a:fld>
            <a:endParaRPr lang="en-US" altLang="ja-JP"/>
          </a:p>
        </p:txBody>
      </p:sp>
    </p:spTree>
    <p:extLst>
      <p:ext uri="{BB962C8B-B14F-4D97-AF65-F5344CB8AC3E}">
        <p14:creationId xmlns:p14="http://schemas.microsoft.com/office/powerpoint/2010/main" val="2759523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Câu lệnh if …else if</a:t>
            </a:r>
          </a:p>
          <a:p>
            <a:pPr marL="0" indent="0">
              <a:buNone/>
            </a:pPr>
            <a:r>
              <a:rPr lang="en-US" sz="2800" b="1"/>
              <a:t>Cú pháp</a:t>
            </a:r>
          </a:p>
          <a:p>
            <a:pPr marL="0" indent="0">
              <a:buNone/>
            </a:pPr>
            <a:endParaRPr lang="en-US"/>
          </a:p>
        </p:txBody>
      </p:sp>
      <p:sp>
        <p:nvSpPr>
          <p:cNvPr id="2" name="Title 1"/>
          <p:cNvSpPr>
            <a:spLocks noGrp="1"/>
          </p:cNvSpPr>
          <p:nvPr>
            <p:ph type="title"/>
          </p:nvPr>
        </p:nvSpPr>
        <p:spPr/>
        <p:txBody>
          <a:bodyPr/>
          <a:lstStyle/>
          <a:p>
            <a:r>
              <a:rPr lang="en-US" smtClean="0"/>
              <a:t>CẤU TRÚC IF</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7</a:t>
            </a:fld>
            <a:endParaRPr lang="en-US" altLang="ja-JP"/>
          </a:p>
        </p:txBody>
      </p:sp>
      <p:sp>
        <p:nvSpPr>
          <p:cNvPr id="7" name="Rounded Rectangle 6"/>
          <p:cNvSpPr/>
          <p:nvPr/>
        </p:nvSpPr>
        <p:spPr bwMode="auto">
          <a:xfrm>
            <a:off x="1447800" y="6126163"/>
            <a:ext cx="1828800" cy="731837"/>
          </a:xfrm>
          <a:prstGeom prst="roundRect">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
        <p:nvSpPr>
          <p:cNvPr id="5" name="Rectangle 10"/>
          <p:cNvSpPr>
            <a:spLocks noChangeArrowheads="1"/>
          </p:cNvSpPr>
          <p:nvPr/>
        </p:nvSpPr>
        <p:spPr bwMode="auto">
          <a:xfrm>
            <a:off x="457200" y="2743200"/>
            <a:ext cx="3810000" cy="4093428"/>
          </a:xfrm>
          <a:prstGeom prst="rect">
            <a:avLst/>
          </a:prstGeom>
          <a:noFill/>
          <a:ln w="9525">
            <a:noFill/>
            <a:miter lim="800000"/>
            <a:headEnd/>
            <a:tailEnd/>
          </a:ln>
        </p:spPr>
        <p:txBody>
          <a:bodyPr>
            <a:spAutoFit/>
          </a:bodyPr>
          <a:lstStyle/>
          <a:p>
            <a:r>
              <a:rPr lang="en-US" sz="2000" b="1">
                <a:solidFill>
                  <a:srgbClr val="CC3300"/>
                </a:solidFill>
                <a:sym typeface="Wingdings" pitchFamily="2" charset="2"/>
              </a:rPr>
              <a:t>if (</a:t>
            </a:r>
            <a:r>
              <a:rPr lang="en-US" sz="2000" b="1" i="1" err="1">
                <a:solidFill>
                  <a:srgbClr val="CC3300"/>
                </a:solidFill>
                <a:sym typeface="Wingdings" pitchFamily="2" charset="2"/>
              </a:rPr>
              <a:t>biểu</a:t>
            </a:r>
            <a:r>
              <a:rPr lang="en-US" sz="2000" b="1" i="1">
                <a:solidFill>
                  <a:srgbClr val="CC3300"/>
                </a:solidFill>
                <a:sym typeface="Wingdings" pitchFamily="2" charset="2"/>
              </a:rPr>
              <a:t> </a:t>
            </a:r>
            <a:r>
              <a:rPr lang="en-US" sz="2000" b="1" i="1" err="1">
                <a:solidFill>
                  <a:srgbClr val="CC3300"/>
                </a:solidFill>
                <a:sym typeface="Wingdings" pitchFamily="2" charset="2"/>
              </a:rPr>
              <a:t>thức</a:t>
            </a:r>
            <a:r>
              <a:rPr lang="en-US" sz="2000" b="1" i="1">
                <a:solidFill>
                  <a:srgbClr val="CC3300"/>
                </a:solidFill>
                <a:sym typeface="Wingdings" pitchFamily="2" charset="2"/>
              </a:rPr>
              <a:t> </a:t>
            </a:r>
            <a:r>
              <a:rPr lang="en-US" sz="2000" b="1" i="1" err="1">
                <a:solidFill>
                  <a:srgbClr val="CC3300"/>
                </a:solidFill>
                <a:sym typeface="Wingdings" pitchFamily="2" charset="2"/>
              </a:rPr>
              <a:t>điều</a:t>
            </a:r>
            <a:r>
              <a:rPr lang="en-US" sz="2000" b="1" i="1">
                <a:solidFill>
                  <a:srgbClr val="CC3300"/>
                </a:solidFill>
                <a:sym typeface="Wingdings" pitchFamily="2" charset="2"/>
              </a:rPr>
              <a:t> </a:t>
            </a:r>
            <a:r>
              <a:rPr lang="en-US" sz="2000" b="1" i="1" err="1">
                <a:solidFill>
                  <a:srgbClr val="CC3300"/>
                </a:solidFill>
                <a:sym typeface="Wingdings" pitchFamily="2" charset="2"/>
              </a:rPr>
              <a:t>kiện</a:t>
            </a:r>
            <a:r>
              <a:rPr lang="en-US" sz="2000" b="1" i="1">
                <a:solidFill>
                  <a:srgbClr val="CC3300"/>
                </a:solidFill>
                <a:sym typeface="Wingdings" pitchFamily="2" charset="2"/>
              </a:rPr>
              <a:t> 1</a:t>
            </a:r>
            <a:r>
              <a:rPr lang="en-US" sz="2000" b="1">
                <a:solidFill>
                  <a:srgbClr val="CC3300"/>
                </a:solidFill>
                <a:sym typeface="Wingdings" pitchFamily="2" charset="2"/>
              </a:rPr>
              <a:t>)</a:t>
            </a:r>
          </a:p>
          <a:p>
            <a:r>
              <a:rPr lang="en-US" sz="2000" b="1">
                <a:solidFill>
                  <a:srgbClr val="CC3300"/>
                </a:solidFill>
                <a:sym typeface="Wingdings" pitchFamily="2" charset="2"/>
              </a:rPr>
              <a:t>{</a:t>
            </a:r>
          </a:p>
          <a:p>
            <a:r>
              <a:rPr lang="en-US" sz="2000" b="1">
                <a:solidFill>
                  <a:srgbClr val="008000"/>
                </a:solidFill>
                <a:sym typeface="Wingdings" pitchFamily="2" charset="2"/>
              </a:rPr>
              <a:t>      </a:t>
            </a:r>
            <a:r>
              <a:rPr lang="en-US" sz="2000">
                <a:solidFill>
                  <a:srgbClr val="008000"/>
                </a:solidFill>
                <a:sym typeface="Wingdings" pitchFamily="2" charset="2"/>
              </a:rPr>
              <a:t>//</a:t>
            </a:r>
            <a:r>
              <a:rPr lang="en-US" sz="2000" err="1">
                <a:solidFill>
                  <a:srgbClr val="008000"/>
                </a:solidFill>
                <a:sym typeface="Wingdings" pitchFamily="2" charset="2"/>
              </a:rPr>
              <a:t>Khối</a:t>
            </a:r>
            <a:r>
              <a:rPr lang="en-US" sz="2000">
                <a:solidFill>
                  <a:srgbClr val="008000"/>
                </a:solidFill>
                <a:sym typeface="Wingdings" pitchFamily="2" charset="2"/>
              </a:rPr>
              <a:t> </a:t>
            </a:r>
            <a:r>
              <a:rPr lang="en-US" sz="2000" err="1">
                <a:solidFill>
                  <a:srgbClr val="008000"/>
                </a:solidFill>
                <a:sym typeface="Wingdings" pitchFamily="2" charset="2"/>
              </a:rPr>
              <a:t>lệnh</a:t>
            </a:r>
            <a:r>
              <a:rPr lang="en-US" sz="2000">
                <a:solidFill>
                  <a:srgbClr val="008000"/>
                </a:solidFill>
                <a:sym typeface="Wingdings" pitchFamily="2" charset="2"/>
              </a:rPr>
              <a:t> 1</a:t>
            </a:r>
          </a:p>
          <a:p>
            <a:r>
              <a:rPr lang="en-US" sz="2000" b="1">
                <a:solidFill>
                  <a:srgbClr val="CC3300"/>
                </a:solidFill>
                <a:sym typeface="Wingdings" pitchFamily="2" charset="2"/>
              </a:rPr>
              <a:t>}</a:t>
            </a:r>
          </a:p>
          <a:p>
            <a:r>
              <a:rPr lang="en-US" sz="2000" b="1">
                <a:solidFill>
                  <a:srgbClr val="CC3300"/>
                </a:solidFill>
                <a:sym typeface="Wingdings" pitchFamily="2" charset="2"/>
              </a:rPr>
              <a:t>else if </a:t>
            </a:r>
            <a:r>
              <a:rPr lang="en-US" sz="2000" b="1" i="1">
                <a:solidFill>
                  <a:srgbClr val="CC3300"/>
                </a:solidFill>
                <a:sym typeface="Wingdings" pitchFamily="2" charset="2"/>
              </a:rPr>
              <a:t>(</a:t>
            </a:r>
            <a:r>
              <a:rPr lang="en-US" sz="2000" b="1" i="1" err="1">
                <a:solidFill>
                  <a:srgbClr val="CC3300"/>
                </a:solidFill>
                <a:sym typeface="Wingdings" pitchFamily="2" charset="2"/>
              </a:rPr>
              <a:t>biểu</a:t>
            </a:r>
            <a:r>
              <a:rPr lang="en-US" sz="2000" b="1" i="1">
                <a:solidFill>
                  <a:srgbClr val="CC3300"/>
                </a:solidFill>
                <a:sym typeface="Wingdings" pitchFamily="2" charset="2"/>
              </a:rPr>
              <a:t> </a:t>
            </a:r>
            <a:r>
              <a:rPr lang="en-US" sz="2000" b="1" i="1" err="1">
                <a:solidFill>
                  <a:srgbClr val="CC3300"/>
                </a:solidFill>
                <a:sym typeface="Wingdings" pitchFamily="2" charset="2"/>
              </a:rPr>
              <a:t>thức</a:t>
            </a:r>
            <a:r>
              <a:rPr lang="en-US" sz="2000" b="1" i="1">
                <a:solidFill>
                  <a:srgbClr val="CC3300"/>
                </a:solidFill>
                <a:sym typeface="Wingdings" pitchFamily="2" charset="2"/>
              </a:rPr>
              <a:t> </a:t>
            </a:r>
            <a:r>
              <a:rPr lang="en-US" sz="2000" b="1" i="1" err="1">
                <a:solidFill>
                  <a:srgbClr val="CC3300"/>
                </a:solidFill>
                <a:sym typeface="Wingdings" pitchFamily="2" charset="2"/>
              </a:rPr>
              <a:t>điều</a:t>
            </a:r>
            <a:r>
              <a:rPr lang="en-US" sz="2000" b="1" i="1">
                <a:solidFill>
                  <a:srgbClr val="CC3300"/>
                </a:solidFill>
                <a:sym typeface="Wingdings" pitchFamily="2" charset="2"/>
              </a:rPr>
              <a:t> </a:t>
            </a:r>
            <a:r>
              <a:rPr lang="en-US" sz="2000" b="1" i="1" err="1">
                <a:solidFill>
                  <a:srgbClr val="CC3300"/>
                </a:solidFill>
                <a:sym typeface="Wingdings" pitchFamily="2" charset="2"/>
              </a:rPr>
              <a:t>kiện</a:t>
            </a:r>
            <a:r>
              <a:rPr lang="en-US" sz="2000" b="1" i="1">
                <a:solidFill>
                  <a:srgbClr val="CC3300"/>
                </a:solidFill>
                <a:sym typeface="Wingdings" pitchFamily="2" charset="2"/>
              </a:rPr>
              <a:t> 2</a:t>
            </a:r>
            <a:r>
              <a:rPr lang="en-US" sz="2000" b="1">
                <a:solidFill>
                  <a:srgbClr val="CC3300"/>
                </a:solidFill>
                <a:sym typeface="Wingdings" pitchFamily="2" charset="2"/>
              </a:rPr>
              <a:t>)</a:t>
            </a:r>
          </a:p>
          <a:p>
            <a:r>
              <a:rPr lang="en-US" sz="2000" b="1">
                <a:solidFill>
                  <a:srgbClr val="CC3300"/>
                </a:solidFill>
                <a:sym typeface="Wingdings" pitchFamily="2" charset="2"/>
              </a:rPr>
              <a:t>{</a:t>
            </a:r>
          </a:p>
          <a:p>
            <a:r>
              <a:rPr lang="en-US" sz="2000" b="1">
                <a:solidFill>
                  <a:srgbClr val="CC3300"/>
                </a:solidFill>
                <a:sym typeface="Wingdings" pitchFamily="2" charset="2"/>
              </a:rPr>
              <a:t>     </a:t>
            </a:r>
            <a:r>
              <a:rPr lang="en-US" sz="2000">
                <a:solidFill>
                  <a:srgbClr val="CC3300"/>
                </a:solidFill>
                <a:sym typeface="Wingdings" pitchFamily="2" charset="2"/>
              </a:rPr>
              <a:t> </a:t>
            </a:r>
            <a:r>
              <a:rPr lang="en-US" sz="2000">
                <a:solidFill>
                  <a:srgbClr val="008000"/>
                </a:solidFill>
                <a:sym typeface="Wingdings" pitchFamily="2" charset="2"/>
              </a:rPr>
              <a:t>//</a:t>
            </a:r>
            <a:r>
              <a:rPr lang="en-US" sz="2000" err="1">
                <a:solidFill>
                  <a:srgbClr val="008000"/>
                </a:solidFill>
                <a:sym typeface="Wingdings" pitchFamily="2" charset="2"/>
              </a:rPr>
              <a:t>Khối</a:t>
            </a:r>
            <a:r>
              <a:rPr lang="en-US" sz="2000">
                <a:solidFill>
                  <a:srgbClr val="008000"/>
                </a:solidFill>
                <a:sym typeface="Wingdings" pitchFamily="2" charset="2"/>
              </a:rPr>
              <a:t> </a:t>
            </a:r>
            <a:r>
              <a:rPr lang="en-US" sz="2000" err="1">
                <a:solidFill>
                  <a:srgbClr val="008000"/>
                </a:solidFill>
                <a:sym typeface="Wingdings" pitchFamily="2" charset="2"/>
              </a:rPr>
              <a:t>lệnh</a:t>
            </a:r>
            <a:r>
              <a:rPr lang="en-US" sz="2000">
                <a:solidFill>
                  <a:srgbClr val="008000"/>
                </a:solidFill>
                <a:sym typeface="Wingdings" pitchFamily="2" charset="2"/>
              </a:rPr>
              <a:t> 2</a:t>
            </a:r>
          </a:p>
          <a:p>
            <a:r>
              <a:rPr lang="en-US" sz="2000" b="1">
                <a:solidFill>
                  <a:srgbClr val="CC3300"/>
                </a:solidFill>
                <a:sym typeface="Wingdings" pitchFamily="2" charset="2"/>
              </a:rPr>
              <a:t>}</a:t>
            </a:r>
          </a:p>
          <a:p>
            <a:r>
              <a:rPr lang="en-US" sz="2000" b="1">
                <a:solidFill>
                  <a:srgbClr val="CC3300"/>
                </a:solidFill>
                <a:sym typeface="Wingdings" pitchFamily="2" charset="2"/>
              </a:rPr>
              <a:t>…..</a:t>
            </a:r>
          </a:p>
          <a:p>
            <a:r>
              <a:rPr lang="en-US" sz="2000" b="1">
                <a:solidFill>
                  <a:srgbClr val="CC3300"/>
                </a:solidFill>
                <a:sym typeface="Wingdings" pitchFamily="2" charset="2"/>
              </a:rPr>
              <a:t>else</a:t>
            </a:r>
          </a:p>
          <a:p>
            <a:r>
              <a:rPr lang="en-US" sz="2000" b="1">
                <a:solidFill>
                  <a:srgbClr val="CC3300"/>
                </a:solidFill>
                <a:sym typeface="Wingdings" pitchFamily="2" charset="2"/>
              </a:rPr>
              <a:t>{</a:t>
            </a:r>
          </a:p>
          <a:p>
            <a:r>
              <a:rPr lang="en-US" sz="2000" b="1">
                <a:solidFill>
                  <a:srgbClr val="CC3300"/>
                </a:solidFill>
                <a:sym typeface="Wingdings" pitchFamily="2" charset="2"/>
              </a:rPr>
              <a:t>     </a:t>
            </a:r>
            <a:r>
              <a:rPr lang="en-US" sz="2000">
                <a:solidFill>
                  <a:srgbClr val="008000"/>
                </a:solidFill>
                <a:sym typeface="Wingdings" pitchFamily="2" charset="2"/>
              </a:rPr>
              <a:t>//</a:t>
            </a:r>
            <a:r>
              <a:rPr lang="en-US" sz="2000" err="1">
                <a:solidFill>
                  <a:srgbClr val="008000"/>
                </a:solidFill>
                <a:sym typeface="Wingdings" pitchFamily="2" charset="2"/>
              </a:rPr>
              <a:t>Khối</a:t>
            </a:r>
            <a:r>
              <a:rPr lang="en-US" sz="2000">
                <a:solidFill>
                  <a:srgbClr val="008000"/>
                </a:solidFill>
                <a:sym typeface="Wingdings" pitchFamily="2" charset="2"/>
              </a:rPr>
              <a:t> </a:t>
            </a:r>
            <a:r>
              <a:rPr lang="en-US" sz="2000" err="1">
                <a:solidFill>
                  <a:srgbClr val="008000"/>
                </a:solidFill>
                <a:sym typeface="Wingdings" pitchFamily="2" charset="2"/>
              </a:rPr>
              <a:t>lệnh</a:t>
            </a:r>
            <a:r>
              <a:rPr lang="en-US" sz="2000">
                <a:solidFill>
                  <a:srgbClr val="008000"/>
                </a:solidFill>
                <a:sym typeface="Wingdings" pitchFamily="2" charset="2"/>
              </a:rPr>
              <a:t> n</a:t>
            </a:r>
          </a:p>
          <a:p>
            <a:r>
              <a:rPr lang="en-US" sz="2000" b="1">
                <a:solidFill>
                  <a:srgbClr val="CC3300"/>
                </a:solidFill>
                <a:sym typeface="Wingdings" pitchFamily="2" charset="2"/>
              </a:rPr>
              <a:t>}</a:t>
            </a:r>
          </a:p>
        </p:txBody>
      </p:sp>
      <p:sp>
        <p:nvSpPr>
          <p:cNvPr id="8" name="Rectangle 7"/>
          <p:cNvSpPr/>
          <p:nvPr/>
        </p:nvSpPr>
        <p:spPr bwMode="auto">
          <a:xfrm>
            <a:off x="3124200" y="6248400"/>
            <a:ext cx="6019800" cy="609600"/>
          </a:xfrm>
          <a:prstGeom prst="rect">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
        <p:nvSpPr>
          <p:cNvPr id="6" name="Content Placeholder 8"/>
          <p:cNvSpPr txBox="1">
            <a:spLocks/>
          </p:cNvSpPr>
          <p:nvPr/>
        </p:nvSpPr>
        <p:spPr>
          <a:xfrm>
            <a:off x="4572000" y="2181672"/>
            <a:ext cx="4572000" cy="4752528"/>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None/>
              <a:defRPr/>
            </a:pPr>
            <a:r>
              <a:rPr lang="en-US" sz="2800" b="1" kern="0">
                <a:sym typeface="Wingdings" pitchFamily="2" charset="2"/>
              </a:rPr>
              <a:t>Ý nghĩa: </a:t>
            </a:r>
          </a:p>
          <a:p>
            <a:pPr marL="0" lvl="2" indent="0">
              <a:spcBef>
                <a:spcPct val="0"/>
              </a:spcBef>
              <a:buNone/>
              <a:defRPr/>
            </a:pPr>
            <a:r>
              <a:rPr lang="en-US" sz="2600" kern="0" spc="-60">
                <a:sym typeface="Wingdings" pitchFamily="2" charset="2"/>
              </a:rPr>
              <a:t>Nếu  </a:t>
            </a:r>
            <a:r>
              <a:rPr lang="en-US" sz="2600" i="1" kern="0" spc="-60">
                <a:solidFill>
                  <a:srgbClr val="CC3300"/>
                </a:solidFill>
                <a:sym typeface="Wingdings" pitchFamily="2" charset="2"/>
              </a:rPr>
              <a:t>biểu thức điều kiện 1 </a:t>
            </a:r>
            <a:r>
              <a:rPr lang="en-US" sz="2600" kern="0" spc="-60">
                <a:sym typeface="Wingdings" pitchFamily="2" charset="2"/>
              </a:rPr>
              <a:t>đúng thì  </a:t>
            </a:r>
          </a:p>
          <a:p>
            <a:pPr marL="0" lvl="2" indent="0">
              <a:spcBef>
                <a:spcPct val="0"/>
              </a:spcBef>
              <a:buNone/>
              <a:defRPr/>
            </a:pPr>
            <a:r>
              <a:rPr lang="en-US" sz="2600" kern="0">
                <a:sym typeface="Wingdings" pitchFamily="2" charset="2"/>
              </a:rPr>
              <a:t>	thực hiện </a:t>
            </a:r>
            <a:r>
              <a:rPr lang="en-US" sz="2600" kern="0">
                <a:solidFill>
                  <a:srgbClr val="008000"/>
                </a:solidFill>
                <a:sym typeface="Wingdings" pitchFamily="2" charset="2"/>
              </a:rPr>
              <a:t>Khối lệnh 1</a:t>
            </a:r>
          </a:p>
          <a:p>
            <a:pPr marL="0" lvl="2" indent="0">
              <a:spcBef>
                <a:spcPct val="0"/>
              </a:spcBef>
              <a:buNone/>
              <a:defRPr/>
            </a:pPr>
            <a:r>
              <a:rPr lang="en-US" sz="2600" kern="0">
                <a:sym typeface="Wingdings" pitchFamily="2" charset="2"/>
              </a:rPr>
              <a:t>Ngược lại, </a:t>
            </a:r>
            <a:r>
              <a:rPr lang="en-US" sz="2600" i="1" kern="0">
                <a:solidFill>
                  <a:srgbClr val="CC3300"/>
                </a:solidFill>
                <a:sym typeface="Wingdings" pitchFamily="2" charset="2"/>
              </a:rPr>
              <a:t>biểu thức điều kiện 2 </a:t>
            </a:r>
            <a:r>
              <a:rPr lang="en-US" sz="2600" i="1" kern="0">
                <a:solidFill>
                  <a:schemeClr val="tx2"/>
                </a:solidFill>
                <a:sym typeface="Wingdings" pitchFamily="2" charset="2"/>
              </a:rPr>
              <a:t>đúng thì</a:t>
            </a:r>
            <a:endParaRPr lang="en-US" sz="2600" kern="0">
              <a:sym typeface="Wingdings" pitchFamily="2" charset="2"/>
            </a:endParaRPr>
          </a:p>
          <a:p>
            <a:pPr marL="0" lvl="2" indent="0">
              <a:spcBef>
                <a:spcPct val="0"/>
              </a:spcBef>
              <a:buNone/>
              <a:defRPr/>
            </a:pPr>
            <a:r>
              <a:rPr lang="en-US" sz="2600" kern="0">
                <a:sym typeface="Wingdings" pitchFamily="2" charset="2"/>
              </a:rPr>
              <a:t>	thực hiện </a:t>
            </a:r>
            <a:r>
              <a:rPr lang="en-US" sz="2600" kern="0">
                <a:solidFill>
                  <a:srgbClr val="008000"/>
                </a:solidFill>
                <a:sym typeface="Wingdings" pitchFamily="2" charset="2"/>
              </a:rPr>
              <a:t>Khối lệnh 2</a:t>
            </a:r>
          </a:p>
          <a:p>
            <a:pPr marL="0" lvl="2" indent="0">
              <a:spcBef>
                <a:spcPct val="0"/>
              </a:spcBef>
              <a:buNone/>
              <a:defRPr/>
            </a:pPr>
            <a:r>
              <a:rPr lang="en-US" sz="2600" kern="0">
                <a:sym typeface="Wingdings" pitchFamily="2" charset="2"/>
              </a:rPr>
              <a:t>…..</a:t>
            </a:r>
          </a:p>
          <a:p>
            <a:pPr marL="0" lvl="2" indent="0">
              <a:spcBef>
                <a:spcPct val="0"/>
              </a:spcBef>
              <a:buNone/>
              <a:defRPr/>
            </a:pPr>
            <a:r>
              <a:rPr lang="en-US" sz="2600" kern="0">
                <a:sym typeface="Wingdings" pitchFamily="2" charset="2"/>
              </a:rPr>
              <a:t>Ngược lại tất cả các điều kiện trên thì</a:t>
            </a:r>
          </a:p>
          <a:p>
            <a:pPr marL="0" lvl="2" indent="0">
              <a:spcBef>
                <a:spcPct val="0"/>
              </a:spcBef>
              <a:buNone/>
              <a:defRPr/>
            </a:pPr>
            <a:r>
              <a:rPr lang="en-US" sz="2600" kern="0">
                <a:sym typeface="Wingdings" pitchFamily="2" charset="2"/>
              </a:rPr>
              <a:t>	thực hiện </a:t>
            </a:r>
            <a:r>
              <a:rPr lang="en-US" sz="2600" kern="0">
                <a:solidFill>
                  <a:srgbClr val="008000"/>
                </a:solidFill>
                <a:sym typeface="Wingdings" pitchFamily="2" charset="2"/>
              </a:rPr>
              <a:t>Khối lệnh n</a:t>
            </a:r>
          </a:p>
          <a:p>
            <a:pPr marL="400050" lvl="2" indent="0">
              <a:spcBef>
                <a:spcPct val="0"/>
              </a:spcBef>
              <a:buFontTx/>
              <a:buNone/>
              <a:defRPr/>
            </a:pPr>
            <a:endParaRPr lang="en-US" kern="0">
              <a:sym typeface="Wingdings" pitchFamily="2" charset="2"/>
            </a:endParaRPr>
          </a:p>
          <a:p>
            <a:pPr marL="400050" lvl="2" indent="0">
              <a:spcBef>
                <a:spcPct val="0"/>
              </a:spcBef>
              <a:buFontTx/>
              <a:buNone/>
              <a:defRPr/>
            </a:pPr>
            <a:endParaRPr lang="en-US" kern="0">
              <a:solidFill>
                <a:srgbClr val="00B050"/>
              </a:solidFill>
              <a:sym typeface="Wingdings" pitchFamily="2" charset="2"/>
            </a:endParaRPr>
          </a:p>
          <a:p>
            <a:pPr marL="0" indent="0">
              <a:buFontTx/>
              <a:buNone/>
            </a:pPr>
            <a:endParaRPr lang="en-US" sz="2400" kern="0"/>
          </a:p>
          <a:p>
            <a:endParaRPr lang="en-US" sz="2400" kern="0"/>
          </a:p>
        </p:txBody>
      </p:sp>
    </p:spTree>
    <p:extLst>
      <p:ext uri="{BB962C8B-B14F-4D97-AF65-F5344CB8AC3E}">
        <p14:creationId xmlns:p14="http://schemas.microsoft.com/office/powerpoint/2010/main" val="12206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SWITCH</a:t>
            </a:r>
            <a:endParaRPr lang="en-US"/>
          </a:p>
        </p:txBody>
      </p:sp>
      <p:sp>
        <p:nvSpPr>
          <p:cNvPr id="3" name="Content Placeholder 2"/>
          <p:cNvSpPr>
            <a:spLocks noGrp="1"/>
          </p:cNvSpPr>
          <p:nvPr>
            <p:ph idx="1"/>
          </p:nvPr>
        </p:nvSpPr>
        <p:spPr/>
        <p:txBody>
          <a:bodyPr/>
          <a:lstStyle/>
          <a:p>
            <a:r>
              <a:rPr lang="en-US" b="1"/>
              <a:t>Cú pháp</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8</a:t>
            </a:fld>
            <a:endParaRPr lang="en-US" altLang="ja-JP"/>
          </a:p>
        </p:txBody>
      </p:sp>
      <p:sp>
        <p:nvSpPr>
          <p:cNvPr id="6" name="Rectangle 5"/>
          <p:cNvSpPr/>
          <p:nvPr/>
        </p:nvSpPr>
        <p:spPr>
          <a:xfrm>
            <a:off x="533400" y="2133600"/>
            <a:ext cx="3810000" cy="4493538"/>
          </a:xfrm>
          <a:prstGeom prst="rect">
            <a:avLst/>
          </a:prstGeom>
        </p:spPr>
        <p:txBody>
          <a:bodyPr>
            <a:spAutoFit/>
          </a:bodyPr>
          <a:lstStyle/>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switch(</a:t>
            </a:r>
            <a:r>
              <a:rPr lang="en-US" sz="2200" b="1" i="1">
                <a:solidFill>
                  <a:srgbClr val="CC3300"/>
                </a:solidFill>
                <a:latin typeface="Times New Roman" panose="02020603050405020304" pitchFamily="18" charset="0"/>
                <a:cs typeface="Times New Roman" panose="02020603050405020304" pitchFamily="18" charset="0"/>
                <a:sym typeface="Wingdings" pitchFamily="2" charset="2"/>
              </a:rPr>
              <a:t>biểu thức điều khiển</a:t>
            </a: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case </a:t>
            </a:r>
            <a:r>
              <a:rPr lang="en-US" sz="2200" b="1" i="1">
                <a:solidFill>
                  <a:srgbClr val="CC3300"/>
                </a:solidFill>
                <a:latin typeface="Times New Roman" panose="02020603050405020304" pitchFamily="18" charset="0"/>
                <a:cs typeface="Times New Roman" panose="02020603050405020304" pitchFamily="18" charset="0"/>
                <a:sym typeface="Wingdings" pitchFamily="2" charset="2"/>
              </a:rPr>
              <a:t>giá trị 1:</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a:solidFill>
                  <a:srgbClr val="008000"/>
                </a:solidFill>
                <a:latin typeface="Times New Roman" panose="02020603050405020304" pitchFamily="18" charset="0"/>
                <a:cs typeface="Times New Roman" panose="02020603050405020304" pitchFamily="18" charset="0"/>
                <a:sym typeface="Wingdings" pitchFamily="2" charset="2"/>
              </a:rPr>
              <a:t>//Tập lệnh 1</a:t>
            </a:r>
          </a:p>
          <a:p>
            <a:pPr>
              <a:defRPr/>
            </a:pPr>
            <a:r>
              <a:rPr lang="en-US" sz="220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break;</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case </a:t>
            </a:r>
            <a:r>
              <a:rPr lang="en-US" sz="2200" b="1" i="1">
                <a:solidFill>
                  <a:srgbClr val="CC3300"/>
                </a:solidFill>
                <a:latin typeface="Times New Roman" panose="02020603050405020304" pitchFamily="18" charset="0"/>
                <a:cs typeface="Times New Roman" panose="02020603050405020304" pitchFamily="18" charset="0"/>
                <a:sym typeface="Wingdings" pitchFamily="2" charset="2"/>
              </a:rPr>
              <a:t>giá trị 2:</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a:solidFill>
                  <a:srgbClr val="008000"/>
                </a:solidFill>
                <a:latin typeface="Times New Roman" panose="02020603050405020304" pitchFamily="18" charset="0"/>
                <a:cs typeface="Times New Roman" panose="02020603050405020304" pitchFamily="18" charset="0"/>
                <a:sym typeface="Wingdings" pitchFamily="2" charset="2"/>
              </a:rPr>
              <a:t>//Tập lệnh 2</a:t>
            </a:r>
          </a:p>
          <a:p>
            <a:pPr>
              <a:defRPr/>
            </a:pPr>
            <a:r>
              <a:rPr lang="en-US" sz="220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break;         </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 </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default:</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a:solidFill>
                  <a:srgbClr val="008000"/>
                </a:solidFill>
                <a:latin typeface="Times New Roman" panose="02020603050405020304" pitchFamily="18" charset="0"/>
                <a:cs typeface="Times New Roman" panose="02020603050405020304" pitchFamily="18" charset="0"/>
                <a:sym typeface="Wingdings" pitchFamily="2" charset="2"/>
              </a:rPr>
              <a:t>//Tập lệnh n</a:t>
            </a:r>
          </a:p>
          <a:p>
            <a:pPr>
              <a:defRPr/>
            </a:pPr>
            <a:r>
              <a:rPr lang="en-US" sz="2200">
                <a:solidFill>
                  <a:srgbClr val="CC3300"/>
                </a:solidFill>
                <a:latin typeface="Times New Roman" panose="02020603050405020304" pitchFamily="18" charset="0"/>
                <a:cs typeface="Times New Roman" panose="02020603050405020304" pitchFamily="18" charset="0"/>
                <a:sym typeface="Wingdings" pitchFamily="2" charset="2"/>
              </a:rPr>
              <a:t>                </a:t>
            </a: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break;</a:t>
            </a:r>
          </a:p>
          <a:p>
            <a:pPr>
              <a:defRPr/>
            </a:pPr>
            <a:r>
              <a:rPr lang="en-US" sz="2200" b="1">
                <a:solidFill>
                  <a:srgbClr val="CC3300"/>
                </a:solidFill>
                <a:latin typeface="Times New Roman" panose="02020603050405020304" pitchFamily="18" charset="0"/>
                <a:cs typeface="Times New Roman" panose="02020603050405020304" pitchFamily="18" charset="0"/>
                <a:sym typeface="Wingdings" pitchFamily="2" charset="2"/>
              </a:rPr>
              <a:t>}</a:t>
            </a:r>
          </a:p>
        </p:txBody>
      </p:sp>
      <p:sp>
        <p:nvSpPr>
          <p:cNvPr id="7" name="Content Placeholder 8"/>
          <p:cNvSpPr txBox="1">
            <a:spLocks/>
          </p:cNvSpPr>
          <p:nvPr/>
        </p:nvSpPr>
        <p:spPr>
          <a:xfrm>
            <a:off x="4432145" y="1600200"/>
            <a:ext cx="4559455" cy="4373563"/>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spcBef>
                <a:spcPts val="400"/>
              </a:spcBef>
              <a:buNone/>
            </a:pPr>
            <a:r>
              <a:rPr lang="en-US" b="1" kern="0"/>
              <a:t>Ý nghĩa</a:t>
            </a:r>
          </a:p>
          <a:p>
            <a:pPr marL="463550" indent="-296863" algn="just">
              <a:spcBef>
                <a:spcPts val="400"/>
              </a:spcBef>
              <a:buFont typeface="Arial" panose="020B0604020202020204" pitchFamily="34" charset="0"/>
              <a:buChar char="•"/>
            </a:pPr>
            <a:r>
              <a:rPr lang="en-US" sz="2400" b="1" kern="0">
                <a:solidFill>
                  <a:srgbClr val="CC3300"/>
                </a:solidFill>
              </a:rPr>
              <a:t>case</a:t>
            </a:r>
            <a:r>
              <a:rPr lang="en-US" sz="2400" kern="0"/>
              <a:t>: liệt kê các trường hợp cần xét</a:t>
            </a:r>
          </a:p>
          <a:p>
            <a:pPr marL="463550" indent="-296863" algn="just">
              <a:spcBef>
                <a:spcPts val="400"/>
              </a:spcBef>
              <a:buFont typeface="Arial" panose="020B0604020202020204" pitchFamily="34" charset="0"/>
              <a:buChar char="•"/>
            </a:pPr>
            <a:r>
              <a:rPr lang="en-US" sz="2400" b="1" kern="0">
                <a:solidFill>
                  <a:srgbClr val="CC3300"/>
                </a:solidFill>
              </a:rPr>
              <a:t>giá trị i</a:t>
            </a:r>
            <a:r>
              <a:rPr lang="en-US" sz="2400" kern="0">
                <a:solidFill>
                  <a:srgbClr val="CC3300"/>
                </a:solidFill>
              </a:rPr>
              <a:t>: </a:t>
            </a:r>
            <a:r>
              <a:rPr lang="en-US" sz="2400" kern="0"/>
              <a:t>là các giá trị hằng cần so sánh với biểu thức điều khiển</a:t>
            </a:r>
          </a:p>
          <a:p>
            <a:pPr marL="463550" indent="-296863" algn="just">
              <a:spcBef>
                <a:spcPts val="400"/>
              </a:spcBef>
              <a:buFont typeface="Arial" panose="020B0604020202020204" pitchFamily="34" charset="0"/>
              <a:buChar char="•"/>
            </a:pPr>
            <a:r>
              <a:rPr lang="en-US" sz="2400" kern="0"/>
              <a:t>Nếu biểu thức điều khiển bằng giá trị i thì </a:t>
            </a:r>
            <a:r>
              <a:rPr lang="en-US" sz="2400" kern="0">
                <a:solidFill>
                  <a:srgbClr val="008000"/>
                </a:solidFill>
              </a:rPr>
              <a:t>tập lệnh i </a:t>
            </a:r>
            <a:r>
              <a:rPr lang="en-US" sz="2400" kern="0"/>
              <a:t>được thực hiện.</a:t>
            </a:r>
          </a:p>
          <a:p>
            <a:pPr marL="463550" indent="-296863" algn="just">
              <a:spcBef>
                <a:spcPts val="400"/>
              </a:spcBef>
              <a:buFont typeface="Arial" panose="020B0604020202020204" pitchFamily="34" charset="0"/>
              <a:buChar char="•"/>
            </a:pPr>
            <a:r>
              <a:rPr lang="en-US" sz="2400" kern="0"/>
              <a:t>Nếu các case không thỏa thì thực hiện phát biểu </a:t>
            </a:r>
            <a:r>
              <a:rPr lang="en-US" sz="2400" b="1" kern="0">
                <a:solidFill>
                  <a:srgbClr val="CC3300"/>
                </a:solidFill>
              </a:rPr>
              <a:t>default</a:t>
            </a:r>
            <a:r>
              <a:rPr lang="en-US" sz="2400" kern="0">
                <a:solidFill>
                  <a:srgbClr val="008000"/>
                </a:solidFill>
              </a:rPr>
              <a:t> </a:t>
            </a:r>
            <a:r>
              <a:rPr lang="en-US" sz="2400" kern="0"/>
              <a:t>(nếu có)</a:t>
            </a:r>
          </a:p>
          <a:p>
            <a:pPr algn="just">
              <a:lnSpc>
                <a:spcPct val="150000"/>
              </a:lnSpc>
              <a:spcBef>
                <a:spcPts val="0"/>
              </a:spcBef>
            </a:pPr>
            <a:endParaRPr lang="en-US" sz="2400" kern="0"/>
          </a:p>
          <a:p>
            <a:pPr algn="just">
              <a:lnSpc>
                <a:spcPct val="150000"/>
              </a:lnSpc>
              <a:spcBef>
                <a:spcPts val="0"/>
              </a:spcBef>
              <a:buFontTx/>
              <a:buNone/>
            </a:pPr>
            <a:endParaRPr lang="en-US" sz="2400" kern="0"/>
          </a:p>
        </p:txBody>
      </p:sp>
      <p:sp>
        <p:nvSpPr>
          <p:cNvPr id="5" name="Rectangle 4"/>
          <p:cNvSpPr/>
          <p:nvPr/>
        </p:nvSpPr>
        <p:spPr bwMode="auto">
          <a:xfrm>
            <a:off x="1524000" y="6278563"/>
            <a:ext cx="6781800" cy="579437"/>
          </a:xfrm>
          <a:prstGeom prst="rect">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Tree>
    <p:extLst>
      <p:ext uri="{BB962C8B-B14F-4D97-AF65-F5344CB8AC3E}">
        <p14:creationId xmlns:p14="http://schemas.microsoft.com/office/powerpoint/2010/main" val="21933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SWITCH</a:t>
            </a:r>
            <a:endParaRPr lang="en-US"/>
          </a:p>
        </p:txBody>
      </p:sp>
      <p:sp>
        <p:nvSpPr>
          <p:cNvPr id="3" name="Content Placeholder 2"/>
          <p:cNvSpPr>
            <a:spLocks noGrp="1"/>
          </p:cNvSpPr>
          <p:nvPr>
            <p:ph idx="1"/>
          </p:nvPr>
        </p:nvSpPr>
        <p:spPr/>
        <p:txBody>
          <a:bodyPr/>
          <a:lstStyle/>
          <a:p>
            <a:pPr algn="just"/>
            <a:r>
              <a:rPr lang="en-US" smtClean="0"/>
              <a:t>Các </a:t>
            </a:r>
            <a:r>
              <a:rPr lang="en-US"/>
              <a:t>giá trị của các phát biểu case phải khác nhau, không có 2 case có cùng giá </a:t>
            </a:r>
            <a:r>
              <a:rPr lang="en-US" smtClean="0"/>
              <a:t>trị</a:t>
            </a:r>
          </a:p>
          <a:p>
            <a:pPr algn="just"/>
            <a:r>
              <a:rPr lang="en-US"/>
              <a:t>Kết thúc phát biểu case phải có break.</a:t>
            </a:r>
          </a:p>
          <a:p>
            <a:pPr algn="just"/>
            <a:r>
              <a:rPr lang="en-US" smtClean="0"/>
              <a:t>Nếu </a:t>
            </a:r>
            <a:r>
              <a:rPr lang="en-US"/>
              <a:t>muốn nhiều case cùng thực hiện một tập lệnh thì viết như sau: </a:t>
            </a:r>
          </a:p>
          <a:p>
            <a:pPr marL="0" indent="0">
              <a:lnSpc>
                <a:spcPct val="50000"/>
              </a:lnSpc>
              <a:spcBef>
                <a:spcPct val="0"/>
              </a:spcBef>
              <a:buNone/>
              <a:defRPr/>
            </a:pPr>
            <a:r>
              <a:rPr lang="en-US"/>
              <a:t>	</a:t>
            </a:r>
            <a:r>
              <a:rPr lang="en-US">
                <a:solidFill>
                  <a:srgbClr val="CC3300"/>
                </a:solidFill>
                <a:ea typeface="Tahoma" panose="020B0604030504040204" pitchFamily="34" charset="0"/>
              </a:rPr>
              <a:t>. . .</a:t>
            </a:r>
          </a:p>
          <a:p>
            <a:pPr marL="0" indent="0">
              <a:lnSpc>
                <a:spcPct val="90000"/>
              </a:lnSpc>
              <a:spcBef>
                <a:spcPct val="0"/>
              </a:spcBef>
              <a:buNone/>
              <a:defRPr/>
            </a:pPr>
            <a:r>
              <a:rPr lang="en-US">
                <a:solidFill>
                  <a:srgbClr val="CC3300"/>
                </a:solidFill>
              </a:rPr>
              <a:t>	</a:t>
            </a:r>
            <a:r>
              <a:rPr lang="en-US">
                <a:solidFill>
                  <a:srgbClr val="CC3300"/>
                </a:solidFill>
                <a:ea typeface="Tahoma" panose="020B0604030504040204" pitchFamily="34" charset="0"/>
              </a:rPr>
              <a:t>case giá trị 1: </a:t>
            </a:r>
          </a:p>
          <a:p>
            <a:pPr marL="0" indent="0">
              <a:lnSpc>
                <a:spcPct val="90000"/>
              </a:lnSpc>
              <a:spcBef>
                <a:spcPct val="0"/>
              </a:spcBef>
              <a:buNone/>
              <a:defRPr/>
            </a:pPr>
            <a:r>
              <a:rPr lang="en-US">
                <a:solidFill>
                  <a:srgbClr val="CC3300"/>
                </a:solidFill>
                <a:ea typeface="Tahoma" panose="020B0604030504040204" pitchFamily="34" charset="0"/>
              </a:rPr>
              <a:t>	case giá trị 2: </a:t>
            </a:r>
          </a:p>
          <a:p>
            <a:pPr marL="0" indent="0">
              <a:lnSpc>
                <a:spcPct val="50000"/>
              </a:lnSpc>
              <a:spcBef>
                <a:spcPct val="0"/>
              </a:spcBef>
              <a:buNone/>
              <a:defRPr/>
            </a:pPr>
            <a:r>
              <a:rPr lang="en-US">
                <a:solidFill>
                  <a:srgbClr val="CC3300"/>
                </a:solidFill>
                <a:ea typeface="Tahoma" panose="020B0604030504040204" pitchFamily="34" charset="0"/>
              </a:rPr>
              <a:t>	. . .</a:t>
            </a:r>
          </a:p>
          <a:p>
            <a:pPr marL="803275" lvl="1" indent="0">
              <a:lnSpc>
                <a:spcPct val="90000"/>
              </a:lnSpc>
              <a:spcBef>
                <a:spcPct val="0"/>
              </a:spcBef>
              <a:buNone/>
              <a:defRPr/>
            </a:pPr>
            <a:r>
              <a:rPr lang="en-US" sz="3200">
                <a:solidFill>
                  <a:srgbClr val="008000"/>
                </a:solidFill>
                <a:ea typeface="Tahoma" panose="020B0604030504040204" pitchFamily="34" charset="0"/>
              </a:rPr>
              <a:t>	//Tập lệnh chung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9</a:t>
            </a:fld>
            <a:endParaRPr lang="en-US" altLang="ja-JP"/>
          </a:p>
        </p:txBody>
      </p:sp>
    </p:spTree>
    <p:extLst>
      <p:ext uri="{BB962C8B-B14F-4D97-AF65-F5344CB8AC3E}">
        <p14:creationId xmlns:p14="http://schemas.microsoft.com/office/powerpoint/2010/main" val="208967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22863</TotalTime>
  <Words>2630</Words>
  <Application>Microsoft Office PowerPoint</Application>
  <PresentationFormat>On-screen Show (4:3)</PresentationFormat>
  <Paragraphs>540</Paragraphs>
  <Slides>52</Slides>
  <Notes>51</Notes>
  <HiddenSlides>2</HiddenSlides>
  <MMClips>0</MMClips>
  <ScaleCrop>false</ScaleCrop>
  <HeadingPairs>
    <vt:vector size="8" baseType="variant">
      <vt:variant>
        <vt:lpstr>Fonts Used</vt:lpstr>
      </vt:variant>
      <vt:variant>
        <vt:i4>11</vt:i4>
      </vt:variant>
      <vt:variant>
        <vt:lpstr>Theme</vt:lpstr>
      </vt:variant>
      <vt:variant>
        <vt:i4>14</vt:i4>
      </vt:variant>
      <vt:variant>
        <vt:lpstr>Embedded OLE Servers</vt:lpstr>
      </vt:variant>
      <vt:variant>
        <vt:i4>2</vt:i4>
      </vt:variant>
      <vt:variant>
        <vt:lpstr>Slide Titles</vt:lpstr>
      </vt:variant>
      <vt:variant>
        <vt:i4>52</vt:i4>
      </vt:variant>
    </vt:vector>
  </HeadingPairs>
  <TitlesOfParts>
    <vt:vector size="79" baseType="lpstr">
      <vt:lpstr>ＭＳ Ｐゴシック</vt:lpstr>
      <vt:lpstr>ＭＳ Ｐゴシック</vt:lpstr>
      <vt:lpstr>PMingLiU</vt:lpstr>
      <vt:lpstr>Arial</vt:lpstr>
      <vt:lpstr>Calibri</vt:lpstr>
      <vt:lpstr>Courier New</vt:lpstr>
      <vt:lpstr>SEOptimist</vt:lpstr>
      <vt:lpstr>Symbol</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PowerPoint Presentation</vt:lpstr>
      <vt:lpstr>1. CẤU TRÚC RẼ NHÁNH</vt:lpstr>
      <vt:lpstr>CẤU TRÚC IF</vt:lpstr>
      <vt:lpstr>CẤU TRÚC IF</vt:lpstr>
      <vt:lpstr>CẤU TRÚC IF</vt:lpstr>
      <vt:lpstr>CẤU TRÚC IF</vt:lpstr>
      <vt:lpstr>CẤU TRÚC IF</vt:lpstr>
      <vt:lpstr>CẤU TRÚC SWITCH</vt:lpstr>
      <vt:lpstr>CẤU TRÚC SWITCH</vt:lpstr>
      <vt:lpstr>CẤU TRÚC SWITCH</vt:lpstr>
      <vt:lpstr>Viết chương trình mô phỏng một chiếc máy tính. Chương trình có thể thực hiện các phép toán cộng, trừ, nhân và chia </vt:lpstr>
      <vt:lpstr>3.2. CẤU TRÚC LẶP</vt:lpstr>
      <vt:lpstr>CẤU TRÚC WHILE </vt:lpstr>
      <vt:lpstr>CẤU TRÚC WHILE </vt:lpstr>
      <vt:lpstr>CẤU TRÚC DO . . . WHILE</vt:lpstr>
      <vt:lpstr>CẤU TRÚC DO . . . WHILE</vt:lpstr>
      <vt:lpstr>CẤU TRÚC FOR</vt:lpstr>
      <vt:lpstr>CẤU TRÚC FOR</vt:lpstr>
      <vt:lpstr>CẤU TRÚC LẶP</vt:lpstr>
      <vt:lpstr>SỬ DỤNG BREAK &amp; CONTINUE TRONG VÒNG LẶP</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3. Sử dụng phương thức</vt:lpstr>
      <vt:lpstr>4. Xử lý ngoại lệ và kiểm tra dữ liệu hợp lệ</vt:lpstr>
      <vt:lpstr>3.4.1. Chạy và gỡ lỗi ứng dụng</vt:lpstr>
      <vt:lpstr>3.4.1. Chạy và gỡ lỗi ứng dụng</vt:lpstr>
      <vt:lpstr>3.4.1. Chạy và gỡ lỗi ứng dụng</vt:lpstr>
      <vt:lpstr>3.4.1. Chạy và gỡ lỗi ứng dụng</vt:lpstr>
      <vt:lpstr>3.4.1. Chạy và gỡ lỗi ứng dụng</vt:lpstr>
      <vt:lpstr>3.4.2. Xử lý ngoại lệ</vt:lpstr>
      <vt:lpstr>3.4.2. Xử lý ngoại lệ</vt:lpstr>
      <vt:lpstr>3.4.2. Xử lý ngoại lệ</vt:lpstr>
      <vt:lpstr>3.4.2. Xử lý ngoại lệ</vt:lpstr>
      <vt:lpstr>3.4.2. Xử lý ngoại lệ</vt:lpstr>
      <vt:lpstr>3.4.2. Xử lý ngoại lệ</vt:lpstr>
      <vt:lpstr>3.4.2. Xử lý ngoại lệ</vt:lpstr>
      <vt:lpstr>3.4.3. Kiểm tra hợp lệ dữ liệu </vt:lpstr>
      <vt:lpstr>QUY ƯỚC VIẾT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Admin</cp:lastModifiedBy>
  <cp:revision>968</cp:revision>
  <dcterms:created xsi:type="dcterms:W3CDTF">2010-10-18T05:40:05Z</dcterms:created>
  <dcterms:modified xsi:type="dcterms:W3CDTF">2020-09-01T02:09:54Z</dcterms:modified>
  <cp:category>Template</cp:category>
  <cp:contentStatus>20/11/2012</cp:contentStatus>
</cp:coreProperties>
</file>