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 id="2147484032" r:id="rId2"/>
    <p:sldMasterId id="2147484044" r:id="rId3"/>
    <p:sldMasterId id="2147484056" r:id="rId4"/>
    <p:sldMasterId id="2147484068" r:id="rId5"/>
    <p:sldMasterId id="2147484080" r:id="rId6"/>
    <p:sldMasterId id="2147484093" r:id="rId7"/>
    <p:sldMasterId id="2147484107" r:id="rId8"/>
    <p:sldMasterId id="2147484119" r:id="rId9"/>
    <p:sldMasterId id="2147484131" r:id="rId10"/>
    <p:sldMasterId id="2147484143" r:id="rId11"/>
    <p:sldMasterId id="2147484155" r:id="rId12"/>
    <p:sldMasterId id="2147484167" r:id="rId13"/>
    <p:sldMasterId id="2147484179" r:id="rId14"/>
  </p:sldMasterIdLst>
  <p:notesMasterIdLst>
    <p:notesMasterId r:id="rId61"/>
  </p:notesMasterIdLst>
  <p:sldIdLst>
    <p:sldId id="434" r:id="rId15"/>
    <p:sldId id="441" r:id="rId16"/>
    <p:sldId id="518" r:id="rId17"/>
    <p:sldId id="519" r:id="rId18"/>
    <p:sldId id="520" r:id="rId19"/>
    <p:sldId id="521" r:id="rId20"/>
    <p:sldId id="522" r:id="rId21"/>
    <p:sldId id="523" r:id="rId22"/>
    <p:sldId id="525" r:id="rId23"/>
    <p:sldId id="526" r:id="rId24"/>
    <p:sldId id="527" r:id="rId25"/>
    <p:sldId id="528"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5" r:id="rId40"/>
    <p:sldId id="542" r:id="rId41"/>
    <p:sldId id="544" r:id="rId42"/>
    <p:sldId id="550" r:id="rId43"/>
    <p:sldId id="551" r:id="rId44"/>
    <p:sldId id="552" r:id="rId45"/>
    <p:sldId id="553" r:id="rId46"/>
    <p:sldId id="554" r:id="rId47"/>
    <p:sldId id="555" r:id="rId48"/>
    <p:sldId id="556" r:id="rId49"/>
    <p:sldId id="557" r:id="rId50"/>
    <p:sldId id="558" r:id="rId51"/>
    <p:sldId id="559" r:id="rId52"/>
    <p:sldId id="561" r:id="rId53"/>
    <p:sldId id="563" r:id="rId54"/>
    <p:sldId id="564" r:id="rId55"/>
    <p:sldId id="568" r:id="rId56"/>
    <p:sldId id="569" r:id="rId57"/>
    <p:sldId id="578" r:id="rId58"/>
    <p:sldId id="571" r:id="rId59"/>
    <p:sldId id="576" r:id="rId60"/>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C00000"/>
    <a:srgbClr val="CC3300"/>
    <a:srgbClr val="0000FF"/>
    <a:srgbClr val="008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autoAdjust="0"/>
    <p:restoredTop sz="92210" autoAdjust="0"/>
  </p:normalViewPr>
  <p:slideViewPr>
    <p:cSldViewPr>
      <p:cViewPr varScale="1">
        <p:scale>
          <a:sx n="76" d="100"/>
          <a:sy n="76" d="100"/>
        </p:scale>
        <p:origin x="1296"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p:scale>
          <a:sx n="84" d="100"/>
          <a:sy n="84" d="100"/>
        </p:scale>
        <p:origin x="2250" y="-14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01/09/2020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a:t>
            </a:fld>
            <a:endParaRPr lang="vi-VN"/>
          </a:p>
        </p:txBody>
      </p:sp>
    </p:spTree>
    <p:extLst>
      <p:ext uri="{BB962C8B-B14F-4D97-AF65-F5344CB8AC3E}">
        <p14:creationId xmlns:p14="http://schemas.microsoft.com/office/powerpoint/2010/main" val="90121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10</a:t>
            </a:fld>
            <a:endParaRPr lang="vi-VN"/>
          </a:p>
        </p:txBody>
      </p:sp>
    </p:spTree>
    <p:extLst>
      <p:ext uri="{BB962C8B-B14F-4D97-AF65-F5344CB8AC3E}">
        <p14:creationId xmlns:p14="http://schemas.microsoft.com/office/powerpoint/2010/main" val="159846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11</a:t>
            </a:fld>
            <a:endParaRPr lang="vi-VN"/>
          </a:p>
        </p:txBody>
      </p:sp>
    </p:spTree>
    <p:extLst>
      <p:ext uri="{BB962C8B-B14F-4D97-AF65-F5344CB8AC3E}">
        <p14:creationId xmlns:p14="http://schemas.microsoft.com/office/powerpoint/2010/main" val="425427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12</a:t>
            </a:fld>
            <a:endParaRPr lang="vi-VN"/>
          </a:p>
        </p:txBody>
      </p:sp>
    </p:spTree>
    <p:extLst>
      <p:ext uri="{BB962C8B-B14F-4D97-AF65-F5344CB8AC3E}">
        <p14:creationId xmlns:p14="http://schemas.microsoft.com/office/powerpoint/2010/main" val="1171551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13</a:t>
            </a:fld>
            <a:endParaRPr lang="vi-VN"/>
          </a:p>
        </p:txBody>
      </p:sp>
    </p:spTree>
    <p:extLst>
      <p:ext uri="{BB962C8B-B14F-4D97-AF65-F5344CB8AC3E}">
        <p14:creationId xmlns:p14="http://schemas.microsoft.com/office/powerpoint/2010/main" val="248585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14</a:t>
            </a:fld>
            <a:endParaRPr lang="vi-VN"/>
          </a:p>
        </p:txBody>
      </p:sp>
    </p:spTree>
    <p:extLst>
      <p:ext uri="{BB962C8B-B14F-4D97-AF65-F5344CB8AC3E}">
        <p14:creationId xmlns:p14="http://schemas.microsoft.com/office/powerpoint/2010/main" val="1318260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15</a:t>
            </a:fld>
            <a:endParaRPr lang="vi-VN"/>
          </a:p>
        </p:txBody>
      </p:sp>
    </p:spTree>
    <p:extLst>
      <p:ext uri="{BB962C8B-B14F-4D97-AF65-F5344CB8AC3E}">
        <p14:creationId xmlns:p14="http://schemas.microsoft.com/office/powerpoint/2010/main" val="102322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16</a:t>
            </a:fld>
            <a:endParaRPr lang="vi-VN"/>
          </a:p>
        </p:txBody>
      </p:sp>
    </p:spTree>
    <p:extLst>
      <p:ext uri="{BB962C8B-B14F-4D97-AF65-F5344CB8AC3E}">
        <p14:creationId xmlns:p14="http://schemas.microsoft.com/office/powerpoint/2010/main" val="3214889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17</a:t>
            </a:fld>
            <a:endParaRPr lang="vi-VN"/>
          </a:p>
        </p:txBody>
      </p:sp>
    </p:spTree>
    <p:extLst>
      <p:ext uri="{BB962C8B-B14F-4D97-AF65-F5344CB8AC3E}">
        <p14:creationId xmlns:p14="http://schemas.microsoft.com/office/powerpoint/2010/main" val="3495804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18</a:t>
            </a:fld>
            <a:endParaRPr lang="vi-VN"/>
          </a:p>
        </p:txBody>
      </p:sp>
    </p:spTree>
    <p:extLst>
      <p:ext uri="{BB962C8B-B14F-4D97-AF65-F5344CB8AC3E}">
        <p14:creationId xmlns:p14="http://schemas.microsoft.com/office/powerpoint/2010/main" val="415147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19</a:t>
            </a:fld>
            <a:endParaRPr lang="vi-VN"/>
          </a:p>
        </p:txBody>
      </p:sp>
    </p:spTree>
    <p:extLst>
      <p:ext uri="{BB962C8B-B14F-4D97-AF65-F5344CB8AC3E}">
        <p14:creationId xmlns:p14="http://schemas.microsoft.com/office/powerpoint/2010/main" val="34714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a:t>
            </a:fld>
            <a:endParaRPr lang="vi-VN"/>
          </a:p>
        </p:txBody>
      </p:sp>
    </p:spTree>
    <p:extLst>
      <p:ext uri="{BB962C8B-B14F-4D97-AF65-F5344CB8AC3E}">
        <p14:creationId xmlns:p14="http://schemas.microsoft.com/office/powerpoint/2010/main" val="267455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20</a:t>
            </a:fld>
            <a:endParaRPr lang="vi-VN"/>
          </a:p>
        </p:txBody>
      </p:sp>
    </p:spTree>
    <p:extLst>
      <p:ext uri="{BB962C8B-B14F-4D97-AF65-F5344CB8AC3E}">
        <p14:creationId xmlns:p14="http://schemas.microsoft.com/office/powerpoint/2010/main" val="624979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21</a:t>
            </a:fld>
            <a:endParaRPr lang="vi-VN"/>
          </a:p>
        </p:txBody>
      </p:sp>
    </p:spTree>
    <p:extLst>
      <p:ext uri="{BB962C8B-B14F-4D97-AF65-F5344CB8AC3E}">
        <p14:creationId xmlns:p14="http://schemas.microsoft.com/office/powerpoint/2010/main" val="2600235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22</a:t>
            </a:fld>
            <a:endParaRPr lang="vi-VN"/>
          </a:p>
        </p:txBody>
      </p:sp>
    </p:spTree>
    <p:extLst>
      <p:ext uri="{BB962C8B-B14F-4D97-AF65-F5344CB8AC3E}">
        <p14:creationId xmlns:p14="http://schemas.microsoft.com/office/powerpoint/2010/main" val="927547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23</a:t>
            </a:fld>
            <a:endParaRPr lang="vi-VN"/>
          </a:p>
        </p:txBody>
      </p:sp>
    </p:spTree>
    <p:extLst>
      <p:ext uri="{BB962C8B-B14F-4D97-AF65-F5344CB8AC3E}">
        <p14:creationId xmlns:p14="http://schemas.microsoft.com/office/powerpoint/2010/main" val="912629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24</a:t>
            </a:fld>
            <a:endParaRPr lang="vi-VN"/>
          </a:p>
        </p:txBody>
      </p:sp>
    </p:spTree>
    <p:extLst>
      <p:ext uri="{BB962C8B-B14F-4D97-AF65-F5344CB8AC3E}">
        <p14:creationId xmlns:p14="http://schemas.microsoft.com/office/powerpoint/2010/main" val="1377628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25</a:t>
            </a:fld>
            <a:endParaRPr lang="vi-VN"/>
          </a:p>
        </p:txBody>
      </p:sp>
    </p:spTree>
    <p:extLst>
      <p:ext uri="{BB962C8B-B14F-4D97-AF65-F5344CB8AC3E}">
        <p14:creationId xmlns:p14="http://schemas.microsoft.com/office/powerpoint/2010/main" val="685336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26</a:t>
            </a:fld>
            <a:endParaRPr lang="vi-VN"/>
          </a:p>
        </p:txBody>
      </p:sp>
    </p:spTree>
    <p:extLst>
      <p:ext uri="{BB962C8B-B14F-4D97-AF65-F5344CB8AC3E}">
        <p14:creationId xmlns:p14="http://schemas.microsoft.com/office/powerpoint/2010/main" val="1295590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27</a:t>
            </a:fld>
            <a:endParaRPr lang="vi-VN"/>
          </a:p>
        </p:txBody>
      </p:sp>
    </p:spTree>
    <p:extLst>
      <p:ext uri="{BB962C8B-B14F-4D97-AF65-F5344CB8AC3E}">
        <p14:creationId xmlns:p14="http://schemas.microsoft.com/office/powerpoint/2010/main" val="2976512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28</a:t>
            </a:fld>
            <a:endParaRPr lang="vi-VN"/>
          </a:p>
        </p:txBody>
      </p:sp>
    </p:spTree>
    <p:extLst>
      <p:ext uri="{BB962C8B-B14F-4D97-AF65-F5344CB8AC3E}">
        <p14:creationId xmlns:p14="http://schemas.microsoft.com/office/powerpoint/2010/main" val="897389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29</a:t>
            </a:fld>
            <a:endParaRPr lang="vi-VN"/>
          </a:p>
        </p:txBody>
      </p:sp>
    </p:spTree>
    <p:extLst>
      <p:ext uri="{BB962C8B-B14F-4D97-AF65-F5344CB8AC3E}">
        <p14:creationId xmlns:p14="http://schemas.microsoft.com/office/powerpoint/2010/main" val="1539904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a:t>
            </a:fld>
            <a:endParaRPr lang="vi-VN"/>
          </a:p>
        </p:txBody>
      </p:sp>
    </p:spTree>
    <p:extLst>
      <p:ext uri="{BB962C8B-B14F-4D97-AF65-F5344CB8AC3E}">
        <p14:creationId xmlns:p14="http://schemas.microsoft.com/office/powerpoint/2010/main" val="2665286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30</a:t>
            </a:fld>
            <a:endParaRPr lang="vi-VN"/>
          </a:p>
        </p:txBody>
      </p:sp>
    </p:spTree>
    <p:extLst>
      <p:ext uri="{BB962C8B-B14F-4D97-AF65-F5344CB8AC3E}">
        <p14:creationId xmlns:p14="http://schemas.microsoft.com/office/powerpoint/2010/main" val="117566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31</a:t>
            </a:fld>
            <a:endParaRPr lang="vi-VN"/>
          </a:p>
        </p:txBody>
      </p:sp>
    </p:spTree>
    <p:extLst>
      <p:ext uri="{BB962C8B-B14F-4D97-AF65-F5344CB8AC3E}">
        <p14:creationId xmlns:p14="http://schemas.microsoft.com/office/powerpoint/2010/main" val="4022083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32</a:t>
            </a:fld>
            <a:endParaRPr lang="vi-VN"/>
          </a:p>
        </p:txBody>
      </p:sp>
    </p:spTree>
    <p:extLst>
      <p:ext uri="{BB962C8B-B14F-4D97-AF65-F5344CB8AC3E}">
        <p14:creationId xmlns:p14="http://schemas.microsoft.com/office/powerpoint/2010/main" val="1741896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33</a:t>
            </a:fld>
            <a:endParaRPr lang="vi-VN"/>
          </a:p>
        </p:txBody>
      </p:sp>
    </p:spTree>
    <p:extLst>
      <p:ext uri="{BB962C8B-B14F-4D97-AF65-F5344CB8AC3E}">
        <p14:creationId xmlns:p14="http://schemas.microsoft.com/office/powerpoint/2010/main" val="1670548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34</a:t>
            </a:fld>
            <a:endParaRPr lang="vi-VN"/>
          </a:p>
        </p:txBody>
      </p:sp>
    </p:spTree>
    <p:extLst>
      <p:ext uri="{BB962C8B-B14F-4D97-AF65-F5344CB8AC3E}">
        <p14:creationId xmlns:p14="http://schemas.microsoft.com/office/powerpoint/2010/main" val="4113506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35</a:t>
            </a:fld>
            <a:endParaRPr lang="vi-VN"/>
          </a:p>
        </p:txBody>
      </p:sp>
    </p:spTree>
    <p:extLst>
      <p:ext uri="{BB962C8B-B14F-4D97-AF65-F5344CB8AC3E}">
        <p14:creationId xmlns:p14="http://schemas.microsoft.com/office/powerpoint/2010/main" val="1523843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36</a:t>
            </a:fld>
            <a:endParaRPr lang="vi-VN"/>
          </a:p>
        </p:txBody>
      </p:sp>
    </p:spTree>
    <p:extLst>
      <p:ext uri="{BB962C8B-B14F-4D97-AF65-F5344CB8AC3E}">
        <p14:creationId xmlns:p14="http://schemas.microsoft.com/office/powerpoint/2010/main" val="3628302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37</a:t>
            </a:fld>
            <a:endParaRPr lang="vi-VN"/>
          </a:p>
        </p:txBody>
      </p:sp>
    </p:spTree>
    <p:extLst>
      <p:ext uri="{BB962C8B-B14F-4D97-AF65-F5344CB8AC3E}">
        <p14:creationId xmlns:p14="http://schemas.microsoft.com/office/powerpoint/2010/main" val="1967333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38</a:t>
            </a:fld>
            <a:endParaRPr lang="vi-VN"/>
          </a:p>
        </p:txBody>
      </p:sp>
    </p:spTree>
    <p:extLst>
      <p:ext uri="{BB962C8B-B14F-4D97-AF65-F5344CB8AC3E}">
        <p14:creationId xmlns:p14="http://schemas.microsoft.com/office/powerpoint/2010/main" val="2458758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39</a:t>
            </a:fld>
            <a:endParaRPr lang="vi-VN"/>
          </a:p>
        </p:txBody>
      </p:sp>
    </p:spTree>
    <p:extLst>
      <p:ext uri="{BB962C8B-B14F-4D97-AF65-F5344CB8AC3E}">
        <p14:creationId xmlns:p14="http://schemas.microsoft.com/office/powerpoint/2010/main" val="191147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a:t>
            </a:fld>
            <a:endParaRPr lang="vi-VN"/>
          </a:p>
        </p:txBody>
      </p:sp>
    </p:spTree>
    <p:extLst>
      <p:ext uri="{BB962C8B-B14F-4D97-AF65-F5344CB8AC3E}">
        <p14:creationId xmlns:p14="http://schemas.microsoft.com/office/powerpoint/2010/main" val="1825431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40</a:t>
            </a:fld>
            <a:endParaRPr lang="vi-VN"/>
          </a:p>
        </p:txBody>
      </p:sp>
    </p:spTree>
    <p:extLst>
      <p:ext uri="{BB962C8B-B14F-4D97-AF65-F5344CB8AC3E}">
        <p14:creationId xmlns:p14="http://schemas.microsoft.com/office/powerpoint/2010/main" val="1414121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41</a:t>
            </a:fld>
            <a:endParaRPr lang="vi-VN"/>
          </a:p>
        </p:txBody>
      </p:sp>
    </p:spTree>
    <p:extLst>
      <p:ext uri="{BB962C8B-B14F-4D97-AF65-F5344CB8AC3E}">
        <p14:creationId xmlns:p14="http://schemas.microsoft.com/office/powerpoint/2010/main" val="3244428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42</a:t>
            </a:fld>
            <a:endParaRPr lang="vi-VN"/>
          </a:p>
        </p:txBody>
      </p:sp>
    </p:spTree>
    <p:extLst>
      <p:ext uri="{BB962C8B-B14F-4D97-AF65-F5344CB8AC3E}">
        <p14:creationId xmlns:p14="http://schemas.microsoft.com/office/powerpoint/2010/main" val="230491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43</a:t>
            </a:fld>
            <a:endParaRPr lang="vi-VN"/>
          </a:p>
        </p:txBody>
      </p:sp>
    </p:spTree>
    <p:extLst>
      <p:ext uri="{BB962C8B-B14F-4D97-AF65-F5344CB8AC3E}">
        <p14:creationId xmlns:p14="http://schemas.microsoft.com/office/powerpoint/2010/main" val="4036390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44</a:t>
            </a:fld>
            <a:endParaRPr lang="vi-VN"/>
          </a:p>
        </p:txBody>
      </p:sp>
    </p:spTree>
    <p:extLst>
      <p:ext uri="{BB962C8B-B14F-4D97-AF65-F5344CB8AC3E}">
        <p14:creationId xmlns:p14="http://schemas.microsoft.com/office/powerpoint/2010/main" val="572173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45</a:t>
            </a:fld>
            <a:endParaRPr lang="vi-VN"/>
          </a:p>
        </p:txBody>
      </p:sp>
    </p:spTree>
    <p:extLst>
      <p:ext uri="{BB962C8B-B14F-4D97-AF65-F5344CB8AC3E}">
        <p14:creationId xmlns:p14="http://schemas.microsoft.com/office/powerpoint/2010/main" val="3800588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46</a:t>
            </a:fld>
            <a:endParaRPr lang="vi-VN"/>
          </a:p>
        </p:txBody>
      </p:sp>
    </p:spTree>
    <p:extLst>
      <p:ext uri="{BB962C8B-B14F-4D97-AF65-F5344CB8AC3E}">
        <p14:creationId xmlns:p14="http://schemas.microsoft.com/office/powerpoint/2010/main" val="371202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a:t>
            </a:fld>
            <a:endParaRPr lang="vi-VN"/>
          </a:p>
        </p:txBody>
      </p:sp>
    </p:spTree>
    <p:extLst>
      <p:ext uri="{BB962C8B-B14F-4D97-AF65-F5344CB8AC3E}">
        <p14:creationId xmlns:p14="http://schemas.microsoft.com/office/powerpoint/2010/main" val="178101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6</a:t>
            </a:fld>
            <a:endParaRPr lang="vi-VN"/>
          </a:p>
        </p:txBody>
      </p:sp>
    </p:spTree>
    <p:extLst>
      <p:ext uri="{BB962C8B-B14F-4D97-AF65-F5344CB8AC3E}">
        <p14:creationId xmlns:p14="http://schemas.microsoft.com/office/powerpoint/2010/main" val="401491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7</a:t>
            </a:fld>
            <a:endParaRPr lang="vi-VN"/>
          </a:p>
        </p:txBody>
      </p:sp>
    </p:spTree>
    <p:extLst>
      <p:ext uri="{BB962C8B-B14F-4D97-AF65-F5344CB8AC3E}">
        <p14:creationId xmlns:p14="http://schemas.microsoft.com/office/powerpoint/2010/main" val="307076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8</a:t>
            </a:fld>
            <a:endParaRPr lang="vi-VN"/>
          </a:p>
        </p:txBody>
      </p:sp>
    </p:spTree>
    <p:extLst>
      <p:ext uri="{BB962C8B-B14F-4D97-AF65-F5344CB8AC3E}">
        <p14:creationId xmlns:p14="http://schemas.microsoft.com/office/powerpoint/2010/main" val="117777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9</a:t>
            </a:fld>
            <a:endParaRPr lang="vi-VN"/>
          </a:p>
        </p:txBody>
      </p:sp>
    </p:spTree>
    <p:extLst>
      <p:ext uri="{BB962C8B-B14F-4D97-AF65-F5344CB8AC3E}">
        <p14:creationId xmlns:p14="http://schemas.microsoft.com/office/powerpoint/2010/main" val="1131712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
        <p:nvSpPr>
          <p:cNvPr id="6"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a:t>CORPORATE SOFTWARE TRAINING CENTER</a:t>
            </a:r>
          </a:p>
          <a:p>
            <a:pPr algn="ctr" eaLnBrk="1" hangingPunct="1">
              <a:defRPr/>
            </a:pPr>
            <a:r>
              <a:rPr lang="en-US" b="1"/>
              <a:t>TRUNG TÂM ĐÀO TẠO NHÂN LỰC PHẦN MỀM </a:t>
            </a:r>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Tree>
    <p:extLst>
      <p:ext uri="{BB962C8B-B14F-4D97-AF65-F5344CB8AC3E}">
        <p14:creationId xmlns:p14="http://schemas.microsoft.com/office/powerpoint/2010/main" val="755352758"/>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513" name="Chart" r:id="rId4" imgW="6600749" imgH="4400702" progId="MSGraph.Chart.8">
                  <p:embed followColorScheme="full"/>
                </p:oleObj>
              </mc:Choice>
              <mc:Fallback>
                <p:oleObj name="Chart" r:id="rId4" imgW="6600749" imgH="4400702"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a:t>Click to edit Master title style</a:t>
            </a:r>
            <a:endParaRPr lang="en-GB" altLang="zh-TW" noProof="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a:t>Click to edit Master subtitle style</a:t>
            </a:r>
            <a:endParaRPr lang="fr-FR"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smtClean="0"/>
              <a:pPr>
                <a:defRPr/>
              </a:pPr>
              <a:t>‹#›</a:t>
            </a:fld>
            <a:endParaRPr lang="en-US" altLang="ja-JP"/>
          </a:p>
        </p:txBody>
      </p:sp>
    </p:spTree>
    <p:extLst>
      <p:ext uri="{BB962C8B-B14F-4D97-AF65-F5344CB8AC3E}">
        <p14:creationId xmlns:p14="http://schemas.microsoft.com/office/powerpoint/2010/main" val="376010809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0"/>
            <a:ext cx="8229600" cy="914400"/>
          </a:xfrm>
        </p:spPr>
        <p:txBody>
          <a:bodyPr/>
          <a:lstStyle>
            <a:lvl1pPr algn="l">
              <a:defRPr sz="2800">
                <a:latin typeface="+mj-lt"/>
              </a:defRPr>
            </a:lvl1p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SzPct val="800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97FA5462-E38E-45B6-A4BC-379EFA9D3EA2}" type="slidenum">
              <a:rPr lang="en-US" altLang="ja-JP" smtClean="0"/>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828675"/>
          </a:xfrm>
        </p:spPr>
        <p:txBody>
          <a:bodyPr/>
          <a:lstStyle>
            <a:lvl1pPr algn="l">
              <a:defRPr sz="2800"/>
            </a:lvl1p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3.emf"/><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vmlDrawing" Target="../drawings/vmlDrawing1.v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6" Type="http://schemas.openxmlformats.org/officeDocument/2006/relationships/image" Target="../media/image9.emf"/><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oleObject" Target="../embeddings/oleObject1.bin"/><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6.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5.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7.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pic>
        <p:nvPicPr>
          <p:cNvPr id="5"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userDrawn="1"/>
        </p:nvPicPr>
        <p:blipFill>
          <a:blip r:embed="rId15"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hf hd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89" name="CorelDRAW" r:id="rId15" imgW="6773760" imgH="6706440" progId="">
                  <p:embed/>
                </p:oleObj>
              </mc:Choice>
              <mc:Fallback>
                <p:oleObj name="CorelDRAW" r:id="rId15" imgW="6773760" imgH="6706440" progId="">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dk2" tx1="lt1" bg2="dk1"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Cliquez pour modifier les styles du texte du masque</a:t>
            </a:r>
          </a:p>
          <a:p>
            <a:pPr lvl="1"/>
            <a:r>
              <a:rPr lang="en-GB" altLang="zh-TW"/>
              <a:t>Deuxième niveau</a:t>
            </a:r>
          </a:p>
          <a:p>
            <a:pPr lvl="2"/>
            <a:r>
              <a:rPr lang="en-GB" altLang="zh-TW"/>
              <a:t>Troisième niveau</a:t>
            </a:r>
          </a:p>
          <a:p>
            <a:pPr lvl="3"/>
            <a:r>
              <a:rPr lang="en-GB" altLang="zh-TW"/>
              <a:t>Quatrième niveau</a:t>
            </a:r>
          </a:p>
          <a:p>
            <a:pPr lvl="4"/>
            <a:r>
              <a:rPr lang="en-GB" altLang="zh-TW"/>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Cliquez et modifiez le titre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dirty="0"/>
          </a:p>
        </p:txBody>
      </p:sp>
      <p:sp>
        <p:nvSpPr>
          <p:cNvPr id="5" name="Title 4"/>
          <p:cNvSpPr>
            <a:spLocks noGrp="1"/>
          </p:cNvSpPr>
          <p:nvPr>
            <p:ph type="title"/>
          </p:nvPr>
        </p:nvSpPr>
        <p:spPr>
          <a:xfrm>
            <a:off x="1752600" y="2133600"/>
            <a:ext cx="6705600" cy="2819400"/>
          </a:xfrm>
        </p:spPr>
        <p:txBody>
          <a:bodyPr/>
          <a:lstStyle/>
          <a:p>
            <a:pPr algn="ctr">
              <a:lnSpc>
                <a:spcPct val="150000"/>
              </a:lnSpc>
            </a:pPr>
            <a:r>
              <a:rPr lang="en-US" sz="3200" smtClean="0">
                <a:solidFill>
                  <a:schemeClr val="tx1"/>
                </a:solidFill>
                <a:latin typeface="Times New Roman" panose="02020603050405020304" pitchFamily="18" charset="0"/>
                <a:cs typeface="Times New Roman" panose="02020603050405020304" pitchFamily="18" charset="0"/>
              </a:rPr>
              <a:t>NỀN TẢNG NGÔN NGỮ LẬP TRÌNH C#</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Title 4"/>
          <p:cNvSpPr txBox="1">
            <a:spLocks/>
          </p:cNvSpPr>
          <p:nvPr/>
        </p:nvSpPr>
        <p:spPr bwMode="auto">
          <a:xfrm>
            <a:off x="914400" y="1295400"/>
            <a:ext cx="35588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000" b="1" cap="all">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ctr">
              <a:lnSpc>
                <a:spcPct val="150000"/>
              </a:lnSpc>
            </a:pPr>
            <a:r>
              <a:rPr lang="vi-VN" sz="3600" kern="0">
                <a:solidFill>
                  <a:srgbClr val="0070C0"/>
                </a:solidFill>
                <a:latin typeface="Times New Roman" panose="02020603050405020304" pitchFamily="18" charset="0"/>
                <a:cs typeface="Times New Roman" panose="02020603050405020304" pitchFamily="18" charset="0"/>
              </a:rPr>
              <a:t>Chương</a:t>
            </a:r>
            <a:r>
              <a:rPr lang="en-US" sz="3600" kern="0">
                <a:solidFill>
                  <a:srgbClr val="0070C0"/>
                </a:solidFill>
                <a:latin typeface="Times New Roman" panose="02020603050405020304" pitchFamily="18" charset="0"/>
                <a:cs typeface="Times New Roman" panose="02020603050405020304" pitchFamily="18" charset="0"/>
              </a:rPr>
              <a:t>  </a:t>
            </a:r>
            <a:r>
              <a:rPr lang="en-US" sz="3600" kern="0" smtClean="0">
                <a:solidFill>
                  <a:srgbClr val="0070C0"/>
                </a:solidFill>
                <a:latin typeface="Times New Roman" panose="02020603050405020304" pitchFamily="18" charset="0"/>
                <a:cs typeface="Times New Roman" panose="02020603050405020304" pitchFamily="18" charset="0"/>
              </a:rPr>
              <a:t>II:</a:t>
            </a:r>
            <a:endParaRPr lang="en-US" sz="4400" kern="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117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Mảng 2 chiều</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10</a:t>
            </a:fld>
            <a:endParaRPr lang="en-US" altLang="ja-JP"/>
          </a:p>
        </p:txBody>
      </p:sp>
      <p:pic>
        <p:nvPicPr>
          <p:cNvPr id="5" name="Picture 4"/>
          <p:cNvPicPr>
            <a:picLocks noChangeAspect="1"/>
          </p:cNvPicPr>
          <p:nvPr/>
        </p:nvPicPr>
        <p:blipFill>
          <a:blip r:embed="rId3"/>
          <a:stretch>
            <a:fillRect/>
          </a:stretch>
        </p:blipFill>
        <p:spPr>
          <a:xfrm>
            <a:off x="470484" y="2122232"/>
            <a:ext cx="8521116" cy="3745168"/>
          </a:xfrm>
          <a:prstGeom prst="rect">
            <a:avLst/>
          </a:prstGeom>
        </p:spPr>
      </p:pic>
      <p:sp>
        <p:nvSpPr>
          <p:cNvPr id="7"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28476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Mảng 2 chiều</a:t>
            </a:r>
          </a:p>
          <a:p>
            <a:r>
              <a:rPr lang="en-US" sz="3000" b="1" i="1"/>
              <a:t>Cú pháp khai báo: </a:t>
            </a:r>
          </a:p>
          <a:p>
            <a:pPr marL="0" indent="0">
              <a:buNone/>
            </a:pPr>
            <a:r>
              <a:rPr lang="en-US">
                <a:solidFill>
                  <a:srgbClr val="CC3300"/>
                </a:solidFill>
              </a:rPr>
              <a:t>	kiểu_dữ_liệu</a:t>
            </a:r>
            <a:r>
              <a:rPr lang="en-US" b="1">
                <a:solidFill>
                  <a:srgbClr val="FF0000"/>
                </a:solidFill>
              </a:rPr>
              <a:t>[ , ] </a:t>
            </a:r>
            <a:r>
              <a:rPr lang="en-US">
                <a:solidFill>
                  <a:srgbClr val="CC3300"/>
                </a:solidFill>
              </a:rPr>
              <a:t>tên_mảng</a:t>
            </a:r>
            <a:r>
              <a:rPr lang="en-US" b="1">
                <a:solidFill>
                  <a:srgbClr val="CC3300"/>
                </a:solidFill>
              </a:rPr>
              <a:t> </a:t>
            </a:r>
            <a:r>
              <a:rPr lang="en-US" b="1">
                <a:solidFill>
                  <a:srgbClr val="FF0000"/>
                </a:solidFill>
              </a:rPr>
              <a:t>;</a:t>
            </a:r>
          </a:p>
          <a:p>
            <a:endParaRPr lang="en-US" sz="1600" b="1" i="1">
              <a:solidFill>
                <a:srgbClr val="CC3300"/>
              </a:solidFill>
            </a:endParaRPr>
          </a:p>
          <a:p>
            <a:r>
              <a:rPr lang="en-US" sz="3000" b="1" i="1"/>
              <a:t>Tham chiếu đến 1 phần tử: </a:t>
            </a:r>
          </a:p>
          <a:p>
            <a:pPr marL="0" indent="0">
              <a:buNone/>
            </a:pPr>
            <a:r>
              <a:rPr lang="en-US" b="1">
                <a:solidFill>
                  <a:srgbClr val="CC3300"/>
                </a:solidFill>
              </a:rPr>
              <a:t>	</a:t>
            </a:r>
            <a:r>
              <a:rPr lang="en-US">
                <a:solidFill>
                  <a:srgbClr val="CC3300"/>
                </a:solidFill>
              </a:rPr>
              <a:t>tên_mảng</a:t>
            </a:r>
            <a:r>
              <a:rPr lang="en-US" b="1">
                <a:solidFill>
                  <a:srgbClr val="FF0000"/>
                </a:solidFill>
              </a:rPr>
              <a:t>[</a:t>
            </a:r>
            <a:r>
              <a:rPr lang="en-US">
                <a:solidFill>
                  <a:srgbClr val="CC3300"/>
                </a:solidFill>
              </a:rPr>
              <a:t>chỉ_số_dòng</a:t>
            </a:r>
            <a:r>
              <a:rPr lang="en-US" b="1">
                <a:solidFill>
                  <a:srgbClr val="FF0000"/>
                </a:solidFill>
              </a:rPr>
              <a:t>,</a:t>
            </a:r>
            <a:r>
              <a:rPr lang="en-US">
                <a:solidFill>
                  <a:srgbClr val="CC3300"/>
                </a:solidFill>
              </a:rPr>
              <a:t> chỉ_số_cột</a:t>
            </a:r>
            <a:r>
              <a:rPr lang="en-US" b="1">
                <a:solidFill>
                  <a:srgbClr val="FF0000"/>
                </a:solidFill>
              </a:rPr>
              <a:t>]</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11</a:t>
            </a:fld>
            <a:endParaRPr lang="en-US" altLang="ja-JP"/>
          </a:p>
        </p:txBody>
      </p:sp>
      <p:sp>
        <p:nvSpPr>
          <p:cNvPr id="6"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188691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525963"/>
          </a:xfrm>
        </p:spPr>
        <p:txBody>
          <a:bodyPr/>
          <a:lstStyle/>
          <a:p>
            <a:pPr marL="0" indent="0">
              <a:buNone/>
            </a:pPr>
            <a:r>
              <a:rPr lang="en-US" b="1"/>
              <a:t>Khởi tạo mảng 2 chiều</a:t>
            </a:r>
          </a:p>
          <a:p>
            <a:pPr marL="0" indent="0">
              <a:spcBef>
                <a:spcPts val="300"/>
              </a:spcBef>
              <a:spcAft>
                <a:spcPts val="0"/>
              </a:spcAft>
              <a:buNone/>
            </a:pPr>
            <a:r>
              <a:rPr lang="en-US">
                <a:solidFill>
                  <a:srgbClr val="008000"/>
                </a:solidFill>
                <a:ea typeface="Calibri" panose="020F0502020204030204" pitchFamily="34" charset="0"/>
              </a:rPr>
              <a:t>//Khai báo mảng 2 chiều</a:t>
            </a:r>
            <a:endParaRPr lang="en-US">
              <a:ea typeface="Calibri" panose="020F0502020204030204" pitchFamily="34" charset="0"/>
            </a:endParaRPr>
          </a:p>
          <a:p>
            <a:pPr marL="0" indent="0">
              <a:spcBef>
                <a:spcPts val="300"/>
              </a:spcBef>
              <a:spcAft>
                <a:spcPts val="0"/>
              </a:spcAft>
              <a:buNone/>
            </a:pP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 numbers;</a:t>
            </a:r>
            <a:endParaRPr lang="en-US">
              <a:ea typeface="Calibri" panose="020F0502020204030204" pitchFamily="34" charset="0"/>
            </a:endParaRPr>
          </a:p>
          <a:p>
            <a:pPr marL="0" indent="0">
              <a:spcBef>
                <a:spcPts val="300"/>
              </a:spcBef>
              <a:spcAft>
                <a:spcPts val="0"/>
              </a:spcAft>
              <a:buNone/>
            </a:pPr>
            <a:r>
              <a:rPr lang="en-US">
                <a:solidFill>
                  <a:srgbClr val="008000"/>
                </a:solidFill>
                <a:ea typeface="Calibri" panose="020F0502020204030204" pitchFamily="34" charset="0"/>
              </a:rPr>
              <a:t>//khởi tạo mảng 2 chiều 3 dòng 2 cột</a:t>
            </a:r>
            <a:endParaRPr lang="en-US">
              <a:ea typeface="Calibri" panose="020F0502020204030204" pitchFamily="34" charset="0"/>
            </a:endParaRPr>
          </a:p>
          <a:p>
            <a:pPr marL="0" indent="0">
              <a:spcBef>
                <a:spcPts val="300"/>
              </a:spcBef>
              <a:spcAft>
                <a:spcPts val="0"/>
              </a:spcAft>
              <a:buNone/>
            </a:pPr>
            <a:r>
              <a:rPr lang="en-US">
                <a:solidFill>
                  <a:srgbClr val="000000"/>
                </a:solidFill>
                <a:ea typeface="Calibri" panose="020F0502020204030204" pitchFamily="34" charset="0"/>
              </a:rPr>
              <a:t>numbers = </a:t>
            </a:r>
            <a:r>
              <a:rPr lang="en-US">
                <a:solidFill>
                  <a:srgbClr val="0000FF"/>
                </a:solidFill>
                <a:ea typeface="Calibri" panose="020F0502020204030204" pitchFamily="34" charset="0"/>
              </a:rPr>
              <a:t>new</a:t>
            </a:r>
            <a:r>
              <a:rPr lang="en-US">
                <a:solidFill>
                  <a:srgbClr val="000000"/>
                </a:solidFill>
                <a:ea typeface="Calibri" panose="020F0502020204030204" pitchFamily="34" charset="0"/>
              </a:rPr>
              <a:t> </a:t>
            </a: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[3, 2];</a:t>
            </a:r>
            <a:endParaRPr lang="en-US">
              <a:ea typeface="Calibri" panose="020F0502020204030204" pitchFamily="34" charset="0"/>
            </a:endParaRPr>
          </a:p>
          <a:p>
            <a:pPr marL="0" indent="0">
              <a:spcBef>
                <a:spcPts val="300"/>
              </a:spcBef>
              <a:spcAft>
                <a:spcPts val="0"/>
              </a:spcAft>
              <a:buNone/>
            </a:pPr>
            <a:r>
              <a:rPr lang="en-US">
                <a:solidFill>
                  <a:srgbClr val="008000"/>
                </a:solidFill>
                <a:ea typeface="Calibri" panose="020F0502020204030204" pitchFamily="34" charset="0"/>
              </a:rPr>
              <a:t>//khai báo và khởi tạo mảng 2 chiều</a:t>
            </a:r>
            <a:endParaRPr lang="en-US">
              <a:ea typeface="Calibri" panose="020F0502020204030204" pitchFamily="34" charset="0"/>
            </a:endParaRPr>
          </a:p>
          <a:p>
            <a:pPr marL="0" indent="0">
              <a:spcBef>
                <a:spcPts val="300"/>
              </a:spcBef>
              <a:spcAft>
                <a:spcPts val="0"/>
              </a:spcAft>
              <a:buNone/>
            </a:pP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 numbers4 = </a:t>
            </a:r>
            <a:r>
              <a:rPr lang="en-US">
                <a:solidFill>
                  <a:srgbClr val="0000FF"/>
                </a:solidFill>
                <a:ea typeface="Calibri" panose="020F0502020204030204" pitchFamily="34" charset="0"/>
              </a:rPr>
              <a:t>new</a:t>
            </a:r>
            <a:r>
              <a:rPr lang="en-US">
                <a:solidFill>
                  <a:srgbClr val="000000"/>
                </a:solidFill>
                <a:ea typeface="Calibri" panose="020F0502020204030204" pitchFamily="34" charset="0"/>
              </a:rPr>
              <a:t> </a:t>
            </a: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[3, 2];</a:t>
            </a:r>
            <a:endParaRPr lang="en-US">
              <a:ea typeface="Calibri" panose="020F0502020204030204" pitchFamily="34" charset="0"/>
            </a:endParaRPr>
          </a:p>
          <a:p>
            <a:pPr marL="0" indent="0">
              <a:spcBef>
                <a:spcPts val="300"/>
              </a:spcBef>
              <a:spcAft>
                <a:spcPts val="0"/>
              </a:spcAft>
              <a:buNone/>
            </a:pPr>
            <a:r>
              <a:rPr lang="en-US" spc="-50">
                <a:solidFill>
                  <a:srgbClr val="008000"/>
                </a:solidFill>
                <a:ea typeface="Calibri" panose="020F0502020204030204" pitchFamily="34" charset="0"/>
              </a:rPr>
              <a:t>//gán giá trị cho phần tử ở dòng 1 cột 1 bằng 5</a:t>
            </a:r>
            <a:endParaRPr lang="en-US" spc="-50">
              <a:ea typeface="Calibri" panose="020F0502020204030204" pitchFamily="34" charset="0"/>
            </a:endParaRPr>
          </a:p>
          <a:p>
            <a:pPr marL="0" indent="0">
              <a:spcBef>
                <a:spcPts val="300"/>
              </a:spcBef>
              <a:spcAft>
                <a:spcPts val="0"/>
              </a:spcAft>
              <a:buNone/>
            </a:pPr>
            <a:r>
              <a:rPr lang="en-US">
                <a:solidFill>
                  <a:srgbClr val="000000"/>
                </a:solidFill>
                <a:ea typeface="Calibri" panose="020F0502020204030204" pitchFamily="34" charset="0"/>
              </a:rPr>
              <a:t>numbers[0, 0] = 5;</a:t>
            </a:r>
            <a:endParaRPr lang="en-US">
              <a:ea typeface="Calibri" panose="020F0502020204030204" pitchFamily="34" charset="0"/>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12</a:t>
            </a:fld>
            <a:endParaRPr lang="en-US" altLang="ja-JP"/>
          </a:p>
        </p:txBody>
      </p:sp>
      <p:sp>
        <p:nvSpPr>
          <p:cNvPr id="6"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1497712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Khởi tạo mảng 2 chiều</a:t>
            </a:r>
          </a:p>
          <a:p>
            <a:pPr marL="0" indent="0">
              <a:spcBef>
                <a:spcPts val="1200"/>
              </a:spcBef>
              <a:spcAft>
                <a:spcPts val="0"/>
              </a:spcAft>
              <a:buNone/>
            </a:pPr>
            <a:r>
              <a:rPr lang="en-US" sz="2800">
                <a:solidFill>
                  <a:srgbClr val="008000"/>
                </a:solidFill>
                <a:ea typeface="Calibri" panose="020F0502020204030204" pitchFamily="34" charset="0"/>
              </a:rPr>
              <a:t>//khai báo, khởi tạo và gán giá trị cho các phần tử </a:t>
            </a:r>
          </a:p>
          <a:p>
            <a:pPr marL="0" indent="0">
              <a:spcBef>
                <a:spcPts val="1200"/>
              </a:spcBef>
              <a:spcAft>
                <a:spcPts val="0"/>
              </a:spcAft>
              <a:buNone/>
            </a:pPr>
            <a:r>
              <a:rPr lang="en-US" sz="2800">
                <a:solidFill>
                  <a:srgbClr val="0000FF"/>
                </a:solidFill>
                <a:ea typeface="Calibri" panose="020F0502020204030204" pitchFamily="34" charset="0"/>
              </a:rPr>
              <a:t>int</a:t>
            </a:r>
            <a:r>
              <a:rPr lang="en-US" sz="2800">
                <a:solidFill>
                  <a:srgbClr val="000000"/>
                </a:solidFill>
                <a:ea typeface="Calibri" panose="020F0502020204030204" pitchFamily="34" charset="0"/>
              </a:rPr>
              <a:t>[,] numbers1 = </a:t>
            </a:r>
            <a:r>
              <a:rPr lang="en-US" sz="2800">
                <a:solidFill>
                  <a:srgbClr val="0000FF"/>
                </a:solidFill>
                <a:ea typeface="Calibri" panose="020F0502020204030204" pitchFamily="34" charset="0"/>
              </a:rPr>
              <a:t>new</a:t>
            </a:r>
            <a:r>
              <a:rPr lang="en-US" sz="2800">
                <a:solidFill>
                  <a:srgbClr val="000000"/>
                </a:solidFill>
                <a:ea typeface="Calibri" panose="020F0502020204030204" pitchFamily="34" charset="0"/>
              </a:rPr>
              <a:t> </a:t>
            </a:r>
            <a:r>
              <a:rPr lang="en-US" sz="2800">
                <a:solidFill>
                  <a:srgbClr val="0000FF"/>
                </a:solidFill>
                <a:ea typeface="Calibri" panose="020F0502020204030204" pitchFamily="34" charset="0"/>
              </a:rPr>
              <a:t>int</a:t>
            </a:r>
            <a:r>
              <a:rPr lang="en-US" sz="2800">
                <a:solidFill>
                  <a:srgbClr val="000000"/>
                </a:solidFill>
                <a:ea typeface="Calibri" panose="020F0502020204030204" pitchFamily="34" charset="0"/>
              </a:rPr>
              <a:t>[3, 2] { {1, 2}, {3,4}, {5,6} };</a:t>
            </a:r>
            <a:endParaRPr lang="en-US" sz="2800">
              <a:ea typeface="Calibri" panose="020F0502020204030204" pitchFamily="34" charset="0"/>
            </a:endParaRPr>
          </a:p>
          <a:p>
            <a:pPr marL="0" indent="0">
              <a:spcBef>
                <a:spcPts val="1200"/>
              </a:spcBef>
              <a:spcAft>
                <a:spcPts val="0"/>
              </a:spcAft>
              <a:buNone/>
            </a:pPr>
            <a:r>
              <a:rPr lang="en-US" sz="2800">
                <a:solidFill>
                  <a:srgbClr val="008000"/>
                </a:solidFill>
                <a:ea typeface="Calibri" panose="020F0502020204030204" pitchFamily="34" charset="0"/>
              </a:rPr>
              <a:t>//hoặc</a:t>
            </a:r>
          </a:p>
          <a:p>
            <a:pPr marL="0" indent="0">
              <a:spcBef>
                <a:spcPts val="1200"/>
              </a:spcBef>
              <a:spcAft>
                <a:spcPts val="0"/>
              </a:spcAft>
              <a:buNone/>
            </a:pPr>
            <a:r>
              <a:rPr lang="en-US" sz="2800">
                <a:solidFill>
                  <a:srgbClr val="0000FF"/>
                </a:solidFill>
                <a:ea typeface="Calibri" panose="020F0502020204030204" pitchFamily="34" charset="0"/>
              </a:rPr>
              <a:t>int</a:t>
            </a:r>
            <a:r>
              <a:rPr lang="en-US" sz="2800">
                <a:solidFill>
                  <a:srgbClr val="000000"/>
                </a:solidFill>
                <a:ea typeface="Calibri" panose="020F0502020204030204" pitchFamily="34" charset="0"/>
              </a:rPr>
              <a:t>[,] numbers2 = </a:t>
            </a:r>
            <a:r>
              <a:rPr lang="en-US" sz="2800">
                <a:solidFill>
                  <a:srgbClr val="0000FF"/>
                </a:solidFill>
                <a:ea typeface="Calibri" panose="020F0502020204030204" pitchFamily="34" charset="0"/>
              </a:rPr>
              <a:t>new</a:t>
            </a:r>
            <a:r>
              <a:rPr lang="en-US" sz="2800">
                <a:solidFill>
                  <a:srgbClr val="000000"/>
                </a:solidFill>
                <a:ea typeface="Calibri" panose="020F0502020204030204" pitchFamily="34" charset="0"/>
              </a:rPr>
              <a:t> </a:t>
            </a:r>
            <a:r>
              <a:rPr lang="en-US" sz="2800">
                <a:solidFill>
                  <a:srgbClr val="0000FF"/>
                </a:solidFill>
                <a:ea typeface="Calibri" panose="020F0502020204030204" pitchFamily="34" charset="0"/>
              </a:rPr>
              <a:t>int</a:t>
            </a:r>
            <a:r>
              <a:rPr lang="en-US" sz="2800" smtClean="0">
                <a:solidFill>
                  <a:srgbClr val="000000"/>
                </a:solidFill>
                <a:ea typeface="Calibri" panose="020F0502020204030204" pitchFamily="34" charset="0"/>
              </a:rPr>
              <a:t>[ , </a:t>
            </a:r>
            <a:r>
              <a:rPr lang="en-US" sz="2800">
                <a:solidFill>
                  <a:srgbClr val="000000"/>
                </a:solidFill>
                <a:ea typeface="Calibri" panose="020F0502020204030204" pitchFamily="34" charset="0"/>
              </a:rPr>
              <a:t>] { {1,2</a:t>
            </a:r>
            <a:r>
              <a:rPr lang="en-US" sz="2800" smtClean="0">
                <a:solidFill>
                  <a:srgbClr val="000000"/>
                </a:solidFill>
                <a:ea typeface="Calibri" panose="020F0502020204030204" pitchFamily="34" charset="0"/>
              </a:rPr>
              <a:t>},{ </a:t>
            </a:r>
            <a:r>
              <a:rPr lang="en-US" sz="2800">
                <a:solidFill>
                  <a:srgbClr val="000000"/>
                </a:solidFill>
                <a:ea typeface="Calibri" panose="020F0502020204030204" pitchFamily="34" charset="0"/>
              </a:rPr>
              <a:t>3, 4 </a:t>
            </a:r>
            <a:r>
              <a:rPr lang="en-US" sz="2800" smtClean="0">
                <a:solidFill>
                  <a:srgbClr val="000000"/>
                </a:solidFill>
                <a:ea typeface="Calibri" panose="020F0502020204030204" pitchFamily="34" charset="0"/>
              </a:rPr>
              <a:t>},{ </a:t>
            </a:r>
            <a:r>
              <a:rPr lang="en-US" sz="2800">
                <a:solidFill>
                  <a:srgbClr val="000000"/>
                </a:solidFill>
                <a:ea typeface="Calibri" panose="020F0502020204030204" pitchFamily="34" charset="0"/>
              </a:rPr>
              <a:t>5, 6 } };</a:t>
            </a:r>
          </a:p>
          <a:p>
            <a:pPr marL="0" indent="0">
              <a:spcBef>
                <a:spcPts val="1200"/>
              </a:spcBef>
              <a:spcAft>
                <a:spcPts val="0"/>
              </a:spcAft>
              <a:buNone/>
            </a:pPr>
            <a:r>
              <a:rPr lang="en-US" sz="2800">
                <a:solidFill>
                  <a:srgbClr val="008000"/>
                </a:solidFill>
                <a:ea typeface="Calibri" panose="020F0502020204030204" pitchFamily="34" charset="0"/>
              </a:rPr>
              <a:t>//hoặc</a:t>
            </a:r>
          </a:p>
          <a:p>
            <a:pPr marL="0" indent="0">
              <a:spcBef>
                <a:spcPts val="1200"/>
              </a:spcBef>
              <a:spcAft>
                <a:spcPts val="300"/>
              </a:spcAft>
              <a:buNone/>
            </a:pPr>
            <a:r>
              <a:rPr lang="en-US" sz="2800">
                <a:solidFill>
                  <a:srgbClr val="0000FF"/>
                </a:solidFill>
                <a:ea typeface="Calibri" panose="020F0502020204030204" pitchFamily="34" charset="0"/>
              </a:rPr>
              <a:t>int</a:t>
            </a:r>
            <a:r>
              <a:rPr lang="en-US" sz="2800">
                <a:solidFill>
                  <a:srgbClr val="000000"/>
                </a:solidFill>
                <a:ea typeface="Calibri" panose="020F0502020204030204" pitchFamily="34" charset="0"/>
              </a:rPr>
              <a:t>[,] numbers3 = { { 1, 2 }, { 3, 4 }, { 5, 6 } };</a:t>
            </a:r>
            <a:endParaRPr lang="en-US" sz="2800">
              <a:ea typeface="Calibri" panose="020F0502020204030204" pitchFamily="34" charset="0"/>
            </a:endParaRP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13</a:t>
            </a:fld>
            <a:endParaRPr lang="en-US" altLang="ja-JP"/>
          </a:p>
        </p:txBody>
      </p:sp>
    </p:spTree>
    <p:extLst>
      <p:ext uri="{BB962C8B-B14F-4D97-AF65-F5344CB8AC3E}">
        <p14:creationId xmlns:p14="http://schemas.microsoft.com/office/powerpoint/2010/main" val="3444340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3" name="Content Placeholder 2"/>
          <p:cNvSpPr>
            <a:spLocks noGrp="1"/>
          </p:cNvSpPr>
          <p:nvPr>
            <p:ph idx="1"/>
          </p:nvPr>
        </p:nvSpPr>
        <p:spPr/>
        <p:txBody>
          <a:bodyPr/>
          <a:lstStyle/>
          <a:p>
            <a:pPr marL="0" indent="0">
              <a:buNone/>
            </a:pPr>
            <a:r>
              <a:rPr lang="en-US" b="1"/>
              <a:t>Mảng răng cưa (jagged array)</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14</a:t>
            </a:fld>
            <a:endParaRPr lang="en-US" altLang="ja-JP"/>
          </a:p>
        </p:txBody>
      </p:sp>
      <p:pic>
        <p:nvPicPr>
          <p:cNvPr id="6" name="Picture 5"/>
          <p:cNvPicPr>
            <a:picLocks noChangeAspect="1"/>
          </p:cNvPicPr>
          <p:nvPr/>
        </p:nvPicPr>
        <p:blipFill>
          <a:blip r:embed="rId3"/>
          <a:stretch>
            <a:fillRect/>
          </a:stretch>
        </p:blipFill>
        <p:spPr>
          <a:xfrm>
            <a:off x="472440" y="2362200"/>
            <a:ext cx="8493760" cy="3048000"/>
          </a:xfrm>
          <a:prstGeom prst="rect">
            <a:avLst/>
          </a:prstGeom>
        </p:spPr>
      </p:pic>
    </p:spTree>
    <p:extLst>
      <p:ext uri="{BB962C8B-B14F-4D97-AF65-F5344CB8AC3E}">
        <p14:creationId xmlns:p14="http://schemas.microsoft.com/office/powerpoint/2010/main" val="159042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Mảng răng cưa (jagged array)</a:t>
            </a:r>
          </a:p>
          <a:p>
            <a:r>
              <a:rPr lang="en-US" sz="3000" b="1" i="1"/>
              <a:t>Cú pháp khai báo và khởi tạo: </a:t>
            </a:r>
          </a:p>
          <a:p>
            <a:pPr marL="0" indent="0">
              <a:buNone/>
            </a:pPr>
            <a:r>
              <a:rPr lang="en-US">
                <a:solidFill>
                  <a:srgbClr val="CC3300"/>
                </a:solidFill>
              </a:rPr>
              <a:t>	kiểu_dữ_liệu</a:t>
            </a:r>
            <a:r>
              <a:rPr lang="en-US" b="1">
                <a:solidFill>
                  <a:srgbClr val="FF0000"/>
                </a:solidFill>
              </a:rPr>
              <a:t>[ ] [ ] </a:t>
            </a:r>
            <a:r>
              <a:rPr lang="en-US">
                <a:solidFill>
                  <a:srgbClr val="CC3300"/>
                </a:solidFill>
              </a:rPr>
              <a:t>tên_mảng</a:t>
            </a:r>
            <a:r>
              <a:rPr lang="en-US" b="1">
                <a:solidFill>
                  <a:srgbClr val="CC3300"/>
                </a:solidFill>
              </a:rPr>
              <a:t> = </a:t>
            </a:r>
          </a:p>
          <a:p>
            <a:pPr marL="0" indent="0">
              <a:buNone/>
            </a:pPr>
            <a:r>
              <a:rPr lang="en-US" b="1">
                <a:solidFill>
                  <a:srgbClr val="CC3300"/>
                </a:solidFill>
              </a:rPr>
              <a:t>		  </a:t>
            </a:r>
            <a:r>
              <a:rPr lang="en-US" b="1" smtClean="0">
                <a:solidFill>
                  <a:srgbClr val="CC3300"/>
                </a:solidFill>
              </a:rPr>
              <a:t> </a:t>
            </a:r>
            <a:r>
              <a:rPr lang="en-US" b="1">
                <a:solidFill>
                  <a:srgbClr val="FF0000"/>
                </a:solidFill>
              </a:rPr>
              <a:t>new</a:t>
            </a:r>
            <a:r>
              <a:rPr lang="en-US" b="1">
                <a:solidFill>
                  <a:srgbClr val="CC3300"/>
                </a:solidFill>
              </a:rPr>
              <a:t> </a:t>
            </a:r>
            <a:r>
              <a:rPr lang="en-US">
                <a:solidFill>
                  <a:srgbClr val="CC3300"/>
                </a:solidFill>
              </a:rPr>
              <a:t>kiểu_dữ_liệu</a:t>
            </a:r>
            <a:r>
              <a:rPr lang="en-US" b="1">
                <a:solidFill>
                  <a:srgbClr val="FF0000"/>
                </a:solidFill>
              </a:rPr>
              <a:t>[</a:t>
            </a:r>
            <a:r>
              <a:rPr lang="en-US">
                <a:solidFill>
                  <a:srgbClr val="CC3300"/>
                </a:solidFill>
              </a:rPr>
              <a:t>số_hàng</a:t>
            </a:r>
            <a:r>
              <a:rPr lang="en-US" b="1">
                <a:solidFill>
                  <a:srgbClr val="FF0000"/>
                </a:solidFill>
              </a:rPr>
              <a:t>] [ ] </a:t>
            </a:r>
            <a:r>
              <a:rPr lang="en-US" b="1">
                <a:solidFill>
                  <a:srgbClr val="CC3300"/>
                </a:solidFill>
              </a:rPr>
              <a:t>;</a:t>
            </a:r>
          </a:p>
          <a:p>
            <a:endParaRPr lang="en-US" sz="1600" b="1" i="1">
              <a:solidFill>
                <a:srgbClr val="CC3300"/>
              </a:solidFill>
            </a:endParaRPr>
          </a:p>
          <a:p>
            <a:r>
              <a:rPr lang="en-US" sz="3000" b="1" i="1"/>
              <a:t>Tham chiếu đến 1 phần tử: </a:t>
            </a:r>
          </a:p>
          <a:p>
            <a:pPr marL="0" indent="0">
              <a:buNone/>
            </a:pPr>
            <a:r>
              <a:rPr lang="en-US" b="1">
                <a:solidFill>
                  <a:srgbClr val="CC3300"/>
                </a:solidFill>
              </a:rPr>
              <a:t>	</a:t>
            </a:r>
            <a:r>
              <a:rPr lang="en-US">
                <a:solidFill>
                  <a:srgbClr val="CC3300"/>
                </a:solidFill>
              </a:rPr>
              <a:t>tên_mảng</a:t>
            </a:r>
            <a:r>
              <a:rPr lang="en-US" b="1">
                <a:solidFill>
                  <a:srgbClr val="FF0000"/>
                </a:solidFill>
              </a:rPr>
              <a:t>[</a:t>
            </a:r>
            <a:r>
              <a:rPr lang="en-US">
                <a:solidFill>
                  <a:srgbClr val="CC3300"/>
                </a:solidFill>
              </a:rPr>
              <a:t>chỉ_số_dòng</a:t>
            </a:r>
            <a:r>
              <a:rPr lang="en-US" b="1">
                <a:solidFill>
                  <a:srgbClr val="FF0000"/>
                </a:solidFill>
              </a:rPr>
              <a:t>][</a:t>
            </a:r>
            <a:r>
              <a:rPr lang="en-US">
                <a:solidFill>
                  <a:srgbClr val="CC3300"/>
                </a:solidFill>
              </a:rPr>
              <a:t>chỉ_số_cột</a:t>
            </a:r>
            <a:r>
              <a:rPr lang="en-US" b="1">
                <a:solidFill>
                  <a:srgbClr val="FF0000"/>
                </a:solidFill>
              </a:rPr>
              <a:t>]</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15</a:t>
            </a:fld>
            <a:endParaRPr lang="en-US" altLang="ja-JP"/>
          </a:p>
        </p:txBody>
      </p:sp>
    </p:spTree>
    <p:extLst>
      <p:ext uri="{BB962C8B-B14F-4D97-AF65-F5344CB8AC3E}">
        <p14:creationId xmlns:p14="http://schemas.microsoft.com/office/powerpoint/2010/main" val="102139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16</a:t>
            </a:fld>
            <a:endParaRPr lang="en-US" altLang="ja-JP"/>
          </a:p>
        </p:txBody>
      </p:sp>
      <p:sp>
        <p:nvSpPr>
          <p:cNvPr id="3" name="Content Placeholder 2"/>
          <p:cNvSpPr>
            <a:spLocks noGrp="1"/>
          </p:cNvSpPr>
          <p:nvPr>
            <p:ph idx="1"/>
          </p:nvPr>
        </p:nvSpPr>
        <p:spPr>
          <a:xfrm>
            <a:off x="457200" y="1371600"/>
            <a:ext cx="8686800" cy="5257800"/>
          </a:xfrm>
          <a:solidFill>
            <a:schemeClr val="bg1"/>
          </a:solidFill>
        </p:spPr>
        <p:txBody>
          <a:bodyPr/>
          <a:lstStyle/>
          <a:p>
            <a:pPr marL="0" indent="0">
              <a:buNone/>
            </a:pPr>
            <a:r>
              <a:rPr lang="en-US" b="1"/>
              <a:t>Mảng răng cưa (jagged array)</a:t>
            </a:r>
          </a:p>
          <a:p>
            <a:pPr marL="0" indent="0">
              <a:spcBef>
                <a:spcPts val="300"/>
              </a:spcBef>
              <a:spcAft>
                <a:spcPts val="0"/>
              </a:spcAft>
              <a:buNone/>
            </a:pPr>
            <a:r>
              <a:rPr lang="en-US" sz="2400" spc="-130">
                <a:solidFill>
                  <a:srgbClr val="008000"/>
                </a:solidFill>
                <a:ea typeface="Calibri" panose="020F0502020204030204" pitchFamily="34" charset="0"/>
              </a:rPr>
              <a:t>//khai báo và khởi tạo mảng răng cưa với ba hàng có độ dài khác nhau</a:t>
            </a:r>
            <a:endParaRPr lang="en-US" sz="2400" spc="-130">
              <a:ea typeface="Calibri" panose="020F0502020204030204" pitchFamily="34" charset="0"/>
            </a:endParaRPr>
          </a:p>
          <a:p>
            <a:pPr marL="0" indent="0">
              <a:spcBef>
                <a:spcPts val="300"/>
              </a:spcBef>
              <a:spcAft>
                <a:spcPts val="0"/>
              </a:spcAft>
              <a:buNone/>
            </a:pP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 numbers =  </a:t>
            </a:r>
            <a:r>
              <a:rPr lang="en-US" sz="2600">
                <a:solidFill>
                  <a:srgbClr val="0000FF"/>
                </a:solidFill>
                <a:ea typeface="Calibri" panose="020F0502020204030204" pitchFamily="34" charset="0"/>
              </a:rPr>
              <a:t>new</a:t>
            </a:r>
            <a:r>
              <a:rPr lang="en-US" sz="260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[3][];</a:t>
            </a:r>
            <a:endParaRPr lang="en-US" sz="2600">
              <a:ea typeface="Calibri" panose="020F0502020204030204" pitchFamily="34" charset="0"/>
            </a:endParaRPr>
          </a:p>
          <a:p>
            <a:pPr marL="0" indent="0">
              <a:spcBef>
                <a:spcPts val="300"/>
              </a:spcBef>
              <a:spcAft>
                <a:spcPts val="0"/>
              </a:spcAft>
              <a:buNone/>
            </a:pPr>
            <a:r>
              <a:rPr lang="en-US" sz="2600">
                <a:solidFill>
                  <a:srgbClr val="000000"/>
                </a:solidFill>
                <a:ea typeface="Calibri" panose="020F0502020204030204" pitchFamily="34" charset="0"/>
              </a:rPr>
              <a:t>numbers[0] = </a:t>
            </a:r>
            <a:r>
              <a:rPr lang="en-US" sz="2600">
                <a:solidFill>
                  <a:srgbClr val="0000FF"/>
                </a:solidFill>
                <a:ea typeface="Calibri" panose="020F0502020204030204" pitchFamily="34" charset="0"/>
              </a:rPr>
              <a:t>new</a:t>
            </a:r>
            <a:r>
              <a:rPr lang="en-US" sz="260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[3]; </a:t>
            </a:r>
            <a:r>
              <a:rPr lang="en-US" sz="2600">
                <a:solidFill>
                  <a:srgbClr val="008000"/>
                </a:solidFill>
                <a:ea typeface="Calibri" panose="020F0502020204030204" pitchFamily="34" charset="0"/>
              </a:rPr>
              <a:t>// số cột hàng thứ nhất</a:t>
            </a:r>
            <a:endParaRPr lang="en-US" sz="2600">
              <a:ea typeface="Calibri" panose="020F0502020204030204" pitchFamily="34" charset="0"/>
            </a:endParaRPr>
          </a:p>
          <a:p>
            <a:pPr marL="0" indent="0">
              <a:spcBef>
                <a:spcPts val="300"/>
              </a:spcBef>
              <a:spcAft>
                <a:spcPts val="0"/>
              </a:spcAft>
              <a:buNone/>
            </a:pPr>
            <a:r>
              <a:rPr lang="en-US" sz="2600">
                <a:solidFill>
                  <a:srgbClr val="000000"/>
                </a:solidFill>
                <a:ea typeface="Calibri" panose="020F0502020204030204" pitchFamily="34" charset="0"/>
              </a:rPr>
              <a:t>numbers[1] = </a:t>
            </a:r>
            <a:r>
              <a:rPr lang="en-US" sz="2600">
                <a:solidFill>
                  <a:srgbClr val="0000FF"/>
                </a:solidFill>
                <a:ea typeface="Calibri" panose="020F0502020204030204" pitchFamily="34" charset="0"/>
              </a:rPr>
              <a:t>new</a:t>
            </a:r>
            <a:r>
              <a:rPr lang="en-US" sz="260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[4]; </a:t>
            </a:r>
            <a:r>
              <a:rPr lang="en-US" sz="2600">
                <a:solidFill>
                  <a:srgbClr val="008000"/>
                </a:solidFill>
                <a:ea typeface="Calibri" panose="020F0502020204030204" pitchFamily="34" charset="0"/>
              </a:rPr>
              <a:t>// số cột hàng thứ hai</a:t>
            </a:r>
            <a:endParaRPr lang="en-US" sz="2600">
              <a:ea typeface="Calibri" panose="020F0502020204030204" pitchFamily="34" charset="0"/>
            </a:endParaRPr>
          </a:p>
          <a:p>
            <a:pPr marL="0" indent="0">
              <a:spcBef>
                <a:spcPts val="300"/>
              </a:spcBef>
              <a:spcAft>
                <a:spcPts val="0"/>
              </a:spcAft>
              <a:buNone/>
            </a:pPr>
            <a:r>
              <a:rPr lang="en-US" sz="2600">
                <a:solidFill>
                  <a:srgbClr val="000000"/>
                </a:solidFill>
                <a:ea typeface="Calibri" panose="020F0502020204030204" pitchFamily="34" charset="0"/>
              </a:rPr>
              <a:t>numbers[2] = </a:t>
            </a:r>
            <a:r>
              <a:rPr lang="en-US" sz="2600">
                <a:solidFill>
                  <a:srgbClr val="0000FF"/>
                </a:solidFill>
                <a:ea typeface="Calibri" panose="020F0502020204030204" pitchFamily="34" charset="0"/>
              </a:rPr>
              <a:t>new</a:t>
            </a:r>
            <a:r>
              <a:rPr lang="en-US" sz="260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[2]; </a:t>
            </a:r>
            <a:r>
              <a:rPr lang="en-US" sz="2600">
                <a:solidFill>
                  <a:srgbClr val="008000"/>
                </a:solidFill>
                <a:ea typeface="Calibri" panose="020F0502020204030204" pitchFamily="34" charset="0"/>
              </a:rPr>
              <a:t>// số cột hàng thứ ba</a:t>
            </a:r>
            <a:endParaRPr lang="en-US" sz="2600">
              <a:ea typeface="Calibri" panose="020F0502020204030204" pitchFamily="34" charset="0"/>
            </a:endParaRPr>
          </a:p>
          <a:p>
            <a:pPr marL="0" indent="0">
              <a:spcBef>
                <a:spcPts val="300"/>
              </a:spcBef>
              <a:spcAft>
                <a:spcPts val="0"/>
              </a:spcAft>
              <a:buNone/>
            </a:pPr>
            <a:r>
              <a:rPr lang="en-US" sz="2600">
                <a:solidFill>
                  <a:srgbClr val="008000"/>
                </a:solidFill>
                <a:ea typeface="Calibri" panose="020F0502020204030204" pitchFamily="34" charset="0"/>
              </a:rPr>
              <a:t>//gán giá trị 4 cho phần tử đầu tiên của mảng</a:t>
            </a:r>
            <a:endParaRPr lang="en-US" sz="2600">
              <a:ea typeface="Calibri" panose="020F0502020204030204" pitchFamily="34" charset="0"/>
            </a:endParaRPr>
          </a:p>
          <a:p>
            <a:pPr marL="0" indent="0">
              <a:spcBef>
                <a:spcPts val="300"/>
              </a:spcBef>
              <a:spcAft>
                <a:spcPts val="0"/>
              </a:spcAft>
              <a:buNone/>
            </a:pPr>
            <a:r>
              <a:rPr lang="en-US" sz="2600">
                <a:solidFill>
                  <a:srgbClr val="000000"/>
                </a:solidFill>
                <a:ea typeface="Calibri" panose="020F0502020204030204" pitchFamily="34" charset="0"/>
              </a:rPr>
              <a:t>numbers[0][0] = 4;</a:t>
            </a:r>
            <a:endParaRPr lang="en-US" sz="2600">
              <a:ea typeface="Calibri" panose="020F0502020204030204" pitchFamily="34" charset="0"/>
            </a:endParaRPr>
          </a:p>
          <a:p>
            <a:pPr marL="0" indent="0">
              <a:spcBef>
                <a:spcPts val="300"/>
              </a:spcBef>
              <a:spcAft>
                <a:spcPts val="0"/>
              </a:spcAft>
              <a:buNone/>
            </a:pPr>
            <a:r>
              <a:rPr lang="en-US" sz="2600">
                <a:solidFill>
                  <a:srgbClr val="008000"/>
                </a:solidFill>
                <a:ea typeface="Calibri" panose="020F0502020204030204" pitchFamily="34" charset="0"/>
              </a:rPr>
              <a:t>//khai báo và khởi tạo trong 1 câu lệnh</a:t>
            </a:r>
            <a:endParaRPr lang="en-US" sz="2600">
              <a:ea typeface="Calibri" panose="020F0502020204030204" pitchFamily="34" charset="0"/>
            </a:endParaRPr>
          </a:p>
          <a:p>
            <a:pPr marL="0" indent="0">
              <a:spcBef>
                <a:spcPts val="0"/>
              </a:spcBef>
              <a:spcAft>
                <a:spcPts val="0"/>
              </a:spcAft>
              <a:buNone/>
              <a:tabLst>
                <a:tab pos="2863850" algn="l"/>
              </a:tabLst>
            </a:pP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 numbers1 = </a:t>
            </a:r>
            <a:r>
              <a:rPr lang="en-US" sz="2600" smtClean="0">
                <a:solidFill>
                  <a:srgbClr val="000000"/>
                </a:solidFill>
                <a:ea typeface="Calibri" panose="020F0502020204030204" pitchFamily="34" charset="0"/>
              </a:rPr>
              <a:t>{	</a:t>
            </a:r>
            <a:r>
              <a:rPr lang="en-US" sz="2600" smtClean="0">
                <a:solidFill>
                  <a:srgbClr val="0000FF"/>
                </a:solidFill>
                <a:ea typeface="Calibri" panose="020F0502020204030204" pitchFamily="34" charset="0"/>
              </a:rPr>
              <a:t>new</a:t>
            </a:r>
            <a:r>
              <a:rPr lang="en-US" sz="2600" smtClean="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 { 1, 2, 3 }, </a:t>
            </a:r>
          </a:p>
          <a:p>
            <a:pPr marL="0" indent="0">
              <a:spcBef>
                <a:spcPts val="0"/>
              </a:spcBef>
              <a:spcAft>
                <a:spcPts val="0"/>
              </a:spcAft>
              <a:buNone/>
              <a:tabLst>
                <a:tab pos="2863850" algn="l"/>
              </a:tabLst>
            </a:pPr>
            <a:r>
              <a:rPr lang="en-US" sz="2600">
                <a:solidFill>
                  <a:srgbClr val="000000"/>
                </a:solidFill>
                <a:ea typeface="Calibri" panose="020F0502020204030204" pitchFamily="34" charset="0"/>
              </a:rPr>
              <a:t>	</a:t>
            </a:r>
            <a:r>
              <a:rPr lang="en-US" sz="2600" smtClean="0">
                <a:solidFill>
                  <a:srgbClr val="0000FF"/>
                </a:solidFill>
                <a:ea typeface="Calibri" panose="020F0502020204030204" pitchFamily="34" charset="0"/>
              </a:rPr>
              <a:t>new</a:t>
            </a:r>
            <a:r>
              <a:rPr lang="en-US" sz="2600" smtClean="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 { 4, 5, 6, 7 },</a:t>
            </a:r>
          </a:p>
          <a:p>
            <a:pPr marL="0" indent="0">
              <a:spcBef>
                <a:spcPts val="0"/>
              </a:spcBef>
              <a:spcAft>
                <a:spcPts val="0"/>
              </a:spcAft>
              <a:buNone/>
              <a:tabLst>
                <a:tab pos="2863850" algn="l"/>
              </a:tabLst>
            </a:pPr>
            <a:r>
              <a:rPr lang="en-US" sz="2600">
                <a:solidFill>
                  <a:srgbClr val="000000"/>
                </a:solidFill>
                <a:ea typeface="Calibri" panose="020F0502020204030204" pitchFamily="34" charset="0"/>
              </a:rPr>
              <a:t>	</a:t>
            </a:r>
            <a:r>
              <a:rPr lang="en-US" sz="2600" smtClean="0">
                <a:solidFill>
                  <a:srgbClr val="0000FF"/>
                </a:solidFill>
                <a:ea typeface="Calibri" panose="020F0502020204030204" pitchFamily="34" charset="0"/>
              </a:rPr>
              <a:t>new</a:t>
            </a:r>
            <a:r>
              <a:rPr lang="en-US" sz="2600" smtClean="0">
                <a:solidFill>
                  <a:srgbClr val="000000"/>
                </a:solidFill>
                <a:ea typeface="Calibri" panose="020F0502020204030204" pitchFamily="34" charset="0"/>
              </a:rPr>
              <a:t> </a:t>
            </a:r>
            <a:r>
              <a:rPr lang="en-US" sz="2600">
                <a:solidFill>
                  <a:srgbClr val="0000FF"/>
                </a:solidFill>
                <a:ea typeface="Calibri" panose="020F0502020204030204" pitchFamily="34" charset="0"/>
              </a:rPr>
              <a:t>int</a:t>
            </a:r>
            <a:r>
              <a:rPr lang="en-US" sz="2600">
                <a:solidFill>
                  <a:srgbClr val="000000"/>
                </a:solidFill>
                <a:ea typeface="Calibri" panose="020F0502020204030204" pitchFamily="34" charset="0"/>
              </a:rPr>
              <a:t>[] { 8, 9 } };</a:t>
            </a:r>
            <a:endParaRPr lang="en-US" sz="2600">
              <a:ea typeface="Calibri" panose="020F0502020204030204" pitchFamily="34" charset="0"/>
            </a:endParaRPr>
          </a:p>
        </p:txBody>
      </p:sp>
    </p:spTree>
    <p:extLst>
      <p:ext uri="{BB962C8B-B14F-4D97-AF65-F5344CB8AC3E}">
        <p14:creationId xmlns:p14="http://schemas.microsoft.com/office/powerpoint/2010/main" val="1676376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Array class</a:t>
            </a:r>
          </a:p>
          <a:p>
            <a:r>
              <a:rPr lang="en-US"/>
              <a:t>Lớp Array là lớp cơ sở cho tất cả các mảng trong C#. </a:t>
            </a:r>
          </a:p>
          <a:p>
            <a:r>
              <a:rPr lang="en-US" spc="-70"/>
              <a:t>Được định nghĩa trong </a:t>
            </a:r>
            <a:r>
              <a:rPr lang="en-US" b="1" spc="-70"/>
              <a:t>System </a:t>
            </a:r>
            <a:r>
              <a:rPr lang="en-US" spc="-70"/>
              <a:t>namespace</a:t>
            </a:r>
          </a:p>
          <a:p>
            <a:r>
              <a:rPr lang="en-US"/>
              <a:t>Cung cấp các thuộc tính và phương thức để làm việc với mảng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17</a:t>
            </a:fld>
            <a:endParaRPr lang="en-US" altLang="ja-JP"/>
          </a:p>
        </p:txBody>
      </p:sp>
    </p:spTree>
    <p:extLst>
      <p:ext uri="{BB962C8B-B14F-4D97-AF65-F5344CB8AC3E}">
        <p14:creationId xmlns:p14="http://schemas.microsoft.com/office/powerpoint/2010/main" val="415848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Array class</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18</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1728070199"/>
              </p:ext>
            </p:extLst>
          </p:nvPr>
        </p:nvGraphicFramePr>
        <p:xfrm>
          <a:off x="838200" y="2057400"/>
          <a:ext cx="7696200" cy="17373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tblGrid>
              <a:tr h="701040">
                <a:tc>
                  <a:txBody>
                    <a:bodyPr/>
                    <a:lstStyle/>
                    <a:p>
                      <a:pPr algn="ctr"/>
                      <a:r>
                        <a:rPr lang="en-US" sz="2800">
                          <a:solidFill>
                            <a:schemeClr val="tx1"/>
                          </a:solidFill>
                          <a:latin typeface="Times New Roman" panose="02020603050405020304" pitchFamily="18" charset="0"/>
                          <a:cs typeface="Times New Roman" panose="02020603050405020304" pitchFamily="18" charset="0"/>
                        </a:rPr>
                        <a:t>Thuộc</a:t>
                      </a:r>
                      <a:r>
                        <a:rPr lang="en-US" sz="2800" baseline="0">
                          <a:solidFill>
                            <a:schemeClr val="tx1"/>
                          </a:solidFill>
                          <a:latin typeface="Times New Roman" panose="02020603050405020304" pitchFamily="18" charset="0"/>
                          <a:cs typeface="Times New Roman" panose="02020603050405020304" pitchFamily="18" charset="0"/>
                        </a:rPr>
                        <a:t> tính</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Ý</a:t>
                      </a:r>
                      <a:r>
                        <a:rPr lang="en-US" sz="2800" baseline="0">
                          <a:solidFill>
                            <a:schemeClr val="tx1"/>
                          </a:solidFill>
                          <a:latin typeface="Times New Roman" panose="02020603050405020304" pitchFamily="18" charset="0"/>
                          <a:cs typeface="Times New Roman" panose="02020603050405020304" pitchFamily="18" charset="0"/>
                        </a:rPr>
                        <a:t> nghĩa</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433219">
                <a:tc>
                  <a:txBody>
                    <a:bodyPr/>
                    <a:lstStyle/>
                    <a:p>
                      <a:r>
                        <a:rPr lang="en-US" sz="2800" b="1">
                          <a:latin typeface="Times New Roman" panose="02020603050405020304" pitchFamily="18" charset="0"/>
                          <a:cs typeface="Times New Roman" panose="02020603050405020304" pitchFamily="18" charset="0"/>
                        </a:rPr>
                        <a:t>Length</a:t>
                      </a:r>
                    </a:p>
                  </a:txBody>
                  <a:tcPr/>
                </a:tc>
                <a:tc>
                  <a:txBody>
                    <a:bodyPr/>
                    <a:lstStyle/>
                    <a:p>
                      <a:r>
                        <a:rPr lang="en-US" sz="2800">
                          <a:latin typeface="Times New Roman" panose="02020603050405020304" pitchFamily="18" charset="0"/>
                          <a:cs typeface="Times New Roman" panose="02020603050405020304" pitchFamily="18" charset="0"/>
                        </a:rPr>
                        <a:t>Trả lại</a:t>
                      </a:r>
                      <a:r>
                        <a:rPr lang="en-US" sz="2800" baseline="0">
                          <a:latin typeface="Times New Roman" panose="02020603050405020304" pitchFamily="18" charset="0"/>
                          <a:cs typeface="Times New Roman" panose="02020603050405020304" pitchFamily="18" charset="0"/>
                        </a:rPr>
                        <a:t> tổng số phần tử của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448459">
                <a:tc>
                  <a:txBody>
                    <a:bodyPr/>
                    <a:lstStyle/>
                    <a:p>
                      <a:r>
                        <a:rPr lang="en-US" sz="2800" b="1">
                          <a:latin typeface="Times New Roman" panose="02020603050405020304" pitchFamily="18" charset="0"/>
                          <a:cs typeface="Times New Roman" panose="02020603050405020304" pitchFamily="18" charset="0"/>
                        </a:rPr>
                        <a:t>Rank</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lại số chiều của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21069107"/>
              </p:ext>
            </p:extLst>
          </p:nvPr>
        </p:nvGraphicFramePr>
        <p:xfrm>
          <a:off x="838200" y="4038600"/>
          <a:ext cx="7696200" cy="2627959"/>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tblGrid>
              <a:tr h="701040">
                <a:tc>
                  <a:txBody>
                    <a:bodyPr/>
                    <a:lstStyle/>
                    <a:p>
                      <a:pPr algn="ctr"/>
                      <a:r>
                        <a:rPr lang="en-US" sz="2800" baseline="0">
                          <a:solidFill>
                            <a:schemeClr val="tx1"/>
                          </a:solidFill>
                          <a:latin typeface="Times New Roman" panose="02020603050405020304" pitchFamily="18" charset="0"/>
                          <a:cs typeface="Times New Roman" panose="02020603050405020304" pitchFamily="18" charset="0"/>
                        </a:rPr>
                        <a:t>Phương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Ý</a:t>
                      </a:r>
                      <a:r>
                        <a:rPr lang="en-US" sz="2800" baseline="0">
                          <a:solidFill>
                            <a:schemeClr val="tx1"/>
                          </a:solidFill>
                          <a:latin typeface="Times New Roman" panose="02020603050405020304" pitchFamily="18" charset="0"/>
                          <a:cs typeface="Times New Roman" panose="02020603050405020304" pitchFamily="18" charset="0"/>
                        </a:rPr>
                        <a:t> nghĩa</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591895">
                <a:tc>
                  <a:txBody>
                    <a:bodyPr/>
                    <a:lstStyle/>
                    <a:p>
                      <a:pPr>
                        <a:lnSpc>
                          <a:spcPct val="90000"/>
                        </a:lnSpc>
                      </a:pPr>
                      <a:r>
                        <a:rPr lang="en-US" sz="2800" b="1">
                          <a:latin typeface="Times New Roman" panose="02020603050405020304" pitchFamily="18" charset="0"/>
                          <a:cs typeface="Times New Roman" panose="02020603050405020304" pitchFamily="18" charset="0"/>
                        </a:rPr>
                        <a:t>Sort( )</a:t>
                      </a:r>
                    </a:p>
                  </a:txBody>
                  <a:tcPr/>
                </a:tc>
                <a:tc>
                  <a:txBody>
                    <a:bodyPr/>
                    <a:lstStyle/>
                    <a:p>
                      <a:pPr>
                        <a:lnSpc>
                          <a:spcPct val="90000"/>
                        </a:lnSpc>
                      </a:pPr>
                      <a:r>
                        <a:rPr lang="en-US" sz="2800">
                          <a:latin typeface="Times New Roman" panose="02020603050405020304" pitchFamily="18" charset="0"/>
                          <a:cs typeface="Times New Roman" panose="02020603050405020304" pitchFamily="18" charset="0"/>
                        </a:rPr>
                        <a:t>Sắp xếp</a:t>
                      </a:r>
                      <a:r>
                        <a:rPr lang="en-US" sz="2800" baseline="0">
                          <a:latin typeface="Times New Roman" panose="02020603050405020304" pitchFamily="18" charset="0"/>
                          <a:cs typeface="Times New Roman" panose="02020603050405020304" pitchFamily="18" charset="0"/>
                        </a:rPr>
                        <a:t>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457200">
                <a:tc>
                  <a:txBody>
                    <a:bodyPr/>
                    <a:lstStyle/>
                    <a:p>
                      <a:pPr>
                        <a:lnSpc>
                          <a:spcPct val="90000"/>
                        </a:lnSpc>
                      </a:pPr>
                      <a:r>
                        <a:rPr lang="en-US" sz="2800" b="1">
                          <a:latin typeface="Times New Roman" panose="02020603050405020304" pitchFamily="18" charset="0"/>
                          <a:cs typeface="Times New Roman" panose="02020603050405020304" pitchFamily="18" charset="0"/>
                        </a:rPr>
                        <a:t>Clear( )</a:t>
                      </a:r>
                    </a:p>
                  </a:txBody>
                  <a:tcPr/>
                </a:tc>
                <a:tc>
                  <a:txBody>
                    <a:bodyPr/>
                    <a:lstStyle/>
                    <a:p>
                      <a:pPr>
                        <a:lnSpc>
                          <a:spcPct val="90000"/>
                        </a:lnSpc>
                      </a:pPr>
                      <a:r>
                        <a:rPr lang="en-US" sz="2800">
                          <a:latin typeface="Times New Roman" panose="02020603050405020304" pitchFamily="18" charset="0"/>
                          <a:cs typeface="Times New Roman" panose="02020603050405020304" pitchFamily="18" charset="0"/>
                        </a:rPr>
                        <a:t>Xóa</a:t>
                      </a:r>
                      <a:r>
                        <a:rPr lang="en-US" sz="2800" baseline="0">
                          <a:latin typeface="Times New Roman" panose="02020603050405020304" pitchFamily="18" charset="0"/>
                          <a:cs typeface="Times New Roman" panose="02020603050405020304" pitchFamily="18" charset="0"/>
                        </a:rPr>
                        <a:t> tất cả các phần tử của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701040">
                <a:tc>
                  <a:txBody>
                    <a:bodyPr/>
                    <a:lstStyle/>
                    <a:p>
                      <a:pPr marL="0" algn="l" defTabSz="914400" rtl="0" eaLnBrk="1" latinLnBrk="0" hangingPunct="1">
                        <a:lnSpc>
                          <a:spcPct val="90000"/>
                        </a:lnSpc>
                      </a:pPr>
                      <a:r>
                        <a:rPr kumimoji="1" lang="en-US" sz="2800" b="1" kern="1200" smtClean="0">
                          <a:solidFill>
                            <a:schemeClr val="dk1"/>
                          </a:solidFill>
                          <a:latin typeface="Times New Roman" panose="02020603050405020304" pitchFamily="18" charset="0"/>
                          <a:ea typeface="+mn-ea"/>
                          <a:cs typeface="Times New Roman" panose="02020603050405020304" pitchFamily="18" charset="0"/>
                        </a:rPr>
                        <a:t>Reverse</a:t>
                      </a:r>
                      <a:endParaRPr kumimoji="1" lang="en-US" sz="2800" b="1"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nSpc>
                          <a:spcPct val="90000"/>
                        </a:lnSpc>
                      </a:pPr>
                      <a:r>
                        <a:rPr lang="en-US" sz="2800" smtClean="0">
                          <a:latin typeface="Times New Roman" panose="02020603050405020304" pitchFamily="18" charset="0"/>
                          <a:cs typeface="Times New Roman" panose="02020603050405020304" pitchFamily="18" charset="0"/>
                        </a:rPr>
                        <a:t>Đ</a:t>
                      </a:r>
                      <a:r>
                        <a:rPr lang="vi-VN" sz="2800" smtClean="0">
                          <a:latin typeface="Times New Roman" panose="02020603050405020304" pitchFamily="18" charset="0"/>
                          <a:cs typeface="Times New Roman" panose="02020603050405020304" pitchFamily="18" charset="0"/>
                        </a:rPr>
                        <a:t>ảo</a:t>
                      </a:r>
                      <a:r>
                        <a:rPr lang="en-US" sz="2800" smtClean="0">
                          <a:latin typeface="Times New Roman" panose="02020603050405020304" pitchFamily="18" charset="0"/>
                          <a:cs typeface="Times New Roman" panose="02020603050405020304" pitchFamily="18" charset="0"/>
                        </a:rPr>
                        <a:t> ng</a:t>
                      </a:r>
                      <a:r>
                        <a:rPr lang="vi-VN" sz="2800" smtClean="0">
                          <a:latin typeface="Times New Roman" panose="02020603050405020304" pitchFamily="18" charset="0"/>
                          <a:cs typeface="Times New Roman" panose="02020603050405020304" pitchFamily="18" charset="0"/>
                        </a:rPr>
                        <a:t>ược</a:t>
                      </a:r>
                      <a:r>
                        <a:rPr lang="en-US" sz="2800" smtClean="0">
                          <a:latin typeface="Times New Roman" panose="02020603050405020304" pitchFamily="18" charset="0"/>
                          <a:cs typeface="Times New Roman" panose="02020603050405020304" pitchFamily="18" charset="0"/>
                        </a:rPr>
                        <a:t> th</a:t>
                      </a:r>
                      <a:r>
                        <a:rPr lang="vi-VN" sz="2800" smtClean="0">
                          <a:latin typeface="Times New Roman" panose="02020603050405020304" pitchFamily="18" charset="0"/>
                          <a:cs typeface="Times New Roman" panose="02020603050405020304" pitchFamily="18" charset="0"/>
                        </a:rPr>
                        <a:t>ứ</a:t>
                      </a:r>
                      <a:r>
                        <a:rPr lang="en-US" sz="2800" smtClean="0">
                          <a:latin typeface="Times New Roman" panose="02020603050405020304" pitchFamily="18" charset="0"/>
                          <a:cs typeface="Times New Roman" panose="02020603050405020304" pitchFamily="18" charset="0"/>
                        </a:rPr>
                        <a:t> t</a:t>
                      </a:r>
                      <a:r>
                        <a:rPr lang="vi-VN" sz="2800" smtClean="0">
                          <a:latin typeface="Times New Roman" panose="02020603050405020304" pitchFamily="18" charset="0"/>
                          <a:cs typeface="Times New Roman" panose="02020603050405020304" pitchFamily="18" charset="0"/>
                        </a:rPr>
                        <a:t>ự</a:t>
                      </a:r>
                      <a:r>
                        <a:rPr lang="en-US" sz="2800" smtClean="0">
                          <a:latin typeface="Times New Roman" panose="02020603050405020304" pitchFamily="18" charset="0"/>
                          <a:cs typeface="Times New Roman" panose="02020603050405020304" pitchFamily="18" charset="0"/>
                        </a:rPr>
                        <a:t> các phần t</a:t>
                      </a:r>
                      <a:r>
                        <a:rPr lang="vi-VN" sz="2800" smtClean="0">
                          <a:latin typeface="Times New Roman" panose="02020603050405020304" pitchFamily="18" charset="0"/>
                          <a:cs typeface="Times New Roman" panose="02020603050405020304" pitchFamily="18" charset="0"/>
                        </a:rPr>
                        <a:t>ử</a:t>
                      </a:r>
                      <a:r>
                        <a:rPr lang="en-US" sz="2800" smtClean="0">
                          <a:latin typeface="Times New Roman" panose="02020603050405020304" pitchFamily="18" charset="0"/>
                          <a:cs typeface="Times New Roman" panose="02020603050405020304" pitchFamily="18" charset="0"/>
                        </a:rPr>
                        <a:t> trong</a:t>
                      </a:r>
                      <a:r>
                        <a:rPr lang="en-US" sz="2800" baseline="0" smtClean="0">
                          <a:latin typeface="Times New Roman" panose="02020603050405020304" pitchFamily="18" charset="0"/>
                          <a:cs typeface="Times New Roman" panose="02020603050405020304" pitchFamily="18" charset="0"/>
                        </a:rPr>
                        <a:t> m</a:t>
                      </a:r>
                      <a:r>
                        <a:rPr lang="vi-VN" sz="2800" baseline="0" smtClean="0">
                          <a:latin typeface="Times New Roman" panose="02020603050405020304" pitchFamily="18" charset="0"/>
                          <a:cs typeface="Times New Roman" panose="02020603050405020304" pitchFamily="18" charset="0"/>
                        </a:rPr>
                        <a:t>ảng</a:t>
                      </a:r>
                      <a:r>
                        <a:rPr lang="en-US" sz="2800" baseline="0" smtClean="0">
                          <a:latin typeface="Times New Roman" panose="02020603050405020304" pitchFamily="18" charset="0"/>
                          <a:cs typeface="Times New Roman" panose="02020603050405020304" pitchFamily="18" charset="0"/>
                        </a:rPr>
                        <a:t> 1 chiều</a:t>
                      </a:r>
                      <a:endParaRPr lang="en-US" sz="28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5892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a:t>
            </a:r>
            <a:r>
              <a:rPr lang="en-US"/>
              <a:t>. MẢNG</a:t>
            </a:r>
          </a:p>
        </p:txBody>
      </p:sp>
      <p:sp>
        <p:nvSpPr>
          <p:cNvPr id="3" name="Content Placeholder 2"/>
          <p:cNvSpPr>
            <a:spLocks noGrp="1"/>
          </p:cNvSpPr>
          <p:nvPr>
            <p:ph idx="1"/>
          </p:nvPr>
        </p:nvSpPr>
        <p:spPr/>
        <p:txBody>
          <a:bodyPr/>
          <a:lstStyle/>
          <a:p>
            <a:pPr marL="0" indent="0">
              <a:buNone/>
            </a:pPr>
            <a:r>
              <a:rPr lang="en-US" b="1"/>
              <a:t>Array class</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19</a:t>
            </a:fld>
            <a:endParaRPr lang="en-US" altLang="ja-JP"/>
          </a:p>
        </p:txBody>
      </p:sp>
      <p:graphicFrame>
        <p:nvGraphicFramePr>
          <p:cNvPr id="5" name="Table 4"/>
          <p:cNvGraphicFramePr>
            <a:graphicFrameLocks noGrp="1"/>
          </p:cNvGraphicFramePr>
          <p:nvPr>
            <p:extLst/>
          </p:nvPr>
        </p:nvGraphicFramePr>
        <p:xfrm>
          <a:off x="838200" y="2370941"/>
          <a:ext cx="7696200" cy="37185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tblGrid>
              <a:tr h="701040">
                <a:tc>
                  <a:txBody>
                    <a:bodyPr/>
                    <a:lstStyle/>
                    <a:p>
                      <a:pPr algn="ctr"/>
                      <a:r>
                        <a:rPr lang="en-US" sz="2800" baseline="0">
                          <a:solidFill>
                            <a:schemeClr val="tx1"/>
                          </a:solidFill>
                          <a:latin typeface="Times New Roman" panose="02020603050405020304" pitchFamily="18" charset="0"/>
                          <a:cs typeface="Times New Roman" panose="02020603050405020304" pitchFamily="18" charset="0"/>
                        </a:rPr>
                        <a:t>Phương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Ý</a:t>
                      </a:r>
                      <a:r>
                        <a:rPr lang="en-US" sz="2800" baseline="0">
                          <a:solidFill>
                            <a:schemeClr val="tx1"/>
                          </a:solidFill>
                          <a:latin typeface="Times New Roman" panose="02020603050405020304" pitchFamily="18" charset="0"/>
                          <a:cs typeface="Times New Roman" panose="02020603050405020304" pitchFamily="18" charset="0"/>
                        </a:rPr>
                        <a:t> nghĩa</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701040">
                <a:tc>
                  <a:txBody>
                    <a:bodyPr/>
                    <a:lstStyle/>
                    <a:p>
                      <a:r>
                        <a:rPr lang="en-US" sz="2800" b="1">
                          <a:latin typeface="Times New Roman" panose="02020603050405020304" pitchFamily="18" charset="0"/>
                          <a:cs typeface="Times New Roman" panose="02020603050405020304" pitchFamily="18" charset="0"/>
                        </a:rPr>
                        <a:t>GetLength( )</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lại số phần tử trong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701040">
                <a:tc>
                  <a:txBody>
                    <a:bodyPr/>
                    <a:lstStyle/>
                    <a:p>
                      <a:r>
                        <a:rPr lang="en-US" sz="2800" b="1">
                          <a:latin typeface="Times New Roman" panose="02020603050405020304" pitchFamily="18" charset="0"/>
                          <a:cs typeface="Times New Roman" panose="02020603050405020304" pitchFamily="18" charset="0"/>
                        </a:rPr>
                        <a:t>GetValue( )</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lại giá trị của phần tử chỉ định trong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701040">
                <a:tc>
                  <a:txBody>
                    <a:bodyPr/>
                    <a:lstStyle/>
                    <a:p>
                      <a:r>
                        <a:rPr lang="en-US" sz="2800" b="1">
                          <a:latin typeface="Times New Roman" panose="02020603050405020304" pitchFamily="18" charset="0"/>
                          <a:cs typeface="Times New Roman" panose="02020603050405020304" pitchFamily="18" charset="0"/>
                        </a:rPr>
                        <a:t>IndexOf( )</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lại chỉ số của giá trị lần đầu tiên xuất hiện trong mảng 1 chiều hoặc trong một phần của mảng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2683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3B8DBBE3-93AA-49B1-AAFF-77CD1A40650E}" type="slidenum">
              <a:rPr lang="en-US" altLang="ja-JP" smtClean="0"/>
              <a:pPr>
                <a:defRPr/>
              </a:pPr>
              <a:t>2</a:t>
            </a:fld>
            <a:endParaRPr lang="en-US" altLang="ja-JP"/>
          </a:p>
        </p:txBody>
      </p:sp>
      <p:sp>
        <p:nvSpPr>
          <p:cNvPr id="3" name="Rectangle 2"/>
          <p:cNvSpPr/>
          <p:nvPr/>
        </p:nvSpPr>
        <p:spPr>
          <a:xfrm>
            <a:off x="838200" y="609600"/>
            <a:ext cx="8001000" cy="4016484"/>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marL="0" indent="0" algn="ctr">
              <a:lnSpc>
                <a:spcPct val="150000"/>
              </a:lnSpc>
              <a:buNone/>
            </a:pPr>
            <a:r>
              <a:rPr lang="en-US" sz="34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5. CÁC KI</a:t>
            </a:r>
            <a:r>
              <a:rPr lang="vi-VN" sz="34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ỂU</a:t>
            </a:r>
            <a:r>
              <a:rPr lang="en-US" sz="34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D</a:t>
            </a:r>
            <a:r>
              <a:rPr lang="vi-VN" sz="34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Ữ</a:t>
            </a:r>
            <a:r>
              <a:rPr lang="en-US" sz="3400" b="1">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LIỆU CÓ CẤU </a:t>
            </a:r>
            <a:r>
              <a:rPr lang="en-US" sz="3400" b="1"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TRÚC</a:t>
            </a:r>
          </a:p>
          <a:p>
            <a:pPr marL="1027113" indent="-563563">
              <a:lnSpc>
                <a:spcPct val="150000"/>
              </a:lnSpc>
              <a:buSzPct val="80000"/>
              <a:buFont typeface="Courier New" panose="02070309020205020404" pitchFamily="49" charset="0"/>
              <a:buChar char="o"/>
            </a:pPr>
            <a:r>
              <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M</a:t>
            </a:r>
            <a:r>
              <a:rPr lang="vi-VN"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ẢNG</a:t>
            </a:r>
            <a:endPar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a:p>
            <a:pPr marL="1027113" indent="-563563">
              <a:lnSpc>
                <a:spcPct val="150000"/>
              </a:lnSpc>
              <a:buSzPct val="80000"/>
              <a:buFont typeface="Courier New" panose="02070309020205020404" pitchFamily="49" charset="0"/>
              <a:buChar char="o"/>
            </a:pPr>
            <a:r>
              <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COLLECTION</a:t>
            </a:r>
          </a:p>
          <a:p>
            <a:pPr marL="1027113" indent="-563563">
              <a:lnSpc>
                <a:spcPct val="150000"/>
              </a:lnSpc>
              <a:buSzPct val="80000"/>
              <a:buFont typeface="Courier New" panose="02070309020205020404" pitchFamily="49" charset="0"/>
              <a:buChar char="o"/>
            </a:pPr>
            <a:r>
              <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KI</a:t>
            </a:r>
            <a:r>
              <a:rPr lang="vi-VN"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ỂU</a:t>
            </a:r>
            <a:r>
              <a:rPr lang="en-US" sz="34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 </a:t>
            </a:r>
            <a:r>
              <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CHUỖI</a:t>
            </a:r>
          </a:p>
          <a:p>
            <a:pPr marL="1027113" indent="-563563">
              <a:lnSpc>
                <a:spcPct val="150000"/>
              </a:lnSpc>
              <a:buSzPct val="80000"/>
              <a:buFont typeface="Courier New" panose="02070309020205020404" pitchFamily="49" charset="0"/>
              <a:buChar char="o"/>
            </a:pPr>
            <a:r>
              <a:rPr lang="en-US" sz="34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FILE </a:t>
            </a:r>
            <a:r>
              <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VĂN B</a:t>
            </a:r>
            <a:r>
              <a:rPr lang="vi-VN" sz="340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rPr>
              <a:t>ẢN</a:t>
            </a:r>
            <a:endParaRPr lang="en-US" sz="3400" smtClean="0">
              <a:ln w="9525">
                <a:solidFill>
                  <a:srgbClr val="7030A0"/>
                </a:solidFill>
                <a:prstDash val="solid"/>
              </a:ln>
              <a:solidFill>
                <a:srgbClr val="7030A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83107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a:t>
            </a:r>
            <a:r>
              <a:rPr lang="en-US" smtClean="0"/>
              <a:t>.2</a:t>
            </a:r>
            <a:r>
              <a:rPr lang="en-US"/>
              <a:t>. </a:t>
            </a:r>
            <a:r>
              <a:rPr lang="en-US" smtClean="0"/>
              <a:t>COLLECTIONS</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20</a:t>
            </a:fld>
            <a:endParaRPr lang="en-US" altLang="ja-JP"/>
          </a:p>
        </p:txBody>
      </p:sp>
      <p:sp>
        <p:nvSpPr>
          <p:cNvPr id="3" name="Content Placeholder 2"/>
          <p:cNvSpPr>
            <a:spLocks noGrp="1"/>
          </p:cNvSpPr>
          <p:nvPr>
            <p:ph idx="1"/>
          </p:nvPr>
        </p:nvSpPr>
        <p:spPr>
          <a:xfrm>
            <a:off x="457200" y="1371600"/>
            <a:ext cx="8382000" cy="4800600"/>
          </a:xfrm>
          <a:noFill/>
        </p:spPr>
        <p:txBody>
          <a:bodyPr/>
          <a:lstStyle/>
          <a:p>
            <a:pPr marL="0" indent="0" algn="just">
              <a:buNone/>
            </a:pPr>
            <a:r>
              <a:rPr lang="en-US" b="1"/>
              <a:t>Hạn chế của mảng</a:t>
            </a:r>
          </a:p>
          <a:p>
            <a:pPr algn="just"/>
            <a:r>
              <a:rPr lang="en-US" sz="2800" b="1" i="1"/>
              <a:t>Thay đổi kích thước</a:t>
            </a:r>
            <a:r>
              <a:rPr lang="en-US" sz="2800"/>
              <a:t> của mảng: tạo một mảng mới </a:t>
            </a:r>
            <a:r>
              <a:rPr lang="en-US" sz="2800">
                <a:sym typeface="Wingdings" panose="05000000000000000000" pitchFamily="2" charset="2"/>
              </a:rPr>
              <a:t></a:t>
            </a:r>
            <a:r>
              <a:rPr lang="en-US" sz="2800"/>
              <a:t> copy các phần tử sang mảng mới </a:t>
            </a:r>
            <a:r>
              <a:rPr lang="en-US" sz="2800">
                <a:sym typeface="Wingdings" panose="05000000000000000000" pitchFamily="2" charset="2"/>
              </a:rPr>
              <a:t> </a:t>
            </a:r>
            <a:r>
              <a:rPr lang="en-US" sz="2800"/>
              <a:t>tham chiếu lại mảng</a:t>
            </a:r>
          </a:p>
          <a:p>
            <a:pPr algn="just"/>
            <a:r>
              <a:rPr lang="en-US" sz="2800" b="1" i="1"/>
              <a:t>Xóa một phần tử </a:t>
            </a:r>
            <a:r>
              <a:rPr lang="en-US" sz="2800"/>
              <a:t>của mảng: xóa phần tử </a:t>
            </a:r>
            <a:r>
              <a:rPr lang="en-US" sz="2800">
                <a:sym typeface="Wingdings" panose="05000000000000000000" pitchFamily="2" charset="2"/>
              </a:rPr>
              <a:t></a:t>
            </a:r>
            <a:r>
              <a:rPr lang="en-US" sz="2800"/>
              <a:t> di chuyển các phần tử còn lại lên</a:t>
            </a:r>
          </a:p>
          <a:p>
            <a:pPr algn="just"/>
            <a:r>
              <a:rPr lang="en-US" sz="2800" b="1" i="1"/>
              <a:t>Thêm một phần tử </a:t>
            </a:r>
            <a:r>
              <a:rPr lang="en-US" sz="2800"/>
              <a:t>vào giữa mảng: phải di chuyển các phần tử xuống cuối mảng để có một chỗ trống (có thể mất phần tử cuối cùng của mảng) </a:t>
            </a:r>
            <a:r>
              <a:rPr lang="en-US" sz="2800">
                <a:sym typeface="Wingdings" panose="05000000000000000000" pitchFamily="2" charset="2"/>
              </a:rPr>
              <a:t> thêm phần tử</a:t>
            </a:r>
            <a:endParaRPr lang="en-US" sz="2800"/>
          </a:p>
        </p:txBody>
      </p:sp>
    </p:spTree>
    <p:extLst>
      <p:ext uri="{BB962C8B-B14F-4D97-AF65-F5344CB8AC3E}">
        <p14:creationId xmlns:p14="http://schemas.microsoft.com/office/powerpoint/2010/main" val="21228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8566946"/>
              </p:ext>
            </p:extLst>
          </p:nvPr>
        </p:nvGraphicFramePr>
        <p:xfrm>
          <a:off x="457200" y="1447800"/>
          <a:ext cx="8458200" cy="4669649"/>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xmlns="" val="20000"/>
                    </a:ext>
                  </a:extLst>
                </a:gridCol>
                <a:gridCol w="4229100">
                  <a:extLst>
                    <a:ext uri="{9D8B030D-6E8A-4147-A177-3AD203B41FA5}">
                      <a16:colId xmlns:a16="http://schemas.microsoft.com/office/drawing/2014/main" xmlns="" val="20001"/>
                    </a:ext>
                  </a:extLst>
                </a:gridCol>
              </a:tblGrid>
              <a:tr h="585329">
                <a:tc>
                  <a:txBody>
                    <a:bodyPr/>
                    <a:lstStyle/>
                    <a:p>
                      <a:pPr algn="ctr"/>
                      <a:r>
                        <a:rPr lang="en-US" sz="3200">
                          <a:solidFill>
                            <a:schemeClr val="tx1"/>
                          </a:solidFill>
                          <a:latin typeface="Times New Roman" panose="02020603050405020304" pitchFamily="18" charset="0"/>
                          <a:cs typeface="Times New Roman" panose="02020603050405020304" pitchFamily="18" charset="0"/>
                        </a:rPr>
                        <a:t>Mảng</a:t>
                      </a:r>
                    </a:p>
                  </a:txBody>
                  <a:tcPr/>
                </a:tc>
                <a:tc>
                  <a:txBody>
                    <a:bodyPr/>
                    <a:lstStyle/>
                    <a:p>
                      <a:pPr algn="ctr"/>
                      <a:r>
                        <a:rPr lang="en-US" sz="3200">
                          <a:solidFill>
                            <a:schemeClr val="tx1"/>
                          </a:solidFill>
                          <a:latin typeface="Times New Roman" panose="02020603050405020304" pitchFamily="18" charset="0"/>
                          <a:cs typeface="Times New Roman" panose="02020603050405020304" pitchFamily="18" charset="0"/>
                        </a:rPr>
                        <a:t>Collection</a:t>
                      </a:r>
                    </a:p>
                  </a:txBody>
                  <a:tcPr/>
                </a:tc>
                <a:extLst>
                  <a:ext uri="{0D108BD9-81ED-4DB2-BD59-A6C34878D82A}">
                    <a16:rowId xmlns:a16="http://schemas.microsoft.com/office/drawing/2014/main" xmlns="" val="10000"/>
                  </a:ext>
                </a:extLst>
              </a:tr>
              <a:tr h="1549400">
                <a:tc gridSpan="2">
                  <a:txBody>
                    <a:bodyPr/>
                    <a:lstStyle/>
                    <a:p>
                      <a:r>
                        <a:rPr lang="en-US" sz="3200" b="1">
                          <a:latin typeface="Times New Roman" panose="02020603050405020304" pitchFamily="18" charset="0"/>
                          <a:cs typeface="Times New Roman" panose="02020603050405020304" pitchFamily="18" charset="0"/>
                        </a:rPr>
                        <a:t>Giống</a:t>
                      </a:r>
                      <a:r>
                        <a:rPr lang="en-US" sz="3200" b="1" baseline="0">
                          <a:latin typeface="Times New Roman" panose="02020603050405020304" pitchFamily="18" charset="0"/>
                          <a:cs typeface="Times New Roman" panose="02020603050405020304" pitchFamily="18" charset="0"/>
                        </a:rPr>
                        <a:t> nhau: </a:t>
                      </a:r>
                    </a:p>
                    <a:p>
                      <a:pPr marL="288925" indent="0"/>
                      <a:r>
                        <a:rPr lang="en-US" sz="3200" baseline="0">
                          <a:latin typeface="Times New Roman" panose="02020603050405020304" pitchFamily="18" charset="0"/>
                          <a:cs typeface="Times New Roman" panose="02020603050405020304" pitchFamily="18" charset="0"/>
                        </a:rPr>
                        <a:t>Cả hai đều có thể lưu trữ nhiều phần tử, có thể là kiểu giá trị hoặc kiểu tham chiếu</a:t>
                      </a:r>
                      <a:endParaRPr lang="en-US" sz="3200">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10001"/>
                  </a:ext>
                </a:extLst>
              </a:tr>
              <a:tr h="2513471">
                <a:tc>
                  <a:txBody>
                    <a:bodyPr/>
                    <a:lstStyle/>
                    <a:p>
                      <a:r>
                        <a:rPr lang="en-US" sz="3200" b="1">
                          <a:latin typeface="Times New Roman" panose="02020603050405020304" pitchFamily="18" charset="0"/>
                          <a:cs typeface="Times New Roman" panose="02020603050405020304" pitchFamily="18" charset="0"/>
                        </a:rPr>
                        <a:t>Khác</a:t>
                      </a:r>
                      <a:r>
                        <a:rPr lang="en-US" sz="3200" b="1" baseline="0">
                          <a:latin typeface="Times New Roman" panose="02020603050405020304" pitchFamily="18" charset="0"/>
                          <a:cs typeface="Times New Roman" panose="02020603050405020304" pitchFamily="18" charset="0"/>
                        </a:rPr>
                        <a:t> nhau: </a:t>
                      </a:r>
                    </a:p>
                    <a:p>
                      <a:pPr marL="285750" indent="-285750">
                        <a:buFontTx/>
                        <a:buChar char="-"/>
                      </a:pPr>
                      <a:r>
                        <a:rPr lang="en-US" sz="3200" baseline="0">
                          <a:latin typeface="Times New Roman" panose="02020603050405020304" pitchFamily="18" charset="0"/>
                          <a:cs typeface="Times New Roman" panose="02020603050405020304" pitchFamily="18" charset="0"/>
                        </a:rPr>
                        <a:t>Kích thước cố định</a:t>
                      </a:r>
                    </a:p>
                    <a:p>
                      <a:pPr marL="285750" indent="-285750">
                        <a:buFontTx/>
                        <a:buChar char="-"/>
                      </a:pPr>
                      <a:endParaRPr lang="en-US" sz="3200" baseline="0">
                        <a:latin typeface="Times New Roman" panose="02020603050405020304" pitchFamily="18" charset="0"/>
                        <a:cs typeface="Times New Roman" panose="02020603050405020304" pitchFamily="18" charset="0"/>
                      </a:endParaRPr>
                    </a:p>
                    <a:p>
                      <a:pPr marL="285750" indent="-285750">
                        <a:buFontTx/>
                        <a:buChar char="-"/>
                      </a:pPr>
                      <a:r>
                        <a:rPr lang="en-US" sz="3200" baseline="0">
                          <a:latin typeface="Times New Roman" panose="02020603050405020304" pitchFamily="18" charset="0"/>
                          <a:cs typeface="Times New Roman" panose="02020603050405020304" pitchFamily="18" charset="0"/>
                        </a:rPr>
                        <a:t>Các phần tử có cùng kiểu dữ liệu</a:t>
                      </a:r>
                      <a:endParaRPr lang="en-US" sz="3200">
                        <a:latin typeface="Times New Roman" panose="02020603050405020304" pitchFamily="18" charset="0"/>
                        <a:cs typeface="Times New Roman" panose="02020603050405020304" pitchFamily="18" charset="0"/>
                      </a:endParaRPr>
                    </a:p>
                  </a:txBody>
                  <a:tcPr/>
                </a:tc>
                <a:tc>
                  <a:txBody>
                    <a:bodyPr/>
                    <a:lstStyle/>
                    <a:p>
                      <a:endParaRPr lang="en-US" sz="3200">
                        <a:latin typeface="Times New Roman" panose="02020603050405020304" pitchFamily="18" charset="0"/>
                        <a:cs typeface="Times New Roman" panose="02020603050405020304" pitchFamily="18" charset="0"/>
                      </a:endParaRPr>
                    </a:p>
                    <a:p>
                      <a:pPr marL="285750" indent="-285750">
                        <a:buFontTx/>
                        <a:buChar char="-"/>
                      </a:pPr>
                      <a:r>
                        <a:rPr lang="en-US" sz="3200">
                          <a:latin typeface="Times New Roman" panose="02020603050405020304" pitchFamily="18" charset="0"/>
                          <a:cs typeface="Times New Roman" panose="02020603050405020304" pitchFamily="18" charset="0"/>
                        </a:rPr>
                        <a:t>Kích</a:t>
                      </a:r>
                      <a:r>
                        <a:rPr lang="en-US" sz="3200" baseline="0">
                          <a:latin typeface="Times New Roman" panose="02020603050405020304" pitchFamily="18" charset="0"/>
                          <a:cs typeface="Times New Roman" panose="02020603050405020304" pitchFamily="18" charset="0"/>
                        </a:rPr>
                        <a:t> thước có thể thay đổi được</a:t>
                      </a:r>
                    </a:p>
                    <a:p>
                      <a:pPr marL="285750" indent="-285750">
                        <a:buFontTx/>
                        <a:buChar char="-"/>
                      </a:pPr>
                      <a:r>
                        <a:rPr lang="en-US" sz="3200" baseline="0">
                          <a:latin typeface="Times New Roman" panose="02020603050405020304" pitchFamily="18" charset="0"/>
                          <a:cs typeface="Times New Roman" panose="02020603050405020304" pitchFamily="18" charset="0"/>
                        </a:rPr>
                        <a:t>Các phần tử có thể khác kiểu dữ liệu</a:t>
                      </a:r>
                    </a:p>
                  </a:txBody>
                  <a:tcPr/>
                </a:tc>
                <a:extLst>
                  <a:ext uri="{0D108BD9-81ED-4DB2-BD59-A6C34878D82A}">
                    <a16:rowId xmlns:a16="http://schemas.microsoft.com/office/drawing/2014/main" xmlns="" val="10002"/>
                  </a:ext>
                </a:extLst>
              </a:tr>
            </a:tbl>
          </a:graphicData>
        </a:graphic>
      </p:graphicFrame>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21</a:t>
            </a:fld>
            <a:endParaRPr lang="en-US" altLang="ja-JP"/>
          </a:p>
        </p:txBody>
      </p:sp>
      <p:sp>
        <p:nvSpPr>
          <p:cNvPr id="3" name="Rectangle 2"/>
          <p:cNvSpPr/>
          <p:nvPr/>
        </p:nvSpPr>
        <p:spPr bwMode="auto">
          <a:xfrm>
            <a:off x="381000" y="3581400"/>
            <a:ext cx="8610600" cy="2438400"/>
          </a:xfrm>
          <a:prstGeom prst="rect">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Tree>
    <p:extLst>
      <p:ext uri="{BB962C8B-B14F-4D97-AF65-F5344CB8AC3E}">
        <p14:creationId xmlns:p14="http://schemas.microsoft.com/office/powerpoint/2010/main" val="43012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71600"/>
            <a:ext cx="8458200" cy="4525963"/>
          </a:xfrm>
        </p:spPr>
        <p:txBody>
          <a:bodyPr/>
          <a:lstStyle/>
          <a:p>
            <a:pPr marL="0" indent="0">
              <a:buNone/>
            </a:pPr>
            <a:r>
              <a:rPr lang="en-US" b="1"/>
              <a:t>Các lớp collection thông dụng</a:t>
            </a:r>
          </a:p>
          <a:p>
            <a:r>
              <a:rPr lang="en-US" spc="-100"/>
              <a:t>Collection không định kiểu (untyped collection)</a:t>
            </a:r>
          </a:p>
          <a:p>
            <a:pPr lvl="1"/>
            <a:r>
              <a:rPr lang="en-US"/>
              <a:t>Nằm trong namespace </a:t>
            </a:r>
            <a:r>
              <a:rPr lang="en-US" b="1"/>
              <a:t>System.Collecions</a:t>
            </a:r>
          </a:p>
          <a:p>
            <a:pPr lvl="1"/>
            <a:r>
              <a:rPr lang="en-US"/>
              <a:t>Có thể lưu trữ một kiểu đối tượng bất kỳ trong collection </a:t>
            </a:r>
          </a:p>
          <a:p>
            <a:r>
              <a:rPr lang="en-US"/>
              <a:t>Collection định kiểu (typed collection)</a:t>
            </a:r>
          </a:p>
          <a:p>
            <a:pPr lvl="1"/>
            <a:r>
              <a:rPr lang="en-US"/>
              <a:t>Nằm trong namespace </a:t>
            </a:r>
            <a:r>
              <a:rPr lang="en-US" b="1"/>
              <a:t>System.Collecions.Generic</a:t>
            </a:r>
          </a:p>
          <a:p>
            <a:pPr lvl="1"/>
            <a:r>
              <a:rPr lang="en-US"/>
              <a:t>Chỉ có thể chứa các phần tử cùng kiểu dữ liệu</a:t>
            </a: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22</a:t>
            </a:fld>
            <a:endParaRPr lang="en-US" altLang="ja-JP"/>
          </a:p>
        </p:txBody>
      </p:sp>
    </p:spTree>
    <p:extLst>
      <p:ext uri="{BB962C8B-B14F-4D97-AF65-F5344CB8AC3E}">
        <p14:creationId xmlns:p14="http://schemas.microsoft.com/office/powerpoint/2010/main" val="45870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Các lớp collection thông dụng</a:t>
            </a: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23</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2359675404"/>
              </p:ext>
            </p:extLst>
          </p:nvPr>
        </p:nvGraphicFramePr>
        <p:xfrm>
          <a:off x="533400" y="1981200"/>
          <a:ext cx="8382000" cy="4199476"/>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28194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682418">
                <a:tc>
                  <a:txBody>
                    <a:bodyPr/>
                    <a:lstStyle/>
                    <a:p>
                      <a:pPr algn="ctr"/>
                      <a:r>
                        <a:rPr lang="en-US" sz="2800">
                          <a:solidFill>
                            <a:schemeClr val="tx1"/>
                          </a:solidFill>
                          <a:latin typeface="Times New Roman" panose="02020603050405020304" pitchFamily="18" charset="0"/>
                          <a:cs typeface="Times New Roman" panose="02020603050405020304" pitchFamily="18" charset="0"/>
                        </a:rPr>
                        <a:t>.NET 1.x</a:t>
                      </a: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Từ</a:t>
                      </a:r>
                      <a:r>
                        <a:rPr lang="en-US" sz="2800" baseline="0">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.NET 2.0 </a:t>
                      </a: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910305">
                <a:tc>
                  <a:txBody>
                    <a:bodyPr/>
                    <a:lstStyle/>
                    <a:p>
                      <a:r>
                        <a:rPr lang="en-US" sz="2800">
                          <a:latin typeface="Times New Roman" panose="02020603050405020304" pitchFamily="18" charset="0"/>
                          <a:cs typeface="Times New Roman" panose="02020603050405020304" pitchFamily="18" charset="0"/>
                        </a:rPr>
                        <a:t>ArrayList</a:t>
                      </a:r>
                    </a:p>
                  </a:txBody>
                  <a:tcPr/>
                </a:tc>
                <a:tc>
                  <a:txBody>
                    <a:bodyPr/>
                    <a:lstStyle/>
                    <a:p>
                      <a:r>
                        <a:rPr lang="en-US" sz="2800">
                          <a:latin typeface="Times New Roman" panose="02020603050405020304" pitchFamily="18" charset="0"/>
                          <a:cs typeface="Times New Roman" panose="02020603050405020304" pitchFamily="18" charset="0"/>
                        </a:rPr>
                        <a:t>List&lt;T&gt;</a:t>
                      </a:r>
                    </a:p>
                  </a:txBody>
                  <a:tcPr/>
                </a:tc>
                <a:tc>
                  <a:txBody>
                    <a:bodyPr/>
                    <a:lstStyle/>
                    <a:p>
                      <a:r>
                        <a:rPr lang="en-US" sz="2800">
                          <a:latin typeface="Times New Roman" panose="02020603050405020304" pitchFamily="18" charset="0"/>
                          <a:cs typeface="Times New Roman" panose="02020603050405020304" pitchFamily="18" charset="0"/>
                        </a:rPr>
                        <a:t>Sử</a:t>
                      </a:r>
                      <a:r>
                        <a:rPr lang="en-US" sz="2800" baseline="0">
                          <a:latin typeface="Times New Roman" panose="02020603050405020304" pitchFamily="18" charset="0"/>
                          <a:cs typeface="Times New Roman" panose="02020603050405020304" pitchFamily="18" charset="0"/>
                        </a:rPr>
                        <a:t> dụng chỉ số để truy cập đến các phần tử. </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1321410">
                <a:tc>
                  <a:txBody>
                    <a:bodyPr/>
                    <a:lstStyle/>
                    <a:p>
                      <a:r>
                        <a:rPr lang="en-US" sz="2800">
                          <a:latin typeface="Times New Roman" panose="02020603050405020304" pitchFamily="18" charset="0"/>
                          <a:cs typeface="Times New Roman" panose="02020603050405020304" pitchFamily="18" charset="0"/>
                        </a:rPr>
                        <a:t>SortedList</a:t>
                      </a:r>
                    </a:p>
                  </a:txBody>
                  <a:tcPr/>
                </a:tc>
                <a:tc>
                  <a:txBody>
                    <a:bodyPr/>
                    <a:lstStyle/>
                    <a:p>
                      <a:r>
                        <a:rPr lang="en-US" sz="2800">
                          <a:latin typeface="Times New Roman" panose="02020603050405020304" pitchFamily="18" charset="0"/>
                          <a:cs typeface="Times New Roman" panose="02020603050405020304" pitchFamily="18" charset="0"/>
                        </a:rPr>
                        <a:t>SortedList&lt;K,V&gt;</a:t>
                      </a:r>
                    </a:p>
                  </a:txBody>
                  <a:tcPr/>
                </a:tc>
                <a:tc>
                  <a:txBody>
                    <a:bodyPr/>
                    <a:lstStyle/>
                    <a:p>
                      <a:r>
                        <a:rPr lang="en-US" sz="2800">
                          <a:latin typeface="Times New Roman" panose="02020603050405020304" pitchFamily="18" charset="0"/>
                          <a:cs typeface="Times New Roman" panose="02020603050405020304" pitchFamily="18" charset="0"/>
                        </a:rPr>
                        <a:t>Sử</a:t>
                      </a:r>
                      <a:r>
                        <a:rPr lang="en-US" sz="2800" baseline="0">
                          <a:latin typeface="Times New Roman" panose="02020603050405020304" pitchFamily="18" charset="0"/>
                          <a:cs typeface="Times New Roman" panose="02020603050405020304" pitchFamily="18" charset="0"/>
                        </a:rPr>
                        <a:t> dụng khóa để truy cập tới giá trị, giá trị có thể là kiểu đối tượng bất kỳ</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499199">
                <a:tc>
                  <a:txBody>
                    <a:bodyPr/>
                    <a:lstStyle/>
                    <a:p>
                      <a:r>
                        <a:rPr lang="en-US" sz="2800">
                          <a:latin typeface="Times New Roman" panose="02020603050405020304" pitchFamily="18" charset="0"/>
                          <a:cs typeface="Times New Roman" panose="02020603050405020304" pitchFamily="18" charset="0"/>
                        </a:rPr>
                        <a:t>Queue</a:t>
                      </a:r>
                    </a:p>
                  </a:txBody>
                  <a:tcPr/>
                </a:tc>
                <a:tc>
                  <a:txBody>
                    <a:bodyPr/>
                    <a:lstStyle/>
                    <a:p>
                      <a:r>
                        <a:rPr lang="en-US" sz="2800">
                          <a:latin typeface="Times New Roman" panose="02020603050405020304" pitchFamily="18" charset="0"/>
                          <a:cs typeface="Times New Roman" panose="02020603050405020304" pitchFamily="18" charset="0"/>
                        </a:rPr>
                        <a:t>Queue&lt;T&gt;</a:t>
                      </a:r>
                    </a:p>
                  </a:txBody>
                  <a:tcPr/>
                </a:tc>
                <a:tc>
                  <a:txBody>
                    <a:bodyPr/>
                    <a:lstStyle/>
                    <a:p>
                      <a:r>
                        <a:rPr lang="en-US" sz="2800">
                          <a:latin typeface="Times New Roman" panose="02020603050405020304" pitchFamily="18" charset="0"/>
                          <a:cs typeface="Times New Roman" panose="02020603050405020304" pitchFamily="18" charset="0"/>
                        </a:rPr>
                        <a:t>Hàng</a:t>
                      </a:r>
                      <a:r>
                        <a:rPr lang="en-US" sz="2800" baseline="0">
                          <a:latin typeface="Times New Roman" panose="02020603050405020304" pitchFamily="18" charset="0"/>
                          <a:cs typeface="Times New Roman" panose="02020603050405020304" pitchFamily="18" charset="0"/>
                        </a:rPr>
                        <a:t> đợi</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682418">
                <a:tc>
                  <a:txBody>
                    <a:bodyPr/>
                    <a:lstStyle/>
                    <a:p>
                      <a:r>
                        <a:rPr lang="en-US" sz="2800">
                          <a:latin typeface="Times New Roman" panose="02020603050405020304" pitchFamily="18" charset="0"/>
                          <a:cs typeface="Times New Roman" panose="02020603050405020304" pitchFamily="18" charset="0"/>
                        </a:rPr>
                        <a:t>Stack</a:t>
                      </a:r>
                    </a:p>
                  </a:txBody>
                  <a:tcPr/>
                </a:tc>
                <a:tc>
                  <a:txBody>
                    <a:bodyPr/>
                    <a:lstStyle/>
                    <a:p>
                      <a:r>
                        <a:rPr lang="en-US" sz="2800">
                          <a:latin typeface="Times New Roman" panose="02020603050405020304" pitchFamily="18" charset="0"/>
                          <a:cs typeface="Times New Roman" panose="02020603050405020304" pitchFamily="18" charset="0"/>
                        </a:rPr>
                        <a:t>Stack&lt;T&gt;</a:t>
                      </a:r>
                    </a:p>
                  </a:txBody>
                  <a:tcPr/>
                </a:tc>
                <a:tc>
                  <a:txBody>
                    <a:bodyPr/>
                    <a:lstStyle/>
                    <a:p>
                      <a:r>
                        <a:rPr lang="en-US" sz="2800">
                          <a:latin typeface="Times New Roman" panose="02020603050405020304" pitchFamily="18" charset="0"/>
                          <a:cs typeface="Times New Roman" panose="02020603050405020304" pitchFamily="18" charset="0"/>
                        </a:rPr>
                        <a:t>Ngăn</a:t>
                      </a:r>
                      <a:r>
                        <a:rPr lang="en-US" sz="2800" baseline="0">
                          <a:latin typeface="Times New Roman" panose="02020603050405020304" pitchFamily="18" charset="0"/>
                          <a:cs typeface="Times New Roman" panose="02020603050405020304" pitchFamily="18" charset="0"/>
                        </a:rPr>
                        <a:t> xếp</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595425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ArrayList </a:t>
            </a:r>
            <a:r>
              <a:rPr lang="en-US"/>
              <a:t>(danh sách mảng)</a:t>
            </a:r>
          </a:p>
          <a:p>
            <a:r>
              <a:rPr lang="en-US"/>
              <a:t>Các phần tử của ArrayList được lưu dưới dạng kiểu object (quá trình boxing)</a:t>
            </a:r>
          </a:p>
          <a:p>
            <a:r>
              <a:rPr lang="en-US"/>
              <a:t>Khi truy xuất tới các phần tử của mảng phải ép kiểu đối tượng sang kiểu dữ liệu tương ứng (quá trình unboxing)</a:t>
            </a:r>
          </a:p>
          <a:p>
            <a:endParaRPr lang="en-US"/>
          </a:p>
          <a:p>
            <a:pPr marL="0" indent="0">
              <a:buNone/>
            </a:pPr>
            <a:endParaRPr lang="en-US"/>
          </a:p>
          <a:p>
            <a:pPr marL="0" indent="0">
              <a:buNone/>
            </a:pPr>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24</a:t>
            </a:fld>
            <a:endParaRPr lang="en-US" altLang="ja-JP"/>
          </a:p>
        </p:txBody>
      </p:sp>
    </p:spTree>
    <p:extLst>
      <p:ext uri="{BB962C8B-B14F-4D97-AF65-F5344CB8AC3E}">
        <p14:creationId xmlns:p14="http://schemas.microsoft.com/office/powerpoint/2010/main" val="4202240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ArrayList </a:t>
            </a:r>
            <a:r>
              <a:rPr lang="en-US"/>
              <a:t>(danh sách mảng)</a:t>
            </a:r>
          </a:p>
          <a:p>
            <a:r>
              <a:rPr lang="en-US" b="1"/>
              <a:t>Cú pháp khai báo và khởi tạo</a:t>
            </a:r>
          </a:p>
          <a:p>
            <a:pPr marL="465138" indent="0">
              <a:buNone/>
            </a:pPr>
            <a:r>
              <a:rPr lang="en-US" smtClean="0">
                <a:solidFill>
                  <a:srgbClr val="2B91AF"/>
                </a:solidFill>
                <a:highlight>
                  <a:srgbClr val="FFFFFF"/>
                </a:highlight>
                <a:latin typeface="Times New Roman" panose="02020603050405020304" pitchFamily="18" charset="0"/>
                <a:cs typeface="Times New Roman" panose="02020603050405020304" pitchFamily="18" charset="0"/>
              </a:rPr>
              <a:t>ArrayList </a:t>
            </a:r>
            <a:r>
              <a:rPr lang="en-US" smtClean="0"/>
              <a:t>tên_danh_sách_mảng</a:t>
            </a:r>
            <a:r>
              <a:rPr lang="en-US"/>
              <a:t>;</a:t>
            </a:r>
          </a:p>
          <a:p>
            <a:pPr marL="465138" indent="0">
              <a:buNone/>
            </a:pPr>
            <a:r>
              <a:rPr lang="en-US" smtClean="0"/>
              <a:t>tên_danh_sách_mảng =</a:t>
            </a:r>
            <a:r>
              <a:rPr lang="en-US" smtClean="0">
                <a:solidFill>
                  <a:srgbClr val="FF0000"/>
                </a:solidFill>
              </a:rPr>
              <a:t> </a:t>
            </a:r>
            <a:r>
              <a:rPr lang="en-US">
                <a:solidFill>
                  <a:srgbClr val="0000FF"/>
                </a:solidFill>
                <a:highlight>
                  <a:srgbClr val="FFFFFF"/>
                </a:highlight>
                <a:latin typeface="Times New Roman" panose="02020603050405020304" pitchFamily="18" charset="0"/>
                <a:cs typeface="Times New Roman" panose="02020603050405020304" pitchFamily="18" charset="0"/>
              </a:rPr>
              <a:t>new</a:t>
            </a:r>
            <a:r>
              <a:rPr lang="en-US">
                <a:solidFill>
                  <a:srgbClr val="000000"/>
                </a:solidFill>
                <a:highlight>
                  <a:srgbClr val="FFFFFF"/>
                </a:highlight>
                <a:latin typeface="Times New Roman" panose="02020603050405020304" pitchFamily="18" charset="0"/>
                <a:cs typeface="Times New Roman" panose="02020603050405020304" pitchFamily="18" charset="0"/>
              </a:rPr>
              <a:t> </a:t>
            </a:r>
            <a:r>
              <a:rPr lang="en-US">
                <a:solidFill>
                  <a:srgbClr val="2B91AF"/>
                </a:solidFill>
                <a:highlight>
                  <a:srgbClr val="FFFFFF"/>
                </a:highlight>
                <a:latin typeface="Times New Roman" panose="02020603050405020304" pitchFamily="18" charset="0"/>
                <a:cs typeface="Times New Roman" panose="02020603050405020304" pitchFamily="18" charset="0"/>
              </a:rPr>
              <a:t>ArrayList</a:t>
            </a:r>
            <a:r>
              <a:rPr lang="en-US" smtClean="0">
                <a:solidFill>
                  <a:srgbClr val="000000"/>
                </a:solidFill>
                <a:highlight>
                  <a:srgbClr val="FFFFFF"/>
                </a:highlight>
                <a:latin typeface="Times New Roman" panose="02020603050405020304" pitchFamily="18" charset="0"/>
                <a:cs typeface="Times New Roman" panose="02020603050405020304" pitchFamily="18" charset="0"/>
              </a:rPr>
              <a:t>()</a:t>
            </a:r>
            <a:r>
              <a:rPr lang="en-US" smtClean="0"/>
              <a:t>;</a:t>
            </a:r>
            <a:endParaRPr lang="en-US"/>
          </a:p>
          <a:p>
            <a:pPr marL="0" indent="0">
              <a:buNone/>
            </a:pPr>
            <a:endParaRPr lang="en-US"/>
          </a:p>
          <a:p>
            <a:pPr marL="0" indent="0">
              <a:buNone/>
            </a:pPr>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25</a:t>
            </a:fld>
            <a:endParaRPr lang="en-US" altLang="ja-JP"/>
          </a:p>
        </p:txBody>
      </p:sp>
    </p:spTree>
    <p:extLst>
      <p:ext uri="{BB962C8B-B14F-4D97-AF65-F5344CB8AC3E}">
        <p14:creationId xmlns:p14="http://schemas.microsoft.com/office/powerpoint/2010/main" val="3886594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ArrayList </a:t>
            </a:r>
            <a:r>
              <a:rPr lang="en-US"/>
              <a:t>(danh sách mảng)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26</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1109094089"/>
              </p:ext>
            </p:extLst>
          </p:nvPr>
        </p:nvGraphicFramePr>
        <p:xfrm>
          <a:off x="609600" y="2133600"/>
          <a:ext cx="7924800" cy="2072640"/>
        </p:xfrm>
        <a:graphic>
          <a:graphicData uri="http://schemas.openxmlformats.org/drawingml/2006/table">
            <a:tbl>
              <a:tblPr firstRow="1" bandRow="1">
                <a:tableStyleId>{5C22544A-7EE6-4342-B048-85BDC9FD1C3A}</a:tableStyleId>
              </a:tblPr>
              <a:tblGrid>
                <a:gridCol w="2432364">
                  <a:extLst>
                    <a:ext uri="{9D8B030D-6E8A-4147-A177-3AD203B41FA5}">
                      <a16:colId xmlns:a16="http://schemas.microsoft.com/office/drawing/2014/main" xmlns="" val="20000"/>
                    </a:ext>
                  </a:extLst>
                </a:gridCol>
                <a:gridCol w="5492436">
                  <a:extLst>
                    <a:ext uri="{9D8B030D-6E8A-4147-A177-3AD203B41FA5}">
                      <a16:colId xmlns:a16="http://schemas.microsoft.com/office/drawing/2014/main" xmlns="" val="20001"/>
                    </a:ext>
                  </a:extLst>
                </a:gridCol>
              </a:tblGrid>
              <a:tr h="701040">
                <a:tc>
                  <a:txBody>
                    <a:bodyPr/>
                    <a:lstStyle/>
                    <a:p>
                      <a:pPr algn="ctr"/>
                      <a:r>
                        <a:rPr lang="en-US" sz="2800" baseline="0">
                          <a:solidFill>
                            <a:schemeClr val="tx1"/>
                          </a:solidFill>
                          <a:latin typeface="Times New Roman" panose="02020603050405020304" pitchFamily="18" charset="0"/>
                          <a:cs typeface="Times New Roman" panose="02020603050405020304" pitchFamily="18" charset="0"/>
                        </a:rPr>
                        <a:t>Chỉ mục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701040">
                <a:tc>
                  <a:txBody>
                    <a:bodyPr/>
                    <a:lstStyle/>
                    <a:p>
                      <a:r>
                        <a:rPr lang="en-US" sz="2800" b="1">
                          <a:latin typeface="Times New Roman" panose="02020603050405020304" pitchFamily="18" charset="0"/>
                          <a:cs typeface="Times New Roman" panose="02020603050405020304" pitchFamily="18" charset="0"/>
                        </a:rPr>
                        <a:t>[index]</a:t>
                      </a:r>
                    </a:p>
                  </a:txBody>
                  <a:tcPr/>
                </a:tc>
                <a:tc>
                  <a:txBody>
                    <a:bodyPr/>
                    <a:lstStyle/>
                    <a:p>
                      <a:r>
                        <a:rPr lang="en-US" sz="2800">
                          <a:latin typeface="Times New Roman" panose="02020603050405020304" pitchFamily="18" charset="0"/>
                          <a:cs typeface="Times New Roman" panose="02020603050405020304" pitchFamily="18" charset="0"/>
                        </a:rPr>
                        <a:t>Lấy</a:t>
                      </a:r>
                      <a:r>
                        <a:rPr lang="en-US" sz="2800" baseline="0">
                          <a:latin typeface="Times New Roman" panose="02020603050405020304" pitchFamily="18" charset="0"/>
                          <a:cs typeface="Times New Roman" panose="02020603050405020304" pitchFamily="18" charset="0"/>
                        </a:rPr>
                        <a:t> hoặc thiết lập phần tử có chỉ số xác định. Chỉ số của phần tử đầu tiên = 0</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5186509"/>
              </p:ext>
            </p:extLst>
          </p:nvPr>
        </p:nvGraphicFramePr>
        <p:xfrm>
          <a:off x="609600" y="4419600"/>
          <a:ext cx="7924800" cy="1402080"/>
        </p:xfrm>
        <a:graphic>
          <a:graphicData uri="http://schemas.openxmlformats.org/drawingml/2006/table">
            <a:tbl>
              <a:tblPr firstRow="1" bandRow="1">
                <a:tableStyleId>{5C22544A-7EE6-4342-B048-85BDC9FD1C3A}</a:tableStyleId>
              </a:tblPr>
              <a:tblGrid>
                <a:gridCol w="2432364">
                  <a:extLst>
                    <a:ext uri="{9D8B030D-6E8A-4147-A177-3AD203B41FA5}">
                      <a16:colId xmlns:a16="http://schemas.microsoft.com/office/drawing/2014/main" xmlns="" val="20000"/>
                    </a:ext>
                  </a:extLst>
                </a:gridCol>
                <a:gridCol w="5492436">
                  <a:extLst>
                    <a:ext uri="{9D8B030D-6E8A-4147-A177-3AD203B41FA5}">
                      <a16:colId xmlns:a16="http://schemas.microsoft.com/office/drawing/2014/main" xmlns="" val="20001"/>
                    </a:ext>
                  </a:extLst>
                </a:gridCol>
              </a:tblGrid>
              <a:tr h="701040">
                <a:tc>
                  <a:txBody>
                    <a:bodyPr/>
                    <a:lstStyle/>
                    <a:p>
                      <a:pPr algn="ctr"/>
                      <a:r>
                        <a:rPr lang="en-US" sz="2800" baseline="0">
                          <a:solidFill>
                            <a:schemeClr val="tx1"/>
                          </a:solidFill>
                          <a:latin typeface="Times New Roman" panose="02020603050405020304" pitchFamily="18" charset="0"/>
                          <a:cs typeface="Times New Roman" panose="02020603050405020304" pitchFamily="18" charset="0"/>
                        </a:rPr>
                        <a:t>Thuộc tính</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701040">
                <a:tc>
                  <a:txBody>
                    <a:bodyPr/>
                    <a:lstStyle/>
                    <a:p>
                      <a:r>
                        <a:rPr lang="en-US" sz="2800" b="1">
                          <a:latin typeface="Times New Roman" panose="02020603050405020304" pitchFamily="18" charset="0"/>
                          <a:cs typeface="Times New Roman" panose="02020603050405020304" pitchFamily="18" charset="0"/>
                        </a:rPr>
                        <a:t>Count</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lại số phần tử có trong danh sách</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449020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41437"/>
            <a:ext cx="8229600" cy="4525963"/>
          </a:xfrm>
        </p:spPr>
        <p:txBody>
          <a:bodyPr/>
          <a:lstStyle/>
          <a:p>
            <a:pPr marL="0" indent="0">
              <a:buNone/>
            </a:pPr>
            <a:r>
              <a:rPr lang="en-US" b="1"/>
              <a:t>ArrayList</a:t>
            </a:r>
          </a:p>
          <a:p>
            <a:pPr marL="0" indent="0">
              <a:buNone/>
            </a:pPr>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27</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1935284317"/>
              </p:ext>
            </p:extLst>
          </p:nvPr>
        </p:nvGraphicFramePr>
        <p:xfrm>
          <a:off x="533400" y="1981200"/>
          <a:ext cx="8305800" cy="4364736"/>
        </p:xfrm>
        <a:graphic>
          <a:graphicData uri="http://schemas.openxmlformats.org/drawingml/2006/table">
            <a:tbl>
              <a:tblPr firstRow="1" bandRow="1">
                <a:tableStyleId>{5C22544A-7EE6-4342-B048-85BDC9FD1C3A}</a:tableStyleId>
              </a:tblPr>
              <a:tblGrid>
                <a:gridCol w="2549305">
                  <a:extLst>
                    <a:ext uri="{9D8B030D-6E8A-4147-A177-3AD203B41FA5}">
                      <a16:colId xmlns:a16="http://schemas.microsoft.com/office/drawing/2014/main" xmlns="" val="20000"/>
                    </a:ext>
                  </a:extLst>
                </a:gridCol>
                <a:gridCol w="5756495">
                  <a:extLst>
                    <a:ext uri="{9D8B030D-6E8A-4147-A177-3AD203B41FA5}">
                      <a16:colId xmlns:a16="http://schemas.microsoft.com/office/drawing/2014/main" xmlns="" val="20001"/>
                    </a:ext>
                  </a:extLst>
                </a:gridCol>
              </a:tblGrid>
              <a:tr h="580401">
                <a:tc>
                  <a:txBody>
                    <a:bodyPr/>
                    <a:lstStyle/>
                    <a:p>
                      <a:pPr algn="ctr"/>
                      <a:r>
                        <a:rPr lang="en-US" sz="2800" baseline="0">
                          <a:solidFill>
                            <a:schemeClr val="tx1"/>
                          </a:solidFill>
                          <a:latin typeface="Times New Roman" panose="02020603050405020304" pitchFamily="18" charset="0"/>
                          <a:cs typeface="Times New Roman" panose="02020603050405020304" pitchFamily="18" charset="0"/>
                        </a:rPr>
                        <a:t>Phương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Sử</a:t>
                      </a:r>
                      <a:r>
                        <a:rPr lang="en-US" sz="2800" baseline="0">
                          <a:solidFill>
                            <a:schemeClr val="tx1"/>
                          </a:solidFill>
                          <a:latin typeface="Times New Roman" panose="02020603050405020304" pitchFamily="18" charset="0"/>
                          <a:cs typeface="Times New Roman" panose="02020603050405020304" pitchFamily="18" charset="0"/>
                        </a:rPr>
                        <a:t> dụng</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486399">
                <a:tc>
                  <a:txBody>
                    <a:bodyPr/>
                    <a:lstStyle/>
                    <a:p>
                      <a:pPr>
                        <a:lnSpc>
                          <a:spcPct val="90000"/>
                        </a:lnSpc>
                      </a:pPr>
                      <a:r>
                        <a:rPr lang="en-US" sz="2800" b="1">
                          <a:latin typeface="Times New Roman" panose="02020603050405020304" pitchFamily="18" charset="0"/>
                          <a:cs typeface="Times New Roman" panose="02020603050405020304" pitchFamily="18" charset="0"/>
                        </a:rPr>
                        <a:t>Add( )</a:t>
                      </a:r>
                    </a:p>
                  </a:txBody>
                  <a:tcPr anchor="ctr"/>
                </a:tc>
                <a:tc>
                  <a:txBody>
                    <a:bodyPr/>
                    <a:lstStyle/>
                    <a:p>
                      <a:pPr>
                        <a:lnSpc>
                          <a:spcPct val="90000"/>
                        </a:lnSpc>
                      </a:pPr>
                      <a:r>
                        <a:rPr lang="en-US" sz="2800">
                          <a:latin typeface="Times New Roman" panose="02020603050405020304" pitchFamily="18" charset="0"/>
                          <a:cs typeface="Times New Roman" panose="02020603050405020304" pitchFamily="18" charset="0"/>
                        </a:rPr>
                        <a:t>Thêm</a:t>
                      </a:r>
                      <a:r>
                        <a:rPr lang="en-US" sz="2800" baseline="0">
                          <a:latin typeface="Times New Roman" panose="02020603050405020304" pitchFamily="18" charset="0"/>
                          <a:cs typeface="Times New Roman" panose="02020603050405020304" pitchFamily="18" charset="0"/>
                        </a:rPr>
                        <a:t> một phần tử vào cuối ArrayList</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457200">
                <a:tc>
                  <a:txBody>
                    <a:bodyPr/>
                    <a:lstStyle/>
                    <a:p>
                      <a:pPr>
                        <a:lnSpc>
                          <a:spcPct val="90000"/>
                        </a:lnSpc>
                      </a:pPr>
                      <a:r>
                        <a:rPr lang="en-US" sz="2800" b="1">
                          <a:latin typeface="Times New Roman" panose="02020603050405020304" pitchFamily="18" charset="0"/>
                          <a:cs typeface="Times New Roman" panose="02020603050405020304" pitchFamily="18" charset="0"/>
                        </a:rPr>
                        <a:t>Insert( )</a:t>
                      </a:r>
                    </a:p>
                  </a:txBody>
                  <a:tcPr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Thêm</a:t>
                      </a:r>
                      <a:r>
                        <a:rPr lang="en-US" sz="2800" baseline="0">
                          <a:latin typeface="Times New Roman" panose="02020603050405020304" pitchFamily="18" charset="0"/>
                          <a:cs typeface="Times New Roman" panose="02020603050405020304" pitchFamily="18" charset="0"/>
                        </a:rPr>
                        <a:t> một phần tử vào vị trí xác định</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743712">
                <a:tc>
                  <a:txBody>
                    <a:bodyPr/>
                    <a:lstStyle/>
                    <a:p>
                      <a:pPr>
                        <a:lnSpc>
                          <a:spcPct val="90000"/>
                        </a:lnSpc>
                      </a:pPr>
                      <a:r>
                        <a:rPr lang="en-US" sz="2800" b="1">
                          <a:latin typeface="Times New Roman" panose="02020603050405020304" pitchFamily="18" charset="0"/>
                          <a:cs typeface="Times New Roman" panose="02020603050405020304" pitchFamily="18" charset="0"/>
                        </a:rPr>
                        <a:t>Remove( )</a:t>
                      </a:r>
                    </a:p>
                  </a:txBody>
                  <a:tcPr anchor="ctr"/>
                </a:tc>
                <a:tc>
                  <a:txBody>
                    <a:bodyPr/>
                    <a:lstStyle/>
                    <a:p>
                      <a:pPr>
                        <a:lnSpc>
                          <a:spcPct val="90000"/>
                        </a:lnSpc>
                      </a:pPr>
                      <a:r>
                        <a:rPr lang="en-US" sz="2800">
                          <a:latin typeface="Times New Roman" panose="02020603050405020304" pitchFamily="18" charset="0"/>
                          <a:cs typeface="Times New Roman" panose="02020603050405020304" pitchFamily="18" charset="0"/>
                        </a:rPr>
                        <a:t>Xóa</a:t>
                      </a:r>
                      <a:r>
                        <a:rPr lang="en-US" sz="2800" baseline="0">
                          <a:latin typeface="Times New Roman" panose="02020603050405020304" pitchFamily="18" charset="0"/>
                          <a:cs typeface="Times New Roman" panose="02020603050405020304" pitchFamily="18" charset="0"/>
                        </a:rPr>
                        <a:t> phần tử lần đầu tiên xuất hiện trong ArrayList</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569976">
                <a:tc>
                  <a:txBody>
                    <a:bodyPr/>
                    <a:lstStyle/>
                    <a:p>
                      <a:pPr>
                        <a:lnSpc>
                          <a:spcPct val="90000"/>
                        </a:lnSpc>
                      </a:pPr>
                      <a:r>
                        <a:rPr lang="en-US" sz="2800" b="1">
                          <a:latin typeface="Times New Roman" panose="02020603050405020304" pitchFamily="18" charset="0"/>
                          <a:cs typeface="Times New Roman" panose="02020603050405020304" pitchFamily="18" charset="0"/>
                        </a:rPr>
                        <a:t>RemoveAt( )</a:t>
                      </a:r>
                    </a:p>
                  </a:txBody>
                  <a:tcPr anchor="ctr"/>
                </a:tc>
                <a:tc>
                  <a:txBody>
                    <a:bodyPr/>
                    <a:lstStyle/>
                    <a:p>
                      <a:pPr>
                        <a:lnSpc>
                          <a:spcPct val="90000"/>
                        </a:lnSpc>
                      </a:pPr>
                      <a:r>
                        <a:rPr lang="en-US" sz="2800">
                          <a:latin typeface="Times New Roman" panose="02020603050405020304" pitchFamily="18" charset="0"/>
                          <a:cs typeface="Times New Roman" panose="02020603050405020304" pitchFamily="18" charset="0"/>
                        </a:rPr>
                        <a:t>Xóa</a:t>
                      </a:r>
                      <a:r>
                        <a:rPr lang="en-US" sz="2800" baseline="0">
                          <a:latin typeface="Times New Roman" panose="02020603050405020304" pitchFamily="18" charset="0"/>
                          <a:cs typeface="Times New Roman" panose="02020603050405020304" pitchFamily="18" charset="0"/>
                        </a:rPr>
                        <a:t> phần tử có chỉ số xác định</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r h="533400">
                <a:tc>
                  <a:txBody>
                    <a:bodyPr/>
                    <a:lstStyle/>
                    <a:p>
                      <a:pPr>
                        <a:lnSpc>
                          <a:spcPct val="90000"/>
                        </a:lnSpc>
                      </a:pPr>
                      <a:r>
                        <a:rPr lang="en-US" sz="2800" b="1">
                          <a:latin typeface="Times New Roman" panose="02020603050405020304" pitchFamily="18" charset="0"/>
                          <a:cs typeface="Times New Roman" panose="02020603050405020304" pitchFamily="18" charset="0"/>
                        </a:rPr>
                        <a:t>Clear( )</a:t>
                      </a:r>
                    </a:p>
                  </a:txBody>
                  <a:tcPr anchor="ctr"/>
                </a:tc>
                <a:tc>
                  <a:txBody>
                    <a:bodyPr/>
                    <a:lstStyle/>
                    <a:p>
                      <a:pPr>
                        <a:lnSpc>
                          <a:spcPct val="90000"/>
                        </a:lnSpc>
                      </a:pPr>
                      <a:r>
                        <a:rPr lang="en-US" sz="2800">
                          <a:latin typeface="Times New Roman" panose="02020603050405020304" pitchFamily="18" charset="0"/>
                          <a:cs typeface="Times New Roman" panose="02020603050405020304" pitchFamily="18" charset="0"/>
                        </a:rPr>
                        <a:t>Xóa</a:t>
                      </a:r>
                      <a:r>
                        <a:rPr lang="en-US" sz="2800" baseline="0">
                          <a:latin typeface="Times New Roman" panose="02020603050405020304" pitchFamily="18" charset="0"/>
                          <a:cs typeface="Times New Roman" panose="02020603050405020304" pitchFamily="18" charset="0"/>
                        </a:rPr>
                        <a:t> tất cả các phần tử khỏi ArrayList</a:t>
                      </a:r>
                      <a:endParaRPr lang="en-US"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5"/>
                  </a:ext>
                </a:extLst>
              </a:tr>
              <a:tr h="782280">
                <a:tc>
                  <a:txBody>
                    <a:bodyPr/>
                    <a:lstStyle/>
                    <a:p>
                      <a:pPr>
                        <a:lnSpc>
                          <a:spcPct val="90000"/>
                        </a:lnSpc>
                      </a:pPr>
                      <a:r>
                        <a:rPr lang="en-US" sz="2800" b="1">
                          <a:latin typeface="Times New Roman" panose="02020603050405020304" pitchFamily="18" charset="0"/>
                          <a:cs typeface="Times New Roman" panose="02020603050405020304" pitchFamily="18" charset="0"/>
                        </a:rPr>
                        <a:t>Contain(</a:t>
                      </a:r>
                      <a:r>
                        <a:rPr lang="en-US" sz="2800" b="1" baseline="0">
                          <a:latin typeface="Times New Roman" panose="02020603050405020304" pitchFamily="18" charset="0"/>
                          <a:cs typeface="Times New Roman" panose="02020603050405020304" pitchFamily="18" charset="0"/>
                        </a:rPr>
                        <a:t> )</a:t>
                      </a:r>
                      <a:endParaRPr lang="en-US" sz="2800" b="1">
                        <a:latin typeface="Times New Roman" panose="02020603050405020304" pitchFamily="18" charset="0"/>
                        <a:cs typeface="Times New Roman" panose="02020603050405020304" pitchFamily="18" charset="0"/>
                      </a:endParaRPr>
                    </a:p>
                  </a:txBody>
                  <a:tcPr/>
                </a:tc>
                <a:tc>
                  <a:txBody>
                    <a:bodyPr/>
                    <a:lstStyle/>
                    <a:p>
                      <a:pPr>
                        <a:lnSpc>
                          <a:spcPct val="90000"/>
                        </a:lnSpc>
                      </a:pPr>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về giá trị Boolean cho biết danh sách có chứa đối tượng cần tìm không</a:t>
                      </a:r>
                      <a:endParaRPr lang="en-US" sz="28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20221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a:t>
            </a:r>
            <a:r>
              <a:rPr lang="en-US"/>
              <a:t>COLLECTIONS</a:t>
            </a:r>
          </a:p>
        </p:txBody>
      </p:sp>
      <p:sp>
        <p:nvSpPr>
          <p:cNvPr id="3" name="Content Placeholder 2"/>
          <p:cNvSpPr>
            <a:spLocks noGrp="1"/>
          </p:cNvSpPr>
          <p:nvPr>
            <p:ph idx="1"/>
          </p:nvPr>
        </p:nvSpPr>
        <p:spPr>
          <a:xfrm>
            <a:off x="457200" y="1371600"/>
            <a:ext cx="8382000" cy="4525963"/>
          </a:xfrm>
        </p:spPr>
        <p:txBody>
          <a:bodyPr/>
          <a:lstStyle/>
          <a:p>
            <a:pPr marL="0" indent="0">
              <a:buNone/>
            </a:pPr>
            <a:r>
              <a:rPr lang="en-US" b="1"/>
              <a:t>List&lt;T</a:t>
            </a:r>
            <a:r>
              <a:rPr lang="en-US" b="1" smtClean="0"/>
              <a:t>&gt; - Danh sách các phần tử có kiểu T</a:t>
            </a:r>
            <a:endParaRPr lang="en-US" b="1"/>
          </a:p>
          <a:p>
            <a:r>
              <a:rPr lang="en-US" b="1"/>
              <a:t>Cú pháp khai báo </a:t>
            </a:r>
            <a:endParaRPr lang="en-US" b="1" smtClean="0"/>
          </a:p>
          <a:p>
            <a:pPr marL="352425" indent="0">
              <a:buNone/>
            </a:pPr>
            <a:r>
              <a:rPr lang="en-US" smtClean="0">
                <a:solidFill>
                  <a:srgbClr val="0070C0"/>
                </a:solidFill>
              </a:rPr>
              <a:t>List</a:t>
            </a:r>
            <a:r>
              <a:rPr lang="en-US">
                <a:solidFill>
                  <a:srgbClr val="FF0000"/>
                </a:solidFill>
              </a:rPr>
              <a:t>&lt; </a:t>
            </a:r>
            <a:r>
              <a:rPr lang="en-US">
                <a:solidFill>
                  <a:srgbClr val="CC3300"/>
                </a:solidFill>
              </a:rPr>
              <a:t>kiểu_dữ_liệu</a:t>
            </a:r>
            <a:r>
              <a:rPr lang="en-US">
                <a:solidFill>
                  <a:srgbClr val="FF0000"/>
                </a:solidFill>
              </a:rPr>
              <a:t>&gt;</a:t>
            </a:r>
            <a:r>
              <a:rPr lang="en-US">
                <a:solidFill>
                  <a:srgbClr val="CC3300"/>
                </a:solidFill>
              </a:rPr>
              <a:t> tên_danh_sách;</a:t>
            </a:r>
            <a:endParaRPr lang="en-US">
              <a:solidFill>
                <a:srgbClr val="FF0000"/>
              </a:solidFill>
            </a:endParaRPr>
          </a:p>
          <a:p>
            <a:pPr marL="350838" indent="-350838"/>
            <a:r>
              <a:rPr lang="en-US" b="1"/>
              <a:t>Khởi tạo danh sách</a:t>
            </a:r>
          </a:p>
          <a:p>
            <a:pPr marL="396875" indent="0">
              <a:buNone/>
            </a:pPr>
            <a:r>
              <a:rPr lang="en-US" spc="-140" smtClean="0">
                <a:solidFill>
                  <a:srgbClr val="CC3300"/>
                </a:solidFill>
              </a:rPr>
              <a:t>tên_danh_sách </a:t>
            </a:r>
            <a:r>
              <a:rPr lang="en-US" spc="-140">
                <a:solidFill>
                  <a:srgbClr val="FF0000"/>
                </a:solidFill>
              </a:rPr>
              <a:t>=</a:t>
            </a:r>
            <a:r>
              <a:rPr lang="en-US" spc="-140">
                <a:solidFill>
                  <a:srgbClr val="CC3300"/>
                </a:solidFill>
              </a:rPr>
              <a:t> </a:t>
            </a:r>
            <a:r>
              <a:rPr lang="en-US" spc="-140" smtClean="0">
                <a:solidFill>
                  <a:srgbClr val="0070C0"/>
                </a:solidFill>
              </a:rPr>
              <a:t>new </a:t>
            </a:r>
            <a:r>
              <a:rPr lang="en-US" spc="-140">
                <a:solidFill>
                  <a:srgbClr val="0070C0"/>
                </a:solidFill>
              </a:rPr>
              <a:t>List</a:t>
            </a:r>
            <a:r>
              <a:rPr lang="en-US" spc="-140">
                <a:solidFill>
                  <a:srgbClr val="FF0000"/>
                </a:solidFill>
              </a:rPr>
              <a:t>&lt; </a:t>
            </a:r>
            <a:r>
              <a:rPr lang="en-US" spc="-140">
                <a:solidFill>
                  <a:srgbClr val="CC3300"/>
                </a:solidFill>
              </a:rPr>
              <a:t>kiểu_dữ_liệu</a:t>
            </a:r>
            <a:r>
              <a:rPr lang="en-US" spc="-140">
                <a:solidFill>
                  <a:srgbClr val="FF0000"/>
                </a:solidFill>
              </a:rPr>
              <a:t>&gt;( );</a:t>
            </a:r>
          </a:p>
          <a:p>
            <a:pPr>
              <a:buFont typeface="Arial" panose="020B0604020202020204" pitchFamily="34" charset="0"/>
              <a:buChar char="•"/>
            </a:pPr>
            <a:r>
              <a:rPr lang="en-US" smtClean="0"/>
              <a:t>Các phương thức,thuộc tính tương tự như ArrayList</a:t>
            </a:r>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28</a:t>
            </a:fld>
            <a:endParaRPr lang="en-US" altLang="ja-JP"/>
          </a:p>
        </p:txBody>
      </p:sp>
    </p:spTree>
    <p:extLst>
      <p:ext uri="{BB962C8B-B14F-4D97-AF65-F5344CB8AC3E}">
        <p14:creationId xmlns:p14="http://schemas.microsoft.com/office/powerpoint/2010/main" val="12364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p:spPr>
        <p:txBody>
          <a:bodyPr/>
          <a:lstStyle/>
          <a:p>
            <a:r>
              <a:rPr lang="en-US" smtClean="0"/>
              <a:t>4.3. LÀM VIỆC VỚI DỮ LIỆU KIỂU CHUỖI</a:t>
            </a:r>
            <a:endParaRPr lang="en-US"/>
          </a:p>
        </p:txBody>
      </p:sp>
      <p:sp>
        <p:nvSpPr>
          <p:cNvPr id="3" name="Content Placeholder 2"/>
          <p:cNvSpPr>
            <a:spLocks noGrp="1"/>
          </p:cNvSpPr>
          <p:nvPr>
            <p:ph idx="1"/>
          </p:nvPr>
        </p:nvSpPr>
        <p:spPr/>
        <p:txBody>
          <a:bodyPr/>
          <a:lstStyle/>
          <a:p>
            <a:r>
              <a:rPr lang="en-US"/>
              <a:t>Tạo chuỗi sử dụng lớp </a:t>
            </a:r>
            <a:r>
              <a:rPr lang="en-US" b="1">
                <a:solidFill>
                  <a:srgbClr val="FF0000"/>
                </a:solidFill>
              </a:rPr>
              <a:t>String</a:t>
            </a:r>
          </a:p>
          <a:p>
            <a:r>
              <a:rPr lang="en-US"/>
              <a:t>Sử dụng các thuộc tính và phương thức của lớp String để làm việc với chuỗi</a:t>
            </a:r>
          </a:p>
          <a:p>
            <a:pPr marL="0" indent="0">
              <a:buNone/>
            </a:pPr>
            <a:r>
              <a:rPr lang="en-US"/>
              <a:t>Hoặc</a:t>
            </a:r>
          </a:p>
          <a:p>
            <a:r>
              <a:rPr lang="en-US"/>
              <a:t>Tạo chuỗi sử dụng lớp </a:t>
            </a:r>
            <a:r>
              <a:rPr lang="en-US" b="1"/>
              <a:t>String Builder</a:t>
            </a:r>
          </a:p>
          <a:p>
            <a:r>
              <a:rPr lang="en-US"/>
              <a:t>Sử dụng các thuộc tính và phương thức của lớp String Builder để làm việc với chuỗi</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29</a:t>
            </a:fld>
            <a:endParaRPr lang="en-US" altLang="ja-JP"/>
          </a:p>
        </p:txBody>
      </p:sp>
    </p:spTree>
    <p:extLst>
      <p:ext uri="{BB962C8B-B14F-4D97-AF65-F5344CB8AC3E}">
        <p14:creationId xmlns:p14="http://schemas.microsoft.com/office/powerpoint/2010/main" val="14907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MẢNG</a:t>
            </a:r>
            <a:endParaRPr lang="en-US"/>
          </a:p>
        </p:txBody>
      </p:sp>
      <p:sp>
        <p:nvSpPr>
          <p:cNvPr id="3" name="Content Placeholder 2"/>
          <p:cNvSpPr>
            <a:spLocks noGrp="1"/>
          </p:cNvSpPr>
          <p:nvPr>
            <p:ph idx="1"/>
          </p:nvPr>
        </p:nvSpPr>
        <p:spPr>
          <a:xfrm>
            <a:off x="457200" y="1371600"/>
            <a:ext cx="8229600" cy="4525963"/>
          </a:xfrm>
        </p:spPr>
        <p:txBody>
          <a:bodyPr/>
          <a:lstStyle/>
          <a:p>
            <a:pPr marL="0" indent="0">
              <a:buNone/>
            </a:pPr>
            <a:r>
              <a:rPr lang="en-US" b="1"/>
              <a:t>Giới thiệu: </a:t>
            </a:r>
          </a:p>
          <a:p>
            <a:r>
              <a:rPr lang="vi-VN" sz="3000"/>
              <a:t>Mảng là một tập hợp có thứ tự </a:t>
            </a:r>
            <a:r>
              <a:rPr lang="en-US" sz="3000"/>
              <a:t>các biến có cùng kiểu dữ liệu. </a:t>
            </a:r>
          </a:p>
          <a:p>
            <a:r>
              <a:rPr lang="en-US" sz="3000"/>
              <a:t>Các biến trong mảng được gọi là các phần tử của mảng</a:t>
            </a:r>
          </a:p>
          <a:p>
            <a:r>
              <a:rPr lang="en-US" sz="3000"/>
              <a:t>Các phần tử của mảng được truy cập bằng cách sử dụng tên mảng và chỉ số (index) của mảng</a:t>
            </a:r>
          </a:p>
          <a:p>
            <a:r>
              <a:rPr lang="en-US" sz="3000"/>
              <a:t>Mảng là một kiểu dữ liệu tham chiếu</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a:t>
            </a:fld>
            <a:endParaRPr lang="en-US" altLang="ja-JP"/>
          </a:p>
        </p:txBody>
      </p:sp>
    </p:spTree>
    <p:extLst>
      <p:ext uri="{BB962C8B-B14F-4D97-AF65-F5344CB8AC3E}">
        <p14:creationId xmlns:p14="http://schemas.microsoft.com/office/powerpoint/2010/main" val="275097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Lớp String</a:t>
            </a:r>
          </a:p>
          <a:p>
            <a:r>
              <a:rPr lang="en-US" sz="2800" b="1"/>
              <a:t>Khai báo và khởi tạo chuỗi</a:t>
            </a:r>
          </a:p>
          <a:p>
            <a:pPr marL="465138" indent="0">
              <a:spcBef>
                <a:spcPts val="300"/>
              </a:spcBef>
              <a:spcAft>
                <a:spcPts val="0"/>
              </a:spcAft>
              <a:buNone/>
            </a:pPr>
            <a:r>
              <a:rPr lang="en-US" sz="2800">
                <a:solidFill>
                  <a:srgbClr val="008000"/>
                </a:solidFill>
                <a:ea typeface="Calibri" panose="020F0502020204030204" pitchFamily="34" charset="0"/>
              </a:rPr>
              <a:t>//Khai báo và khởi tạo chuỗi</a:t>
            </a:r>
            <a:endParaRPr lang="en-US" sz="2800">
              <a:ea typeface="Calibri" panose="020F0502020204030204" pitchFamily="34" charset="0"/>
            </a:endParaRPr>
          </a:p>
          <a:p>
            <a:pPr marL="465138"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hoTen = </a:t>
            </a:r>
            <a:r>
              <a:rPr lang="en-US" sz="2800">
                <a:solidFill>
                  <a:srgbClr val="A31515"/>
                </a:solidFill>
                <a:ea typeface="Calibri" panose="020F0502020204030204" pitchFamily="34" charset="0"/>
              </a:rPr>
              <a:t>"Tran Van A"</a:t>
            </a:r>
            <a:r>
              <a:rPr lang="en-US" sz="2800">
                <a:solidFill>
                  <a:srgbClr val="000000"/>
                </a:solidFill>
                <a:ea typeface="Calibri" panose="020F0502020204030204" pitchFamily="34" charset="0"/>
              </a:rPr>
              <a:t>;</a:t>
            </a:r>
            <a:endParaRPr lang="en-US" sz="2800">
              <a:ea typeface="Calibri" panose="020F0502020204030204" pitchFamily="34" charset="0"/>
            </a:endParaRPr>
          </a:p>
          <a:p>
            <a:pPr marL="465138" indent="0">
              <a:spcBef>
                <a:spcPts val="300"/>
              </a:spcBef>
              <a:spcAft>
                <a:spcPts val="0"/>
              </a:spcAft>
              <a:buNone/>
            </a:pPr>
            <a:r>
              <a:rPr lang="en-US" sz="2800">
                <a:solidFill>
                  <a:srgbClr val="008000"/>
                </a:solidFill>
                <a:ea typeface="Calibri" panose="020F0502020204030204" pitchFamily="34" charset="0"/>
              </a:rPr>
              <a:t>//Khai báo và khởi tạo chuỗi rỗng</a:t>
            </a:r>
            <a:endParaRPr lang="en-US" sz="2800">
              <a:ea typeface="Calibri" panose="020F0502020204030204" pitchFamily="34" charset="0"/>
            </a:endParaRPr>
          </a:p>
          <a:p>
            <a:pPr marL="465138"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chon = </a:t>
            </a:r>
            <a:r>
              <a:rPr lang="en-US" sz="2800">
                <a:solidFill>
                  <a:srgbClr val="A31515"/>
                </a:solidFill>
                <a:ea typeface="Calibri" panose="020F0502020204030204" pitchFamily="34" charset="0"/>
              </a:rPr>
              <a:t>""</a:t>
            </a:r>
            <a:r>
              <a:rPr lang="en-US" sz="2800">
                <a:solidFill>
                  <a:srgbClr val="000000"/>
                </a:solidFill>
                <a:ea typeface="Calibri" panose="020F0502020204030204" pitchFamily="34" charset="0"/>
              </a:rPr>
              <a:t>;</a:t>
            </a:r>
            <a:endParaRPr lang="en-US" sz="2800">
              <a:ea typeface="Calibri" panose="020F0502020204030204" pitchFamily="34" charset="0"/>
            </a:endParaRPr>
          </a:p>
          <a:p>
            <a:pPr marL="465138"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tiepTuc = </a:t>
            </a:r>
            <a:r>
              <a:rPr lang="en-US" sz="2800">
                <a:solidFill>
                  <a:srgbClr val="0000FF"/>
                </a:solidFill>
                <a:ea typeface="Calibri" panose="020F0502020204030204" pitchFamily="34" charset="0"/>
              </a:rPr>
              <a:t>null</a:t>
            </a:r>
            <a:r>
              <a:rPr lang="en-US" sz="2800">
                <a:solidFill>
                  <a:srgbClr val="000000"/>
                </a:solidFill>
                <a:ea typeface="Calibri" panose="020F0502020204030204" pitchFamily="34" charset="0"/>
              </a:rPr>
              <a:t>;</a:t>
            </a:r>
            <a:endParaRPr lang="en-US" sz="2800">
              <a:ea typeface="Calibri" panose="020F0502020204030204" pitchFamily="34" charset="0"/>
            </a:endParaRPr>
          </a:p>
          <a:p>
            <a:pPr marL="465138"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loai = </a:t>
            </a: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.Empty;</a:t>
            </a:r>
            <a:endParaRPr lang="en-US" sz="2800">
              <a:ea typeface="Calibri" panose="020F0502020204030204" pitchFamily="34" charset="0"/>
            </a:endParaRP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30</a:t>
            </a:fld>
            <a:endParaRPr lang="en-US" altLang="ja-JP"/>
          </a:p>
        </p:txBody>
      </p:sp>
      <p:sp>
        <p:nvSpPr>
          <p:cNvPr id="6" name="Title 1"/>
          <p:cNvSpPr>
            <a:spLocks noGrp="1"/>
          </p:cNvSpPr>
          <p:nvPr>
            <p:ph type="title"/>
          </p:nvPr>
        </p:nvSpPr>
        <p:spPr>
          <a:xfrm>
            <a:off x="381000" y="152400"/>
            <a:ext cx="8305800" cy="1143000"/>
          </a:xfrm>
        </p:spPr>
        <p:txBody>
          <a:bodyPr/>
          <a:lstStyle/>
          <a:p>
            <a:r>
              <a:rPr lang="en-US" smtClean="0"/>
              <a:t>4.3. LÀM VIỆC VỚI DỮ LIỆU KIỂU CHUỖI</a:t>
            </a:r>
            <a:endParaRPr lang="en-US"/>
          </a:p>
        </p:txBody>
      </p:sp>
    </p:spTree>
    <p:extLst>
      <p:ext uri="{BB962C8B-B14F-4D97-AF65-F5344CB8AC3E}">
        <p14:creationId xmlns:p14="http://schemas.microsoft.com/office/powerpoint/2010/main" val="56938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34400" cy="4525963"/>
          </a:xfrm>
        </p:spPr>
        <p:txBody>
          <a:bodyPr/>
          <a:lstStyle/>
          <a:p>
            <a:pPr marL="0" indent="0">
              <a:buNone/>
            </a:pPr>
            <a:r>
              <a:rPr lang="en-US" b="1"/>
              <a:t>Lớp String</a:t>
            </a:r>
          </a:p>
          <a:p>
            <a:r>
              <a:rPr lang="en-US" sz="2800" b="1"/>
              <a:t>Nối chuỗi và ghép chuỗi</a:t>
            </a:r>
          </a:p>
          <a:p>
            <a:pPr marL="404813" indent="0">
              <a:spcBef>
                <a:spcPts val="300"/>
              </a:spcBef>
              <a:spcAft>
                <a:spcPts val="0"/>
              </a:spcAft>
              <a:buNone/>
            </a:pPr>
            <a:r>
              <a:rPr lang="en-US" sz="2800">
                <a:solidFill>
                  <a:srgbClr val="008000"/>
                </a:solidFill>
                <a:ea typeface="Calibri" panose="020F0502020204030204" pitchFamily="34" charset="0"/>
              </a:rPr>
              <a:t>//nối chuỗi</a:t>
            </a:r>
            <a:endParaRPr lang="en-US" sz="2800">
              <a:ea typeface="Calibri" panose="020F0502020204030204" pitchFamily="34" charset="0"/>
            </a:endParaRPr>
          </a:p>
          <a:p>
            <a:pPr marL="404813"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ho = </a:t>
            </a:r>
            <a:r>
              <a:rPr lang="en-US" sz="2800">
                <a:solidFill>
                  <a:srgbClr val="A31515"/>
                </a:solidFill>
                <a:ea typeface="Calibri" panose="020F0502020204030204" pitchFamily="34" charset="0"/>
              </a:rPr>
              <a:t>"Tran"</a:t>
            </a:r>
            <a:r>
              <a:rPr lang="en-US" sz="2800">
                <a:solidFill>
                  <a:srgbClr val="000000"/>
                </a:solidFill>
                <a:ea typeface="Calibri" panose="020F0502020204030204" pitchFamily="34" charset="0"/>
              </a:rPr>
              <a:t>;</a:t>
            </a:r>
            <a:endParaRPr lang="en-US" sz="2800">
              <a:ea typeface="Calibri" panose="020F0502020204030204" pitchFamily="34" charset="0"/>
            </a:endParaRPr>
          </a:p>
          <a:p>
            <a:pPr marL="404813"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ten = </a:t>
            </a:r>
            <a:r>
              <a:rPr lang="en-US" sz="2800">
                <a:solidFill>
                  <a:srgbClr val="A31515"/>
                </a:solidFill>
                <a:ea typeface="Calibri" panose="020F0502020204030204" pitchFamily="34" charset="0"/>
              </a:rPr>
              <a:t>" A"</a:t>
            </a:r>
            <a:r>
              <a:rPr lang="en-US" sz="2800">
                <a:solidFill>
                  <a:srgbClr val="000000"/>
                </a:solidFill>
                <a:ea typeface="Calibri" panose="020F0502020204030204" pitchFamily="34" charset="0"/>
              </a:rPr>
              <a:t>;</a:t>
            </a:r>
            <a:endParaRPr lang="en-US" sz="2800">
              <a:ea typeface="Calibri" panose="020F0502020204030204" pitchFamily="34" charset="0"/>
            </a:endParaRPr>
          </a:p>
          <a:p>
            <a:pPr marL="404813"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hoVaTen = ho + </a:t>
            </a:r>
            <a:r>
              <a:rPr lang="en-US" sz="2800">
                <a:solidFill>
                  <a:srgbClr val="A31515"/>
                </a:solidFill>
                <a:ea typeface="Calibri" panose="020F0502020204030204" pitchFamily="34" charset="0"/>
              </a:rPr>
              <a:t>" "</a:t>
            </a:r>
            <a:r>
              <a:rPr lang="en-US" sz="2800">
                <a:solidFill>
                  <a:srgbClr val="000000"/>
                </a:solidFill>
                <a:ea typeface="Calibri" panose="020F0502020204030204" pitchFamily="34" charset="0"/>
              </a:rPr>
              <a:t> + ten;</a:t>
            </a:r>
            <a:r>
              <a:rPr lang="en-US" sz="2800">
                <a:solidFill>
                  <a:srgbClr val="008000"/>
                </a:solidFill>
                <a:ea typeface="Calibri" panose="020F0502020204030204" pitchFamily="34" charset="0"/>
              </a:rPr>
              <a:t>//kêt quả là Tran A</a:t>
            </a:r>
            <a:endParaRPr lang="en-US" sz="2800">
              <a:ea typeface="Calibri" panose="020F0502020204030204" pitchFamily="34" charset="0"/>
            </a:endParaRPr>
          </a:p>
          <a:p>
            <a:pPr marL="404813" indent="0">
              <a:spcBef>
                <a:spcPts val="300"/>
              </a:spcBef>
              <a:spcAft>
                <a:spcPts val="0"/>
              </a:spcAft>
              <a:buNone/>
            </a:pPr>
            <a:r>
              <a:rPr lang="en-US" sz="2800">
                <a:solidFill>
                  <a:srgbClr val="008000"/>
                </a:solidFill>
                <a:ea typeface="Calibri" panose="020F0502020204030204" pitchFamily="34" charset="0"/>
              </a:rPr>
              <a:t>//ghép chuỗi</a:t>
            </a:r>
            <a:endParaRPr lang="en-US" sz="2800">
              <a:ea typeface="Calibri" panose="020F0502020204030204" pitchFamily="34" charset="0"/>
            </a:endParaRPr>
          </a:p>
          <a:p>
            <a:pPr marL="404813"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thuDo = </a:t>
            </a:r>
            <a:r>
              <a:rPr lang="en-US" sz="2800">
                <a:solidFill>
                  <a:srgbClr val="A31515"/>
                </a:solidFill>
                <a:ea typeface="Calibri" panose="020F0502020204030204" pitchFamily="34" charset="0"/>
              </a:rPr>
              <a:t>"Ha"</a:t>
            </a:r>
            <a:r>
              <a:rPr lang="en-US" sz="2800">
                <a:solidFill>
                  <a:srgbClr val="000000"/>
                </a:solidFill>
                <a:ea typeface="Calibri" panose="020F0502020204030204" pitchFamily="34" charset="0"/>
              </a:rPr>
              <a:t>;</a:t>
            </a:r>
            <a:endParaRPr lang="en-US" sz="2800">
              <a:ea typeface="Calibri" panose="020F0502020204030204" pitchFamily="34" charset="0"/>
            </a:endParaRPr>
          </a:p>
          <a:p>
            <a:pPr marL="404813" indent="0">
              <a:spcBef>
                <a:spcPts val="300"/>
              </a:spcBef>
              <a:spcAft>
                <a:spcPts val="300"/>
              </a:spcAft>
              <a:buNone/>
            </a:pPr>
            <a:r>
              <a:rPr lang="en-US" sz="2800">
                <a:solidFill>
                  <a:srgbClr val="000000"/>
                </a:solidFill>
                <a:ea typeface="Calibri" panose="020F0502020204030204" pitchFamily="34" charset="0"/>
              </a:rPr>
              <a:t>thuDo += </a:t>
            </a:r>
            <a:r>
              <a:rPr lang="en-US" sz="2800">
                <a:solidFill>
                  <a:srgbClr val="A31515"/>
                </a:solidFill>
                <a:ea typeface="Calibri" panose="020F0502020204030204" pitchFamily="34" charset="0"/>
              </a:rPr>
              <a:t>" Noi"</a:t>
            </a:r>
            <a:r>
              <a:rPr lang="en-US" sz="2800">
                <a:solidFill>
                  <a:srgbClr val="000000"/>
                </a:solidFill>
                <a:ea typeface="Calibri" panose="020F0502020204030204" pitchFamily="34" charset="0"/>
              </a:rPr>
              <a:t>; </a:t>
            </a:r>
            <a:r>
              <a:rPr lang="en-US" sz="2800">
                <a:solidFill>
                  <a:srgbClr val="008000"/>
                </a:solidFill>
                <a:ea typeface="Calibri" panose="020F0502020204030204" pitchFamily="34" charset="0"/>
              </a:rPr>
              <a:t>//kết quả là Ha Noi</a:t>
            </a:r>
            <a:endParaRPr lang="en-US" sz="2800">
              <a:ea typeface="Calibri" panose="020F0502020204030204" pitchFamily="34" charset="0"/>
            </a:endParaRP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31</a:t>
            </a:fld>
            <a:endParaRPr lang="en-US" altLang="ja-JP"/>
          </a:p>
        </p:txBody>
      </p:sp>
      <p:sp>
        <p:nvSpPr>
          <p:cNvPr id="6" name="Title 1"/>
          <p:cNvSpPr>
            <a:spLocks noGrp="1"/>
          </p:cNvSpPr>
          <p:nvPr>
            <p:ph type="title"/>
          </p:nvPr>
        </p:nvSpPr>
        <p:spPr>
          <a:xfrm>
            <a:off x="381000" y="152400"/>
            <a:ext cx="8305800" cy="1143000"/>
          </a:xfrm>
        </p:spPr>
        <p:txBody>
          <a:bodyPr/>
          <a:lstStyle/>
          <a:p>
            <a:r>
              <a:rPr lang="en-US" smtClean="0"/>
              <a:t>4.3. LÀM VIỆC VỚI DỮ LIỆU KIỂU CHUỖI</a:t>
            </a:r>
            <a:endParaRPr lang="en-US"/>
          </a:p>
        </p:txBody>
      </p:sp>
    </p:spTree>
    <p:extLst>
      <p:ext uri="{BB962C8B-B14F-4D97-AF65-F5344CB8AC3E}">
        <p14:creationId xmlns:p14="http://schemas.microsoft.com/office/powerpoint/2010/main" val="2090240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Lớp String</a:t>
            </a:r>
          </a:p>
          <a:p>
            <a:r>
              <a:rPr lang="en-US" sz="2800" b="1"/>
              <a:t>Đưa ký tự đặc biệt vào chuỗi</a:t>
            </a: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32</a:t>
            </a:fld>
            <a:endParaRPr lang="en-US" altLang="ja-JP"/>
          </a:p>
        </p:txBody>
      </p:sp>
      <p:graphicFrame>
        <p:nvGraphicFramePr>
          <p:cNvPr id="5" name="Table 4"/>
          <p:cNvGraphicFramePr>
            <a:graphicFrameLocks noGrp="1"/>
          </p:cNvGraphicFramePr>
          <p:nvPr>
            <p:extLst/>
          </p:nvPr>
        </p:nvGraphicFramePr>
        <p:xfrm>
          <a:off x="990599" y="2819400"/>
          <a:ext cx="7391400" cy="2590800"/>
        </p:xfrm>
        <a:graphic>
          <a:graphicData uri="http://schemas.openxmlformats.org/drawingml/2006/table">
            <a:tbl>
              <a:tblPr firstRow="1" bandRow="1">
                <a:tableStyleId>{5C22544A-7EE6-4342-B048-85BDC9FD1C3A}</a:tableStyleId>
              </a:tblPr>
              <a:tblGrid>
                <a:gridCol w="3200401">
                  <a:extLst>
                    <a:ext uri="{9D8B030D-6E8A-4147-A177-3AD203B41FA5}">
                      <a16:colId xmlns:a16="http://schemas.microsoft.com/office/drawing/2014/main" xmlns="" val="20000"/>
                    </a:ext>
                  </a:extLst>
                </a:gridCol>
                <a:gridCol w="4190999">
                  <a:extLst>
                    <a:ext uri="{9D8B030D-6E8A-4147-A177-3AD203B41FA5}">
                      <a16:colId xmlns:a16="http://schemas.microsoft.com/office/drawing/2014/main" xmlns="" val="20001"/>
                    </a:ext>
                  </a:extLst>
                </a:gridCol>
              </a:tblGrid>
              <a:tr h="370840">
                <a:tc>
                  <a:txBody>
                    <a:bodyPr/>
                    <a:lstStyle/>
                    <a:p>
                      <a:pPr algn="ctr"/>
                      <a:r>
                        <a:rPr lang="en-US" sz="2800">
                          <a:solidFill>
                            <a:schemeClr val="tx1"/>
                          </a:solidFill>
                          <a:latin typeface="Times New Roman" panose="02020603050405020304" pitchFamily="18" charset="0"/>
                          <a:cs typeface="Times New Roman" panose="02020603050405020304" pitchFamily="18" charset="0"/>
                        </a:rPr>
                        <a:t>Chuỗi</a:t>
                      </a:r>
                      <a:r>
                        <a:rPr lang="en-US" sz="2800" baseline="0">
                          <a:solidFill>
                            <a:schemeClr val="tx1"/>
                          </a:solidFill>
                          <a:latin typeface="Times New Roman" panose="02020603050405020304" pitchFamily="18" charset="0"/>
                          <a:cs typeface="Times New Roman" panose="02020603050405020304" pitchFamily="18" charset="0"/>
                        </a:rPr>
                        <a:t> điều khiển</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800">
                          <a:latin typeface="Times New Roman" panose="02020603050405020304" pitchFamily="18" charset="0"/>
                          <a:cs typeface="Times New Roman" panose="02020603050405020304" pitchFamily="18" charset="0"/>
                        </a:rPr>
                        <a:t>\n</a:t>
                      </a:r>
                    </a:p>
                  </a:txBody>
                  <a:tcPr/>
                </a:tc>
                <a:tc>
                  <a:txBody>
                    <a:bodyPr/>
                    <a:lstStyle/>
                    <a:p>
                      <a:r>
                        <a:rPr lang="en-US" sz="2800">
                          <a:latin typeface="Times New Roman" panose="02020603050405020304" pitchFamily="18" charset="0"/>
                          <a:cs typeface="Times New Roman" panose="02020603050405020304" pitchFamily="18" charset="0"/>
                        </a:rPr>
                        <a:t>Dòng</a:t>
                      </a:r>
                      <a:r>
                        <a:rPr lang="en-US" sz="2800" baseline="0">
                          <a:latin typeface="Times New Roman" panose="02020603050405020304" pitchFamily="18" charset="0"/>
                          <a:cs typeface="Times New Roman" panose="02020603050405020304" pitchFamily="18" charset="0"/>
                        </a:rPr>
                        <a:t> mới</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800">
                          <a:latin typeface="Times New Roman" panose="02020603050405020304" pitchFamily="18" charset="0"/>
                          <a:cs typeface="Times New Roman" panose="02020603050405020304" pitchFamily="18" charset="0"/>
                        </a:rPr>
                        <a:t>\t</a:t>
                      </a:r>
                    </a:p>
                  </a:txBody>
                  <a:tcPr/>
                </a:tc>
                <a:tc>
                  <a:txBody>
                    <a:bodyPr/>
                    <a:lstStyle/>
                    <a:p>
                      <a:r>
                        <a:rPr lang="en-US" sz="2800">
                          <a:latin typeface="Times New Roman" panose="02020603050405020304" pitchFamily="18" charset="0"/>
                          <a:cs typeface="Times New Roman" panose="02020603050405020304" pitchFamily="18" charset="0"/>
                        </a:rPr>
                        <a:t>Tab</a:t>
                      </a:r>
                    </a:p>
                  </a:txBody>
                  <a:tcPr/>
                </a:tc>
                <a:extLst>
                  <a:ext uri="{0D108BD9-81ED-4DB2-BD59-A6C34878D82A}">
                    <a16:rowId xmlns:a16="http://schemas.microsoft.com/office/drawing/2014/main" xmlns="" val="10002"/>
                  </a:ext>
                </a:extLst>
              </a:tr>
              <a:tr h="370840">
                <a:tc>
                  <a:txBody>
                    <a:bodyPr/>
                    <a:lstStyle/>
                    <a:p>
                      <a:r>
                        <a:rPr lang="en-US" sz="2800">
                          <a:latin typeface="Times New Roman" panose="02020603050405020304" pitchFamily="18" charset="0"/>
                          <a:cs typeface="Times New Roman" panose="02020603050405020304" pitchFamily="18" charset="0"/>
                        </a:rPr>
                        <a:t>\\</a:t>
                      </a:r>
                    </a:p>
                  </a:txBody>
                  <a:tcPr/>
                </a:tc>
                <a:tc>
                  <a:txBody>
                    <a:bodyPr/>
                    <a:lstStyle/>
                    <a:p>
                      <a:r>
                        <a:rPr lang="en-US" sz="2800">
                          <a:latin typeface="Times New Roman" panose="02020603050405020304" pitchFamily="18" charset="0"/>
                          <a:cs typeface="Times New Roman" panose="02020603050405020304" pitchFamily="18" charset="0"/>
                        </a:rPr>
                        <a:t>Dấu gạch</a:t>
                      </a:r>
                      <a:r>
                        <a:rPr lang="en-US" sz="2800" baseline="0">
                          <a:latin typeface="Times New Roman" panose="02020603050405020304" pitchFamily="18" charset="0"/>
                          <a:cs typeface="Times New Roman" panose="02020603050405020304" pitchFamily="18" charset="0"/>
                        </a:rPr>
                        <a:t> chéo</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r>
                        <a:rPr lang="en-US" sz="2800">
                          <a:latin typeface="Times New Roman" panose="02020603050405020304" pitchFamily="18" charset="0"/>
                          <a:cs typeface="Times New Roman" panose="02020603050405020304" pitchFamily="18" charset="0"/>
                        </a:rPr>
                        <a:t>\’’</a:t>
                      </a:r>
                    </a:p>
                  </a:txBody>
                  <a:tcPr/>
                </a:tc>
                <a:tc>
                  <a:txBody>
                    <a:bodyPr/>
                    <a:lstStyle/>
                    <a:p>
                      <a:r>
                        <a:rPr lang="en-US" sz="2800">
                          <a:latin typeface="Times New Roman" panose="02020603050405020304" pitchFamily="18" charset="0"/>
                          <a:cs typeface="Times New Roman" panose="02020603050405020304" pitchFamily="18" charset="0"/>
                        </a:rPr>
                        <a:t>Dấu nháy</a:t>
                      </a:r>
                      <a:r>
                        <a:rPr lang="en-US" sz="2800" baseline="0">
                          <a:latin typeface="Times New Roman" panose="02020603050405020304" pitchFamily="18" charset="0"/>
                          <a:cs typeface="Times New Roman" panose="02020603050405020304" pitchFamily="18" charset="0"/>
                        </a:rPr>
                        <a:t> kép</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6" name="Title 1"/>
          <p:cNvSpPr>
            <a:spLocks noGrp="1"/>
          </p:cNvSpPr>
          <p:nvPr>
            <p:ph type="title"/>
          </p:nvPr>
        </p:nvSpPr>
        <p:spPr>
          <a:xfrm>
            <a:off x="381000" y="152400"/>
            <a:ext cx="8305800" cy="1143000"/>
          </a:xfrm>
        </p:spPr>
        <p:txBody>
          <a:bodyPr/>
          <a:lstStyle/>
          <a:p>
            <a:r>
              <a:rPr lang="en-US" smtClean="0"/>
              <a:t>4.3. LÀM VIỆC VỚI DỮ LIỆU KIỂU CHUỖI</a:t>
            </a:r>
            <a:endParaRPr lang="en-US"/>
          </a:p>
        </p:txBody>
      </p:sp>
    </p:spTree>
    <p:extLst>
      <p:ext uri="{BB962C8B-B14F-4D97-AF65-F5344CB8AC3E}">
        <p14:creationId xmlns:p14="http://schemas.microsoft.com/office/powerpoint/2010/main" val="258598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33</a:t>
            </a:fld>
            <a:endParaRPr lang="en-US" altLang="ja-JP"/>
          </a:p>
        </p:txBody>
      </p:sp>
      <p:sp>
        <p:nvSpPr>
          <p:cNvPr id="3" name="Content Placeholder 2"/>
          <p:cNvSpPr>
            <a:spLocks noGrp="1"/>
          </p:cNvSpPr>
          <p:nvPr>
            <p:ph idx="1"/>
          </p:nvPr>
        </p:nvSpPr>
        <p:spPr>
          <a:xfrm>
            <a:off x="457200" y="1600200"/>
            <a:ext cx="8229600" cy="4781550"/>
          </a:xfrm>
          <a:solidFill>
            <a:schemeClr val="bg1"/>
          </a:solidFill>
        </p:spPr>
        <p:txBody>
          <a:bodyPr/>
          <a:lstStyle/>
          <a:p>
            <a:pPr marL="0" indent="0">
              <a:buNone/>
            </a:pPr>
            <a:r>
              <a:rPr lang="en-US" b="1"/>
              <a:t>Lớp String</a:t>
            </a:r>
          </a:p>
          <a:p>
            <a:r>
              <a:rPr lang="en-US" sz="2800" b="1"/>
              <a:t>Chuỗi nguyên mẫu: </a:t>
            </a:r>
            <a:r>
              <a:rPr lang="en-US" sz="2800"/>
              <a:t>Sử dụng ký tự </a:t>
            </a:r>
            <a:r>
              <a:rPr lang="en-US" sz="2800" b="1">
                <a:solidFill>
                  <a:srgbClr val="FF0000"/>
                </a:solidFill>
              </a:rPr>
              <a:t>@</a:t>
            </a:r>
            <a:r>
              <a:rPr lang="en-US" sz="2800"/>
              <a:t> ngay trước dấu “ chứa nội dung chuỗi</a:t>
            </a:r>
          </a:p>
          <a:p>
            <a:pPr marL="344488"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hoTen= </a:t>
            </a:r>
            <a:r>
              <a:rPr lang="en-US" sz="2800">
                <a:solidFill>
                  <a:srgbClr val="A31515"/>
                </a:solidFill>
                <a:ea typeface="Calibri" panose="020F0502020204030204" pitchFamily="34" charset="0"/>
              </a:rPr>
              <a:t>@"Nguyen Van</a:t>
            </a:r>
            <a:endParaRPr lang="en-US" sz="2800">
              <a:ea typeface="Calibri" panose="020F0502020204030204" pitchFamily="34" charset="0"/>
            </a:endParaRPr>
          </a:p>
          <a:p>
            <a:pPr marL="344488" indent="0">
              <a:spcBef>
                <a:spcPts val="300"/>
              </a:spcBef>
              <a:spcAft>
                <a:spcPts val="0"/>
              </a:spcAft>
              <a:buNone/>
            </a:pPr>
            <a:r>
              <a:rPr lang="en-US" sz="2800">
                <a:solidFill>
                  <a:srgbClr val="A31515"/>
                </a:solidFill>
                <a:ea typeface="Calibri" panose="020F0502020204030204" pitchFamily="34" charset="0"/>
              </a:rPr>
              <a:t>Hoang"</a:t>
            </a:r>
            <a:r>
              <a:rPr lang="en-US" sz="2800">
                <a:solidFill>
                  <a:srgbClr val="000000"/>
                </a:solidFill>
                <a:ea typeface="Calibri" panose="020F0502020204030204" pitchFamily="34" charset="0"/>
              </a:rPr>
              <a:t>;</a:t>
            </a:r>
            <a:endParaRPr lang="en-US" sz="2800">
              <a:ea typeface="Calibri" panose="020F0502020204030204" pitchFamily="34" charset="0"/>
            </a:endParaRPr>
          </a:p>
          <a:p>
            <a:pPr marL="0" indent="0">
              <a:buNone/>
            </a:pPr>
            <a:r>
              <a:rPr lang="en-US" sz="2800" b="1"/>
              <a:t>    </a:t>
            </a:r>
            <a:r>
              <a:rPr lang="en-US" sz="2000">
                <a:sym typeface="Wingdings" panose="05000000000000000000" pitchFamily="2" charset="2"/>
              </a:rPr>
              <a:t></a:t>
            </a:r>
            <a:r>
              <a:rPr lang="en-US" sz="2800">
                <a:sym typeface="Wingdings" panose="05000000000000000000" pitchFamily="2" charset="2"/>
              </a:rPr>
              <a:t> chuỗi là : 	Nguyen Van </a:t>
            </a:r>
          </a:p>
          <a:p>
            <a:pPr marL="0" indent="0">
              <a:buNone/>
            </a:pPr>
            <a:r>
              <a:rPr lang="en-US" sz="2800">
                <a:sym typeface="Wingdings" panose="05000000000000000000" pitchFamily="2" charset="2"/>
              </a:rPr>
              <a:t>			Hoang</a:t>
            </a:r>
            <a:endParaRPr lang="en-US" sz="2800"/>
          </a:p>
          <a:p>
            <a:pPr marL="465138" indent="0">
              <a:spcBef>
                <a:spcPts val="30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hoTen= </a:t>
            </a:r>
            <a:r>
              <a:rPr lang="en-US" sz="2800">
                <a:solidFill>
                  <a:srgbClr val="A31515"/>
                </a:solidFill>
                <a:ea typeface="Calibri" panose="020F0502020204030204" pitchFamily="34" charset="0"/>
              </a:rPr>
              <a:t>@"d:\demoC#\diem.txt"</a:t>
            </a:r>
            <a:r>
              <a:rPr lang="en-US" sz="2800">
                <a:solidFill>
                  <a:srgbClr val="000000"/>
                </a:solidFill>
                <a:ea typeface="Calibri" panose="020F0502020204030204" pitchFamily="34" charset="0"/>
              </a:rPr>
              <a:t>;</a:t>
            </a:r>
          </a:p>
          <a:p>
            <a:pPr marL="465138" indent="0">
              <a:spcBef>
                <a:spcPts val="300"/>
              </a:spcBef>
              <a:spcAft>
                <a:spcPts val="0"/>
              </a:spcAft>
              <a:buNone/>
            </a:pPr>
            <a:r>
              <a:rPr lang="en-US" sz="2800" b="1"/>
              <a:t> </a:t>
            </a:r>
            <a:r>
              <a:rPr lang="en-US" sz="2000">
                <a:sym typeface="Wingdings" panose="05000000000000000000" pitchFamily="2" charset="2"/>
              </a:rPr>
              <a:t></a:t>
            </a:r>
            <a:r>
              <a:rPr lang="en-US" sz="2800">
                <a:sym typeface="Wingdings" panose="05000000000000000000" pitchFamily="2" charset="2"/>
              </a:rPr>
              <a:t> chuỗi là </a:t>
            </a:r>
            <a:r>
              <a:rPr lang="en-US" sz="2800" b="1">
                <a:solidFill>
                  <a:srgbClr val="000000"/>
                </a:solidFill>
                <a:sym typeface="Wingdings" panose="05000000000000000000" pitchFamily="2" charset="2"/>
              </a:rPr>
              <a:t>: </a:t>
            </a:r>
            <a:r>
              <a:rPr lang="en-US" sz="2800">
                <a:solidFill>
                  <a:srgbClr val="A31515"/>
                </a:solidFill>
                <a:ea typeface="Calibri" panose="020F0502020204030204" pitchFamily="34" charset="0"/>
              </a:rPr>
              <a:t>d:\demoC#\diem.txt</a:t>
            </a:r>
            <a:endParaRPr lang="en-US" sz="2800" b="1"/>
          </a:p>
          <a:p>
            <a:pPr marL="0" indent="0">
              <a:buNone/>
            </a:pPr>
            <a:endParaRPr lang="en-US" b="1"/>
          </a:p>
        </p:txBody>
      </p:sp>
      <p:sp>
        <p:nvSpPr>
          <p:cNvPr id="5" name="Title 4"/>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2222752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Lớp String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34</a:t>
            </a:fld>
            <a:endParaRPr lang="en-US" altLang="ja-JP"/>
          </a:p>
        </p:txBody>
      </p:sp>
      <p:graphicFrame>
        <p:nvGraphicFramePr>
          <p:cNvPr id="5" name="Table 4"/>
          <p:cNvGraphicFramePr>
            <a:graphicFrameLocks noGrp="1"/>
          </p:cNvGraphicFramePr>
          <p:nvPr>
            <p:extLst/>
          </p:nvPr>
        </p:nvGraphicFramePr>
        <p:xfrm>
          <a:off x="914400" y="2407920"/>
          <a:ext cx="7772400" cy="155448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xmlns="" val="20000"/>
                    </a:ext>
                  </a:extLst>
                </a:gridCol>
                <a:gridCol w="5829300">
                  <a:extLst>
                    <a:ext uri="{9D8B030D-6E8A-4147-A177-3AD203B41FA5}">
                      <a16:colId xmlns:a16="http://schemas.microsoft.com/office/drawing/2014/main" xmlns="" val="20001"/>
                    </a:ext>
                  </a:extLst>
                </a:gridCol>
              </a:tblGrid>
              <a:tr h="370840">
                <a:tc>
                  <a:txBody>
                    <a:bodyPr/>
                    <a:lstStyle/>
                    <a:p>
                      <a:pPr algn="ctr"/>
                      <a:r>
                        <a:rPr lang="en-US" sz="2800">
                          <a:solidFill>
                            <a:schemeClr val="tx1"/>
                          </a:solidFill>
                          <a:latin typeface="Times New Roman" panose="02020603050405020304" pitchFamily="18" charset="0"/>
                          <a:cs typeface="Times New Roman" panose="02020603050405020304" pitchFamily="18" charset="0"/>
                        </a:rPr>
                        <a:t>Chỉ</a:t>
                      </a:r>
                      <a:r>
                        <a:rPr lang="en-US" sz="2800" baseline="0">
                          <a:solidFill>
                            <a:schemeClr val="tx1"/>
                          </a:solidFill>
                          <a:latin typeface="Times New Roman" panose="02020603050405020304" pitchFamily="18" charset="0"/>
                          <a:cs typeface="Times New Roman" panose="02020603050405020304" pitchFamily="18" charset="0"/>
                        </a:rPr>
                        <a:t> mục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800">
                          <a:latin typeface="Times New Roman" panose="02020603050405020304" pitchFamily="18" charset="0"/>
                          <a:cs typeface="Times New Roman" panose="02020603050405020304" pitchFamily="18" charset="0"/>
                        </a:rPr>
                        <a:t>[index]</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về ký tự tại một vị trí xác định</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endParaRPr lang="en-US" sz="2800">
                        <a:latin typeface="Times New Roman" panose="02020603050405020304" pitchFamily="18" charset="0"/>
                        <a:cs typeface="Times New Roman" panose="02020603050405020304" pitchFamily="18" charset="0"/>
                      </a:endParaRPr>
                    </a:p>
                  </a:txBody>
                  <a:tcPr/>
                </a:tc>
                <a:tc>
                  <a:txBody>
                    <a:bodyPr/>
                    <a:lstStyle/>
                    <a:p>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nvPr>
        </p:nvGraphicFramePr>
        <p:xfrm>
          <a:off x="914400" y="4114800"/>
          <a:ext cx="7772400" cy="155448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xmlns="" val="20000"/>
                    </a:ext>
                  </a:extLst>
                </a:gridCol>
                <a:gridCol w="5829300">
                  <a:extLst>
                    <a:ext uri="{9D8B030D-6E8A-4147-A177-3AD203B41FA5}">
                      <a16:colId xmlns:a16="http://schemas.microsoft.com/office/drawing/2014/main" xmlns="" val="20001"/>
                    </a:ext>
                  </a:extLst>
                </a:gridCol>
              </a:tblGrid>
              <a:tr h="370840">
                <a:tc>
                  <a:txBody>
                    <a:bodyPr/>
                    <a:lstStyle/>
                    <a:p>
                      <a:pPr algn="ctr"/>
                      <a:r>
                        <a:rPr lang="en-US" sz="2800">
                          <a:solidFill>
                            <a:schemeClr val="tx1"/>
                          </a:solidFill>
                          <a:latin typeface="Times New Roman" panose="02020603050405020304" pitchFamily="18" charset="0"/>
                          <a:cs typeface="Times New Roman" panose="02020603050405020304" pitchFamily="18" charset="0"/>
                        </a:rPr>
                        <a:t>Thuộc</a:t>
                      </a:r>
                      <a:r>
                        <a:rPr lang="en-US" sz="2800" baseline="0">
                          <a:solidFill>
                            <a:schemeClr val="tx1"/>
                          </a:solidFill>
                          <a:latin typeface="Times New Roman" panose="02020603050405020304" pitchFamily="18" charset="0"/>
                          <a:cs typeface="Times New Roman" panose="02020603050405020304" pitchFamily="18" charset="0"/>
                        </a:rPr>
                        <a:t> tính</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800">
                          <a:latin typeface="Times New Roman" panose="02020603050405020304" pitchFamily="18" charset="0"/>
                          <a:cs typeface="Times New Roman" panose="02020603050405020304" pitchFamily="18" charset="0"/>
                        </a:rPr>
                        <a:t>Length</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về số ký tự trong chuỗi</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endParaRPr lang="en-US" sz="2800">
                        <a:latin typeface="Times New Roman" panose="02020603050405020304" pitchFamily="18" charset="0"/>
                        <a:cs typeface="Times New Roman" panose="02020603050405020304" pitchFamily="18" charset="0"/>
                      </a:endParaRPr>
                    </a:p>
                  </a:txBody>
                  <a:tcPr/>
                </a:tc>
                <a:tc>
                  <a:txBody>
                    <a:bodyPr/>
                    <a:lstStyle/>
                    <a:p>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7" name="Title 6"/>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883136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Lớp String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35</a:t>
            </a:fld>
            <a:endParaRPr lang="en-US" altLang="ja-JP"/>
          </a:p>
        </p:txBody>
      </p:sp>
      <p:graphicFrame>
        <p:nvGraphicFramePr>
          <p:cNvPr id="5" name="Table 4"/>
          <p:cNvGraphicFramePr>
            <a:graphicFrameLocks noGrp="1"/>
          </p:cNvGraphicFramePr>
          <p:nvPr>
            <p:extLst/>
          </p:nvPr>
        </p:nvGraphicFramePr>
        <p:xfrm>
          <a:off x="914400" y="2407920"/>
          <a:ext cx="7772400" cy="24079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370840">
                <a:tc>
                  <a:txBody>
                    <a:bodyPr/>
                    <a:lstStyle/>
                    <a:p>
                      <a:pPr algn="ctr"/>
                      <a:r>
                        <a:rPr lang="en-US" sz="2800">
                          <a:solidFill>
                            <a:schemeClr val="tx1"/>
                          </a:solidFill>
                          <a:latin typeface="Times New Roman" panose="02020603050405020304" pitchFamily="18" charset="0"/>
                          <a:cs typeface="Times New Roman" panose="02020603050405020304" pitchFamily="18" charset="0"/>
                        </a:rPr>
                        <a:t>Phương</a:t>
                      </a:r>
                      <a:r>
                        <a:rPr lang="en-US" sz="2800" baseline="0">
                          <a:solidFill>
                            <a:schemeClr val="tx1"/>
                          </a:solidFill>
                          <a:latin typeface="Times New Roman" panose="02020603050405020304" pitchFamily="18" charset="0"/>
                          <a:cs typeface="Times New Roman" panose="02020603050405020304" pitchFamily="18" charset="0"/>
                        </a:rPr>
                        <a:t>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800">
                          <a:latin typeface="Times New Roman" panose="02020603050405020304" pitchFamily="18" charset="0"/>
                          <a:cs typeface="Times New Roman" panose="02020603050405020304" pitchFamily="18" charset="0"/>
                        </a:rPr>
                        <a:t>ToLower()</a:t>
                      </a:r>
                    </a:p>
                  </a:txBody>
                  <a:tcPr/>
                </a:tc>
                <a:tc>
                  <a:txBody>
                    <a:bodyPr/>
                    <a:lstStyle/>
                    <a:p>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về một chuỗi với các ký tự viết thường</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800">
                          <a:latin typeface="Times New Roman" panose="02020603050405020304" pitchFamily="18" charset="0"/>
                          <a:cs typeface="Times New Roman" panose="02020603050405020304" pitchFamily="18" charset="0"/>
                        </a:rPr>
                        <a:t>ToUpper()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Trả</a:t>
                      </a:r>
                      <a:r>
                        <a:rPr lang="en-US" sz="2800" baseline="0">
                          <a:latin typeface="Times New Roman" panose="02020603050405020304" pitchFamily="18" charset="0"/>
                          <a:cs typeface="Times New Roman" panose="02020603050405020304" pitchFamily="18" charset="0"/>
                        </a:rPr>
                        <a:t> về một chuỗi với các ký tự viết hoa</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6" name="Title 5"/>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3489812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Lớp String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36</a:t>
            </a:fld>
            <a:endParaRPr lang="en-US" altLang="ja-JP"/>
          </a:p>
        </p:txBody>
      </p:sp>
      <p:graphicFrame>
        <p:nvGraphicFramePr>
          <p:cNvPr id="5" name="Table 4"/>
          <p:cNvGraphicFramePr>
            <a:graphicFrameLocks noGrp="1"/>
          </p:cNvGraphicFramePr>
          <p:nvPr>
            <p:extLst/>
          </p:nvPr>
        </p:nvGraphicFramePr>
        <p:xfrm>
          <a:off x="914400" y="2407920"/>
          <a:ext cx="7772400" cy="399288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xmlns="" val="20000"/>
                    </a:ext>
                  </a:extLst>
                </a:gridCol>
                <a:gridCol w="4343400">
                  <a:extLst>
                    <a:ext uri="{9D8B030D-6E8A-4147-A177-3AD203B41FA5}">
                      <a16:colId xmlns:a16="http://schemas.microsoft.com/office/drawing/2014/main" xmlns="" val="20001"/>
                    </a:ext>
                  </a:extLst>
                </a:gridCol>
              </a:tblGrid>
              <a:tr h="370840">
                <a:tc>
                  <a:txBody>
                    <a:bodyPr/>
                    <a:lstStyle/>
                    <a:p>
                      <a:pPr algn="ctr"/>
                      <a:r>
                        <a:rPr lang="en-US" sz="2800">
                          <a:solidFill>
                            <a:schemeClr val="tx1"/>
                          </a:solidFill>
                          <a:latin typeface="Times New Roman" panose="02020603050405020304" pitchFamily="18" charset="0"/>
                          <a:cs typeface="Times New Roman" panose="02020603050405020304" pitchFamily="18" charset="0"/>
                        </a:rPr>
                        <a:t>Phương</a:t>
                      </a:r>
                      <a:r>
                        <a:rPr lang="en-US" sz="2800" baseline="0">
                          <a:solidFill>
                            <a:schemeClr val="tx1"/>
                          </a:solidFill>
                          <a:latin typeface="Times New Roman" panose="02020603050405020304" pitchFamily="18" charset="0"/>
                          <a:cs typeface="Times New Roman" panose="02020603050405020304" pitchFamily="18" charset="0"/>
                        </a:rPr>
                        <a:t>  thức</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a:solidFill>
                            <a:schemeClr val="tx1"/>
                          </a:solidFill>
                          <a:latin typeface="Times New Roman" panose="02020603050405020304" pitchFamily="18" charset="0"/>
                          <a:cs typeface="Times New Roman" panose="02020603050405020304" pitchFamily="18" charset="0"/>
                        </a:rPr>
                        <a:t>Mô</a:t>
                      </a:r>
                      <a:r>
                        <a:rPr lang="en-US" sz="2800" baseline="0">
                          <a:solidFill>
                            <a:schemeClr val="tx1"/>
                          </a:solidFill>
                          <a:latin typeface="Times New Roman" panose="02020603050405020304" pitchFamily="18" charset="0"/>
                          <a:cs typeface="Times New Roman" panose="02020603050405020304" pitchFamily="18" charset="0"/>
                        </a:rPr>
                        <a:t> tả</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700" b="1">
                          <a:latin typeface="Times New Roman" panose="02020603050405020304" pitchFamily="18" charset="0"/>
                          <a:cs typeface="Times New Roman" panose="02020603050405020304" pitchFamily="18" charset="0"/>
                        </a:rPr>
                        <a:t>Split(split</a:t>
                      </a:r>
                      <a:r>
                        <a:rPr lang="en-US" sz="2700" b="1" baseline="0">
                          <a:latin typeface="Times New Roman" panose="02020603050405020304" pitchFamily="18" charset="0"/>
                          <a:cs typeface="Times New Roman" panose="02020603050405020304" pitchFamily="18" charset="0"/>
                        </a:rPr>
                        <a:t> character)</a:t>
                      </a:r>
                      <a:endParaRPr lang="en-US" sz="2700" b="1">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Trả về</a:t>
                      </a:r>
                      <a:r>
                        <a:rPr lang="en-US" sz="2700" baseline="0">
                          <a:latin typeface="Times New Roman" panose="02020603050405020304" pitchFamily="18" charset="0"/>
                          <a:cs typeface="Times New Roman" panose="02020603050405020304" pitchFamily="18" charset="0"/>
                        </a:rPr>
                        <a:t> một mảng chuỗi, trong đó mỗi phần tử của mảng là một chuỗi con, được phân tích bởi một hoặc nhiều ký tự xác định</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700" b="1">
                          <a:latin typeface="Times New Roman" panose="02020603050405020304" pitchFamily="18" charset="0"/>
                          <a:cs typeface="Times New Roman" panose="02020603050405020304" pitchFamily="18" charset="0"/>
                        </a:rPr>
                        <a:t>Substring(startIndex [,legth])</a:t>
                      </a:r>
                    </a:p>
                  </a:txBody>
                  <a:tcPr/>
                </a:tc>
                <a:tc>
                  <a:txBody>
                    <a:bodyPr/>
                    <a:lstStyle/>
                    <a:p>
                      <a:r>
                        <a:rPr lang="en-US" sz="2700">
                          <a:latin typeface="Times New Roman" panose="02020603050405020304" pitchFamily="18" charset="0"/>
                          <a:cs typeface="Times New Roman" panose="02020603050405020304" pitchFamily="18" charset="0"/>
                        </a:rPr>
                        <a:t>Trả lại</a:t>
                      </a:r>
                      <a:r>
                        <a:rPr lang="en-US" sz="2700" baseline="0">
                          <a:latin typeface="Times New Roman" panose="02020603050405020304" pitchFamily="18" charset="0"/>
                          <a:cs typeface="Times New Roman" panose="02020603050405020304" pitchFamily="18" charset="0"/>
                        </a:rPr>
                        <a:t> một chuỗi con bắt đầu từ vị trí chỉ định và có độ dài xác định)</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6" name="Title 5"/>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1598840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pPr marL="0" indent="0">
              <a:buNone/>
            </a:pPr>
            <a:r>
              <a:rPr lang="en-US" b="1"/>
              <a:t>Phương thức Format của String</a:t>
            </a:r>
          </a:p>
          <a:p>
            <a:pPr marL="0" indent="0">
              <a:buNone/>
            </a:pPr>
            <a:r>
              <a:rPr lang="en-US" sz="2800" b="1"/>
              <a:t>Cú </a:t>
            </a:r>
            <a:r>
              <a:rPr lang="en-US" sz="2800" b="1" smtClean="0"/>
              <a:t>pháp:</a:t>
            </a:r>
            <a:endParaRPr lang="en-US" sz="2800" b="1"/>
          </a:p>
          <a:p>
            <a:pPr marL="0" indent="0">
              <a:buNone/>
            </a:pPr>
            <a:r>
              <a:rPr lang="en-US" sz="2800">
                <a:solidFill>
                  <a:srgbClr val="CC3300"/>
                </a:solidFill>
              </a:rPr>
              <a:t>       </a:t>
            </a:r>
            <a:r>
              <a:rPr lang="en-US" sz="2800" smtClean="0">
                <a:solidFill>
                  <a:srgbClr val="2B91AF"/>
                </a:solidFill>
                <a:highlight>
                  <a:srgbClr val="FFFFFF"/>
                </a:highlight>
              </a:rPr>
              <a:t>String</a:t>
            </a:r>
            <a:r>
              <a:rPr lang="en-US" sz="2800" smtClean="0">
                <a:solidFill>
                  <a:srgbClr val="CC6600"/>
                </a:solidFill>
                <a:highlight>
                  <a:srgbClr val="FFFFFF"/>
                </a:highlight>
              </a:rPr>
              <a:t>.Format</a:t>
            </a:r>
            <a:r>
              <a:rPr lang="en-US" sz="2800" spc="-100" smtClean="0">
                <a:solidFill>
                  <a:srgbClr val="CC6600"/>
                </a:solidFill>
              </a:rPr>
              <a:t>(chuỗi_ký_tự</a:t>
            </a:r>
            <a:r>
              <a:rPr lang="en-US" sz="2800" spc="-100">
                <a:solidFill>
                  <a:srgbClr val="CC6600"/>
                </a:solidFill>
              </a:rPr>
              <a:t>, giá_trị_1[,giá_trị_2]. . .)</a:t>
            </a:r>
          </a:p>
          <a:p>
            <a:r>
              <a:rPr lang="en-US" sz="2800">
                <a:solidFill>
                  <a:srgbClr val="CC3300"/>
                </a:solidFill>
              </a:rPr>
              <a:t>chuỗi_ký_tự: </a:t>
            </a:r>
            <a:r>
              <a:rPr lang="en-US" sz="2800"/>
              <a:t>chứa đặc tả định dạng cho một hoặc nhiều giá trị cần định dạng</a:t>
            </a:r>
          </a:p>
          <a:p>
            <a:r>
              <a:rPr lang="en-US" sz="2800">
                <a:solidFill>
                  <a:srgbClr val="CC3300"/>
                </a:solidFill>
              </a:rPr>
              <a:t>giá_trị_n: </a:t>
            </a:r>
            <a:r>
              <a:rPr lang="en-US" sz="2800"/>
              <a:t>giá trị cần  định dạng</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37</a:t>
            </a:fld>
            <a:endParaRPr lang="en-US" altLang="ja-JP"/>
          </a:p>
        </p:txBody>
      </p:sp>
      <p:sp>
        <p:nvSpPr>
          <p:cNvPr id="5" name="Title 4"/>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1240023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pPr marL="0" indent="0">
              <a:buNone/>
            </a:pPr>
            <a:r>
              <a:rPr lang="en-US" b="1"/>
              <a:t>Cú pháp chuỗi đặc tả định dạng</a:t>
            </a:r>
          </a:p>
          <a:p>
            <a:pPr marL="465138" indent="0">
              <a:buNone/>
            </a:pPr>
            <a:r>
              <a:rPr lang="en-US" sz="2800" b="1">
                <a:solidFill>
                  <a:srgbClr val="CC6600"/>
                </a:solidFill>
              </a:rPr>
              <a:t>{N[,M] [:Chuỗi_định_dạng]}</a:t>
            </a:r>
          </a:p>
          <a:p>
            <a:r>
              <a:rPr lang="en-US" sz="2800">
                <a:solidFill>
                  <a:srgbClr val="C00000"/>
                </a:solidFill>
              </a:rPr>
              <a:t>N</a:t>
            </a:r>
            <a:r>
              <a:rPr lang="en-US" sz="2800"/>
              <a:t>: Số nguyên biểu thị cho giá trị cần định dạng</a:t>
            </a:r>
          </a:p>
          <a:p>
            <a:r>
              <a:rPr lang="en-US" sz="2800">
                <a:solidFill>
                  <a:srgbClr val="C00000"/>
                </a:solidFill>
              </a:rPr>
              <a:t>M</a:t>
            </a:r>
            <a:r>
              <a:rPr lang="en-US" sz="2800"/>
              <a:t>: số nguyên biểu thị cho độ rộng của giá trị định dạng. M âm </a:t>
            </a:r>
            <a:r>
              <a:rPr lang="en-US" sz="2800">
                <a:sym typeface="Wingdings" panose="05000000000000000000" pitchFamily="2" charset="2"/>
              </a:rPr>
              <a:t> chuỗi giá trị được căn trái. M </a:t>
            </a:r>
            <a:r>
              <a:rPr lang="en-US" sz="2800"/>
              <a:t>dương</a:t>
            </a:r>
            <a:r>
              <a:rPr lang="en-US" sz="2800">
                <a:sym typeface="Wingdings" panose="05000000000000000000" pitchFamily="2" charset="2"/>
              </a:rPr>
              <a:t> chuỗi giá trị được căn phải</a:t>
            </a:r>
          </a:p>
          <a:p>
            <a:r>
              <a:rPr lang="en-US" sz="2800">
                <a:solidFill>
                  <a:srgbClr val="C00000"/>
                </a:solidFill>
              </a:rPr>
              <a:t>Chuỗi_định_dạng</a:t>
            </a:r>
            <a:r>
              <a:rPr lang="en-US" sz="2800"/>
              <a:t>: chuỗi các mã định dạng</a:t>
            </a:r>
          </a:p>
          <a:p>
            <a:pPr marL="0" indent="0">
              <a:buNone/>
            </a:pPr>
            <a:r>
              <a:rPr lang="en-US" sz="2800">
                <a:solidFill>
                  <a:srgbClr val="CC3300"/>
                </a:solidFill>
              </a:rPr>
              <a:t>       </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38</a:t>
            </a:fld>
            <a:endParaRPr lang="en-US" altLang="ja-JP"/>
          </a:p>
        </p:txBody>
      </p:sp>
      <p:sp>
        <p:nvSpPr>
          <p:cNvPr id="5" name="Title 4"/>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1585499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Các mã định dạng số chuẩn</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39</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918345568"/>
              </p:ext>
            </p:extLst>
          </p:nvPr>
        </p:nvGraphicFramePr>
        <p:xfrm>
          <a:off x="609600" y="2209800"/>
          <a:ext cx="8229600" cy="4160520"/>
        </p:xfrm>
        <a:graphic>
          <a:graphicData uri="http://schemas.openxmlformats.org/drawingml/2006/table">
            <a:tbl>
              <a:tblPr firstRow="1" bandRow="1">
                <a:tableStyleId>{5C22544A-7EE6-4342-B048-85BDC9FD1C3A}</a:tableStyleId>
              </a:tblPr>
              <a:tblGrid>
                <a:gridCol w="1936377">
                  <a:extLst>
                    <a:ext uri="{9D8B030D-6E8A-4147-A177-3AD203B41FA5}">
                      <a16:colId xmlns:a16="http://schemas.microsoft.com/office/drawing/2014/main" xmlns="" val="20000"/>
                    </a:ext>
                  </a:extLst>
                </a:gridCol>
                <a:gridCol w="6293223">
                  <a:extLst>
                    <a:ext uri="{9D8B030D-6E8A-4147-A177-3AD203B41FA5}">
                      <a16:colId xmlns:a16="http://schemas.microsoft.com/office/drawing/2014/main" xmlns="" val="20001"/>
                    </a:ext>
                  </a:extLst>
                </a:gridCol>
              </a:tblGrid>
              <a:tr h="370840">
                <a:tc>
                  <a:txBody>
                    <a:bodyPr/>
                    <a:lstStyle/>
                    <a:p>
                      <a:r>
                        <a:rPr lang="en-US" sz="2700" b="1">
                          <a:latin typeface="Times New Roman" panose="02020603050405020304" pitchFamily="18" charset="0"/>
                          <a:cs typeface="Times New Roman" panose="02020603050405020304" pitchFamily="18" charset="0"/>
                        </a:rPr>
                        <a:t>Mã</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Mô</a:t>
                      </a:r>
                      <a:r>
                        <a:rPr lang="en-US" sz="2700" baseline="0">
                          <a:latin typeface="Times New Roman" panose="02020603050405020304" pitchFamily="18" charset="0"/>
                          <a:cs typeface="Times New Roman" panose="02020603050405020304" pitchFamily="18" charset="0"/>
                        </a:rPr>
                        <a:t> tả</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700" b="1">
                          <a:latin typeface="Times New Roman" panose="02020603050405020304" pitchFamily="18" charset="0"/>
                          <a:cs typeface="Times New Roman" panose="02020603050405020304" pitchFamily="18" charset="0"/>
                        </a:rPr>
                        <a:t>C hoặc</a:t>
                      </a:r>
                      <a:r>
                        <a:rPr lang="en-US" sz="2700" b="1" baseline="0">
                          <a:latin typeface="Times New Roman" panose="02020603050405020304" pitchFamily="18" charset="0"/>
                          <a:cs typeface="Times New Roman" panose="02020603050405020304" pitchFamily="18" charset="0"/>
                        </a:rPr>
                        <a:t> c</a:t>
                      </a:r>
                      <a:endParaRPr lang="en-US" sz="2700" b="1">
                        <a:latin typeface="Times New Roman" panose="02020603050405020304" pitchFamily="18" charset="0"/>
                        <a:cs typeface="Times New Roman" panose="02020603050405020304" pitchFamily="18" charset="0"/>
                      </a:endParaRPr>
                    </a:p>
                  </a:txBody>
                  <a:tcPr/>
                </a:tc>
                <a:tc>
                  <a:txBody>
                    <a:bodyPr/>
                    <a:lstStyle/>
                    <a:p>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số dưới dạng tiền tệ với số chữ số phần thập phân xác định</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700" b="1">
                          <a:latin typeface="Times New Roman" panose="02020603050405020304" pitchFamily="18" charset="0"/>
                          <a:cs typeface="Times New Roman" panose="02020603050405020304" pitchFamily="18" charset="0"/>
                        </a:rPr>
                        <a:t>F hoặc</a:t>
                      </a:r>
                      <a:r>
                        <a:rPr lang="en-US" sz="2700" b="1" baseline="0">
                          <a:latin typeface="Times New Roman" panose="02020603050405020304" pitchFamily="18" charset="0"/>
                          <a:cs typeface="Times New Roman" panose="02020603050405020304" pitchFamily="18" charset="0"/>
                        </a:rPr>
                        <a:t> f</a:t>
                      </a:r>
                      <a:endParaRPr lang="en-US" sz="2700" b="1">
                        <a:latin typeface="Times New Roman" panose="02020603050405020304" pitchFamily="18" charset="0"/>
                        <a:cs typeface="Times New Roman" panose="02020603050405020304" pitchFamily="18" charset="0"/>
                      </a:endParaRPr>
                    </a:p>
                  </a:txBody>
                  <a:tcPr/>
                </a:tc>
                <a:tc>
                  <a:txBody>
                    <a:bodyPr/>
                    <a:lstStyle/>
                    <a:p>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số dưới dạng số thập phân với số chữ số phần thập phân xác định</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r>
                        <a:rPr lang="en-US" sz="2700" b="1">
                          <a:latin typeface="Times New Roman" panose="02020603050405020304" pitchFamily="18" charset="0"/>
                          <a:cs typeface="Times New Roman" panose="02020603050405020304" pitchFamily="18" charset="0"/>
                        </a:rPr>
                        <a:t>P</a:t>
                      </a:r>
                      <a:r>
                        <a:rPr lang="en-US" sz="2700" b="1" baseline="0">
                          <a:latin typeface="Times New Roman" panose="02020603050405020304" pitchFamily="18" charset="0"/>
                          <a:cs typeface="Times New Roman" panose="02020603050405020304" pitchFamily="18" charset="0"/>
                        </a:rPr>
                        <a:t> hoặc p</a:t>
                      </a:r>
                      <a:endParaRPr lang="en-US" sz="2700" b="1">
                        <a:latin typeface="Times New Roman" panose="02020603050405020304" pitchFamily="18" charset="0"/>
                        <a:cs typeface="Times New Roman" panose="02020603050405020304" pitchFamily="18" charset="0"/>
                      </a:endParaRPr>
                    </a:p>
                  </a:txBody>
                  <a:tcPr/>
                </a:tc>
                <a:tc>
                  <a:txBody>
                    <a:bodyPr/>
                    <a:lstStyle/>
                    <a:p>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một số dưới dạng phần trăm với số chữ số phần thập phân xác định</a:t>
                      </a:r>
                    </a:p>
                  </a:txBody>
                  <a:tcPr/>
                </a:tc>
                <a:extLst>
                  <a:ext uri="{0D108BD9-81ED-4DB2-BD59-A6C34878D82A}">
                    <a16:rowId xmlns:a16="http://schemas.microsoft.com/office/drawing/2014/main" xmlns="" val="10003"/>
                  </a:ext>
                </a:extLst>
              </a:tr>
              <a:tr h="370840">
                <a:tc>
                  <a:txBody>
                    <a:bodyPr/>
                    <a:lstStyle/>
                    <a:p>
                      <a:r>
                        <a:rPr lang="en-US" sz="2700" b="1">
                          <a:latin typeface="Times New Roman" panose="02020603050405020304" pitchFamily="18" charset="0"/>
                          <a:cs typeface="Times New Roman" panose="02020603050405020304" pitchFamily="18" charset="0"/>
                        </a:rPr>
                        <a:t>N hoặc</a:t>
                      </a:r>
                      <a:r>
                        <a:rPr lang="en-US" sz="2700" b="1" baseline="0">
                          <a:latin typeface="Times New Roman" panose="02020603050405020304" pitchFamily="18" charset="0"/>
                          <a:cs typeface="Times New Roman" panose="02020603050405020304" pitchFamily="18" charset="0"/>
                        </a:rPr>
                        <a:t> n</a:t>
                      </a:r>
                      <a:endParaRPr lang="en-US" sz="2700" b="1">
                        <a:latin typeface="Times New Roman" panose="02020603050405020304" pitchFamily="18" charset="0"/>
                        <a:cs typeface="Times New Roman" panose="02020603050405020304" pitchFamily="18" charset="0"/>
                      </a:endParaRPr>
                    </a:p>
                  </a:txBody>
                  <a:tcPr/>
                </a:tc>
                <a:tc>
                  <a:txBody>
                    <a:bodyPr/>
                    <a:lstStyle/>
                    <a:p>
                      <a:r>
                        <a:rPr lang="en-US" sz="2700" baseline="0">
                          <a:latin typeface="Times New Roman" panose="02020603050405020304" pitchFamily="18" charset="0"/>
                          <a:cs typeface="Times New Roman" panose="02020603050405020304" pitchFamily="18" charset="0"/>
                        </a:rPr>
                        <a:t>Định dạng một số với các dấu phân tích phần nghìn và số chữ số thập phân xác định</a:t>
                      </a:r>
                    </a:p>
                  </a:txBody>
                  <a:tcPr/>
                </a:tc>
                <a:extLst>
                  <a:ext uri="{0D108BD9-81ED-4DB2-BD59-A6C34878D82A}">
                    <a16:rowId xmlns:a16="http://schemas.microsoft.com/office/drawing/2014/main" xmlns="" val="10004"/>
                  </a:ext>
                </a:extLst>
              </a:tr>
            </a:tbl>
          </a:graphicData>
        </a:graphic>
      </p:graphicFrame>
      <p:sp>
        <p:nvSpPr>
          <p:cNvPr id="6" name="Title 5"/>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157661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0" indent="0">
              <a:buNone/>
            </a:pPr>
            <a:r>
              <a:rPr lang="en-US" b="1"/>
              <a:t>Giới thiệu: </a:t>
            </a:r>
          </a:p>
          <a:p>
            <a:endParaRPr lang="en-US"/>
          </a:p>
          <a:p>
            <a:endParaRPr lang="en-US"/>
          </a:p>
          <a:p>
            <a:endParaRPr lang="en-US"/>
          </a:p>
          <a:p>
            <a:endParaRPr lang="en-US"/>
          </a:p>
          <a:p>
            <a:endParaRPr lang="en-US"/>
          </a:p>
          <a:p>
            <a:pPr marL="0" indent="0">
              <a:buNone/>
            </a:pPr>
            <a:endParaRPr lang="en-US" sz="14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a:t>
            </a:fld>
            <a:endParaRPr lang="en-US" altLang="ja-JP"/>
          </a:p>
        </p:txBody>
      </p:sp>
      <p:pic>
        <p:nvPicPr>
          <p:cNvPr id="5" name="Picture 4"/>
          <p:cNvPicPr>
            <a:picLocks noChangeAspect="1"/>
          </p:cNvPicPr>
          <p:nvPr/>
        </p:nvPicPr>
        <p:blipFill>
          <a:blip r:embed="rId3"/>
          <a:stretch>
            <a:fillRect/>
          </a:stretch>
        </p:blipFill>
        <p:spPr>
          <a:xfrm>
            <a:off x="1219200" y="1981199"/>
            <a:ext cx="6842381" cy="3916363"/>
          </a:xfrm>
          <a:prstGeom prst="rect">
            <a:avLst/>
          </a:prstGeom>
          <a:ln>
            <a:solidFill>
              <a:schemeClr val="tx1"/>
            </a:solidFill>
          </a:ln>
        </p:spPr>
      </p:pic>
      <p:sp>
        <p:nvSpPr>
          <p:cNvPr id="7" name="Title 1"/>
          <p:cNvSpPr>
            <a:spLocks noGrp="1"/>
          </p:cNvSpPr>
          <p:nvPr>
            <p:ph type="title"/>
          </p:nvPr>
        </p:nvSpPr>
        <p:spPr>
          <a:xfrm>
            <a:off x="457200" y="152400"/>
            <a:ext cx="8229600" cy="828675"/>
          </a:xfrm>
        </p:spPr>
        <p:txBody>
          <a:bodyPr/>
          <a:lstStyle/>
          <a:p>
            <a:r>
              <a:rPr lang="en-US"/>
              <a:t>5</a:t>
            </a:r>
            <a:r>
              <a:rPr lang="en-US" smtClean="0"/>
              <a:t>.1. MẢNG</a:t>
            </a:r>
            <a:endParaRPr lang="en-US"/>
          </a:p>
        </p:txBody>
      </p:sp>
    </p:spTree>
    <p:extLst>
      <p:ext uri="{BB962C8B-B14F-4D97-AF65-F5344CB8AC3E}">
        <p14:creationId xmlns:p14="http://schemas.microsoft.com/office/powerpoint/2010/main" val="13711009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Mã định dạng DateTime chuẩn</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40</a:t>
            </a:fld>
            <a:endParaRPr lang="en-US" altLang="ja-JP"/>
          </a:p>
        </p:txBody>
      </p:sp>
      <p:graphicFrame>
        <p:nvGraphicFramePr>
          <p:cNvPr id="5" name="Table 4"/>
          <p:cNvGraphicFramePr>
            <a:graphicFrameLocks noGrp="1"/>
          </p:cNvGraphicFramePr>
          <p:nvPr>
            <p:extLst/>
          </p:nvPr>
        </p:nvGraphicFramePr>
        <p:xfrm>
          <a:off x="914400" y="2407920"/>
          <a:ext cx="7772400" cy="301752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370840">
                <a:tc>
                  <a:txBody>
                    <a:bodyPr/>
                    <a:lstStyle/>
                    <a:p>
                      <a:r>
                        <a:rPr lang="en-US" sz="2700" b="1">
                          <a:latin typeface="Times New Roman" panose="02020603050405020304" pitchFamily="18" charset="0"/>
                          <a:cs typeface="Times New Roman" panose="02020603050405020304" pitchFamily="18" charset="0"/>
                        </a:rPr>
                        <a:t>Mã</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Mô</a:t>
                      </a:r>
                      <a:r>
                        <a:rPr lang="en-US" sz="2700" baseline="0">
                          <a:latin typeface="Times New Roman" panose="02020603050405020304" pitchFamily="18" charset="0"/>
                          <a:cs typeface="Times New Roman" panose="02020603050405020304" pitchFamily="18" charset="0"/>
                        </a:rPr>
                        <a:t> tả</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700" b="1">
                          <a:latin typeface="Times New Roman" panose="02020603050405020304" pitchFamily="18" charset="0"/>
                          <a:cs typeface="Times New Roman" panose="02020603050405020304" pitchFamily="18" charset="0"/>
                        </a:rPr>
                        <a:t>d</a:t>
                      </a:r>
                    </a:p>
                  </a:txBody>
                  <a:tcPr/>
                </a:tc>
                <a:tc>
                  <a:txBody>
                    <a:bodyPr/>
                    <a:lstStyle/>
                    <a:p>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ngày tháng ngắn</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r>
                        <a:rPr lang="en-US" sz="2700" b="1">
                          <a:latin typeface="Times New Roman" panose="02020603050405020304" pitchFamily="18" charset="0"/>
                          <a:cs typeface="Times New Roman" panose="02020603050405020304" pitchFamily="18" charset="0"/>
                        </a:rPr>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ngày tháng dài</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r>
                        <a:rPr lang="en-US" sz="2700" b="1">
                          <a:latin typeface="Times New Roman" panose="02020603050405020304" pitchFamily="18" charset="0"/>
                          <a:cs typeface="Times New Roman" panose="02020603050405020304" pitchFamily="18" charset="0"/>
                        </a:rPr>
                        <a:t>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thời gian ngắn</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r>
                        <a:rPr lang="en-US" sz="2700" b="1">
                          <a:latin typeface="Times New Roman" panose="02020603050405020304" pitchFamily="18" charset="0"/>
                          <a:cs typeface="Times New Roman" panose="02020603050405020304" pitchFamily="18" charset="0"/>
                        </a:rPr>
                        <a:t>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Định</a:t>
                      </a:r>
                      <a:r>
                        <a:rPr lang="en-US" sz="2700" baseline="0">
                          <a:latin typeface="Times New Roman" panose="02020603050405020304" pitchFamily="18" charset="0"/>
                          <a:cs typeface="Times New Roman" panose="02020603050405020304" pitchFamily="18" charset="0"/>
                        </a:rPr>
                        <a:t> dạng thời gian  dài</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70840">
                <a:tc>
                  <a:txBody>
                    <a:bodyPr/>
                    <a:lstStyle/>
                    <a:p>
                      <a:r>
                        <a:rPr lang="en-US" sz="2700" b="1">
                          <a:latin typeface="Times New Roman" panose="02020603050405020304" pitchFamily="18" charset="0"/>
                          <a:cs typeface="Times New Roman" panose="02020603050405020304" pitchFamily="18" charset="0"/>
                        </a:rPr>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6" name="Title 5"/>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15802486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0" indent="0">
              <a:buNone/>
            </a:pPr>
            <a:r>
              <a:rPr lang="en-US" b="1"/>
              <a:t>Mã định dạng DateTime tùy chỉnh</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41</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2378482641"/>
              </p:ext>
            </p:extLst>
          </p:nvPr>
        </p:nvGraphicFramePr>
        <p:xfrm>
          <a:off x="892834" y="2179003"/>
          <a:ext cx="7772400" cy="39471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xmlns="" val="20000"/>
                    </a:ext>
                  </a:extLst>
                </a:gridCol>
                <a:gridCol w="5867400">
                  <a:extLst>
                    <a:ext uri="{9D8B030D-6E8A-4147-A177-3AD203B41FA5}">
                      <a16:colId xmlns:a16="http://schemas.microsoft.com/office/drawing/2014/main" xmlns="" val="20001"/>
                    </a:ext>
                  </a:extLst>
                </a:gridCol>
              </a:tblGrid>
              <a:tr h="370840">
                <a:tc>
                  <a:txBody>
                    <a:bodyPr/>
                    <a:lstStyle/>
                    <a:p>
                      <a:r>
                        <a:rPr lang="en-US" sz="2700" b="1">
                          <a:latin typeface="Times New Roman" panose="02020603050405020304" pitchFamily="18" charset="0"/>
                          <a:cs typeface="Times New Roman" panose="02020603050405020304" pitchFamily="18" charset="0"/>
                        </a:rPr>
                        <a:t>Mã</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a:latin typeface="Times New Roman" panose="02020603050405020304" pitchFamily="18" charset="0"/>
                          <a:cs typeface="Times New Roman" panose="02020603050405020304" pitchFamily="18" charset="0"/>
                        </a:rPr>
                        <a:t>Mô</a:t>
                      </a:r>
                      <a:r>
                        <a:rPr lang="en-US" sz="2700" baseline="0">
                          <a:latin typeface="Times New Roman" panose="02020603050405020304" pitchFamily="18" charset="0"/>
                          <a:cs typeface="Times New Roman" panose="02020603050405020304" pitchFamily="18" charset="0"/>
                        </a:rPr>
                        <a:t> tả</a:t>
                      </a:r>
                      <a:endParaRPr lang="en-US" sz="2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sz="2800" b="1">
                          <a:latin typeface="Times New Roman" panose="02020603050405020304" pitchFamily="18" charset="0"/>
                          <a:cs typeface="Times New Roman" panose="02020603050405020304" pitchFamily="18" charset="0"/>
                        </a:rPr>
                        <a:t>d | dd</a:t>
                      </a:r>
                      <a:r>
                        <a:rPr lang="en-US" sz="2800" b="1" baseline="0">
                          <a:latin typeface="Times New Roman" panose="02020603050405020304" pitchFamily="18" charset="0"/>
                          <a:cs typeface="Times New Roman" panose="02020603050405020304" pitchFamily="18" charset="0"/>
                        </a:rPr>
                        <a:t> </a:t>
                      </a:r>
                    </a:p>
                  </a:txBody>
                  <a:tcPr/>
                </a:tc>
                <a:tc>
                  <a:txBody>
                    <a:bodyPr/>
                    <a:lstStyle/>
                    <a:p>
                      <a:r>
                        <a:rPr lang="en-US" sz="2800">
                          <a:latin typeface="Times New Roman" panose="02020603050405020304" pitchFamily="18" charset="0"/>
                          <a:cs typeface="Times New Roman" panose="02020603050405020304" pitchFamily="18" charset="0"/>
                        </a:rPr>
                        <a:t>Ngày</a:t>
                      </a:r>
                      <a:r>
                        <a:rPr lang="en-US" sz="2800" baseline="0">
                          <a:latin typeface="Times New Roman" panose="02020603050405020304" pitchFamily="18" charset="0"/>
                          <a:cs typeface="Times New Roman" panose="02020603050405020304" pitchFamily="18" charset="0"/>
                        </a:rPr>
                        <a:t> của tháng không có | có số 0 đứng đầu</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baseline="0">
                          <a:latin typeface="Times New Roman" panose="02020603050405020304" pitchFamily="18" charset="0"/>
                          <a:cs typeface="Times New Roman" panose="02020603050405020304" pitchFamily="18" charset="0"/>
                        </a:rPr>
                        <a:t>ddd | dddd</a:t>
                      </a:r>
                      <a:endParaRPr lang="en-US" sz="2800" b="1">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Tên</a:t>
                      </a:r>
                      <a:r>
                        <a:rPr lang="en-US" sz="2800" baseline="0">
                          <a:latin typeface="Times New Roman" panose="02020603050405020304" pitchFamily="18" charset="0"/>
                          <a:cs typeface="Times New Roman" panose="02020603050405020304" pitchFamily="18" charset="0"/>
                        </a:rPr>
                        <a:t> ngày viết tắt | viết đầy đủ</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r>
                        <a:rPr lang="en-US" sz="2800" b="1">
                          <a:latin typeface="Times New Roman" panose="02020603050405020304" pitchFamily="18" charset="0"/>
                          <a:cs typeface="Times New Roman" panose="02020603050405020304" pitchFamily="18" charset="0"/>
                        </a:rPr>
                        <a:t>M | MM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Tháng</a:t>
                      </a:r>
                      <a:r>
                        <a:rPr lang="en-US" sz="2800" baseline="0">
                          <a:latin typeface="Times New Roman" panose="02020603050405020304" pitchFamily="18" charset="0"/>
                          <a:cs typeface="Times New Roman" panose="02020603050405020304" pitchFamily="18" charset="0"/>
                        </a:rPr>
                        <a:t> không có | có số 0 đứng đầu</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r>
                        <a:rPr lang="en-US" sz="2800" b="1">
                          <a:latin typeface="Times New Roman" panose="02020603050405020304" pitchFamily="18" charset="0"/>
                          <a:cs typeface="Times New Roman" panose="02020603050405020304" pitchFamily="18" charset="0"/>
                        </a:rPr>
                        <a:t>MMM |MMMM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Tên</a:t>
                      </a:r>
                      <a:r>
                        <a:rPr lang="en-US" sz="2800" baseline="0">
                          <a:latin typeface="Times New Roman" panose="02020603050405020304" pitchFamily="18" charset="0"/>
                          <a:cs typeface="Times New Roman" panose="02020603050405020304" pitchFamily="18" charset="0"/>
                        </a:rPr>
                        <a:t> tháng viết tắt |viết đầy đủ</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370840">
                <a:tc>
                  <a:txBody>
                    <a:bodyPr/>
                    <a:lstStyle/>
                    <a:p>
                      <a:r>
                        <a:rPr lang="en-US" sz="2800" b="1">
                          <a:latin typeface="Times New Roman" panose="02020603050405020304" pitchFamily="18" charset="0"/>
                          <a:cs typeface="Times New Roman" panose="02020603050405020304" pitchFamily="18" charset="0"/>
                        </a:rPr>
                        <a:t>yy | yyyy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Số</a:t>
                      </a:r>
                      <a:r>
                        <a:rPr lang="en-US" sz="2800" baseline="0">
                          <a:latin typeface="Times New Roman" panose="02020603050405020304" pitchFamily="18" charset="0"/>
                          <a:cs typeface="Times New Roman" panose="02020603050405020304" pitchFamily="18" charset="0"/>
                        </a:rPr>
                        <a:t> năm với hai | bốn chữ số</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6" name="Title 5"/>
          <p:cNvSpPr>
            <a:spLocks noGrp="1"/>
          </p:cNvSpPr>
          <p:nvPr>
            <p:ph type="title"/>
          </p:nvPr>
        </p:nvSpPr>
        <p:spPr/>
        <p:txBody>
          <a:bodyPr/>
          <a:lstStyle/>
          <a:p>
            <a:r>
              <a:rPr lang="en-US"/>
              <a:t>4.3. LÀM VIỆC VỚI DỮ LIỆU KIỂU CHUỖI</a:t>
            </a:r>
          </a:p>
        </p:txBody>
      </p:sp>
    </p:spTree>
    <p:extLst>
      <p:ext uri="{BB962C8B-B14F-4D97-AF65-F5344CB8AC3E}">
        <p14:creationId xmlns:p14="http://schemas.microsoft.com/office/powerpoint/2010/main" val="160927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42</a:t>
            </a:fld>
            <a:endParaRPr lang="en-US" altLang="ja-JP"/>
          </a:p>
        </p:txBody>
      </p:sp>
      <p:sp>
        <p:nvSpPr>
          <p:cNvPr id="3" name="Content Placeholder 2"/>
          <p:cNvSpPr>
            <a:spLocks noGrp="1"/>
          </p:cNvSpPr>
          <p:nvPr>
            <p:ph idx="1"/>
          </p:nvPr>
        </p:nvSpPr>
        <p:spPr>
          <a:xfrm>
            <a:off x="457200" y="1600200"/>
            <a:ext cx="8229600" cy="4648200"/>
          </a:xfrm>
          <a:solidFill>
            <a:schemeClr val="bg1"/>
          </a:solidFill>
        </p:spPr>
        <p:txBody>
          <a:bodyPr/>
          <a:lstStyle/>
          <a:p>
            <a:pPr algn="just"/>
            <a:r>
              <a:rPr lang="en-US" sz="2800"/>
              <a:t>Namespace </a:t>
            </a:r>
            <a:r>
              <a:rPr lang="en-US" sz="2800" b="1"/>
              <a:t>System.IO</a:t>
            </a:r>
            <a:r>
              <a:rPr lang="en-US" sz="2800"/>
              <a:t> cung cấp các class để làm việc với </a:t>
            </a:r>
            <a:r>
              <a:rPr lang="en-US" sz="2800" smtClean="0"/>
              <a:t>file, </a:t>
            </a:r>
            <a:r>
              <a:rPr lang="en-US" sz="2800"/>
              <a:t>quản lý thư </a:t>
            </a:r>
            <a:r>
              <a:rPr lang="en-US" sz="2800" smtClean="0"/>
              <a:t>mục . . .  </a:t>
            </a:r>
            <a:endParaRPr lang="en-US" sz="2800"/>
          </a:p>
          <a:p>
            <a:pPr algn="just"/>
            <a:r>
              <a:rPr lang="en-US" sz="2800" b="1"/>
              <a:t>File văn bản</a:t>
            </a:r>
            <a:r>
              <a:rPr lang="en-US" sz="2800"/>
              <a:t>: file chứa các ký tự (chuỗi) văn bản. Các trường (field) được tách bằng các ký tự đặc biệt như </a:t>
            </a:r>
            <a:r>
              <a:rPr lang="en-US" sz="2800" b="1"/>
              <a:t>tab</a:t>
            </a:r>
            <a:r>
              <a:rPr lang="en-US" sz="2800"/>
              <a:t> hoặc </a:t>
            </a:r>
            <a:r>
              <a:rPr lang="en-US" sz="2800" b="1"/>
              <a:t>|</a:t>
            </a:r>
            <a:r>
              <a:rPr lang="en-US" sz="2800"/>
              <a:t>, các bản ghi (record) được phân biệt bằng ký tự xuống dòng mới.</a:t>
            </a:r>
          </a:p>
          <a:p>
            <a:pPr algn="just"/>
            <a:r>
              <a:rPr lang="en-US" sz="2800" b="1"/>
              <a:t>Luồng dữ liệu </a:t>
            </a:r>
            <a:r>
              <a:rPr lang="en-US" sz="2800"/>
              <a:t>(stream) là dòng dữ liệu đi từ nơi này đến nơi khác. Để ghi dữ liệu sử dụng luồng ra, để đọc dữ liệu sử dụng luồng vào</a:t>
            </a:r>
          </a:p>
        </p:txBody>
      </p:sp>
      <p:sp>
        <p:nvSpPr>
          <p:cNvPr id="5" name="Title 4"/>
          <p:cNvSpPr>
            <a:spLocks noGrp="1"/>
          </p:cNvSpPr>
          <p:nvPr>
            <p:ph type="title"/>
          </p:nvPr>
        </p:nvSpPr>
        <p:spPr/>
        <p:txBody>
          <a:bodyPr/>
          <a:lstStyle/>
          <a:p>
            <a:r>
              <a:rPr lang="en-US" smtClean="0"/>
              <a:t>4.4. THAO TÁC VỚI FILE VĂN BẢN</a:t>
            </a:r>
            <a:endParaRPr lang="en-US"/>
          </a:p>
        </p:txBody>
      </p:sp>
    </p:spTree>
    <p:extLst>
      <p:ext uri="{BB962C8B-B14F-4D97-AF65-F5344CB8AC3E}">
        <p14:creationId xmlns:p14="http://schemas.microsoft.com/office/powerpoint/2010/main" val="40562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4525963"/>
          </a:xfrm>
        </p:spPr>
        <p:txBody>
          <a:bodyPr/>
          <a:lstStyle/>
          <a:p>
            <a:pPr marL="0" indent="0" algn="just">
              <a:spcBef>
                <a:spcPts val="1200"/>
              </a:spcBef>
              <a:buNone/>
            </a:pPr>
            <a:r>
              <a:rPr lang="en-US" b="1"/>
              <a:t>Ghi dữ liệu ra file sử dụng StreamWriter</a:t>
            </a:r>
          </a:p>
          <a:p>
            <a:pPr marL="0" indent="0" algn="just">
              <a:spcBef>
                <a:spcPts val="1200"/>
              </a:spcBef>
              <a:buNone/>
            </a:pPr>
            <a:r>
              <a:rPr lang="en-US" sz="2800" smtClean="0">
                <a:sym typeface="Wingdings" panose="05000000000000000000" pitchFamily="2" charset="2"/>
              </a:rPr>
              <a:t> </a:t>
            </a:r>
            <a:r>
              <a:rPr lang="en-US" sz="2800" smtClean="0"/>
              <a:t>Khai </a:t>
            </a:r>
            <a:r>
              <a:rPr lang="en-US" sz="2800"/>
              <a:t>báo </a:t>
            </a:r>
            <a:r>
              <a:rPr lang="en-US" sz="2800" smtClean="0"/>
              <a:t>và kh</a:t>
            </a:r>
            <a:r>
              <a:rPr lang="vi-VN" sz="2800" smtClean="0"/>
              <a:t>ởi</a:t>
            </a:r>
            <a:r>
              <a:rPr lang="en-US" sz="2800"/>
              <a:t> </a:t>
            </a:r>
            <a:r>
              <a:rPr lang="en-US" sz="2800" smtClean="0"/>
              <a:t>tạo đối </a:t>
            </a:r>
            <a:r>
              <a:rPr lang="en-US" sz="2800"/>
              <a:t>tượng </a:t>
            </a:r>
            <a:r>
              <a:rPr lang="en-US" sz="2800" b="1"/>
              <a:t>StreamWriter</a:t>
            </a:r>
          </a:p>
          <a:p>
            <a:pPr marL="465138" indent="0">
              <a:spcBef>
                <a:spcPts val="1200"/>
              </a:spcBef>
              <a:buNone/>
            </a:pPr>
            <a:r>
              <a:rPr lang="en-US" sz="2800" b="1">
                <a:solidFill>
                  <a:srgbClr val="2B91AF"/>
                </a:solidFill>
                <a:highlight>
                  <a:srgbClr val="FFFFFF"/>
                </a:highlight>
              </a:rPr>
              <a:t>StreamWriter</a:t>
            </a:r>
            <a:r>
              <a:rPr lang="en-US" sz="2800" b="1">
                <a:solidFill>
                  <a:srgbClr val="FF0000"/>
                </a:solidFill>
              </a:rPr>
              <a:t> </a:t>
            </a:r>
            <a:r>
              <a:rPr lang="en-US" sz="2800" b="1">
                <a:solidFill>
                  <a:srgbClr val="CC6600"/>
                </a:solidFill>
              </a:rPr>
              <a:t>tên_đối_tượng_streamwriter </a:t>
            </a:r>
            <a:endParaRPr lang="en-US" sz="2800" b="1" smtClean="0">
              <a:solidFill>
                <a:srgbClr val="CC6600"/>
              </a:solidFill>
            </a:endParaRPr>
          </a:p>
          <a:p>
            <a:pPr marL="465138" indent="0">
              <a:spcBef>
                <a:spcPts val="1200"/>
              </a:spcBef>
              <a:buNone/>
            </a:pPr>
            <a:r>
              <a:rPr lang="en-US" sz="2800" b="1" spc="-110">
                <a:solidFill>
                  <a:srgbClr val="CC6600"/>
                </a:solidFill>
              </a:rPr>
              <a:t> </a:t>
            </a:r>
            <a:r>
              <a:rPr lang="en-US" sz="2800" b="1" spc="-130" smtClean="0">
                <a:solidFill>
                  <a:srgbClr val="CC6600"/>
                </a:solidFill>
              </a:rPr>
              <a:t>= </a:t>
            </a:r>
            <a:r>
              <a:rPr lang="en-US" sz="2800" b="1" spc="-130">
                <a:solidFill>
                  <a:srgbClr val="0000FF"/>
                </a:solidFill>
                <a:highlight>
                  <a:srgbClr val="FFFFFF"/>
                </a:highlight>
              </a:rPr>
              <a:t>new</a:t>
            </a:r>
            <a:r>
              <a:rPr lang="en-US" sz="2800" b="1" spc="-130">
                <a:solidFill>
                  <a:srgbClr val="FF0000"/>
                </a:solidFill>
              </a:rPr>
              <a:t> </a:t>
            </a:r>
            <a:r>
              <a:rPr lang="en-US" sz="2800" b="1" spc="-130" smtClean="0">
                <a:solidFill>
                  <a:srgbClr val="FF0000"/>
                </a:solidFill>
              </a:rPr>
              <a:t> </a:t>
            </a:r>
            <a:r>
              <a:rPr lang="en-US" sz="2800" b="1" spc="-130" smtClean="0">
                <a:solidFill>
                  <a:srgbClr val="2B91AF"/>
                </a:solidFill>
                <a:highlight>
                  <a:srgbClr val="FFFFFF"/>
                </a:highlight>
              </a:rPr>
              <a:t>StreamWriter</a:t>
            </a:r>
            <a:r>
              <a:rPr lang="en-US" sz="2800" b="1" spc="-130">
                <a:solidFill>
                  <a:srgbClr val="CC6600"/>
                </a:solidFill>
              </a:rPr>
              <a:t>(“tên_file”[,BooleanAppend]);</a:t>
            </a:r>
          </a:p>
          <a:p>
            <a:pPr marL="465138" indent="0">
              <a:spcBef>
                <a:spcPts val="1200"/>
              </a:spcBef>
              <a:buNone/>
            </a:pPr>
            <a:r>
              <a:rPr lang="en-US" sz="2800"/>
              <a:t>BooleanAppend = true : ghi nối; = false: ghi </a:t>
            </a:r>
            <a:r>
              <a:rPr lang="en-US" sz="2800" smtClean="0"/>
              <a:t>đè</a:t>
            </a:r>
          </a:p>
          <a:p>
            <a:pPr marL="517525" indent="-517525" algn="just">
              <a:spcBef>
                <a:spcPts val="1200"/>
              </a:spcBef>
              <a:buNone/>
            </a:pPr>
            <a:r>
              <a:rPr lang="en-US" sz="2800" smtClean="0">
                <a:sym typeface="Wingdings" panose="05000000000000000000" pitchFamily="2" charset="2"/>
              </a:rPr>
              <a:t> </a:t>
            </a:r>
            <a:r>
              <a:rPr lang="en-US" sz="2800" spc="-100" smtClean="0"/>
              <a:t>Sử </a:t>
            </a:r>
            <a:r>
              <a:rPr lang="en-US" sz="2800" spc="-100"/>
              <a:t>dụng phương thức </a:t>
            </a:r>
            <a:r>
              <a:rPr lang="en-US" sz="2800" b="1" spc="-100"/>
              <a:t>WriteLine</a:t>
            </a:r>
            <a:r>
              <a:rPr lang="en-US" sz="2800" spc="-100"/>
              <a:t> của đối tượng </a:t>
            </a:r>
            <a:r>
              <a:rPr lang="en-US" sz="2800" spc="-130"/>
              <a:t>StreamWriter để copy dữ liệu vào buffer trong bộ nhớ</a:t>
            </a:r>
          </a:p>
          <a:p>
            <a:pPr marL="457200" indent="0">
              <a:spcBef>
                <a:spcPts val="0"/>
              </a:spcBef>
              <a:buNone/>
            </a:pPr>
            <a:r>
              <a:rPr lang="en-US" sz="2800" b="1" smtClean="0">
                <a:solidFill>
                  <a:srgbClr val="CC6600"/>
                </a:solidFill>
              </a:rPr>
              <a:t>tên_đối_tượng_streamwriter.WriteLine</a:t>
            </a:r>
            <a:r>
              <a:rPr lang="en-US" sz="2800" b="1">
                <a:solidFill>
                  <a:srgbClr val="CC6600"/>
                </a:solidFill>
              </a:rPr>
              <a:t>(</a:t>
            </a:r>
          </a:p>
          <a:p>
            <a:pPr marL="457200" indent="0">
              <a:spcBef>
                <a:spcPts val="0"/>
              </a:spcBef>
              <a:buNone/>
            </a:pPr>
            <a:r>
              <a:rPr lang="en-US" sz="2800" b="1">
                <a:solidFill>
                  <a:srgbClr val="CC6600"/>
                </a:solidFill>
              </a:rPr>
              <a:t>					  </a:t>
            </a:r>
            <a:r>
              <a:rPr lang="en-US" sz="2800" b="1" smtClean="0">
                <a:solidFill>
                  <a:srgbClr val="CC6600"/>
                </a:solidFill>
              </a:rPr>
              <a:t>dữ_liệu_ghi_ra_file</a:t>
            </a:r>
            <a:r>
              <a:rPr lang="en-US" sz="2800" b="1">
                <a:solidFill>
                  <a:srgbClr val="CC6600"/>
                </a:solidFill>
              </a:rPr>
              <a:t>);</a:t>
            </a:r>
          </a:p>
          <a:p>
            <a:pPr marL="344488" indent="0">
              <a:spcBef>
                <a:spcPts val="0"/>
              </a:spcBef>
              <a:buNone/>
            </a:pPr>
            <a:endParaRPr lang="en-US" sz="2800">
              <a:solidFill>
                <a:srgbClr val="CC66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43</a:t>
            </a:fld>
            <a:endParaRPr lang="en-US" altLang="ja-JP"/>
          </a:p>
        </p:txBody>
      </p:sp>
      <p:sp>
        <p:nvSpPr>
          <p:cNvPr id="5" name="Title 4"/>
          <p:cNvSpPr>
            <a:spLocks noGrp="1"/>
          </p:cNvSpPr>
          <p:nvPr>
            <p:ph type="title"/>
          </p:nvPr>
        </p:nvSpPr>
        <p:spPr/>
        <p:txBody>
          <a:bodyPr/>
          <a:lstStyle/>
          <a:p>
            <a:r>
              <a:rPr lang="en-US"/>
              <a:t>4.4. THAO TÁC VỚI FILE VĂN BẢN</a:t>
            </a:r>
          </a:p>
        </p:txBody>
      </p:sp>
    </p:spTree>
    <p:extLst>
      <p:ext uri="{BB962C8B-B14F-4D97-AF65-F5344CB8AC3E}">
        <p14:creationId xmlns:p14="http://schemas.microsoft.com/office/powerpoint/2010/main" val="2761305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pPr marL="569913" indent="-569913" algn="just">
              <a:buNone/>
            </a:pPr>
            <a:r>
              <a:rPr lang="en-US" smtClean="0">
                <a:sym typeface="Wingdings" panose="05000000000000000000" pitchFamily="2" charset="2"/>
              </a:rPr>
              <a:t> </a:t>
            </a:r>
            <a:r>
              <a:rPr lang="en-US" smtClean="0"/>
              <a:t>Gọi </a:t>
            </a:r>
            <a:r>
              <a:rPr lang="en-US"/>
              <a:t>phương thức </a:t>
            </a:r>
            <a:r>
              <a:rPr lang="en-US" b="1"/>
              <a:t>Close</a:t>
            </a:r>
            <a:r>
              <a:rPr lang="en-US"/>
              <a:t> của đối tượng StreamWriter để ghi dữ liệu từ buffer sang file và giải phóng tài nguyên </a:t>
            </a:r>
            <a:endParaRPr lang="en-US" smtClean="0"/>
          </a:p>
          <a:p>
            <a:pPr marL="569913" indent="0">
              <a:buNone/>
            </a:pPr>
            <a:r>
              <a:rPr lang="en-US" b="1" smtClean="0">
                <a:solidFill>
                  <a:srgbClr val="CC6600"/>
                </a:solidFill>
              </a:rPr>
              <a:t>tên_đối_tượng_streamwriter.Close</a:t>
            </a:r>
            <a:r>
              <a:rPr lang="en-US" b="1">
                <a:solidFill>
                  <a:srgbClr val="CC6600"/>
                </a:solidFill>
              </a:rPr>
              <a:t>();</a:t>
            </a:r>
          </a:p>
          <a:p>
            <a:pPr marL="0" indent="0" algn="just">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44</a:t>
            </a:fld>
            <a:endParaRPr lang="en-US" altLang="ja-JP"/>
          </a:p>
        </p:txBody>
      </p:sp>
      <p:sp>
        <p:nvSpPr>
          <p:cNvPr id="5" name="Title 4"/>
          <p:cNvSpPr>
            <a:spLocks noGrp="1"/>
          </p:cNvSpPr>
          <p:nvPr>
            <p:ph type="title"/>
          </p:nvPr>
        </p:nvSpPr>
        <p:spPr/>
        <p:txBody>
          <a:bodyPr/>
          <a:lstStyle/>
          <a:p>
            <a:r>
              <a:rPr lang="en-US"/>
              <a:t>4.4. THAO TÁC VỚI FILE VĂN BẢN</a:t>
            </a:r>
          </a:p>
        </p:txBody>
      </p:sp>
    </p:spTree>
    <p:extLst>
      <p:ext uri="{BB962C8B-B14F-4D97-AF65-F5344CB8AC3E}">
        <p14:creationId xmlns:p14="http://schemas.microsoft.com/office/powerpoint/2010/main" val="33720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4525963"/>
          </a:xfrm>
        </p:spPr>
        <p:txBody>
          <a:bodyPr/>
          <a:lstStyle/>
          <a:p>
            <a:pPr marL="0" indent="0" algn="just">
              <a:buNone/>
            </a:pPr>
            <a:r>
              <a:rPr lang="en-US" b="1"/>
              <a:t>Đọc dữ liệu từ file sử dụng StreamReader</a:t>
            </a:r>
          </a:p>
          <a:p>
            <a:pPr marL="0" indent="0">
              <a:buNone/>
            </a:pPr>
            <a:r>
              <a:rPr lang="en-US" smtClean="0">
                <a:sym typeface="Wingdings" panose="05000000000000000000" pitchFamily="2" charset="2"/>
              </a:rPr>
              <a:t> </a:t>
            </a:r>
            <a:r>
              <a:rPr lang="en-US" sz="2800" smtClean="0"/>
              <a:t>Khai </a:t>
            </a:r>
            <a:r>
              <a:rPr lang="en-US" sz="2800"/>
              <a:t>báo </a:t>
            </a:r>
            <a:r>
              <a:rPr lang="en-US" sz="2800" smtClean="0"/>
              <a:t>và kh</a:t>
            </a:r>
            <a:r>
              <a:rPr lang="vi-VN" sz="2800" smtClean="0"/>
              <a:t>ởi</a:t>
            </a:r>
            <a:r>
              <a:rPr lang="en-US" sz="2800"/>
              <a:t> </a:t>
            </a:r>
            <a:r>
              <a:rPr lang="en-US" sz="2800" smtClean="0"/>
              <a:t>tạo đối </a:t>
            </a:r>
            <a:r>
              <a:rPr lang="en-US" sz="2800"/>
              <a:t>tượng </a:t>
            </a:r>
            <a:r>
              <a:rPr lang="en-US" sz="2800" b="1" smtClean="0"/>
              <a:t>StreamReader </a:t>
            </a:r>
          </a:p>
          <a:p>
            <a:pPr marL="465138" indent="0" algn="just">
              <a:buNone/>
            </a:pPr>
            <a:r>
              <a:rPr lang="en-US" sz="2800" b="1">
                <a:solidFill>
                  <a:srgbClr val="2B91AF"/>
                </a:solidFill>
                <a:highlight>
                  <a:srgbClr val="FFFFFF"/>
                </a:highlight>
              </a:rPr>
              <a:t>StreamReader</a:t>
            </a:r>
            <a:r>
              <a:rPr lang="en-US" sz="2800" b="1">
                <a:solidFill>
                  <a:srgbClr val="000000"/>
                </a:solidFill>
                <a:highlight>
                  <a:srgbClr val="FFFFFF"/>
                </a:highlight>
              </a:rPr>
              <a:t> </a:t>
            </a:r>
            <a:r>
              <a:rPr lang="en-US" sz="2800" b="1">
                <a:solidFill>
                  <a:srgbClr val="CC6600"/>
                </a:solidFill>
                <a:highlight>
                  <a:srgbClr val="FFFFFF"/>
                </a:highlight>
              </a:rPr>
              <a:t>tên_đối_tượng_streamreader </a:t>
            </a:r>
            <a:endParaRPr lang="en-US" sz="2800" b="1" smtClean="0">
              <a:solidFill>
                <a:srgbClr val="CC6600"/>
              </a:solidFill>
              <a:highlight>
                <a:srgbClr val="FFFFFF"/>
              </a:highlight>
            </a:endParaRPr>
          </a:p>
          <a:p>
            <a:pPr marL="465138" indent="0" algn="just">
              <a:buNone/>
            </a:pPr>
            <a:r>
              <a:rPr lang="en-US" sz="2800" b="1" smtClean="0">
                <a:solidFill>
                  <a:srgbClr val="CC6600"/>
                </a:solidFill>
                <a:highlight>
                  <a:srgbClr val="FFFFFF"/>
                </a:highlight>
              </a:rPr>
              <a:t>=</a:t>
            </a:r>
            <a:r>
              <a:rPr lang="en-US" sz="2800" b="1" smtClean="0">
                <a:solidFill>
                  <a:srgbClr val="000000"/>
                </a:solidFill>
                <a:highlight>
                  <a:srgbClr val="FFFFFF"/>
                </a:highlight>
              </a:rPr>
              <a:t> </a:t>
            </a:r>
            <a:r>
              <a:rPr lang="en-US" sz="2800" b="1">
                <a:solidFill>
                  <a:srgbClr val="0000FF"/>
                </a:solidFill>
                <a:highlight>
                  <a:srgbClr val="FFFFFF"/>
                </a:highlight>
              </a:rPr>
              <a:t>new</a:t>
            </a:r>
            <a:r>
              <a:rPr lang="en-US" sz="2800" b="1">
                <a:solidFill>
                  <a:srgbClr val="000000"/>
                </a:solidFill>
                <a:highlight>
                  <a:srgbClr val="FFFFFF"/>
                </a:highlight>
              </a:rPr>
              <a:t> </a:t>
            </a:r>
            <a:r>
              <a:rPr lang="en-US" sz="2800" b="1">
                <a:solidFill>
                  <a:srgbClr val="2B91AF"/>
                </a:solidFill>
                <a:highlight>
                  <a:srgbClr val="FFFFFF"/>
                </a:highlight>
              </a:rPr>
              <a:t>StreamReader</a:t>
            </a:r>
            <a:r>
              <a:rPr lang="en-US" sz="2800" b="1">
                <a:solidFill>
                  <a:srgbClr val="CC6600"/>
                </a:solidFill>
                <a:highlight>
                  <a:srgbClr val="FFFFFF"/>
                </a:highlight>
              </a:rPr>
              <a:t>(“tên_file</a:t>
            </a:r>
            <a:r>
              <a:rPr lang="en-US" sz="2800" b="1" smtClean="0">
                <a:solidFill>
                  <a:srgbClr val="CC6600"/>
                </a:solidFill>
                <a:highlight>
                  <a:srgbClr val="FFFFFF"/>
                </a:highlight>
              </a:rPr>
              <a:t>”);</a:t>
            </a:r>
          </a:p>
          <a:p>
            <a:pPr marL="465138" indent="-465138" algn="just">
              <a:buNone/>
            </a:pPr>
            <a:r>
              <a:rPr lang="en-US" sz="2800" smtClean="0">
                <a:sym typeface="Wingdings" panose="05000000000000000000" pitchFamily="2" charset="2"/>
              </a:rPr>
              <a:t> </a:t>
            </a:r>
            <a:r>
              <a:rPr lang="en-US" sz="2800" smtClean="0"/>
              <a:t>Sử </a:t>
            </a:r>
            <a:r>
              <a:rPr lang="en-US" sz="2800"/>
              <a:t>dụng phương thức </a:t>
            </a:r>
            <a:r>
              <a:rPr lang="en-US" sz="2800" b="1"/>
              <a:t>ReadLine</a:t>
            </a:r>
            <a:r>
              <a:rPr lang="en-US" sz="2800"/>
              <a:t> để đọc dữ liệu. Cần sử dụng vòng lặp và kiểm tra đến cuối file để đọc nhiều bản ghi </a:t>
            </a:r>
            <a:endParaRPr lang="en-US" sz="2800" smtClean="0"/>
          </a:p>
          <a:p>
            <a:r>
              <a:rPr lang="en-US" sz="2800" b="1"/>
              <a:t>Phương thức ReadLine</a:t>
            </a:r>
          </a:p>
          <a:p>
            <a:pPr marL="457200" indent="0">
              <a:spcBef>
                <a:spcPts val="0"/>
              </a:spcBef>
              <a:buNone/>
            </a:pPr>
            <a:r>
              <a:rPr lang="en-US" sz="2800" b="1" spc="-50">
                <a:solidFill>
                  <a:srgbClr val="CC6600"/>
                </a:solidFill>
              </a:rPr>
              <a:t>tên_đối_tượng_streamreader.ReadLine();</a:t>
            </a:r>
          </a:p>
          <a:p>
            <a:pPr marL="344488" indent="-344488" algn="just">
              <a:buNone/>
            </a:pPr>
            <a:endParaRPr lang="en-US" sz="2800"/>
          </a:p>
          <a:p>
            <a:pPr marL="344488" indent="0" algn="just">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45</a:t>
            </a:fld>
            <a:endParaRPr lang="en-US" altLang="ja-JP"/>
          </a:p>
        </p:txBody>
      </p:sp>
      <p:sp>
        <p:nvSpPr>
          <p:cNvPr id="5" name="Title 4"/>
          <p:cNvSpPr>
            <a:spLocks noGrp="1"/>
          </p:cNvSpPr>
          <p:nvPr>
            <p:ph type="title"/>
          </p:nvPr>
        </p:nvSpPr>
        <p:spPr/>
        <p:txBody>
          <a:bodyPr/>
          <a:lstStyle/>
          <a:p>
            <a:r>
              <a:rPr lang="en-US"/>
              <a:t>4.4. THAO TÁC VỚI FILE VĂN BẢN</a:t>
            </a:r>
          </a:p>
        </p:txBody>
      </p:sp>
    </p:spTree>
    <p:extLst>
      <p:ext uri="{BB962C8B-B14F-4D97-AF65-F5344CB8AC3E}">
        <p14:creationId xmlns:p14="http://schemas.microsoft.com/office/powerpoint/2010/main" val="1130111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4525963"/>
          </a:xfrm>
        </p:spPr>
        <p:txBody>
          <a:bodyPr/>
          <a:lstStyle/>
          <a:p>
            <a:r>
              <a:rPr lang="en-US" sz="2800" b="1" smtClean="0"/>
              <a:t>Kiểm </a:t>
            </a:r>
            <a:r>
              <a:rPr lang="en-US" sz="2800" b="1"/>
              <a:t>tra đọc đến cuối file dùng phương thức Peek()</a:t>
            </a:r>
          </a:p>
          <a:p>
            <a:pPr marL="403225" indent="-53975">
              <a:lnSpc>
                <a:spcPct val="90000"/>
              </a:lnSpc>
              <a:spcBef>
                <a:spcPts val="0"/>
              </a:spcBef>
              <a:buNone/>
            </a:pPr>
            <a:r>
              <a:rPr lang="en-US"/>
              <a:t>	- </a:t>
            </a:r>
            <a:r>
              <a:rPr lang="en-US" sz="2800"/>
              <a:t>Peek() kiểm tra phần tử tiếp theo mà không thực sự đọc</a:t>
            </a:r>
          </a:p>
          <a:p>
            <a:pPr marL="806450" indent="-457200">
              <a:lnSpc>
                <a:spcPct val="90000"/>
              </a:lnSpc>
              <a:spcBef>
                <a:spcPts val="0"/>
              </a:spcBef>
              <a:buFontTx/>
              <a:buChar char="-"/>
            </a:pPr>
            <a:r>
              <a:rPr lang="en-US" sz="2800" spc="-70" smtClean="0"/>
              <a:t>Trả </a:t>
            </a:r>
            <a:r>
              <a:rPr lang="en-US" sz="2800" spc="-70"/>
              <a:t>về giá trị -1 nếu đã kiểm tra qua phần tử cuối </a:t>
            </a:r>
          </a:p>
          <a:p>
            <a:pPr marL="465138" indent="-465138" algn="just">
              <a:buNone/>
            </a:pPr>
            <a:r>
              <a:rPr lang="en-US" sz="2800" smtClean="0">
                <a:sym typeface="Wingdings" panose="05000000000000000000" pitchFamily="2" charset="2"/>
              </a:rPr>
              <a:t> </a:t>
            </a:r>
            <a:r>
              <a:rPr lang="en-US" sz="2800" smtClean="0"/>
              <a:t>Đóng </a:t>
            </a:r>
            <a:r>
              <a:rPr lang="en-US" sz="2800"/>
              <a:t>luồng sử dụng phương thức </a:t>
            </a:r>
            <a:r>
              <a:rPr lang="en-US" sz="2800" b="1"/>
              <a:t>Close</a:t>
            </a:r>
            <a:r>
              <a:rPr lang="en-US" sz="2800"/>
              <a:t> của đối tượng StreamReader</a:t>
            </a:r>
          </a:p>
          <a:p>
            <a:pPr marL="465138" indent="0" algn="just">
              <a:buNone/>
            </a:pPr>
            <a:r>
              <a:rPr lang="en-US" sz="2800" b="1">
                <a:solidFill>
                  <a:srgbClr val="CC6600"/>
                </a:solidFill>
              </a:rPr>
              <a:t>tên_đối_tượng_streamreader.Close();</a:t>
            </a:r>
          </a:p>
          <a:p>
            <a:pPr marL="0" indent="0">
              <a:lnSpc>
                <a:spcPct val="90000"/>
              </a:lnSpc>
              <a:spcBef>
                <a:spcPts val="0"/>
              </a:spcBef>
              <a:buNone/>
            </a:pPr>
            <a:endParaRPr lang="en-US" sz="2800" spc="-70"/>
          </a:p>
          <a:p>
            <a:pPr marL="0" indent="0" algn="just">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46</a:t>
            </a:fld>
            <a:endParaRPr lang="en-US" altLang="ja-JP"/>
          </a:p>
        </p:txBody>
      </p:sp>
      <p:sp>
        <p:nvSpPr>
          <p:cNvPr id="5" name="Title 4"/>
          <p:cNvSpPr>
            <a:spLocks noGrp="1"/>
          </p:cNvSpPr>
          <p:nvPr>
            <p:ph type="title"/>
          </p:nvPr>
        </p:nvSpPr>
        <p:spPr/>
        <p:txBody>
          <a:bodyPr/>
          <a:lstStyle/>
          <a:p>
            <a:r>
              <a:rPr lang="en-US"/>
              <a:t>4.4. THAO TÁC VỚI FILE VĂN BẢN</a:t>
            </a:r>
          </a:p>
        </p:txBody>
      </p:sp>
    </p:spTree>
    <p:extLst>
      <p:ext uri="{BB962C8B-B14F-4D97-AF65-F5344CB8AC3E}">
        <p14:creationId xmlns:p14="http://schemas.microsoft.com/office/powerpoint/2010/main" val="106054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76800"/>
          </a:xfrm>
          <a:noFill/>
        </p:spPr>
        <p:txBody>
          <a:bodyPr/>
          <a:lstStyle/>
          <a:p>
            <a:pPr marL="0" indent="0">
              <a:buNone/>
            </a:pPr>
            <a:r>
              <a:rPr lang="en-US" b="1"/>
              <a:t>Khai báo mảng:</a:t>
            </a:r>
          </a:p>
          <a:p>
            <a:pPr marL="0" indent="0">
              <a:buNone/>
            </a:pPr>
            <a:r>
              <a:rPr lang="en-US"/>
              <a:t>    </a:t>
            </a:r>
            <a:r>
              <a:rPr lang="en-US" sz="3000"/>
              <a:t>Mảng phải được khai báo trước khi sử dụng</a:t>
            </a:r>
          </a:p>
          <a:p>
            <a:pPr marL="280988" indent="-280988"/>
            <a:r>
              <a:rPr lang="en-US" sz="3000" b="1" i="1"/>
              <a:t>Cú pháp: </a:t>
            </a:r>
          </a:p>
          <a:p>
            <a:pPr marL="280988" indent="-280988">
              <a:buNone/>
            </a:pPr>
            <a:r>
              <a:rPr lang="en-US" sz="3000"/>
              <a:t>		</a:t>
            </a:r>
            <a:r>
              <a:rPr lang="en-US" sz="3000" b="1">
                <a:solidFill>
                  <a:srgbClr val="0000FF"/>
                </a:solidFill>
                <a:ea typeface="Calibri" panose="020F0502020204030204" pitchFamily="34" charset="0"/>
              </a:rPr>
              <a:t>kiểu_dữ_liệu </a:t>
            </a:r>
            <a:r>
              <a:rPr lang="en-US" sz="3000" b="1">
                <a:solidFill>
                  <a:srgbClr val="CC6600"/>
                </a:solidFill>
              </a:rPr>
              <a:t>[ ] tên_mảng;</a:t>
            </a:r>
          </a:p>
          <a:p>
            <a:pPr marL="344488" indent="0">
              <a:buNone/>
            </a:pPr>
            <a:r>
              <a:rPr lang="en-US" sz="3000">
                <a:solidFill>
                  <a:srgbClr val="CC6600"/>
                </a:solidFill>
              </a:rPr>
              <a:t>kiểu_dữ_liệu</a:t>
            </a:r>
            <a:r>
              <a:rPr lang="en-US" sz="3000"/>
              <a:t>:</a:t>
            </a:r>
            <a:r>
              <a:rPr lang="en-US" sz="3000">
                <a:solidFill>
                  <a:srgbClr val="CC3300"/>
                </a:solidFill>
              </a:rPr>
              <a:t> </a:t>
            </a:r>
            <a:r>
              <a:rPr lang="en-US" sz="3000"/>
              <a:t>xác định kiểu dữ liệu của các phần tử trong mảng </a:t>
            </a:r>
          </a:p>
          <a:p>
            <a:pPr marL="344488" indent="0">
              <a:buNone/>
            </a:pPr>
            <a:r>
              <a:rPr lang="en-US" sz="3000">
                <a:solidFill>
                  <a:srgbClr val="CC6600"/>
                </a:solidFill>
              </a:rPr>
              <a:t> </a:t>
            </a:r>
            <a:r>
              <a:rPr lang="en-US" sz="3000" b="1">
                <a:solidFill>
                  <a:srgbClr val="CC6600"/>
                </a:solidFill>
              </a:rPr>
              <a:t>[ ]</a:t>
            </a:r>
            <a:r>
              <a:rPr lang="en-US" sz="3000">
                <a:solidFill>
                  <a:srgbClr val="CC6600"/>
                </a:solidFill>
              </a:rPr>
              <a:t>: </a:t>
            </a:r>
            <a:r>
              <a:rPr lang="en-US" sz="3000"/>
              <a:t>xác định số chiều (rank) của mảng</a:t>
            </a:r>
          </a:p>
          <a:p>
            <a:pPr marL="344488" indent="0">
              <a:buNone/>
            </a:pPr>
            <a:r>
              <a:rPr lang="en-US" sz="3000">
                <a:solidFill>
                  <a:srgbClr val="CC6600"/>
                </a:solidFill>
              </a:rPr>
              <a:t>tên_mảng</a:t>
            </a:r>
            <a:r>
              <a:rPr lang="en-US" sz="3000"/>
              <a:t>: xác định tên của mảng</a:t>
            </a:r>
          </a:p>
          <a:p>
            <a:r>
              <a:rPr lang="en-US" sz="3000" b="1" i="1"/>
              <a:t>Ví dụ</a:t>
            </a:r>
            <a:r>
              <a:rPr lang="en-US" sz="3000"/>
              <a:t>: </a:t>
            </a: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 Score;</a:t>
            </a:r>
            <a:endParaRPr lang="en-US" sz="3000">
              <a:ea typeface="Calibri" panose="020F0502020204030204" pitchFamily="34" charset="0"/>
            </a:endParaRPr>
          </a:p>
          <a:p>
            <a:pPr marL="0" indent="0">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5</a:t>
            </a:fld>
            <a:endParaRPr lang="en-US" altLang="ja-JP"/>
          </a:p>
        </p:txBody>
      </p:sp>
      <p:sp>
        <p:nvSpPr>
          <p:cNvPr id="6" name="Title 1"/>
          <p:cNvSpPr>
            <a:spLocks noGrp="1"/>
          </p:cNvSpPr>
          <p:nvPr>
            <p:ph type="title"/>
          </p:nvPr>
        </p:nvSpPr>
        <p:spPr>
          <a:xfrm>
            <a:off x="457200" y="152400"/>
            <a:ext cx="8229600" cy="828675"/>
          </a:xfrm>
        </p:spPr>
        <p:txBody>
          <a:bodyPr/>
          <a:lstStyle/>
          <a:p>
            <a:r>
              <a:rPr lang="en-US"/>
              <a:t>5</a:t>
            </a:r>
            <a:r>
              <a:rPr lang="en-US" smtClean="0"/>
              <a:t>.1. MẢNG</a:t>
            </a:r>
            <a:endParaRPr lang="en-US"/>
          </a:p>
        </p:txBody>
      </p:sp>
    </p:spTree>
    <p:extLst>
      <p:ext uri="{BB962C8B-B14F-4D97-AF65-F5344CB8AC3E}">
        <p14:creationId xmlns:p14="http://schemas.microsoft.com/office/powerpoint/2010/main" val="165658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00600"/>
          </a:xfrm>
        </p:spPr>
        <p:txBody>
          <a:bodyPr/>
          <a:lstStyle/>
          <a:p>
            <a:pPr marL="0" indent="0">
              <a:buNone/>
            </a:pPr>
            <a:r>
              <a:rPr lang="en-US" b="1"/>
              <a:t>Khởi tạo và gán giá trị cho mảng</a:t>
            </a:r>
          </a:p>
          <a:p>
            <a:pPr marL="280988" indent="0">
              <a:spcBef>
                <a:spcPts val="600"/>
              </a:spcBef>
              <a:spcAft>
                <a:spcPts val="0"/>
              </a:spcAft>
              <a:buNone/>
            </a:pPr>
            <a:r>
              <a:rPr lang="en-US" sz="3000">
                <a:solidFill>
                  <a:srgbClr val="008000"/>
                </a:solidFill>
                <a:ea typeface="Calibri" panose="020F0502020204030204" pitchFamily="34" charset="0"/>
              </a:rPr>
              <a:t>//khai báo mảng</a:t>
            </a:r>
            <a:endParaRPr lang="en-US" sz="3000">
              <a:ea typeface="Calibri" panose="020F0502020204030204" pitchFamily="34" charset="0"/>
            </a:endParaRPr>
          </a:p>
          <a:p>
            <a:pPr marL="280988" indent="0">
              <a:spcBef>
                <a:spcPts val="600"/>
              </a:spcBef>
              <a:spcAft>
                <a:spcPts val="0"/>
              </a:spcAft>
              <a:buNone/>
            </a:pP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Score;</a:t>
            </a:r>
            <a:endParaRPr lang="en-US" sz="3000">
              <a:ea typeface="Calibri" panose="020F0502020204030204" pitchFamily="34" charset="0"/>
            </a:endParaRPr>
          </a:p>
          <a:p>
            <a:pPr marL="280988" indent="0">
              <a:spcBef>
                <a:spcPts val="600"/>
              </a:spcBef>
              <a:spcAft>
                <a:spcPts val="0"/>
              </a:spcAft>
              <a:buNone/>
            </a:pPr>
            <a:r>
              <a:rPr lang="en-US" sz="3000">
                <a:solidFill>
                  <a:srgbClr val="008000"/>
                </a:solidFill>
                <a:ea typeface="Calibri" panose="020F0502020204030204" pitchFamily="34" charset="0"/>
              </a:rPr>
              <a:t>//khởi tạo mảng có 10 phần tử</a:t>
            </a:r>
            <a:endParaRPr lang="en-US" sz="3000">
              <a:ea typeface="Calibri" panose="020F0502020204030204" pitchFamily="34" charset="0"/>
            </a:endParaRPr>
          </a:p>
          <a:p>
            <a:pPr marL="280988" indent="0">
              <a:spcBef>
                <a:spcPts val="600"/>
              </a:spcBef>
              <a:spcAft>
                <a:spcPts val="0"/>
              </a:spcAft>
              <a:buNone/>
            </a:pPr>
            <a:r>
              <a:rPr lang="en-US" sz="3000">
                <a:solidFill>
                  <a:srgbClr val="000000"/>
                </a:solidFill>
                <a:ea typeface="Calibri" panose="020F0502020204030204" pitchFamily="34" charset="0"/>
              </a:rPr>
              <a:t>Score = </a:t>
            </a:r>
            <a:r>
              <a:rPr lang="en-US" sz="3000">
                <a:solidFill>
                  <a:srgbClr val="FF0000"/>
                </a:solidFill>
                <a:ea typeface="Calibri" panose="020F0502020204030204" pitchFamily="34" charset="0"/>
              </a:rPr>
              <a:t>new</a:t>
            </a:r>
            <a:r>
              <a:rPr lang="en-US" sz="3000">
                <a:solidFill>
                  <a:srgbClr val="000000"/>
                </a:solidFill>
                <a:ea typeface="Calibri" panose="020F0502020204030204" pitchFamily="34" charset="0"/>
              </a:rPr>
              <a:t> </a:t>
            </a: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[10];</a:t>
            </a:r>
            <a:endParaRPr lang="en-US" sz="3000">
              <a:ea typeface="Calibri" panose="020F0502020204030204" pitchFamily="34" charset="0"/>
            </a:endParaRPr>
          </a:p>
          <a:p>
            <a:pPr marL="280988" indent="0">
              <a:spcBef>
                <a:spcPts val="600"/>
              </a:spcBef>
              <a:spcAft>
                <a:spcPts val="0"/>
              </a:spcAft>
              <a:buNone/>
            </a:pPr>
            <a:r>
              <a:rPr lang="en-US" sz="3000">
                <a:solidFill>
                  <a:srgbClr val="008000"/>
                </a:solidFill>
                <a:ea typeface="Calibri" panose="020F0502020204030204" pitchFamily="34" charset="0"/>
              </a:rPr>
              <a:t>//hoặc khai báo và khởi tạo trong 1 câu lệnh</a:t>
            </a:r>
            <a:endParaRPr lang="en-US" sz="3000">
              <a:ea typeface="Calibri" panose="020F0502020204030204" pitchFamily="34" charset="0"/>
            </a:endParaRPr>
          </a:p>
          <a:p>
            <a:pPr marL="280988" indent="0">
              <a:spcBef>
                <a:spcPts val="600"/>
              </a:spcBef>
              <a:spcAft>
                <a:spcPts val="0"/>
              </a:spcAft>
              <a:buNone/>
            </a:pP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Score = </a:t>
            </a:r>
            <a:r>
              <a:rPr lang="en-US" sz="3000">
                <a:solidFill>
                  <a:srgbClr val="0000FF"/>
                </a:solidFill>
                <a:ea typeface="Calibri" panose="020F0502020204030204" pitchFamily="34" charset="0"/>
              </a:rPr>
              <a:t>new</a:t>
            </a:r>
            <a:r>
              <a:rPr lang="en-US" sz="3000">
                <a:solidFill>
                  <a:srgbClr val="000000"/>
                </a:solidFill>
                <a:ea typeface="Calibri" panose="020F0502020204030204" pitchFamily="34" charset="0"/>
              </a:rPr>
              <a:t> </a:t>
            </a: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[10];</a:t>
            </a:r>
            <a:endParaRPr lang="en-US" sz="3000">
              <a:ea typeface="Calibri" panose="020F0502020204030204" pitchFamily="34" charset="0"/>
            </a:endParaRPr>
          </a:p>
          <a:p>
            <a:pPr marL="280988" indent="0">
              <a:spcBef>
                <a:spcPts val="600"/>
              </a:spcBef>
              <a:spcAft>
                <a:spcPts val="0"/>
              </a:spcAft>
              <a:buNone/>
            </a:pPr>
            <a:r>
              <a:rPr lang="en-US" sz="3000">
                <a:solidFill>
                  <a:srgbClr val="008000"/>
                </a:solidFill>
                <a:ea typeface="Calibri" panose="020F0502020204030204" pitchFamily="34" charset="0"/>
              </a:rPr>
              <a:t>//gán giá trị 4 cho phần tử đầu tiên của mảng</a:t>
            </a:r>
            <a:endParaRPr lang="en-US" sz="3000">
              <a:ea typeface="Calibri" panose="020F0502020204030204" pitchFamily="34" charset="0"/>
            </a:endParaRPr>
          </a:p>
          <a:p>
            <a:pPr marL="280988" indent="0">
              <a:spcBef>
                <a:spcPts val="600"/>
              </a:spcBef>
              <a:spcAft>
                <a:spcPts val="0"/>
              </a:spcAft>
              <a:buNone/>
            </a:pPr>
            <a:r>
              <a:rPr lang="en-US" sz="3000">
                <a:solidFill>
                  <a:srgbClr val="000000"/>
                </a:solidFill>
                <a:ea typeface="Calibri" panose="020F0502020204030204" pitchFamily="34" charset="0"/>
              </a:rPr>
              <a:t>Score [0] = 4;</a:t>
            </a:r>
            <a:endParaRPr lang="en-US" sz="3000"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6</a:t>
            </a:fld>
            <a:endParaRPr lang="en-US" altLang="ja-JP"/>
          </a:p>
        </p:txBody>
      </p:sp>
      <p:sp>
        <p:nvSpPr>
          <p:cNvPr id="6"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714915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0" indent="0">
              <a:buNone/>
            </a:pPr>
            <a:r>
              <a:rPr lang="en-US" b="1"/>
              <a:t>Khởi tạo và gán giá trị cho mảng</a:t>
            </a:r>
          </a:p>
          <a:p>
            <a:pPr marL="0" indent="0">
              <a:spcBef>
                <a:spcPts val="300"/>
              </a:spcBef>
              <a:spcAft>
                <a:spcPts val="0"/>
              </a:spcAft>
              <a:buNone/>
            </a:pPr>
            <a:r>
              <a:rPr lang="en-US" sz="3000">
                <a:solidFill>
                  <a:srgbClr val="008000"/>
                </a:solidFill>
                <a:ea typeface="Calibri" panose="020F0502020204030204" pitchFamily="34" charset="0"/>
              </a:rPr>
              <a:t>//gán giá trị cho mảng khi khai báo</a:t>
            </a:r>
            <a:endParaRPr lang="en-US" sz="3000">
              <a:ea typeface="Calibri" panose="020F0502020204030204" pitchFamily="34" charset="0"/>
            </a:endParaRPr>
          </a:p>
          <a:p>
            <a:pPr marL="0" indent="0">
              <a:spcBef>
                <a:spcPts val="300"/>
              </a:spcBef>
              <a:spcAft>
                <a:spcPts val="0"/>
              </a:spcAft>
              <a:buNone/>
            </a:pP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Score = </a:t>
            </a:r>
            <a:r>
              <a:rPr lang="en-US" sz="3000" spc="-100">
                <a:solidFill>
                  <a:srgbClr val="000000"/>
                </a:solidFill>
                <a:ea typeface="Calibri" panose="020F0502020204030204" pitchFamily="34" charset="0"/>
              </a:rPr>
              <a:t>{5, 10, 15, 20, 25, 30, 35, 40, 45, 50 };</a:t>
            </a:r>
            <a:endParaRPr lang="en-US" sz="3000" spc="-100">
              <a:ea typeface="Calibri" panose="020F0502020204030204" pitchFamily="34" charset="0"/>
            </a:endParaRPr>
          </a:p>
          <a:p>
            <a:pPr marL="0" indent="0">
              <a:spcBef>
                <a:spcPts val="300"/>
              </a:spcBef>
              <a:spcAft>
                <a:spcPts val="0"/>
              </a:spcAft>
              <a:buNone/>
            </a:pPr>
            <a:r>
              <a:rPr lang="en-US" sz="3000">
                <a:solidFill>
                  <a:srgbClr val="008000"/>
                </a:solidFill>
                <a:ea typeface="Calibri" panose="020F0502020204030204" pitchFamily="34" charset="0"/>
              </a:rPr>
              <a:t>//hoặc</a:t>
            </a:r>
            <a:endParaRPr lang="en-US" sz="3000">
              <a:ea typeface="Calibri" panose="020F0502020204030204" pitchFamily="34" charset="0"/>
            </a:endParaRPr>
          </a:p>
          <a:p>
            <a:pPr marL="0" indent="0">
              <a:spcBef>
                <a:spcPts val="300"/>
              </a:spcBef>
              <a:spcAft>
                <a:spcPts val="0"/>
              </a:spcAft>
              <a:buNone/>
            </a:pP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Score = </a:t>
            </a:r>
            <a:r>
              <a:rPr lang="en-US" sz="3000">
                <a:solidFill>
                  <a:srgbClr val="0000FF"/>
                </a:solidFill>
                <a:ea typeface="Calibri" panose="020F0502020204030204" pitchFamily="34" charset="0"/>
              </a:rPr>
              <a:t>new</a:t>
            </a:r>
            <a:r>
              <a:rPr lang="en-US" sz="3000">
                <a:solidFill>
                  <a:srgbClr val="000000"/>
                </a:solidFill>
                <a:ea typeface="Calibri" panose="020F0502020204030204" pitchFamily="34" charset="0"/>
              </a:rPr>
              <a:t> </a:t>
            </a: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[10] { 5, 10, 15, 20, 25, 30, </a:t>
            </a:r>
            <a:r>
              <a:rPr lang="en-US" sz="3000" smtClean="0">
                <a:solidFill>
                  <a:srgbClr val="000000"/>
                </a:solidFill>
                <a:ea typeface="Calibri" panose="020F0502020204030204" pitchFamily="34" charset="0"/>
              </a:rPr>
              <a:t>					35,40</a:t>
            </a:r>
            <a:r>
              <a:rPr lang="en-US" sz="3000">
                <a:solidFill>
                  <a:srgbClr val="000000"/>
                </a:solidFill>
                <a:ea typeface="Calibri" panose="020F0502020204030204" pitchFamily="34" charset="0"/>
              </a:rPr>
              <a:t>, 45, 50 };</a:t>
            </a:r>
            <a:endParaRPr lang="en-US" sz="3000">
              <a:ea typeface="Calibri" panose="020F0502020204030204" pitchFamily="34" charset="0"/>
            </a:endParaRPr>
          </a:p>
          <a:p>
            <a:pPr marL="0" indent="0">
              <a:spcBef>
                <a:spcPts val="300"/>
              </a:spcBef>
              <a:spcAft>
                <a:spcPts val="0"/>
              </a:spcAft>
              <a:buNone/>
            </a:pPr>
            <a:r>
              <a:rPr lang="en-US" sz="3000">
                <a:solidFill>
                  <a:srgbClr val="008000"/>
                </a:solidFill>
                <a:ea typeface="Calibri" panose="020F0502020204030204" pitchFamily="34" charset="0"/>
              </a:rPr>
              <a:t>//hoặc</a:t>
            </a:r>
            <a:endParaRPr lang="en-US" sz="3000">
              <a:ea typeface="Calibri" panose="020F0502020204030204" pitchFamily="34" charset="0"/>
            </a:endParaRPr>
          </a:p>
          <a:p>
            <a:pPr marL="0" indent="0">
              <a:spcBef>
                <a:spcPts val="300"/>
              </a:spcBef>
              <a:spcAft>
                <a:spcPts val="300"/>
              </a:spcAft>
              <a:buNone/>
            </a:pP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Score = </a:t>
            </a:r>
            <a:r>
              <a:rPr lang="en-US" sz="3000">
                <a:solidFill>
                  <a:srgbClr val="0000FF"/>
                </a:solidFill>
                <a:ea typeface="Calibri" panose="020F0502020204030204" pitchFamily="34" charset="0"/>
              </a:rPr>
              <a:t>new</a:t>
            </a:r>
            <a:r>
              <a:rPr lang="en-US" sz="3000">
                <a:solidFill>
                  <a:srgbClr val="000000"/>
                </a:solidFill>
                <a:ea typeface="Calibri" panose="020F0502020204030204" pitchFamily="34" charset="0"/>
              </a:rPr>
              <a:t> </a:t>
            </a:r>
            <a:r>
              <a:rPr lang="en-US" sz="3000">
                <a:solidFill>
                  <a:srgbClr val="0000FF"/>
                </a:solidFill>
                <a:ea typeface="Calibri" panose="020F0502020204030204" pitchFamily="34" charset="0"/>
              </a:rPr>
              <a:t>int</a:t>
            </a:r>
            <a:r>
              <a:rPr lang="en-US" sz="3000">
                <a:solidFill>
                  <a:srgbClr val="000000"/>
                </a:solidFill>
                <a:ea typeface="Calibri" panose="020F0502020204030204" pitchFamily="34" charset="0"/>
              </a:rPr>
              <a:t>[] { 5, 10, 15, 20, 25, 30, 35, 				 40, 45, 50 };</a:t>
            </a:r>
            <a:endParaRPr lang="en-US" sz="3000">
              <a:ea typeface="Calibri" panose="020F0502020204030204" pitchFamily="34" charset="0"/>
            </a:endParaRP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7</a:t>
            </a:fld>
            <a:endParaRPr lang="en-US" altLang="ja-JP"/>
          </a:p>
        </p:txBody>
      </p:sp>
      <p:sp>
        <p:nvSpPr>
          <p:cNvPr id="6"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908664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0" indent="0">
              <a:buNone/>
            </a:pPr>
            <a:r>
              <a:rPr lang="en-US" b="1"/>
              <a:t>Sao chép mảng</a:t>
            </a:r>
          </a:p>
          <a:p>
            <a:r>
              <a:rPr lang="en-US"/>
              <a:t>Khi copy mảng, cả biến nguồn và đích  đều tham chiếu đến cùng một thể hiện mảng trong bộ nhớ</a:t>
            </a:r>
          </a:p>
          <a:p>
            <a:r>
              <a:rPr lang="en-US"/>
              <a:t>Ví dụ: </a:t>
            </a:r>
          </a:p>
          <a:p>
            <a:pPr marL="0" indent="339725">
              <a:buNone/>
            </a:pP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 </a:t>
            </a:r>
            <a:r>
              <a:rPr lang="en-US" smtClean="0">
                <a:solidFill>
                  <a:srgbClr val="000000"/>
                </a:solidFill>
                <a:ea typeface="Calibri" panose="020F0502020204030204" pitchFamily="34" charset="0"/>
              </a:rPr>
              <a:t>mangNguon= </a:t>
            </a:r>
            <a:r>
              <a:rPr lang="en-US">
                <a:solidFill>
                  <a:srgbClr val="0000FF"/>
                </a:solidFill>
                <a:ea typeface="Calibri" panose="020F0502020204030204" pitchFamily="34" charset="0"/>
              </a:rPr>
              <a:t>new</a:t>
            </a:r>
            <a:r>
              <a:rPr lang="en-US">
                <a:solidFill>
                  <a:srgbClr val="000000"/>
                </a:solidFill>
                <a:ea typeface="Calibri" panose="020F0502020204030204" pitchFamily="34" charset="0"/>
              </a:rPr>
              <a:t> </a:t>
            </a: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 { 1, 3, 5, 7};</a:t>
            </a:r>
          </a:p>
          <a:p>
            <a:pPr marL="0" indent="339725">
              <a:buNone/>
            </a:pPr>
            <a:r>
              <a:rPr lang="en-US">
                <a:solidFill>
                  <a:srgbClr val="0000FF"/>
                </a:solidFill>
                <a:ea typeface="Calibri" panose="020F0502020204030204" pitchFamily="34" charset="0"/>
              </a:rPr>
              <a:t>int</a:t>
            </a:r>
            <a:r>
              <a:rPr lang="en-US">
                <a:solidFill>
                  <a:srgbClr val="000000"/>
                </a:solidFill>
                <a:ea typeface="Calibri" panose="020F0502020204030204" pitchFamily="34" charset="0"/>
              </a:rPr>
              <a:t>[] mangDich= mangNguon;</a:t>
            </a:r>
            <a:endParaRPr lang="en-US">
              <a:ea typeface="Calibri" panose="020F0502020204030204" pitchFamily="34" charset="0"/>
            </a:endParaRPr>
          </a:p>
          <a:p>
            <a:pPr marL="0" indent="0">
              <a:buNone/>
            </a:pPr>
            <a:endParaRPr lang="en-US">
              <a:ea typeface="Calibri" panose="020F0502020204030204" pitchFamily="34" charset="0"/>
            </a:endParaRPr>
          </a:p>
          <a:p>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8</a:t>
            </a:fld>
            <a:endParaRPr lang="en-US" altLang="ja-JP"/>
          </a:p>
        </p:txBody>
      </p:sp>
      <p:sp>
        <p:nvSpPr>
          <p:cNvPr id="6"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269575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686800" cy="4525963"/>
          </a:xfrm>
        </p:spPr>
        <p:txBody>
          <a:bodyPr/>
          <a:lstStyle/>
          <a:p>
            <a:pPr marL="0" indent="0">
              <a:buNone/>
            </a:pPr>
            <a:r>
              <a:rPr lang="en-US" sz="3000" b="1"/>
              <a:t>Sử dụng foreach</a:t>
            </a:r>
          </a:p>
          <a:p>
            <a:r>
              <a:rPr lang="en-US" sz="3000"/>
              <a:t>Cho phép duyệt qua tất cả các phần tử của mảng một cách đơn giản, rõ ràng</a:t>
            </a:r>
          </a:p>
          <a:p>
            <a:r>
              <a:rPr lang="en-US" sz="3000" b="1" i="1"/>
              <a:t>Cú pháp</a:t>
            </a:r>
          </a:p>
          <a:p>
            <a:pPr marL="398463" indent="0">
              <a:buNone/>
            </a:pPr>
            <a:r>
              <a:rPr lang="en-US" sz="3000" b="1">
                <a:solidFill>
                  <a:srgbClr val="0070C0"/>
                </a:solidFill>
              </a:rPr>
              <a:t>foreach</a:t>
            </a:r>
            <a:r>
              <a:rPr lang="en-US" sz="3000" b="1">
                <a:solidFill>
                  <a:srgbClr val="FF0000"/>
                </a:solidFill>
              </a:rPr>
              <a:t> (</a:t>
            </a:r>
            <a:r>
              <a:rPr lang="en-US" sz="3000" smtClean="0">
                <a:solidFill>
                  <a:srgbClr val="CC3300"/>
                </a:solidFill>
              </a:rPr>
              <a:t>kiểu_dữ_liệu  </a:t>
            </a:r>
            <a:r>
              <a:rPr lang="en-US" sz="3000" b="1" smtClean="0">
                <a:solidFill>
                  <a:srgbClr val="CC3300"/>
                </a:solidFill>
              </a:rPr>
              <a:t> </a:t>
            </a:r>
            <a:r>
              <a:rPr lang="en-US" sz="3000">
                <a:solidFill>
                  <a:srgbClr val="CC3300"/>
                </a:solidFill>
              </a:rPr>
              <a:t>tên_phần_tử</a:t>
            </a:r>
            <a:r>
              <a:rPr lang="en-US" sz="3000" b="1">
                <a:solidFill>
                  <a:srgbClr val="CC3300"/>
                </a:solidFill>
              </a:rPr>
              <a:t> </a:t>
            </a:r>
            <a:r>
              <a:rPr lang="en-US" sz="3000" b="1" smtClean="0">
                <a:solidFill>
                  <a:srgbClr val="CC3300"/>
                </a:solidFill>
              </a:rPr>
              <a:t> </a:t>
            </a:r>
            <a:r>
              <a:rPr lang="en-US" sz="3000" b="1" smtClean="0">
                <a:solidFill>
                  <a:srgbClr val="FF0000"/>
                </a:solidFill>
              </a:rPr>
              <a:t>in </a:t>
            </a:r>
            <a:r>
              <a:rPr lang="en-US" sz="3000">
                <a:solidFill>
                  <a:srgbClr val="CC3300"/>
                </a:solidFill>
              </a:rPr>
              <a:t>tên_mảng</a:t>
            </a:r>
            <a:r>
              <a:rPr lang="en-US" sz="3000" b="1">
                <a:solidFill>
                  <a:srgbClr val="FF0000"/>
                </a:solidFill>
              </a:rPr>
              <a:t>)</a:t>
            </a:r>
          </a:p>
          <a:p>
            <a:pPr marL="398463" indent="0">
              <a:buNone/>
            </a:pPr>
            <a:r>
              <a:rPr lang="en-US" sz="3000" b="1">
                <a:solidFill>
                  <a:srgbClr val="FF0000"/>
                </a:solidFill>
              </a:rPr>
              <a:t>{</a:t>
            </a:r>
          </a:p>
          <a:p>
            <a:pPr marL="398463" indent="0">
              <a:buNone/>
            </a:pPr>
            <a:r>
              <a:rPr lang="en-US" sz="3000" b="1">
                <a:solidFill>
                  <a:srgbClr val="CC3300"/>
                </a:solidFill>
              </a:rPr>
              <a:t>	</a:t>
            </a:r>
            <a:r>
              <a:rPr lang="en-US" sz="3000">
                <a:solidFill>
                  <a:srgbClr val="008000"/>
                </a:solidFill>
              </a:rPr>
              <a:t>// các </a:t>
            </a:r>
            <a:r>
              <a:rPr lang="en-US" sz="3000" smtClean="0">
                <a:solidFill>
                  <a:srgbClr val="008000"/>
                </a:solidFill>
              </a:rPr>
              <a:t>lệnh</a:t>
            </a:r>
            <a:endParaRPr lang="en-US" sz="3000">
              <a:solidFill>
                <a:srgbClr val="008000"/>
              </a:solidFill>
            </a:endParaRPr>
          </a:p>
          <a:p>
            <a:pPr marL="398463" indent="0">
              <a:buNone/>
            </a:pPr>
            <a:r>
              <a:rPr lang="en-US" sz="3000" b="1">
                <a:solidFill>
                  <a:srgbClr val="FF0000"/>
                </a:solidFill>
              </a:rPr>
              <a:t>}</a:t>
            </a:r>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9</a:t>
            </a:fld>
            <a:endParaRPr lang="en-US" altLang="ja-JP"/>
          </a:p>
        </p:txBody>
      </p:sp>
      <p:sp>
        <p:nvSpPr>
          <p:cNvPr id="6" name="Title 1"/>
          <p:cNvSpPr>
            <a:spLocks noGrp="1"/>
          </p:cNvSpPr>
          <p:nvPr>
            <p:ph type="title"/>
          </p:nvPr>
        </p:nvSpPr>
        <p:spPr>
          <a:xfrm>
            <a:off x="457200" y="152400"/>
            <a:ext cx="8229600" cy="828675"/>
          </a:xfrm>
        </p:spPr>
        <p:txBody>
          <a:bodyPr/>
          <a:lstStyle/>
          <a:p>
            <a:r>
              <a:rPr lang="en-US" smtClean="0"/>
              <a:t>5.1. MẢNG</a:t>
            </a:r>
            <a:endParaRPr lang="en-US"/>
          </a:p>
        </p:txBody>
      </p:sp>
    </p:spTree>
    <p:extLst>
      <p:ext uri="{BB962C8B-B14F-4D97-AF65-F5344CB8AC3E}">
        <p14:creationId xmlns:p14="http://schemas.microsoft.com/office/powerpoint/2010/main" val="9740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22915</TotalTime>
  <Words>2477</Words>
  <Application>Microsoft Office PowerPoint</Application>
  <PresentationFormat>On-screen Show (4:3)</PresentationFormat>
  <Paragraphs>476</Paragraphs>
  <Slides>46</Slides>
  <Notes>46</Notes>
  <HiddenSlides>0</HiddenSlides>
  <MMClips>0</MMClips>
  <ScaleCrop>false</ScaleCrop>
  <HeadingPairs>
    <vt:vector size="8" baseType="variant">
      <vt:variant>
        <vt:lpstr>Fonts Used</vt:lpstr>
      </vt:variant>
      <vt:variant>
        <vt:i4>8</vt:i4>
      </vt:variant>
      <vt:variant>
        <vt:lpstr>Theme</vt:lpstr>
      </vt:variant>
      <vt:variant>
        <vt:i4>14</vt:i4>
      </vt:variant>
      <vt:variant>
        <vt:lpstr>Embedded OLE Servers</vt:lpstr>
      </vt:variant>
      <vt:variant>
        <vt:i4>2</vt:i4>
      </vt:variant>
      <vt:variant>
        <vt:lpstr>Slide Titles</vt:lpstr>
      </vt:variant>
      <vt:variant>
        <vt:i4>46</vt:i4>
      </vt:variant>
    </vt:vector>
  </HeadingPairs>
  <TitlesOfParts>
    <vt:vector size="70" baseType="lpstr">
      <vt:lpstr>PMingLiU</vt:lpstr>
      <vt:lpstr>Arial</vt:lpstr>
      <vt:lpstr>Calibri</vt:lpstr>
      <vt:lpstr>Courier New</vt:lpstr>
      <vt:lpstr>SEOptimist</vt:lpstr>
      <vt:lpstr>Symbol</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NỀN TẢNG NGÔN NGỮ LẬP TRÌNH C#</vt:lpstr>
      <vt:lpstr>PowerPoint Presentation</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5.1. MẢNG</vt:lpstr>
      <vt:lpstr>5.2. COLLECTIONS</vt:lpstr>
      <vt:lpstr>5.2. COLLECTIONS</vt:lpstr>
      <vt:lpstr>5.2. COLLECTIONS</vt:lpstr>
      <vt:lpstr>5.2. COLLECTIONS</vt:lpstr>
      <vt:lpstr>5.2. COLLECTIONS</vt:lpstr>
      <vt:lpstr>5.2. COLLECTIONS</vt:lpstr>
      <vt:lpstr>5.2. COLLECTIONS</vt:lpstr>
      <vt:lpstr>5.2. COLLECTIONS</vt:lpstr>
      <vt:lpstr>5.2. COLLECTIONS</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4.3. LÀM VIỆC VỚI DỮ LIỆU KIỂU CHUỖI</vt:lpstr>
      <vt:lpstr>4.4. THAO TÁC VỚI FILE VĂN BẢN</vt:lpstr>
      <vt:lpstr>4.4. THAO TÁC VỚI FILE VĂN BẢN</vt:lpstr>
      <vt:lpstr>4.4. THAO TÁC VỚI FILE VĂN BẢN</vt:lpstr>
      <vt:lpstr>4.4. THAO TÁC VỚI FILE VĂN BẢN</vt:lpstr>
      <vt:lpstr>4.4. THAO TÁC VỚI FILE VĂN BẢN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Admin</cp:lastModifiedBy>
  <cp:revision>986</cp:revision>
  <dcterms:created xsi:type="dcterms:W3CDTF">2010-10-18T05:40:05Z</dcterms:created>
  <dcterms:modified xsi:type="dcterms:W3CDTF">2020-09-01T02:10:59Z</dcterms:modified>
  <cp:category>Template</cp:category>
  <cp:contentStatus>20/11/2012</cp:contentStatus>
</cp:coreProperties>
</file>