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01" r:id="rId2"/>
    <p:sldId id="378" r:id="rId3"/>
    <p:sldId id="302" r:id="rId4"/>
    <p:sldId id="380" r:id="rId5"/>
    <p:sldId id="379" r:id="rId6"/>
  </p:sldIdLst>
  <p:sldSz cx="9144000" cy="5143500" type="screen16x9"/>
  <p:notesSz cx="6858000" cy="9144000"/>
  <p:custDataLst>
    <p:tags r:id="rId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3E01"/>
    <a:srgbClr val="E8EAE9"/>
    <a:srgbClr val="FCFCFC"/>
    <a:srgbClr val="CCD0D1"/>
    <a:srgbClr val="D7D9E1"/>
    <a:srgbClr val="D5D8E3"/>
    <a:srgbClr val="DADBDE"/>
    <a:srgbClr val="D9DDE7"/>
    <a:srgbClr val="ECECEC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6" autoAdjust="0"/>
    <p:restoredTop sz="94660"/>
  </p:normalViewPr>
  <p:slideViewPr>
    <p:cSldViewPr>
      <p:cViewPr varScale="1">
        <p:scale>
          <a:sx n="143" d="100"/>
          <a:sy n="143" d="100"/>
        </p:scale>
        <p:origin x="894" y="114"/>
      </p:cViewPr>
      <p:guideLst>
        <p:guide orient="horz" pos="162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  <a:pPr/>
              <a:t>2017/8/11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411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0994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1104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3463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7021280"/>
      </p:ext>
    </p:extLst>
  </p:cSld>
  <p:clrMapOvr>
    <a:masterClrMapping/>
  </p:clrMapOvr>
  <p:transition spd="slow" advTm="0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 userDrawn="1"/>
        </p:nvSpPr>
        <p:spPr>
          <a:xfrm>
            <a:off x="8500361" y="241918"/>
            <a:ext cx="365983" cy="215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 dirty="0"/>
          </a:p>
        </p:txBody>
      </p:sp>
      <p:sp>
        <p:nvSpPr>
          <p:cNvPr id="6" name="Isosceles Triangle 10"/>
          <p:cNvSpPr/>
          <p:nvPr userDrawn="1"/>
        </p:nvSpPr>
        <p:spPr>
          <a:xfrm rot="10610802">
            <a:off x="8504736" y="316259"/>
            <a:ext cx="366581" cy="19639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519485" y="204940"/>
            <a:ext cx="337081" cy="350586"/>
          </a:xfrm>
          <a:prstGeom prst="rect">
            <a:avLst/>
          </a:prstGeom>
        </p:spPr>
        <p:txBody>
          <a:bodyPr vert="horz" lIns="0" tIns="0" rIns="0" bIns="45709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FFB07-917D-5348-AE2D-F9A4E0AD1751}" type="slidenum">
              <a:rPr lang="en-US" sz="1000" smtClean="0"/>
              <a:pPr/>
              <a:t>‹#›</a:t>
            </a:fld>
            <a:endParaRPr lang="en-US" sz="1000" dirty="0"/>
          </a:p>
        </p:txBody>
      </p:sp>
      <p:grpSp>
        <p:nvGrpSpPr>
          <p:cNvPr id="8" name="Group 5"/>
          <p:cNvGrpSpPr/>
          <p:nvPr userDrawn="1"/>
        </p:nvGrpSpPr>
        <p:grpSpPr>
          <a:xfrm>
            <a:off x="347419" y="4731991"/>
            <a:ext cx="224082" cy="221156"/>
            <a:chOff x="4328868" y="5502988"/>
            <a:chExt cx="500307" cy="493774"/>
          </a:xfrm>
        </p:grpSpPr>
        <p:sp>
          <p:nvSpPr>
            <p:cNvPr id="9" name="Freeform 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9"/>
          <p:cNvGrpSpPr/>
          <p:nvPr userDrawn="1"/>
        </p:nvGrpSpPr>
        <p:grpSpPr>
          <a:xfrm flipH="1">
            <a:off x="933709" y="4731991"/>
            <a:ext cx="224082" cy="221156"/>
            <a:chOff x="4328868" y="5502988"/>
            <a:chExt cx="500307" cy="493774"/>
          </a:xfrm>
        </p:grpSpPr>
        <p:sp>
          <p:nvSpPr>
            <p:cNvPr id="12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14" name="Straight Connector 3"/>
          <p:cNvCxnSpPr/>
          <p:nvPr userDrawn="1"/>
        </p:nvCxnSpPr>
        <p:spPr>
          <a:xfrm>
            <a:off x="552709" y="4845350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210182"/>
      </p:ext>
    </p:extLst>
  </p:cSld>
  <p:clrMapOvr>
    <a:masterClrMapping/>
  </p:clrMapOvr>
  <p:transition spd="slow" advTm="0">
    <p:pull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8908"/>
            <a:ext cx="9144000" cy="514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</p:sldLayoutIdLst>
  <p:transition spd="slow" advTm="0">
    <p:pull/>
  </p:transition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3434798" y="267494"/>
            <a:ext cx="575388" cy="57538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1" name="同心圆 4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417510" y="2139702"/>
            <a:ext cx="792088" cy="79208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4" name="同心圆 4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954370" y="339502"/>
            <a:ext cx="2862054" cy="286205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7" name="同心圆 4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9" name="TextBox 14"/>
          <p:cNvSpPr>
            <a:spLocks noChangeArrowheads="1"/>
          </p:cNvSpPr>
          <p:nvPr/>
        </p:nvSpPr>
        <p:spPr bwMode="auto">
          <a:xfrm>
            <a:off x="1323888" y="1032287"/>
            <a:ext cx="2459273" cy="1323439"/>
          </a:xfrm>
          <a:prstGeom prst="rect">
            <a:avLst/>
          </a:prstGeom>
          <a:extLst/>
        </p:spPr>
        <p:txBody>
          <a:bodyPr wrap="square">
            <a:spAutoFit/>
          </a:bodyPr>
          <a:lstStyle/>
          <a:p>
            <a:r>
              <a:rPr lang="en-US" altLang="zh-CN" sz="8000" dirty="0">
                <a:solidFill>
                  <a:schemeClr val="accent2"/>
                </a:solidFill>
                <a:latin typeface="Impact" panose="020B0806030902050204" pitchFamily="34" charset="0"/>
                <a:ea typeface="微软雅黑" pitchFamily="34" charset="-122"/>
                <a:sym typeface="方正兰亭粗黑_GBK" charset="-122"/>
              </a:rPr>
              <a:t>2017</a:t>
            </a:r>
          </a:p>
        </p:txBody>
      </p:sp>
      <p:grpSp>
        <p:nvGrpSpPr>
          <p:cNvPr id="50" name="组合 49"/>
          <p:cNvGrpSpPr/>
          <p:nvPr/>
        </p:nvGrpSpPr>
        <p:grpSpPr>
          <a:xfrm>
            <a:off x="179512" y="483518"/>
            <a:ext cx="1152128" cy="115212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1" name="同心圆 5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6" name="矩形 75"/>
          <p:cNvSpPr/>
          <p:nvPr/>
        </p:nvSpPr>
        <p:spPr>
          <a:xfrm>
            <a:off x="4211960" y="987574"/>
            <a:ext cx="482453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b="1" dirty="0" err="1">
                <a:gradFill>
                  <a:gsLst>
                    <a:gs pos="44000">
                      <a:schemeClr val="accent3"/>
                    </a:gs>
                    <a:gs pos="0">
                      <a:schemeClr val="accent1"/>
                    </a:gs>
                    <a:gs pos="93750">
                      <a:schemeClr val="accent5"/>
                    </a:gs>
                    <a:gs pos="74000">
                      <a:schemeClr val="accent4"/>
                    </a:gs>
                  </a:gsLst>
                  <a:lin ang="2700000" scaled="0"/>
                </a:gradFill>
                <a:latin typeface="微软雅黑" pitchFamily="34" charset="-122"/>
                <a:ea typeface="微软雅黑" pitchFamily="34" charset="-122"/>
              </a:rPr>
              <a:t>DataFrist</a:t>
            </a:r>
            <a:endParaRPr lang="zh-CN" altLang="en-US" sz="4400" b="1" dirty="0">
              <a:gradFill>
                <a:gsLst>
                  <a:gs pos="44000">
                    <a:schemeClr val="accent3"/>
                  </a:gs>
                  <a:gs pos="0">
                    <a:schemeClr val="accent1"/>
                  </a:gs>
                  <a:gs pos="93750">
                    <a:schemeClr val="accent5"/>
                  </a:gs>
                  <a:gs pos="74000">
                    <a:schemeClr val="accent4"/>
                  </a:gs>
                </a:gsLst>
                <a:lin ang="2700000" scaled="0"/>
              </a:gra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4295039" y="1871681"/>
            <a:ext cx="3240080" cy="373025"/>
          </a:xfrm>
          <a:prstGeom prst="roundRect">
            <a:avLst/>
          </a:prstGeom>
          <a:solidFill>
            <a:schemeClr val="accent2">
              <a:alpha val="52000"/>
            </a:schemeClr>
          </a:solidFill>
          <a:ln>
            <a:solidFill>
              <a:schemeClr val="accent2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文本框 3"/>
          <p:cNvSpPr txBox="1">
            <a:spLocks noChangeArrowheads="1"/>
          </p:cNvSpPr>
          <p:nvPr/>
        </p:nvSpPr>
        <p:spPr bwMode="auto">
          <a:xfrm>
            <a:off x="4283968" y="2427734"/>
            <a:ext cx="4163484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 b="1">
                <a:gradFill>
                  <a:gsLst>
                    <a:gs pos="100000">
                      <a:schemeClr val="tx2"/>
                    </a:gs>
                    <a:gs pos="0">
                      <a:schemeClr val="accent2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4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Directed by Team 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Flappy Guys</a:t>
            </a:r>
            <a:endParaRPr lang="zh-CN" altLang="zh-CN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79" name="Group 25"/>
          <p:cNvGrpSpPr/>
          <p:nvPr/>
        </p:nvGrpSpPr>
        <p:grpSpPr>
          <a:xfrm>
            <a:off x="0" y="5078332"/>
            <a:ext cx="9144000" cy="71120"/>
            <a:chOff x="0" y="3474720"/>
            <a:chExt cx="10261600" cy="71120"/>
          </a:xfrm>
        </p:grpSpPr>
        <p:sp>
          <p:nvSpPr>
            <p:cNvPr id="80" name="Rectangle 26"/>
            <p:cNvSpPr/>
            <p:nvPr/>
          </p:nvSpPr>
          <p:spPr>
            <a:xfrm>
              <a:off x="0" y="3474720"/>
              <a:ext cx="2052320" cy="71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27"/>
            <p:cNvSpPr/>
            <p:nvPr/>
          </p:nvSpPr>
          <p:spPr>
            <a:xfrm>
              <a:off x="2052320" y="3474720"/>
              <a:ext cx="2052320" cy="71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28"/>
            <p:cNvSpPr/>
            <p:nvPr/>
          </p:nvSpPr>
          <p:spPr>
            <a:xfrm>
              <a:off x="4104640" y="3474720"/>
              <a:ext cx="2052320" cy="71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29"/>
            <p:cNvSpPr/>
            <p:nvPr/>
          </p:nvSpPr>
          <p:spPr>
            <a:xfrm>
              <a:off x="6156960" y="3474720"/>
              <a:ext cx="2052320" cy="71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30"/>
            <p:cNvSpPr/>
            <p:nvPr/>
          </p:nvSpPr>
          <p:spPr>
            <a:xfrm>
              <a:off x="8209280" y="3474720"/>
              <a:ext cx="2052320" cy="711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矩形 63"/>
          <p:cNvSpPr>
            <a:spLocks noChangeArrowheads="1"/>
          </p:cNvSpPr>
          <p:nvPr/>
        </p:nvSpPr>
        <p:spPr bwMode="auto">
          <a:xfrm flipH="1">
            <a:off x="1187624" y="4083917"/>
            <a:ext cx="869670" cy="2142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/>
          <a:p>
            <a:pPr algn="ctr">
              <a:spcBef>
                <a:spcPct val="0"/>
              </a:spcBef>
            </a:pPr>
            <a:r>
              <a:rPr lang="en-US" altLang="zh-CN" sz="1600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Bruno</a:t>
            </a:r>
          </a:p>
        </p:txBody>
      </p:sp>
      <p:sp>
        <p:nvSpPr>
          <p:cNvPr id="67" name="矩形 66"/>
          <p:cNvSpPr>
            <a:spLocks noChangeArrowheads="1"/>
          </p:cNvSpPr>
          <p:nvPr/>
        </p:nvSpPr>
        <p:spPr bwMode="auto">
          <a:xfrm flipH="1">
            <a:off x="3137354" y="4083918"/>
            <a:ext cx="930590" cy="27086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/>
          <a:p>
            <a:pPr algn="ctr"/>
            <a:r>
              <a:rPr lang="en-US" altLang="zh-CN" sz="16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Sean</a:t>
            </a:r>
          </a:p>
        </p:txBody>
      </p:sp>
      <p:sp>
        <p:nvSpPr>
          <p:cNvPr id="85" name="矩形 84"/>
          <p:cNvSpPr>
            <a:spLocks noChangeArrowheads="1"/>
          </p:cNvSpPr>
          <p:nvPr/>
        </p:nvSpPr>
        <p:spPr bwMode="auto">
          <a:xfrm flipH="1">
            <a:off x="5004048" y="4083918"/>
            <a:ext cx="1008172" cy="27086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/>
          <a:p>
            <a:pPr algn="ctr"/>
            <a:r>
              <a:rPr lang="en-US" altLang="zh-CN" sz="16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Yu</a:t>
            </a:r>
          </a:p>
        </p:txBody>
      </p:sp>
      <p:sp>
        <p:nvSpPr>
          <p:cNvPr id="86" name="矩形 85"/>
          <p:cNvSpPr>
            <a:spLocks noChangeArrowheads="1"/>
          </p:cNvSpPr>
          <p:nvPr/>
        </p:nvSpPr>
        <p:spPr bwMode="auto">
          <a:xfrm flipH="1">
            <a:off x="7020272" y="4101084"/>
            <a:ext cx="794302" cy="27086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/>
          <a:p>
            <a:pPr algn="ctr"/>
            <a:r>
              <a:rPr lang="en-US" altLang="zh-CN" sz="16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Joey</a:t>
            </a:r>
          </a:p>
        </p:txBody>
      </p:sp>
      <p:grpSp>
        <p:nvGrpSpPr>
          <p:cNvPr id="87" name="组合 86"/>
          <p:cNvGrpSpPr/>
          <p:nvPr/>
        </p:nvGrpSpPr>
        <p:grpSpPr>
          <a:xfrm flipH="1">
            <a:off x="566427" y="4443954"/>
            <a:ext cx="1989349" cy="515183"/>
            <a:chOff x="814328" y="3219334"/>
            <a:chExt cx="1356392" cy="432536"/>
          </a:xfrm>
        </p:grpSpPr>
        <p:grpSp>
          <p:nvGrpSpPr>
            <p:cNvPr id="88" name="组合 87"/>
            <p:cNvGrpSpPr/>
            <p:nvPr/>
          </p:nvGrpSpPr>
          <p:grpSpPr>
            <a:xfrm>
              <a:off x="814328" y="3219334"/>
              <a:ext cx="1356392" cy="432536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90" name="圆角矩形 89"/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1" name="圆角矩形 90"/>
              <p:cNvSpPr/>
              <p:nvPr/>
            </p:nvSpPr>
            <p:spPr>
              <a:xfrm>
                <a:off x="4351927" y="1373342"/>
                <a:ext cx="3742173" cy="2584452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89" name="TextBox 43"/>
            <p:cNvSpPr txBox="1"/>
            <p:nvPr/>
          </p:nvSpPr>
          <p:spPr>
            <a:xfrm>
              <a:off x="1015338" y="3340737"/>
              <a:ext cx="996596" cy="18088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Team Leader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 flipH="1">
            <a:off x="2576146" y="4443958"/>
            <a:ext cx="1923846" cy="526290"/>
            <a:chOff x="814328" y="3219334"/>
            <a:chExt cx="1356392" cy="432536"/>
          </a:xfrm>
        </p:grpSpPr>
        <p:grpSp>
          <p:nvGrpSpPr>
            <p:cNvPr id="93" name="组合 92"/>
            <p:cNvGrpSpPr/>
            <p:nvPr/>
          </p:nvGrpSpPr>
          <p:grpSpPr>
            <a:xfrm>
              <a:off x="814328" y="3219334"/>
              <a:ext cx="1356392" cy="432536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95" name="圆角矩形 94"/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6" name="圆角矩形 95"/>
              <p:cNvSpPr/>
              <p:nvPr/>
            </p:nvSpPr>
            <p:spPr>
              <a:xfrm>
                <a:off x="4351927" y="1373342"/>
                <a:ext cx="3742173" cy="2584452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94" name="TextBox 52"/>
            <p:cNvSpPr txBox="1"/>
            <p:nvPr/>
          </p:nvSpPr>
          <p:spPr>
            <a:xfrm>
              <a:off x="1094632" y="3331792"/>
              <a:ext cx="787838" cy="2451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UI Designer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 flipH="1">
            <a:off x="4499992" y="4443963"/>
            <a:ext cx="2001492" cy="530943"/>
            <a:chOff x="773425" y="3219334"/>
            <a:chExt cx="1414835" cy="432536"/>
          </a:xfrm>
        </p:grpSpPr>
        <p:grpSp>
          <p:nvGrpSpPr>
            <p:cNvPr id="98" name="组合 97"/>
            <p:cNvGrpSpPr/>
            <p:nvPr/>
          </p:nvGrpSpPr>
          <p:grpSpPr>
            <a:xfrm>
              <a:off x="814328" y="3219334"/>
              <a:ext cx="1356392" cy="432536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00" name="圆角矩形 99"/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1" name="圆角矩形 100"/>
              <p:cNvSpPr/>
              <p:nvPr/>
            </p:nvSpPr>
            <p:spPr>
              <a:xfrm>
                <a:off x="4351927" y="1373342"/>
                <a:ext cx="3742173" cy="2584452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99" name="TextBox 59"/>
            <p:cNvSpPr txBox="1"/>
            <p:nvPr/>
          </p:nvSpPr>
          <p:spPr>
            <a:xfrm>
              <a:off x="773425" y="3336653"/>
              <a:ext cx="1414835" cy="1755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Database designer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 flipH="1">
            <a:off x="6480936" y="4443954"/>
            <a:ext cx="2112759" cy="491877"/>
            <a:chOff x="814327" y="3219334"/>
            <a:chExt cx="1387846" cy="432536"/>
          </a:xfrm>
        </p:grpSpPr>
        <p:grpSp>
          <p:nvGrpSpPr>
            <p:cNvPr id="103" name="组合 102"/>
            <p:cNvGrpSpPr/>
            <p:nvPr/>
          </p:nvGrpSpPr>
          <p:grpSpPr>
            <a:xfrm>
              <a:off x="814327" y="3219334"/>
              <a:ext cx="1387846" cy="432536"/>
              <a:chOff x="4304043" y="1286668"/>
              <a:chExt cx="3926945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05" name="圆角矩形 104"/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6" name="圆角矩形 105"/>
              <p:cNvSpPr/>
              <p:nvPr/>
            </p:nvSpPr>
            <p:spPr>
              <a:xfrm>
                <a:off x="4351930" y="1373342"/>
                <a:ext cx="3879058" cy="2584452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04" name="TextBox 66"/>
            <p:cNvSpPr txBox="1"/>
            <p:nvPr/>
          </p:nvSpPr>
          <p:spPr>
            <a:xfrm>
              <a:off x="831251" y="3346485"/>
              <a:ext cx="1295320" cy="1894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Service developer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107" name="图片占位符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53172" y="3153494"/>
            <a:ext cx="752538" cy="752538"/>
          </a:xfrm>
          <a:prstGeom prst="ellipse">
            <a:avLst/>
          </a:prstGeom>
          <a:ln w="571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</a:ln>
          <a:effectLst>
            <a:outerShdw blurRad="228600" dist="114300" dir="6840000" sx="99000" sy="99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8" name="图片占位符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00809" y="3153494"/>
            <a:ext cx="752538" cy="752538"/>
          </a:xfrm>
          <a:prstGeom prst="ellipse">
            <a:avLst/>
          </a:prstGeom>
          <a:ln w="571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</a:ln>
          <a:effectLst>
            <a:outerShdw blurRad="228600" dist="114300" dir="6840000" sx="99000" sy="99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9" name="图片占位符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41604" y="3153494"/>
            <a:ext cx="752538" cy="752538"/>
          </a:xfrm>
          <a:prstGeom prst="ellipse">
            <a:avLst/>
          </a:prstGeom>
          <a:ln w="571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</a:ln>
          <a:effectLst>
            <a:outerShdw blurRad="228600" dist="114300" dir="6840000" sx="99000" sy="99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0" name="图片占位符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85820" y="3153494"/>
            <a:ext cx="752538" cy="752538"/>
          </a:xfrm>
          <a:prstGeom prst="ellipse">
            <a:avLst/>
          </a:prstGeom>
          <a:ln w="571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</a:ln>
          <a:effectLst>
            <a:outerShdw blurRad="228600" dist="114300" dir="6840000" sx="99000" sy="99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7391159"/>
      </p:ext>
    </p:extLst>
  </p:cSld>
  <p:clrMapOvr>
    <a:masterClrMapping/>
  </p:clrMapOvr>
  <p:transition spd="slow" advTm="0">
    <p:pull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2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2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2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2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2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4" dur="1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5" dur="10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4600"/>
                                </p:stCondLst>
                                <p:childTnLst>
                                  <p:par>
                                    <p:cTn id="29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75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2" dur="7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7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5950"/>
                                </p:stCondLst>
                                <p:childTnLst>
                                  <p:par>
                                    <p:cTn id="3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7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6450"/>
                                </p:stCondLst>
                                <p:childTnLst>
                                  <p:par>
                                    <p:cTn id="39" presetID="23" presetClass="entr" presetSubtype="52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8100"/>
                                </p:stCondLst>
                                <p:childTnLst>
                                  <p:par>
                                    <p:cTn id="46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42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42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42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9350"/>
                                </p:stCondLst>
                                <p:childTnLst>
                                  <p:par>
                                    <p:cTn id="67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0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1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4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1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8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1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2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10150"/>
                                </p:stCondLst>
                                <p:childTnLst>
                                  <p:par>
                                    <p:cTn id="8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8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53" presetClass="entr" presetSubtype="16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3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/>
          <p:bldP spid="76" grpId="0"/>
          <p:bldP spid="77" grpId="0" animBg="1"/>
          <p:bldP spid="78" grpId="0"/>
          <p:bldP spid="64" grpId="0"/>
          <p:bldP spid="67" grpId="0"/>
          <p:bldP spid="85" grpId="0"/>
          <p:bldP spid="8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2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4" dur="1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5" dur="10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4600"/>
                                </p:stCondLst>
                                <p:childTnLst>
                                  <p:par>
                                    <p:cTn id="29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75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2" dur="7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7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5950"/>
                                </p:stCondLst>
                                <p:childTnLst>
                                  <p:par>
                                    <p:cTn id="3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7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6450"/>
                                </p:stCondLst>
                                <p:childTnLst>
                                  <p:par>
                                    <p:cTn id="39" presetID="23" presetClass="entr" presetSubtype="52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8100"/>
                                </p:stCondLst>
                                <p:childTnLst>
                                  <p:par>
                                    <p:cTn id="46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42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42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42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9350"/>
                                </p:stCondLst>
                                <p:childTnLst>
                                  <p:par>
                                    <p:cTn id="67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0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1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4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1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8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1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2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10150"/>
                                </p:stCondLst>
                                <p:childTnLst>
                                  <p:par>
                                    <p:cTn id="8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8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53" presetClass="entr" presetSubtype="16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3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/>
          <p:bldP spid="76" grpId="0"/>
          <p:bldP spid="77" grpId="0" animBg="1"/>
          <p:bldP spid="78" grpId="0"/>
          <p:bldP spid="64" grpId="0"/>
          <p:bldP spid="67" grpId="0"/>
          <p:bldP spid="85" grpId="0"/>
          <p:bldP spid="86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757964" y="1494018"/>
            <a:ext cx="1149740" cy="114974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3" name="同心圆 5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2621321" y="2471158"/>
            <a:ext cx="1360511" cy="120481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8" name="同心圆 5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4713688" y="1243593"/>
            <a:ext cx="1333645" cy="125495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3" name="同心圆 6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825744" y="1780242"/>
            <a:ext cx="103686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Home Page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55576" y="2089180"/>
            <a:ext cx="120331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Display stocks </a:t>
            </a:r>
            <a:r>
              <a:rPr lang="en-US" altLang="zh-CN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informaton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623240" y="2860362"/>
            <a:ext cx="13313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Click Button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685414" y="3156699"/>
            <a:ext cx="116650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View&amp;Add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portfolio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716016" y="1708234"/>
            <a:ext cx="127516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 Portfolios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773646" y="2008930"/>
            <a:ext cx="116650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View stocks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Line 39"/>
          <p:cNvSpPr>
            <a:spLocks noChangeShapeType="1"/>
          </p:cNvSpPr>
          <p:nvPr/>
        </p:nvSpPr>
        <p:spPr bwMode="auto">
          <a:xfrm>
            <a:off x="1835696" y="2406174"/>
            <a:ext cx="915275" cy="450074"/>
          </a:xfrm>
          <a:prstGeom prst="line">
            <a:avLst/>
          </a:prstGeom>
          <a:noFill/>
          <a:ln w="57150" cap="rnd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 type="triangle" w="med" len="med"/>
          </a:ln>
          <a:scene3d>
            <a:camera prst="orthographicFront">
              <a:rot lat="0" lon="0" rev="3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41"/>
          <p:cNvSpPr>
            <a:spLocks noChangeShapeType="1"/>
          </p:cNvSpPr>
          <p:nvPr/>
        </p:nvSpPr>
        <p:spPr bwMode="auto">
          <a:xfrm flipV="1">
            <a:off x="3861148" y="2261199"/>
            <a:ext cx="954357" cy="383256"/>
          </a:xfrm>
          <a:prstGeom prst="line">
            <a:avLst/>
          </a:prstGeom>
          <a:noFill/>
          <a:ln w="57150" cap="rnd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 type="triangle" w="med" len="med"/>
          </a:ln>
          <a:scene3d>
            <a:camera prst="orthographicFront">
              <a:rot lat="0" lon="0" rev="21299999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563888" y="339504"/>
            <a:ext cx="201622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Work Flow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5" name="Image 12" descr="Divider Righ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267744" y="457546"/>
            <a:ext cx="1523362" cy="52721"/>
          </a:xfrm>
          <a:prstGeom prst="rect">
            <a:avLst/>
          </a:prstGeom>
        </p:spPr>
      </p:pic>
      <p:sp>
        <p:nvSpPr>
          <p:cNvPr id="46" name="ZoneTexte 17"/>
          <p:cNvSpPr txBox="1"/>
          <p:nvPr/>
        </p:nvSpPr>
        <p:spPr>
          <a:xfrm>
            <a:off x="2686521" y="659073"/>
            <a:ext cx="36984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b="1" i="1" dirty="0">
                <a:solidFill>
                  <a:srgbClr val="585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Below is the work flow when user use the system.</a:t>
            </a:r>
            <a:endParaRPr lang="fr-FR" sz="1100" b="1" i="1" dirty="0">
              <a:solidFill>
                <a:srgbClr val="58595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7" name="Image 12" descr="Divider Righ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>
            <a:off x="5292080" y="457546"/>
            <a:ext cx="1523362" cy="52721"/>
          </a:xfrm>
          <a:prstGeom prst="rect">
            <a:avLst/>
          </a:prstGeom>
        </p:spPr>
      </p:pic>
      <p:grpSp>
        <p:nvGrpSpPr>
          <p:cNvPr id="39" name="组合 38"/>
          <p:cNvGrpSpPr/>
          <p:nvPr/>
        </p:nvGrpSpPr>
        <p:grpSpPr>
          <a:xfrm>
            <a:off x="4790412" y="3820575"/>
            <a:ext cx="1149740" cy="114974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8" name="同心圆 4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786044" y="2392924"/>
            <a:ext cx="1462866" cy="136576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7" name="同心圆 5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Line 39"/>
          <p:cNvSpPr>
            <a:spLocks noChangeShapeType="1"/>
          </p:cNvSpPr>
          <p:nvPr/>
        </p:nvSpPr>
        <p:spPr bwMode="auto">
          <a:xfrm>
            <a:off x="3931959" y="3487816"/>
            <a:ext cx="915275" cy="450074"/>
          </a:xfrm>
          <a:prstGeom prst="line">
            <a:avLst/>
          </a:prstGeom>
          <a:noFill/>
          <a:ln w="57150" cap="rnd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 type="triangle" w="med" len="med"/>
          </a:ln>
          <a:scene3d>
            <a:camera prst="orthographicFront">
              <a:rot lat="0" lon="0" rev="3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Line 39"/>
          <p:cNvSpPr>
            <a:spLocks noChangeShapeType="1"/>
          </p:cNvSpPr>
          <p:nvPr/>
        </p:nvSpPr>
        <p:spPr bwMode="auto">
          <a:xfrm>
            <a:off x="5965245" y="2261199"/>
            <a:ext cx="915275" cy="450074"/>
          </a:xfrm>
          <a:prstGeom prst="line">
            <a:avLst/>
          </a:prstGeom>
          <a:noFill/>
          <a:ln w="57150" cap="rnd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 type="triangle" w="med" len="med"/>
          </a:ln>
          <a:scene3d>
            <a:camera prst="orthographicFront">
              <a:rot lat="0" lon="0" rev="3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TextBox 74"/>
          <p:cNvSpPr txBox="1"/>
          <p:nvPr/>
        </p:nvSpPr>
        <p:spPr>
          <a:xfrm>
            <a:off x="4716016" y="4156506"/>
            <a:ext cx="13313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Stock Details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TextBox 74"/>
          <p:cNvSpPr txBox="1"/>
          <p:nvPr/>
        </p:nvSpPr>
        <p:spPr>
          <a:xfrm>
            <a:off x="6813319" y="2941072"/>
            <a:ext cx="146286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Delete Portfolio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5"/>
          <p:cNvSpPr txBox="1"/>
          <p:nvPr/>
        </p:nvSpPr>
        <p:spPr>
          <a:xfrm>
            <a:off x="4773646" y="4393436"/>
            <a:ext cx="116650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View the detail information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TextBox 75"/>
          <p:cNvSpPr txBox="1"/>
          <p:nvPr/>
        </p:nvSpPr>
        <p:spPr>
          <a:xfrm>
            <a:off x="6870260" y="3193450"/>
            <a:ext cx="116650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Delete portfolio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7234726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/>
      <p:bldP spid="75" grpId="0"/>
      <p:bldP spid="76" grpId="0"/>
      <p:bldP spid="77" grpId="0"/>
      <p:bldP spid="78" grpId="0"/>
      <p:bldP spid="31" grpId="0" animBg="1"/>
      <p:bldP spid="33" grpId="0" animBg="1"/>
      <p:bldP spid="62" grpId="0" animBg="1"/>
      <p:bldP spid="65" grpId="0" animBg="1"/>
      <p:bldP spid="69" grpId="0"/>
      <p:bldP spid="70" grpId="0"/>
      <p:bldP spid="71" grpId="0"/>
      <p:bldP spid="7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2987824" y="943356"/>
            <a:ext cx="4101695" cy="599235"/>
            <a:chOff x="3710491" y="1059582"/>
            <a:chExt cx="4101695" cy="599235"/>
          </a:xfrm>
        </p:grpSpPr>
        <p:grpSp>
          <p:nvGrpSpPr>
            <p:cNvPr id="45" name="组合 44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47" name="圆角矩形 46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8000000" scaled="0"/>
                <a:tileRect/>
              </a:gradFill>
              <a:ln w="635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17400000" scaled="0"/>
                </a:gradFill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/>
              </a:solidFill>
              <a:ln w="6350">
                <a:noFill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accent2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2000" b="1" dirty="0">
                  <a:solidFill>
                    <a:schemeClr val="accent2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5047052" y="1187322"/>
              <a:ext cx="11705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Angularjs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3656637" y="2700921"/>
            <a:ext cx="4101695" cy="599235"/>
            <a:chOff x="3720963" y="2324915"/>
            <a:chExt cx="4101695" cy="599235"/>
          </a:xfrm>
        </p:grpSpPr>
        <p:grpSp>
          <p:nvGrpSpPr>
            <p:cNvPr id="51" name="组合 50"/>
            <p:cNvGrpSpPr/>
            <p:nvPr/>
          </p:nvGrpSpPr>
          <p:grpSpPr>
            <a:xfrm>
              <a:off x="3720963" y="2324915"/>
              <a:ext cx="4101695" cy="599235"/>
              <a:chOff x="4139952" y="1170041"/>
              <a:chExt cx="3672408" cy="536519"/>
            </a:xfrm>
          </p:grpSpPr>
          <p:sp>
            <p:nvSpPr>
              <p:cNvPr id="53" name="圆角矩形 52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8000000" scaled="0"/>
                <a:tileRect/>
              </a:gradFill>
              <a:ln w="635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17400000" scaled="0"/>
                </a:gradFill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/>
              </a:solidFill>
              <a:ln w="6350">
                <a:noFill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accent4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2000" b="1" dirty="0">
                  <a:solidFill>
                    <a:schemeClr val="accent4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5052944" y="2459745"/>
              <a:ext cx="12134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Hibernate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4026607" y="3533623"/>
            <a:ext cx="4101695" cy="599235"/>
            <a:chOff x="3710491" y="3590249"/>
            <a:chExt cx="4101695" cy="599235"/>
          </a:xfrm>
        </p:grpSpPr>
        <p:grpSp>
          <p:nvGrpSpPr>
            <p:cNvPr id="57" name="组合 56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59" name="圆角矩形 58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8000000" scaled="0"/>
                <a:tileRect/>
              </a:gradFill>
              <a:ln w="635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17400000" scaled="0"/>
                </a:gradFill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/>
              </a:solidFill>
              <a:ln w="6350">
                <a:noFill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accent5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2000" b="1" dirty="0">
                  <a:solidFill>
                    <a:schemeClr val="accent5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5052944" y="3731087"/>
              <a:ext cx="8130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3278617" y="1849495"/>
            <a:ext cx="4101695" cy="599235"/>
            <a:chOff x="3710491" y="1059582"/>
            <a:chExt cx="4101695" cy="599235"/>
          </a:xfrm>
        </p:grpSpPr>
        <p:grpSp>
          <p:nvGrpSpPr>
            <p:cNvPr id="63" name="组合 62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65" name="圆角矩形 64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8000000" scaled="0"/>
                <a:tileRect/>
              </a:gradFill>
              <a:ln w="635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17400000" scaled="0"/>
                </a:gradFill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3"/>
              </a:solidFill>
              <a:ln w="6350">
                <a:noFill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accent3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2000" b="1" dirty="0">
                  <a:solidFill>
                    <a:schemeClr val="accent3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5047052" y="1187322"/>
              <a:ext cx="14153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 MVC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212792" y="2326706"/>
            <a:ext cx="2126959" cy="168607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9" name="同心圆 6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-40679" y="2994341"/>
            <a:ext cx="262183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Technologies</a:t>
            </a:r>
            <a:endParaRPr lang="zh-CN" altLang="en-US" sz="24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43"/>
          <p:cNvSpPr txBox="1"/>
          <p:nvPr/>
        </p:nvSpPr>
        <p:spPr>
          <a:xfrm>
            <a:off x="3563888" y="319757"/>
            <a:ext cx="223224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System Structure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2" name="Image 12" descr="Divider Righ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979712" y="457546"/>
            <a:ext cx="1523362" cy="52721"/>
          </a:xfrm>
          <a:prstGeom prst="rect">
            <a:avLst/>
          </a:prstGeom>
        </p:spPr>
      </p:pic>
      <p:pic>
        <p:nvPicPr>
          <p:cNvPr id="33" name="Image 12" descr="Divider Righ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>
            <a:off x="5856950" y="457546"/>
            <a:ext cx="1523362" cy="52721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4358737" y="4348779"/>
            <a:ext cx="4101695" cy="599235"/>
            <a:chOff x="3710491" y="3590249"/>
            <a:chExt cx="4101695" cy="599235"/>
          </a:xfrm>
        </p:grpSpPr>
        <p:grpSp>
          <p:nvGrpSpPr>
            <p:cNvPr id="35" name="组合 34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37" name="圆角矩形 36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8000000" scaled="0"/>
                <a:tileRect/>
              </a:gradFill>
              <a:ln w="635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17400000" scaled="0"/>
                </a:gradFill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rgbClr val="FFC000"/>
              </a:solidFill>
              <a:ln w="6350">
                <a:noFill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TextBox 60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FFC000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endParaRPr lang="zh-CN" altLang="en-US" sz="2000" b="1" dirty="0">
                  <a:solidFill>
                    <a:srgbClr val="FFC000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6" name="TextBox 57"/>
            <p:cNvSpPr txBox="1"/>
            <p:nvPr/>
          </p:nvSpPr>
          <p:spPr>
            <a:xfrm>
              <a:off x="5052944" y="3731087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jetty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Line 39"/>
          <p:cNvSpPr>
            <a:spLocks noChangeShapeType="1"/>
          </p:cNvSpPr>
          <p:nvPr/>
        </p:nvSpPr>
        <p:spPr bwMode="auto">
          <a:xfrm>
            <a:off x="2339751" y="3418553"/>
            <a:ext cx="1316885" cy="449341"/>
          </a:xfrm>
          <a:prstGeom prst="line">
            <a:avLst/>
          </a:prstGeom>
          <a:noFill/>
          <a:ln w="57150" cap="rnd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 type="triangle" w="med" len="med"/>
          </a:ln>
          <a:scene3d>
            <a:camera prst="orthographicFront">
              <a:rot lat="0" lon="0" rev="3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Line 40"/>
          <p:cNvSpPr>
            <a:spLocks noChangeShapeType="1"/>
          </p:cNvSpPr>
          <p:nvPr/>
        </p:nvSpPr>
        <p:spPr bwMode="auto">
          <a:xfrm>
            <a:off x="2223646" y="2974442"/>
            <a:ext cx="1241799" cy="1261"/>
          </a:xfrm>
          <a:prstGeom prst="line">
            <a:avLst/>
          </a:prstGeom>
          <a:noFill/>
          <a:ln w="57150" cap="rnd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Line 41"/>
          <p:cNvSpPr>
            <a:spLocks noChangeShapeType="1"/>
          </p:cNvSpPr>
          <p:nvPr/>
        </p:nvSpPr>
        <p:spPr bwMode="auto">
          <a:xfrm flipV="1">
            <a:off x="1763688" y="1491630"/>
            <a:ext cx="897966" cy="618243"/>
          </a:xfrm>
          <a:prstGeom prst="line">
            <a:avLst/>
          </a:prstGeom>
          <a:noFill/>
          <a:ln w="57150" cap="rnd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 type="triangle" w="med" len="med"/>
          </a:ln>
          <a:scene3d>
            <a:camera prst="orthographicFront">
              <a:rot lat="0" lon="0" rev="21299999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Line 41"/>
          <p:cNvSpPr>
            <a:spLocks noChangeShapeType="1"/>
          </p:cNvSpPr>
          <p:nvPr/>
        </p:nvSpPr>
        <p:spPr bwMode="auto">
          <a:xfrm flipV="1">
            <a:off x="2089858" y="2270023"/>
            <a:ext cx="1016906" cy="343905"/>
          </a:xfrm>
          <a:prstGeom prst="line">
            <a:avLst/>
          </a:prstGeom>
          <a:noFill/>
          <a:ln w="57150" cap="rnd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 type="triangle" w="med" len="med"/>
          </a:ln>
          <a:scene3d>
            <a:camera prst="orthographicFront">
              <a:rot lat="0" lon="0" rev="21299999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Line 41"/>
          <p:cNvSpPr>
            <a:spLocks noChangeShapeType="1"/>
          </p:cNvSpPr>
          <p:nvPr/>
        </p:nvSpPr>
        <p:spPr bwMode="auto">
          <a:xfrm>
            <a:off x="2305882" y="4132859"/>
            <a:ext cx="1618046" cy="455115"/>
          </a:xfrm>
          <a:prstGeom prst="line">
            <a:avLst/>
          </a:prstGeom>
          <a:noFill/>
          <a:ln w="57150" cap="rnd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 type="triangle" w="med" len="med"/>
          </a:ln>
          <a:scene3d>
            <a:camera prst="orthographicFront">
              <a:rot lat="0" lon="0" rev="21299999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148222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7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40" grpId="0" animBg="1"/>
      <p:bldP spid="41" grpId="0" animBg="1"/>
      <p:bldP spid="42" grpId="0" animBg="1"/>
      <p:bldP spid="44" grpId="0" animBg="1"/>
      <p:bldP spid="7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563888" y="339504"/>
            <a:ext cx="201622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Conclusion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2" name="Image 12" descr="Divider R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267744" y="457546"/>
            <a:ext cx="1523362" cy="52721"/>
          </a:xfrm>
          <a:prstGeom prst="rect">
            <a:avLst/>
          </a:prstGeom>
        </p:spPr>
      </p:pic>
      <p:pic>
        <p:nvPicPr>
          <p:cNvPr id="34" name="Image 12" descr="Divider R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5292080" y="457546"/>
            <a:ext cx="1523362" cy="52721"/>
          </a:xfrm>
          <a:prstGeom prst="rect">
            <a:avLst/>
          </a:prstGeom>
        </p:spPr>
      </p:pic>
      <p:sp>
        <p:nvSpPr>
          <p:cNvPr id="73" name="Rectangle 10"/>
          <p:cNvSpPr/>
          <p:nvPr/>
        </p:nvSpPr>
        <p:spPr>
          <a:xfrm>
            <a:off x="3822325" y="1131590"/>
            <a:ext cx="24188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Advantage</a:t>
            </a:r>
            <a:endParaRPr lang="en-US" sz="3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Rectangle 12"/>
          <p:cNvSpPr/>
          <p:nvPr/>
        </p:nvSpPr>
        <p:spPr>
          <a:xfrm>
            <a:off x="3822325" y="1707654"/>
            <a:ext cx="2696468" cy="79976"/>
          </a:xfrm>
          <a:prstGeom prst="rect">
            <a:avLst/>
          </a:prstGeom>
          <a:pattFill prst="ltDnDiag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Rectangle 19"/>
          <p:cNvSpPr/>
          <p:nvPr/>
        </p:nvSpPr>
        <p:spPr>
          <a:xfrm>
            <a:off x="3826573" y="2787774"/>
            <a:ext cx="22649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Inferiority</a:t>
            </a:r>
            <a:endParaRPr lang="en-US" sz="3200" b="1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Rectangle 20"/>
          <p:cNvSpPr/>
          <p:nvPr/>
        </p:nvSpPr>
        <p:spPr>
          <a:xfrm>
            <a:off x="3826573" y="3363838"/>
            <a:ext cx="2696468" cy="79976"/>
          </a:xfrm>
          <a:prstGeom prst="rect">
            <a:avLst/>
          </a:prstGeom>
          <a:pattFill prst="ltDnDiag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267744" y="1261489"/>
            <a:ext cx="1177280" cy="1177278"/>
            <a:chOff x="3851920" y="1538488"/>
            <a:chExt cx="1177280" cy="1177278"/>
          </a:xfrm>
        </p:grpSpPr>
        <p:grpSp>
          <p:nvGrpSpPr>
            <p:cNvPr id="87" name="组合 86"/>
            <p:cNvGrpSpPr/>
            <p:nvPr/>
          </p:nvGrpSpPr>
          <p:grpSpPr>
            <a:xfrm>
              <a:off x="3851920" y="1538488"/>
              <a:ext cx="1177280" cy="1177278"/>
              <a:chOff x="680580" y="1491630"/>
              <a:chExt cx="1479184" cy="1479182"/>
            </a:xfrm>
          </p:grpSpPr>
          <p:grpSp>
            <p:nvGrpSpPr>
              <p:cNvPr id="88" name="组合 87"/>
              <p:cNvGrpSpPr/>
              <p:nvPr/>
            </p:nvGrpSpPr>
            <p:grpSpPr>
              <a:xfrm>
                <a:off x="680580" y="1491630"/>
                <a:ext cx="1479184" cy="1479182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93" name="同心圆 92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椭圆 93"/>
                <p:cNvSpPr/>
                <p:nvPr/>
              </p:nvSpPr>
              <p:spPr>
                <a:xfrm>
                  <a:off x="407840" y="776140"/>
                  <a:ext cx="3794420" cy="3794420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1" name="Rectangle 273"/>
              <p:cNvSpPr>
                <a:spLocks noChangeArrowheads="1"/>
              </p:cNvSpPr>
              <p:nvPr/>
            </p:nvSpPr>
            <p:spPr bwMode="auto">
              <a:xfrm>
                <a:off x="1717555" y="2327320"/>
                <a:ext cx="1680" cy="168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9" name="Freeform 29"/>
            <p:cNvSpPr>
              <a:spLocks noEditPoints="1"/>
            </p:cNvSpPr>
            <p:nvPr/>
          </p:nvSpPr>
          <p:spPr bwMode="auto">
            <a:xfrm>
              <a:off x="4173562" y="1876014"/>
              <a:ext cx="570884" cy="501825"/>
            </a:xfrm>
            <a:custGeom>
              <a:avLst/>
              <a:gdLst>
                <a:gd name="T0" fmla="*/ 465 w 508"/>
                <a:gd name="T1" fmla="*/ 149 h 447"/>
                <a:gd name="T2" fmla="*/ 402 w 508"/>
                <a:gd name="T3" fmla="*/ 149 h 447"/>
                <a:gd name="T4" fmla="*/ 382 w 508"/>
                <a:gd name="T5" fmla="*/ 128 h 447"/>
                <a:gd name="T6" fmla="*/ 381 w 508"/>
                <a:gd name="T7" fmla="*/ 106 h 447"/>
                <a:gd name="T8" fmla="*/ 402 w 508"/>
                <a:gd name="T9" fmla="*/ 64 h 447"/>
                <a:gd name="T10" fmla="*/ 402 w 508"/>
                <a:gd name="T11" fmla="*/ 43 h 447"/>
                <a:gd name="T12" fmla="*/ 361 w 508"/>
                <a:gd name="T13" fmla="*/ 0 h 447"/>
                <a:gd name="T14" fmla="*/ 340 w 508"/>
                <a:gd name="T15" fmla="*/ 0 h 447"/>
                <a:gd name="T16" fmla="*/ 298 w 508"/>
                <a:gd name="T17" fmla="*/ 42 h 447"/>
                <a:gd name="T18" fmla="*/ 170 w 508"/>
                <a:gd name="T19" fmla="*/ 213 h 447"/>
                <a:gd name="T20" fmla="*/ 170 w 508"/>
                <a:gd name="T21" fmla="*/ 191 h 447"/>
                <a:gd name="T22" fmla="*/ 148 w 508"/>
                <a:gd name="T23" fmla="*/ 170 h 447"/>
                <a:gd name="T24" fmla="*/ 23 w 508"/>
                <a:gd name="T25" fmla="*/ 170 h 447"/>
                <a:gd name="T26" fmla="*/ 1 w 508"/>
                <a:gd name="T27" fmla="*/ 191 h 447"/>
                <a:gd name="T28" fmla="*/ 1 w 508"/>
                <a:gd name="T29" fmla="*/ 423 h 447"/>
                <a:gd name="T30" fmla="*/ 22 w 508"/>
                <a:gd name="T31" fmla="*/ 444 h 447"/>
                <a:gd name="T32" fmla="*/ 148 w 508"/>
                <a:gd name="T33" fmla="*/ 445 h 447"/>
                <a:gd name="T34" fmla="*/ 170 w 508"/>
                <a:gd name="T35" fmla="*/ 423 h 447"/>
                <a:gd name="T36" fmla="*/ 170 w 508"/>
                <a:gd name="T37" fmla="*/ 402 h 447"/>
                <a:gd name="T38" fmla="*/ 212 w 508"/>
                <a:gd name="T39" fmla="*/ 401 h 447"/>
                <a:gd name="T40" fmla="*/ 255 w 508"/>
                <a:gd name="T41" fmla="*/ 425 h 447"/>
                <a:gd name="T42" fmla="*/ 277 w 508"/>
                <a:gd name="T43" fmla="*/ 444 h 447"/>
                <a:gd name="T44" fmla="*/ 445 w 508"/>
                <a:gd name="T45" fmla="*/ 444 h 447"/>
                <a:gd name="T46" fmla="*/ 508 w 508"/>
                <a:gd name="T47" fmla="*/ 381 h 447"/>
                <a:gd name="T48" fmla="*/ 508 w 508"/>
                <a:gd name="T49" fmla="*/ 192 h 447"/>
                <a:gd name="T50" fmla="*/ 465 w 508"/>
                <a:gd name="T51" fmla="*/ 149 h 447"/>
                <a:gd name="T52" fmla="*/ 487 w 508"/>
                <a:gd name="T53" fmla="*/ 381 h 447"/>
                <a:gd name="T54" fmla="*/ 445 w 508"/>
                <a:gd name="T55" fmla="*/ 423 h 447"/>
                <a:gd name="T56" fmla="*/ 297 w 508"/>
                <a:gd name="T57" fmla="*/ 423 h 447"/>
                <a:gd name="T58" fmla="*/ 276 w 508"/>
                <a:gd name="T59" fmla="*/ 405 h 447"/>
                <a:gd name="T60" fmla="*/ 256 w 508"/>
                <a:gd name="T61" fmla="*/ 380 h 447"/>
                <a:gd name="T62" fmla="*/ 169 w 508"/>
                <a:gd name="T63" fmla="*/ 381 h 447"/>
                <a:gd name="T64" fmla="*/ 169 w 508"/>
                <a:gd name="T65" fmla="*/ 232 h 447"/>
                <a:gd name="T66" fmla="*/ 275 w 508"/>
                <a:gd name="T67" fmla="*/ 149 h 447"/>
                <a:gd name="T68" fmla="*/ 326 w 508"/>
                <a:gd name="T69" fmla="*/ 43 h 447"/>
                <a:gd name="T70" fmla="*/ 352 w 508"/>
                <a:gd name="T71" fmla="*/ 21 h 447"/>
                <a:gd name="T72" fmla="*/ 382 w 508"/>
                <a:gd name="T73" fmla="*/ 42 h 447"/>
                <a:gd name="T74" fmla="*/ 382 w 508"/>
                <a:gd name="T75" fmla="*/ 65 h 447"/>
                <a:gd name="T76" fmla="*/ 361 w 508"/>
                <a:gd name="T77" fmla="*/ 106 h 447"/>
                <a:gd name="T78" fmla="*/ 361 w 508"/>
                <a:gd name="T79" fmla="*/ 129 h 447"/>
                <a:gd name="T80" fmla="*/ 402 w 508"/>
                <a:gd name="T81" fmla="*/ 171 h 447"/>
                <a:gd name="T82" fmla="*/ 446 w 508"/>
                <a:gd name="T83" fmla="*/ 170 h 447"/>
                <a:gd name="T84" fmla="*/ 487 w 508"/>
                <a:gd name="T85" fmla="*/ 212 h 447"/>
                <a:gd name="T86" fmla="*/ 487 w 508"/>
                <a:gd name="T87" fmla="*/ 381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08" h="447">
                  <a:moveTo>
                    <a:pt x="465" y="149"/>
                  </a:moveTo>
                  <a:cubicBezTo>
                    <a:pt x="402" y="149"/>
                    <a:pt x="402" y="149"/>
                    <a:pt x="402" y="149"/>
                  </a:cubicBezTo>
                  <a:cubicBezTo>
                    <a:pt x="402" y="149"/>
                    <a:pt x="382" y="149"/>
                    <a:pt x="382" y="128"/>
                  </a:cubicBezTo>
                  <a:cubicBezTo>
                    <a:pt x="382" y="128"/>
                    <a:pt x="381" y="118"/>
                    <a:pt x="381" y="106"/>
                  </a:cubicBezTo>
                  <a:cubicBezTo>
                    <a:pt x="381" y="93"/>
                    <a:pt x="402" y="84"/>
                    <a:pt x="402" y="64"/>
                  </a:cubicBezTo>
                  <a:cubicBezTo>
                    <a:pt x="402" y="44"/>
                    <a:pt x="402" y="43"/>
                    <a:pt x="402" y="43"/>
                  </a:cubicBezTo>
                  <a:cubicBezTo>
                    <a:pt x="402" y="43"/>
                    <a:pt x="404" y="0"/>
                    <a:pt x="361" y="0"/>
                  </a:cubicBezTo>
                  <a:cubicBezTo>
                    <a:pt x="350" y="0"/>
                    <a:pt x="344" y="0"/>
                    <a:pt x="340" y="0"/>
                  </a:cubicBezTo>
                  <a:cubicBezTo>
                    <a:pt x="340" y="0"/>
                    <a:pt x="310" y="6"/>
                    <a:pt x="298" y="42"/>
                  </a:cubicBezTo>
                  <a:cubicBezTo>
                    <a:pt x="285" y="78"/>
                    <a:pt x="233" y="213"/>
                    <a:pt x="170" y="213"/>
                  </a:cubicBezTo>
                  <a:cubicBezTo>
                    <a:pt x="170" y="191"/>
                    <a:pt x="170" y="191"/>
                    <a:pt x="170" y="191"/>
                  </a:cubicBezTo>
                  <a:cubicBezTo>
                    <a:pt x="170" y="191"/>
                    <a:pt x="169" y="170"/>
                    <a:pt x="148" y="170"/>
                  </a:cubicBezTo>
                  <a:cubicBezTo>
                    <a:pt x="23" y="170"/>
                    <a:pt x="23" y="170"/>
                    <a:pt x="23" y="170"/>
                  </a:cubicBezTo>
                  <a:cubicBezTo>
                    <a:pt x="23" y="170"/>
                    <a:pt x="1" y="171"/>
                    <a:pt x="1" y="191"/>
                  </a:cubicBezTo>
                  <a:cubicBezTo>
                    <a:pt x="1" y="423"/>
                    <a:pt x="1" y="423"/>
                    <a:pt x="1" y="423"/>
                  </a:cubicBezTo>
                  <a:cubicBezTo>
                    <a:pt x="1" y="423"/>
                    <a:pt x="0" y="444"/>
                    <a:pt x="22" y="444"/>
                  </a:cubicBezTo>
                  <a:cubicBezTo>
                    <a:pt x="25" y="444"/>
                    <a:pt x="148" y="445"/>
                    <a:pt x="148" y="445"/>
                  </a:cubicBezTo>
                  <a:cubicBezTo>
                    <a:pt x="148" y="445"/>
                    <a:pt x="170" y="443"/>
                    <a:pt x="170" y="423"/>
                  </a:cubicBezTo>
                  <a:cubicBezTo>
                    <a:pt x="170" y="402"/>
                    <a:pt x="170" y="402"/>
                    <a:pt x="170" y="402"/>
                  </a:cubicBezTo>
                  <a:cubicBezTo>
                    <a:pt x="212" y="401"/>
                    <a:pt x="212" y="401"/>
                    <a:pt x="212" y="401"/>
                  </a:cubicBezTo>
                  <a:cubicBezTo>
                    <a:pt x="212" y="401"/>
                    <a:pt x="247" y="403"/>
                    <a:pt x="255" y="425"/>
                  </a:cubicBezTo>
                  <a:cubicBezTo>
                    <a:pt x="263" y="447"/>
                    <a:pt x="277" y="444"/>
                    <a:pt x="277" y="444"/>
                  </a:cubicBezTo>
                  <a:cubicBezTo>
                    <a:pt x="445" y="444"/>
                    <a:pt x="445" y="444"/>
                    <a:pt x="445" y="444"/>
                  </a:cubicBezTo>
                  <a:cubicBezTo>
                    <a:pt x="445" y="444"/>
                    <a:pt x="508" y="445"/>
                    <a:pt x="508" y="381"/>
                  </a:cubicBezTo>
                  <a:cubicBezTo>
                    <a:pt x="508" y="192"/>
                    <a:pt x="508" y="192"/>
                    <a:pt x="508" y="192"/>
                  </a:cubicBezTo>
                  <a:cubicBezTo>
                    <a:pt x="508" y="192"/>
                    <a:pt x="508" y="149"/>
                    <a:pt x="465" y="149"/>
                  </a:cubicBezTo>
                  <a:close/>
                  <a:moveTo>
                    <a:pt x="487" y="381"/>
                  </a:moveTo>
                  <a:cubicBezTo>
                    <a:pt x="487" y="381"/>
                    <a:pt x="486" y="423"/>
                    <a:pt x="445" y="423"/>
                  </a:cubicBezTo>
                  <a:cubicBezTo>
                    <a:pt x="297" y="423"/>
                    <a:pt x="297" y="423"/>
                    <a:pt x="297" y="423"/>
                  </a:cubicBezTo>
                  <a:cubicBezTo>
                    <a:pt x="297" y="423"/>
                    <a:pt x="280" y="423"/>
                    <a:pt x="276" y="405"/>
                  </a:cubicBezTo>
                  <a:cubicBezTo>
                    <a:pt x="272" y="386"/>
                    <a:pt x="263" y="380"/>
                    <a:pt x="256" y="380"/>
                  </a:cubicBezTo>
                  <a:cubicBezTo>
                    <a:pt x="248" y="380"/>
                    <a:pt x="169" y="381"/>
                    <a:pt x="169" y="381"/>
                  </a:cubicBezTo>
                  <a:cubicBezTo>
                    <a:pt x="169" y="232"/>
                    <a:pt x="169" y="232"/>
                    <a:pt x="169" y="232"/>
                  </a:cubicBezTo>
                  <a:cubicBezTo>
                    <a:pt x="169" y="232"/>
                    <a:pt x="230" y="246"/>
                    <a:pt x="275" y="149"/>
                  </a:cubicBezTo>
                  <a:cubicBezTo>
                    <a:pt x="314" y="59"/>
                    <a:pt x="326" y="43"/>
                    <a:pt x="326" y="43"/>
                  </a:cubicBezTo>
                  <a:cubicBezTo>
                    <a:pt x="326" y="43"/>
                    <a:pt x="333" y="21"/>
                    <a:pt x="352" y="21"/>
                  </a:cubicBezTo>
                  <a:cubicBezTo>
                    <a:pt x="371" y="21"/>
                    <a:pt x="382" y="25"/>
                    <a:pt x="382" y="42"/>
                  </a:cubicBezTo>
                  <a:cubicBezTo>
                    <a:pt x="382" y="51"/>
                    <a:pt x="382" y="50"/>
                    <a:pt x="382" y="65"/>
                  </a:cubicBezTo>
                  <a:cubicBezTo>
                    <a:pt x="355" y="77"/>
                    <a:pt x="361" y="106"/>
                    <a:pt x="361" y="106"/>
                  </a:cubicBezTo>
                  <a:cubicBezTo>
                    <a:pt x="361" y="129"/>
                    <a:pt x="361" y="129"/>
                    <a:pt x="361" y="129"/>
                  </a:cubicBezTo>
                  <a:cubicBezTo>
                    <a:pt x="361" y="172"/>
                    <a:pt x="402" y="171"/>
                    <a:pt x="402" y="171"/>
                  </a:cubicBezTo>
                  <a:cubicBezTo>
                    <a:pt x="446" y="170"/>
                    <a:pt x="446" y="170"/>
                    <a:pt x="446" y="170"/>
                  </a:cubicBezTo>
                  <a:cubicBezTo>
                    <a:pt x="446" y="170"/>
                    <a:pt x="487" y="168"/>
                    <a:pt x="487" y="212"/>
                  </a:cubicBezTo>
                  <a:lnTo>
                    <a:pt x="487" y="3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267744" y="2798807"/>
            <a:ext cx="1177280" cy="1177278"/>
            <a:chOff x="3851920" y="3075806"/>
            <a:chExt cx="1177280" cy="1177278"/>
          </a:xfrm>
        </p:grpSpPr>
        <p:grpSp>
          <p:nvGrpSpPr>
            <p:cNvPr id="95" name="组合 94"/>
            <p:cNvGrpSpPr/>
            <p:nvPr/>
          </p:nvGrpSpPr>
          <p:grpSpPr>
            <a:xfrm>
              <a:off x="3851920" y="3075806"/>
              <a:ext cx="1177280" cy="1177278"/>
              <a:chOff x="680580" y="1491630"/>
              <a:chExt cx="1479184" cy="1479182"/>
            </a:xfrm>
          </p:grpSpPr>
          <p:grpSp>
            <p:nvGrpSpPr>
              <p:cNvPr id="96" name="组合 95"/>
              <p:cNvGrpSpPr/>
              <p:nvPr/>
            </p:nvGrpSpPr>
            <p:grpSpPr>
              <a:xfrm>
                <a:off x="680580" y="1491630"/>
                <a:ext cx="1479184" cy="1479182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98" name="同心圆 97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椭圆 98"/>
                <p:cNvSpPr/>
                <p:nvPr/>
              </p:nvSpPr>
              <p:spPr>
                <a:xfrm>
                  <a:off x="407840" y="776140"/>
                  <a:ext cx="3794420" cy="3794420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7" name="Rectangle 273"/>
              <p:cNvSpPr>
                <a:spLocks noChangeArrowheads="1"/>
              </p:cNvSpPr>
              <p:nvPr/>
            </p:nvSpPr>
            <p:spPr bwMode="auto">
              <a:xfrm>
                <a:off x="1717555" y="2327320"/>
                <a:ext cx="1680" cy="168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2" name="Freeform 29"/>
            <p:cNvSpPr>
              <a:spLocks noEditPoints="1"/>
            </p:cNvSpPr>
            <p:nvPr/>
          </p:nvSpPr>
          <p:spPr bwMode="auto">
            <a:xfrm flipV="1">
              <a:off x="4173562" y="3484651"/>
              <a:ext cx="570884" cy="501825"/>
            </a:xfrm>
            <a:custGeom>
              <a:avLst/>
              <a:gdLst>
                <a:gd name="T0" fmla="*/ 465 w 508"/>
                <a:gd name="T1" fmla="*/ 149 h 447"/>
                <a:gd name="T2" fmla="*/ 402 w 508"/>
                <a:gd name="T3" fmla="*/ 149 h 447"/>
                <a:gd name="T4" fmla="*/ 382 w 508"/>
                <a:gd name="T5" fmla="*/ 128 h 447"/>
                <a:gd name="T6" fmla="*/ 381 w 508"/>
                <a:gd name="T7" fmla="*/ 106 h 447"/>
                <a:gd name="T8" fmla="*/ 402 w 508"/>
                <a:gd name="T9" fmla="*/ 64 h 447"/>
                <a:gd name="T10" fmla="*/ 402 w 508"/>
                <a:gd name="T11" fmla="*/ 43 h 447"/>
                <a:gd name="T12" fmla="*/ 361 w 508"/>
                <a:gd name="T13" fmla="*/ 0 h 447"/>
                <a:gd name="T14" fmla="*/ 340 w 508"/>
                <a:gd name="T15" fmla="*/ 0 h 447"/>
                <a:gd name="T16" fmla="*/ 298 w 508"/>
                <a:gd name="T17" fmla="*/ 42 h 447"/>
                <a:gd name="T18" fmla="*/ 170 w 508"/>
                <a:gd name="T19" fmla="*/ 213 h 447"/>
                <a:gd name="T20" fmla="*/ 170 w 508"/>
                <a:gd name="T21" fmla="*/ 191 h 447"/>
                <a:gd name="T22" fmla="*/ 148 w 508"/>
                <a:gd name="T23" fmla="*/ 170 h 447"/>
                <a:gd name="T24" fmla="*/ 23 w 508"/>
                <a:gd name="T25" fmla="*/ 170 h 447"/>
                <a:gd name="T26" fmla="*/ 1 w 508"/>
                <a:gd name="T27" fmla="*/ 191 h 447"/>
                <a:gd name="T28" fmla="*/ 1 w 508"/>
                <a:gd name="T29" fmla="*/ 423 h 447"/>
                <a:gd name="T30" fmla="*/ 22 w 508"/>
                <a:gd name="T31" fmla="*/ 444 h 447"/>
                <a:gd name="T32" fmla="*/ 148 w 508"/>
                <a:gd name="T33" fmla="*/ 445 h 447"/>
                <a:gd name="T34" fmla="*/ 170 w 508"/>
                <a:gd name="T35" fmla="*/ 423 h 447"/>
                <a:gd name="T36" fmla="*/ 170 w 508"/>
                <a:gd name="T37" fmla="*/ 402 h 447"/>
                <a:gd name="T38" fmla="*/ 212 w 508"/>
                <a:gd name="T39" fmla="*/ 401 h 447"/>
                <a:gd name="T40" fmla="*/ 255 w 508"/>
                <a:gd name="T41" fmla="*/ 425 h 447"/>
                <a:gd name="T42" fmla="*/ 277 w 508"/>
                <a:gd name="T43" fmla="*/ 444 h 447"/>
                <a:gd name="T44" fmla="*/ 445 w 508"/>
                <a:gd name="T45" fmla="*/ 444 h 447"/>
                <a:gd name="T46" fmla="*/ 508 w 508"/>
                <a:gd name="T47" fmla="*/ 381 h 447"/>
                <a:gd name="T48" fmla="*/ 508 w 508"/>
                <a:gd name="T49" fmla="*/ 192 h 447"/>
                <a:gd name="T50" fmla="*/ 465 w 508"/>
                <a:gd name="T51" fmla="*/ 149 h 447"/>
                <a:gd name="T52" fmla="*/ 487 w 508"/>
                <a:gd name="T53" fmla="*/ 381 h 447"/>
                <a:gd name="T54" fmla="*/ 445 w 508"/>
                <a:gd name="T55" fmla="*/ 423 h 447"/>
                <a:gd name="T56" fmla="*/ 297 w 508"/>
                <a:gd name="T57" fmla="*/ 423 h 447"/>
                <a:gd name="T58" fmla="*/ 276 w 508"/>
                <a:gd name="T59" fmla="*/ 405 h 447"/>
                <a:gd name="T60" fmla="*/ 256 w 508"/>
                <a:gd name="T61" fmla="*/ 380 h 447"/>
                <a:gd name="T62" fmla="*/ 169 w 508"/>
                <a:gd name="T63" fmla="*/ 381 h 447"/>
                <a:gd name="T64" fmla="*/ 169 w 508"/>
                <a:gd name="T65" fmla="*/ 232 h 447"/>
                <a:gd name="T66" fmla="*/ 275 w 508"/>
                <a:gd name="T67" fmla="*/ 149 h 447"/>
                <a:gd name="T68" fmla="*/ 326 w 508"/>
                <a:gd name="T69" fmla="*/ 43 h 447"/>
                <a:gd name="T70" fmla="*/ 352 w 508"/>
                <a:gd name="T71" fmla="*/ 21 h 447"/>
                <a:gd name="T72" fmla="*/ 382 w 508"/>
                <a:gd name="T73" fmla="*/ 42 h 447"/>
                <a:gd name="T74" fmla="*/ 382 w 508"/>
                <a:gd name="T75" fmla="*/ 65 h 447"/>
                <a:gd name="T76" fmla="*/ 361 w 508"/>
                <a:gd name="T77" fmla="*/ 106 h 447"/>
                <a:gd name="T78" fmla="*/ 361 w 508"/>
                <a:gd name="T79" fmla="*/ 129 h 447"/>
                <a:gd name="T80" fmla="*/ 402 w 508"/>
                <a:gd name="T81" fmla="*/ 171 h 447"/>
                <a:gd name="T82" fmla="*/ 446 w 508"/>
                <a:gd name="T83" fmla="*/ 170 h 447"/>
                <a:gd name="T84" fmla="*/ 487 w 508"/>
                <a:gd name="T85" fmla="*/ 212 h 447"/>
                <a:gd name="T86" fmla="*/ 487 w 508"/>
                <a:gd name="T87" fmla="*/ 381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08" h="447">
                  <a:moveTo>
                    <a:pt x="465" y="149"/>
                  </a:moveTo>
                  <a:cubicBezTo>
                    <a:pt x="402" y="149"/>
                    <a:pt x="402" y="149"/>
                    <a:pt x="402" y="149"/>
                  </a:cubicBezTo>
                  <a:cubicBezTo>
                    <a:pt x="402" y="149"/>
                    <a:pt x="382" y="149"/>
                    <a:pt x="382" y="128"/>
                  </a:cubicBezTo>
                  <a:cubicBezTo>
                    <a:pt x="382" y="128"/>
                    <a:pt x="381" y="118"/>
                    <a:pt x="381" y="106"/>
                  </a:cubicBezTo>
                  <a:cubicBezTo>
                    <a:pt x="381" y="93"/>
                    <a:pt x="402" y="84"/>
                    <a:pt x="402" y="64"/>
                  </a:cubicBezTo>
                  <a:cubicBezTo>
                    <a:pt x="402" y="44"/>
                    <a:pt x="402" y="43"/>
                    <a:pt x="402" y="43"/>
                  </a:cubicBezTo>
                  <a:cubicBezTo>
                    <a:pt x="402" y="43"/>
                    <a:pt x="404" y="0"/>
                    <a:pt x="361" y="0"/>
                  </a:cubicBezTo>
                  <a:cubicBezTo>
                    <a:pt x="350" y="0"/>
                    <a:pt x="344" y="0"/>
                    <a:pt x="340" y="0"/>
                  </a:cubicBezTo>
                  <a:cubicBezTo>
                    <a:pt x="340" y="0"/>
                    <a:pt x="310" y="6"/>
                    <a:pt x="298" y="42"/>
                  </a:cubicBezTo>
                  <a:cubicBezTo>
                    <a:pt x="285" y="78"/>
                    <a:pt x="233" y="213"/>
                    <a:pt x="170" y="213"/>
                  </a:cubicBezTo>
                  <a:cubicBezTo>
                    <a:pt x="170" y="191"/>
                    <a:pt x="170" y="191"/>
                    <a:pt x="170" y="191"/>
                  </a:cubicBezTo>
                  <a:cubicBezTo>
                    <a:pt x="170" y="191"/>
                    <a:pt x="169" y="170"/>
                    <a:pt x="148" y="170"/>
                  </a:cubicBezTo>
                  <a:cubicBezTo>
                    <a:pt x="23" y="170"/>
                    <a:pt x="23" y="170"/>
                    <a:pt x="23" y="170"/>
                  </a:cubicBezTo>
                  <a:cubicBezTo>
                    <a:pt x="23" y="170"/>
                    <a:pt x="1" y="171"/>
                    <a:pt x="1" y="191"/>
                  </a:cubicBezTo>
                  <a:cubicBezTo>
                    <a:pt x="1" y="423"/>
                    <a:pt x="1" y="423"/>
                    <a:pt x="1" y="423"/>
                  </a:cubicBezTo>
                  <a:cubicBezTo>
                    <a:pt x="1" y="423"/>
                    <a:pt x="0" y="444"/>
                    <a:pt x="22" y="444"/>
                  </a:cubicBezTo>
                  <a:cubicBezTo>
                    <a:pt x="25" y="444"/>
                    <a:pt x="148" y="445"/>
                    <a:pt x="148" y="445"/>
                  </a:cubicBezTo>
                  <a:cubicBezTo>
                    <a:pt x="148" y="445"/>
                    <a:pt x="170" y="443"/>
                    <a:pt x="170" y="423"/>
                  </a:cubicBezTo>
                  <a:cubicBezTo>
                    <a:pt x="170" y="402"/>
                    <a:pt x="170" y="402"/>
                    <a:pt x="170" y="402"/>
                  </a:cubicBezTo>
                  <a:cubicBezTo>
                    <a:pt x="212" y="401"/>
                    <a:pt x="212" y="401"/>
                    <a:pt x="212" y="401"/>
                  </a:cubicBezTo>
                  <a:cubicBezTo>
                    <a:pt x="212" y="401"/>
                    <a:pt x="247" y="403"/>
                    <a:pt x="255" y="425"/>
                  </a:cubicBezTo>
                  <a:cubicBezTo>
                    <a:pt x="263" y="447"/>
                    <a:pt x="277" y="444"/>
                    <a:pt x="277" y="444"/>
                  </a:cubicBezTo>
                  <a:cubicBezTo>
                    <a:pt x="445" y="444"/>
                    <a:pt x="445" y="444"/>
                    <a:pt x="445" y="444"/>
                  </a:cubicBezTo>
                  <a:cubicBezTo>
                    <a:pt x="445" y="444"/>
                    <a:pt x="508" y="445"/>
                    <a:pt x="508" y="381"/>
                  </a:cubicBezTo>
                  <a:cubicBezTo>
                    <a:pt x="508" y="192"/>
                    <a:pt x="508" y="192"/>
                    <a:pt x="508" y="192"/>
                  </a:cubicBezTo>
                  <a:cubicBezTo>
                    <a:pt x="508" y="192"/>
                    <a:pt x="508" y="149"/>
                    <a:pt x="465" y="149"/>
                  </a:cubicBezTo>
                  <a:close/>
                  <a:moveTo>
                    <a:pt x="487" y="381"/>
                  </a:moveTo>
                  <a:cubicBezTo>
                    <a:pt x="487" y="381"/>
                    <a:pt x="486" y="423"/>
                    <a:pt x="445" y="423"/>
                  </a:cubicBezTo>
                  <a:cubicBezTo>
                    <a:pt x="297" y="423"/>
                    <a:pt x="297" y="423"/>
                    <a:pt x="297" y="423"/>
                  </a:cubicBezTo>
                  <a:cubicBezTo>
                    <a:pt x="297" y="423"/>
                    <a:pt x="280" y="423"/>
                    <a:pt x="276" y="405"/>
                  </a:cubicBezTo>
                  <a:cubicBezTo>
                    <a:pt x="272" y="386"/>
                    <a:pt x="263" y="380"/>
                    <a:pt x="256" y="380"/>
                  </a:cubicBezTo>
                  <a:cubicBezTo>
                    <a:pt x="248" y="380"/>
                    <a:pt x="169" y="381"/>
                    <a:pt x="169" y="381"/>
                  </a:cubicBezTo>
                  <a:cubicBezTo>
                    <a:pt x="169" y="232"/>
                    <a:pt x="169" y="232"/>
                    <a:pt x="169" y="232"/>
                  </a:cubicBezTo>
                  <a:cubicBezTo>
                    <a:pt x="169" y="232"/>
                    <a:pt x="230" y="246"/>
                    <a:pt x="275" y="149"/>
                  </a:cubicBezTo>
                  <a:cubicBezTo>
                    <a:pt x="314" y="59"/>
                    <a:pt x="326" y="43"/>
                    <a:pt x="326" y="43"/>
                  </a:cubicBezTo>
                  <a:cubicBezTo>
                    <a:pt x="326" y="43"/>
                    <a:pt x="333" y="21"/>
                    <a:pt x="352" y="21"/>
                  </a:cubicBezTo>
                  <a:cubicBezTo>
                    <a:pt x="371" y="21"/>
                    <a:pt x="382" y="25"/>
                    <a:pt x="382" y="42"/>
                  </a:cubicBezTo>
                  <a:cubicBezTo>
                    <a:pt x="382" y="51"/>
                    <a:pt x="382" y="50"/>
                    <a:pt x="382" y="65"/>
                  </a:cubicBezTo>
                  <a:cubicBezTo>
                    <a:pt x="355" y="77"/>
                    <a:pt x="361" y="106"/>
                    <a:pt x="361" y="106"/>
                  </a:cubicBezTo>
                  <a:cubicBezTo>
                    <a:pt x="361" y="129"/>
                    <a:pt x="361" y="129"/>
                    <a:pt x="361" y="129"/>
                  </a:cubicBezTo>
                  <a:cubicBezTo>
                    <a:pt x="361" y="172"/>
                    <a:pt x="402" y="171"/>
                    <a:pt x="402" y="171"/>
                  </a:cubicBezTo>
                  <a:cubicBezTo>
                    <a:pt x="446" y="170"/>
                    <a:pt x="446" y="170"/>
                    <a:pt x="446" y="170"/>
                  </a:cubicBezTo>
                  <a:cubicBezTo>
                    <a:pt x="446" y="170"/>
                    <a:pt x="487" y="168"/>
                    <a:pt x="487" y="212"/>
                  </a:cubicBezTo>
                  <a:lnTo>
                    <a:pt x="487" y="38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3791106" y="1909590"/>
            <a:ext cx="2779807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Add level 2 cache and improve the reading speed 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780655" y="3637039"/>
            <a:ext cx="2779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UI design and is simple and need to be improved.</a:t>
            </a:r>
          </a:p>
        </p:txBody>
      </p:sp>
    </p:spTree>
    <p:extLst>
      <p:ext uri="{BB962C8B-B14F-4D97-AF65-F5344CB8AC3E}">
        <p14:creationId xmlns:p14="http://schemas.microsoft.com/office/powerpoint/2010/main" val="1991942435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 animBg="1"/>
      <p:bldP spid="75" grpId="0"/>
      <p:bldP spid="76" grpId="0" animBg="1"/>
      <p:bldP spid="83" grpId="0"/>
      <p:bldP spid="8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563888" y="339504"/>
            <a:ext cx="201622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Q&amp;A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2" name="Image 12" descr="Divider R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267744" y="457546"/>
            <a:ext cx="1523362" cy="52721"/>
          </a:xfrm>
          <a:prstGeom prst="rect">
            <a:avLst/>
          </a:prstGeom>
        </p:spPr>
      </p:pic>
      <p:pic>
        <p:nvPicPr>
          <p:cNvPr id="34" name="Image 12" descr="Divider R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5292080" y="457546"/>
            <a:ext cx="1523362" cy="52721"/>
          </a:xfrm>
          <a:prstGeom prst="rect">
            <a:avLst/>
          </a:prstGeom>
        </p:spPr>
      </p:pic>
      <p:grpSp>
        <p:nvGrpSpPr>
          <p:cNvPr id="78" name="组合 77"/>
          <p:cNvGrpSpPr/>
          <p:nvPr/>
        </p:nvGrpSpPr>
        <p:grpSpPr>
          <a:xfrm>
            <a:off x="5213326" y="2715766"/>
            <a:ext cx="1062320" cy="1011474"/>
            <a:chOff x="2243309" y="2112361"/>
            <a:chExt cx="997900" cy="950136"/>
          </a:xfrm>
        </p:grpSpPr>
        <p:grpSp>
          <p:nvGrpSpPr>
            <p:cNvPr id="79" name="组合 78"/>
            <p:cNvGrpSpPr/>
            <p:nvPr/>
          </p:nvGrpSpPr>
          <p:grpSpPr>
            <a:xfrm>
              <a:off x="2258730" y="2112361"/>
              <a:ext cx="950138" cy="95013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1" name="同心圆 8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2" name="椭圆 81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2243309" y="2384040"/>
              <a:ext cx="997900" cy="52040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accent5"/>
                  </a:solidFill>
                  <a:latin typeface="微软雅黑" pitchFamily="34" charset="-122"/>
                  <a:ea typeface="微软雅黑" pitchFamily="34" charset="-122"/>
                </a:rPr>
                <a:t>WHY</a:t>
              </a:r>
            </a:p>
            <a:p>
              <a:pPr algn="ctr"/>
              <a:r>
                <a:rPr lang="zh-CN" altLang="en-US" b="1" dirty="0">
                  <a:solidFill>
                    <a:schemeClr val="accent5"/>
                  </a:solidFill>
                  <a:latin typeface="微软雅黑" pitchFamily="34" charset="-122"/>
                  <a:ea typeface="微软雅黑" pitchFamily="34" charset="-122"/>
                </a:rPr>
                <a:t>？</a:t>
              </a: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4109475" y="2715766"/>
            <a:ext cx="1062320" cy="1011474"/>
            <a:chOff x="2243309" y="2112361"/>
            <a:chExt cx="997900" cy="950136"/>
          </a:xfrm>
        </p:grpSpPr>
        <p:grpSp>
          <p:nvGrpSpPr>
            <p:cNvPr id="73" name="组合 72"/>
            <p:cNvGrpSpPr/>
            <p:nvPr/>
          </p:nvGrpSpPr>
          <p:grpSpPr>
            <a:xfrm>
              <a:off x="2258730" y="2112361"/>
              <a:ext cx="950138" cy="95013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75" name="同心圆 7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2243309" y="2384040"/>
              <a:ext cx="997900" cy="52040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accent4"/>
                  </a:solidFill>
                  <a:latin typeface="微软雅黑" pitchFamily="34" charset="-122"/>
                  <a:ea typeface="微软雅黑" pitchFamily="34" charset="-122"/>
                </a:rPr>
                <a:t>HOW</a:t>
              </a:r>
            </a:p>
            <a:p>
              <a:pPr algn="ctr"/>
              <a:r>
                <a:rPr lang="zh-CN" altLang="en-US" b="1" dirty="0">
                  <a:solidFill>
                    <a:schemeClr val="accent4"/>
                  </a:solidFill>
                  <a:latin typeface="微软雅黑" pitchFamily="34" charset="-122"/>
                  <a:ea typeface="微软雅黑" pitchFamily="34" charset="-122"/>
                </a:rPr>
                <a:t>？</a:t>
              </a: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3011555" y="2715766"/>
            <a:ext cx="1062320" cy="1011474"/>
            <a:chOff x="2243309" y="2112361"/>
            <a:chExt cx="997900" cy="950136"/>
          </a:xfrm>
        </p:grpSpPr>
        <p:grpSp>
          <p:nvGrpSpPr>
            <p:cNvPr id="68" name="组合 67"/>
            <p:cNvGrpSpPr/>
            <p:nvPr/>
          </p:nvGrpSpPr>
          <p:grpSpPr>
            <a:xfrm>
              <a:off x="2258730" y="2112361"/>
              <a:ext cx="950138" cy="95013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70" name="同心圆 6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2243309" y="2384040"/>
              <a:ext cx="997900" cy="52040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accent3"/>
                  </a:solidFill>
                  <a:latin typeface="微软雅黑" pitchFamily="34" charset="-122"/>
                  <a:ea typeface="微软雅黑" pitchFamily="34" charset="-122"/>
                </a:rPr>
                <a:t>WHO</a:t>
              </a:r>
            </a:p>
            <a:p>
              <a:pPr algn="ctr"/>
              <a:r>
                <a:rPr lang="zh-CN" altLang="en-US" b="1" dirty="0">
                  <a:solidFill>
                    <a:schemeClr val="accent3"/>
                  </a:solidFill>
                  <a:latin typeface="微软雅黑" pitchFamily="34" charset="-122"/>
                  <a:ea typeface="微软雅黑" pitchFamily="34" charset="-122"/>
                </a:rPr>
                <a:t>？</a:t>
              </a: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1895835" y="2715766"/>
            <a:ext cx="1062320" cy="1011474"/>
            <a:chOff x="2243309" y="2112361"/>
            <a:chExt cx="997900" cy="950136"/>
          </a:xfrm>
        </p:grpSpPr>
        <p:grpSp>
          <p:nvGrpSpPr>
            <p:cNvPr id="63" name="组合 62"/>
            <p:cNvGrpSpPr/>
            <p:nvPr/>
          </p:nvGrpSpPr>
          <p:grpSpPr>
            <a:xfrm>
              <a:off x="2258730" y="2112361"/>
              <a:ext cx="950138" cy="95013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5" name="同心圆 6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2243309" y="2384040"/>
              <a:ext cx="997900" cy="52040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WHEN</a:t>
              </a:r>
            </a:p>
            <a:p>
              <a:pPr algn="ctr"/>
              <a:r>
                <a:rPr lang="zh-CN" altLang="en-US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？</a:t>
              </a: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779307" y="2715766"/>
            <a:ext cx="1062320" cy="1011474"/>
            <a:chOff x="2243309" y="2112361"/>
            <a:chExt cx="997900" cy="950136"/>
          </a:xfrm>
        </p:grpSpPr>
        <p:grpSp>
          <p:nvGrpSpPr>
            <p:cNvPr id="58" name="组合 57"/>
            <p:cNvGrpSpPr/>
            <p:nvPr/>
          </p:nvGrpSpPr>
          <p:grpSpPr>
            <a:xfrm>
              <a:off x="2258730" y="2112361"/>
              <a:ext cx="950138" cy="95013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0" name="同心圆 5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2243309" y="2384040"/>
              <a:ext cx="997900" cy="52040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WHAT</a:t>
              </a:r>
            </a:p>
            <a:p>
              <a:pPr algn="ctr"/>
              <a:r>
                <a:rPr lang="zh-CN" altLang="en-US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？</a:t>
              </a: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563283" y="1660470"/>
            <a:ext cx="5952933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36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Welcome your question!</a:t>
            </a:r>
          </a:p>
        </p:txBody>
      </p:sp>
      <p:pic>
        <p:nvPicPr>
          <p:cNvPr id="88" name="图片 87" descr="未标题-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761" y="1087698"/>
            <a:ext cx="2785896" cy="382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82133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bf32b21c57e606988ab10ec694d2e32676a8b"/>
  <p:tag name="ISPRING_RESOURCE_PATHS_HASH_PRESENTER" val="7559d6ebfe3399475faf050899225724546a77"/>
</p:tagLst>
</file>

<file path=ppt/theme/theme1.xml><?xml version="1.0" encoding="utf-8"?>
<a:theme xmlns:a="http://schemas.openxmlformats.org/drawingml/2006/main" name="Office 主题​​">
  <a:themeElements>
    <a:clrScheme name="自定义 223">
      <a:dk1>
        <a:sysClr val="windowText" lastClr="000000"/>
      </a:dk1>
      <a:lt1>
        <a:sysClr val="window" lastClr="FFFFFF"/>
      </a:lt1>
      <a:dk2>
        <a:srgbClr val="959596"/>
      </a:dk2>
      <a:lt2>
        <a:srgbClr val="D9D9D9"/>
      </a:lt2>
      <a:accent1>
        <a:srgbClr val="2B6F7D"/>
      </a:accent1>
      <a:accent2>
        <a:srgbClr val="1C9494"/>
      </a:accent2>
      <a:accent3>
        <a:srgbClr val="7CB554"/>
      </a:accent3>
      <a:accent4>
        <a:srgbClr val="FAC14D"/>
      </a:accent4>
      <a:accent5>
        <a:srgbClr val="F95647"/>
      </a:accent5>
      <a:accent6>
        <a:srgbClr val="FF00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7931</TotalTime>
  <Words>110</Words>
  <Application>Microsoft Office PowerPoint</Application>
  <PresentationFormat>全屏显示(16:9)</PresentationFormat>
  <Paragraphs>55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方正兰亭粗黑_GBK</vt:lpstr>
      <vt:lpstr>宋体</vt:lpstr>
      <vt:lpstr>微软雅黑</vt:lpstr>
      <vt:lpstr>Arial</vt:lpstr>
      <vt:lpstr>Calibri</vt:lpstr>
      <vt:lpstr>Impact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Sean</cp:lastModifiedBy>
  <cp:revision>850</cp:revision>
  <dcterms:created xsi:type="dcterms:W3CDTF">2015-04-24T01:01:13Z</dcterms:created>
  <dcterms:modified xsi:type="dcterms:W3CDTF">2017-08-11T03:24:31Z</dcterms:modified>
</cp:coreProperties>
</file>