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6" r:id="rId2"/>
    <p:sldId id="268" r:id="rId3"/>
    <p:sldId id="270" r:id="rId4"/>
    <p:sldId id="256" r:id="rId5"/>
    <p:sldId id="265" r:id="rId6"/>
    <p:sldId id="263" r:id="rId7"/>
    <p:sldId id="257" r:id="rId8"/>
    <p:sldId id="269" r:id="rId9"/>
    <p:sldId id="267" r:id="rId10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2" d="100"/>
          <a:sy n="52" d="100"/>
        </p:scale>
        <p:origin x="30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volcano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446D9-201B-5CE6-6BD1-DC7B8B837FC8}"/>
              </a:ext>
            </a:extLst>
          </p:cNvPr>
          <p:cNvSpPr txBox="1"/>
          <p:nvPr/>
        </p:nvSpPr>
        <p:spPr>
          <a:xfrm>
            <a:off x="2542334" y="7227057"/>
            <a:ext cx="8242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：设计内容供参考，如果有更好的或者现成的方式，可直接使用。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水平有限，肯定存在部分问题，麻烦师哥随时联系我，辛苦！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897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867484" y="4423559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934772" y="4504702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5214249" y="4514554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399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matrix of gene expression levels standardized by RPKM, FPKM, TPM.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display of the correlation heatmap is limited to a maximum of 30x30.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correlation network diagram can display up to 100 genes at most.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784583" y="6697061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334978" y="6697061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880888" y="802722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865264" y="7133566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34E88E1C-38F8-5CA3-3A1F-C3BB62D28454}"/>
              </a:ext>
            </a:extLst>
          </p:cNvPr>
          <p:cNvSpPr txBox="1"/>
          <p:nvPr/>
        </p:nvSpPr>
        <p:spPr>
          <a:xfrm>
            <a:off x="6985971" y="7348334"/>
            <a:ext cx="2301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陆续生成：样本相关性热图、基因相关性热图、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29EF61-334B-7D26-84E9-CCF6FE3097EE}"/>
              </a:ext>
            </a:extLst>
          </p:cNvPr>
          <p:cNvSpPr txBox="1"/>
          <p:nvPr/>
        </p:nvSpPr>
        <p:spPr>
          <a:xfrm>
            <a:off x="1379336" y="6742667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Example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，获得示例文件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AE00063-F125-777C-43F7-24D181A8E529}"/>
              </a:ext>
            </a:extLst>
          </p:cNvPr>
          <p:cNvCxnSpPr>
            <a:cxnSpLocks/>
          </p:cNvCxnSpPr>
          <p:nvPr/>
        </p:nvCxnSpPr>
        <p:spPr>
          <a:xfrm flipH="1" flipV="1">
            <a:off x="3605575" y="6894539"/>
            <a:ext cx="1179008" cy="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1169624" y="838590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Correlation Heatmap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77D3116A-2638-D78C-3F77-2DACE9646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1262" y="8825199"/>
            <a:ext cx="6118641" cy="4314426"/>
          </a:xfrm>
          <a:prstGeom prst="rect">
            <a:avLst/>
          </a:prstGeom>
        </p:spPr>
      </p:pic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50BD3B2-A8F7-B84E-3191-51346F4E28D2}"/>
              </a:ext>
            </a:extLst>
          </p:cNvPr>
          <p:cNvCxnSpPr>
            <a:cxnSpLocks/>
          </p:cNvCxnSpPr>
          <p:nvPr/>
        </p:nvCxnSpPr>
        <p:spPr>
          <a:xfrm>
            <a:off x="1100732" y="1438956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37A022B-89F3-CD17-CBEF-2F688BFF9ED8}"/>
              </a:ext>
            </a:extLst>
          </p:cNvPr>
          <p:cNvSpPr txBox="1"/>
          <p:nvPr/>
        </p:nvSpPr>
        <p:spPr>
          <a:xfrm>
            <a:off x="6220466" y="5368185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74B25699-064F-0A0C-3419-B012754B67CF}"/>
              </a:ext>
            </a:extLst>
          </p:cNvPr>
          <p:cNvSpPr/>
          <p:nvPr/>
        </p:nvSpPr>
        <p:spPr>
          <a:xfrm>
            <a:off x="6819539" y="5300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6EB1C20-9F0F-6F2A-9950-105101812D4E}"/>
              </a:ext>
            </a:extLst>
          </p:cNvPr>
          <p:cNvSpPr txBox="1"/>
          <p:nvPr/>
        </p:nvSpPr>
        <p:spPr>
          <a:xfrm>
            <a:off x="6878369" y="5377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900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6B3F0E0-5011-5617-5713-6ABEBB2AFCEF}"/>
              </a:ext>
            </a:extLst>
          </p:cNvPr>
          <p:cNvSpPr txBox="1"/>
          <p:nvPr/>
        </p:nvSpPr>
        <p:spPr>
          <a:xfrm>
            <a:off x="1345874" y="5341301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Method  :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F39BB7E-0BB9-1DCD-3EC3-0DA661D24971}"/>
              </a:ext>
            </a:extLst>
          </p:cNvPr>
          <p:cNvSpPr/>
          <p:nvPr/>
        </p:nvSpPr>
        <p:spPr>
          <a:xfrm>
            <a:off x="2065566" y="5302093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23C6E88-A78B-A7D1-3F20-F32E5E6052D7}"/>
              </a:ext>
            </a:extLst>
          </p:cNvPr>
          <p:cNvSpPr txBox="1"/>
          <p:nvPr/>
        </p:nvSpPr>
        <p:spPr>
          <a:xfrm>
            <a:off x="2132912" y="5355509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pearson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3" name="图片 72">
            <a:extLst>
              <a:ext uri="{FF2B5EF4-FFF2-40B4-BE49-F238E27FC236}">
                <a16:creationId xmlns:a16="http://schemas.microsoft.com/office/drawing/2014/main" id="{CC528889-8EA4-F8A3-72DA-6F2D5EA1F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346" y="5369841"/>
            <a:ext cx="355600" cy="215900"/>
          </a:xfrm>
          <a:prstGeom prst="rect">
            <a:avLst/>
          </a:prstGeom>
        </p:spPr>
      </p:pic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6C7EA691-9A09-8E1E-31CD-06C449B9A44B}"/>
              </a:ext>
            </a:extLst>
          </p:cNvPr>
          <p:cNvCxnSpPr>
            <a:cxnSpLocks/>
          </p:cNvCxnSpPr>
          <p:nvPr/>
        </p:nvCxnSpPr>
        <p:spPr>
          <a:xfrm>
            <a:off x="3007244" y="4856332"/>
            <a:ext cx="198539" cy="56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97F5E272-7099-8E52-765F-233AE24E1620}"/>
              </a:ext>
            </a:extLst>
          </p:cNvPr>
          <p:cNvSpPr txBox="1"/>
          <p:nvPr/>
        </p:nvSpPr>
        <p:spPr>
          <a:xfrm>
            <a:off x="1092511" y="4543789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pearson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spearman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24A949D0-108C-F017-EEBF-9125E3A93E88}"/>
              </a:ext>
            </a:extLst>
          </p:cNvPr>
          <p:cNvSpPr txBox="1"/>
          <p:nvPr/>
        </p:nvSpPr>
        <p:spPr>
          <a:xfrm>
            <a:off x="3744769" y="5358802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 :</a:t>
            </a:r>
          </a:p>
        </p:txBody>
      </p: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B9EB5AA2-ED1E-32E5-AADB-D7C358E3A9A1}"/>
              </a:ext>
            </a:extLst>
          </p:cNvPr>
          <p:cNvSpPr/>
          <p:nvPr/>
        </p:nvSpPr>
        <p:spPr>
          <a:xfrm>
            <a:off x="4362719" y="5291479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3D47910E-1F62-ACFE-0702-785B949EE9D5}"/>
              </a:ext>
            </a:extLst>
          </p:cNvPr>
          <p:cNvSpPr txBox="1"/>
          <p:nvPr/>
        </p:nvSpPr>
        <p:spPr>
          <a:xfrm>
            <a:off x="4430065" y="5344895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g</a:t>
            </a: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eyser</a:t>
            </a: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16" name="图片 115">
            <a:extLst>
              <a:ext uri="{FF2B5EF4-FFF2-40B4-BE49-F238E27FC236}">
                <a16:creationId xmlns:a16="http://schemas.microsoft.com/office/drawing/2014/main" id="{89816BFB-D291-4FED-ECD0-3B350030CD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499" y="5359227"/>
            <a:ext cx="355600" cy="21590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37B19D6F-9A80-DCCF-17D9-BADFE57F911F}"/>
              </a:ext>
            </a:extLst>
          </p:cNvPr>
          <p:cNvSpPr txBox="1"/>
          <p:nvPr/>
        </p:nvSpPr>
        <p:spPr>
          <a:xfrm>
            <a:off x="8390989" y="5355509"/>
            <a:ext cx="8409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 :</a:t>
            </a: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CE251BB8-B15B-9B1E-0136-4D5D0FB2C1AB}"/>
              </a:ext>
            </a:extLst>
          </p:cNvPr>
          <p:cNvSpPr/>
          <p:nvPr/>
        </p:nvSpPr>
        <p:spPr>
          <a:xfrm>
            <a:off x="9110681" y="5316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6F83B3E-30F7-5D37-895A-ED3DDC52B051}"/>
              </a:ext>
            </a:extLst>
          </p:cNvPr>
          <p:cNvSpPr txBox="1"/>
          <p:nvPr/>
        </p:nvSpPr>
        <p:spPr>
          <a:xfrm>
            <a:off x="9178027" y="5369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600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C6D6D779-4B9C-23F7-ABB5-23E4F0032C65}"/>
              </a:ext>
            </a:extLst>
          </p:cNvPr>
          <p:cNvCxnSpPr>
            <a:cxnSpLocks/>
          </p:cNvCxnSpPr>
          <p:nvPr/>
        </p:nvCxnSpPr>
        <p:spPr>
          <a:xfrm flipV="1">
            <a:off x="5567292" y="4348080"/>
            <a:ext cx="3774546" cy="1104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13BA212-49AD-9FFD-43E0-4AA9A2727718}"/>
              </a:ext>
            </a:extLst>
          </p:cNvPr>
          <p:cNvSpPr txBox="1"/>
          <p:nvPr/>
        </p:nvSpPr>
        <p:spPr>
          <a:xfrm>
            <a:off x="9445291" y="387977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2799A198-C52C-478F-05A3-A8E600858163}"/>
              </a:ext>
            </a:extLst>
          </p:cNvPr>
          <p:cNvSpPr txBox="1"/>
          <p:nvPr/>
        </p:nvSpPr>
        <p:spPr>
          <a:xfrm>
            <a:off x="592242" y="5892386"/>
            <a:ext cx="15324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bubble_size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</a:t>
            </a:r>
          </a:p>
        </p:txBody>
      </p:sp>
      <p:sp>
        <p:nvSpPr>
          <p:cNvPr id="133" name="圆角矩形 132">
            <a:extLst>
              <a:ext uri="{FF2B5EF4-FFF2-40B4-BE49-F238E27FC236}">
                <a16:creationId xmlns:a16="http://schemas.microsoft.com/office/drawing/2014/main" id="{7D251312-0DD1-422B-EA7E-29F56A4B18DA}"/>
              </a:ext>
            </a:extLst>
          </p:cNvPr>
          <p:cNvSpPr/>
          <p:nvPr/>
        </p:nvSpPr>
        <p:spPr>
          <a:xfrm>
            <a:off x="2067221" y="5854410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A1E39C82-EED5-6692-50AF-632A9CA32738}"/>
              </a:ext>
            </a:extLst>
          </p:cNvPr>
          <p:cNvSpPr txBox="1"/>
          <p:nvPr/>
        </p:nvSpPr>
        <p:spPr>
          <a:xfrm>
            <a:off x="3310605" y="5908645"/>
            <a:ext cx="1052114" cy="23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threshold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</p:txBody>
      </p: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FE380E5C-3FDF-DD48-E154-12761CA74534}"/>
              </a:ext>
            </a:extLst>
          </p:cNvPr>
          <p:cNvSpPr/>
          <p:nvPr/>
        </p:nvSpPr>
        <p:spPr>
          <a:xfrm>
            <a:off x="4362719" y="5852726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2C149DB-FA34-0681-2EAE-E063A775B5D8}"/>
              </a:ext>
            </a:extLst>
          </p:cNvPr>
          <p:cNvSpPr txBox="1"/>
          <p:nvPr/>
        </p:nvSpPr>
        <p:spPr>
          <a:xfrm>
            <a:off x="2177507" y="5892386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AB01F84-6820-A763-5BBD-8248ECBA1C66}"/>
              </a:ext>
            </a:extLst>
          </p:cNvPr>
          <p:cNvSpPr txBox="1"/>
          <p:nvPr/>
        </p:nvSpPr>
        <p:spPr>
          <a:xfrm>
            <a:off x="4468715" y="59116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0.6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2221EEB1-0C85-2C2A-3398-C1F1D1FC8E43}"/>
              </a:ext>
            </a:extLst>
          </p:cNvPr>
          <p:cNvSpPr txBox="1"/>
          <p:nvPr/>
        </p:nvSpPr>
        <p:spPr>
          <a:xfrm>
            <a:off x="6139654" y="5898700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1" name="圆角矩形 140">
            <a:extLst>
              <a:ext uri="{FF2B5EF4-FFF2-40B4-BE49-F238E27FC236}">
                <a16:creationId xmlns:a16="http://schemas.microsoft.com/office/drawing/2014/main" id="{3C235BAA-0A2C-102A-D5A0-936215B9A95E}"/>
              </a:ext>
            </a:extLst>
          </p:cNvPr>
          <p:cNvSpPr/>
          <p:nvPr/>
        </p:nvSpPr>
        <p:spPr>
          <a:xfrm>
            <a:off x="6823403" y="5856527"/>
            <a:ext cx="1407488" cy="30770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1293F02-014E-B51B-93D4-3B222A8A9A69}"/>
              </a:ext>
            </a:extLst>
          </p:cNvPr>
          <p:cNvSpPr txBox="1"/>
          <p:nvPr/>
        </p:nvSpPr>
        <p:spPr>
          <a:xfrm>
            <a:off x="6882233" y="593340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5FCDC7E2-1402-3D37-F9D7-B6E3814A7D23}"/>
              </a:ext>
            </a:extLst>
          </p:cNvPr>
          <p:cNvSpPr txBox="1"/>
          <p:nvPr/>
        </p:nvSpPr>
        <p:spPr>
          <a:xfrm>
            <a:off x="7920657" y="5911751"/>
            <a:ext cx="11502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Iterations :</a:t>
            </a:r>
          </a:p>
        </p:txBody>
      </p:sp>
      <p:sp>
        <p:nvSpPr>
          <p:cNvPr id="144" name="圆角矩形 143">
            <a:extLst>
              <a:ext uri="{FF2B5EF4-FFF2-40B4-BE49-F238E27FC236}">
                <a16:creationId xmlns:a16="http://schemas.microsoft.com/office/drawing/2014/main" id="{674BD5A4-38A2-6A7F-0BB9-83124F47EFD2}"/>
              </a:ext>
            </a:extLst>
          </p:cNvPr>
          <p:cNvSpPr/>
          <p:nvPr/>
        </p:nvSpPr>
        <p:spPr>
          <a:xfrm>
            <a:off x="9114545" y="5872301"/>
            <a:ext cx="1410047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06726DF-F9FD-B21D-6C12-F0EA197982E7}"/>
              </a:ext>
            </a:extLst>
          </p:cNvPr>
          <p:cNvSpPr txBox="1"/>
          <p:nvPr/>
        </p:nvSpPr>
        <p:spPr>
          <a:xfrm>
            <a:off x="9181891" y="5925717"/>
            <a:ext cx="115021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10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BF0B7B-DE3B-0BAF-5459-6ACF4E2B5C7F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BD560C-9663-7AFE-1BF5-F2C5DA9DF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526" y="2498157"/>
            <a:ext cx="7772400" cy="5170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92E097D-6980-0884-C005-D9DAC4429A40}"/>
              </a:ext>
            </a:extLst>
          </p:cNvPr>
          <p:cNvSpPr txBox="1"/>
          <p:nvPr/>
        </p:nvSpPr>
        <p:spPr>
          <a:xfrm>
            <a:off x="1051636" y="2078905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Heatmap</a:t>
            </a: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FADE80F3-59B6-743A-1944-EE511B347CD6}"/>
              </a:ext>
            </a:extLst>
          </p:cNvPr>
          <p:cNvCxnSpPr>
            <a:cxnSpLocks/>
          </p:cNvCxnSpPr>
          <p:nvPr/>
        </p:nvCxnSpPr>
        <p:spPr>
          <a:xfrm>
            <a:off x="904234" y="79215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EB2F8932-B4B1-8B48-D6DE-A5825F46BB70}"/>
              </a:ext>
            </a:extLst>
          </p:cNvPr>
          <p:cNvSpPr txBox="1"/>
          <p:nvPr/>
        </p:nvSpPr>
        <p:spPr>
          <a:xfrm>
            <a:off x="1051636" y="8166521"/>
            <a:ext cx="340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 Correlation Network</a:t>
            </a:r>
            <a:b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CEEFA526-FDBD-E2A7-3902-E8A1568A9006}"/>
              </a:ext>
            </a:extLst>
          </p:cNvPr>
          <p:cNvSpPr/>
          <p:nvPr/>
        </p:nvSpPr>
        <p:spPr>
          <a:xfrm>
            <a:off x="5404562" y="1502880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8D97BA4-8D92-913B-F9BC-BD8AD71CFC7A}"/>
              </a:ext>
            </a:extLst>
          </p:cNvPr>
          <p:cNvCxnSpPr>
            <a:cxnSpLocks/>
          </p:cNvCxnSpPr>
          <p:nvPr/>
        </p:nvCxnSpPr>
        <p:spPr>
          <a:xfrm flipH="1">
            <a:off x="4420923" y="1520160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AD00B8E-A982-CEA6-475E-EFBC9AA5EB44}"/>
              </a:ext>
            </a:extLst>
          </p:cNvPr>
          <p:cNvSpPr txBox="1"/>
          <p:nvPr/>
        </p:nvSpPr>
        <p:spPr>
          <a:xfrm>
            <a:off x="1292535" y="14710417"/>
            <a:ext cx="232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corr_gene.png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corr_sample.png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corr_gene_network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5CE5B3-0F52-8735-F6DB-C8AFBD2D2A54}"/>
              </a:ext>
            </a:extLst>
          </p:cNvPr>
          <p:cNvSpPr txBox="1"/>
          <p:nvPr/>
        </p:nvSpPr>
        <p:spPr>
          <a:xfrm>
            <a:off x="1059831" y="8557968"/>
            <a:ext cx="1022793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Red lines represent significant positive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Blue lines represent significant negative correlations between two genes.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more significant correlations a node has with other genes, the larger it is.</a:t>
            </a:r>
          </a:p>
          <a:p>
            <a:pPr marL="228600" indent="-228600" defTabSz="914433">
              <a:buAutoNum type="arabicPeriod"/>
              <a:defRPr/>
            </a:pPr>
            <a: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Using the correlation network diagram, it is easy to identify which genes are in a central position in the correlation analysis.</a:t>
            </a: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228600" indent="-228600" defTabSz="914433">
              <a:buAutoNum type="arabicPeriod"/>
              <a:defRPr/>
            </a:pP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br>
              <a:rPr kumimoji="0" lang="en" altLang="zh-CN" sz="12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kumimoji="0" lang="en" altLang="zh-CN" sz="12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defTabSz="914433">
              <a:defRPr/>
            </a:pP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BDC09DD-BE19-DD47-8B0F-CCEA1F96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216" y="9813291"/>
            <a:ext cx="61976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2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4433">
              <a:defRPr/>
            </a:pPr>
            <a:endParaRPr lang="en-US" altLang="zh-CN" sz="16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dirty="0">
                <a:solidFill>
                  <a:srgbClr val="515A6E"/>
                </a:solidFill>
                <a:latin typeface="Arial" panose="020B0604020202020204" pitchFamily="34" charset="0"/>
              </a:rPr>
              <a:t>Notice</a:t>
            </a:r>
            <a:endParaRPr lang="en" altLang="zh-CN" sz="1600" dirty="0">
              <a:solidFill>
                <a:srgbClr val="515A6E"/>
              </a:solidFill>
              <a:latin typeface="Arial" panose="020B0604020202020204" pitchFamily="34" charset="0"/>
            </a:endParaRP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Only two conditions of data can be uploaded, the front for the control group, the back for the experimental group. 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Upload transcriptomic data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And ensure that you upload a csv file</a:t>
            </a: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lang="en-US" altLang="zh-CN" sz="1100" dirty="0">
                <a:solidFill>
                  <a:srgbClr val="515A6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微软雅黑" panose="020B0503020204020204" pitchFamily="34" charset="-122"/>
              </a:rPr>
              <a:t>Choose the number of parallels in your experiment.</a:t>
            </a:r>
          </a:p>
          <a:p>
            <a:pPr marL="228600" indent="-228600" algn="l">
              <a:lnSpc>
                <a:spcPct val="150000"/>
              </a:lnSpc>
              <a:buAutoNum type="arabicPeriod"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lang="en-US" altLang="zh-CN" sz="1100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Corrrelation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94706" y="563395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Example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32787" y="563395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PCA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endParaRPr lang="zh-CN" altLang="en-US" sz="9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GO/KEGG Enrichment</a:t>
            </a:r>
            <a:endParaRPr lang="zh-CN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62411" y="6355953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Heatmap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070314" y="7265158"/>
            <a:ext cx="10051372" cy="428455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03412" y="6707520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Difference analysis result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，生成表格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EE6997B-4910-D837-469B-1E32F33626E1}"/>
              </a:ext>
            </a:extLst>
          </p:cNvPr>
          <p:cNvSpPr txBox="1"/>
          <p:nvPr/>
        </p:nvSpPr>
        <p:spPr>
          <a:xfrm>
            <a:off x="3183084" y="4925318"/>
            <a:ext cx="2009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Number of parallel samples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94DF5E22-06C9-63FE-7907-83A7FBF4D9A9}"/>
              </a:ext>
            </a:extLst>
          </p:cNvPr>
          <p:cNvSpPr/>
          <p:nvPr/>
        </p:nvSpPr>
        <p:spPr>
          <a:xfrm>
            <a:off x="5137669" y="4900403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0E2601D-E9E8-F308-ECD7-62116629F465}"/>
              </a:ext>
            </a:extLst>
          </p:cNvPr>
          <p:cNvSpPr txBox="1"/>
          <p:nvPr/>
        </p:nvSpPr>
        <p:spPr>
          <a:xfrm>
            <a:off x="5296519" y="49505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D5B1E4E6-BA86-FC52-7570-9C7C969B3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22" y="7581127"/>
            <a:ext cx="5549352" cy="3553284"/>
          </a:xfrm>
          <a:prstGeom prst="rect">
            <a:avLst/>
          </a:prstGeom>
        </p:spPr>
      </p:pic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F0465DA5-BE68-5DA6-BF69-58E94D62203E}"/>
              </a:ext>
            </a:extLst>
          </p:cNvPr>
          <p:cNvCxnSpPr>
            <a:cxnSpLocks/>
          </p:cNvCxnSpPr>
          <p:nvPr/>
        </p:nvCxnSpPr>
        <p:spPr>
          <a:xfrm>
            <a:off x="6798460" y="12608855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0D10DEFF-C0E9-25D4-6480-78036262F3C7}"/>
              </a:ext>
            </a:extLst>
          </p:cNvPr>
          <p:cNvSpPr/>
          <p:nvPr/>
        </p:nvSpPr>
        <p:spPr>
          <a:xfrm>
            <a:off x="4854680" y="12335885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B057C20E-34AE-2149-A49E-DC6F3CBC8C16}"/>
              </a:ext>
            </a:extLst>
          </p:cNvPr>
          <p:cNvSpPr/>
          <p:nvPr/>
        </p:nvSpPr>
        <p:spPr>
          <a:xfrm>
            <a:off x="6292761" y="1233588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444CA45A-1A5E-C342-280F-3E8ECCFC5C6F}"/>
              </a:ext>
            </a:extLst>
          </p:cNvPr>
          <p:cNvSpPr txBox="1"/>
          <p:nvPr/>
        </p:nvSpPr>
        <p:spPr>
          <a:xfrm>
            <a:off x="6935077" y="13052612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B451D1-EECD-B442-D212-C2D3F069D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73" y="4966542"/>
            <a:ext cx="355600" cy="198267"/>
          </a:xfrm>
          <a:prstGeom prst="rect">
            <a:avLst/>
          </a:prstGeom>
        </p:spPr>
      </p:pic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AD910F79-BFD4-AFF4-C194-2048B7E7785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736573" y="4593442"/>
            <a:ext cx="983963" cy="47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C3ED15E-3C23-EBA0-577C-73F6CBE68CA5}"/>
              </a:ext>
            </a:extLst>
          </p:cNvPr>
          <p:cNvSpPr txBox="1"/>
          <p:nvPr/>
        </p:nvSpPr>
        <p:spPr>
          <a:xfrm>
            <a:off x="7774369" y="4454942"/>
            <a:ext cx="1816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12C54184-4517-5038-6371-A36F7024AC3E}"/>
              </a:ext>
            </a:extLst>
          </p:cNvPr>
          <p:cNvCxnSpPr>
            <a:cxnSpLocks/>
          </p:cNvCxnSpPr>
          <p:nvPr/>
        </p:nvCxnSpPr>
        <p:spPr>
          <a:xfrm>
            <a:off x="921657" y="1305261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AA8AFD7-A39E-F132-6FC2-8D5F887CFEF3}"/>
              </a:ext>
            </a:extLst>
          </p:cNvPr>
          <p:cNvSpPr/>
          <p:nvPr/>
        </p:nvSpPr>
        <p:spPr>
          <a:xfrm>
            <a:off x="4867484" y="4221636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807613B-592B-15D1-DD1E-F679F43B516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934772" y="4302779"/>
            <a:ext cx="314606" cy="265879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EFEFA92-8A44-E383-A9BA-8461B1543EED}"/>
              </a:ext>
            </a:extLst>
          </p:cNvPr>
          <p:cNvSpPr txBox="1"/>
          <p:nvPr/>
        </p:nvSpPr>
        <p:spPr>
          <a:xfrm>
            <a:off x="5214249" y="4312631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01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3"/>
            <a:ext cx="1834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olcano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Plot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Width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1200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829737" y="2934411"/>
            <a:ext cx="11006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Color Scheme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Monaco" pitchFamily="2" charset="0"/>
                <a:ea typeface="等线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X 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77657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Y fix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Height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900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Size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975027" y="4107049"/>
            <a:ext cx="10757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 threshold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3921205" y="4094090"/>
            <a:ext cx="125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ogFC_threshold :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341539" y="4102227"/>
            <a:ext cx="666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Opacity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0.8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85476" y="5506838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23557" y="5506838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38703" y="5527847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，根据用户设置的参数重新出图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1130" y="5669915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01837" y="5679639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987292" y="5739287"/>
            <a:ext cx="21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点击下载，获得对应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png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，上下调的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genelist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文件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38AB71-1580-60AF-C085-6E77F25DC910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 Analysis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-&gt; 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Differential gene analysis</a:t>
            </a:r>
            <a:r>
              <a:rPr lang="zh-CN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界面参考</a:t>
            </a:r>
            <a:r>
              <a:rPr lang="en-US" altLang="zh-CN" sz="1401" b="1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401" b="1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988AD7D-47A4-6E97-E17A-19FC67F8A110}"/>
              </a:ext>
            </a:extLst>
          </p:cNvPr>
          <p:cNvCxnSpPr>
            <a:cxnSpLocks/>
          </p:cNvCxnSpPr>
          <p:nvPr/>
        </p:nvCxnSpPr>
        <p:spPr>
          <a:xfrm flipH="1">
            <a:off x="3390871" y="2386286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107FD09-4DAB-558E-A171-BD768F82F8D1}"/>
              </a:ext>
            </a:extLst>
          </p:cNvPr>
          <p:cNvSpPr txBox="1"/>
          <p:nvPr/>
        </p:nvSpPr>
        <p:spPr>
          <a:xfrm>
            <a:off x="4211996" y="2201996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个设置好的颜色方案，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930272E-5310-653D-44E9-CBD315CF02FE}"/>
              </a:ext>
            </a:extLst>
          </p:cNvPr>
          <p:cNvCxnSpPr>
            <a:cxnSpLocks/>
          </p:cNvCxnSpPr>
          <p:nvPr/>
        </p:nvCxnSpPr>
        <p:spPr>
          <a:xfrm flipH="1">
            <a:off x="6678318" y="2363295"/>
            <a:ext cx="778521" cy="5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1EB79DC7-8895-7CEB-E493-500BC9F3BD2B}"/>
              </a:ext>
            </a:extLst>
          </p:cNvPr>
          <p:cNvSpPr txBox="1"/>
          <p:nvPr/>
        </p:nvSpPr>
        <p:spPr>
          <a:xfrm>
            <a:off x="7674973" y="2203605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 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86FE4E-75DD-3750-27AB-AFCFD57BBEE8}"/>
              </a:ext>
            </a:extLst>
          </p:cNvPr>
          <p:cNvSpPr txBox="1"/>
          <p:nvPr/>
        </p:nvSpPr>
        <p:spPr>
          <a:xfrm>
            <a:off x="735039" y="4782546"/>
            <a:ext cx="10226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Marker gene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D5EE929F-CDDF-5119-51A5-8463CF4B5BFD}"/>
              </a:ext>
            </a:extLst>
          </p:cNvPr>
          <p:cNvSpPr/>
          <p:nvPr/>
        </p:nvSpPr>
        <p:spPr>
          <a:xfrm>
            <a:off x="1930380" y="4722868"/>
            <a:ext cx="4089704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C49A5-D303-DA0D-B051-FE6063CE6CD9}"/>
              </a:ext>
            </a:extLst>
          </p:cNvPr>
          <p:cNvSpPr txBox="1"/>
          <p:nvPr/>
        </p:nvSpPr>
        <p:spPr>
          <a:xfrm>
            <a:off x="1978441" y="4769542"/>
            <a:ext cx="22635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MYCTH_98562, MYCTH_2121938</a:t>
            </a:r>
          </a:p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defTabSz="914433"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27F3E18-48B1-EC62-E483-B46E8FD8ACA2}"/>
              </a:ext>
            </a:extLst>
          </p:cNvPr>
          <p:cNvCxnSpPr>
            <a:cxnSpLocks/>
          </p:cNvCxnSpPr>
          <p:nvPr/>
        </p:nvCxnSpPr>
        <p:spPr>
          <a:xfrm flipV="1">
            <a:off x="1244540" y="4942662"/>
            <a:ext cx="757638" cy="115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82F4-4E7F-91F7-DAD5-46209EC2C07D}"/>
              </a:ext>
            </a:extLst>
          </p:cNvPr>
          <p:cNvSpPr txBox="1"/>
          <p:nvPr/>
        </p:nvSpPr>
        <p:spPr>
          <a:xfrm>
            <a:off x="656341" y="6148283"/>
            <a:ext cx="921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默认为空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08336EB-31AD-B4B5-1777-6FFD2B0E0E23}"/>
              </a:ext>
            </a:extLst>
          </p:cNvPr>
          <p:cNvSpPr txBox="1"/>
          <p:nvPr/>
        </p:nvSpPr>
        <p:spPr>
          <a:xfrm>
            <a:off x="6559460" y="4756195"/>
            <a:ext cx="1179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 donw info 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0C10364A-D700-0314-3F7C-C00988F21037}"/>
              </a:ext>
            </a:extLst>
          </p:cNvPr>
          <p:cNvSpPr/>
          <p:nvPr/>
        </p:nvSpPr>
        <p:spPr>
          <a:xfrm>
            <a:off x="7681888" y="4698652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DE7C916-E9F7-BE39-753E-7CB5C1BEB7AC}"/>
              </a:ext>
            </a:extLst>
          </p:cNvPr>
          <p:cNvSpPr txBox="1"/>
          <p:nvPr/>
        </p:nvSpPr>
        <p:spPr>
          <a:xfrm>
            <a:off x="7749234" y="4752068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kumimoji="0" lang="en" altLang="zh-CN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Monaco" pitchFamily="2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DB8828D0-5EF5-ACF4-5991-90C46C829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935" y="4752792"/>
            <a:ext cx="355600" cy="215900"/>
          </a:xfrm>
          <a:prstGeom prst="rect">
            <a:avLst/>
          </a:prstGeom>
        </p:spPr>
      </p:pic>
      <p:pic>
        <p:nvPicPr>
          <p:cNvPr id="75" name="图片 74">
            <a:hlinkClick r:id="rId5"/>
            <a:extLst>
              <a:ext uri="{FF2B5EF4-FFF2-40B4-BE49-F238E27FC236}">
                <a16:creationId xmlns:a16="http://schemas.microsoft.com/office/drawing/2014/main" id="{D1C3A56A-B760-144D-DE91-519748887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203" y="6206785"/>
            <a:ext cx="8088069" cy="619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1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Please Upload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list text file.</a:t>
            </a: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The gene identifiers should be in NCBI RefSeq format. 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342D96-2FA3-4A56-B01C-12F5FA9DA78F}"/>
              </a:ext>
            </a:extLst>
          </p:cNvPr>
          <p:cNvSpPr txBox="1"/>
          <p:nvPr/>
        </p:nvSpPr>
        <p:spPr>
          <a:xfrm>
            <a:off x="3906100" y="497435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Species: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02DCC278-A971-F56E-5A62-24285CC65102}"/>
              </a:ext>
            </a:extLst>
          </p:cNvPr>
          <p:cNvSpPr/>
          <p:nvPr/>
        </p:nvSpPr>
        <p:spPr>
          <a:xfrm>
            <a:off x="4580512" y="4927678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88770ED4-6B81-E0BB-5B4A-59BF8DE82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6834" y="4989283"/>
            <a:ext cx="355600" cy="2159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DD21099E-02B3-1648-8DAB-9A5030094838}"/>
              </a:ext>
            </a:extLst>
          </p:cNvPr>
          <p:cNvSpPr txBox="1"/>
          <p:nvPr/>
        </p:nvSpPr>
        <p:spPr>
          <a:xfrm>
            <a:off x="3834978" y="618559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adjust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: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50E5E6B8-4883-4F77-AA75-207580989DF2}"/>
              </a:ext>
            </a:extLst>
          </p:cNvPr>
          <p:cNvSpPr/>
          <p:nvPr/>
        </p:nvSpPr>
        <p:spPr>
          <a:xfrm>
            <a:off x="4580512" y="613892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D3C8329-3794-7198-5978-0131ABE87383}"/>
              </a:ext>
            </a:extLst>
          </p:cNvPr>
          <p:cNvSpPr txBox="1"/>
          <p:nvPr/>
        </p:nvSpPr>
        <p:spPr>
          <a:xfrm>
            <a:off x="4647858" y="619466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0.05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5F7952-9899-DD45-8C61-8A605B20F2D8}"/>
              </a:ext>
            </a:extLst>
          </p:cNvPr>
          <p:cNvSpPr txBox="1"/>
          <p:nvPr/>
        </p:nvSpPr>
        <p:spPr>
          <a:xfrm>
            <a:off x="4651633" y="4981816"/>
            <a:ext cx="2446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endParaRPr kumimoji="0" lang="zh-CN" altLang="en-US" sz="8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D3415A9-AE5C-4180-7B91-953F283601B5}"/>
              </a:ext>
            </a:extLst>
          </p:cNvPr>
          <p:cNvSpPr txBox="1"/>
          <p:nvPr/>
        </p:nvSpPr>
        <p:spPr>
          <a:xfrm>
            <a:off x="3956881" y="5596332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Type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1F9D441-EA28-ACA0-8ED9-4573DA0DCDF9}"/>
              </a:ext>
            </a:extLst>
          </p:cNvPr>
          <p:cNvSpPr/>
          <p:nvPr/>
        </p:nvSpPr>
        <p:spPr>
          <a:xfrm>
            <a:off x="4580512" y="5566965"/>
            <a:ext cx="3269492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33830C-BE52-7C7B-8CFB-5889E6F89035}"/>
              </a:ext>
            </a:extLst>
          </p:cNvPr>
          <p:cNvSpPr txBox="1"/>
          <p:nvPr/>
        </p:nvSpPr>
        <p:spPr>
          <a:xfrm>
            <a:off x="4647858" y="5620381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AA4574DD-6D74-A89C-70A2-B7F49FF68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330" y="5609528"/>
            <a:ext cx="355600" cy="215900"/>
          </a:xfrm>
          <a:prstGeom prst="rect">
            <a:avLst/>
          </a:prstGeom>
        </p:spPr>
      </p:pic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832222" y="699142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70303" y="699142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904234" y="806206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62555" y="7565796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747D1AC-C5E9-5E33-33CD-40033151BB79}"/>
              </a:ext>
            </a:extLst>
          </p:cNvPr>
          <p:cNvSpPr/>
          <p:nvPr/>
        </p:nvSpPr>
        <p:spPr>
          <a:xfrm>
            <a:off x="1148900" y="8989184"/>
            <a:ext cx="10051372" cy="3766425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1071295" y="846003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Enrichment Analysis Results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849836" y="7623954"/>
            <a:ext cx="2684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加载差异分析结果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5D8A0882-3123-4096-4C7B-A3FE8DEE7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4035" y="9297129"/>
            <a:ext cx="7464879" cy="291713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89906BB0-562F-966F-DD8C-5A1C4C2969F6}"/>
              </a:ext>
            </a:extLst>
          </p:cNvPr>
          <p:cNvCxnSpPr>
            <a:cxnSpLocks/>
          </p:cNvCxnSpPr>
          <p:nvPr/>
        </p:nvCxnSpPr>
        <p:spPr>
          <a:xfrm>
            <a:off x="6774090" y="1374694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E7AC5FC6-CA4D-F656-9C8E-B65A34C1467F}"/>
              </a:ext>
            </a:extLst>
          </p:cNvPr>
          <p:cNvSpPr/>
          <p:nvPr/>
        </p:nvSpPr>
        <p:spPr>
          <a:xfrm>
            <a:off x="4830310" y="13204840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EA00FEB-B67D-0402-30B3-9C9EA8456E5A}"/>
              </a:ext>
            </a:extLst>
          </p:cNvPr>
          <p:cNvSpPr/>
          <p:nvPr/>
        </p:nvSpPr>
        <p:spPr>
          <a:xfrm>
            <a:off x="6268391" y="1320484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Visualization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59802C-FBCB-CE46-55C6-93EBD53EACBE}"/>
              </a:ext>
            </a:extLst>
          </p:cNvPr>
          <p:cNvSpPr txBox="1"/>
          <p:nvPr/>
        </p:nvSpPr>
        <p:spPr>
          <a:xfrm>
            <a:off x="6910707" y="14190706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Visualization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，按默认参数生成交互式可视化图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72B4A6F-AA2A-E786-30B2-D09391044A82}"/>
              </a:ext>
            </a:extLst>
          </p:cNvPr>
          <p:cNvCxnSpPr>
            <a:cxnSpLocks/>
          </p:cNvCxnSpPr>
          <p:nvPr/>
        </p:nvCxnSpPr>
        <p:spPr>
          <a:xfrm flipH="1">
            <a:off x="7795530" y="5188160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42BD0BE-A603-8DB1-B4D0-054AEF578736}"/>
              </a:ext>
            </a:extLst>
          </p:cNvPr>
          <p:cNvSpPr txBox="1"/>
          <p:nvPr/>
        </p:nvSpPr>
        <p:spPr>
          <a:xfrm>
            <a:off x="8629442" y="4951038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GO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KEGG</a:t>
            </a:r>
            <a:r>
              <a:rPr lang="zh-CN" altLang="en-US" sz="9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9B2FE17-7AEB-F24A-AAFB-BB1AE30A363C}"/>
              </a:ext>
            </a:extLst>
          </p:cNvPr>
          <p:cNvSpPr/>
          <p:nvPr/>
        </p:nvSpPr>
        <p:spPr>
          <a:xfrm>
            <a:off x="4946070" y="4136095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608C6EFA-E6D6-A977-B848-7B6FA598F4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5013358" y="4217238"/>
            <a:ext cx="314606" cy="265879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EC6B7D1-545A-944C-119A-499E9F03B3B8}"/>
              </a:ext>
            </a:extLst>
          </p:cNvPr>
          <p:cNvSpPr txBox="1"/>
          <p:nvPr/>
        </p:nvSpPr>
        <p:spPr>
          <a:xfrm>
            <a:off x="5292835" y="4227090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987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>
            <a:extLst>
              <a:ext uri="{FF2B5EF4-FFF2-40B4-BE49-F238E27FC236}">
                <a16:creationId xmlns:a16="http://schemas.microsoft.com/office/drawing/2014/main" id="{B3BF29E4-15C6-5A7B-93AB-9CD8F52A1E02}"/>
              </a:ext>
            </a:extLst>
          </p:cNvPr>
          <p:cNvSpPr txBox="1"/>
          <p:nvPr/>
        </p:nvSpPr>
        <p:spPr>
          <a:xfrm>
            <a:off x="209318" y="275882"/>
            <a:ext cx="7457148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GO/KEGG Enrichment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endParaRPr kumimoji="0" lang="zh-CN" altLang="en-US" sz="1401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55600" y="169164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833899"/>
            <a:ext cx="11143348" cy="13838222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9289C3F-8C41-1822-FC3A-1AF1D2CD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208" y="5495492"/>
            <a:ext cx="8881121" cy="4907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3B95374-58F3-89CD-10F1-750AA60FCAE9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C0E7F72-9C9B-E925-6E05-21377E4A9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CB169C-6779-8070-56C2-014F0B568F3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Home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39A6BB-E311-C3A6-AC6B-20777D1236D5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Search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718994-4622-2F75-BFED-0BF2BF96A5D9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Datasets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B1A80F-78A1-4A36-68CC-8C926B722B95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Omics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DA0E0-B3DF-C47D-3850-4D547C8FC88B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Tools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909226-FCF6-1A0F-54EA-2A5CE80B64B3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C67CAE-EEA1-47CA-ADD6-5DA6CB7A4F9B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Publication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325C29-3808-2FBF-913A-81063645B924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Download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6F88810-F4C6-018E-B8CD-7196A888DB90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33">
              <a:defRPr/>
            </a:pPr>
            <a:endParaRPr lang="zh-CN" altLang="en-US" sz="3202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FA50A43-DBEF-4326-BCEB-F91A3237985C}"/>
              </a:ext>
            </a:extLst>
          </p:cNvPr>
          <p:cNvSpPr txBox="1"/>
          <p:nvPr/>
        </p:nvSpPr>
        <p:spPr>
          <a:xfrm>
            <a:off x="996596" y="223097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Functional Enrichment of Genes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05899D0-9B40-1F73-3718-1FF33D8A0EE1}"/>
              </a:ext>
            </a:extLst>
          </p:cNvPr>
          <p:cNvSpPr txBox="1"/>
          <p:nvPr/>
        </p:nvSpPr>
        <p:spPr>
          <a:xfrm>
            <a:off x="1273076" y="3523678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D0FC51F2-8C8E-C2BB-1732-56927F52D118}"/>
              </a:ext>
            </a:extLst>
          </p:cNvPr>
          <p:cNvSpPr/>
          <p:nvPr/>
        </p:nvSpPr>
        <p:spPr>
          <a:xfrm>
            <a:off x="1930380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334C55A-07A9-D028-B60B-67479A9AF1C2}"/>
              </a:ext>
            </a:extLst>
          </p:cNvPr>
          <p:cNvSpPr txBox="1"/>
          <p:nvPr/>
        </p:nvSpPr>
        <p:spPr>
          <a:xfrm>
            <a:off x="1997726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1280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B20165-6BC8-F889-0D18-75E15D262A4E}"/>
              </a:ext>
            </a:extLst>
          </p:cNvPr>
          <p:cNvSpPr txBox="1"/>
          <p:nvPr/>
        </p:nvSpPr>
        <p:spPr>
          <a:xfrm>
            <a:off x="1306749" y="2934411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33467206-5AC1-B332-3969-3D64F95BFE07}"/>
              </a:ext>
            </a:extLst>
          </p:cNvPr>
          <p:cNvSpPr/>
          <p:nvPr/>
        </p:nvSpPr>
        <p:spPr>
          <a:xfrm>
            <a:off x="1930380" y="290504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03ED21-60A3-5EF1-91DC-455966C3EEF3}"/>
              </a:ext>
            </a:extLst>
          </p:cNvPr>
          <p:cNvSpPr txBox="1"/>
          <p:nvPr/>
        </p:nvSpPr>
        <p:spPr>
          <a:xfrm>
            <a:off x="1997726" y="2958460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rdbu</a:t>
            </a:r>
            <a:r>
              <a:rPr lang="en" altLang="zh-CN" sz="9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_r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DF199916-9A9B-B37A-0C82-24D99B8A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427" y="2959184"/>
            <a:ext cx="355600" cy="215900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F927BE0-E77E-2D5C-0428-D6CC2A1E7DBA}"/>
              </a:ext>
            </a:extLst>
          </p:cNvPr>
          <p:cNvSpPr txBox="1"/>
          <p:nvPr/>
        </p:nvSpPr>
        <p:spPr>
          <a:xfrm>
            <a:off x="4290949" y="2950810"/>
            <a:ext cx="8307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Pic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962732F5-2AF9-7888-43A8-92C8C168BE93}"/>
              </a:ext>
            </a:extLst>
          </p:cNvPr>
          <p:cNvSpPr/>
          <p:nvPr/>
        </p:nvSpPr>
        <p:spPr>
          <a:xfrm>
            <a:off x="5121716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1DE1819-DB6C-7DBF-3A5E-BEDCF93419C2}"/>
              </a:ext>
            </a:extLst>
          </p:cNvPr>
          <p:cNvSpPr txBox="1"/>
          <p:nvPr/>
        </p:nvSpPr>
        <p:spPr>
          <a:xfrm>
            <a:off x="5189062" y="2974859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5771C31-C1FD-C69E-AA09-0A811203A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763" y="2975583"/>
            <a:ext cx="355600" cy="215900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27D43C99-0790-C507-7871-C67C43ED2F9E}"/>
              </a:ext>
            </a:extLst>
          </p:cNvPr>
          <p:cNvSpPr txBox="1"/>
          <p:nvPr/>
        </p:nvSpPr>
        <p:spPr>
          <a:xfrm>
            <a:off x="7592678" y="2950810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Type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：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25561870-C650-940D-8017-DCE4BBD569C6}"/>
              </a:ext>
            </a:extLst>
          </p:cNvPr>
          <p:cNvSpPr/>
          <p:nvPr/>
        </p:nvSpPr>
        <p:spPr>
          <a:xfrm>
            <a:off x="8216309" y="292144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5EA779-834F-806A-01EA-9F5DD11AB051}"/>
              </a:ext>
            </a:extLst>
          </p:cNvPr>
          <p:cNvSpPr txBox="1"/>
          <p:nvPr/>
        </p:nvSpPr>
        <p:spPr>
          <a:xfrm>
            <a:off x="8283655" y="2974859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All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16C00B22-832E-C8F0-0080-9EE62EA51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6356" y="2975583"/>
            <a:ext cx="355600" cy="215900"/>
          </a:xfrm>
          <a:prstGeom prst="rect">
            <a:avLst/>
          </a:prstGeom>
        </p:spPr>
      </p:pic>
      <p:sp>
        <p:nvSpPr>
          <p:cNvPr id="49" name="文本框 48">
            <a:extLst>
              <a:ext uri="{FF2B5EF4-FFF2-40B4-BE49-F238E27FC236}">
                <a16:creationId xmlns:a16="http://schemas.microsoft.com/office/drawing/2014/main" id="{8E449546-D235-191C-B67B-4CF0827C1F2F}"/>
              </a:ext>
            </a:extLst>
          </p:cNvPr>
          <p:cNvSpPr txBox="1"/>
          <p:nvPr/>
        </p:nvSpPr>
        <p:spPr>
          <a:xfrm>
            <a:off x="4288193" y="3524269"/>
            <a:ext cx="6236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635579AB-159A-D790-052F-BC1A65B871EE}"/>
              </a:ext>
            </a:extLst>
          </p:cNvPr>
          <p:cNvSpPr/>
          <p:nvPr/>
        </p:nvSpPr>
        <p:spPr>
          <a:xfrm>
            <a:off x="5120213" y="347700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E6169D6-97FA-7C12-26E2-E9B832E6533F}"/>
              </a:ext>
            </a:extLst>
          </p:cNvPr>
          <p:cNvSpPr txBox="1"/>
          <p:nvPr/>
        </p:nvSpPr>
        <p:spPr>
          <a:xfrm>
            <a:off x="5175223" y="353274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C9BD5A5-8E1F-C87C-6948-14CB362D3BCE}"/>
              </a:ext>
            </a:extLst>
          </p:cNvPr>
          <p:cNvSpPr txBox="1"/>
          <p:nvPr/>
        </p:nvSpPr>
        <p:spPr>
          <a:xfrm>
            <a:off x="7297178" y="3531182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433D0BC9-41AA-96EF-90B3-19AD85A77F38}"/>
              </a:ext>
            </a:extLst>
          </p:cNvPr>
          <p:cNvSpPr/>
          <p:nvPr/>
        </p:nvSpPr>
        <p:spPr>
          <a:xfrm>
            <a:off x="8216309" y="350061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4A9C56E-3477-2C08-297D-602E8077B009}"/>
              </a:ext>
            </a:extLst>
          </p:cNvPr>
          <p:cNvSpPr txBox="1"/>
          <p:nvPr/>
        </p:nvSpPr>
        <p:spPr>
          <a:xfrm>
            <a:off x="8283655" y="3547288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DE2639-3F9B-4EA9-DB28-A8220A50202D}"/>
              </a:ext>
            </a:extLst>
          </p:cNvPr>
          <p:cNvSpPr txBox="1"/>
          <p:nvPr/>
        </p:nvSpPr>
        <p:spPr>
          <a:xfrm>
            <a:off x="1116106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adjust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C31A2385-68B6-A002-C8C5-4F6476741A7F}"/>
              </a:ext>
            </a:extLst>
          </p:cNvPr>
          <p:cNvSpPr/>
          <p:nvPr/>
        </p:nvSpPr>
        <p:spPr>
          <a:xfrm>
            <a:off x="1939164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F56740B3-2778-30C3-AF17-2F978459C3A4}"/>
              </a:ext>
            </a:extLst>
          </p:cNvPr>
          <p:cNvSpPr txBox="1"/>
          <p:nvPr/>
        </p:nvSpPr>
        <p:spPr>
          <a:xfrm>
            <a:off x="2006510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0.05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B04C05D-A9CA-E7E4-BEF9-B71853757846}"/>
              </a:ext>
            </a:extLst>
          </p:cNvPr>
          <p:cNvSpPr txBox="1"/>
          <p:nvPr/>
        </p:nvSpPr>
        <p:spPr>
          <a:xfrm>
            <a:off x="4305939" y="4093702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圆角矩形 58">
            <a:extLst>
              <a:ext uri="{FF2B5EF4-FFF2-40B4-BE49-F238E27FC236}">
                <a16:creationId xmlns:a16="http://schemas.microsoft.com/office/drawing/2014/main" id="{DDB460A3-F42E-F331-FC6D-D54454E7E57F}"/>
              </a:ext>
            </a:extLst>
          </p:cNvPr>
          <p:cNvSpPr/>
          <p:nvPr/>
        </p:nvSpPr>
        <p:spPr>
          <a:xfrm>
            <a:off x="5128997" y="404702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4B91024-BBC5-65B1-36AF-298C0D9A7F66}"/>
              </a:ext>
            </a:extLst>
          </p:cNvPr>
          <p:cNvSpPr txBox="1"/>
          <p:nvPr/>
        </p:nvSpPr>
        <p:spPr>
          <a:xfrm>
            <a:off x="5196343" y="4102764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15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FA12F45-A1E6-C16D-1ADF-7F0F7A17C7CD}"/>
              </a:ext>
            </a:extLst>
          </p:cNvPr>
          <p:cNvSpPr txBox="1"/>
          <p:nvPr/>
        </p:nvSpPr>
        <p:spPr>
          <a:xfrm>
            <a:off x="7226556" y="4085028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Chart Num: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4F090A71-8D86-C9F1-479E-1B075EDDDDB0}"/>
              </a:ext>
            </a:extLst>
          </p:cNvPr>
          <p:cNvSpPr/>
          <p:nvPr/>
        </p:nvSpPr>
        <p:spPr>
          <a:xfrm>
            <a:off x="8181126" y="4038354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A92ADB-A656-A137-D5FC-2DDD125FACA9}"/>
              </a:ext>
            </a:extLst>
          </p:cNvPr>
          <p:cNvSpPr txBox="1"/>
          <p:nvPr/>
        </p:nvSpPr>
        <p:spPr>
          <a:xfrm>
            <a:off x="8248472" y="4094090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1AD0ED67-DDBA-330D-A70A-2A6897D7D690}"/>
              </a:ext>
            </a:extLst>
          </p:cNvPr>
          <p:cNvSpPr/>
          <p:nvPr/>
        </p:nvSpPr>
        <p:spPr>
          <a:xfrm>
            <a:off x="4293972" y="474419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Download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3E136EF7-BAAD-3B47-0C03-EEF848E124EB}"/>
              </a:ext>
            </a:extLst>
          </p:cNvPr>
          <p:cNvSpPr/>
          <p:nvPr/>
        </p:nvSpPr>
        <p:spPr>
          <a:xfrm>
            <a:off x="5732053" y="474419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Submit</a:t>
            </a:r>
            <a:endParaRPr kumimoji="1" lang="zh-CN" altLang="en-US" sz="120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F05ECD8-DA6C-4C1C-1B89-2D00DA888F2E}"/>
              </a:ext>
            </a:extLst>
          </p:cNvPr>
          <p:cNvSpPr txBox="1"/>
          <p:nvPr/>
        </p:nvSpPr>
        <p:spPr>
          <a:xfrm>
            <a:off x="7747199" y="4765205"/>
            <a:ext cx="2848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Submit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，根据用户设置的参数重新出图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9CC59FB2-F610-4700-8F8F-D74255F4921F}"/>
              </a:ext>
            </a:extLst>
          </p:cNvPr>
          <p:cNvCxnSpPr>
            <a:cxnSpLocks/>
          </p:cNvCxnSpPr>
          <p:nvPr/>
        </p:nvCxnSpPr>
        <p:spPr>
          <a:xfrm>
            <a:off x="6739626" y="4907273"/>
            <a:ext cx="92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863B606F-F82E-586D-0185-4157E67286A2}"/>
              </a:ext>
            </a:extLst>
          </p:cNvPr>
          <p:cNvCxnSpPr>
            <a:cxnSpLocks/>
          </p:cNvCxnSpPr>
          <p:nvPr/>
        </p:nvCxnSpPr>
        <p:spPr>
          <a:xfrm flipH="1">
            <a:off x="3310333" y="491699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EAECDAB-F92E-CB4C-892E-27A4CE8275B0}"/>
              </a:ext>
            </a:extLst>
          </p:cNvPr>
          <p:cNvSpPr txBox="1"/>
          <p:nvPr/>
        </p:nvSpPr>
        <p:spPr>
          <a:xfrm>
            <a:off x="1438835" y="4782158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点击下载，获得对应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png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54E16117-9E62-4FB7-8A00-52F44EF86FFD}"/>
              </a:ext>
            </a:extLst>
          </p:cNvPr>
          <p:cNvCxnSpPr>
            <a:cxnSpLocks/>
          </p:cNvCxnSpPr>
          <p:nvPr/>
        </p:nvCxnSpPr>
        <p:spPr>
          <a:xfrm flipH="1">
            <a:off x="3532442" y="2486295"/>
            <a:ext cx="870580" cy="41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8EA40F0A-3CC5-5BB7-E095-8C0CF555DC67}"/>
              </a:ext>
            </a:extLst>
          </p:cNvPr>
          <p:cNvCxnSpPr>
            <a:cxnSpLocks/>
          </p:cNvCxnSpPr>
          <p:nvPr/>
        </p:nvCxnSpPr>
        <p:spPr>
          <a:xfrm flipH="1">
            <a:off x="6657676" y="2471779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973E9795-04D5-8823-40E9-826C08349AC1}"/>
              </a:ext>
            </a:extLst>
          </p:cNvPr>
          <p:cNvSpPr txBox="1"/>
          <p:nvPr/>
        </p:nvSpPr>
        <p:spPr>
          <a:xfrm>
            <a:off x="7184997" y="2172217"/>
            <a:ext cx="2585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bubble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bar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65770A-0A71-9877-AB00-7278AA30BCD4}"/>
              </a:ext>
            </a:extLst>
          </p:cNvPr>
          <p:cNvCxnSpPr>
            <a:cxnSpLocks/>
          </p:cNvCxnSpPr>
          <p:nvPr/>
        </p:nvCxnSpPr>
        <p:spPr>
          <a:xfrm flipH="1">
            <a:off x="9769234" y="2503613"/>
            <a:ext cx="669834" cy="494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2894F619-12A8-C151-0A70-D054C10014F3}"/>
              </a:ext>
            </a:extLst>
          </p:cNvPr>
          <p:cNvSpPr txBox="1"/>
          <p:nvPr/>
        </p:nvSpPr>
        <p:spPr>
          <a:xfrm>
            <a:off x="10104151" y="2096394"/>
            <a:ext cx="2585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All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CC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MF</a:t>
            </a:r>
          </a:p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四个选择</a:t>
            </a:r>
            <a:endParaRPr lang="zh-CN" altLang="en-US" sz="9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4C7964-0084-E0EF-7858-AF9D995DCC69}"/>
              </a:ext>
            </a:extLst>
          </p:cNvPr>
          <p:cNvSpPr txBox="1"/>
          <p:nvPr/>
        </p:nvSpPr>
        <p:spPr>
          <a:xfrm>
            <a:off x="4372948" y="2105132"/>
            <a:ext cx="178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选择：见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notion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文档</a:t>
            </a:r>
            <a:r>
              <a:rPr lang="en-US" altLang="zh-CN" sz="1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Plotly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颜色</a:t>
            </a:r>
            <a:endParaRPr lang="en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42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transcriptome data csv file to generate a heatmap.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30499" y="6956139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168580" y="6956139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78636" y="7778362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27081" y="7483789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74897" y="8226641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64796" y="8253058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311561" y="14408436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327922" y="1458123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076143" y="14414967"/>
            <a:ext cx="24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8C1D14A-038D-4ED9-A8FE-B403C0097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829" y="8862104"/>
            <a:ext cx="5898841" cy="5228280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8847B5F3-410F-EC42-C95D-50647372F41C}"/>
              </a:ext>
            </a:extLst>
          </p:cNvPr>
          <p:cNvSpPr/>
          <p:nvPr/>
        </p:nvSpPr>
        <p:spPr>
          <a:xfrm>
            <a:off x="4814627" y="3918300"/>
            <a:ext cx="2100048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E6E08B1-45BE-7FDF-62FD-13B97E6985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74" b="2734"/>
          <a:stretch/>
        </p:blipFill>
        <p:spPr>
          <a:xfrm>
            <a:off x="4881915" y="3999443"/>
            <a:ext cx="314606" cy="26587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EAA8778-BE01-712F-55EA-ED90EE8C924B}"/>
              </a:ext>
            </a:extLst>
          </p:cNvPr>
          <p:cNvSpPr txBox="1"/>
          <p:nvPr/>
        </p:nvSpPr>
        <p:spPr>
          <a:xfrm>
            <a:off x="5161392" y="4009295"/>
            <a:ext cx="1763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CB046B-1539-DBE0-B150-148E28F8BD33}"/>
              </a:ext>
            </a:extLst>
          </p:cNvPr>
          <p:cNvSpPr txBox="1"/>
          <p:nvPr/>
        </p:nvSpPr>
        <p:spPr>
          <a:xfrm>
            <a:off x="1326213" y="5387753"/>
            <a:ext cx="8693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Cellwidth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B0A2C596-C011-8008-7183-EA463075CA42}"/>
              </a:ext>
            </a:extLst>
          </p:cNvPr>
          <p:cNvSpPr/>
          <p:nvPr/>
        </p:nvSpPr>
        <p:spPr>
          <a:xfrm>
            <a:off x="2229219" y="5341079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F3DCE2-F480-2E56-5DBD-6182ECDEE5F7}"/>
              </a:ext>
            </a:extLst>
          </p:cNvPr>
          <p:cNvSpPr txBox="1"/>
          <p:nvPr/>
        </p:nvSpPr>
        <p:spPr>
          <a:xfrm>
            <a:off x="2296565" y="539681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8382E7-674A-B613-ED51-32FBD7B7A642}"/>
              </a:ext>
            </a:extLst>
          </p:cNvPr>
          <p:cNvSpPr txBox="1"/>
          <p:nvPr/>
        </p:nvSpPr>
        <p:spPr>
          <a:xfrm>
            <a:off x="1107404" y="4798486"/>
            <a:ext cx="11218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Show border :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331EAC5-378C-BA7B-0E97-64D3F095FA04}"/>
              </a:ext>
            </a:extLst>
          </p:cNvPr>
          <p:cNvSpPr/>
          <p:nvPr/>
        </p:nvSpPr>
        <p:spPr>
          <a:xfrm>
            <a:off x="2229219" y="4769119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FC3DBE-670E-901C-ABAE-B0A1436544E9}"/>
              </a:ext>
            </a:extLst>
          </p:cNvPr>
          <p:cNvSpPr txBox="1"/>
          <p:nvPr/>
        </p:nvSpPr>
        <p:spPr>
          <a:xfrm>
            <a:off x="2296565" y="4822535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onaco" pitchFamily="2" charset="0"/>
              </a:rPr>
              <a:t>True</a:t>
            </a: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224AFF55-9CDC-8629-6D4A-49263D704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9266" y="4823259"/>
            <a:ext cx="355600" cy="215900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70B9BD6C-00A5-7F9E-93D9-84BFB5C9DCF7}"/>
              </a:ext>
            </a:extLst>
          </p:cNvPr>
          <p:cNvSpPr txBox="1"/>
          <p:nvPr/>
        </p:nvSpPr>
        <p:spPr>
          <a:xfrm>
            <a:off x="4344897" y="4814885"/>
            <a:ext cx="1075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 rows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圆角矩形 75">
            <a:extLst>
              <a:ext uri="{FF2B5EF4-FFF2-40B4-BE49-F238E27FC236}">
                <a16:creationId xmlns:a16="http://schemas.microsoft.com/office/drawing/2014/main" id="{6C1FA2E7-10A1-5A3E-1EF8-3C40A12A7FE8}"/>
              </a:ext>
            </a:extLst>
          </p:cNvPr>
          <p:cNvSpPr/>
          <p:nvPr/>
        </p:nvSpPr>
        <p:spPr>
          <a:xfrm>
            <a:off x="5420555" y="478551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56CE7B6-D081-23B8-CBDF-0F315378A5E8}"/>
              </a:ext>
            </a:extLst>
          </p:cNvPr>
          <p:cNvSpPr txBox="1"/>
          <p:nvPr/>
        </p:nvSpPr>
        <p:spPr>
          <a:xfrm>
            <a:off x="5487901" y="4838934"/>
            <a:ext cx="8693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zh-CN" altLang="en-US" sz="9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A841933D-7025-810B-8685-A5601CFED6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602" y="4839658"/>
            <a:ext cx="355600" cy="215900"/>
          </a:xfrm>
          <a:prstGeom prst="rect">
            <a:avLst/>
          </a:prstGeom>
        </p:spPr>
      </p:pic>
      <p:sp>
        <p:nvSpPr>
          <p:cNvPr id="79" name="文本框 78">
            <a:extLst>
              <a:ext uri="{FF2B5EF4-FFF2-40B4-BE49-F238E27FC236}">
                <a16:creationId xmlns:a16="http://schemas.microsoft.com/office/drawing/2014/main" id="{D8E9BA5E-F5FB-C451-D317-78E01262E5AA}"/>
              </a:ext>
            </a:extLst>
          </p:cNvPr>
          <p:cNvSpPr txBox="1"/>
          <p:nvPr/>
        </p:nvSpPr>
        <p:spPr>
          <a:xfrm>
            <a:off x="7507575" y="4814885"/>
            <a:ext cx="10075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Cluster_cols </a:t>
            </a:r>
            <a:r>
              <a:rPr lang="zh-CN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0D626A22-3C57-6EBE-5522-577817AA8F0C}"/>
              </a:ext>
            </a:extLst>
          </p:cNvPr>
          <p:cNvSpPr/>
          <p:nvPr/>
        </p:nvSpPr>
        <p:spPr>
          <a:xfrm>
            <a:off x="8515148" y="4785518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3729C4D-7AD9-23CD-740E-8CB77D8C24FC}"/>
              </a:ext>
            </a:extLst>
          </p:cNvPr>
          <p:cNvSpPr txBox="1"/>
          <p:nvPr/>
        </p:nvSpPr>
        <p:spPr>
          <a:xfrm>
            <a:off x="8582494" y="4838934"/>
            <a:ext cx="869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" altLang="zh-CN" sz="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Monaco" pitchFamily="2" charset="0"/>
              </a:rPr>
              <a:t>False</a:t>
            </a:r>
            <a:endParaRPr lang="en" altLang="zh-CN" sz="9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Monaco" pitchFamily="2" charset="0"/>
            </a:endParaRPr>
          </a:p>
          <a:p>
            <a:pPr defTabSz="914433">
              <a:defRPr/>
            </a:pP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D88A6A23-9ED7-3720-DF7E-CCE7F9364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195" y="4839658"/>
            <a:ext cx="355600" cy="21590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B30A7E4E-8A11-C9D4-74CB-5D42C33C1407}"/>
              </a:ext>
            </a:extLst>
          </p:cNvPr>
          <p:cNvSpPr txBox="1"/>
          <p:nvPr/>
        </p:nvSpPr>
        <p:spPr>
          <a:xfrm>
            <a:off x="4452146" y="5402660"/>
            <a:ext cx="865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cellheight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4" name="圆角矩形 83">
            <a:extLst>
              <a:ext uri="{FF2B5EF4-FFF2-40B4-BE49-F238E27FC236}">
                <a16:creationId xmlns:a16="http://schemas.microsoft.com/office/drawing/2014/main" id="{2164DAA0-B5FB-1072-2D09-55ED1AE68078}"/>
              </a:ext>
            </a:extLst>
          </p:cNvPr>
          <p:cNvSpPr/>
          <p:nvPr/>
        </p:nvSpPr>
        <p:spPr>
          <a:xfrm>
            <a:off x="5419052" y="5341079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0D120A-3240-5BE4-6941-A1E0B3829116}"/>
              </a:ext>
            </a:extLst>
          </p:cNvPr>
          <p:cNvSpPr txBox="1"/>
          <p:nvPr/>
        </p:nvSpPr>
        <p:spPr>
          <a:xfrm>
            <a:off x="5474062" y="539681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47B0FCE-AA5C-446C-AE0B-169060FABD9F}"/>
              </a:ext>
            </a:extLst>
          </p:cNvPr>
          <p:cNvSpPr txBox="1"/>
          <p:nvPr/>
        </p:nvSpPr>
        <p:spPr>
          <a:xfrm>
            <a:off x="7596017" y="5395257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font Size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6D02DBF2-5288-5327-D49B-9768F9184C3A}"/>
              </a:ext>
            </a:extLst>
          </p:cNvPr>
          <p:cNvSpPr/>
          <p:nvPr/>
        </p:nvSpPr>
        <p:spPr>
          <a:xfrm>
            <a:off x="8515148" y="5364689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96ED34-AA12-5649-7191-511DDA7A3D68}"/>
              </a:ext>
            </a:extLst>
          </p:cNvPr>
          <p:cNvSpPr txBox="1"/>
          <p:nvPr/>
        </p:nvSpPr>
        <p:spPr>
          <a:xfrm>
            <a:off x="8582494" y="541136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1B84D1D2-C728-8711-645A-7F879CC6C96A}"/>
              </a:ext>
            </a:extLst>
          </p:cNvPr>
          <p:cNvSpPr txBox="1"/>
          <p:nvPr/>
        </p:nvSpPr>
        <p:spPr>
          <a:xfrm>
            <a:off x="1414945" y="5957777"/>
            <a:ext cx="7893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up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0" name="圆角矩形 89">
            <a:extLst>
              <a:ext uri="{FF2B5EF4-FFF2-40B4-BE49-F238E27FC236}">
                <a16:creationId xmlns:a16="http://schemas.microsoft.com/office/drawing/2014/main" id="{6388737F-A7FA-27FC-DD8F-2F2BC8FD89BE}"/>
              </a:ext>
            </a:extLst>
          </p:cNvPr>
          <p:cNvSpPr/>
          <p:nvPr/>
        </p:nvSpPr>
        <p:spPr>
          <a:xfrm>
            <a:off x="2238003" y="591110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9F1965D-AE45-994F-63C9-10D271363810}"/>
              </a:ext>
            </a:extLst>
          </p:cNvPr>
          <p:cNvSpPr txBox="1"/>
          <p:nvPr/>
        </p:nvSpPr>
        <p:spPr>
          <a:xfrm>
            <a:off x="2305349" y="596683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393FE9A-69FF-4FA1-456B-995436F7B836}"/>
              </a:ext>
            </a:extLst>
          </p:cNvPr>
          <p:cNvSpPr txBox="1"/>
          <p:nvPr/>
        </p:nvSpPr>
        <p:spPr>
          <a:xfrm>
            <a:off x="4405920" y="5957777"/>
            <a:ext cx="988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down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3" name="圆角矩形 92">
            <a:extLst>
              <a:ext uri="{FF2B5EF4-FFF2-40B4-BE49-F238E27FC236}">
                <a16:creationId xmlns:a16="http://schemas.microsoft.com/office/drawing/2014/main" id="{2C2F6420-6CDF-F3BC-749A-582AE6F16613}"/>
              </a:ext>
            </a:extLst>
          </p:cNvPr>
          <p:cNvSpPr/>
          <p:nvPr/>
        </p:nvSpPr>
        <p:spPr>
          <a:xfrm>
            <a:off x="5427836" y="5911103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544646D-37AE-A06B-8FAD-BFC1CC86EDC7}"/>
              </a:ext>
            </a:extLst>
          </p:cNvPr>
          <p:cNvSpPr txBox="1"/>
          <p:nvPr/>
        </p:nvSpPr>
        <p:spPr>
          <a:xfrm>
            <a:off x="5495182" y="5966839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0EFB99D-8349-5F97-1CD4-0D5A520966AF}"/>
              </a:ext>
            </a:extLst>
          </p:cNvPr>
          <p:cNvSpPr txBox="1"/>
          <p:nvPr/>
        </p:nvSpPr>
        <p:spPr>
          <a:xfrm>
            <a:off x="7525395" y="5949103"/>
            <a:ext cx="920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Color mid :</a:t>
            </a:r>
            <a:endParaRPr lang="zh-CN" alt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2473FF93-E5E4-6B0C-6D72-F9576A7E3BDC}"/>
              </a:ext>
            </a:extLst>
          </p:cNvPr>
          <p:cNvSpPr/>
          <p:nvPr/>
        </p:nvSpPr>
        <p:spPr>
          <a:xfrm>
            <a:off x="8479965" y="5902429"/>
            <a:ext cx="1834796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33"/>
            <a:endParaRPr kumimoji="1" lang="zh-CN" altLang="en-US" sz="320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7D92F15-555D-AFA2-3161-44F243153722}"/>
              </a:ext>
            </a:extLst>
          </p:cNvPr>
          <p:cNvSpPr txBox="1"/>
          <p:nvPr/>
        </p:nvSpPr>
        <p:spPr>
          <a:xfrm>
            <a:off x="8547311" y="595816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default</a:t>
            </a:r>
            <a:endParaRPr lang="zh-CN" altLang="en-US" sz="900" b="1" dirty="0">
              <a:solidFill>
                <a:srgbClr val="4472C4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07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1515692-5BE1-5BBF-A277-0B648F65C6DA}"/>
              </a:ext>
            </a:extLst>
          </p:cNvPr>
          <p:cNvSpPr txBox="1"/>
          <p:nvPr/>
        </p:nvSpPr>
        <p:spPr>
          <a:xfrm>
            <a:off x="2867062" y="908812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Home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6FA80BF-3A5F-02CE-D0DF-744386FE2558}"/>
              </a:ext>
            </a:extLst>
          </p:cNvPr>
          <p:cNvSpPr txBox="1"/>
          <p:nvPr/>
        </p:nvSpPr>
        <p:spPr>
          <a:xfrm>
            <a:off x="3565126" y="912977"/>
            <a:ext cx="745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Search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38AC0B-393F-A187-1DC4-AE43C4958A92}"/>
              </a:ext>
            </a:extLst>
          </p:cNvPr>
          <p:cNvSpPr txBox="1"/>
          <p:nvPr/>
        </p:nvSpPr>
        <p:spPr>
          <a:xfrm>
            <a:off x="4282637" y="912232"/>
            <a:ext cx="1000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Datasets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0421733-4CB6-8380-7D4D-696FE5063400}"/>
              </a:ext>
            </a:extLst>
          </p:cNvPr>
          <p:cNvSpPr txBox="1"/>
          <p:nvPr/>
        </p:nvSpPr>
        <p:spPr>
          <a:xfrm>
            <a:off x="6174586" y="913055"/>
            <a:ext cx="136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BA2BA3-8B75-0372-CEF7-16F43889A3BD}"/>
              </a:ext>
            </a:extLst>
          </p:cNvPr>
          <p:cNvSpPr txBox="1"/>
          <p:nvPr/>
        </p:nvSpPr>
        <p:spPr>
          <a:xfrm>
            <a:off x="9098524" y="908811"/>
            <a:ext cx="660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3ECF2E5-3126-6A61-5280-4281D2448139}"/>
              </a:ext>
            </a:extLst>
          </p:cNvPr>
          <p:cNvSpPr txBox="1"/>
          <p:nvPr/>
        </p:nvSpPr>
        <p:spPr>
          <a:xfrm>
            <a:off x="7495460" y="912976"/>
            <a:ext cx="1809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873FBB-D7BA-EEEF-B6F8-893304C7A9AE}"/>
              </a:ext>
            </a:extLst>
          </p:cNvPr>
          <p:cNvSpPr txBox="1"/>
          <p:nvPr/>
        </p:nvSpPr>
        <p:spPr>
          <a:xfrm>
            <a:off x="5121897" y="919203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Publication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5E7F29B-8628-10DD-DF07-B4AE2FB563FD}"/>
              </a:ext>
            </a:extLst>
          </p:cNvPr>
          <p:cNvSpPr txBox="1"/>
          <p:nvPr/>
        </p:nvSpPr>
        <p:spPr>
          <a:xfrm>
            <a:off x="9758926" y="908810"/>
            <a:ext cx="1290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Download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08E31DC-6054-F39E-1A74-D3971D46A0FD}"/>
              </a:ext>
            </a:extLst>
          </p:cNvPr>
          <p:cNvSpPr/>
          <p:nvPr/>
        </p:nvSpPr>
        <p:spPr>
          <a:xfrm>
            <a:off x="339375" y="1742706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6AE7EF8-7419-0CC1-D8E2-7E660C0E1E2D}"/>
              </a:ext>
            </a:extLst>
          </p:cNvPr>
          <p:cNvSpPr txBox="1"/>
          <p:nvPr/>
        </p:nvSpPr>
        <p:spPr>
          <a:xfrm>
            <a:off x="929876" y="2512218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the transcriptome data and the CSV file containing sample grouping.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</a:p>
          <a:p>
            <a:pPr>
              <a:lnSpc>
                <a:spcPct val="150000"/>
              </a:lnSpc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7" y="205586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Corrrelation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05179526-D1BD-FC8C-151F-B0F8B44F61AE}"/>
              </a:ext>
            </a:extLst>
          </p:cNvPr>
          <p:cNvSpPr/>
          <p:nvPr/>
        </p:nvSpPr>
        <p:spPr>
          <a:xfrm>
            <a:off x="4762258" y="5213517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5AECBB75-30D0-9E3F-A3FD-F237DEB27BC2}"/>
              </a:ext>
            </a:extLst>
          </p:cNvPr>
          <p:cNvSpPr/>
          <p:nvPr/>
        </p:nvSpPr>
        <p:spPr>
          <a:xfrm>
            <a:off x="6200339" y="5213517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7772F7-95E8-02B6-E921-1E9ED696977A}"/>
              </a:ext>
            </a:extLst>
          </p:cNvPr>
          <p:cNvSpPr txBox="1"/>
          <p:nvPr/>
        </p:nvSpPr>
        <p:spPr>
          <a:xfrm>
            <a:off x="2139319" y="2062010"/>
            <a:ext cx="1366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6C31EF-BF0F-855D-8393-D98A0F816FA7}"/>
              </a:ext>
            </a:extLst>
          </p:cNvPr>
          <p:cNvSpPr txBox="1"/>
          <p:nvPr/>
        </p:nvSpPr>
        <p:spPr>
          <a:xfrm>
            <a:off x="2761061" y="2055861"/>
            <a:ext cx="252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Differential gene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1780D3-170C-816D-1D5C-A33A1103C1BC}"/>
              </a:ext>
            </a:extLst>
          </p:cNvPr>
          <p:cNvSpPr txBox="1"/>
          <p:nvPr/>
        </p:nvSpPr>
        <p:spPr>
          <a:xfrm>
            <a:off x="4965418" y="2062009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GO/KEGG Enrichment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450BAA1-BD6B-0F76-EEBA-A9E383EAFD5A}"/>
              </a:ext>
            </a:extLst>
          </p:cNvPr>
          <p:cNvCxnSpPr>
            <a:cxnSpLocks/>
          </p:cNvCxnSpPr>
          <p:nvPr/>
        </p:nvCxnSpPr>
        <p:spPr>
          <a:xfrm>
            <a:off x="845805" y="6499116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DDB78A41-1DBD-7B12-E752-941BD08B20C1}"/>
              </a:ext>
            </a:extLst>
          </p:cNvPr>
          <p:cNvSpPr txBox="1"/>
          <p:nvPr/>
        </p:nvSpPr>
        <p:spPr>
          <a:xfrm>
            <a:off x="6914675" y="2062008"/>
            <a:ext cx="21326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Heatmap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84B2E54-27CE-CEF8-95E8-C321240C0C58}"/>
              </a:ext>
            </a:extLst>
          </p:cNvPr>
          <p:cNvCxnSpPr>
            <a:cxnSpLocks/>
          </p:cNvCxnSpPr>
          <p:nvPr/>
        </p:nvCxnSpPr>
        <p:spPr>
          <a:xfrm>
            <a:off x="6704126" y="5733712"/>
            <a:ext cx="0" cy="1124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E9D204E-14BF-1410-B7CF-805E5F92C4D5}"/>
              </a:ext>
            </a:extLst>
          </p:cNvPr>
          <p:cNvSpPr txBox="1"/>
          <p:nvPr/>
        </p:nvSpPr>
        <p:spPr>
          <a:xfrm>
            <a:off x="999419" y="6897089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18DE704-0988-E387-E5B9-E0DECB4F0A6C}"/>
              </a:ext>
            </a:extLst>
          </p:cNvPr>
          <p:cNvSpPr txBox="1"/>
          <p:nvPr/>
        </p:nvSpPr>
        <p:spPr>
          <a:xfrm>
            <a:off x="6796548" y="6061320"/>
            <a:ext cx="230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3D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PCA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Omics 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-&gt;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DC7D0984-52B7-8079-C1EC-5EB36066AD34}"/>
              </a:ext>
            </a:extLst>
          </p:cNvPr>
          <p:cNvSpPr/>
          <p:nvPr/>
        </p:nvSpPr>
        <p:spPr>
          <a:xfrm>
            <a:off x="6146273" y="429629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F9F0C09-63BA-D760-AE89-F4E47F46D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6236512" y="4349861"/>
            <a:ext cx="314606" cy="2658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5BC6091-3A2F-5750-9108-328682F4D459}"/>
              </a:ext>
            </a:extLst>
          </p:cNvPr>
          <p:cNvSpPr txBox="1"/>
          <p:nvPr/>
        </p:nvSpPr>
        <p:spPr>
          <a:xfrm>
            <a:off x="6480434" y="4372886"/>
            <a:ext cx="21325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Sample Group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0C22891-9CE7-875D-BA30-BD9AA7B69FFF}"/>
              </a:ext>
            </a:extLst>
          </p:cNvPr>
          <p:cNvSpPr/>
          <p:nvPr/>
        </p:nvSpPr>
        <p:spPr>
          <a:xfrm>
            <a:off x="2921050" y="4297918"/>
            <a:ext cx="2905997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E3894F5-2AED-AA2C-FEBF-2AB7458437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3011289" y="4351481"/>
            <a:ext cx="314606" cy="26587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0DBCB73-7802-BB30-4C72-80113878CCFD}"/>
              </a:ext>
            </a:extLst>
          </p:cNvPr>
          <p:cNvSpPr txBox="1"/>
          <p:nvPr/>
        </p:nvSpPr>
        <p:spPr>
          <a:xfrm>
            <a:off x="3255211" y="4374506"/>
            <a:ext cx="2451773" cy="229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Transcriptome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66E1DE9B-A391-32AF-9B3A-9312CA47EC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632" y="10739991"/>
            <a:ext cx="5076749" cy="3570728"/>
          </a:xfrm>
          <a:prstGeom prst="rect">
            <a:avLst/>
          </a:prstGeom>
        </p:spPr>
      </p:pic>
      <p:sp>
        <p:nvSpPr>
          <p:cNvPr id="32" name="圆角矩形 31">
            <a:extLst>
              <a:ext uri="{FF2B5EF4-FFF2-40B4-BE49-F238E27FC236}">
                <a16:creationId xmlns:a16="http://schemas.microsoft.com/office/drawing/2014/main" id="{CF46D97A-8498-2569-750C-88686AAA778B}"/>
              </a:ext>
            </a:extLst>
          </p:cNvPr>
          <p:cNvSpPr/>
          <p:nvPr/>
        </p:nvSpPr>
        <p:spPr>
          <a:xfrm>
            <a:off x="5543545" y="15021837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Download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584EB12-BFF4-EAD5-9C5A-C95C717D1581}"/>
              </a:ext>
            </a:extLst>
          </p:cNvPr>
          <p:cNvCxnSpPr>
            <a:cxnSpLocks/>
          </p:cNvCxnSpPr>
          <p:nvPr/>
        </p:nvCxnSpPr>
        <p:spPr>
          <a:xfrm flipH="1">
            <a:off x="4645923" y="15179317"/>
            <a:ext cx="995606" cy="5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BE4051-8068-D50B-BC91-0E8EC2E2ED5C}"/>
              </a:ext>
            </a:extLst>
          </p:cNvPr>
          <p:cNvSpPr txBox="1"/>
          <p:nvPr/>
        </p:nvSpPr>
        <p:spPr>
          <a:xfrm>
            <a:off x="2576883" y="15028631"/>
            <a:ext cx="2146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点击下载，获得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pca.png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870D6E3-89D2-A918-EAFD-BCC987758B7B}"/>
              </a:ext>
            </a:extLst>
          </p:cNvPr>
          <p:cNvSpPr txBox="1"/>
          <p:nvPr/>
        </p:nvSpPr>
        <p:spPr>
          <a:xfrm>
            <a:off x="999419" y="10411654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3D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PCA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2CE481F-4896-8BBF-CA59-26409B3A6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2596" y="7258935"/>
            <a:ext cx="3835927" cy="2578160"/>
          </a:xfrm>
          <a:prstGeom prst="rect">
            <a:avLst/>
          </a:prstGeom>
        </p:spPr>
      </p:pic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984273C-F8AB-9E45-E1D3-244C67CE42C1}"/>
              </a:ext>
            </a:extLst>
          </p:cNvPr>
          <p:cNvCxnSpPr>
            <a:cxnSpLocks/>
          </p:cNvCxnSpPr>
          <p:nvPr/>
        </p:nvCxnSpPr>
        <p:spPr>
          <a:xfrm>
            <a:off x="862411" y="1018910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4911</TotalTime>
  <Words>934</Words>
  <Application>Microsoft Macintosh PowerPoint</Application>
  <PresentationFormat>自定义</PresentationFormat>
  <Paragraphs>290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微软雅黑</vt:lpstr>
      <vt:lpstr>Arial</vt:lpstr>
      <vt:lpstr>Calibri</vt:lpstr>
      <vt:lpstr>Calibri Light</vt:lpstr>
      <vt:lpstr>Monaco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562</cp:revision>
  <dcterms:created xsi:type="dcterms:W3CDTF">2023-12-15T08:07:23Z</dcterms:created>
  <dcterms:modified xsi:type="dcterms:W3CDTF">2024-01-10T07:53:49Z</dcterms:modified>
</cp:coreProperties>
</file>