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8" r:id="rId2"/>
    <p:sldId id="271" r:id="rId3"/>
    <p:sldId id="269" r:id="rId4"/>
    <p:sldId id="272" r:id="rId5"/>
    <p:sldId id="270" r:id="rId6"/>
  </p:sldIdLst>
  <p:sldSz cx="12192000" cy="16256000"/>
  <p:notesSz cx="6858000" cy="9144000"/>
  <p:defaultTextStyle>
    <a:defPPr>
      <a:defRPr lang="en-US"/>
    </a:defPPr>
    <a:lvl1pPr marL="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5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72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90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308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26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440" algn="l" defTabSz="457180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3"/>
    <p:restoredTop sz="96245"/>
  </p:normalViewPr>
  <p:slideViewPr>
    <p:cSldViewPr snapToGrid="0">
      <p:cViewPr varScale="1">
        <p:scale>
          <a:sx n="52" d="100"/>
          <a:sy n="52" d="100"/>
        </p:scale>
        <p:origin x="30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7"/>
            <a:ext cx="10363200" cy="565949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7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3" indent="0" algn="ctr">
              <a:buNone/>
              <a:defRPr sz="2667"/>
            </a:lvl2pPr>
            <a:lvl3pPr marL="1219185" indent="0" algn="ctr">
              <a:buNone/>
              <a:defRPr sz="2400"/>
            </a:lvl3pPr>
            <a:lvl4pPr marL="1828777" indent="0" algn="ctr">
              <a:buNone/>
              <a:defRPr sz="2133"/>
            </a:lvl4pPr>
            <a:lvl5pPr marL="2438370" indent="0" algn="ctr">
              <a:buNone/>
              <a:defRPr sz="2133"/>
            </a:lvl5pPr>
            <a:lvl6pPr marL="3047962" indent="0" algn="ctr">
              <a:buNone/>
              <a:defRPr sz="2133"/>
            </a:lvl6pPr>
            <a:lvl7pPr marL="3657555" indent="0" algn="ctr">
              <a:buNone/>
              <a:defRPr sz="2133"/>
            </a:lvl7pPr>
            <a:lvl8pPr marL="4267147" indent="0" algn="ctr">
              <a:buNone/>
              <a:defRPr sz="2133"/>
            </a:lvl8pPr>
            <a:lvl9pPr marL="487673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71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7319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1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1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1572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84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4052717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10878733"/>
            <a:ext cx="10515600" cy="355599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93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7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6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5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4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3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137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4327408"/>
            <a:ext cx="5181600" cy="10314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573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865487"/>
            <a:ext cx="10515600" cy="31420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3984979"/>
            <a:ext cx="5157787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5937956"/>
            <a:ext cx="5157787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3984979"/>
            <a:ext cx="5183188" cy="195297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3" indent="0">
              <a:buNone/>
              <a:defRPr sz="2667" b="1"/>
            </a:lvl2pPr>
            <a:lvl3pPr marL="1219185" indent="0">
              <a:buNone/>
              <a:defRPr sz="2400" b="1"/>
            </a:lvl3pPr>
            <a:lvl4pPr marL="1828777" indent="0">
              <a:buNone/>
              <a:defRPr sz="2133" b="1"/>
            </a:lvl4pPr>
            <a:lvl5pPr marL="2438370" indent="0">
              <a:buNone/>
              <a:defRPr sz="2133" b="1"/>
            </a:lvl5pPr>
            <a:lvl6pPr marL="3047962" indent="0">
              <a:buNone/>
              <a:defRPr sz="2133" b="1"/>
            </a:lvl6pPr>
            <a:lvl7pPr marL="3657555" indent="0">
              <a:buNone/>
              <a:defRPr sz="2133" b="1"/>
            </a:lvl7pPr>
            <a:lvl8pPr marL="4267147" indent="0">
              <a:buNone/>
              <a:defRPr sz="2133" b="1"/>
            </a:lvl8pPr>
            <a:lvl9pPr marL="487673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5937956"/>
            <a:ext cx="5183188" cy="8733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43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30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7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8"/>
            <a:ext cx="6172201" cy="1155229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6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1083733"/>
            <a:ext cx="3932236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8"/>
            <a:ext cx="6172201" cy="1155229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3" indent="0">
              <a:buNone/>
              <a:defRPr sz="3733"/>
            </a:lvl2pPr>
            <a:lvl3pPr marL="1219185" indent="0">
              <a:buNone/>
              <a:defRPr sz="3200"/>
            </a:lvl3pPr>
            <a:lvl4pPr marL="1828777" indent="0">
              <a:buNone/>
              <a:defRPr sz="2667"/>
            </a:lvl4pPr>
            <a:lvl5pPr marL="2438370" indent="0">
              <a:buNone/>
              <a:defRPr sz="2667"/>
            </a:lvl5pPr>
            <a:lvl6pPr marL="3047962" indent="0">
              <a:buNone/>
              <a:defRPr sz="2667"/>
            </a:lvl6pPr>
            <a:lvl7pPr marL="3657555" indent="0">
              <a:buNone/>
              <a:defRPr sz="2667"/>
            </a:lvl7pPr>
            <a:lvl8pPr marL="4267147" indent="0">
              <a:buNone/>
              <a:defRPr sz="2667"/>
            </a:lvl8pPr>
            <a:lvl9pPr marL="487673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4876801"/>
            <a:ext cx="3932236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93" indent="0">
              <a:buNone/>
              <a:defRPr sz="1867"/>
            </a:lvl2pPr>
            <a:lvl3pPr marL="1219185" indent="0">
              <a:buNone/>
              <a:defRPr sz="1600"/>
            </a:lvl3pPr>
            <a:lvl4pPr marL="1828777" indent="0">
              <a:buNone/>
              <a:defRPr sz="1333"/>
            </a:lvl4pPr>
            <a:lvl5pPr marL="2438370" indent="0">
              <a:buNone/>
              <a:defRPr sz="1333"/>
            </a:lvl5pPr>
            <a:lvl6pPr marL="3047962" indent="0">
              <a:buNone/>
              <a:defRPr sz="1333"/>
            </a:lvl6pPr>
            <a:lvl7pPr marL="3657555" indent="0">
              <a:buNone/>
              <a:defRPr sz="1333"/>
            </a:lvl7pPr>
            <a:lvl8pPr marL="4267147" indent="0">
              <a:buNone/>
              <a:defRPr sz="1333"/>
            </a:lvl8pPr>
            <a:lvl9pPr marL="487673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DA82-0082-2445-BF22-418BB184E2E3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874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4327408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99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3DA82-0082-2445-BF22-418BB184E2E3}" type="datetimeFigureOut">
              <a:rPr kumimoji="1" lang="zh-CN" altLang="en-US" smtClean="0"/>
              <a:t>2024/3/11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15066909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15066909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8CE35-5F49-8F49-A5FC-30EA988ECDE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4490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85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7" indent="-304797" algn="l" defTabSz="1219185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8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82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7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6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58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50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43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35" indent="-304797" algn="l" defTabSz="121918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3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8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7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70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62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55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47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38" algn="l" defTabSz="12191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hyperlink" Target="https://doi.org/10.1073/pnas.202117111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8" y="2055861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Single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352484" y="4470033"/>
            <a:ext cx="2853985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419773" y="4551176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4699250" y="4561027"/>
            <a:ext cx="230265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Transcript data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 single transcript data, combined with an enzyme-constrained model, to predict the metabolic state of 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under specific conditions.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74871" y="560382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25266" y="560382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lux </a:t>
            </a:r>
            <a:r>
              <a:rPr lang="en" altLang="zh-CN" sz="12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Metabolic</a:t>
            </a:r>
            <a:r>
              <a:rPr lang="zh-CN" altLang="en-US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200" b="1" dirty="0">
                <a:solidFill>
                  <a:srgbClr val="4472C4">
                    <a:lumMod val="7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Analysis</a:t>
            </a:r>
            <a:endParaRPr lang="zh-CN" altLang="en-US" sz="900" b="1" dirty="0">
              <a:solidFill>
                <a:srgbClr val="4472C4">
                  <a:lumMod val="7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3338852" y="2059968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Dual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66321" y="7526611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73FE739A-C78D-2A7C-D73E-1FC7E41FE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384" y="8183837"/>
            <a:ext cx="8819763" cy="61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46058" y="2055861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Single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213D48A-F0AF-895F-6D86-EB0AB37F0BFB}"/>
              </a:ext>
            </a:extLst>
          </p:cNvPr>
          <p:cNvSpPr/>
          <p:nvPr/>
        </p:nvSpPr>
        <p:spPr>
          <a:xfrm>
            <a:off x="4254605" y="4426891"/>
            <a:ext cx="3133516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416FF8-B0CB-7704-6406-B69F28F7C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321893" y="4508034"/>
            <a:ext cx="314606" cy="26587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EA937E4-754D-6845-7948-EA9935B5457A}"/>
              </a:ext>
            </a:extLst>
          </p:cNvPr>
          <p:cNvSpPr txBox="1"/>
          <p:nvPr/>
        </p:nvSpPr>
        <p:spPr>
          <a:xfrm>
            <a:off x="4601370" y="4517886"/>
            <a:ext cx="285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control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1145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Submit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 dual transcript data, combined with an enzyme-constrained model, to predict the metabolic state of </a:t>
            </a:r>
            <a:r>
              <a:rPr kumimoji="0" lang="en-US" altLang="zh-CN" sz="1100" b="0" i="1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Myceliophthora thermophila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under specific conditions.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601370" y="5927342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51765" y="5927342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Flux 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3338852" y="2059968"/>
            <a:ext cx="2259726" cy="27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Dual Transcript Analysis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66321" y="7526611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5D94DA00-D2BE-68FB-1DAC-44277695C996}"/>
              </a:ext>
            </a:extLst>
          </p:cNvPr>
          <p:cNvSpPr/>
          <p:nvPr/>
        </p:nvSpPr>
        <p:spPr>
          <a:xfrm>
            <a:off x="4254605" y="5049241"/>
            <a:ext cx="3133516" cy="388371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BF2E98-0DD6-38E5-EB38-6DE2E319A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321893" y="5130384"/>
            <a:ext cx="314606" cy="26587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1E74B7-709B-3312-ED5F-2D0740F42C6E}"/>
              </a:ext>
            </a:extLst>
          </p:cNvPr>
          <p:cNvSpPr txBox="1"/>
          <p:nvPr/>
        </p:nvSpPr>
        <p:spPr>
          <a:xfrm>
            <a:off x="4601370" y="5140236"/>
            <a:ext cx="2854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treatment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sample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94CDFA2-42DB-287F-F613-8F6936A68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0853" y="8509727"/>
            <a:ext cx="8350293" cy="530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6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Blastp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Input a specific protein sequence for sequence alignment analysis with the Myceliophthora thermophila protein database.</a:t>
            </a:r>
          </a:p>
          <a:p>
            <a:pPr marL="228600" indent="-228600">
              <a:lnSpc>
                <a:spcPct val="150000"/>
              </a:lnSpc>
              <a:buFontTx/>
              <a:buAutoNum type="arabicPeriod"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After clicking the download button, you will be able to download the protein sequence information from the alignment analysis results.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601370" y="7610200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51765" y="7610200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65305" y="8335030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7925160"/>
            <a:ext cx="0" cy="94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59505" y="8588617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Result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126079" y="9243545"/>
            <a:ext cx="10051372" cy="4179528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A867E73-3589-AC53-2E81-FF493EB950B9}"/>
              </a:ext>
            </a:extLst>
          </p:cNvPr>
          <p:cNvSpPr txBox="1"/>
          <p:nvPr/>
        </p:nvSpPr>
        <p:spPr>
          <a:xfrm>
            <a:off x="5121897" y="12841399"/>
            <a:ext cx="2081252" cy="28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blast_output.txt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03DEC4-AD1C-F742-A4BB-B81CA521E3A5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3F6828-040F-C45A-38F8-6EA7AE91D780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3D2105-B217-DA06-9E5E-988C8FE92419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7AE1E410-CF7D-BB67-67ED-0BC78D51DB20}"/>
              </a:ext>
            </a:extLst>
          </p:cNvPr>
          <p:cNvSpPr/>
          <p:nvPr/>
        </p:nvSpPr>
        <p:spPr>
          <a:xfrm>
            <a:off x="1227179" y="3841181"/>
            <a:ext cx="9543915" cy="257602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44BFA9E-685A-1CD7-056F-3BF9A051B3EB}"/>
              </a:ext>
            </a:extLst>
          </p:cNvPr>
          <p:cNvCxnSpPr>
            <a:cxnSpLocks/>
          </p:cNvCxnSpPr>
          <p:nvPr/>
        </p:nvCxnSpPr>
        <p:spPr>
          <a:xfrm flipH="1">
            <a:off x="10156269" y="3418358"/>
            <a:ext cx="238307" cy="71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705A34E-719D-9993-979F-894032757991}"/>
              </a:ext>
            </a:extLst>
          </p:cNvPr>
          <p:cNvSpPr txBox="1"/>
          <p:nvPr/>
        </p:nvSpPr>
        <p:spPr>
          <a:xfrm>
            <a:off x="9972602" y="3004633"/>
            <a:ext cx="11490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最多输入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20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个序列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B92D6F47-C236-18A6-51D1-DD5727E1E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032" y="4028189"/>
            <a:ext cx="7533719" cy="2200959"/>
          </a:xfrm>
          <a:prstGeom prst="rect">
            <a:avLst/>
          </a:prstGeom>
        </p:spPr>
      </p:pic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F313BE9-4AA3-F23B-82FA-D75DEEF86190}"/>
              </a:ext>
            </a:extLst>
          </p:cNvPr>
          <p:cNvCxnSpPr>
            <a:cxnSpLocks/>
          </p:cNvCxnSpPr>
          <p:nvPr/>
        </p:nvCxnSpPr>
        <p:spPr>
          <a:xfrm flipV="1">
            <a:off x="3715998" y="7769228"/>
            <a:ext cx="921350" cy="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9FB580-BE1F-E5C6-8151-9BA14FF8941E}"/>
              </a:ext>
            </a:extLst>
          </p:cNvPr>
          <p:cNvSpPr txBox="1"/>
          <p:nvPr/>
        </p:nvSpPr>
        <p:spPr>
          <a:xfrm>
            <a:off x="2426521" y="7675617"/>
            <a:ext cx="1474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见</a:t>
            </a:r>
            <a:r>
              <a:rPr lang="en-US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blast_input.txt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A903BD54-6359-DFA7-181C-8356F6FD58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6691" y="9581686"/>
            <a:ext cx="7772400" cy="3098411"/>
          </a:xfrm>
          <a:prstGeom prst="rect">
            <a:avLst/>
          </a:prstGeom>
        </p:spPr>
      </p:pic>
      <p:sp>
        <p:nvSpPr>
          <p:cNvPr id="35" name="圆角矩形 34">
            <a:extLst>
              <a:ext uri="{FF2B5EF4-FFF2-40B4-BE49-F238E27FC236}">
                <a16:creationId xmlns:a16="http://schemas.microsoft.com/office/drawing/2014/main" id="{868EC310-84B9-F152-35F1-AED5F434B559}"/>
              </a:ext>
            </a:extLst>
          </p:cNvPr>
          <p:cNvSpPr/>
          <p:nvPr/>
        </p:nvSpPr>
        <p:spPr>
          <a:xfrm>
            <a:off x="5453284" y="14194992"/>
            <a:ext cx="1007573" cy="31496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Get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/>
                <a:ea typeface="等线" panose="02010600030101010101" pitchFamily="2" charset="-122"/>
              </a:rPr>
              <a:t>Seq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7C8EC88A-EA15-D8BC-6632-29ED57338F98}"/>
              </a:ext>
            </a:extLst>
          </p:cNvPr>
          <p:cNvCxnSpPr>
            <a:cxnSpLocks/>
          </p:cNvCxnSpPr>
          <p:nvPr/>
        </p:nvCxnSpPr>
        <p:spPr>
          <a:xfrm flipH="1" flipV="1">
            <a:off x="6350752" y="14352472"/>
            <a:ext cx="1031683" cy="241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54B8B0E-9118-CC69-14A9-E638BDD45DFD}"/>
              </a:ext>
            </a:extLst>
          </p:cNvPr>
          <p:cNvSpPr txBox="1"/>
          <p:nvPr/>
        </p:nvSpPr>
        <p:spPr>
          <a:xfrm>
            <a:off x="7382435" y="14480118"/>
            <a:ext cx="1474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获得</a:t>
            </a:r>
            <a:r>
              <a:rPr lang="en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blast_seq.fasta</a:t>
            </a:r>
            <a:endParaRPr kumimoji="0" lang="zh-CN" altLang="en-US" sz="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1CD458-F1EF-B3CE-8271-A1C8D5D936AC}"/>
              </a:ext>
            </a:extLst>
          </p:cNvPr>
          <p:cNvSpPr txBox="1"/>
          <p:nvPr/>
        </p:nvSpPr>
        <p:spPr>
          <a:xfrm>
            <a:off x="4294886" y="6886543"/>
            <a:ext cx="1007573" cy="229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E-value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029EAE48-7924-800B-A6E3-24B705FF42C2}"/>
              </a:ext>
            </a:extLst>
          </p:cNvPr>
          <p:cNvSpPr/>
          <p:nvPr/>
        </p:nvSpPr>
        <p:spPr>
          <a:xfrm>
            <a:off x="4929569" y="6807268"/>
            <a:ext cx="1810326" cy="38759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CA3D5A-1B7F-7B17-B506-557908D5352A}"/>
              </a:ext>
            </a:extLst>
          </p:cNvPr>
          <p:cNvSpPr txBox="1"/>
          <p:nvPr/>
        </p:nvSpPr>
        <p:spPr>
          <a:xfrm>
            <a:off x="5075864" y="6911813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1e-6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2A591FF-899B-C616-E167-DC21248CD8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0603" y="6901933"/>
            <a:ext cx="355600" cy="19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921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705A1A95-37F7-7126-9750-AA7251CEACD1}"/>
              </a:ext>
            </a:extLst>
          </p:cNvPr>
          <p:cNvSpPr txBox="1"/>
          <p:nvPr/>
        </p:nvSpPr>
        <p:spPr>
          <a:xfrm>
            <a:off x="299138" y="141445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MSA &amp; Tree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界面参考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Input a specific protein sequence for sequence alignment analysis with the Myceliophthora thermophila protein database.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After clicking the download button, you will be able to download the protein sequence information from the alignment analysis results.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87000" y="6349536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37395" y="6349536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79508" y="7172918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65052" y="6664496"/>
            <a:ext cx="0" cy="940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03DEC4-AD1C-F742-A4BB-B81CA521E3A5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3F6828-040F-C45A-38F8-6EA7AE91D780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93D2105-B217-DA06-9E5E-988C8FE92419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44BFA9E-685A-1CD7-056F-3BF9A051B3EB}"/>
              </a:ext>
            </a:extLst>
          </p:cNvPr>
          <p:cNvCxnSpPr>
            <a:cxnSpLocks/>
          </p:cNvCxnSpPr>
          <p:nvPr/>
        </p:nvCxnSpPr>
        <p:spPr>
          <a:xfrm flipH="1" flipV="1">
            <a:off x="6830112" y="5305858"/>
            <a:ext cx="866645" cy="9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0705A34E-719D-9993-979F-894032757991}"/>
              </a:ext>
            </a:extLst>
          </p:cNvPr>
          <p:cNvSpPr txBox="1"/>
          <p:nvPr/>
        </p:nvSpPr>
        <p:spPr>
          <a:xfrm>
            <a:off x="7696757" y="5319423"/>
            <a:ext cx="1674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可选</a:t>
            </a:r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g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jtt</a:t>
            </a: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、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wag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F313BE9-4AA3-F23B-82FA-D75DEEF86190}"/>
              </a:ext>
            </a:extLst>
          </p:cNvPr>
          <p:cNvCxnSpPr>
            <a:cxnSpLocks/>
          </p:cNvCxnSpPr>
          <p:nvPr/>
        </p:nvCxnSpPr>
        <p:spPr>
          <a:xfrm>
            <a:off x="3701628" y="6519165"/>
            <a:ext cx="863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849FB580-BE1F-E5C6-8151-9BA14FF8941E}"/>
              </a:ext>
            </a:extLst>
          </p:cNvPr>
          <p:cNvSpPr txBox="1"/>
          <p:nvPr/>
        </p:nvSpPr>
        <p:spPr>
          <a:xfrm>
            <a:off x="2326513" y="6388360"/>
            <a:ext cx="16645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获得</a:t>
            </a:r>
            <a:r>
              <a:rPr kumimoji="0" lang="en" altLang="zh-CN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blast_seq.fasta</a:t>
            </a:r>
            <a:endParaRPr kumimoji="0" lang="zh-CN" altLang="en-US" sz="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圆角矩形 1">
            <a:extLst>
              <a:ext uri="{FF2B5EF4-FFF2-40B4-BE49-F238E27FC236}">
                <a16:creationId xmlns:a16="http://schemas.microsoft.com/office/drawing/2014/main" id="{A046DB79-F0D7-BB79-8194-6C5A111E9777}"/>
              </a:ext>
            </a:extLst>
          </p:cNvPr>
          <p:cNvSpPr/>
          <p:nvPr/>
        </p:nvSpPr>
        <p:spPr>
          <a:xfrm>
            <a:off x="4218013" y="4438721"/>
            <a:ext cx="3573957" cy="379318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F7A903-7067-460A-5F57-7026FB25F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674" b="2734"/>
          <a:stretch/>
        </p:blipFill>
        <p:spPr>
          <a:xfrm>
            <a:off x="4285302" y="4519863"/>
            <a:ext cx="331383" cy="2800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2360ED-4838-8CD4-7355-D87389A6ECF7}"/>
              </a:ext>
            </a:extLst>
          </p:cNvPr>
          <p:cNvSpPr txBox="1"/>
          <p:nvPr/>
        </p:nvSpPr>
        <p:spPr>
          <a:xfrm>
            <a:off x="4564780" y="4529714"/>
            <a:ext cx="3010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protein sequence fasta file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F3AFAB-C97C-B3D4-490F-51173181DCDB}"/>
              </a:ext>
            </a:extLst>
          </p:cNvPr>
          <p:cNvSpPr txBox="1"/>
          <p:nvPr/>
        </p:nvSpPr>
        <p:spPr>
          <a:xfrm>
            <a:off x="2565035" y="5193597"/>
            <a:ext cx="26164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Phylogenetic Tree Construction Model</a:t>
            </a:r>
            <a:r>
              <a:rPr kumimoji="0" lang="zh-CN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：</a:t>
            </a:r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8795F68-9D25-9D28-4574-95FC39E8DC76}"/>
              </a:ext>
            </a:extLst>
          </p:cNvPr>
          <p:cNvSpPr/>
          <p:nvPr/>
        </p:nvSpPr>
        <p:spPr>
          <a:xfrm>
            <a:off x="1006378" y="8054387"/>
            <a:ext cx="9831950" cy="1068472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FA514BB7-13A2-60BE-8700-DD8E5DBA0E8D}"/>
              </a:ext>
            </a:extLst>
          </p:cNvPr>
          <p:cNvSpPr/>
          <p:nvPr/>
        </p:nvSpPr>
        <p:spPr>
          <a:xfrm>
            <a:off x="5066890" y="5127458"/>
            <a:ext cx="1674651" cy="324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94F3A6-7DEA-3E87-CA5B-94FEA5F0308C}"/>
              </a:ext>
            </a:extLst>
          </p:cNvPr>
          <p:cNvSpPr txBox="1"/>
          <p:nvPr/>
        </p:nvSpPr>
        <p:spPr>
          <a:xfrm>
            <a:off x="5225740" y="5177645"/>
            <a:ext cx="745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900" b="1" dirty="0">
                <a:solidFill>
                  <a:srgbClr val="4472C4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lg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C702633-8CD6-0948-7B28-26227E0ECF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0194" y="5193597"/>
            <a:ext cx="355600" cy="198267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197C722-0821-9042-C116-04ACB81E8B66}"/>
              </a:ext>
            </a:extLst>
          </p:cNvPr>
          <p:cNvSpPr txBox="1"/>
          <p:nvPr/>
        </p:nvSpPr>
        <p:spPr>
          <a:xfrm>
            <a:off x="2309146" y="8460724"/>
            <a:ext cx="7521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React-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msaview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可视化展示示</a:t>
            </a:r>
            <a:r>
              <a:rPr kumimoji="0" lang="en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mafft_result.fasta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，</a:t>
            </a:r>
            <a:r>
              <a:rPr kumimoji="0" lang="en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fasttree_result.nwk</a:t>
            </a:r>
            <a:r>
              <a:rPr kumimoji="0" lang="zh-CN" alt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内容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439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 145">
            <a:extLst>
              <a:ext uri="{FF2B5EF4-FFF2-40B4-BE49-F238E27FC236}">
                <a16:creationId xmlns:a16="http://schemas.microsoft.com/office/drawing/2014/main" id="{3F9AC06E-09EA-94EF-8352-7C8AF3A9AF2F}"/>
              </a:ext>
            </a:extLst>
          </p:cNvPr>
          <p:cNvSpPr/>
          <p:nvPr/>
        </p:nvSpPr>
        <p:spPr>
          <a:xfrm>
            <a:off x="313777" y="1694148"/>
            <a:ext cx="11480800" cy="1418882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7A1670-860B-3A84-E1E4-5D162728396F}"/>
              </a:ext>
            </a:extLst>
          </p:cNvPr>
          <p:cNvSpPr/>
          <p:nvPr/>
        </p:nvSpPr>
        <p:spPr>
          <a:xfrm>
            <a:off x="0" y="693517"/>
            <a:ext cx="12192000" cy="6907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E3DB26D1-C3E9-A379-C007-3AE8A41B4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332" y="799040"/>
            <a:ext cx="1985145" cy="486187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F9891A39-0866-4099-5CE1-0255E362AF2D}"/>
              </a:ext>
            </a:extLst>
          </p:cNvPr>
          <p:cNvSpPr/>
          <p:nvPr/>
        </p:nvSpPr>
        <p:spPr>
          <a:xfrm>
            <a:off x="0" y="1384643"/>
            <a:ext cx="12192000" cy="1388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0" name="矩形: 圆角 12">
            <a:extLst>
              <a:ext uri="{FF2B5EF4-FFF2-40B4-BE49-F238E27FC236}">
                <a16:creationId xmlns:a16="http://schemas.microsoft.com/office/drawing/2014/main" id="{018966DE-DB3E-FB87-3F3C-C01B28331592}"/>
              </a:ext>
            </a:extLst>
          </p:cNvPr>
          <p:cNvSpPr/>
          <p:nvPr/>
        </p:nvSpPr>
        <p:spPr>
          <a:xfrm>
            <a:off x="520333" y="1904999"/>
            <a:ext cx="11143348" cy="13767121"/>
          </a:xfrm>
          <a:prstGeom prst="roundRect">
            <a:avLst>
              <a:gd name="adj" fmla="val 1964"/>
            </a:avLst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2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A3DE53A-462B-3596-83D4-1BFCFC325EC6}"/>
              </a:ext>
            </a:extLst>
          </p:cNvPr>
          <p:cNvCxnSpPr>
            <a:cxnSpLocks/>
          </p:cNvCxnSpPr>
          <p:nvPr/>
        </p:nvCxnSpPr>
        <p:spPr>
          <a:xfrm>
            <a:off x="862411" y="2441471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BC38C87-6D0B-CDF2-E24F-1189D2CEA5F2}"/>
              </a:ext>
            </a:extLst>
          </p:cNvPr>
          <p:cNvSpPr txBox="1"/>
          <p:nvPr/>
        </p:nvSpPr>
        <p:spPr>
          <a:xfrm>
            <a:off x="959505" y="2055861"/>
            <a:ext cx="2259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TF Prediction 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2F7A64-587A-93D1-5366-F4305FE740AC}"/>
              </a:ext>
            </a:extLst>
          </p:cNvPr>
          <p:cNvSpPr txBox="1"/>
          <p:nvPr/>
        </p:nvSpPr>
        <p:spPr>
          <a:xfrm>
            <a:off x="927673" y="2606660"/>
            <a:ext cx="10332292" cy="89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Notice</a:t>
            </a:r>
            <a:endParaRPr kumimoji="0" lang="en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Upload a protein sequence FASTA file for transcription factor prediction analysis based on DeepTFactor(</a:t>
            </a:r>
            <a:r>
              <a:rPr kumimoji="0" lang="en" altLang="zh-CN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F0502020204030204" pitchFamily="34" charset="0"/>
                <a:ea typeface="等线" panose="02010600030101010101" pitchFamily="2" charset="-122"/>
                <a:cs typeface="+mn-cs"/>
                <a:hlinkClick r:id="rId4"/>
              </a:rPr>
              <a:t>https://doi.org/10.1073/pnas.2021171118</a:t>
            </a:r>
            <a:r>
              <a: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).</a:t>
            </a:r>
          </a:p>
          <a:p>
            <a:pPr marL="228600" marR="0" lvl="0" indent="-228600" algn="l" defTabSz="4571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" altLang="zh-CN" sz="1100" b="0" i="0" u="none" strike="noStrike" kern="1200" cap="none" spc="0" normalizeH="0" baseline="0" noProof="0" dirty="0">
                <a:ln>
                  <a:noFill/>
                </a:ln>
                <a:solidFill>
                  <a:srgbClr val="515A6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on "Example" to obtain a sample file.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rgbClr val="515A6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FDDB3BF3-5169-24BC-BFF3-80619849DCEC}"/>
              </a:ext>
            </a:extLst>
          </p:cNvPr>
          <p:cNvSpPr/>
          <p:nvPr/>
        </p:nvSpPr>
        <p:spPr>
          <a:xfrm>
            <a:off x="4574871" y="5603825"/>
            <a:ext cx="1007573" cy="3149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6350">
            <a:solidFill>
              <a:schemeClr val="accent1">
                <a:shade val="15000"/>
                <a:alpha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Example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ADEC5D-33F1-FA56-BC8B-F1C8EE670503}"/>
              </a:ext>
            </a:extLst>
          </p:cNvPr>
          <p:cNvSpPr/>
          <p:nvPr/>
        </p:nvSpPr>
        <p:spPr>
          <a:xfrm>
            <a:off x="6125266" y="5603825"/>
            <a:ext cx="1007573" cy="314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shade val="15000"/>
                <a:alpha val="5991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Submit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C327293E-1F2A-C492-F2B5-33A945B880BD}"/>
              </a:ext>
            </a:extLst>
          </p:cNvPr>
          <p:cNvCxnSpPr>
            <a:cxnSpLocks/>
          </p:cNvCxnSpPr>
          <p:nvPr/>
        </p:nvCxnSpPr>
        <p:spPr>
          <a:xfrm>
            <a:off x="751858" y="6570915"/>
            <a:ext cx="10383532" cy="0"/>
          </a:xfrm>
          <a:prstGeom prst="line">
            <a:avLst/>
          </a:prstGeom>
          <a:ln>
            <a:solidFill>
              <a:schemeClr val="dk1">
                <a:alpha val="39855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32D2E-8C4E-E1F8-1CEE-DC009381599A}"/>
              </a:ext>
            </a:extLst>
          </p:cNvPr>
          <p:cNvCxnSpPr>
            <a:cxnSpLocks/>
          </p:cNvCxnSpPr>
          <p:nvPr/>
        </p:nvCxnSpPr>
        <p:spPr>
          <a:xfrm>
            <a:off x="6655552" y="6040330"/>
            <a:ext cx="0" cy="120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C63F25-B41A-AA4D-EB53-09E8D03FCA6A}"/>
              </a:ext>
            </a:extLst>
          </p:cNvPr>
          <p:cNvSpPr txBox="1"/>
          <p:nvPr/>
        </p:nvSpPr>
        <p:spPr>
          <a:xfrm>
            <a:off x="946058" y="6824502"/>
            <a:ext cx="34064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Metabolic Flux V</a:t>
            </a:r>
            <a:r>
              <a:rPr kumimoji="0" lang="en" altLang="zh-CN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isualization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3F9432-CF44-04A7-172F-58A2AAC039FB}"/>
              </a:ext>
            </a:extLst>
          </p:cNvPr>
          <p:cNvSpPr txBox="1"/>
          <p:nvPr/>
        </p:nvSpPr>
        <p:spPr>
          <a:xfrm>
            <a:off x="5121897" y="919203"/>
            <a:ext cx="19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2B8B29A-87E6-18FD-A875-DC830BB32691}"/>
              </a:ext>
            </a:extLst>
          </p:cNvPr>
          <p:cNvSpPr txBox="1"/>
          <p:nvPr/>
        </p:nvSpPr>
        <p:spPr>
          <a:xfrm>
            <a:off x="2412151" y="2059971"/>
            <a:ext cx="80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Blastp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0B6A1921-AAAC-2693-01D1-6A005FEFA3E3}"/>
              </a:ext>
            </a:extLst>
          </p:cNvPr>
          <p:cNvSpPr/>
          <p:nvPr/>
        </p:nvSpPr>
        <p:spPr>
          <a:xfrm>
            <a:off x="1070314" y="7419488"/>
            <a:ext cx="10051372" cy="7344741"/>
          </a:xfrm>
          <a:prstGeom prst="roundRect">
            <a:avLst>
              <a:gd name="adj" fmla="val 4751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FE68FA-B02C-43EC-4895-69EFF91099B0}"/>
              </a:ext>
            </a:extLst>
          </p:cNvPr>
          <p:cNvSpPr txBox="1"/>
          <p:nvPr/>
        </p:nvSpPr>
        <p:spPr>
          <a:xfrm>
            <a:off x="3425787" y="2064368"/>
            <a:ext cx="1149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MSA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&amp;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Tree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15C45-D3EA-153C-0406-CB3007FE8C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058" y="8523217"/>
            <a:ext cx="4406900" cy="49149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A867E73-3589-AC53-2E81-FF493EB950B9}"/>
              </a:ext>
            </a:extLst>
          </p:cNvPr>
          <p:cNvSpPr txBox="1"/>
          <p:nvPr/>
        </p:nvSpPr>
        <p:spPr>
          <a:xfrm>
            <a:off x="5049031" y="13814529"/>
            <a:ext cx="2081252" cy="28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展示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预测结果表格即可</a:t>
            </a:r>
            <a:endParaRPr kumimoji="0" lang="en" altLang="zh-CN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DA8F831-C077-243B-4A9A-DD16FF1D1471}"/>
              </a:ext>
            </a:extLst>
          </p:cNvPr>
          <p:cNvSpPr/>
          <p:nvPr/>
        </p:nvSpPr>
        <p:spPr>
          <a:xfrm>
            <a:off x="4218013" y="4438721"/>
            <a:ext cx="3573957" cy="379318"/>
          </a:xfrm>
          <a:prstGeom prst="roundRect">
            <a:avLst>
              <a:gd name="adj" fmla="val 6174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E53AE7F-77C4-DC8D-72AC-4A4EAB41A3A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8674" b="2734"/>
          <a:stretch/>
        </p:blipFill>
        <p:spPr>
          <a:xfrm>
            <a:off x="4285302" y="4519863"/>
            <a:ext cx="331383" cy="28005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048B3A95-7024-8FB3-6C35-FDC274545AC8}"/>
              </a:ext>
            </a:extLst>
          </p:cNvPr>
          <p:cNvSpPr txBox="1"/>
          <p:nvPr/>
        </p:nvSpPr>
        <p:spPr>
          <a:xfrm>
            <a:off x="4564780" y="4529714"/>
            <a:ext cx="3010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33">
              <a:defRPr/>
            </a:pPr>
            <a:r>
              <a:rPr kumimoji="0" lang="en-US" altLang="zh-CN" sz="9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Click to Upload the protein sequence fasta file</a:t>
            </a:r>
            <a:endParaRPr kumimoji="0" lang="zh-CN" altLang="en-US" sz="9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4A950D-7659-31E1-AD30-7A40C83F5B54}"/>
              </a:ext>
            </a:extLst>
          </p:cNvPr>
          <p:cNvSpPr txBox="1"/>
          <p:nvPr/>
        </p:nvSpPr>
        <p:spPr>
          <a:xfrm>
            <a:off x="209318" y="275882"/>
            <a:ext cx="9284306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3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Tools -&gt; TF Prediction </a:t>
            </a:r>
            <a:r>
              <a:rPr kumimoji="0" lang="zh-CN" altLang="en-US" sz="1401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界面参考</a:t>
            </a:r>
          </a:p>
        </p:txBody>
      </p:sp>
    </p:spTree>
    <p:extLst>
      <p:ext uri="{BB962C8B-B14F-4D97-AF65-F5344CB8AC3E}">
        <p14:creationId xmlns:p14="http://schemas.microsoft.com/office/powerpoint/2010/main" val="116166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75000"/>
          </a:schemeClr>
        </a:solidFill>
        <a:ln w="6350">
          <a:solidFill>
            <a:schemeClr val="accent1">
              <a:shade val="15000"/>
              <a:alpha val="59912"/>
            </a:schemeClr>
          </a:solidFill>
        </a:ln>
      </a:spPr>
      <a:bodyPr rtlCol="0" anchor="ctr"/>
      <a:lstStyle>
        <a:defPPr marL="0" marR="0" indent="0" algn="ctr" defTabSz="45718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1" sz="1200" b="0" i="0" u="none" strike="noStrike" kern="1200" cap="none" spc="0" normalizeH="0" baseline="0" noProof="0" dirty="0">
            <a:ln>
              <a:noFill/>
            </a:ln>
            <a:solidFill>
              <a:schemeClr val="tx1"/>
            </a:solidFill>
            <a:effectLst/>
            <a:uLnTx/>
            <a:uFillTx/>
            <a:latin typeface="Calibri" panose="020F0502020204030204"/>
            <a:ea typeface="等线" panose="02010600030101010101" pitchFamily="2" charset="-122"/>
            <a:cs typeface="+mn-cs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5164</TotalTime>
  <Words>375</Words>
  <Application>Microsoft Macintosh PowerPoint</Application>
  <PresentationFormat>自定义</PresentationFormat>
  <Paragraphs>80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微软雅黑</vt:lpstr>
      <vt:lpstr>Arial</vt:lpstr>
      <vt:lpstr>Calibri</vt:lpstr>
      <vt:lpstr>Calibri Light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董嘉诚</dc:creator>
  <cp:lastModifiedBy>董嘉诚</cp:lastModifiedBy>
  <cp:revision>693</cp:revision>
  <dcterms:created xsi:type="dcterms:W3CDTF">2023-12-15T08:07:23Z</dcterms:created>
  <dcterms:modified xsi:type="dcterms:W3CDTF">2024-03-11T07:25:49Z</dcterms:modified>
</cp:coreProperties>
</file>